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39"/>
  </p:notesMasterIdLst>
  <p:sldIdLst>
    <p:sldId id="256" r:id="rId2"/>
    <p:sldId id="266" r:id="rId3"/>
    <p:sldId id="258" r:id="rId4"/>
    <p:sldId id="270" r:id="rId5"/>
    <p:sldId id="261" r:id="rId6"/>
    <p:sldId id="299" r:id="rId7"/>
    <p:sldId id="288" r:id="rId8"/>
    <p:sldId id="290" r:id="rId9"/>
    <p:sldId id="289" r:id="rId10"/>
    <p:sldId id="291" r:id="rId11"/>
    <p:sldId id="277" r:id="rId12"/>
    <p:sldId id="309" r:id="rId13"/>
    <p:sldId id="292" r:id="rId14"/>
    <p:sldId id="278" r:id="rId15"/>
    <p:sldId id="279" r:id="rId16"/>
    <p:sldId id="280" r:id="rId17"/>
    <p:sldId id="281" r:id="rId18"/>
    <p:sldId id="293" r:id="rId19"/>
    <p:sldId id="294" r:id="rId20"/>
    <p:sldId id="295" r:id="rId21"/>
    <p:sldId id="296" r:id="rId22"/>
    <p:sldId id="297" r:id="rId23"/>
    <p:sldId id="298" r:id="rId24"/>
    <p:sldId id="282" r:id="rId25"/>
    <p:sldId id="285" r:id="rId26"/>
    <p:sldId id="286" r:id="rId27"/>
    <p:sldId id="283" r:id="rId28"/>
    <p:sldId id="287" r:id="rId29"/>
    <p:sldId id="300" r:id="rId30"/>
    <p:sldId id="301" r:id="rId31"/>
    <p:sldId id="305" r:id="rId32"/>
    <p:sldId id="302" r:id="rId33"/>
    <p:sldId id="303" r:id="rId34"/>
    <p:sldId id="304" r:id="rId35"/>
    <p:sldId id="306" r:id="rId36"/>
    <p:sldId id="307" r:id="rId37"/>
    <p:sldId id="30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1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484A1-BB4F-4E85-960B-0517D0C7D7C4}"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EBB98-B975-47E6-8C5F-21F2BE2784DE}" type="slidenum">
              <a:rPr lang="en-US" smtClean="0"/>
              <a:t>‹#›</a:t>
            </a:fld>
            <a:endParaRPr lang="en-US"/>
          </a:p>
        </p:txBody>
      </p:sp>
    </p:spTree>
    <p:extLst>
      <p:ext uri="{BB962C8B-B14F-4D97-AF65-F5344CB8AC3E}">
        <p14:creationId xmlns:p14="http://schemas.microsoft.com/office/powerpoint/2010/main" val="2847807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1EBB98-B975-47E6-8C5F-21F2BE2784DE}" type="slidenum">
              <a:rPr lang="en-US" smtClean="0"/>
              <a:t>1</a:t>
            </a:fld>
            <a:endParaRPr lang="en-US"/>
          </a:p>
        </p:txBody>
      </p:sp>
    </p:spTree>
    <p:extLst>
      <p:ext uri="{BB962C8B-B14F-4D97-AF65-F5344CB8AC3E}">
        <p14:creationId xmlns:p14="http://schemas.microsoft.com/office/powerpoint/2010/main" val="158596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8527D-7215-40DA-920A-CDBE340D6FA6}" type="datetime1">
              <a:rPr lang="en-US" smtClean="0"/>
              <a:t>11/22/2021</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3740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66C63B-2345-421C-9FF3-D95AA93D7A56}" type="datetime1">
              <a:rPr lang="en-US" smtClean="0"/>
              <a:t>11/22/2021</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52298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72940-E9A0-4C40-AC64-09D63F9F4C76}" type="datetime1">
              <a:rPr lang="en-US" smtClean="0"/>
              <a:t>11/22/2021</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92353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31C3B-BB12-4989-AEE0-5019E669ABE3}" type="datetime1">
              <a:rPr lang="en-US" smtClean="0"/>
              <a:t>11/22/2021</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3541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162FD-F8ED-4993-9502-6D664097B69E}" type="datetime1">
              <a:rPr lang="en-US" smtClean="0"/>
              <a:t>11/22/2021</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1726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010C1E-5BCE-4427-824A-C2B8BEC01F56}" type="datetime1">
              <a:rPr lang="en-US" smtClean="0"/>
              <a:t>11/22/2021</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69172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68DD09-C742-403A-AA9A-07EE4F57A857}" type="datetime1">
              <a:rPr lang="en-US" smtClean="0"/>
              <a:t>11/22/2021</a:t>
            </a:fld>
            <a:endParaRPr lang="en-US"/>
          </a:p>
        </p:txBody>
      </p:sp>
      <p:sp>
        <p:nvSpPr>
          <p:cNvPr id="8" name="Footer Placeholder 7"/>
          <p:cNvSpPr>
            <a:spLocks noGrp="1"/>
          </p:cNvSpPr>
          <p:nvPr>
            <p:ph type="ftr" sz="quarter" idx="11"/>
          </p:nvPr>
        </p:nvSpPr>
        <p:spPr/>
        <p:txBody>
          <a:bodyPr/>
          <a:lstStyle/>
          <a:p>
            <a:r>
              <a:rPr lang="en-US"/>
              <a:t>IOT Lab, ECE Department</a:t>
            </a:r>
          </a:p>
        </p:txBody>
      </p:sp>
      <p:sp>
        <p:nvSpPr>
          <p:cNvPr id="9" name="Slide Number Placeholder 8"/>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53026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35916-A3CB-486D-989D-1C6192DA652A}" type="datetime1">
              <a:rPr lang="en-US" smtClean="0"/>
              <a:t>11/22/2021</a:t>
            </a:fld>
            <a:endParaRPr lang="en-US"/>
          </a:p>
        </p:txBody>
      </p:sp>
      <p:sp>
        <p:nvSpPr>
          <p:cNvPr id="4" name="Footer Placeholder 3"/>
          <p:cNvSpPr>
            <a:spLocks noGrp="1"/>
          </p:cNvSpPr>
          <p:nvPr>
            <p:ph type="ftr" sz="quarter" idx="11"/>
          </p:nvPr>
        </p:nvSpPr>
        <p:spPr/>
        <p:txBody>
          <a:bodyPr/>
          <a:lstStyle/>
          <a:p>
            <a:r>
              <a:rPr lang="en-US"/>
              <a:t>IOT Lab, ECE Department</a:t>
            </a:r>
          </a:p>
        </p:txBody>
      </p:sp>
      <p:sp>
        <p:nvSpPr>
          <p:cNvPr id="5" name="Slide Number Placeholder 4"/>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152239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9ACDF-EC6D-468B-8C9D-C686D39BF61D}" type="datetime1">
              <a:rPr lang="en-US" smtClean="0"/>
              <a:t>11/22/2021</a:t>
            </a:fld>
            <a:endParaRPr lang="en-US"/>
          </a:p>
        </p:txBody>
      </p:sp>
      <p:sp>
        <p:nvSpPr>
          <p:cNvPr id="3" name="Footer Placeholder 2"/>
          <p:cNvSpPr>
            <a:spLocks noGrp="1"/>
          </p:cNvSpPr>
          <p:nvPr>
            <p:ph type="ftr" sz="quarter" idx="11"/>
          </p:nvPr>
        </p:nvSpPr>
        <p:spPr/>
        <p:txBody>
          <a:bodyPr/>
          <a:lstStyle/>
          <a:p>
            <a:r>
              <a:rPr lang="en-US"/>
              <a:t>IOT Lab, ECE Department</a:t>
            </a:r>
          </a:p>
        </p:txBody>
      </p:sp>
      <p:sp>
        <p:nvSpPr>
          <p:cNvPr id="4" name="Slide Number Placeholder 3"/>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01814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04F72-915C-4CFF-B144-869AF29418C3}" type="datetime1">
              <a:rPr lang="en-US" smtClean="0"/>
              <a:t>11/22/2021</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189936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1B69E-CC65-411E-A337-88F2A4BC861D}" type="datetime1">
              <a:rPr lang="en-US" smtClean="0"/>
              <a:t>11/22/2021</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8513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CA58F-4884-44BB-BBE3-48CF76D18210}" type="datetime1">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IOT Lab, ECE Department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472A8-EFA9-4D72-9CCD-FC0F45D05DD2}" type="slidenum">
              <a:rPr lang="en-US" smtClean="0"/>
              <a:t>‹#›</a:t>
            </a:fld>
            <a:endParaRPr lang="en-US"/>
          </a:p>
        </p:txBody>
      </p:sp>
    </p:spTree>
    <p:extLst>
      <p:ext uri="{BB962C8B-B14F-4D97-AF65-F5344CB8AC3E}">
        <p14:creationId xmlns:p14="http://schemas.microsoft.com/office/powerpoint/2010/main" val="2541888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g"/></Relationships>
</file>

<file path=ppt/slides/_rels/slide1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dl.espressif.com/dl/package_esp32_index.j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6.jp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fif"/><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chemeClr val="accent5">
                    <a:lumMod val="75000"/>
                  </a:schemeClr>
                </a:solidFill>
              </a:rPr>
              <a:t>IEEE Skill Connect - IoT</a:t>
            </a:r>
            <a:br>
              <a:rPr lang="en-US" sz="4800" b="1" dirty="0">
                <a:solidFill>
                  <a:schemeClr val="accent5">
                    <a:lumMod val="75000"/>
                  </a:schemeClr>
                </a:solidFill>
              </a:rPr>
            </a:br>
            <a:r>
              <a:rPr lang="en-US" sz="4800" b="1" dirty="0">
                <a:solidFill>
                  <a:schemeClr val="accent5">
                    <a:lumMod val="75000"/>
                  </a:schemeClr>
                </a:solidFill>
              </a:rPr>
              <a:t>Level 2 – Train the Trainers</a:t>
            </a:r>
            <a:br>
              <a:rPr lang="en-US" sz="4800" b="1" dirty="0">
                <a:solidFill>
                  <a:schemeClr val="accent5">
                    <a:lumMod val="75000"/>
                  </a:schemeClr>
                </a:solidFill>
              </a:rPr>
            </a:br>
            <a:endParaRPr lang="en-US" sz="4800" b="1" dirty="0">
              <a:solidFill>
                <a:schemeClr val="accent5">
                  <a:lumMod val="75000"/>
                </a:schemeClr>
              </a:solidFill>
            </a:endParaRPr>
          </a:p>
        </p:txBody>
      </p:sp>
      <p:sp>
        <p:nvSpPr>
          <p:cNvPr id="3" name="Subtitle 2"/>
          <p:cNvSpPr>
            <a:spLocks noGrp="1"/>
          </p:cNvSpPr>
          <p:nvPr>
            <p:ph type="subTitle" idx="1"/>
          </p:nvPr>
        </p:nvSpPr>
        <p:spPr/>
        <p:txBody>
          <a:bodyPr/>
          <a:lstStyle/>
          <a:p>
            <a:r>
              <a:rPr lang="en-US" b="1" dirty="0"/>
              <a:t>Using the IEEE Starter Kit</a:t>
            </a:r>
          </a:p>
        </p:txBody>
      </p:sp>
    </p:spTree>
    <p:extLst>
      <p:ext uri="{BB962C8B-B14F-4D97-AF65-F5344CB8AC3E}">
        <p14:creationId xmlns:p14="http://schemas.microsoft.com/office/powerpoint/2010/main" val="124232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F33A-1B9E-4542-B6FB-F51FA4AD0E61}"/>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222B0990-6135-44AF-A655-190C6ACDAF0A}"/>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58068AF2-A0D2-43CD-A11D-9C888F4AA199}"/>
              </a:ext>
            </a:extLst>
          </p:cNvPr>
          <p:cNvSpPr/>
          <p:nvPr/>
        </p:nvSpPr>
        <p:spPr>
          <a:xfrm>
            <a:off x="580104" y="2516727"/>
            <a:ext cx="2458064"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Mobile App Development</a:t>
            </a:r>
          </a:p>
          <a:p>
            <a:pPr algn="ctr"/>
            <a:endParaRPr lang="en-IN" b="1" dirty="0"/>
          </a:p>
          <a:p>
            <a:pPr marL="285750" indent="-285750">
              <a:buFont typeface="Arial" panose="020B0604020202020204" pitchFamily="34" charset="0"/>
              <a:buChar char="•"/>
            </a:pPr>
            <a:r>
              <a:rPr lang="en-IN" sz="1400" dirty="0">
                <a:solidFill>
                  <a:schemeClr val="tx1"/>
                </a:solidFill>
              </a:rPr>
              <a:t>UI Design</a:t>
            </a:r>
          </a:p>
          <a:p>
            <a:pPr marL="285750" indent="-285750">
              <a:buFont typeface="Arial" panose="020B0604020202020204" pitchFamily="34" charset="0"/>
              <a:buChar char="•"/>
            </a:pPr>
            <a:r>
              <a:rPr lang="en-IN" sz="1400" dirty="0">
                <a:solidFill>
                  <a:schemeClr val="tx1"/>
                </a:solidFill>
              </a:rPr>
              <a:t>Cloud database interface</a:t>
            </a:r>
          </a:p>
          <a:p>
            <a:pPr marL="285750" indent="-285750">
              <a:buFont typeface="Arial" panose="020B0604020202020204" pitchFamily="34" charset="0"/>
              <a:buChar char="•"/>
            </a:pPr>
            <a:r>
              <a:rPr lang="en-IN" sz="1400" dirty="0">
                <a:solidFill>
                  <a:schemeClr val="tx1"/>
                </a:solidFill>
              </a:rPr>
              <a:t>Periodic update</a:t>
            </a:r>
          </a:p>
          <a:p>
            <a:pPr marL="285750" indent="-285750" algn="ctr">
              <a:buFontTx/>
              <a:buChar char="-"/>
            </a:pPr>
            <a:endParaRPr lang="en-IN" dirty="0"/>
          </a:p>
        </p:txBody>
      </p:sp>
      <p:pic>
        <p:nvPicPr>
          <p:cNvPr id="6" name="Picture 5">
            <a:extLst>
              <a:ext uri="{FF2B5EF4-FFF2-40B4-BE49-F238E27FC236}">
                <a16:creationId xmlns:a16="http://schemas.microsoft.com/office/drawing/2014/main" id="{E02A106A-2BB5-4FA3-AD33-E71641F52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6028" y="2156134"/>
            <a:ext cx="699934" cy="699934"/>
          </a:xfrm>
          <a:prstGeom prst="rect">
            <a:avLst/>
          </a:prstGeom>
        </p:spPr>
      </p:pic>
      <p:pic>
        <p:nvPicPr>
          <p:cNvPr id="8" name="Picture 7">
            <a:extLst>
              <a:ext uri="{FF2B5EF4-FFF2-40B4-BE49-F238E27FC236}">
                <a16:creationId xmlns:a16="http://schemas.microsoft.com/office/drawing/2014/main" id="{FE9EBC99-559D-42B4-97C9-AFFAD647B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42" y="3429000"/>
            <a:ext cx="3724931" cy="2132115"/>
          </a:xfrm>
          <a:prstGeom prst="rect">
            <a:avLst/>
          </a:prstGeom>
        </p:spPr>
      </p:pic>
    </p:spTree>
    <p:extLst>
      <p:ext uri="{BB962C8B-B14F-4D97-AF65-F5344CB8AC3E}">
        <p14:creationId xmlns:p14="http://schemas.microsoft.com/office/powerpoint/2010/main" val="385229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Starter Kit</a:t>
            </a:r>
          </a:p>
        </p:txBody>
      </p:sp>
      <p:sp>
        <p:nvSpPr>
          <p:cNvPr id="4" name="Footer Placeholder 3"/>
          <p:cNvSpPr>
            <a:spLocks noGrp="1"/>
          </p:cNvSpPr>
          <p:nvPr>
            <p:ph type="ftr" sz="quarter" idx="11"/>
          </p:nvPr>
        </p:nvSpPr>
        <p:spPr/>
        <p:txBody>
          <a:bodyPr/>
          <a:lstStyle/>
          <a:p>
            <a:r>
              <a:rPr lang="en-US"/>
              <a:t>IOT Lab, ECE Department</a:t>
            </a:r>
          </a:p>
        </p:txBody>
      </p:sp>
      <p:sp>
        <p:nvSpPr>
          <p:cNvPr id="6" name="TextBox 5"/>
          <p:cNvSpPr txBox="1"/>
          <p:nvPr/>
        </p:nvSpPr>
        <p:spPr>
          <a:xfrm>
            <a:off x="5267301" y="1001038"/>
            <a:ext cx="4844956" cy="5355312"/>
          </a:xfrm>
          <a:prstGeom prst="rect">
            <a:avLst/>
          </a:prstGeom>
          <a:noFill/>
        </p:spPr>
        <p:txBody>
          <a:bodyPr wrap="square" rtlCol="0">
            <a:spAutoFit/>
          </a:bodyPr>
          <a:lstStyle/>
          <a:p>
            <a:pPr>
              <a:lnSpc>
                <a:spcPct val="150000"/>
              </a:lnSpc>
            </a:pPr>
            <a:r>
              <a:rPr lang="en-US" b="1" dirty="0"/>
              <a:t>Resources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ESP32 </a:t>
            </a:r>
            <a:r>
              <a:rPr lang="en-US" sz="1400" b="1" dirty="0" err="1">
                <a:latin typeface="Arial" panose="020B0604020202020204" pitchFamily="34" charset="0"/>
                <a:cs typeface="Arial" panose="020B0604020202020204" pitchFamily="34" charset="0"/>
              </a:rPr>
              <a:t>DevKitC</a:t>
            </a:r>
            <a:endParaRPr lang="en-US" sz="14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DHT11 :Temperature and humidity sensor</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Relay</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Polarized connectors for: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OLED graphic display</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BME280 Environment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MPU6050 3-axes accelerometer &amp; gyro</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Soil moisture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RTC DS3231 module</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HC-SR04 Ultrasonic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MQ6 LPG Gas leak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Magnetic sensor</a:t>
            </a:r>
          </a:p>
          <a:p>
            <a:pPr marL="742950" lvl="1"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Tx/>
              <a:buChar char="-"/>
            </a:pPr>
            <a:endParaRPr lang="en-US" dirty="0"/>
          </a:p>
        </p:txBody>
      </p:sp>
      <p:pic>
        <p:nvPicPr>
          <p:cNvPr id="7" name="Picture 6">
            <a:extLst>
              <a:ext uri="{FF2B5EF4-FFF2-40B4-BE49-F238E27FC236}">
                <a16:creationId xmlns:a16="http://schemas.microsoft.com/office/drawing/2014/main" id="{6DB9A6F4-B63C-453C-A273-2E22557262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rot="16200000">
            <a:off x="1051768" y="1945487"/>
            <a:ext cx="3093170" cy="3520303"/>
          </a:xfrm>
          <a:prstGeom prst="rect">
            <a:avLst/>
          </a:prstGeom>
        </p:spPr>
      </p:pic>
    </p:spTree>
    <p:extLst>
      <p:ext uri="{BB962C8B-B14F-4D97-AF65-F5344CB8AC3E}">
        <p14:creationId xmlns:p14="http://schemas.microsoft.com/office/powerpoint/2010/main" val="215040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2B83CA-3C3C-40FC-B263-9F4FC3E8DB96}"/>
              </a:ext>
            </a:extLst>
          </p:cNvPr>
          <p:cNvSpPr>
            <a:spLocks noGrp="1"/>
          </p:cNvSpPr>
          <p:nvPr>
            <p:ph type="ftr" sz="quarter" idx="11"/>
          </p:nvPr>
        </p:nvSpPr>
        <p:spPr/>
        <p:txBody>
          <a:bodyPr/>
          <a:lstStyle/>
          <a:p>
            <a:r>
              <a:rPr lang="en-US"/>
              <a:t>IOT Lab, ECE Department</a:t>
            </a:r>
          </a:p>
        </p:txBody>
      </p:sp>
      <p:sp>
        <p:nvSpPr>
          <p:cNvPr id="7" name="Title 1">
            <a:extLst>
              <a:ext uri="{FF2B5EF4-FFF2-40B4-BE49-F238E27FC236}">
                <a16:creationId xmlns:a16="http://schemas.microsoft.com/office/drawing/2014/main" id="{39CAD1B4-285D-441B-BEBB-D0C3E9065F2E}"/>
              </a:ext>
            </a:extLst>
          </p:cNvPr>
          <p:cNvSpPr txBox="1">
            <a:spLocks/>
          </p:cNvSpPr>
          <p:nvPr/>
        </p:nvSpPr>
        <p:spPr>
          <a:xfrm>
            <a:off x="838200" y="28706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8" name="TextBox 7">
            <a:extLst>
              <a:ext uri="{FF2B5EF4-FFF2-40B4-BE49-F238E27FC236}">
                <a16:creationId xmlns:a16="http://schemas.microsoft.com/office/drawing/2014/main" id="{DB850084-B832-4F2B-89C9-2CAA9EEB1FB3}"/>
              </a:ext>
            </a:extLst>
          </p:cNvPr>
          <p:cNvSpPr txBox="1"/>
          <p:nvPr/>
        </p:nvSpPr>
        <p:spPr>
          <a:xfrm>
            <a:off x="312195" y="707504"/>
            <a:ext cx="10203873" cy="1085810"/>
          </a:xfrm>
          <a:prstGeom prst="rect">
            <a:avLst/>
          </a:prstGeom>
          <a:noFill/>
        </p:spPr>
        <p:txBody>
          <a:bodyPr wrap="square" rtlCol="0">
            <a:spAutoFit/>
          </a:bodyPr>
          <a:lstStyle/>
          <a:p>
            <a:pPr>
              <a:lnSpc>
                <a:spcPct val="150000"/>
              </a:lnSpc>
            </a:pPr>
            <a:r>
              <a:rPr lang="en-IN" sz="4800" dirty="0"/>
              <a:t>Sensor Pack</a:t>
            </a:r>
          </a:p>
        </p:txBody>
      </p:sp>
      <p:sp>
        <p:nvSpPr>
          <p:cNvPr id="9" name="Title 1">
            <a:extLst>
              <a:ext uri="{FF2B5EF4-FFF2-40B4-BE49-F238E27FC236}">
                <a16:creationId xmlns:a16="http://schemas.microsoft.com/office/drawing/2014/main" id="{58D9D02E-A684-469F-AD4A-B4D97D818DF5}"/>
              </a:ext>
            </a:extLst>
          </p:cNvPr>
          <p:cNvSpPr txBox="1">
            <a:spLocks/>
          </p:cNvSpPr>
          <p:nvPr/>
        </p:nvSpPr>
        <p:spPr>
          <a:xfrm>
            <a:off x="850754" y="7599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10" name="Picture 9">
            <a:extLst>
              <a:ext uri="{FF2B5EF4-FFF2-40B4-BE49-F238E27FC236}">
                <a16:creationId xmlns:a16="http://schemas.microsoft.com/office/drawing/2014/main" id="{799913AE-87F8-48E5-B361-FD83F4A15CD2}"/>
              </a:ext>
            </a:extLst>
          </p:cNvPr>
          <p:cNvPicPr>
            <a:picLocks noChangeAspect="1"/>
          </p:cNvPicPr>
          <p:nvPr/>
        </p:nvPicPr>
        <p:blipFill>
          <a:blip r:embed="rId2"/>
          <a:stretch>
            <a:fillRect/>
          </a:stretch>
        </p:blipFill>
        <p:spPr>
          <a:xfrm>
            <a:off x="838199" y="2085522"/>
            <a:ext cx="1686791" cy="1686791"/>
          </a:xfrm>
          <a:prstGeom prst="rect">
            <a:avLst/>
          </a:prstGeom>
        </p:spPr>
      </p:pic>
      <p:sp>
        <p:nvSpPr>
          <p:cNvPr id="11" name="TextBox 10">
            <a:extLst>
              <a:ext uri="{FF2B5EF4-FFF2-40B4-BE49-F238E27FC236}">
                <a16:creationId xmlns:a16="http://schemas.microsoft.com/office/drawing/2014/main" id="{87D76863-0AF1-4816-8968-4F0F325A0B38}"/>
              </a:ext>
            </a:extLst>
          </p:cNvPr>
          <p:cNvSpPr txBox="1"/>
          <p:nvPr/>
        </p:nvSpPr>
        <p:spPr>
          <a:xfrm>
            <a:off x="3345872" y="3728520"/>
            <a:ext cx="2483427" cy="369332"/>
          </a:xfrm>
          <a:prstGeom prst="rect">
            <a:avLst/>
          </a:prstGeom>
          <a:noFill/>
        </p:spPr>
        <p:txBody>
          <a:bodyPr wrap="square" rtlCol="0">
            <a:spAutoFit/>
          </a:bodyPr>
          <a:lstStyle/>
          <a:p>
            <a:r>
              <a:rPr lang="en-IN" b="1" dirty="0"/>
              <a:t>Soil moisture sensor</a:t>
            </a:r>
          </a:p>
        </p:txBody>
      </p:sp>
      <p:pic>
        <p:nvPicPr>
          <p:cNvPr id="12" name="Picture 11">
            <a:extLst>
              <a:ext uri="{FF2B5EF4-FFF2-40B4-BE49-F238E27FC236}">
                <a16:creationId xmlns:a16="http://schemas.microsoft.com/office/drawing/2014/main" id="{D515AB18-2CC2-4138-8E91-32E6B05B3C71}"/>
              </a:ext>
            </a:extLst>
          </p:cNvPr>
          <p:cNvPicPr>
            <a:picLocks noChangeAspect="1"/>
          </p:cNvPicPr>
          <p:nvPr/>
        </p:nvPicPr>
        <p:blipFill>
          <a:blip r:embed="rId3"/>
          <a:stretch>
            <a:fillRect/>
          </a:stretch>
        </p:blipFill>
        <p:spPr>
          <a:xfrm>
            <a:off x="3914534" y="2155401"/>
            <a:ext cx="1499598" cy="1499598"/>
          </a:xfrm>
          <a:prstGeom prst="rect">
            <a:avLst/>
          </a:prstGeom>
        </p:spPr>
      </p:pic>
      <p:sp>
        <p:nvSpPr>
          <p:cNvPr id="13" name="TextBox 12">
            <a:extLst>
              <a:ext uri="{FF2B5EF4-FFF2-40B4-BE49-F238E27FC236}">
                <a16:creationId xmlns:a16="http://schemas.microsoft.com/office/drawing/2014/main" id="{58D21594-C5D0-4330-BA37-8DB310380170}"/>
              </a:ext>
            </a:extLst>
          </p:cNvPr>
          <p:cNvSpPr txBox="1"/>
          <p:nvPr/>
        </p:nvSpPr>
        <p:spPr>
          <a:xfrm>
            <a:off x="773690" y="3728520"/>
            <a:ext cx="2483427" cy="646331"/>
          </a:xfrm>
          <a:prstGeom prst="rect">
            <a:avLst/>
          </a:prstGeom>
          <a:noFill/>
        </p:spPr>
        <p:txBody>
          <a:bodyPr wrap="square" rtlCol="0">
            <a:spAutoFit/>
          </a:bodyPr>
          <a:lstStyle/>
          <a:p>
            <a:r>
              <a:rPr lang="en-IN" b="1" dirty="0"/>
              <a:t>BPM280 Environment sensor</a:t>
            </a:r>
          </a:p>
        </p:txBody>
      </p:sp>
      <p:pic>
        <p:nvPicPr>
          <p:cNvPr id="14" name="Picture 13">
            <a:extLst>
              <a:ext uri="{FF2B5EF4-FFF2-40B4-BE49-F238E27FC236}">
                <a16:creationId xmlns:a16="http://schemas.microsoft.com/office/drawing/2014/main" id="{ACC83195-87FB-423D-B2A1-3D356C2063E0}"/>
              </a:ext>
            </a:extLst>
          </p:cNvPr>
          <p:cNvPicPr>
            <a:picLocks noChangeAspect="1"/>
          </p:cNvPicPr>
          <p:nvPr/>
        </p:nvPicPr>
        <p:blipFill>
          <a:blip r:embed="rId4"/>
          <a:stretch>
            <a:fillRect/>
          </a:stretch>
        </p:blipFill>
        <p:spPr>
          <a:xfrm>
            <a:off x="6536422" y="2155401"/>
            <a:ext cx="1343943" cy="1343943"/>
          </a:xfrm>
          <a:prstGeom prst="rect">
            <a:avLst/>
          </a:prstGeom>
        </p:spPr>
      </p:pic>
      <p:sp>
        <p:nvSpPr>
          <p:cNvPr id="15" name="TextBox 14">
            <a:extLst>
              <a:ext uri="{FF2B5EF4-FFF2-40B4-BE49-F238E27FC236}">
                <a16:creationId xmlns:a16="http://schemas.microsoft.com/office/drawing/2014/main" id="{D2DC1613-3BE1-4071-B2CF-692FDCF68A37}"/>
              </a:ext>
            </a:extLst>
          </p:cNvPr>
          <p:cNvSpPr txBox="1"/>
          <p:nvPr/>
        </p:nvSpPr>
        <p:spPr>
          <a:xfrm>
            <a:off x="9060436" y="3750348"/>
            <a:ext cx="2483427" cy="646331"/>
          </a:xfrm>
          <a:prstGeom prst="rect">
            <a:avLst/>
          </a:prstGeom>
          <a:noFill/>
        </p:spPr>
        <p:txBody>
          <a:bodyPr wrap="square" rtlCol="0">
            <a:spAutoFit/>
          </a:bodyPr>
          <a:lstStyle/>
          <a:p>
            <a:r>
              <a:rPr lang="en-IN" b="1" dirty="0"/>
              <a:t>HC-SR04 Ultrasonic sensor</a:t>
            </a:r>
          </a:p>
        </p:txBody>
      </p:sp>
      <p:pic>
        <p:nvPicPr>
          <p:cNvPr id="16" name="Picture 15">
            <a:extLst>
              <a:ext uri="{FF2B5EF4-FFF2-40B4-BE49-F238E27FC236}">
                <a16:creationId xmlns:a16="http://schemas.microsoft.com/office/drawing/2014/main" id="{E25728FB-9D20-4361-A606-75C9627ED104}"/>
              </a:ext>
            </a:extLst>
          </p:cNvPr>
          <p:cNvPicPr>
            <a:picLocks noChangeAspect="1"/>
          </p:cNvPicPr>
          <p:nvPr/>
        </p:nvPicPr>
        <p:blipFill>
          <a:blip r:embed="rId5"/>
          <a:stretch>
            <a:fillRect/>
          </a:stretch>
        </p:blipFill>
        <p:spPr>
          <a:xfrm>
            <a:off x="9206343" y="2335111"/>
            <a:ext cx="1641766" cy="1164233"/>
          </a:xfrm>
          <a:prstGeom prst="rect">
            <a:avLst/>
          </a:prstGeom>
        </p:spPr>
      </p:pic>
      <p:sp>
        <p:nvSpPr>
          <p:cNvPr id="17" name="TextBox 16">
            <a:extLst>
              <a:ext uri="{FF2B5EF4-FFF2-40B4-BE49-F238E27FC236}">
                <a16:creationId xmlns:a16="http://schemas.microsoft.com/office/drawing/2014/main" id="{CD8EF2AE-1037-4CC9-89AE-15C8097984EC}"/>
              </a:ext>
            </a:extLst>
          </p:cNvPr>
          <p:cNvSpPr txBox="1"/>
          <p:nvPr/>
        </p:nvSpPr>
        <p:spPr>
          <a:xfrm>
            <a:off x="6399500" y="3853844"/>
            <a:ext cx="2483427" cy="646331"/>
          </a:xfrm>
          <a:prstGeom prst="rect">
            <a:avLst/>
          </a:prstGeom>
          <a:noFill/>
        </p:spPr>
        <p:txBody>
          <a:bodyPr wrap="square" rtlCol="0">
            <a:spAutoFit/>
          </a:bodyPr>
          <a:lstStyle/>
          <a:p>
            <a:r>
              <a:rPr lang="en-IN" b="1" dirty="0"/>
              <a:t>MPU6050 3-axes accelerometer &amp; gyro</a:t>
            </a:r>
          </a:p>
        </p:txBody>
      </p:sp>
      <p:pic>
        <p:nvPicPr>
          <p:cNvPr id="18" name="Picture 17">
            <a:extLst>
              <a:ext uri="{FF2B5EF4-FFF2-40B4-BE49-F238E27FC236}">
                <a16:creationId xmlns:a16="http://schemas.microsoft.com/office/drawing/2014/main" id="{8EC4C5E8-9BD7-40F8-BF80-432A405ECF6C}"/>
              </a:ext>
            </a:extLst>
          </p:cNvPr>
          <p:cNvPicPr>
            <a:picLocks noChangeAspect="1"/>
          </p:cNvPicPr>
          <p:nvPr/>
        </p:nvPicPr>
        <p:blipFill>
          <a:blip r:embed="rId6"/>
          <a:stretch>
            <a:fillRect/>
          </a:stretch>
        </p:blipFill>
        <p:spPr>
          <a:xfrm>
            <a:off x="1068372" y="4772243"/>
            <a:ext cx="1619876" cy="807676"/>
          </a:xfrm>
          <a:prstGeom prst="rect">
            <a:avLst/>
          </a:prstGeom>
        </p:spPr>
      </p:pic>
      <p:sp>
        <p:nvSpPr>
          <p:cNvPr id="19" name="TextBox 18">
            <a:extLst>
              <a:ext uri="{FF2B5EF4-FFF2-40B4-BE49-F238E27FC236}">
                <a16:creationId xmlns:a16="http://schemas.microsoft.com/office/drawing/2014/main" id="{C1E9D9CA-9919-4DC5-917D-50A05EB4D1A9}"/>
              </a:ext>
            </a:extLst>
          </p:cNvPr>
          <p:cNvSpPr txBox="1"/>
          <p:nvPr/>
        </p:nvSpPr>
        <p:spPr>
          <a:xfrm>
            <a:off x="636596" y="5684589"/>
            <a:ext cx="2483427" cy="369332"/>
          </a:xfrm>
          <a:prstGeom prst="rect">
            <a:avLst/>
          </a:prstGeom>
          <a:noFill/>
        </p:spPr>
        <p:txBody>
          <a:bodyPr wrap="square" rtlCol="0">
            <a:spAutoFit/>
          </a:bodyPr>
          <a:lstStyle/>
          <a:p>
            <a:r>
              <a:rPr lang="en-IN" b="1" dirty="0"/>
              <a:t>DS3231 Real Time Clock</a:t>
            </a:r>
          </a:p>
        </p:txBody>
      </p:sp>
      <p:pic>
        <p:nvPicPr>
          <p:cNvPr id="20" name="Picture 19">
            <a:extLst>
              <a:ext uri="{FF2B5EF4-FFF2-40B4-BE49-F238E27FC236}">
                <a16:creationId xmlns:a16="http://schemas.microsoft.com/office/drawing/2014/main" id="{54775699-318C-4B41-97D2-C719EEB763D9}"/>
              </a:ext>
            </a:extLst>
          </p:cNvPr>
          <p:cNvPicPr>
            <a:picLocks noChangeAspect="1"/>
          </p:cNvPicPr>
          <p:nvPr/>
        </p:nvPicPr>
        <p:blipFill>
          <a:blip r:embed="rId7"/>
          <a:stretch>
            <a:fillRect/>
          </a:stretch>
        </p:blipFill>
        <p:spPr>
          <a:xfrm>
            <a:off x="4161618" y="4736595"/>
            <a:ext cx="807676" cy="807676"/>
          </a:xfrm>
          <a:prstGeom prst="rect">
            <a:avLst/>
          </a:prstGeom>
        </p:spPr>
      </p:pic>
      <p:sp>
        <p:nvSpPr>
          <p:cNvPr id="21" name="TextBox 20">
            <a:extLst>
              <a:ext uri="{FF2B5EF4-FFF2-40B4-BE49-F238E27FC236}">
                <a16:creationId xmlns:a16="http://schemas.microsoft.com/office/drawing/2014/main" id="{DBE4E122-D033-444B-A3E3-13A4C1EB7DA8}"/>
              </a:ext>
            </a:extLst>
          </p:cNvPr>
          <p:cNvSpPr txBox="1"/>
          <p:nvPr/>
        </p:nvSpPr>
        <p:spPr>
          <a:xfrm>
            <a:off x="3727580" y="5640656"/>
            <a:ext cx="2483427" cy="369332"/>
          </a:xfrm>
          <a:prstGeom prst="rect">
            <a:avLst/>
          </a:prstGeom>
          <a:noFill/>
        </p:spPr>
        <p:txBody>
          <a:bodyPr wrap="square" rtlCol="0">
            <a:spAutoFit/>
          </a:bodyPr>
          <a:lstStyle/>
          <a:p>
            <a:r>
              <a:rPr lang="en-IN" b="1" dirty="0"/>
              <a:t>Magnetic switch</a:t>
            </a:r>
          </a:p>
        </p:txBody>
      </p:sp>
      <p:pic>
        <p:nvPicPr>
          <p:cNvPr id="22" name="Picture 21">
            <a:extLst>
              <a:ext uri="{FF2B5EF4-FFF2-40B4-BE49-F238E27FC236}">
                <a16:creationId xmlns:a16="http://schemas.microsoft.com/office/drawing/2014/main" id="{BB988F9B-2713-44D2-973A-9D829D92B0DC}"/>
              </a:ext>
            </a:extLst>
          </p:cNvPr>
          <p:cNvPicPr>
            <a:picLocks noChangeAspect="1"/>
          </p:cNvPicPr>
          <p:nvPr/>
        </p:nvPicPr>
        <p:blipFill>
          <a:blip r:embed="rId8"/>
          <a:stretch>
            <a:fillRect/>
          </a:stretch>
        </p:blipFill>
        <p:spPr>
          <a:xfrm>
            <a:off x="6818564" y="4736595"/>
            <a:ext cx="1055587" cy="1055587"/>
          </a:xfrm>
          <a:prstGeom prst="rect">
            <a:avLst/>
          </a:prstGeom>
        </p:spPr>
      </p:pic>
      <p:sp>
        <p:nvSpPr>
          <p:cNvPr id="23" name="TextBox 22">
            <a:extLst>
              <a:ext uri="{FF2B5EF4-FFF2-40B4-BE49-F238E27FC236}">
                <a16:creationId xmlns:a16="http://schemas.microsoft.com/office/drawing/2014/main" id="{7306FBCA-C6C1-40BC-8F0E-4651477EDE1E}"/>
              </a:ext>
            </a:extLst>
          </p:cNvPr>
          <p:cNvSpPr txBox="1"/>
          <p:nvPr/>
        </p:nvSpPr>
        <p:spPr>
          <a:xfrm>
            <a:off x="6399500" y="5640656"/>
            <a:ext cx="2483427" cy="369332"/>
          </a:xfrm>
          <a:prstGeom prst="rect">
            <a:avLst/>
          </a:prstGeom>
          <a:noFill/>
        </p:spPr>
        <p:txBody>
          <a:bodyPr wrap="square" rtlCol="0">
            <a:spAutoFit/>
          </a:bodyPr>
          <a:lstStyle/>
          <a:p>
            <a:r>
              <a:rPr lang="en-IN" b="1" dirty="0"/>
              <a:t>MQ6 Gas leak sensor</a:t>
            </a:r>
          </a:p>
        </p:txBody>
      </p:sp>
      <p:pic>
        <p:nvPicPr>
          <p:cNvPr id="24" name="Picture 23">
            <a:extLst>
              <a:ext uri="{FF2B5EF4-FFF2-40B4-BE49-F238E27FC236}">
                <a16:creationId xmlns:a16="http://schemas.microsoft.com/office/drawing/2014/main" id="{89B0A162-8DC9-4252-9291-94AE9471F46D}"/>
              </a:ext>
            </a:extLst>
          </p:cNvPr>
          <p:cNvPicPr>
            <a:picLocks noChangeAspect="1"/>
          </p:cNvPicPr>
          <p:nvPr/>
        </p:nvPicPr>
        <p:blipFill>
          <a:blip r:embed="rId9"/>
          <a:stretch>
            <a:fillRect/>
          </a:stretch>
        </p:blipFill>
        <p:spPr>
          <a:xfrm>
            <a:off x="9975272" y="4728501"/>
            <a:ext cx="966361" cy="922859"/>
          </a:xfrm>
          <a:prstGeom prst="rect">
            <a:avLst/>
          </a:prstGeom>
        </p:spPr>
      </p:pic>
      <p:sp>
        <p:nvSpPr>
          <p:cNvPr id="25" name="TextBox 24">
            <a:extLst>
              <a:ext uri="{FF2B5EF4-FFF2-40B4-BE49-F238E27FC236}">
                <a16:creationId xmlns:a16="http://schemas.microsoft.com/office/drawing/2014/main" id="{A7322145-1817-428F-9F84-2D478A3C2E04}"/>
              </a:ext>
            </a:extLst>
          </p:cNvPr>
          <p:cNvSpPr txBox="1"/>
          <p:nvPr/>
        </p:nvSpPr>
        <p:spPr>
          <a:xfrm>
            <a:off x="9554407" y="5613850"/>
            <a:ext cx="2483427" cy="369332"/>
          </a:xfrm>
          <a:prstGeom prst="rect">
            <a:avLst/>
          </a:prstGeom>
          <a:noFill/>
        </p:spPr>
        <p:txBody>
          <a:bodyPr wrap="square" rtlCol="0">
            <a:spAutoFit/>
          </a:bodyPr>
          <a:lstStyle/>
          <a:p>
            <a:r>
              <a:rPr lang="en-IN" b="1" dirty="0"/>
              <a:t>OLED graphic display</a:t>
            </a:r>
          </a:p>
        </p:txBody>
      </p:sp>
    </p:spTree>
    <p:extLst>
      <p:ext uri="{BB962C8B-B14F-4D97-AF65-F5344CB8AC3E}">
        <p14:creationId xmlns:p14="http://schemas.microsoft.com/office/powerpoint/2010/main" val="325471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8B06-00B8-4AAC-AFBF-740522D9F549}"/>
              </a:ext>
            </a:extLst>
          </p:cNvPr>
          <p:cNvSpPr>
            <a:spLocks noGrp="1"/>
          </p:cNvSpPr>
          <p:nvPr>
            <p:ph type="title"/>
          </p:nvPr>
        </p:nvSpPr>
        <p:spPr/>
        <p:txBody>
          <a:bodyPr/>
          <a:lstStyle/>
          <a:p>
            <a:r>
              <a:rPr lang="en-IN" dirty="0"/>
              <a:t>ESP32 Dev Kit</a:t>
            </a:r>
          </a:p>
        </p:txBody>
      </p:sp>
      <p:sp>
        <p:nvSpPr>
          <p:cNvPr id="4" name="Footer Placeholder 3">
            <a:extLst>
              <a:ext uri="{FF2B5EF4-FFF2-40B4-BE49-F238E27FC236}">
                <a16:creationId xmlns:a16="http://schemas.microsoft.com/office/drawing/2014/main" id="{ACDB386B-FEC5-40BF-9AF2-FD564209EBB6}"/>
              </a:ext>
            </a:extLst>
          </p:cNvPr>
          <p:cNvSpPr>
            <a:spLocks noGrp="1"/>
          </p:cNvSpPr>
          <p:nvPr>
            <p:ph type="ftr" sz="quarter" idx="11"/>
          </p:nvPr>
        </p:nvSpPr>
        <p:spPr/>
        <p:txBody>
          <a:bodyPr/>
          <a:lstStyle/>
          <a:p>
            <a:r>
              <a:rPr lang="en-US"/>
              <a:t>IOT Lab, ECE Department</a:t>
            </a:r>
          </a:p>
        </p:txBody>
      </p:sp>
      <p:sp>
        <p:nvSpPr>
          <p:cNvPr id="9" name="TextBox 8">
            <a:extLst>
              <a:ext uri="{FF2B5EF4-FFF2-40B4-BE49-F238E27FC236}">
                <a16:creationId xmlns:a16="http://schemas.microsoft.com/office/drawing/2014/main" id="{F61B12C4-8542-4E7E-98F2-837AB046A871}"/>
              </a:ext>
            </a:extLst>
          </p:cNvPr>
          <p:cNvSpPr txBox="1"/>
          <p:nvPr/>
        </p:nvSpPr>
        <p:spPr>
          <a:xfrm>
            <a:off x="6312309" y="365125"/>
            <a:ext cx="4621161" cy="5755422"/>
          </a:xfrm>
          <a:prstGeom prst="rect">
            <a:avLst/>
          </a:prstGeom>
          <a:noFill/>
        </p:spPr>
        <p:txBody>
          <a:bodyPr wrap="square" rtlCol="0">
            <a:spAutoFit/>
          </a:bodyPr>
          <a:lstStyle/>
          <a:p>
            <a:pPr algn="just"/>
            <a:r>
              <a:rPr lang="en-US" sz="1600" b="1" i="0" dirty="0">
                <a:solidFill>
                  <a:srgbClr val="555555"/>
                </a:solidFill>
                <a:effectLst/>
                <a:latin typeface="Roboto"/>
              </a:rPr>
              <a:t>ESP-WROOM-32</a:t>
            </a:r>
            <a:r>
              <a:rPr lang="en-US" sz="1600" b="0" i="0" dirty="0">
                <a:solidFill>
                  <a:srgbClr val="555555"/>
                </a:solidFill>
                <a:effectLst/>
                <a:latin typeface="Roboto"/>
              </a:rPr>
              <a:t>: 32-bit microprocessor</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I/O pins:</a:t>
            </a:r>
            <a:r>
              <a:rPr lang="en-US" sz="1600" dirty="0">
                <a:solidFill>
                  <a:srgbClr val="555555"/>
                </a:solidFill>
                <a:latin typeface="Roboto"/>
              </a:rPr>
              <a:t> </a:t>
            </a:r>
            <a:r>
              <a:rPr lang="en-US" sz="1600" b="0" i="0" dirty="0">
                <a:solidFill>
                  <a:srgbClr val="555555"/>
                </a:solidFill>
                <a:effectLst/>
                <a:latin typeface="Roboto"/>
              </a:rPr>
              <a:t>These pins are capable of Digital Read/Write, Analog Read/Write, PWM, IIC, SPI, DAC and much more. </a:t>
            </a:r>
          </a:p>
          <a:p>
            <a:pPr algn="just"/>
            <a:endParaRPr lang="en-US" sz="1600" dirty="0">
              <a:solidFill>
                <a:srgbClr val="555555"/>
              </a:solidFill>
              <a:latin typeface="Roboto"/>
            </a:endParaRPr>
          </a:p>
          <a:p>
            <a:pPr algn="just"/>
            <a:r>
              <a:rPr lang="en-US" sz="1600" b="1" i="0" dirty="0">
                <a:solidFill>
                  <a:srgbClr val="555555"/>
                </a:solidFill>
                <a:effectLst/>
                <a:latin typeface="Roboto"/>
              </a:rPr>
              <a:t>Micro-USB jack:</a:t>
            </a:r>
            <a:r>
              <a:rPr lang="en-US" sz="1600" b="0" i="0" dirty="0">
                <a:solidFill>
                  <a:srgbClr val="555555"/>
                </a:solidFill>
                <a:effectLst/>
                <a:latin typeface="Roboto"/>
              </a:rPr>
              <a:t>  The micro USB jack is used to connect the ESP32 to our computer through a USB cable.  It is used to program the ESP module as well as can be used for serial debugging as it supports serial communication</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EN Button: </a:t>
            </a:r>
            <a:r>
              <a:rPr lang="en-US" sz="1600" b="0" i="0" dirty="0">
                <a:solidFill>
                  <a:srgbClr val="555555"/>
                </a:solidFill>
                <a:effectLst/>
                <a:latin typeface="Roboto"/>
              </a:rPr>
              <a:t>The EN button is the reset button of the ESP module. </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Boot Button: </a:t>
            </a:r>
            <a:r>
              <a:rPr lang="en-US" sz="1600" b="0" i="0" dirty="0">
                <a:solidFill>
                  <a:srgbClr val="555555"/>
                </a:solidFill>
                <a:effectLst/>
                <a:latin typeface="Roboto"/>
              </a:rPr>
              <a:t>Press and upload program from Arduino IDE</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Red LED:</a:t>
            </a:r>
            <a:r>
              <a:rPr lang="en-US" sz="1600" b="0" i="0" dirty="0">
                <a:solidFill>
                  <a:srgbClr val="555555"/>
                </a:solidFill>
                <a:effectLst/>
                <a:latin typeface="Roboto"/>
              </a:rPr>
              <a:t> The Red LED on the board is used to indicate the power supply. </a:t>
            </a:r>
          </a:p>
          <a:p>
            <a:pPr algn="just"/>
            <a:endParaRPr lang="en-US" sz="1600" b="0" i="0" dirty="0">
              <a:solidFill>
                <a:srgbClr val="555555"/>
              </a:solidFill>
              <a:effectLst/>
              <a:latin typeface="Roboto"/>
            </a:endParaRPr>
          </a:p>
          <a:p>
            <a:pPr algn="just"/>
            <a:r>
              <a:rPr lang="en-US" sz="1600" b="1" i="0" dirty="0">
                <a:solidFill>
                  <a:srgbClr val="555555"/>
                </a:solidFill>
                <a:effectLst/>
                <a:latin typeface="Roboto"/>
              </a:rPr>
              <a:t>Blue LED:</a:t>
            </a:r>
            <a:r>
              <a:rPr lang="en-US" sz="1600" b="0" i="0" dirty="0">
                <a:solidFill>
                  <a:srgbClr val="555555"/>
                </a:solidFill>
                <a:effectLst/>
                <a:latin typeface="Roboto"/>
              </a:rPr>
              <a:t> The Blue LED on the board is connected to the GPIO pin2. </a:t>
            </a:r>
          </a:p>
        </p:txBody>
      </p:sp>
      <p:pic>
        <p:nvPicPr>
          <p:cNvPr id="10" name="Picture 9">
            <a:extLst>
              <a:ext uri="{FF2B5EF4-FFF2-40B4-BE49-F238E27FC236}">
                <a16:creationId xmlns:a16="http://schemas.microsoft.com/office/drawing/2014/main" id="{E1CA6E94-3AB8-41DC-A377-ECB83526A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48" y="2341314"/>
            <a:ext cx="3946932" cy="2175372"/>
          </a:xfrm>
          <a:prstGeom prst="rect">
            <a:avLst/>
          </a:prstGeom>
        </p:spPr>
      </p:pic>
    </p:spTree>
    <p:extLst>
      <p:ext uri="{BB962C8B-B14F-4D97-AF65-F5344CB8AC3E}">
        <p14:creationId xmlns:p14="http://schemas.microsoft.com/office/powerpoint/2010/main" val="80805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the ESP32</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703471" y="2830722"/>
            <a:ext cx="2523415" cy="18325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256" y="1928243"/>
            <a:ext cx="5122592" cy="3189667"/>
          </a:xfrm>
          <a:prstGeom prst="rect">
            <a:avLst/>
          </a:prstGeom>
        </p:spPr>
      </p:pic>
    </p:spTree>
    <p:extLst>
      <p:ext uri="{BB962C8B-B14F-4D97-AF65-F5344CB8AC3E}">
        <p14:creationId xmlns:p14="http://schemas.microsoft.com/office/powerpoint/2010/main" val="150832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features</a:t>
            </a:r>
          </a:p>
        </p:txBody>
      </p:sp>
      <p:sp>
        <p:nvSpPr>
          <p:cNvPr id="4" name="Footer Placeholder 3"/>
          <p:cNvSpPr>
            <a:spLocks noGrp="1"/>
          </p:cNvSpPr>
          <p:nvPr>
            <p:ph type="ftr" sz="quarter" idx="11"/>
          </p:nvPr>
        </p:nvSpPr>
        <p:spPr/>
        <p:txBody>
          <a:bodyPr/>
          <a:lstStyle/>
          <a:p>
            <a:r>
              <a:rPr lang="en-US" dirty="0"/>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00" y="1690689"/>
            <a:ext cx="905106" cy="1025215"/>
          </a:xfrm>
          <a:prstGeom prst="rect">
            <a:avLst/>
          </a:prstGeom>
        </p:spPr>
      </p:pic>
      <p:sp>
        <p:nvSpPr>
          <p:cNvPr id="6" name="TextBox 5"/>
          <p:cNvSpPr txBox="1"/>
          <p:nvPr/>
        </p:nvSpPr>
        <p:spPr>
          <a:xfrm>
            <a:off x="1837898" y="1837503"/>
            <a:ext cx="8516203" cy="646331"/>
          </a:xfrm>
          <a:prstGeom prst="rect">
            <a:avLst/>
          </a:prstGeom>
          <a:noFill/>
        </p:spPr>
        <p:txBody>
          <a:bodyPr wrap="square" rtlCol="0">
            <a:spAutoFit/>
          </a:bodyPr>
          <a:lstStyle/>
          <a:p>
            <a:r>
              <a:rPr lang="en-US" b="1" dirty="0"/>
              <a:t>ESP32 has </a:t>
            </a:r>
            <a:r>
              <a:rPr lang="en-US" b="1" dirty="0" err="1"/>
              <a:t>Xtensa</a:t>
            </a:r>
            <a:r>
              <a:rPr lang="en-US" b="1" dirty="0"/>
              <a:t>® Dual-Core 32-bit LX6 microprocessors.</a:t>
            </a:r>
            <a:r>
              <a:rPr lang="en-US" dirty="0"/>
              <a:t> The ESP32 will run on breakout boards and modules from </a:t>
            </a:r>
            <a:r>
              <a:rPr lang="en-US" b="1" dirty="0"/>
              <a:t>160Mhz </a:t>
            </a:r>
            <a:r>
              <a:rPr lang="en-US" b="1" dirty="0" err="1"/>
              <a:t>upto</a:t>
            </a:r>
            <a:r>
              <a:rPr lang="en-US" b="1" dirty="0"/>
              <a:t> 240MHz</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24" y="2806020"/>
            <a:ext cx="1262057" cy="1262057"/>
          </a:xfrm>
          <a:prstGeom prst="rect">
            <a:avLst/>
          </a:prstGeom>
        </p:spPr>
      </p:pic>
      <p:sp>
        <p:nvSpPr>
          <p:cNvPr id="9" name="TextBox 8"/>
          <p:cNvSpPr txBox="1"/>
          <p:nvPr/>
        </p:nvSpPr>
        <p:spPr>
          <a:xfrm>
            <a:off x="1837898" y="2959996"/>
            <a:ext cx="9134902" cy="954107"/>
          </a:xfrm>
          <a:prstGeom prst="rect">
            <a:avLst/>
          </a:prstGeom>
          <a:noFill/>
        </p:spPr>
        <p:txBody>
          <a:bodyPr wrap="square" rtlCol="0">
            <a:spAutoFit/>
          </a:bodyPr>
          <a:lstStyle/>
          <a:p>
            <a:r>
              <a:rPr lang="en-US" sz="2000" b="1" dirty="0"/>
              <a:t>Internal Memory : </a:t>
            </a:r>
            <a:r>
              <a:rPr lang="en-US" sz="1600" dirty="0"/>
              <a:t>448 KB ROM for booting and core functions &amp; 520 KB SRAM for data and instructions</a:t>
            </a:r>
          </a:p>
          <a:p>
            <a:r>
              <a:rPr lang="en-US" sz="2000" b="1" dirty="0"/>
              <a:t>External Flash : </a:t>
            </a:r>
            <a:r>
              <a:rPr lang="en-US" sz="1600" dirty="0"/>
              <a:t>4MB external Flash extendable to16MB</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49" y="4450261"/>
            <a:ext cx="681297" cy="681297"/>
          </a:xfrm>
          <a:prstGeom prst="rect">
            <a:avLst/>
          </a:prstGeom>
        </p:spPr>
      </p:pic>
      <p:sp>
        <p:nvSpPr>
          <p:cNvPr id="14" name="TextBox 13"/>
          <p:cNvSpPr txBox="1"/>
          <p:nvPr/>
        </p:nvSpPr>
        <p:spPr>
          <a:xfrm>
            <a:off x="1837897" y="4559542"/>
            <a:ext cx="8516203" cy="369332"/>
          </a:xfrm>
          <a:prstGeom prst="rect">
            <a:avLst/>
          </a:prstGeom>
          <a:noFill/>
        </p:spPr>
        <p:txBody>
          <a:bodyPr wrap="square" rtlCol="0">
            <a:spAutoFit/>
          </a:bodyPr>
          <a:lstStyle/>
          <a:p>
            <a:r>
              <a:rPr lang="en-US" b="1" dirty="0" err="1"/>
              <a:t>WiFi</a:t>
            </a:r>
            <a:r>
              <a:rPr lang="en-US" dirty="0"/>
              <a:t>: </a:t>
            </a:r>
            <a:r>
              <a:rPr lang="en-US" b="1" dirty="0"/>
              <a:t>ESP32</a:t>
            </a:r>
            <a:r>
              <a:rPr lang="en-US" dirty="0"/>
              <a:t> implements </a:t>
            </a:r>
            <a:r>
              <a:rPr lang="en-US" b="1" dirty="0"/>
              <a:t>TCP/IP, full 802.11 b/g/n/e/</a:t>
            </a:r>
            <a:r>
              <a:rPr lang="en-US" b="1" dirty="0" err="1"/>
              <a:t>i</a:t>
            </a:r>
            <a:r>
              <a:rPr lang="en-US" b="1" dirty="0"/>
              <a:t> WLAN MAC protocol</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714" y="5331134"/>
            <a:ext cx="650758" cy="1025216"/>
          </a:xfrm>
          <a:prstGeom prst="rect">
            <a:avLst/>
          </a:prstGeom>
        </p:spPr>
      </p:pic>
      <p:sp>
        <p:nvSpPr>
          <p:cNvPr id="16" name="TextBox 15"/>
          <p:cNvSpPr txBox="1"/>
          <p:nvPr/>
        </p:nvSpPr>
        <p:spPr>
          <a:xfrm>
            <a:off x="1837897" y="5496493"/>
            <a:ext cx="8516203" cy="369332"/>
          </a:xfrm>
          <a:prstGeom prst="rect">
            <a:avLst/>
          </a:prstGeom>
          <a:noFill/>
        </p:spPr>
        <p:txBody>
          <a:bodyPr wrap="square" rtlCol="0">
            <a:spAutoFit/>
          </a:bodyPr>
          <a:lstStyle/>
          <a:p>
            <a:r>
              <a:rPr lang="en-US" b="1" dirty="0"/>
              <a:t>Bluetooth : ESP32</a:t>
            </a:r>
            <a:r>
              <a:rPr lang="en-US" dirty="0"/>
              <a:t>  supports the latest </a:t>
            </a:r>
            <a:r>
              <a:rPr lang="en-US" b="1" dirty="0"/>
              <a:t>BLE Bluetooth 4.2</a:t>
            </a:r>
            <a:r>
              <a:rPr lang="en-US" dirty="0"/>
              <a:t>, as well as  </a:t>
            </a:r>
            <a:r>
              <a:rPr lang="en-US" b="1" dirty="0"/>
              <a:t>classic Bluetooth</a:t>
            </a:r>
          </a:p>
        </p:txBody>
      </p:sp>
    </p:spTree>
    <p:extLst>
      <p:ext uri="{BB962C8B-B14F-4D97-AF65-F5344CB8AC3E}">
        <p14:creationId xmlns:p14="http://schemas.microsoft.com/office/powerpoint/2010/main" val="51848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peripherals</a:t>
            </a:r>
          </a:p>
        </p:txBody>
      </p:sp>
      <p:sp>
        <p:nvSpPr>
          <p:cNvPr id="4" name="Footer Placeholder 3"/>
          <p:cNvSpPr>
            <a:spLocks noGrp="1"/>
          </p:cNvSpPr>
          <p:nvPr>
            <p:ph type="ftr" sz="quarter" idx="11"/>
          </p:nvPr>
        </p:nvSpPr>
        <p:spPr/>
        <p:txBody>
          <a:bodyPr/>
          <a:lstStyle/>
          <a:p>
            <a:r>
              <a:rPr lang="en-US" dirty="0"/>
              <a:t>IOT Lab, ECE Department</a:t>
            </a:r>
          </a:p>
        </p:txBody>
      </p:sp>
      <p:sp>
        <p:nvSpPr>
          <p:cNvPr id="6" name="Rectangle 5"/>
          <p:cNvSpPr/>
          <p:nvPr/>
        </p:nvSpPr>
        <p:spPr>
          <a:xfrm>
            <a:off x="990600" y="2333685"/>
            <a:ext cx="8044218" cy="3970318"/>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PT Serif"/>
              </a:rPr>
              <a:t> </a:t>
            </a:r>
            <a:r>
              <a:rPr lang="en-US" dirty="0">
                <a:latin typeface="PT Serif"/>
              </a:rPr>
              <a:t>GPIO</a:t>
            </a:r>
          </a:p>
          <a:p>
            <a:pPr>
              <a:buFont typeface="Arial" panose="020B0604020202020204" pitchFamily="34" charset="0"/>
              <a:buChar char="•"/>
            </a:pPr>
            <a:r>
              <a:rPr lang="en-US" dirty="0">
                <a:latin typeface="PT Serif"/>
              </a:rPr>
              <a:t>Timers and Watchdog</a:t>
            </a:r>
          </a:p>
          <a:p>
            <a:pPr>
              <a:buFont typeface="Arial" panose="020B0604020202020204" pitchFamily="34" charset="0"/>
              <a:buChar char="•"/>
            </a:pPr>
            <a:r>
              <a:rPr lang="en-US" dirty="0">
                <a:latin typeface="PT Serif"/>
              </a:rPr>
              <a:t>Real Time Clock</a:t>
            </a:r>
          </a:p>
          <a:p>
            <a:pPr>
              <a:buFont typeface="Arial" panose="020B0604020202020204" pitchFamily="34" charset="0"/>
              <a:buChar char="•"/>
            </a:pPr>
            <a:r>
              <a:rPr lang="en-US" dirty="0">
                <a:latin typeface="PT Serif"/>
              </a:rPr>
              <a:t>ADC and built-in Sensors</a:t>
            </a:r>
          </a:p>
          <a:p>
            <a:pPr>
              <a:buFont typeface="Arial" panose="020B0604020202020204" pitchFamily="34" charset="0"/>
              <a:buChar char="•"/>
            </a:pPr>
            <a:r>
              <a:rPr lang="en-US" dirty="0">
                <a:latin typeface="PT Serif"/>
              </a:rPr>
              <a:t>Digital to Analog Convertor (DAC)</a:t>
            </a:r>
          </a:p>
          <a:p>
            <a:pPr>
              <a:buFont typeface="Arial" panose="020B0604020202020204" pitchFamily="34" charset="0"/>
              <a:buChar char="•"/>
            </a:pPr>
            <a:r>
              <a:rPr lang="en-US" dirty="0">
                <a:latin typeface="PT Serif"/>
              </a:rPr>
              <a:t>Touch Sensor</a:t>
            </a:r>
          </a:p>
          <a:p>
            <a:pPr>
              <a:buFont typeface="Arial" panose="020B0604020202020204" pitchFamily="34" charset="0"/>
              <a:buChar char="•"/>
            </a:pPr>
            <a:r>
              <a:rPr lang="en-US" dirty="0">
                <a:latin typeface="PT Serif"/>
              </a:rPr>
              <a:t>Ultra Low Power(ULP) Co-processor</a:t>
            </a:r>
          </a:p>
          <a:p>
            <a:pPr>
              <a:buFont typeface="Arial" panose="020B0604020202020204" pitchFamily="34" charset="0"/>
              <a:buChar char="•"/>
            </a:pPr>
            <a:r>
              <a:rPr lang="en-US" dirty="0">
                <a:latin typeface="PT Serif"/>
              </a:rPr>
              <a:t>Ethernet MAC Interface</a:t>
            </a:r>
          </a:p>
          <a:p>
            <a:pPr>
              <a:buFont typeface="Arial" panose="020B0604020202020204" pitchFamily="34" charset="0"/>
              <a:buChar char="•"/>
            </a:pPr>
            <a:r>
              <a:rPr lang="en-US" dirty="0">
                <a:latin typeface="PT Serif"/>
              </a:rPr>
              <a:t>Universal Asynchronous Receiver Transmitter (UART)</a:t>
            </a:r>
          </a:p>
          <a:p>
            <a:pPr>
              <a:buFont typeface="Arial" panose="020B0604020202020204" pitchFamily="34" charset="0"/>
              <a:buChar char="•"/>
            </a:pPr>
            <a:r>
              <a:rPr lang="en-US" dirty="0">
                <a:latin typeface="PT Serif"/>
              </a:rPr>
              <a:t>I2C Interface</a:t>
            </a:r>
          </a:p>
          <a:p>
            <a:pPr>
              <a:buFont typeface="Arial" panose="020B0604020202020204" pitchFamily="34" charset="0"/>
              <a:buChar char="•"/>
            </a:pPr>
            <a:r>
              <a:rPr lang="en-US" dirty="0">
                <a:latin typeface="PT Serif"/>
              </a:rPr>
              <a:t>I2S Interface</a:t>
            </a:r>
          </a:p>
          <a:p>
            <a:pPr>
              <a:buFont typeface="Arial" panose="020B0604020202020204" pitchFamily="34" charset="0"/>
              <a:buChar char="•"/>
            </a:pPr>
            <a:r>
              <a:rPr lang="en-US" dirty="0">
                <a:latin typeface="PT Serif"/>
              </a:rPr>
              <a:t>SPI Interface</a:t>
            </a:r>
          </a:p>
          <a:p>
            <a:pPr>
              <a:buFont typeface="Arial" panose="020B0604020202020204" pitchFamily="34" charset="0"/>
              <a:buChar char="•"/>
            </a:pPr>
            <a:r>
              <a:rPr lang="en-US" dirty="0">
                <a:latin typeface="PT Serif"/>
              </a:rPr>
              <a:t>Pulse Width Modulation (PWM)</a:t>
            </a:r>
          </a:p>
          <a:p>
            <a:endParaRPr lang="en-US" i="0" dirty="0">
              <a:solidFill>
                <a:srgbClr val="333333"/>
              </a:solidFill>
              <a:effectLst/>
              <a:latin typeface="PT Serif"/>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454" y="1312538"/>
            <a:ext cx="1480283" cy="6797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085" y="2344158"/>
            <a:ext cx="969020" cy="9690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454" y="3708399"/>
            <a:ext cx="2381113" cy="12208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8453" y="5403738"/>
            <a:ext cx="3202725" cy="1092596"/>
          </a:xfrm>
          <a:prstGeom prst="rect">
            <a:avLst/>
          </a:prstGeom>
        </p:spPr>
      </p:pic>
    </p:spTree>
    <p:extLst>
      <p:ext uri="{BB962C8B-B14F-4D97-AF65-F5344CB8AC3E}">
        <p14:creationId xmlns:p14="http://schemas.microsoft.com/office/powerpoint/2010/main" val="132239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 powering &amp; programming</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631" y="2824092"/>
            <a:ext cx="3490138" cy="19977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183" y="2824092"/>
            <a:ext cx="3567547" cy="1966272"/>
          </a:xfrm>
          <a:prstGeom prst="rect">
            <a:avLst/>
          </a:prstGeom>
        </p:spPr>
      </p:pic>
    </p:spTree>
    <p:extLst>
      <p:ext uri="{BB962C8B-B14F-4D97-AF65-F5344CB8AC3E}">
        <p14:creationId xmlns:p14="http://schemas.microsoft.com/office/powerpoint/2010/main" val="276278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76A1-7458-4344-9351-42915F3A73D4}"/>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C341975E-0228-48EF-9A18-CE3046E2DEDC}"/>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C9A238E9-2C04-4645-8D8F-F65421A3F282}"/>
              </a:ext>
            </a:extLst>
          </p:cNvPr>
          <p:cNvSpPr txBox="1"/>
          <p:nvPr/>
        </p:nvSpPr>
        <p:spPr>
          <a:xfrm>
            <a:off x="530942" y="1600566"/>
            <a:ext cx="10746658" cy="584775"/>
          </a:xfrm>
          <a:prstGeom prst="rect">
            <a:avLst/>
          </a:prstGeom>
          <a:noFill/>
        </p:spPr>
        <p:txBody>
          <a:bodyPr wrap="square">
            <a:spAutoFit/>
          </a:bodyPr>
          <a:lstStyle/>
          <a:p>
            <a:r>
              <a:rPr lang="en-US" sz="1600" b="1" i="0" dirty="0">
                <a:solidFill>
                  <a:srgbClr val="555555"/>
                </a:solidFill>
                <a:effectLst/>
                <a:latin typeface="Roboto"/>
              </a:rPr>
              <a:t>STEP 1: </a:t>
            </a:r>
            <a:r>
              <a:rPr lang="en-US" sz="1600" b="0" i="0" dirty="0">
                <a:solidFill>
                  <a:srgbClr val="555555"/>
                </a:solidFill>
                <a:effectLst/>
                <a:latin typeface="Roboto"/>
              </a:rPr>
              <a:t>Now, let’s get started. The first step would be to </a:t>
            </a:r>
            <a:r>
              <a:rPr lang="en-US" sz="1600" b="1" i="0" dirty="0">
                <a:solidFill>
                  <a:srgbClr val="555555"/>
                </a:solidFill>
                <a:effectLst/>
                <a:latin typeface="Roboto"/>
              </a:rPr>
              <a:t>download and install the Arduino IDE</a:t>
            </a:r>
            <a:r>
              <a:rPr lang="en-US" sz="1600" b="0" i="0" dirty="0">
                <a:solidFill>
                  <a:srgbClr val="555555"/>
                </a:solidFill>
                <a:effectLst/>
                <a:latin typeface="Roboto"/>
              </a:rPr>
              <a:t>.. If you already have one make sure it is of the latest version.</a:t>
            </a:r>
            <a:endParaRPr lang="en-IN" sz="1600" dirty="0"/>
          </a:p>
        </p:txBody>
      </p:sp>
      <p:sp>
        <p:nvSpPr>
          <p:cNvPr id="8" name="TextBox 7">
            <a:extLst>
              <a:ext uri="{FF2B5EF4-FFF2-40B4-BE49-F238E27FC236}">
                <a16:creationId xmlns:a16="http://schemas.microsoft.com/office/drawing/2014/main" id="{FB35BEAF-0D74-4CF1-80A9-3E6A38DCAA82}"/>
              </a:ext>
            </a:extLst>
          </p:cNvPr>
          <p:cNvSpPr txBox="1"/>
          <p:nvPr/>
        </p:nvSpPr>
        <p:spPr>
          <a:xfrm>
            <a:off x="7138219" y="2325964"/>
            <a:ext cx="4571999" cy="1077218"/>
          </a:xfrm>
          <a:prstGeom prst="rect">
            <a:avLst/>
          </a:prstGeom>
          <a:noFill/>
        </p:spPr>
        <p:txBody>
          <a:bodyPr wrap="square">
            <a:spAutoFit/>
          </a:bodyPr>
          <a:lstStyle/>
          <a:p>
            <a:r>
              <a:rPr lang="en-US" sz="1600" b="1" i="0" dirty="0">
                <a:solidFill>
                  <a:srgbClr val="555555"/>
                </a:solidFill>
                <a:effectLst/>
                <a:latin typeface="Roboto"/>
              </a:rPr>
              <a:t>STEP 2: </a:t>
            </a:r>
            <a:r>
              <a:rPr lang="en-US" sz="1600" b="0" i="0" dirty="0">
                <a:solidFill>
                  <a:srgbClr val="555555"/>
                </a:solidFill>
                <a:effectLst/>
                <a:latin typeface="Roboto"/>
              </a:rPr>
              <a:t>Once installed, open the Arduino IDE and go to </a:t>
            </a:r>
            <a:r>
              <a:rPr lang="en-US" sz="1600" b="1" i="1" dirty="0">
                <a:solidFill>
                  <a:srgbClr val="555555"/>
                </a:solidFill>
                <a:effectLst/>
                <a:latin typeface="Roboto"/>
              </a:rPr>
              <a:t>Files -&gt; Preferences</a:t>
            </a:r>
            <a:r>
              <a:rPr lang="en-US" sz="1600" b="1" i="0" dirty="0">
                <a:solidFill>
                  <a:srgbClr val="555555"/>
                </a:solidFill>
                <a:effectLst/>
                <a:latin typeface="Roboto"/>
              </a:rPr>
              <a:t> </a:t>
            </a:r>
            <a:r>
              <a:rPr lang="en-US" sz="1600" b="0" i="0" dirty="0">
                <a:solidFill>
                  <a:srgbClr val="555555"/>
                </a:solidFill>
                <a:effectLst/>
                <a:latin typeface="Roboto"/>
              </a:rPr>
              <a:t>to open the preferences window and locate the </a:t>
            </a:r>
            <a:r>
              <a:rPr lang="en-US" sz="1600" b="0" i="1" dirty="0">
                <a:solidFill>
                  <a:srgbClr val="555555"/>
                </a:solidFill>
                <a:effectLst/>
                <a:latin typeface="Roboto"/>
              </a:rPr>
              <a:t>“</a:t>
            </a:r>
            <a:r>
              <a:rPr lang="en-US" sz="1600" b="1" i="1" dirty="0">
                <a:solidFill>
                  <a:srgbClr val="555555"/>
                </a:solidFill>
                <a:effectLst/>
                <a:latin typeface="Roboto"/>
              </a:rPr>
              <a:t>Additional Boards Manager URLs:”</a:t>
            </a:r>
            <a:r>
              <a:rPr lang="en-US" sz="1600" b="1" i="0" dirty="0">
                <a:solidFill>
                  <a:srgbClr val="555555"/>
                </a:solidFill>
                <a:effectLst/>
                <a:latin typeface="Roboto"/>
              </a:rPr>
              <a:t> </a:t>
            </a:r>
            <a:r>
              <a:rPr lang="en-US" sz="1600" b="0" i="0" dirty="0">
                <a:solidFill>
                  <a:srgbClr val="555555"/>
                </a:solidFill>
                <a:effectLst/>
                <a:latin typeface="Roboto"/>
              </a:rPr>
              <a:t>as shown</a:t>
            </a:r>
            <a:endParaRPr lang="en-IN" sz="1600" dirty="0"/>
          </a:p>
        </p:txBody>
      </p:sp>
      <p:pic>
        <p:nvPicPr>
          <p:cNvPr id="10" name="Picture 9">
            <a:extLst>
              <a:ext uri="{FF2B5EF4-FFF2-40B4-BE49-F238E27FC236}">
                <a16:creationId xmlns:a16="http://schemas.microsoft.com/office/drawing/2014/main" id="{6C985D60-04C2-420C-8766-5636CECB4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21" y="2322983"/>
            <a:ext cx="5238750" cy="3895725"/>
          </a:xfrm>
          <a:prstGeom prst="rect">
            <a:avLst/>
          </a:prstGeom>
        </p:spPr>
      </p:pic>
    </p:spTree>
    <p:extLst>
      <p:ext uri="{BB962C8B-B14F-4D97-AF65-F5344CB8AC3E}">
        <p14:creationId xmlns:p14="http://schemas.microsoft.com/office/powerpoint/2010/main" val="376691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FD95-5C73-42E5-8774-522E22533EA4}"/>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A14060E1-A435-4DB6-9A1A-CA9BB30E955D}"/>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3491B601-3099-4D89-8CE9-DD548B70A025}"/>
              </a:ext>
            </a:extLst>
          </p:cNvPr>
          <p:cNvSpPr txBox="1"/>
          <p:nvPr/>
        </p:nvSpPr>
        <p:spPr>
          <a:xfrm>
            <a:off x="6648449" y="1690688"/>
            <a:ext cx="5238750" cy="1569660"/>
          </a:xfrm>
          <a:prstGeom prst="rect">
            <a:avLst/>
          </a:prstGeom>
          <a:noFill/>
        </p:spPr>
        <p:txBody>
          <a:bodyPr wrap="square">
            <a:spAutoFit/>
          </a:bodyPr>
          <a:lstStyle/>
          <a:p>
            <a:pPr algn="just"/>
            <a:r>
              <a:rPr lang="en-US" sz="1600" b="1" i="0" dirty="0">
                <a:solidFill>
                  <a:srgbClr val="555555"/>
                </a:solidFill>
                <a:effectLst/>
                <a:latin typeface="Roboto"/>
              </a:rPr>
              <a:t>STEP 3:</a:t>
            </a:r>
            <a:r>
              <a:rPr lang="en-US" sz="1600" b="0" i="0" dirty="0">
                <a:solidFill>
                  <a:srgbClr val="555555"/>
                </a:solidFill>
                <a:effectLst/>
                <a:latin typeface="Roboto"/>
              </a:rPr>
              <a:t> This text box might be empty or might also contain some other URL if you have used it previously for ESP8266. If it is empty simply paste the below URL into the text box</a:t>
            </a:r>
          </a:p>
          <a:p>
            <a:pPr algn="just"/>
            <a:endParaRPr lang="en-US" sz="1600" b="0" i="0" dirty="0">
              <a:solidFill>
                <a:srgbClr val="555555"/>
              </a:solidFill>
              <a:effectLst/>
              <a:latin typeface="Roboto"/>
            </a:endParaRPr>
          </a:p>
          <a:p>
            <a:pPr algn="just"/>
            <a:r>
              <a:rPr lang="en-US" sz="1600" b="0" i="0" u="none" strike="noStrike" dirty="0">
                <a:solidFill>
                  <a:srgbClr val="00ACEC"/>
                </a:solidFill>
                <a:effectLst/>
                <a:latin typeface="Roboto"/>
                <a:hlinkClick r:id="rId2"/>
              </a:rPr>
              <a:t>https://dl.espressif.com/dl/package_esp32_index.json</a:t>
            </a:r>
            <a:endParaRPr lang="en-US" sz="1600" b="0" i="0" dirty="0">
              <a:solidFill>
                <a:srgbClr val="555555"/>
              </a:solidFill>
              <a:effectLst/>
              <a:latin typeface="Roboto"/>
            </a:endParaRPr>
          </a:p>
        </p:txBody>
      </p:sp>
      <p:pic>
        <p:nvPicPr>
          <p:cNvPr id="10" name="Picture 9">
            <a:extLst>
              <a:ext uri="{FF2B5EF4-FFF2-40B4-BE49-F238E27FC236}">
                <a16:creationId xmlns:a16="http://schemas.microsoft.com/office/drawing/2014/main" id="{D9AFAE70-A471-4940-9E3F-6135D97A1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47" y="1690688"/>
            <a:ext cx="5238750" cy="3905250"/>
          </a:xfrm>
          <a:prstGeom prst="rect">
            <a:avLst/>
          </a:prstGeom>
        </p:spPr>
      </p:pic>
    </p:spTree>
    <p:extLst>
      <p:ext uri="{BB962C8B-B14F-4D97-AF65-F5344CB8AC3E}">
        <p14:creationId xmlns:p14="http://schemas.microsoft.com/office/powerpoint/2010/main" val="253918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IOT Lab, ECE Department</a:t>
            </a:r>
          </a:p>
        </p:txBody>
      </p:sp>
      <p:sp>
        <p:nvSpPr>
          <p:cNvPr id="12" name="Title 1"/>
          <p:cNvSpPr>
            <a:spLocks noGrp="1"/>
          </p:cNvSpPr>
          <p:nvPr>
            <p:ph type="title"/>
          </p:nvPr>
        </p:nvSpPr>
        <p:spPr>
          <a:xfrm>
            <a:off x="838200" y="419066"/>
            <a:ext cx="10515600" cy="1325563"/>
          </a:xfrm>
        </p:spPr>
        <p:txBody>
          <a:bodyPr/>
          <a:lstStyle/>
          <a:p>
            <a:r>
              <a:rPr lang="en-US" dirty="0"/>
              <a:t>Agenda</a:t>
            </a:r>
          </a:p>
        </p:txBody>
      </p:sp>
      <p:sp>
        <p:nvSpPr>
          <p:cNvPr id="2" name="Rounded Rectangle 1"/>
          <p:cNvSpPr/>
          <p:nvPr/>
        </p:nvSpPr>
        <p:spPr>
          <a:xfrm>
            <a:off x="565245" y="169068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p:cNvSpPr txBox="1"/>
          <p:nvPr/>
        </p:nvSpPr>
        <p:spPr>
          <a:xfrm>
            <a:off x="1384110" y="1579159"/>
            <a:ext cx="4155745" cy="646331"/>
          </a:xfrm>
          <a:prstGeom prst="rect">
            <a:avLst/>
          </a:prstGeom>
          <a:noFill/>
        </p:spPr>
        <p:txBody>
          <a:bodyPr wrap="square" rtlCol="0">
            <a:spAutoFit/>
          </a:bodyPr>
          <a:lstStyle/>
          <a:p>
            <a:r>
              <a:rPr lang="en-US" dirty="0"/>
              <a:t>Introduction to IoT, IEEE Starter Kit;              </a:t>
            </a:r>
          </a:p>
          <a:p>
            <a:r>
              <a:rPr lang="en-US" dirty="0"/>
              <a:t>Sensor Interfaces</a:t>
            </a:r>
          </a:p>
        </p:txBody>
      </p:sp>
      <p:sp>
        <p:nvSpPr>
          <p:cNvPr id="11" name="Rounded Rectangle 10"/>
          <p:cNvSpPr/>
          <p:nvPr/>
        </p:nvSpPr>
        <p:spPr>
          <a:xfrm>
            <a:off x="565245" y="272964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p:cNvSpPr txBox="1"/>
          <p:nvPr/>
        </p:nvSpPr>
        <p:spPr>
          <a:xfrm>
            <a:off x="1309047" y="4705186"/>
            <a:ext cx="3965082" cy="646331"/>
          </a:xfrm>
          <a:prstGeom prst="rect">
            <a:avLst/>
          </a:prstGeom>
          <a:noFill/>
        </p:spPr>
        <p:txBody>
          <a:bodyPr wrap="square" rtlCol="0">
            <a:spAutoFit/>
          </a:bodyPr>
          <a:lstStyle/>
          <a:p>
            <a:r>
              <a:rPr lang="en-US" dirty="0"/>
              <a:t>Ambient parameter Monitoring,  Smart Lock, Range Meter</a:t>
            </a:r>
          </a:p>
        </p:txBody>
      </p:sp>
      <p:sp>
        <p:nvSpPr>
          <p:cNvPr id="14" name="Rounded Rectangle 13"/>
          <p:cNvSpPr/>
          <p:nvPr/>
        </p:nvSpPr>
        <p:spPr>
          <a:xfrm>
            <a:off x="565245" y="3801141"/>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Rounded Rectangle 15"/>
          <p:cNvSpPr/>
          <p:nvPr/>
        </p:nvSpPr>
        <p:spPr>
          <a:xfrm>
            <a:off x="565245" y="4744184"/>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Rounded Rectangle 17"/>
          <p:cNvSpPr/>
          <p:nvPr/>
        </p:nvSpPr>
        <p:spPr>
          <a:xfrm>
            <a:off x="5662684" y="1734880"/>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9" name="TextBox 18"/>
          <p:cNvSpPr txBox="1"/>
          <p:nvPr/>
        </p:nvSpPr>
        <p:spPr>
          <a:xfrm>
            <a:off x="6500486" y="2713207"/>
            <a:ext cx="3493827" cy="646331"/>
          </a:xfrm>
          <a:prstGeom prst="rect">
            <a:avLst/>
          </a:prstGeom>
          <a:noFill/>
        </p:spPr>
        <p:txBody>
          <a:bodyPr wrap="square" rtlCol="0">
            <a:spAutoFit/>
          </a:bodyPr>
          <a:lstStyle/>
          <a:p>
            <a:r>
              <a:rPr lang="en-US" dirty="0"/>
              <a:t>Smart Garden, Home Safety &amp; Security</a:t>
            </a:r>
          </a:p>
        </p:txBody>
      </p:sp>
      <p:sp>
        <p:nvSpPr>
          <p:cNvPr id="20" name="Rounded Rectangle 19"/>
          <p:cNvSpPr/>
          <p:nvPr/>
        </p:nvSpPr>
        <p:spPr>
          <a:xfrm>
            <a:off x="5662684" y="2836822"/>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TextBox 20"/>
          <p:cNvSpPr txBox="1"/>
          <p:nvPr/>
        </p:nvSpPr>
        <p:spPr>
          <a:xfrm>
            <a:off x="6500486" y="3952979"/>
            <a:ext cx="3493827" cy="369332"/>
          </a:xfrm>
          <a:prstGeom prst="rect">
            <a:avLst/>
          </a:prstGeom>
          <a:noFill/>
        </p:spPr>
        <p:txBody>
          <a:bodyPr wrap="square" rtlCol="0">
            <a:spAutoFit/>
          </a:bodyPr>
          <a:lstStyle/>
          <a:p>
            <a:r>
              <a:rPr lang="en-US" dirty="0"/>
              <a:t>Intro to AWS</a:t>
            </a:r>
          </a:p>
        </p:txBody>
      </p:sp>
      <p:sp>
        <p:nvSpPr>
          <p:cNvPr id="23" name="TextBox 22">
            <a:extLst>
              <a:ext uri="{FF2B5EF4-FFF2-40B4-BE49-F238E27FC236}">
                <a16:creationId xmlns:a16="http://schemas.microsoft.com/office/drawing/2014/main" id="{390D5A61-0D71-454B-90EC-4F0D4696B159}"/>
              </a:ext>
            </a:extLst>
          </p:cNvPr>
          <p:cNvSpPr txBox="1"/>
          <p:nvPr/>
        </p:nvSpPr>
        <p:spPr>
          <a:xfrm>
            <a:off x="6500485" y="1770872"/>
            <a:ext cx="3493827" cy="646331"/>
          </a:xfrm>
          <a:prstGeom prst="rect">
            <a:avLst/>
          </a:prstGeom>
          <a:noFill/>
        </p:spPr>
        <p:txBody>
          <a:bodyPr wrap="square" rtlCol="0">
            <a:spAutoFit/>
          </a:bodyPr>
          <a:lstStyle/>
          <a:p>
            <a:r>
              <a:rPr lang="en-US" dirty="0"/>
              <a:t>Environment Monitoring, RTC based Control, Fall Detection</a:t>
            </a:r>
          </a:p>
        </p:txBody>
      </p:sp>
      <p:sp>
        <p:nvSpPr>
          <p:cNvPr id="17" name="TextBox 16">
            <a:extLst>
              <a:ext uri="{FF2B5EF4-FFF2-40B4-BE49-F238E27FC236}">
                <a16:creationId xmlns:a16="http://schemas.microsoft.com/office/drawing/2014/main" id="{E5063E22-9641-40D7-BF16-FA2B088FA33F}"/>
              </a:ext>
            </a:extLst>
          </p:cNvPr>
          <p:cNvSpPr txBox="1"/>
          <p:nvPr/>
        </p:nvSpPr>
        <p:spPr>
          <a:xfrm>
            <a:off x="1309047" y="2624210"/>
            <a:ext cx="4155745" cy="923330"/>
          </a:xfrm>
          <a:prstGeom prst="rect">
            <a:avLst/>
          </a:prstGeom>
          <a:noFill/>
        </p:spPr>
        <p:txBody>
          <a:bodyPr wrap="square" rtlCol="0">
            <a:spAutoFit/>
          </a:bodyPr>
          <a:lstStyle/>
          <a:p>
            <a:r>
              <a:rPr lang="en-US" dirty="0"/>
              <a:t>Cloud database creation , Interface to Starter Kit</a:t>
            </a:r>
          </a:p>
          <a:p>
            <a:endParaRPr lang="en-US" dirty="0"/>
          </a:p>
        </p:txBody>
      </p:sp>
      <p:sp>
        <p:nvSpPr>
          <p:cNvPr id="22" name="Rounded Rectangle 19">
            <a:extLst>
              <a:ext uri="{FF2B5EF4-FFF2-40B4-BE49-F238E27FC236}">
                <a16:creationId xmlns:a16="http://schemas.microsoft.com/office/drawing/2014/main" id="{D95A3047-AC73-46F9-BDA7-983326F234C6}"/>
              </a:ext>
            </a:extLst>
          </p:cNvPr>
          <p:cNvSpPr/>
          <p:nvPr/>
        </p:nvSpPr>
        <p:spPr>
          <a:xfrm>
            <a:off x="5651884" y="3867379"/>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5" name="TextBox 24">
            <a:extLst>
              <a:ext uri="{FF2B5EF4-FFF2-40B4-BE49-F238E27FC236}">
                <a16:creationId xmlns:a16="http://schemas.microsoft.com/office/drawing/2014/main" id="{82DE1F2F-8911-4057-93F7-E2DFB5016C3E}"/>
              </a:ext>
            </a:extLst>
          </p:cNvPr>
          <p:cNvSpPr txBox="1"/>
          <p:nvPr/>
        </p:nvSpPr>
        <p:spPr>
          <a:xfrm>
            <a:off x="1282066" y="3714215"/>
            <a:ext cx="3965082" cy="369332"/>
          </a:xfrm>
          <a:prstGeom prst="rect">
            <a:avLst/>
          </a:prstGeom>
          <a:noFill/>
        </p:spPr>
        <p:txBody>
          <a:bodyPr wrap="square" rtlCol="0">
            <a:spAutoFit/>
          </a:bodyPr>
          <a:lstStyle/>
          <a:p>
            <a:r>
              <a:rPr lang="en-US" dirty="0"/>
              <a:t>Mobile App Development Framework</a:t>
            </a:r>
          </a:p>
        </p:txBody>
      </p:sp>
    </p:spTree>
    <p:extLst>
      <p:ext uri="{BB962C8B-B14F-4D97-AF65-F5344CB8AC3E}">
        <p14:creationId xmlns:p14="http://schemas.microsoft.com/office/powerpoint/2010/main" val="401778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418A-9CAC-48D1-8426-CAE29304976B}"/>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E363F2A1-E1AC-4DBB-B7D7-C99E6202BB84}"/>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F4B13761-BD5E-498A-8A8B-CD2E80278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921"/>
            <a:ext cx="4762500" cy="2495550"/>
          </a:xfrm>
          <a:prstGeom prst="rect">
            <a:avLst/>
          </a:prstGeom>
        </p:spPr>
      </p:pic>
      <p:sp>
        <p:nvSpPr>
          <p:cNvPr id="8" name="TextBox 7">
            <a:extLst>
              <a:ext uri="{FF2B5EF4-FFF2-40B4-BE49-F238E27FC236}">
                <a16:creationId xmlns:a16="http://schemas.microsoft.com/office/drawing/2014/main" id="{85EB18DD-7069-49CE-A61A-63630AA87250}"/>
              </a:ext>
            </a:extLst>
          </p:cNvPr>
          <p:cNvSpPr txBox="1"/>
          <p:nvPr/>
        </p:nvSpPr>
        <p:spPr>
          <a:xfrm>
            <a:off x="6669960" y="1715195"/>
            <a:ext cx="4277032" cy="2062103"/>
          </a:xfrm>
          <a:prstGeom prst="rect">
            <a:avLst/>
          </a:prstGeom>
          <a:noFill/>
        </p:spPr>
        <p:txBody>
          <a:bodyPr wrap="square">
            <a:spAutoFit/>
          </a:bodyPr>
          <a:lstStyle/>
          <a:p>
            <a:r>
              <a:rPr lang="en-US" sz="1600" b="1" i="0" dirty="0">
                <a:solidFill>
                  <a:srgbClr val="555555"/>
                </a:solidFill>
                <a:effectLst/>
                <a:latin typeface="Roboto"/>
              </a:rPr>
              <a:t>STEP 4: </a:t>
            </a:r>
            <a:r>
              <a:rPr lang="en-US" sz="1600" b="0" i="0" dirty="0">
                <a:solidFill>
                  <a:srgbClr val="555555"/>
                </a:solidFill>
                <a:effectLst/>
                <a:latin typeface="Roboto"/>
              </a:rPr>
              <a:t>Now go to </a:t>
            </a:r>
            <a:r>
              <a:rPr lang="en-US" sz="1600" b="1" i="1" dirty="0">
                <a:solidFill>
                  <a:srgbClr val="555555"/>
                </a:solidFill>
                <a:effectLst/>
                <a:latin typeface="Roboto"/>
              </a:rPr>
              <a:t>Tools -&gt; Boards -&gt; Board Managers</a:t>
            </a:r>
            <a:r>
              <a:rPr lang="en-US" sz="1600" b="1" i="0" dirty="0">
                <a:solidFill>
                  <a:srgbClr val="555555"/>
                </a:solidFill>
                <a:effectLst/>
                <a:latin typeface="Roboto"/>
              </a:rPr>
              <a:t> </a:t>
            </a:r>
            <a:r>
              <a:rPr lang="en-US" sz="1600" b="0" i="0" dirty="0">
                <a:solidFill>
                  <a:srgbClr val="555555"/>
                </a:solidFill>
                <a:effectLst/>
                <a:latin typeface="Roboto"/>
              </a:rPr>
              <a:t>to open the Board manager window and search for ESP32.</a:t>
            </a:r>
          </a:p>
          <a:p>
            <a:endParaRPr lang="en-US" sz="1600" dirty="0">
              <a:solidFill>
                <a:srgbClr val="555555"/>
              </a:solidFill>
              <a:latin typeface="Roboto"/>
            </a:endParaRPr>
          </a:p>
          <a:p>
            <a:r>
              <a:rPr lang="en-US" sz="1600" b="0" i="0" dirty="0">
                <a:solidFill>
                  <a:srgbClr val="555555"/>
                </a:solidFill>
                <a:effectLst/>
                <a:latin typeface="Roboto"/>
              </a:rPr>
              <a:t> If the URL was pasted correctly your window should find the below screen with </a:t>
            </a:r>
            <a:r>
              <a:rPr lang="en-US" sz="1600" b="1" i="1" dirty="0">
                <a:solidFill>
                  <a:srgbClr val="555555"/>
                </a:solidFill>
                <a:effectLst/>
                <a:latin typeface="Roboto"/>
              </a:rPr>
              <a:t>Install</a:t>
            </a:r>
            <a:r>
              <a:rPr lang="en-US" sz="1600" b="0" i="0" dirty="0">
                <a:solidFill>
                  <a:srgbClr val="555555"/>
                </a:solidFill>
                <a:effectLst/>
                <a:latin typeface="Roboto"/>
              </a:rPr>
              <a:t> button, just click on the </a:t>
            </a:r>
            <a:r>
              <a:rPr lang="en-US" sz="1600" b="1" i="0" dirty="0">
                <a:solidFill>
                  <a:srgbClr val="555555"/>
                </a:solidFill>
                <a:effectLst/>
                <a:latin typeface="Roboto"/>
              </a:rPr>
              <a:t>Install</a:t>
            </a:r>
            <a:r>
              <a:rPr lang="en-US" sz="1600" b="0" i="0" dirty="0">
                <a:solidFill>
                  <a:srgbClr val="555555"/>
                </a:solidFill>
                <a:effectLst/>
                <a:latin typeface="Roboto"/>
              </a:rPr>
              <a:t> button and your board should get installed.</a:t>
            </a:r>
            <a:endParaRPr lang="en-IN" sz="1600" dirty="0"/>
          </a:p>
        </p:txBody>
      </p:sp>
    </p:spTree>
    <p:extLst>
      <p:ext uri="{BB962C8B-B14F-4D97-AF65-F5344CB8AC3E}">
        <p14:creationId xmlns:p14="http://schemas.microsoft.com/office/powerpoint/2010/main" val="180060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8482-5A65-4EFB-B3D3-011A6C5A8B15}"/>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C60F7BBD-AFEF-462B-AE18-2DF72E1D9D01}"/>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1D2B5646-F455-405B-ABB4-61B0DB201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25" y="1807752"/>
            <a:ext cx="4953000" cy="2809875"/>
          </a:xfrm>
          <a:prstGeom prst="rect">
            <a:avLst/>
          </a:prstGeom>
        </p:spPr>
      </p:pic>
      <p:sp>
        <p:nvSpPr>
          <p:cNvPr id="8" name="TextBox 7">
            <a:extLst>
              <a:ext uri="{FF2B5EF4-FFF2-40B4-BE49-F238E27FC236}">
                <a16:creationId xmlns:a16="http://schemas.microsoft.com/office/drawing/2014/main" id="{7EA5AA2D-782E-4764-B502-5F3909114C00}"/>
              </a:ext>
            </a:extLst>
          </p:cNvPr>
          <p:cNvSpPr txBox="1"/>
          <p:nvPr/>
        </p:nvSpPr>
        <p:spPr>
          <a:xfrm>
            <a:off x="7433186" y="1807752"/>
            <a:ext cx="3106995" cy="1569660"/>
          </a:xfrm>
          <a:prstGeom prst="rect">
            <a:avLst/>
          </a:prstGeom>
          <a:noFill/>
        </p:spPr>
        <p:txBody>
          <a:bodyPr wrap="square">
            <a:spAutoFit/>
          </a:bodyPr>
          <a:lstStyle/>
          <a:p>
            <a:r>
              <a:rPr lang="en-US" sz="1600" b="1" i="0" dirty="0">
                <a:solidFill>
                  <a:srgbClr val="555555"/>
                </a:solidFill>
                <a:effectLst/>
                <a:latin typeface="Roboto"/>
              </a:rPr>
              <a:t>STEP 5: </a:t>
            </a:r>
            <a:r>
              <a:rPr lang="en-US" sz="1600" b="0" i="0" dirty="0">
                <a:solidFill>
                  <a:srgbClr val="555555"/>
                </a:solidFill>
                <a:effectLst/>
                <a:latin typeface="Roboto"/>
              </a:rPr>
              <a:t>Make sure you have an active internet connection and wait while the installation gets complete. It may take few minutes based on the speed of your internet connection.</a:t>
            </a:r>
            <a:endParaRPr lang="en-IN" sz="1600" dirty="0"/>
          </a:p>
        </p:txBody>
      </p:sp>
    </p:spTree>
    <p:extLst>
      <p:ext uri="{BB962C8B-B14F-4D97-AF65-F5344CB8AC3E}">
        <p14:creationId xmlns:p14="http://schemas.microsoft.com/office/powerpoint/2010/main" val="1838379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F933-E77C-439A-98C2-BB57E9669F2E}"/>
              </a:ext>
            </a:extLst>
          </p:cNvPr>
          <p:cNvSpPr>
            <a:spLocks noGrp="1"/>
          </p:cNvSpPr>
          <p:nvPr>
            <p:ph type="title"/>
          </p:nvPr>
        </p:nvSpPr>
        <p:spPr/>
        <p:txBody>
          <a:bodyPr/>
          <a:lstStyle/>
          <a:p>
            <a:r>
              <a:rPr lang="en-IN" dirty="0"/>
              <a:t>Programming ESP32 with Arduino</a:t>
            </a:r>
          </a:p>
        </p:txBody>
      </p:sp>
      <p:sp>
        <p:nvSpPr>
          <p:cNvPr id="4" name="Footer Placeholder 3">
            <a:extLst>
              <a:ext uri="{FF2B5EF4-FFF2-40B4-BE49-F238E27FC236}">
                <a16:creationId xmlns:a16="http://schemas.microsoft.com/office/drawing/2014/main" id="{ABA6CD2F-CDB0-487D-A7BC-A3CED6FE7F5D}"/>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B9F77E44-2E3D-46ED-99E8-406F32D4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43" y="1423679"/>
            <a:ext cx="6191250" cy="5819775"/>
          </a:xfrm>
          <a:prstGeom prst="rect">
            <a:avLst/>
          </a:prstGeom>
        </p:spPr>
      </p:pic>
      <p:sp>
        <p:nvSpPr>
          <p:cNvPr id="8" name="TextBox 7">
            <a:extLst>
              <a:ext uri="{FF2B5EF4-FFF2-40B4-BE49-F238E27FC236}">
                <a16:creationId xmlns:a16="http://schemas.microsoft.com/office/drawing/2014/main" id="{04AB1D1E-E645-4EE9-BAE9-6BCCDED24573}"/>
              </a:ext>
            </a:extLst>
          </p:cNvPr>
          <p:cNvSpPr txBox="1"/>
          <p:nvPr/>
        </p:nvSpPr>
        <p:spPr>
          <a:xfrm>
            <a:off x="6885499" y="1310056"/>
            <a:ext cx="4608411" cy="2554545"/>
          </a:xfrm>
          <a:prstGeom prst="rect">
            <a:avLst/>
          </a:prstGeom>
          <a:noFill/>
        </p:spPr>
        <p:txBody>
          <a:bodyPr wrap="square">
            <a:spAutoFit/>
          </a:bodyPr>
          <a:lstStyle/>
          <a:p>
            <a:pPr algn="just"/>
            <a:r>
              <a:rPr lang="en-US" sz="1600" b="1" i="0" dirty="0">
                <a:solidFill>
                  <a:srgbClr val="555555"/>
                </a:solidFill>
                <a:effectLst/>
                <a:latin typeface="Roboto"/>
              </a:rPr>
              <a:t>STEP 1: </a:t>
            </a:r>
            <a:r>
              <a:rPr lang="en-US" sz="1600" b="0" i="0" dirty="0">
                <a:solidFill>
                  <a:srgbClr val="555555"/>
                </a:solidFill>
                <a:effectLst/>
                <a:latin typeface="Roboto"/>
              </a:rPr>
              <a:t>Connect your ESP32 board to your computer through the micro-USB cable. Make sure the red LED goes high on the module to ensure power supply.</a:t>
            </a:r>
          </a:p>
          <a:p>
            <a:pPr algn="just"/>
            <a:endParaRPr lang="en-US" sz="1600" dirty="0">
              <a:solidFill>
                <a:srgbClr val="555555"/>
              </a:solidFill>
              <a:latin typeface="Roboto"/>
            </a:endParaRPr>
          </a:p>
          <a:p>
            <a:pPr algn="just"/>
            <a:endParaRPr lang="en-US" sz="1600" b="0" i="0" dirty="0">
              <a:solidFill>
                <a:srgbClr val="555555"/>
              </a:solidFill>
              <a:effectLst/>
              <a:latin typeface="Roboto"/>
            </a:endParaRPr>
          </a:p>
          <a:p>
            <a:pPr algn="just"/>
            <a:endParaRPr lang="en-US" sz="1600" b="0" i="0" dirty="0">
              <a:solidFill>
                <a:srgbClr val="555555"/>
              </a:solidFill>
              <a:effectLst/>
              <a:latin typeface="Roboto"/>
            </a:endParaRPr>
          </a:p>
          <a:p>
            <a:pPr algn="just"/>
            <a:r>
              <a:rPr lang="en-US" sz="1600" b="1" i="0" dirty="0">
                <a:solidFill>
                  <a:srgbClr val="555555"/>
                </a:solidFill>
                <a:effectLst/>
                <a:latin typeface="Roboto"/>
              </a:rPr>
              <a:t>STEP 2:</a:t>
            </a:r>
            <a:r>
              <a:rPr lang="en-US" sz="1600" b="0" i="0" dirty="0">
                <a:solidFill>
                  <a:srgbClr val="555555"/>
                </a:solidFill>
                <a:effectLst/>
                <a:latin typeface="Roboto"/>
              </a:rPr>
              <a:t>  Start the Arduino IDE and navigate to </a:t>
            </a:r>
            <a:r>
              <a:rPr lang="en-US" sz="1600" b="1" i="1" dirty="0">
                <a:solidFill>
                  <a:srgbClr val="555555"/>
                </a:solidFill>
                <a:effectLst/>
                <a:latin typeface="Roboto"/>
              </a:rPr>
              <a:t>Tools -&gt; Boards </a:t>
            </a:r>
            <a:r>
              <a:rPr lang="en-US" sz="1600" b="0" i="1" dirty="0">
                <a:solidFill>
                  <a:srgbClr val="555555"/>
                </a:solidFill>
                <a:effectLst/>
                <a:latin typeface="Roboto"/>
              </a:rPr>
              <a:t>and select </a:t>
            </a:r>
            <a:r>
              <a:rPr lang="en-US" sz="1600" b="1" i="1" dirty="0">
                <a:solidFill>
                  <a:srgbClr val="555555"/>
                </a:solidFill>
                <a:effectLst/>
                <a:latin typeface="Roboto"/>
              </a:rPr>
              <a:t>ESP32 Dev</a:t>
            </a:r>
            <a:r>
              <a:rPr lang="en-US" sz="1600" b="1" i="0" dirty="0">
                <a:solidFill>
                  <a:srgbClr val="555555"/>
                </a:solidFill>
                <a:effectLst/>
                <a:latin typeface="Roboto"/>
              </a:rPr>
              <a:t> board </a:t>
            </a:r>
            <a:r>
              <a:rPr lang="en-US" sz="1600" b="0" i="0" dirty="0">
                <a:solidFill>
                  <a:srgbClr val="555555"/>
                </a:solidFill>
                <a:effectLst/>
                <a:latin typeface="Roboto"/>
              </a:rPr>
              <a:t>as shown</a:t>
            </a:r>
          </a:p>
        </p:txBody>
      </p:sp>
    </p:spTree>
    <p:extLst>
      <p:ext uri="{BB962C8B-B14F-4D97-AF65-F5344CB8AC3E}">
        <p14:creationId xmlns:p14="http://schemas.microsoft.com/office/powerpoint/2010/main" val="286423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105274-4322-4009-A42D-08823A1D472C}"/>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D5AA2C86-370D-47F1-967E-54217F6E1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7" y="695325"/>
            <a:ext cx="4657725" cy="5467350"/>
          </a:xfrm>
          <a:prstGeom prst="rect">
            <a:avLst/>
          </a:prstGeom>
        </p:spPr>
      </p:pic>
      <p:sp>
        <p:nvSpPr>
          <p:cNvPr id="8" name="TextBox 7">
            <a:extLst>
              <a:ext uri="{FF2B5EF4-FFF2-40B4-BE49-F238E27FC236}">
                <a16:creationId xmlns:a16="http://schemas.microsoft.com/office/drawing/2014/main" id="{66818FAA-D5E9-4F87-B02C-A3C70E1E5EF5}"/>
              </a:ext>
            </a:extLst>
          </p:cNvPr>
          <p:cNvSpPr txBox="1"/>
          <p:nvPr/>
        </p:nvSpPr>
        <p:spPr>
          <a:xfrm>
            <a:off x="5799650" y="551058"/>
            <a:ext cx="3246028" cy="1077218"/>
          </a:xfrm>
          <a:prstGeom prst="rect">
            <a:avLst/>
          </a:prstGeom>
          <a:noFill/>
        </p:spPr>
        <p:txBody>
          <a:bodyPr wrap="square">
            <a:spAutoFit/>
          </a:bodyPr>
          <a:lstStyle/>
          <a:p>
            <a:r>
              <a:rPr lang="en-US" sz="1600" b="1" i="0" dirty="0">
                <a:solidFill>
                  <a:srgbClr val="555555"/>
                </a:solidFill>
                <a:effectLst/>
                <a:latin typeface="Roboto"/>
              </a:rPr>
              <a:t>STEP 3:</a:t>
            </a:r>
            <a:r>
              <a:rPr lang="en-US" sz="1600" b="0" i="0" dirty="0">
                <a:solidFill>
                  <a:srgbClr val="555555"/>
                </a:solidFill>
                <a:effectLst/>
                <a:latin typeface="Roboto"/>
              </a:rPr>
              <a:t> Open device manager and check to which com port your ESP32 is connected to. Mine is connected to COM 8 as shown</a:t>
            </a:r>
            <a:endParaRPr lang="en-IN" sz="1600" dirty="0"/>
          </a:p>
        </p:txBody>
      </p:sp>
    </p:spTree>
    <p:extLst>
      <p:ext uri="{BB962C8B-B14F-4D97-AF65-F5344CB8AC3E}">
        <p14:creationId xmlns:p14="http://schemas.microsoft.com/office/powerpoint/2010/main" val="144729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 </a:t>
            </a:r>
            <a:r>
              <a:rPr lang="en-US" dirty="0" err="1"/>
              <a:t>Arduino</a:t>
            </a:r>
            <a:r>
              <a:rPr lang="en-US" dirty="0"/>
              <a:t> IDE</a:t>
            </a:r>
          </a:p>
        </p:txBody>
      </p:sp>
      <p:sp>
        <p:nvSpPr>
          <p:cNvPr id="4" name="Footer Placeholder 3"/>
          <p:cNvSpPr>
            <a:spLocks noGrp="1"/>
          </p:cNvSpPr>
          <p:nvPr>
            <p:ph type="ftr" sz="quarter" idx="11"/>
          </p:nvPr>
        </p:nvSpPr>
        <p:spPr/>
        <p:txBody>
          <a:bodyPr/>
          <a:lstStyle/>
          <a:p>
            <a:r>
              <a:rPr lang="en-US"/>
              <a:t>IOT Lab, ECE Department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71" y="2229304"/>
            <a:ext cx="3727060" cy="3052428"/>
          </a:xfrm>
          <a:prstGeom prst="rect">
            <a:avLst/>
          </a:prstGeom>
        </p:spPr>
      </p:pic>
      <p:sp>
        <p:nvSpPr>
          <p:cNvPr id="7" name="TextBox 6"/>
          <p:cNvSpPr txBox="1"/>
          <p:nvPr/>
        </p:nvSpPr>
        <p:spPr>
          <a:xfrm>
            <a:off x="6095999" y="2157046"/>
            <a:ext cx="5404339" cy="584775"/>
          </a:xfrm>
          <a:prstGeom prst="rect">
            <a:avLst/>
          </a:prstGeom>
          <a:noFill/>
        </p:spPr>
        <p:txBody>
          <a:bodyPr wrap="square" rtlCol="0">
            <a:spAutoFit/>
          </a:bodyPr>
          <a:lstStyle/>
          <a:p>
            <a:r>
              <a:rPr lang="en-US" sz="1600" dirty="0"/>
              <a:t>In the Tools tab, go to</a:t>
            </a:r>
          </a:p>
          <a:p>
            <a:r>
              <a:rPr lang="en-US" sz="1600" b="1" dirty="0"/>
              <a:t> Board -&gt; ESP32 </a:t>
            </a:r>
            <a:r>
              <a:rPr lang="en-US" sz="1600" b="1" dirty="0" err="1"/>
              <a:t>Arduino</a:t>
            </a:r>
            <a:r>
              <a:rPr lang="en-US" sz="1600" b="1" dirty="0"/>
              <a:t> -&gt; ESP32 </a:t>
            </a:r>
            <a:r>
              <a:rPr lang="en-US" sz="1600" b="1" dirty="0" err="1"/>
              <a:t>Dev</a:t>
            </a:r>
            <a:r>
              <a:rPr lang="en-US" sz="1600" b="1" dirty="0"/>
              <a:t> Module</a:t>
            </a:r>
          </a:p>
        </p:txBody>
      </p:sp>
      <p:sp>
        <p:nvSpPr>
          <p:cNvPr id="8" name="TextBox 7"/>
          <p:cNvSpPr txBox="1"/>
          <p:nvPr/>
        </p:nvSpPr>
        <p:spPr>
          <a:xfrm>
            <a:off x="6095999" y="2946569"/>
            <a:ext cx="4783015" cy="584775"/>
          </a:xfrm>
          <a:prstGeom prst="rect">
            <a:avLst/>
          </a:prstGeom>
          <a:noFill/>
        </p:spPr>
        <p:txBody>
          <a:bodyPr wrap="square" rtlCol="0">
            <a:spAutoFit/>
          </a:bodyPr>
          <a:lstStyle/>
          <a:p>
            <a:r>
              <a:rPr lang="en-US" sz="1600" dirty="0"/>
              <a:t>In the Tools tab, go to</a:t>
            </a:r>
          </a:p>
          <a:p>
            <a:r>
              <a:rPr lang="en-US" sz="1600" b="1" dirty="0"/>
              <a:t> Port-&gt; COMX</a:t>
            </a:r>
          </a:p>
        </p:txBody>
      </p:sp>
    </p:spTree>
    <p:extLst>
      <p:ext uri="{BB962C8B-B14F-4D97-AF65-F5344CB8AC3E}">
        <p14:creationId xmlns:p14="http://schemas.microsoft.com/office/powerpoint/2010/main" val="62855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Arduino</a:t>
            </a:r>
            <a:r>
              <a:rPr lang="en-US" dirty="0"/>
              <a:t> IDE</a:t>
            </a:r>
          </a:p>
        </p:txBody>
      </p:sp>
      <p:sp>
        <p:nvSpPr>
          <p:cNvPr id="5" name="TextBox 4"/>
          <p:cNvSpPr txBox="1"/>
          <p:nvPr/>
        </p:nvSpPr>
        <p:spPr>
          <a:xfrm>
            <a:off x="3111690" y="2524835"/>
            <a:ext cx="5322626" cy="2585323"/>
          </a:xfrm>
          <a:prstGeom prst="rect">
            <a:avLst/>
          </a:prstGeom>
          <a:noFill/>
        </p:spPr>
        <p:txBody>
          <a:bodyPr wrap="square" rtlCol="0">
            <a:spAutoFit/>
          </a:bodyPr>
          <a:lstStyle/>
          <a:p>
            <a:r>
              <a:rPr lang="en-US" b="1" dirty="0" err="1">
                <a:solidFill>
                  <a:schemeClr val="accent6">
                    <a:lumMod val="75000"/>
                  </a:schemeClr>
                </a:solidFill>
              </a:rPr>
              <a:t>pinMode</a:t>
            </a:r>
            <a:r>
              <a:rPr lang="en-US" b="1" dirty="0">
                <a:solidFill>
                  <a:schemeClr val="accent6">
                    <a:lumMod val="75000"/>
                  </a:schemeClr>
                </a:solidFill>
              </a:rPr>
              <a:t>(2,OUTPUT);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solidFill>
                  <a:schemeClr val="accent6">
                    <a:lumMod val="75000"/>
                  </a:schemeClr>
                </a:solidFill>
              </a:rPr>
              <a:t>pinMode</a:t>
            </a:r>
            <a:r>
              <a:rPr lang="en-US" b="1" dirty="0">
                <a:solidFill>
                  <a:schemeClr val="accent6">
                    <a:lumMod val="75000"/>
                  </a:schemeClr>
                </a:solidFill>
              </a:rPr>
              <a:t>(3,INPUT);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solidFill>
                  <a:schemeClr val="accent6">
                    <a:lumMod val="75000"/>
                  </a:schemeClr>
                </a:solidFill>
              </a:rPr>
              <a:t>pinMode</a:t>
            </a:r>
            <a:r>
              <a:rPr lang="en-US" b="1" dirty="0">
                <a:solidFill>
                  <a:schemeClr val="accent6">
                    <a:lumMod val="75000"/>
                  </a:schemeClr>
                </a:solidFill>
              </a:rPr>
              <a:t>(4,INPUT_PULLUP);</a:t>
            </a:r>
          </a:p>
        </p:txBody>
      </p:sp>
      <p:sp>
        <p:nvSpPr>
          <p:cNvPr id="6" name="Rounded Rectangle 5"/>
          <p:cNvSpPr/>
          <p:nvPr/>
        </p:nvSpPr>
        <p:spPr>
          <a:xfrm>
            <a:off x="7301552" y="3029803"/>
            <a:ext cx="1364776" cy="326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8666328" y="3534770"/>
            <a:ext cx="510521" cy="6823"/>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16200000" flipH="1" flipV="1">
            <a:off x="9122258" y="3446058"/>
            <a:ext cx="300251" cy="1910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9367918" y="3391467"/>
            <a:ext cx="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367918" y="3541593"/>
            <a:ext cx="74253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110452" y="3459706"/>
            <a:ext cx="532263" cy="15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4" idx="3"/>
          </p:cNvCxnSpPr>
          <p:nvPr/>
        </p:nvCxnSpPr>
        <p:spPr>
          <a:xfrm>
            <a:off x="10642715" y="3534769"/>
            <a:ext cx="7258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368585" y="3541593"/>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150221" y="4002163"/>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286030" y="3109119"/>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9179625" y="3045135"/>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52429" y="3350102"/>
            <a:ext cx="313899" cy="369332"/>
          </a:xfrm>
          <a:prstGeom prst="rect">
            <a:avLst/>
          </a:prstGeom>
          <a:noFill/>
        </p:spPr>
        <p:txBody>
          <a:bodyPr wrap="square" rtlCol="0">
            <a:spAutoFit/>
          </a:bodyPr>
          <a:lstStyle/>
          <a:p>
            <a:r>
              <a:rPr lang="en-US" b="1" dirty="0">
                <a:solidFill>
                  <a:schemeClr val="accent1">
                    <a:lumMod val="20000"/>
                    <a:lumOff val="80000"/>
                  </a:schemeClr>
                </a:solidFill>
              </a:rPr>
              <a:t>2</a:t>
            </a:r>
          </a:p>
        </p:txBody>
      </p:sp>
      <p:sp>
        <p:nvSpPr>
          <p:cNvPr id="28" name="TextBox 27"/>
          <p:cNvSpPr txBox="1"/>
          <p:nvPr/>
        </p:nvSpPr>
        <p:spPr>
          <a:xfrm>
            <a:off x="8402972" y="4890764"/>
            <a:ext cx="313899" cy="369332"/>
          </a:xfrm>
          <a:prstGeom prst="rect">
            <a:avLst/>
          </a:prstGeom>
          <a:noFill/>
        </p:spPr>
        <p:txBody>
          <a:bodyPr wrap="square" rtlCol="0">
            <a:spAutoFit/>
          </a:bodyPr>
          <a:lstStyle/>
          <a:p>
            <a:r>
              <a:rPr lang="en-US" b="1" dirty="0">
                <a:solidFill>
                  <a:schemeClr val="accent1">
                    <a:lumMod val="20000"/>
                    <a:lumOff val="80000"/>
                  </a:schemeClr>
                </a:solidFill>
              </a:rPr>
              <a:t>4</a:t>
            </a:r>
          </a:p>
        </p:txBody>
      </p:sp>
      <p:cxnSp>
        <p:nvCxnSpPr>
          <p:cNvPr id="30" name="Straight Connector 29"/>
          <p:cNvCxnSpPr/>
          <p:nvPr/>
        </p:nvCxnSpPr>
        <p:spPr>
          <a:xfrm>
            <a:off x="8665692" y="5075430"/>
            <a:ext cx="1022314"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flipV="1">
            <a:off x="9687371" y="4890763"/>
            <a:ext cx="423081" cy="54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0110452" y="5075430"/>
            <a:ext cx="1022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150221" y="5075430"/>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931857" y="5536000"/>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2"/>
          </p:cNvCxnSpPr>
          <p:nvPr/>
        </p:nvCxnSpPr>
        <p:spPr>
          <a:xfrm flipV="1">
            <a:off x="9898912" y="4667534"/>
            <a:ext cx="17455" cy="223229"/>
          </a:xfrm>
          <a:prstGeom prst="line">
            <a:avLst/>
          </a:prstGeom>
          <a:ln w="57150"/>
        </p:spPr>
        <p:style>
          <a:lnRef idx="3">
            <a:schemeClr val="dk1"/>
          </a:lnRef>
          <a:fillRef idx="0">
            <a:schemeClr val="dk1"/>
          </a:fillRef>
          <a:effectRef idx="2">
            <a:schemeClr val="dk1"/>
          </a:effectRef>
          <a:fontRef idx="minor">
            <a:schemeClr val="tx1"/>
          </a:fontRef>
        </p:style>
      </p:cxnSp>
      <p:sp>
        <p:nvSpPr>
          <p:cNvPr id="41" name="Oval 40"/>
          <p:cNvSpPr/>
          <p:nvPr/>
        </p:nvSpPr>
        <p:spPr>
          <a:xfrm>
            <a:off x="7833815" y="2806572"/>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765311" y="4580320"/>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H="1" flipV="1">
            <a:off x="5535660" y="2718896"/>
            <a:ext cx="2285424" cy="76764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138704" y="4892447"/>
            <a:ext cx="1532498" cy="49944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54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65278" y="4734795"/>
            <a:ext cx="8243247" cy="14729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074460" y="3111690"/>
            <a:ext cx="8134065" cy="147297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Arduino</a:t>
            </a:r>
            <a:r>
              <a:rPr lang="en-US" dirty="0"/>
              <a:t> IDE</a:t>
            </a:r>
          </a:p>
        </p:txBody>
      </p:sp>
      <p:sp>
        <p:nvSpPr>
          <p:cNvPr id="4" name="Rounded Rectangle 3"/>
          <p:cNvSpPr/>
          <p:nvPr/>
        </p:nvSpPr>
        <p:spPr>
          <a:xfrm>
            <a:off x="2214386" y="3302085"/>
            <a:ext cx="1986531" cy="95240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digitalRead</a:t>
            </a:r>
            <a:r>
              <a:rPr lang="en-US" b="1" dirty="0">
                <a:ln w="0"/>
                <a:solidFill>
                  <a:srgbClr val="FF0000"/>
                </a:solidFill>
                <a:effectLst>
                  <a:outerShdw blurRad="38100" dist="19050" dir="2700000" algn="tl" rotWithShape="0">
                    <a:schemeClr val="dk1">
                      <a:alpha val="40000"/>
                    </a:schemeClr>
                  </a:outerShdw>
                </a:effectLst>
              </a:rPr>
              <a:t> ()</a:t>
            </a:r>
          </a:p>
        </p:txBody>
      </p:sp>
      <p:sp>
        <p:nvSpPr>
          <p:cNvPr id="8" name="Rounded Rectangle 7"/>
          <p:cNvSpPr/>
          <p:nvPr/>
        </p:nvSpPr>
        <p:spPr>
          <a:xfrm>
            <a:off x="6356257" y="3302085"/>
            <a:ext cx="1911692" cy="97835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digitalWrite</a:t>
            </a:r>
            <a:r>
              <a:rPr lang="en-US" b="1" dirty="0">
                <a:ln w="0"/>
                <a:solidFill>
                  <a:schemeClr val="tx2">
                    <a:lumMod val="75000"/>
                  </a:schemeClr>
                </a:solidFill>
                <a:effectLst>
                  <a:outerShdw blurRad="38100" dist="19050" dir="2700000" algn="tl" rotWithShape="0">
                    <a:schemeClr val="dk1">
                      <a:alpha val="40000"/>
                    </a:schemeClr>
                  </a:outerShdw>
                </a:effectLst>
              </a:rPr>
              <a:t> ()</a:t>
            </a:r>
          </a:p>
        </p:txBody>
      </p:sp>
      <p:sp>
        <p:nvSpPr>
          <p:cNvPr id="9" name="Rounded Rectangle 8"/>
          <p:cNvSpPr/>
          <p:nvPr/>
        </p:nvSpPr>
        <p:spPr>
          <a:xfrm>
            <a:off x="2143119" y="4873529"/>
            <a:ext cx="1938989" cy="95844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analogRead</a:t>
            </a:r>
            <a:r>
              <a:rPr lang="en-US" b="1" dirty="0">
                <a:ln w="0"/>
                <a:solidFill>
                  <a:srgbClr val="FF0000"/>
                </a:solidFill>
                <a:effectLst>
                  <a:outerShdw blurRad="38100" dist="19050" dir="2700000" algn="tl" rotWithShape="0">
                    <a:schemeClr val="dk1">
                      <a:alpha val="40000"/>
                    </a:schemeClr>
                  </a:outerShdw>
                </a:effectLst>
              </a:rPr>
              <a:t> ()</a:t>
            </a:r>
          </a:p>
        </p:txBody>
      </p:sp>
      <p:sp>
        <p:nvSpPr>
          <p:cNvPr id="10" name="Rounded Rectangle 9"/>
          <p:cNvSpPr/>
          <p:nvPr/>
        </p:nvSpPr>
        <p:spPr>
          <a:xfrm>
            <a:off x="6356257" y="4873529"/>
            <a:ext cx="1865194" cy="1003464"/>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analogWrite</a:t>
            </a:r>
            <a:r>
              <a:rPr lang="en-US" b="1" dirty="0">
                <a:ln w="0"/>
                <a:solidFill>
                  <a:schemeClr val="tx2">
                    <a:lumMod val="75000"/>
                  </a:schemeClr>
                </a:solidFill>
                <a:effectLst>
                  <a:outerShdw blurRad="38100" dist="19050" dir="2700000" algn="tl" rotWithShape="0">
                    <a:schemeClr val="dk1">
                      <a:alpha val="40000"/>
                    </a:schemeClr>
                  </a:outerShdw>
                </a:effectLst>
              </a:rPr>
              <a:t>()</a:t>
            </a:r>
          </a:p>
        </p:txBody>
      </p:sp>
      <p:sp>
        <p:nvSpPr>
          <p:cNvPr id="16" name="TextBox 15"/>
          <p:cNvSpPr txBox="1"/>
          <p:nvPr/>
        </p:nvSpPr>
        <p:spPr>
          <a:xfrm>
            <a:off x="469283" y="5237098"/>
            <a:ext cx="1310185" cy="369332"/>
          </a:xfrm>
          <a:prstGeom prst="rect">
            <a:avLst/>
          </a:prstGeom>
          <a:solidFill>
            <a:schemeClr val="accent1">
              <a:lumMod val="40000"/>
              <a:lumOff val="60000"/>
            </a:schemeClr>
          </a:solidFill>
        </p:spPr>
        <p:txBody>
          <a:bodyPr wrap="square" rtlCol="0">
            <a:spAutoFit/>
          </a:bodyPr>
          <a:lstStyle/>
          <a:p>
            <a:r>
              <a:rPr lang="en-US" b="1" dirty="0"/>
              <a:t>Analog</a:t>
            </a:r>
          </a:p>
        </p:txBody>
      </p:sp>
      <p:sp>
        <p:nvSpPr>
          <p:cNvPr id="17" name="TextBox 16"/>
          <p:cNvSpPr txBox="1"/>
          <p:nvPr/>
        </p:nvSpPr>
        <p:spPr>
          <a:xfrm>
            <a:off x="614149" y="3595696"/>
            <a:ext cx="1310185" cy="369332"/>
          </a:xfrm>
          <a:prstGeom prst="rect">
            <a:avLst/>
          </a:prstGeom>
          <a:solidFill>
            <a:schemeClr val="tx2">
              <a:lumMod val="40000"/>
              <a:lumOff val="60000"/>
            </a:schemeClr>
          </a:solidFill>
        </p:spPr>
        <p:txBody>
          <a:bodyPr wrap="square" rtlCol="0">
            <a:spAutoFit/>
          </a:bodyPr>
          <a:lstStyle/>
          <a:p>
            <a:r>
              <a:rPr lang="en-US" b="1" dirty="0"/>
              <a:t>Digital</a:t>
            </a:r>
          </a:p>
        </p:txBody>
      </p:sp>
      <p:sp>
        <p:nvSpPr>
          <p:cNvPr id="18" name="TextBox 17"/>
          <p:cNvSpPr txBox="1"/>
          <p:nvPr/>
        </p:nvSpPr>
        <p:spPr>
          <a:xfrm>
            <a:off x="3305033" y="2453498"/>
            <a:ext cx="1310185" cy="369332"/>
          </a:xfrm>
          <a:prstGeom prst="rect">
            <a:avLst/>
          </a:prstGeom>
          <a:noFill/>
        </p:spPr>
        <p:txBody>
          <a:bodyPr wrap="square" rtlCol="0">
            <a:spAutoFit/>
          </a:bodyPr>
          <a:lstStyle/>
          <a:p>
            <a:r>
              <a:rPr lang="en-US" b="1" dirty="0">
                <a:solidFill>
                  <a:srgbClr val="FF0000"/>
                </a:solidFill>
              </a:rPr>
              <a:t>Input</a:t>
            </a:r>
          </a:p>
        </p:txBody>
      </p:sp>
      <p:sp>
        <p:nvSpPr>
          <p:cNvPr id="19" name="TextBox 18"/>
          <p:cNvSpPr txBox="1"/>
          <p:nvPr/>
        </p:nvSpPr>
        <p:spPr>
          <a:xfrm>
            <a:off x="7080913" y="2467078"/>
            <a:ext cx="1310185" cy="369332"/>
          </a:xfrm>
          <a:prstGeom prst="rect">
            <a:avLst/>
          </a:prstGeom>
          <a:noFill/>
        </p:spPr>
        <p:txBody>
          <a:bodyPr wrap="square" rtlCol="0">
            <a:spAutoFit/>
          </a:bodyPr>
          <a:lstStyle/>
          <a:p>
            <a:r>
              <a:rPr lang="en-US" b="1" dirty="0">
                <a:solidFill>
                  <a:schemeClr val="tx2">
                    <a:lumMod val="75000"/>
                  </a:schemeClr>
                </a:solidFill>
              </a:rPr>
              <a:t>Output</a:t>
            </a:r>
          </a:p>
        </p:txBody>
      </p:sp>
      <p:cxnSp>
        <p:nvCxnSpPr>
          <p:cNvPr id="23" name="Straight Connector 22"/>
          <p:cNvCxnSpPr/>
          <p:nvPr/>
        </p:nvCxnSpPr>
        <p:spPr>
          <a:xfrm>
            <a:off x="6032310" y="2467078"/>
            <a:ext cx="81887" cy="4233973"/>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35" y="3171947"/>
            <a:ext cx="1415113" cy="125662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240" y="3302085"/>
            <a:ext cx="1431773" cy="95180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893" y="4859949"/>
            <a:ext cx="1648037" cy="858463"/>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869" y="4873529"/>
            <a:ext cx="1460676" cy="1070419"/>
          </a:xfrm>
          <a:prstGeom prst="rect">
            <a:avLst/>
          </a:prstGeom>
        </p:spPr>
      </p:pic>
    </p:spTree>
    <p:extLst>
      <p:ext uri="{BB962C8B-B14F-4D97-AF65-F5344CB8AC3E}">
        <p14:creationId xmlns:p14="http://schemas.microsoft.com/office/powerpoint/2010/main" val="116291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first program</a:t>
            </a:r>
          </a:p>
        </p:txBody>
      </p:sp>
      <p:sp>
        <p:nvSpPr>
          <p:cNvPr id="3" name="Content Placeholder 2"/>
          <p:cNvSpPr>
            <a:spLocks noGrp="1"/>
          </p:cNvSpPr>
          <p:nvPr>
            <p:ph idx="1"/>
          </p:nvPr>
        </p:nvSpPr>
        <p:spPr>
          <a:xfrm>
            <a:off x="838200" y="1825625"/>
            <a:ext cx="3616569" cy="4351338"/>
          </a:xfrm>
        </p:spPr>
        <p:txBody>
          <a:bodyPr>
            <a:noAutofit/>
          </a:bodyPr>
          <a:lstStyle/>
          <a:p>
            <a:pPr marL="0" indent="0">
              <a:lnSpc>
                <a:spcPct val="100000"/>
              </a:lnSpc>
              <a:spcBef>
                <a:spcPts val="0"/>
              </a:spcBef>
              <a:buNone/>
            </a:pPr>
            <a:r>
              <a:rPr lang="en-US" sz="2400" dirty="0"/>
              <a:t>void setup(){</a:t>
            </a:r>
          </a:p>
          <a:p>
            <a:pPr marL="0" indent="0">
              <a:lnSpc>
                <a:spcPct val="100000"/>
              </a:lnSpc>
              <a:spcBef>
                <a:spcPts val="0"/>
              </a:spcBef>
              <a:buNone/>
            </a:pPr>
            <a:r>
              <a:rPr lang="en-US" sz="2400" dirty="0" err="1"/>
              <a:t>pinMode</a:t>
            </a:r>
            <a:r>
              <a:rPr lang="en-US" sz="2400" dirty="0"/>
              <a:t>(2,OUTPUT);</a:t>
            </a:r>
          </a:p>
          <a:p>
            <a:pPr marL="0" indent="0">
              <a:lnSpc>
                <a:spcPct val="100000"/>
              </a:lnSpc>
              <a:spcBef>
                <a:spcPts val="0"/>
              </a:spcBef>
              <a:buNone/>
            </a:pPr>
            <a:r>
              <a:rPr lang="en-US" sz="2400" dirty="0"/>
              <a:t>}</a:t>
            </a:r>
          </a:p>
          <a:p>
            <a:pPr marL="0" indent="0">
              <a:lnSpc>
                <a:spcPct val="100000"/>
              </a:lnSpc>
              <a:spcBef>
                <a:spcPts val="0"/>
              </a:spcBef>
              <a:buNone/>
            </a:pPr>
            <a:endParaRPr lang="en-US" sz="2400" dirty="0"/>
          </a:p>
          <a:p>
            <a:pPr marL="0" indent="0">
              <a:lnSpc>
                <a:spcPct val="100000"/>
              </a:lnSpc>
              <a:spcBef>
                <a:spcPts val="0"/>
              </a:spcBef>
              <a:buNone/>
            </a:pPr>
            <a:r>
              <a:rPr lang="en-US" sz="2400" dirty="0"/>
              <a:t>void loop(){</a:t>
            </a:r>
          </a:p>
          <a:p>
            <a:pPr marL="0" indent="0">
              <a:lnSpc>
                <a:spcPct val="100000"/>
              </a:lnSpc>
              <a:spcBef>
                <a:spcPts val="0"/>
              </a:spcBef>
              <a:buNone/>
            </a:pPr>
            <a:r>
              <a:rPr lang="en-US" sz="2400" dirty="0" err="1"/>
              <a:t>digitalWrite</a:t>
            </a:r>
            <a:r>
              <a:rPr lang="en-US" sz="2400" dirty="0"/>
              <a:t>(2,HIGH);</a:t>
            </a:r>
          </a:p>
          <a:p>
            <a:pPr marL="0" indent="0">
              <a:lnSpc>
                <a:spcPct val="100000"/>
              </a:lnSpc>
              <a:spcBef>
                <a:spcPts val="0"/>
              </a:spcBef>
              <a:buNone/>
            </a:pPr>
            <a:r>
              <a:rPr lang="en-US" sz="2400" dirty="0"/>
              <a:t>delay(1000);</a:t>
            </a:r>
          </a:p>
          <a:p>
            <a:pPr marL="0" indent="0">
              <a:lnSpc>
                <a:spcPct val="100000"/>
              </a:lnSpc>
              <a:spcBef>
                <a:spcPts val="0"/>
              </a:spcBef>
              <a:buNone/>
            </a:pPr>
            <a:r>
              <a:rPr lang="en-US" sz="2400" dirty="0" err="1"/>
              <a:t>digitalWrite</a:t>
            </a:r>
            <a:r>
              <a:rPr lang="en-US" sz="2400" dirty="0"/>
              <a:t>(2,LOW);</a:t>
            </a:r>
          </a:p>
          <a:p>
            <a:pPr marL="0" indent="0">
              <a:lnSpc>
                <a:spcPct val="100000"/>
              </a:lnSpc>
              <a:spcBef>
                <a:spcPts val="0"/>
              </a:spcBef>
              <a:buNone/>
            </a:pPr>
            <a:r>
              <a:rPr lang="en-US" sz="2400" dirty="0"/>
              <a:t>delay(1000);</a:t>
            </a:r>
          </a:p>
          <a:p>
            <a:pPr marL="0" indent="0">
              <a:lnSpc>
                <a:spcPct val="100000"/>
              </a:lnSpc>
              <a:spcBef>
                <a:spcPts val="0"/>
              </a:spcBef>
              <a:buNone/>
            </a:pPr>
            <a:r>
              <a:rPr lang="en-US" sz="2400" dirty="0"/>
              <a:t>}</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924168" y="2491326"/>
            <a:ext cx="3567547" cy="1966272"/>
          </a:xfrm>
          <a:prstGeom prst="rect">
            <a:avLst/>
          </a:prstGeom>
        </p:spPr>
      </p:pic>
      <p:sp>
        <p:nvSpPr>
          <p:cNvPr id="6" name="Oval 5"/>
          <p:cNvSpPr/>
          <p:nvPr/>
        </p:nvSpPr>
        <p:spPr>
          <a:xfrm>
            <a:off x="6707941" y="4103077"/>
            <a:ext cx="665874" cy="48064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7484012" y="4473526"/>
            <a:ext cx="669388" cy="323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33430" y="4583723"/>
            <a:ext cx="2433710" cy="646331"/>
          </a:xfrm>
          <a:prstGeom prst="rect">
            <a:avLst/>
          </a:prstGeom>
          <a:noFill/>
        </p:spPr>
        <p:txBody>
          <a:bodyPr wrap="square" rtlCol="0">
            <a:spAutoFit/>
          </a:bodyPr>
          <a:lstStyle/>
          <a:p>
            <a:r>
              <a:rPr lang="en-US" dirty="0"/>
              <a:t>Press the Boot button and upload</a:t>
            </a:r>
          </a:p>
        </p:txBody>
      </p:sp>
    </p:spTree>
    <p:extLst>
      <p:ext uri="{BB962C8B-B14F-4D97-AF65-F5344CB8AC3E}">
        <p14:creationId xmlns:p14="http://schemas.microsoft.com/office/powerpoint/2010/main" val="3503728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Relay operation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95" y="2519289"/>
            <a:ext cx="3226558" cy="4192888"/>
          </a:xfrm>
          <a:prstGeom prst="rect">
            <a:avLst/>
          </a:prstGeom>
        </p:spPr>
      </p:pic>
      <p:sp>
        <p:nvSpPr>
          <p:cNvPr id="7" name="Rectangle 6"/>
          <p:cNvSpPr/>
          <p:nvPr/>
        </p:nvSpPr>
        <p:spPr>
          <a:xfrm>
            <a:off x="1589649" y="2813538"/>
            <a:ext cx="1997613" cy="3432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ESP32</a:t>
            </a:r>
          </a:p>
        </p:txBody>
      </p:sp>
      <p:cxnSp>
        <p:nvCxnSpPr>
          <p:cNvPr id="9" name="Straight Connector 8"/>
          <p:cNvCxnSpPr/>
          <p:nvPr/>
        </p:nvCxnSpPr>
        <p:spPr>
          <a:xfrm flipV="1">
            <a:off x="3587262" y="5148775"/>
            <a:ext cx="1083212" cy="140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9291" y="4994886"/>
            <a:ext cx="1415782" cy="307777"/>
          </a:xfrm>
          <a:prstGeom prst="rect">
            <a:avLst/>
          </a:prstGeom>
          <a:noFill/>
        </p:spPr>
        <p:txBody>
          <a:bodyPr wrap="square" rtlCol="0">
            <a:spAutoFit/>
          </a:bodyPr>
          <a:lstStyle/>
          <a:p>
            <a:r>
              <a:rPr lang="en-US" sz="1400" b="1" dirty="0">
                <a:solidFill>
                  <a:schemeClr val="bg1"/>
                </a:solidFill>
              </a:rPr>
              <a:t>                        19</a:t>
            </a:r>
          </a:p>
        </p:txBody>
      </p:sp>
      <p:sp>
        <p:nvSpPr>
          <p:cNvPr id="12" name="TextBox 11"/>
          <p:cNvSpPr txBox="1"/>
          <p:nvPr/>
        </p:nvSpPr>
        <p:spPr>
          <a:xfrm>
            <a:off x="8468751" y="2813538"/>
            <a:ext cx="2885049" cy="3170099"/>
          </a:xfrm>
          <a:prstGeom prst="rect">
            <a:avLst/>
          </a:prstGeom>
          <a:noFill/>
        </p:spPr>
        <p:txBody>
          <a:bodyPr wrap="square" rtlCol="0">
            <a:spAutoFit/>
          </a:bodyPr>
          <a:lstStyle/>
          <a:p>
            <a:r>
              <a:rPr lang="en-US" sz="2000" dirty="0"/>
              <a:t>void setup(){</a:t>
            </a:r>
          </a:p>
          <a:p>
            <a:r>
              <a:rPr lang="en-US" sz="2000" dirty="0" err="1"/>
              <a:t>pinMode</a:t>
            </a:r>
            <a:r>
              <a:rPr lang="en-US" sz="2000" dirty="0"/>
              <a:t>(19,OUTPUT);</a:t>
            </a:r>
          </a:p>
          <a:p>
            <a:r>
              <a:rPr lang="en-US" sz="2000" dirty="0"/>
              <a:t>}</a:t>
            </a:r>
          </a:p>
          <a:p>
            <a:endParaRPr lang="en-US" sz="2000" dirty="0"/>
          </a:p>
          <a:p>
            <a:r>
              <a:rPr lang="en-US" sz="2000" dirty="0"/>
              <a:t>void loop(){</a:t>
            </a:r>
          </a:p>
          <a:p>
            <a:r>
              <a:rPr lang="en-US" sz="2000" dirty="0" err="1"/>
              <a:t>digitalWrite</a:t>
            </a:r>
            <a:r>
              <a:rPr lang="en-US" sz="2000" dirty="0"/>
              <a:t>(19,HIGH);</a:t>
            </a:r>
          </a:p>
          <a:p>
            <a:r>
              <a:rPr lang="en-US" sz="2000" dirty="0"/>
              <a:t>delay(2000);</a:t>
            </a:r>
          </a:p>
          <a:p>
            <a:r>
              <a:rPr lang="en-US" sz="2000" dirty="0" err="1"/>
              <a:t>digitalWrite</a:t>
            </a:r>
            <a:r>
              <a:rPr lang="en-US" sz="2000" dirty="0"/>
              <a:t>(19,LOW);</a:t>
            </a:r>
          </a:p>
          <a:p>
            <a:r>
              <a:rPr lang="en-US" sz="2000" dirty="0"/>
              <a:t>delay(2000);</a:t>
            </a:r>
          </a:p>
          <a:p>
            <a:r>
              <a:rPr lang="en-US" sz="2000" dirty="0"/>
              <a:t>}</a:t>
            </a:r>
          </a:p>
        </p:txBody>
      </p:sp>
    </p:spTree>
    <p:extLst>
      <p:ext uri="{BB962C8B-B14F-4D97-AF65-F5344CB8AC3E}">
        <p14:creationId xmlns:p14="http://schemas.microsoft.com/office/powerpoint/2010/main" val="4142873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C648-802C-4325-BC42-99897F53B168}"/>
              </a:ext>
            </a:extLst>
          </p:cNvPr>
          <p:cNvSpPr>
            <a:spLocks noGrp="1"/>
          </p:cNvSpPr>
          <p:nvPr>
            <p:ph type="title"/>
          </p:nvPr>
        </p:nvSpPr>
        <p:spPr/>
        <p:txBody>
          <a:bodyPr/>
          <a:lstStyle/>
          <a:p>
            <a:r>
              <a:rPr lang="en-IN" dirty="0"/>
              <a:t>Ambient Parameter Monitoring using IoT</a:t>
            </a:r>
          </a:p>
        </p:txBody>
      </p:sp>
      <p:sp>
        <p:nvSpPr>
          <p:cNvPr id="4" name="Footer Placeholder 3">
            <a:extLst>
              <a:ext uri="{FF2B5EF4-FFF2-40B4-BE49-F238E27FC236}">
                <a16:creationId xmlns:a16="http://schemas.microsoft.com/office/drawing/2014/main" id="{E0EA3D27-B3BF-4352-AFB3-408A52EA0368}"/>
              </a:ext>
            </a:extLst>
          </p:cNvPr>
          <p:cNvSpPr>
            <a:spLocks noGrp="1"/>
          </p:cNvSpPr>
          <p:nvPr>
            <p:ph type="ftr" sz="quarter" idx="11"/>
          </p:nvPr>
        </p:nvSpPr>
        <p:spPr/>
        <p:txBody>
          <a:bodyPr/>
          <a:lstStyle/>
          <a:p>
            <a:r>
              <a:rPr lang="en-US"/>
              <a:t>IOT Lab, ECE Department</a:t>
            </a:r>
          </a:p>
        </p:txBody>
      </p:sp>
      <p:graphicFrame>
        <p:nvGraphicFramePr>
          <p:cNvPr id="9" name="Table 9">
            <a:extLst>
              <a:ext uri="{FF2B5EF4-FFF2-40B4-BE49-F238E27FC236}">
                <a16:creationId xmlns:a16="http://schemas.microsoft.com/office/drawing/2014/main" id="{D0101E71-E43E-45BA-9759-D9E96168C792}"/>
              </a:ext>
            </a:extLst>
          </p:cNvPr>
          <p:cNvGraphicFramePr>
            <a:graphicFrameLocks noGrp="1"/>
          </p:cNvGraphicFramePr>
          <p:nvPr>
            <p:extLst>
              <p:ext uri="{D42A27DB-BD31-4B8C-83A1-F6EECF244321}">
                <p14:modId xmlns:p14="http://schemas.microsoft.com/office/powerpoint/2010/main" val="4209044057"/>
              </p:ext>
            </p:extLst>
          </p:nvPr>
        </p:nvGraphicFramePr>
        <p:xfrm>
          <a:off x="920955" y="2047020"/>
          <a:ext cx="8127999" cy="1920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25853953"/>
                    </a:ext>
                  </a:extLst>
                </a:gridCol>
                <a:gridCol w="2709333">
                  <a:extLst>
                    <a:ext uri="{9D8B030D-6E8A-4147-A177-3AD203B41FA5}">
                      <a16:colId xmlns:a16="http://schemas.microsoft.com/office/drawing/2014/main" val="1857749165"/>
                    </a:ext>
                  </a:extLst>
                </a:gridCol>
                <a:gridCol w="2709333">
                  <a:extLst>
                    <a:ext uri="{9D8B030D-6E8A-4147-A177-3AD203B41FA5}">
                      <a16:colId xmlns:a16="http://schemas.microsoft.com/office/drawing/2014/main" val="1004280019"/>
                    </a:ext>
                  </a:extLst>
                </a:gridCol>
              </a:tblGrid>
              <a:tr h="370840">
                <a:tc>
                  <a:txBody>
                    <a:bodyPr/>
                    <a:lstStyle/>
                    <a:p>
                      <a:r>
                        <a:rPr lang="en-IN" dirty="0"/>
                        <a:t>Parameter</a:t>
                      </a:r>
                    </a:p>
                    <a:p>
                      <a:endParaRPr lang="en-IN" dirty="0"/>
                    </a:p>
                  </a:txBody>
                  <a:tcPr/>
                </a:tc>
                <a:tc>
                  <a:txBody>
                    <a:bodyPr/>
                    <a:lstStyle/>
                    <a:p>
                      <a:r>
                        <a:rPr lang="en-IN" dirty="0"/>
                        <a:t>Range</a:t>
                      </a:r>
                    </a:p>
                  </a:txBody>
                  <a:tcPr/>
                </a:tc>
                <a:tc>
                  <a:txBody>
                    <a:bodyPr/>
                    <a:lstStyle/>
                    <a:p>
                      <a:r>
                        <a:rPr lang="en-IN" dirty="0"/>
                        <a:t>Accuracy</a:t>
                      </a:r>
                    </a:p>
                  </a:txBody>
                  <a:tcPr/>
                </a:tc>
                <a:extLst>
                  <a:ext uri="{0D108BD9-81ED-4DB2-BD59-A6C34878D82A}">
                    <a16:rowId xmlns:a16="http://schemas.microsoft.com/office/drawing/2014/main" val="548678758"/>
                  </a:ext>
                </a:extLst>
              </a:tr>
              <a:tr h="370840">
                <a:tc>
                  <a:txBody>
                    <a:bodyPr/>
                    <a:lstStyle/>
                    <a:p>
                      <a:r>
                        <a:rPr lang="en-IN" dirty="0"/>
                        <a:t>Ambient Temperature</a:t>
                      </a:r>
                    </a:p>
                    <a:p>
                      <a:endParaRPr lang="en-IN" dirty="0"/>
                    </a:p>
                  </a:txBody>
                  <a:tcPr/>
                </a:tc>
                <a:tc>
                  <a:txBody>
                    <a:bodyPr/>
                    <a:lstStyle/>
                    <a:p>
                      <a:r>
                        <a:rPr lang="en-IN" dirty="0"/>
                        <a:t>0 – 50 degrees C</a:t>
                      </a:r>
                    </a:p>
                  </a:txBody>
                  <a:tcPr/>
                </a:tc>
                <a:tc>
                  <a:txBody>
                    <a:bodyPr/>
                    <a:lstStyle/>
                    <a:p>
                      <a:r>
                        <a:rPr lang="en-IN" dirty="0"/>
                        <a:t>+/- 2 degrees</a:t>
                      </a:r>
                    </a:p>
                  </a:txBody>
                  <a:tcPr/>
                </a:tc>
                <a:extLst>
                  <a:ext uri="{0D108BD9-81ED-4DB2-BD59-A6C34878D82A}">
                    <a16:rowId xmlns:a16="http://schemas.microsoft.com/office/drawing/2014/main" val="2301324903"/>
                  </a:ext>
                </a:extLst>
              </a:tr>
              <a:tr h="370840">
                <a:tc>
                  <a:txBody>
                    <a:bodyPr/>
                    <a:lstStyle/>
                    <a:p>
                      <a:r>
                        <a:rPr lang="en-IN" dirty="0"/>
                        <a:t>Relative Humidity</a:t>
                      </a:r>
                    </a:p>
                    <a:p>
                      <a:endParaRPr lang="en-IN" dirty="0"/>
                    </a:p>
                  </a:txBody>
                  <a:tcPr/>
                </a:tc>
                <a:tc>
                  <a:txBody>
                    <a:bodyPr/>
                    <a:lstStyle/>
                    <a:p>
                      <a:r>
                        <a:rPr lang="en-IN" dirty="0"/>
                        <a:t>20-90 %</a:t>
                      </a:r>
                    </a:p>
                  </a:txBody>
                  <a:tcPr/>
                </a:tc>
                <a:tc>
                  <a:txBody>
                    <a:bodyPr/>
                    <a:lstStyle/>
                    <a:p>
                      <a:r>
                        <a:rPr lang="en-IN" dirty="0"/>
                        <a:t>+/- 5%</a:t>
                      </a:r>
                    </a:p>
                  </a:txBody>
                  <a:tcPr/>
                </a:tc>
                <a:extLst>
                  <a:ext uri="{0D108BD9-81ED-4DB2-BD59-A6C34878D82A}">
                    <a16:rowId xmlns:a16="http://schemas.microsoft.com/office/drawing/2014/main" val="2289593445"/>
                  </a:ext>
                </a:extLst>
              </a:tr>
            </a:tbl>
          </a:graphicData>
        </a:graphic>
      </p:graphicFrame>
      <p:sp>
        <p:nvSpPr>
          <p:cNvPr id="10" name="TextBox 9">
            <a:extLst>
              <a:ext uri="{FF2B5EF4-FFF2-40B4-BE49-F238E27FC236}">
                <a16:creationId xmlns:a16="http://schemas.microsoft.com/office/drawing/2014/main" id="{C77C056D-1E88-4EE1-9AB0-F1F99E7FFDEE}"/>
              </a:ext>
            </a:extLst>
          </p:cNvPr>
          <p:cNvSpPr txBox="1"/>
          <p:nvPr/>
        </p:nvSpPr>
        <p:spPr>
          <a:xfrm>
            <a:off x="920955" y="4404852"/>
            <a:ext cx="6797368" cy="369332"/>
          </a:xfrm>
          <a:prstGeom prst="rect">
            <a:avLst/>
          </a:prstGeom>
          <a:noFill/>
        </p:spPr>
        <p:txBody>
          <a:bodyPr wrap="square" rtlCol="0">
            <a:spAutoFit/>
          </a:bodyPr>
          <a:lstStyle/>
          <a:p>
            <a:r>
              <a:rPr lang="en-IN" dirty="0"/>
              <a:t>Update Rate 	: 2 seconds</a:t>
            </a:r>
          </a:p>
        </p:txBody>
      </p:sp>
    </p:spTree>
    <p:extLst>
      <p:ext uri="{BB962C8B-B14F-4D97-AF65-F5344CB8AC3E}">
        <p14:creationId xmlns:p14="http://schemas.microsoft.com/office/powerpoint/2010/main" val="38452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 IOT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738" y="1240312"/>
            <a:ext cx="6841150" cy="3961026"/>
          </a:xfrm>
        </p:spPr>
      </p:pic>
      <p:sp>
        <p:nvSpPr>
          <p:cNvPr id="4" name="Footer Placeholder 3"/>
          <p:cNvSpPr>
            <a:spLocks noGrp="1"/>
          </p:cNvSpPr>
          <p:nvPr>
            <p:ph type="ftr" sz="quarter" idx="11"/>
          </p:nvPr>
        </p:nvSpPr>
        <p:spPr/>
        <p:txBody>
          <a:bodyPr/>
          <a:lstStyle/>
          <a:p>
            <a:r>
              <a:rPr lang="en-US"/>
              <a:t>IOT Lab, ECE Department</a:t>
            </a:r>
          </a:p>
        </p:txBody>
      </p:sp>
      <p:sp>
        <p:nvSpPr>
          <p:cNvPr id="3" name="TextBox 2"/>
          <p:cNvSpPr txBox="1"/>
          <p:nvPr/>
        </p:nvSpPr>
        <p:spPr>
          <a:xfrm>
            <a:off x="838200" y="5201338"/>
            <a:ext cx="10625919" cy="646331"/>
          </a:xfrm>
          <a:prstGeom prst="rect">
            <a:avLst/>
          </a:prstGeom>
          <a:noFill/>
        </p:spPr>
        <p:txBody>
          <a:bodyPr wrap="square" rtlCol="0">
            <a:spAutoFit/>
          </a:bodyPr>
          <a:lstStyle/>
          <a:p>
            <a:r>
              <a:rPr lang="en-US" dirty="0"/>
              <a:t>A system of  internet-connected ‘things’ that can collect and transfer data over a wireless network without human intervention</a:t>
            </a:r>
          </a:p>
        </p:txBody>
      </p:sp>
      <p:sp>
        <p:nvSpPr>
          <p:cNvPr id="6" name="TextBox 5"/>
          <p:cNvSpPr txBox="1"/>
          <p:nvPr/>
        </p:nvSpPr>
        <p:spPr>
          <a:xfrm>
            <a:off x="8420669" y="2033516"/>
            <a:ext cx="2456597" cy="1200329"/>
          </a:xfrm>
          <a:prstGeom prst="rect">
            <a:avLst/>
          </a:prstGeom>
          <a:noFill/>
        </p:spPr>
        <p:txBody>
          <a:bodyPr wrap="square" rtlCol="0">
            <a:spAutoFit/>
          </a:bodyPr>
          <a:lstStyle/>
          <a:p>
            <a:r>
              <a:rPr lang="en-US" dirty="0"/>
              <a:t>Information</a:t>
            </a:r>
          </a:p>
          <a:p>
            <a:endParaRPr lang="en-US" dirty="0"/>
          </a:p>
          <a:p>
            <a:r>
              <a:rPr lang="en-US" dirty="0"/>
              <a:t>Control</a:t>
            </a:r>
          </a:p>
          <a:p>
            <a:endParaRPr lang="en-US" dirty="0"/>
          </a:p>
        </p:txBody>
      </p:sp>
    </p:spTree>
    <p:extLst>
      <p:ext uri="{BB962C8B-B14F-4D97-AF65-F5344CB8AC3E}">
        <p14:creationId xmlns:p14="http://schemas.microsoft.com/office/powerpoint/2010/main" val="202503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F749-DB18-4BEF-8B06-87FC4AAF55F8}"/>
              </a:ext>
            </a:extLst>
          </p:cNvPr>
          <p:cNvSpPr>
            <a:spLocks noGrp="1"/>
          </p:cNvSpPr>
          <p:nvPr>
            <p:ph type="title"/>
          </p:nvPr>
        </p:nvSpPr>
        <p:spPr/>
        <p:txBody>
          <a:bodyPr/>
          <a:lstStyle/>
          <a:p>
            <a:r>
              <a:rPr lang="en-IN" dirty="0"/>
              <a:t>DHT11</a:t>
            </a:r>
          </a:p>
        </p:txBody>
      </p:sp>
      <p:sp>
        <p:nvSpPr>
          <p:cNvPr id="4" name="Footer Placeholder 3">
            <a:extLst>
              <a:ext uri="{FF2B5EF4-FFF2-40B4-BE49-F238E27FC236}">
                <a16:creationId xmlns:a16="http://schemas.microsoft.com/office/drawing/2014/main" id="{06E310D3-F69F-4CD0-B776-DEC1B41A85F6}"/>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465798D2-C8F8-4028-BF81-FD5E9D3876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9314" y="2357437"/>
            <a:ext cx="1478100" cy="2480034"/>
          </a:xfrm>
          <a:prstGeom prst="rect">
            <a:avLst/>
          </a:prstGeom>
        </p:spPr>
      </p:pic>
      <p:graphicFrame>
        <p:nvGraphicFramePr>
          <p:cNvPr id="8" name="Table 8">
            <a:extLst>
              <a:ext uri="{FF2B5EF4-FFF2-40B4-BE49-F238E27FC236}">
                <a16:creationId xmlns:a16="http://schemas.microsoft.com/office/drawing/2014/main" id="{2AB5910E-DCD7-4AF4-A9A0-0C4278B10F7F}"/>
              </a:ext>
            </a:extLst>
          </p:cNvPr>
          <p:cNvGraphicFramePr>
            <a:graphicFrameLocks noGrp="1"/>
          </p:cNvGraphicFramePr>
          <p:nvPr>
            <p:extLst>
              <p:ext uri="{D42A27DB-BD31-4B8C-83A1-F6EECF244321}">
                <p14:modId xmlns:p14="http://schemas.microsoft.com/office/powerpoint/2010/main" val="4288415072"/>
              </p:ext>
            </p:extLst>
          </p:nvPr>
        </p:nvGraphicFramePr>
        <p:xfrm>
          <a:off x="6096000" y="2540159"/>
          <a:ext cx="4326194" cy="1854200"/>
        </p:xfrm>
        <a:graphic>
          <a:graphicData uri="http://schemas.openxmlformats.org/drawingml/2006/table">
            <a:tbl>
              <a:tblPr firstRow="1" bandRow="1">
                <a:tableStyleId>{5C22544A-7EE6-4342-B048-85BDC9FD1C3A}</a:tableStyleId>
              </a:tblPr>
              <a:tblGrid>
                <a:gridCol w="2113935">
                  <a:extLst>
                    <a:ext uri="{9D8B030D-6E8A-4147-A177-3AD203B41FA5}">
                      <a16:colId xmlns:a16="http://schemas.microsoft.com/office/drawing/2014/main" val="2810976861"/>
                    </a:ext>
                  </a:extLst>
                </a:gridCol>
                <a:gridCol w="2212259">
                  <a:extLst>
                    <a:ext uri="{9D8B030D-6E8A-4147-A177-3AD203B41FA5}">
                      <a16:colId xmlns:a16="http://schemas.microsoft.com/office/drawing/2014/main" val="2365042999"/>
                    </a:ext>
                  </a:extLst>
                </a:gridCol>
              </a:tblGrid>
              <a:tr h="370840">
                <a:tc>
                  <a:txBody>
                    <a:bodyPr/>
                    <a:lstStyle/>
                    <a:p>
                      <a:r>
                        <a:rPr lang="en-IN" dirty="0"/>
                        <a:t>DHT11</a:t>
                      </a:r>
                    </a:p>
                  </a:txBody>
                  <a:tcPr/>
                </a:tc>
                <a:tc>
                  <a:txBody>
                    <a:bodyPr/>
                    <a:lstStyle/>
                    <a:p>
                      <a:r>
                        <a:rPr lang="en-IN" dirty="0"/>
                        <a:t>ESP32 </a:t>
                      </a:r>
                    </a:p>
                  </a:txBody>
                  <a:tcPr/>
                </a:tc>
                <a:extLst>
                  <a:ext uri="{0D108BD9-81ED-4DB2-BD59-A6C34878D82A}">
                    <a16:rowId xmlns:a16="http://schemas.microsoft.com/office/drawing/2014/main" val="3506613339"/>
                  </a:ext>
                </a:extLst>
              </a:tr>
              <a:tr h="370840">
                <a:tc>
                  <a:txBody>
                    <a:bodyPr/>
                    <a:lstStyle/>
                    <a:p>
                      <a:r>
                        <a:rPr lang="en-IN" dirty="0"/>
                        <a:t>VCC</a:t>
                      </a:r>
                    </a:p>
                  </a:txBody>
                  <a:tcPr/>
                </a:tc>
                <a:tc>
                  <a:txBody>
                    <a:bodyPr/>
                    <a:lstStyle/>
                    <a:p>
                      <a:r>
                        <a:rPr lang="en-IN" dirty="0"/>
                        <a:t>3.3V</a:t>
                      </a:r>
                    </a:p>
                  </a:txBody>
                  <a:tcPr/>
                </a:tc>
                <a:extLst>
                  <a:ext uri="{0D108BD9-81ED-4DB2-BD59-A6C34878D82A}">
                    <a16:rowId xmlns:a16="http://schemas.microsoft.com/office/drawing/2014/main" val="823328342"/>
                  </a:ext>
                </a:extLst>
              </a:tr>
              <a:tr h="370840">
                <a:tc>
                  <a:txBody>
                    <a:bodyPr/>
                    <a:lstStyle/>
                    <a:p>
                      <a:r>
                        <a:rPr lang="en-IN" dirty="0"/>
                        <a:t>DATA</a:t>
                      </a:r>
                    </a:p>
                  </a:txBody>
                  <a:tcPr/>
                </a:tc>
                <a:tc>
                  <a:txBody>
                    <a:bodyPr/>
                    <a:lstStyle/>
                    <a:p>
                      <a:r>
                        <a:rPr lang="en-IN" dirty="0"/>
                        <a:t>GPIO27</a:t>
                      </a:r>
                    </a:p>
                  </a:txBody>
                  <a:tcPr/>
                </a:tc>
                <a:extLst>
                  <a:ext uri="{0D108BD9-81ED-4DB2-BD59-A6C34878D82A}">
                    <a16:rowId xmlns:a16="http://schemas.microsoft.com/office/drawing/2014/main" val="953182789"/>
                  </a:ext>
                </a:extLst>
              </a:tr>
              <a:tr h="370840">
                <a:tc>
                  <a:txBody>
                    <a:bodyPr/>
                    <a:lstStyle/>
                    <a:p>
                      <a:r>
                        <a:rPr lang="en-IN" dirty="0"/>
                        <a:t>NC</a:t>
                      </a:r>
                    </a:p>
                  </a:txBody>
                  <a:tcPr/>
                </a:tc>
                <a:tc>
                  <a:txBody>
                    <a:bodyPr/>
                    <a:lstStyle/>
                    <a:p>
                      <a:r>
                        <a:rPr lang="en-IN" dirty="0"/>
                        <a:t>NC</a:t>
                      </a:r>
                    </a:p>
                  </a:txBody>
                  <a:tcPr/>
                </a:tc>
                <a:extLst>
                  <a:ext uri="{0D108BD9-81ED-4DB2-BD59-A6C34878D82A}">
                    <a16:rowId xmlns:a16="http://schemas.microsoft.com/office/drawing/2014/main" val="1552438421"/>
                  </a:ext>
                </a:extLst>
              </a:tr>
              <a:tr h="370840">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1233392925"/>
                  </a:ext>
                </a:extLst>
              </a:tr>
            </a:tbl>
          </a:graphicData>
        </a:graphic>
      </p:graphicFrame>
      <p:sp>
        <p:nvSpPr>
          <p:cNvPr id="9" name="TextBox 8">
            <a:extLst>
              <a:ext uri="{FF2B5EF4-FFF2-40B4-BE49-F238E27FC236}">
                <a16:creationId xmlns:a16="http://schemas.microsoft.com/office/drawing/2014/main" id="{00A32874-ED45-4D3A-A865-5E8E0FE411A2}"/>
              </a:ext>
            </a:extLst>
          </p:cNvPr>
          <p:cNvSpPr txBox="1"/>
          <p:nvPr/>
        </p:nvSpPr>
        <p:spPr>
          <a:xfrm>
            <a:off x="5987845" y="2029311"/>
            <a:ext cx="2694039" cy="369332"/>
          </a:xfrm>
          <a:prstGeom prst="rect">
            <a:avLst/>
          </a:prstGeom>
          <a:noFill/>
        </p:spPr>
        <p:txBody>
          <a:bodyPr wrap="square" rtlCol="0">
            <a:spAutoFit/>
          </a:bodyPr>
          <a:lstStyle/>
          <a:p>
            <a:r>
              <a:rPr lang="en-IN" dirty="0"/>
              <a:t>GISMO-V connections</a:t>
            </a:r>
          </a:p>
        </p:txBody>
      </p:sp>
      <p:sp>
        <p:nvSpPr>
          <p:cNvPr id="10" name="TextBox 9">
            <a:extLst>
              <a:ext uri="{FF2B5EF4-FFF2-40B4-BE49-F238E27FC236}">
                <a16:creationId xmlns:a16="http://schemas.microsoft.com/office/drawing/2014/main" id="{CC3BC035-C660-4558-8D29-F3B2F63091DC}"/>
              </a:ext>
            </a:extLst>
          </p:cNvPr>
          <p:cNvSpPr txBox="1"/>
          <p:nvPr/>
        </p:nvSpPr>
        <p:spPr>
          <a:xfrm>
            <a:off x="5987844" y="4652805"/>
            <a:ext cx="4434350" cy="923330"/>
          </a:xfrm>
          <a:prstGeom prst="rect">
            <a:avLst/>
          </a:prstGeom>
          <a:noFill/>
        </p:spPr>
        <p:txBody>
          <a:bodyPr wrap="square" rtlCol="0">
            <a:spAutoFit/>
          </a:bodyPr>
          <a:lstStyle/>
          <a:p>
            <a:r>
              <a:rPr lang="en-IN" dirty="0" err="1"/>
              <a:t>Ckt</a:t>
            </a:r>
            <a:r>
              <a:rPr lang="en-IN" dirty="0"/>
              <a:t>. Details:</a:t>
            </a:r>
          </a:p>
          <a:p>
            <a:r>
              <a:rPr lang="en-IN" dirty="0"/>
              <a:t>DATA pin pulled up to VCC with a 5.6K resistor</a:t>
            </a:r>
          </a:p>
        </p:txBody>
      </p:sp>
    </p:spTree>
    <p:extLst>
      <p:ext uri="{BB962C8B-B14F-4D97-AF65-F5344CB8AC3E}">
        <p14:creationId xmlns:p14="http://schemas.microsoft.com/office/powerpoint/2010/main" val="1125109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20FD-BCA4-44A2-A521-2809E6E84D9C}"/>
              </a:ext>
            </a:extLst>
          </p:cNvPr>
          <p:cNvSpPr>
            <a:spLocks noGrp="1"/>
          </p:cNvSpPr>
          <p:nvPr>
            <p:ph type="title"/>
          </p:nvPr>
        </p:nvSpPr>
        <p:spPr>
          <a:xfrm>
            <a:off x="838200" y="335628"/>
            <a:ext cx="10515600" cy="1325563"/>
          </a:xfrm>
        </p:spPr>
        <p:txBody>
          <a:bodyPr/>
          <a:lstStyle/>
          <a:p>
            <a:r>
              <a:rPr lang="en-IN" dirty="0"/>
              <a:t>DHT11</a:t>
            </a:r>
          </a:p>
        </p:txBody>
      </p:sp>
      <p:sp>
        <p:nvSpPr>
          <p:cNvPr id="4" name="Footer Placeholder 3">
            <a:extLst>
              <a:ext uri="{FF2B5EF4-FFF2-40B4-BE49-F238E27FC236}">
                <a16:creationId xmlns:a16="http://schemas.microsoft.com/office/drawing/2014/main" id="{F03B3B8C-7578-47E5-B9DE-449AA4AE19C6}"/>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6DF70506-F261-40E2-9A28-6B4D6B5FFDE0}"/>
              </a:ext>
            </a:extLst>
          </p:cNvPr>
          <p:cNvSpPr txBox="1"/>
          <p:nvPr/>
        </p:nvSpPr>
        <p:spPr>
          <a:xfrm>
            <a:off x="688259" y="1859339"/>
            <a:ext cx="9871586" cy="2862322"/>
          </a:xfrm>
          <a:prstGeom prst="rect">
            <a:avLst/>
          </a:prstGeom>
          <a:noFill/>
        </p:spPr>
        <p:txBody>
          <a:bodyPr wrap="square">
            <a:spAutoFit/>
          </a:bodyPr>
          <a:lstStyle/>
          <a:p>
            <a:pPr algn="l"/>
            <a:r>
              <a:rPr lang="en-US" b="0" i="0" dirty="0">
                <a:solidFill>
                  <a:srgbClr val="000000"/>
                </a:solidFill>
                <a:effectLst/>
                <a:latin typeface="Roboto"/>
              </a:rPr>
              <a:t>The DHT11 is a basic, low cost digital temperature and humidity sensor.</a:t>
            </a:r>
          </a:p>
          <a:p>
            <a:pPr algn="l"/>
            <a:endParaRPr lang="en-US" b="0" i="0" dirty="0">
              <a:solidFill>
                <a:srgbClr val="000000"/>
              </a:solidFill>
              <a:effectLst/>
              <a:latin typeface="Roboto"/>
            </a:endParaRPr>
          </a:p>
          <a:p>
            <a:pPr marL="285750" indent="-285750" algn="l">
              <a:buFont typeface="Arial" panose="020B0604020202020204" pitchFamily="34" charset="0"/>
              <a:buChar char="•"/>
            </a:pPr>
            <a:r>
              <a:rPr lang="en-US" b="0" i="0" dirty="0">
                <a:solidFill>
                  <a:srgbClr val="000000"/>
                </a:solidFill>
                <a:effectLst/>
                <a:latin typeface="Roboto"/>
              </a:rPr>
              <a:t>DHT11 is a </a:t>
            </a:r>
            <a:r>
              <a:rPr lang="en-US" b="1" i="0" dirty="0">
                <a:solidFill>
                  <a:srgbClr val="000000"/>
                </a:solidFill>
                <a:effectLst/>
                <a:latin typeface="Roboto"/>
              </a:rPr>
              <a:t>single wire digital </a:t>
            </a:r>
            <a:r>
              <a:rPr lang="en-US" b="0" i="0" dirty="0">
                <a:solidFill>
                  <a:srgbClr val="000000"/>
                </a:solidFill>
                <a:effectLst/>
                <a:latin typeface="Roboto"/>
              </a:rPr>
              <a:t>humidity and temperature sensor, which provides humidity and temperature values </a:t>
            </a:r>
            <a:r>
              <a:rPr lang="en-US" b="1" i="0" dirty="0">
                <a:solidFill>
                  <a:srgbClr val="000000"/>
                </a:solidFill>
                <a:effectLst/>
                <a:latin typeface="Roboto"/>
              </a:rPr>
              <a:t>serially with one-wire protocol</a:t>
            </a:r>
            <a:r>
              <a:rPr lang="en-US" b="0" i="0" dirty="0">
                <a:solidFill>
                  <a:srgbClr val="000000"/>
                </a:solidFill>
                <a:effectLst/>
                <a:latin typeface="Roboto"/>
              </a:rPr>
              <a:t>.</a:t>
            </a:r>
          </a:p>
          <a:p>
            <a:pPr marL="285750" indent="-285750" algn="l">
              <a:buFont typeface="Arial" panose="020B0604020202020204" pitchFamily="34" charset="0"/>
              <a:buChar char="•"/>
            </a:pPr>
            <a:endParaRPr lang="en-US" b="0" i="0" dirty="0">
              <a:solidFill>
                <a:srgbClr val="000000"/>
              </a:solidFill>
              <a:effectLst/>
              <a:latin typeface="Roboto"/>
            </a:endParaRPr>
          </a:p>
          <a:p>
            <a:pPr marL="285750" indent="-285750" algn="l">
              <a:buFont typeface="Arial" panose="020B0604020202020204" pitchFamily="34" charset="0"/>
              <a:buChar char="•"/>
            </a:pPr>
            <a:r>
              <a:rPr lang="en-US" b="0" i="0" dirty="0">
                <a:solidFill>
                  <a:srgbClr val="000000"/>
                </a:solidFill>
                <a:effectLst/>
                <a:latin typeface="Roboto"/>
              </a:rPr>
              <a:t>DHT11 sensor provides relative humidity value in percentage </a:t>
            </a:r>
            <a:r>
              <a:rPr lang="en-US" b="1" i="0" dirty="0">
                <a:solidFill>
                  <a:srgbClr val="000000"/>
                </a:solidFill>
                <a:effectLst/>
                <a:latin typeface="Roboto"/>
              </a:rPr>
              <a:t>(20 to 90% RH) </a:t>
            </a:r>
            <a:r>
              <a:rPr lang="en-US" b="0" i="0" dirty="0">
                <a:solidFill>
                  <a:srgbClr val="000000"/>
                </a:solidFill>
                <a:effectLst/>
                <a:latin typeface="Roboto"/>
              </a:rPr>
              <a:t>and temperature values in degree Celsius </a:t>
            </a:r>
            <a:r>
              <a:rPr lang="en-US" b="1" i="0" dirty="0">
                <a:solidFill>
                  <a:srgbClr val="000000"/>
                </a:solidFill>
                <a:effectLst/>
                <a:latin typeface="Roboto"/>
              </a:rPr>
              <a:t>(0 to 50 °C).</a:t>
            </a:r>
          </a:p>
          <a:p>
            <a:pPr marL="285750" indent="-285750" algn="l">
              <a:buFont typeface="Arial" panose="020B0604020202020204" pitchFamily="34" charset="0"/>
              <a:buChar char="•"/>
            </a:pPr>
            <a:endParaRPr lang="en-US" b="1" i="0" dirty="0">
              <a:solidFill>
                <a:srgbClr val="000000"/>
              </a:solidFill>
              <a:effectLst/>
              <a:latin typeface="Roboto"/>
            </a:endParaRPr>
          </a:p>
          <a:p>
            <a:pPr marL="285750" indent="-285750" algn="l">
              <a:buFont typeface="Arial" panose="020B0604020202020204" pitchFamily="34" charset="0"/>
              <a:buChar char="•"/>
            </a:pPr>
            <a:r>
              <a:rPr lang="en-US" b="0" i="0" dirty="0">
                <a:solidFill>
                  <a:srgbClr val="000000"/>
                </a:solidFill>
                <a:effectLst/>
                <a:latin typeface="Roboto"/>
              </a:rPr>
              <a:t>DHT11 sensor uses resistive humidity measurement component, and NTC temperature measurement component.</a:t>
            </a:r>
          </a:p>
        </p:txBody>
      </p:sp>
    </p:spTree>
    <p:extLst>
      <p:ext uri="{BB962C8B-B14F-4D97-AF65-F5344CB8AC3E}">
        <p14:creationId xmlns:p14="http://schemas.microsoft.com/office/powerpoint/2010/main" val="3512304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F6C7-DBA0-481B-B652-46D881A7627C}"/>
              </a:ext>
            </a:extLst>
          </p:cNvPr>
          <p:cNvSpPr>
            <a:spLocks noGrp="1"/>
          </p:cNvSpPr>
          <p:nvPr>
            <p:ph type="title"/>
          </p:nvPr>
        </p:nvSpPr>
        <p:spPr/>
        <p:txBody>
          <a:bodyPr/>
          <a:lstStyle/>
          <a:p>
            <a:r>
              <a:rPr lang="en-IN" dirty="0"/>
              <a:t>Sensor interface</a:t>
            </a:r>
          </a:p>
        </p:txBody>
      </p:sp>
      <p:sp>
        <p:nvSpPr>
          <p:cNvPr id="4" name="Footer Placeholder 3">
            <a:extLst>
              <a:ext uri="{FF2B5EF4-FFF2-40B4-BE49-F238E27FC236}">
                <a16:creationId xmlns:a16="http://schemas.microsoft.com/office/drawing/2014/main" id="{A346E351-14ED-44A9-827B-C6C6F7323A42}"/>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0357183C-6997-4BFD-BBC5-F0E55641DEF7}"/>
              </a:ext>
            </a:extLst>
          </p:cNvPr>
          <p:cNvSpPr txBox="1"/>
          <p:nvPr/>
        </p:nvSpPr>
        <p:spPr>
          <a:xfrm>
            <a:off x="990600" y="1690688"/>
            <a:ext cx="10729452"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Roboto"/>
              </a:rPr>
              <a:t>DHT11 uses only one wire for communication. The voltage levels with certain time value defines the logic one or logic zero on this pin.</a:t>
            </a:r>
          </a:p>
          <a:p>
            <a:pPr marL="285750" indent="-285750" algn="l">
              <a:buFont typeface="Arial" panose="020B0604020202020204" pitchFamily="34" charset="0"/>
              <a:buChar char="•"/>
            </a:pPr>
            <a:r>
              <a:rPr lang="en-US" b="0" i="0" dirty="0">
                <a:solidFill>
                  <a:srgbClr val="000000"/>
                </a:solidFill>
                <a:effectLst/>
                <a:latin typeface="Roboto"/>
              </a:rPr>
              <a:t>The communication process is divided in three steps, first is to send request to DHT11 sensor then sensor will send response pulse and then it starts sending data of total 40 bits to the microcontroller.</a:t>
            </a:r>
          </a:p>
        </p:txBody>
      </p:sp>
      <p:pic>
        <p:nvPicPr>
          <p:cNvPr id="8" name="Picture 7">
            <a:extLst>
              <a:ext uri="{FF2B5EF4-FFF2-40B4-BE49-F238E27FC236}">
                <a16:creationId xmlns:a16="http://schemas.microsoft.com/office/drawing/2014/main" id="{1517ACA6-7407-4531-8AF5-A44FECC90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3" y="3429000"/>
            <a:ext cx="12192000" cy="2641600"/>
          </a:xfrm>
          <a:prstGeom prst="rect">
            <a:avLst/>
          </a:prstGeom>
        </p:spPr>
      </p:pic>
    </p:spTree>
    <p:extLst>
      <p:ext uri="{BB962C8B-B14F-4D97-AF65-F5344CB8AC3E}">
        <p14:creationId xmlns:p14="http://schemas.microsoft.com/office/powerpoint/2010/main" val="1022326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252D-9399-4C3E-AF8F-F9B47F6AB164}"/>
              </a:ext>
            </a:extLst>
          </p:cNvPr>
          <p:cNvSpPr>
            <a:spLocks noGrp="1"/>
          </p:cNvSpPr>
          <p:nvPr>
            <p:ph type="title"/>
          </p:nvPr>
        </p:nvSpPr>
        <p:spPr/>
        <p:txBody>
          <a:bodyPr/>
          <a:lstStyle/>
          <a:p>
            <a:r>
              <a:rPr lang="en-IN" dirty="0"/>
              <a:t>Communication with microcontroller</a:t>
            </a:r>
          </a:p>
        </p:txBody>
      </p:sp>
      <p:sp>
        <p:nvSpPr>
          <p:cNvPr id="4" name="Footer Placeholder 3">
            <a:extLst>
              <a:ext uri="{FF2B5EF4-FFF2-40B4-BE49-F238E27FC236}">
                <a16:creationId xmlns:a16="http://schemas.microsoft.com/office/drawing/2014/main" id="{1307A100-60F1-4519-89A1-94476AB5616D}"/>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433CE642-00F3-47B1-898C-023F1BC3F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000" y="2169827"/>
            <a:ext cx="3809524" cy="1600000"/>
          </a:xfrm>
          <a:prstGeom prst="rect">
            <a:avLst/>
          </a:prstGeom>
        </p:spPr>
      </p:pic>
      <p:sp>
        <p:nvSpPr>
          <p:cNvPr id="7" name="TextBox 6">
            <a:extLst>
              <a:ext uri="{FF2B5EF4-FFF2-40B4-BE49-F238E27FC236}">
                <a16:creationId xmlns:a16="http://schemas.microsoft.com/office/drawing/2014/main" id="{309134C4-E5B9-4711-8809-C3B9485AFD00}"/>
              </a:ext>
            </a:extLst>
          </p:cNvPr>
          <p:cNvSpPr txBox="1"/>
          <p:nvPr/>
        </p:nvSpPr>
        <p:spPr>
          <a:xfrm>
            <a:off x="818772" y="4185623"/>
            <a:ext cx="3048000" cy="369332"/>
          </a:xfrm>
          <a:prstGeom prst="rect">
            <a:avLst/>
          </a:prstGeom>
          <a:noFill/>
        </p:spPr>
        <p:txBody>
          <a:bodyPr wrap="square" rtlCol="0">
            <a:spAutoFit/>
          </a:bodyPr>
          <a:lstStyle/>
          <a:p>
            <a:r>
              <a:rPr lang="en-IN" b="1" dirty="0"/>
              <a:t>Response</a:t>
            </a:r>
          </a:p>
        </p:txBody>
      </p:sp>
      <p:sp>
        <p:nvSpPr>
          <p:cNvPr id="9" name="TextBox 8">
            <a:extLst>
              <a:ext uri="{FF2B5EF4-FFF2-40B4-BE49-F238E27FC236}">
                <a16:creationId xmlns:a16="http://schemas.microsoft.com/office/drawing/2014/main" id="{C0237584-5C4A-4D84-A4C4-E5705FF80F64}"/>
              </a:ext>
            </a:extLst>
          </p:cNvPr>
          <p:cNvSpPr txBox="1"/>
          <p:nvPr/>
        </p:nvSpPr>
        <p:spPr>
          <a:xfrm>
            <a:off x="5820696" y="2208187"/>
            <a:ext cx="6096000"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Roboto"/>
              </a:rPr>
              <a:t>To start communication with DHT11, first we should send the start pulse to the DHT11 sensor.</a:t>
            </a:r>
          </a:p>
          <a:p>
            <a:pPr marL="285750" indent="-285750" algn="l">
              <a:buFont typeface="Arial" panose="020B0604020202020204" pitchFamily="34" charset="0"/>
              <a:buChar char="•"/>
            </a:pPr>
            <a:r>
              <a:rPr lang="en-US" b="0" i="0" dirty="0">
                <a:solidFill>
                  <a:srgbClr val="000000"/>
                </a:solidFill>
                <a:effectLst/>
                <a:latin typeface="Roboto"/>
              </a:rPr>
              <a:t>To provide start pulse, pull down (low) the data pin minimum 18ms and then pull up, as shown in diag.</a:t>
            </a:r>
          </a:p>
        </p:txBody>
      </p:sp>
      <p:pic>
        <p:nvPicPr>
          <p:cNvPr id="11" name="Picture 10">
            <a:extLst>
              <a:ext uri="{FF2B5EF4-FFF2-40B4-BE49-F238E27FC236}">
                <a16:creationId xmlns:a16="http://schemas.microsoft.com/office/drawing/2014/main" id="{F7D6F800-030D-44B1-8394-318400F85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010" y="4554955"/>
            <a:ext cx="3809524" cy="2209524"/>
          </a:xfrm>
          <a:prstGeom prst="rect">
            <a:avLst/>
          </a:prstGeom>
        </p:spPr>
      </p:pic>
      <p:sp>
        <p:nvSpPr>
          <p:cNvPr id="12" name="TextBox 11">
            <a:extLst>
              <a:ext uri="{FF2B5EF4-FFF2-40B4-BE49-F238E27FC236}">
                <a16:creationId xmlns:a16="http://schemas.microsoft.com/office/drawing/2014/main" id="{750CECC5-C3BA-47F2-91FF-309329F4F229}"/>
              </a:ext>
            </a:extLst>
          </p:cNvPr>
          <p:cNvSpPr txBox="1"/>
          <p:nvPr/>
        </p:nvSpPr>
        <p:spPr>
          <a:xfrm>
            <a:off x="899652" y="1843088"/>
            <a:ext cx="3048000" cy="369332"/>
          </a:xfrm>
          <a:prstGeom prst="rect">
            <a:avLst/>
          </a:prstGeom>
          <a:noFill/>
        </p:spPr>
        <p:txBody>
          <a:bodyPr wrap="square" rtlCol="0">
            <a:spAutoFit/>
          </a:bodyPr>
          <a:lstStyle/>
          <a:p>
            <a:r>
              <a:rPr lang="en-IN" b="1" dirty="0"/>
              <a:t>Start pulse ( Request)</a:t>
            </a:r>
          </a:p>
        </p:txBody>
      </p:sp>
      <p:sp>
        <p:nvSpPr>
          <p:cNvPr id="14" name="TextBox 13">
            <a:extLst>
              <a:ext uri="{FF2B5EF4-FFF2-40B4-BE49-F238E27FC236}">
                <a16:creationId xmlns:a16="http://schemas.microsoft.com/office/drawing/2014/main" id="{9C060489-BF7A-4F88-9920-2ED1A4DC023E}"/>
              </a:ext>
            </a:extLst>
          </p:cNvPr>
          <p:cNvSpPr txBox="1"/>
          <p:nvPr/>
        </p:nvSpPr>
        <p:spPr>
          <a:xfrm>
            <a:off x="5820696" y="4387956"/>
            <a:ext cx="6096000"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Roboto"/>
              </a:rPr>
              <a:t>After getting start pulse from, DHT11 sensor sends the response pulse which indicates that DHT11 received start pulse.</a:t>
            </a:r>
          </a:p>
          <a:p>
            <a:pPr marL="285750" indent="-285750" algn="l">
              <a:buFont typeface="Arial" panose="020B0604020202020204" pitchFamily="34" charset="0"/>
              <a:buChar char="•"/>
            </a:pPr>
            <a:r>
              <a:rPr lang="en-US" b="0" i="0" dirty="0">
                <a:solidFill>
                  <a:srgbClr val="000000"/>
                </a:solidFill>
                <a:effectLst/>
                <a:latin typeface="Roboto"/>
              </a:rPr>
              <a:t>The response pulse is low for 54us and then goes high for 80us.</a:t>
            </a:r>
          </a:p>
        </p:txBody>
      </p:sp>
    </p:spTree>
    <p:extLst>
      <p:ext uri="{BB962C8B-B14F-4D97-AF65-F5344CB8AC3E}">
        <p14:creationId xmlns:p14="http://schemas.microsoft.com/office/powerpoint/2010/main" val="383368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3C47689-5FB9-41E2-A0D2-4205B428ABB8}"/>
              </a:ext>
            </a:extLst>
          </p:cNvPr>
          <p:cNvSpPr>
            <a:spLocks noGrp="1"/>
          </p:cNvSpPr>
          <p:nvPr>
            <p:ph type="ftr" sz="quarter" idx="11"/>
          </p:nvPr>
        </p:nvSpPr>
        <p:spPr/>
        <p:txBody>
          <a:bodyPr/>
          <a:lstStyle/>
          <a:p>
            <a:r>
              <a:rPr lang="en-US" dirty="0"/>
              <a:t>IOT Lab, ECE Department</a:t>
            </a:r>
          </a:p>
        </p:txBody>
      </p:sp>
      <p:pic>
        <p:nvPicPr>
          <p:cNvPr id="6" name="Picture 5">
            <a:extLst>
              <a:ext uri="{FF2B5EF4-FFF2-40B4-BE49-F238E27FC236}">
                <a16:creationId xmlns:a16="http://schemas.microsoft.com/office/drawing/2014/main" id="{69DEFF23-6A1D-498E-BE0E-FA03B25A74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71" y="1131259"/>
            <a:ext cx="5884067" cy="2103554"/>
          </a:xfrm>
          <a:prstGeom prst="rect">
            <a:avLst/>
          </a:prstGeom>
        </p:spPr>
      </p:pic>
      <p:sp>
        <p:nvSpPr>
          <p:cNvPr id="7" name="TextBox 6">
            <a:extLst>
              <a:ext uri="{FF2B5EF4-FFF2-40B4-BE49-F238E27FC236}">
                <a16:creationId xmlns:a16="http://schemas.microsoft.com/office/drawing/2014/main" id="{93F658A7-46B6-4AAC-B18B-6D94820BD5D8}"/>
              </a:ext>
            </a:extLst>
          </p:cNvPr>
          <p:cNvSpPr txBox="1"/>
          <p:nvPr/>
        </p:nvSpPr>
        <p:spPr>
          <a:xfrm>
            <a:off x="990600" y="452081"/>
            <a:ext cx="3048000" cy="369332"/>
          </a:xfrm>
          <a:prstGeom prst="rect">
            <a:avLst/>
          </a:prstGeom>
          <a:noFill/>
        </p:spPr>
        <p:txBody>
          <a:bodyPr wrap="square" rtlCol="0">
            <a:spAutoFit/>
          </a:bodyPr>
          <a:lstStyle/>
          <a:p>
            <a:r>
              <a:rPr lang="en-IN" b="1" dirty="0"/>
              <a:t>Output</a:t>
            </a:r>
          </a:p>
        </p:txBody>
      </p:sp>
      <p:sp>
        <p:nvSpPr>
          <p:cNvPr id="11" name="TextBox 10">
            <a:extLst>
              <a:ext uri="{FF2B5EF4-FFF2-40B4-BE49-F238E27FC236}">
                <a16:creationId xmlns:a16="http://schemas.microsoft.com/office/drawing/2014/main" id="{F98C4CCC-9F66-4BD9-9E46-D111CB54BAAB}"/>
              </a:ext>
            </a:extLst>
          </p:cNvPr>
          <p:cNvSpPr txBox="1"/>
          <p:nvPr/>
        </p:nvSpPr>
        <p:spPr>
          <a:xfrm>
            <a:off x="7534236" y="1377428"/>
            <a:ext cx="3971693"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Roboto"/>
              </a:rPr>
              <a:t>After sending the response pulse, DHT11 sensor sends 40(5 bytes) bit data output</a:t>
            </a:r>
          </a:p>
          <a:p>
            <a:pPr marL="285750" indent="-285750" algn="l">
              <a:buFont typeface="Arial" panose="020B0604020202020204" pitchFamily="34" charset="0"/>
              <a:buChar char="•"/>
            </a:pPr>
            <a:endParaRPr lang="en-US" dirty="0">
              <a:solidFill>
                <a:srgbClr val="000000"/>
              </a:solidFill>
              <a:latin typeface="Roboto"/>
            </a:endParaRPr>
          </a:p>
          <a:p>
            <a:pPr marL="285750" indent="-285750" algn="l">
              <a:buFont typeface="Arial" panose="020B0604020202020204" pitchFamily="34" charset="0"/>
              <a:buChar char="•"/>
            </a:pPr>
            <a:r>
              <a:rPr lang="en-US" b="0" i="0" dirty="0">
                <a:solidFill>
                  <a:srgbClr val="000000"/>
                </a:solidFill>
                <a:effectLst/>
                <a:latin typeface="Roboto"/>
              </a:rPr>
              <a:t>First 2 bytes: Humidity in %</a:t>
            </a:r>
          </a:p>
          <a:p>
            <a:pPr marL="285750" indent="-285750" algn="l">
              <a:buFont typeface="Arial" panose="020B0604020202020204" pitchFamily="34" charset="0"/>
              <a:buChar char="•"/>
            </a:pPr>
            <a:endParaRPr lang="en-US" dirty="0">
              <a:solidFill>
                <a:srgbClr val="000000"/>
              </a:solidFill>
              <a:latin typeface="Roboto"/>
            </a:endParaRPr>
          </a:p>
          <a:p>
            <a:pPr marL="285750" indent="-285750" algn="l">
              <a:buFont typeface="Arial" panose="020B0604020202020204" pitchFamily="34" charset="0"/>
              <a:buChar char="•"/>
            </a:pPr>
            <a:r>
              <a:rPr lang="en-US" b="0" i="0" dirty="0">
                <a:solidFill>
                  <a:srgbClr val="000000"/>
                </a:solidFill>
                <a:effectLst/>
                <a:latin typeface="Roboto"/>
              </a:rPr>
              <a:t>Next 2 bytes: Temperature in C</a:t>
            </a:r>
          </a:p>
          <a:p>
            <a:pPr marL="285750" indent="-285750" algn="l">
              <a:buFont typeface="Arial" panose="020B0604020202020204" pitchFamily="34" charset="0"/>
              <a:buChar char="•"/>
            </a:pPr>
            <a:endParaRPr lang="en-US" dirty="0">
              <a:solidFill>
                <a:srgbClr val="000000"/>
              </a:solidFill>
              <a:latin typeface="Roboto"/>
            </a:endParaRPr>
          </a:p>
          <a:p>
            <a:pPr marL="285750" indent="-285750" algn="l">
              <a:buFont typeface="Arial" panose="020B0604020202020204" pitchFamily="34" charset="0"/>
              <a:buChar char="•"/>
            </a:pPr>
            <a:r>
              <a:rPr lang="en-US" b="0" i="0" dirty="0">
                <a:solidFill>
                  <a:srgbClr val="000000"/>
                </a:solidFill>
                <a:effectLst/>
                <a:latin typeface="Roboto"/>
              </a:rPr>
              <a:t>Last byte: Checksum</a:t>
            </a:r>
          </a:p>
        </p:txBody>
      </p:sp>
      <p:pic>
        <p:nvPicPr>
          <p:cNvPr id="13" name="Picture 12">
            <a:extLst>
              <a:ext uri="{FF2B5EF4-FFF2-40B4-BE49-F238E27FC236}">
                <a16:creationId xmlns:a16="http://schemas.microsoft.com/office/drawing/2014/main" id="{D31D0DF1-12CC-4EC6-9FE1-D731F84A9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17" y="4557738"/>
            <a:ext cx="4761905" cy="1628571"/>
          </a:xfrm>
          <a:prstGeom prst="rect">
            <a:avLst/>
          </a:prstGeom>
        </p:spPr>
      </p:pic>
      <p:sp>
        <p:nvSpPr>
          <p:cNvPr id="14" name="TextBox 13">
            <a:extLst>
              <a:ext uri="{FF2B5EF4-FFF2-40B4-BE49-F238E27FC236}">
                <a16:creationId xmlns:a16="http://schemas.microsoft.com/office/drawing/2014/main" id="{2F067701-10AA-4C6C-A0C8-A108F1D4DEB3}"/>
              </a:ext>
            </a:extLst>
          </p:cNvPr>
          <p:cNvSpPr txBox="1"/>
          <p:nvPr/>
        </p:nvSpPr>
        <p:spPr>
          <a:xfrm>
            <a:off x="990600" y="3778085"/>
            <a:ext cx="3048000" cy="369332"/>
          </a:xfrm>
          <a:prstGeom prst="rect">
            <a:avLst/>
          </a:prstGeom>
          <a:noFill/>
        </p:spPr>
        <p:txBody>
          <a:bodyPr wrap="square" rtlCol="0">
            <a:spAutoFit/>
          </a:bodyPr>
          <a:lstStyle/>
          <a:p>
            <a:r>
              <a:rPr lang="en-IN" b="1" dirty="0"/>
              <a:t>End of frame</a:t>
            </a:r>
          </a:p>
        </p:txBody>
      </p:sp>
    </p:spTree>
    <p:extLst>
      <p:ext uri="{BB962C8B-B14F-4D97-AF65-F5344CB8AC3E}">
        <p14:creationId xmlns:p14="http://schemas.microsoft.com/office/powerpoint/2010/main" val="3342796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F59B-50BB-4CD8-B747-7C7A3C844B61}"/>
              </a:ext>
            </a:extLst>
          </p:cNvPr>
          <p:cNvSpPr>
            <a:spLocks noGrp="1"/>
          </p:cNvSpPr>
          <p:nvPr>
            <p:ph type="title"/>
          </p:nvPr>
        </p:nvSpPr>
        <p:spPr/>
        <p:txBody>
          <a:bodyPr/>
          <a:lstStyle/>
          <a:p>
            <a:r>
              <a:rPr lang="en-IN" dirty="0"/>
              <a:t>Code from basics</a:t>
            </a:r>
          </a:p>
        </p:txBody>
      </p:sp>
      <p:sp>
        <p:nvSpPr>
          <p:cNvPr id="4" name="Footer Placeholder 3">
            <a:extLst>
              <a:ext uri="{FF2B5EF4-FFF2-40B4-BE49-F238E27FC236}">
                <a16:creationId xmlns:a16="http://schemas.microsoft.com/office/drawing/2014/main" id="{C03650C8-B6F7-498B-BEDD-583CCA3DB2C0}"/>
              </a:ext>
            </a:extLst>
          </p:cNvPr>
          <p:cNvSpPr>
            <a:spLocks noGrp="1"/>
          </p:cNvSpPr>
          <p:nvPr>
            <p:ph type="ftr" sz="quarter" idx="11"/>
          </p:nvPr>
        </p:nvSpPr>
        <p:spPr/>
        <p:txBody>
          <a:bodyPr/>
          <a:lstStyle/>
          <a:p>
            <a:r>
              <a:rPr lang="en-US"/>
              <a:t>IOT Lab, ECE Department</a:t>
            </a:r>
          </a:p>
        </p:txBody>
      </p:sp>
      <p:pic>
        <p:nvPicPr>
          <p:cNvPr id="7" name="Picture 6">
            <a:extLst>
              <a:ext uri="{FF2B5EF4-FFF2-40B4-BE49-F238E27FC236}">
                <a16:creationId xmlns:a16="http://schemas.microsoft.com/office/drawing/2014/main" id="{949B26A7-73E0-4CAD-B86E-5F07FFDC2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85635"/>
            <a:ext cx="3809524" cy="1600000"/>
          </a:xfrm>
          <a:prstGeom prst="rect">
            <a:avLst/>
          </a:prstGeom>
        </p:spPr>
      </p:pic>
      <p:sp>
        <p:nvSpPr>
          <p:cNvPr id="8" name="TextBox 7">
            <a:extLst>
              <a:ext uri="{FF2B5EF4-FFF2-40B4-BE49-F238E27FC236}">
                <a16:creationId xmlns:a16="http://schemas.microsoft.com/office/drawing/2014/main" id="{507FB466-3AD7-426C-B541-7C584E3FE549}"/>
              </a:ext>
            </a:extLst>
          </p:cNvPr>
          <p:cNvSpPr txBox="1"/>
          <p:nvPr/>
        </p:nvSpPr>
        <p:spPr>
          <a:xfrm>
            <a:off x="838200" y="1777188"/>
            <a:ext cx="4640825" cy="1754326"/>
          </a:xfrm>
          <a:prstGeom prst="rect">
            <a:avLst/>
          </a:prstGeom>
          <a:noFill/>
        </p:spPr>
        <p:txBody>
          <a:bodyPr wrap="square" rtlCol="0">
            <a:spAutoFit/>
          </a:bodyPr>
          <a:lstStyle/>
          <a:p>
            <a:r>
              <a:rPr lang="en-IN" dirty="0"/>
              <a:t>void request(){</a:t>
            </a:r>
          </a:p>
          <a:p>
            <a:r>
              <a:rPr lang="en-IN" dirty="0" err="1"/>
              <a:t>pinMode</a:t>
            </a:r>
            <a:r>
              <a:rPr lang="en-IN" dirty="0"/>
              <a:t>(27,OUTPUT);</a:t>
            </a:r>
          </a:p>
          <a:p>
            <a:r>
              <a:rPr lang="en-IN" dirty="0" err="1"/>
              <a:t>digitalWrite</a:t>
            </a:r>
            <a:r>
              <a:rPr lang="en-IN" dirty="0"/>
              <a:t>(27,LOW);</a:t>
            </a:r>
          </a:p>
          <a:p>
            <a:r>
              <a:rPr lang="en-IN" dirty="0"/>
              <a:t>delay(20);</a:t>
            </a:r>
          </a:p>
          <a:p>
            <a:r>
              <a:rPr lang="en-IN" dirty="0" err="1"/>
              <a:t>digitalWrite</a:t>
            </a:r>
            <a:r>
              <a:rPr lang="en-IN" dirty="0"/>
              <a:t>(27,HIGH);</a:t>
            </a:r>
          </a:p>
          <a:p>
            <a:r>
              <a:rPr lang="en-IN" dirty="0"/>
              <a:t>}</a:t>
            </a:r>
          </a:p>
        </p:txBody>
      </p:sp>
      <p:sp>
        <p:nvSpPr>
          <p:cNvPr id="9" name="TextBox 8">
            <a:extLst>
              <a:ext uri="{FF2B5EF4-FFF2-40B4-BE49-F238E27FC236}">
                <a16:creationId xmlns:a16="http://schemas.microsoft.com/office/drawing/2014/main" id="{E3B3F4D4-E476-4D63-AC2C-486FBBAA83ED}"/>
              </a:ext>
            </a:extLst>
          </p:cNvPr>
          <p:cNvSpPr txBox="1"/>
          <p:nvPr/>
        </p:nvSpPr>
        <p:spPr>
          <a:xfrm>
            <a:off x="6476762" y="1716303"/>
            <a:ext cx="3048000" cy="369332"/>
          </a:xfrm>
          <a:prstGeom prst="rect">
            <a:avLst/>
          </a:prstGeom>
          <a:noFill/>
        </p:spPr>
        <p:txBody>
          <a:bodyPr wrap="square" rtlCol="0">
            <a:spAutoFit/>
          </a:bodyPr>
          <a:lstStyle/>
          <a:p>
            <a:r>
              <a:rPr lang="en-IN" b="1" dirty="0"/>
              <a:t>Start pulse ( Request)</a:t>
            </a:r>
          </a:p>
        </p:txBody>
      </p:sp>
      <p:pic>
        <p:nvPicPr>
          <p:cNvPr id="10" name="Picture 9">
            <a:extLst>
              <a:ext uri="{FF2B5EF4-FFF2-40B4-BE49-F238E27FC236}">
                <a16:creationId xmlns:a16="http://schemas.microsoft.com/office/drawing/2014/main" id="{22D3699A-0105-41B7-BEE8-931F03A84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762" y="4054967"/>
            <a:ext cx="3809524" cy="2209524"/>
          </a:xfrm>
          <a:prstGeom prst="rect">
            <a:avLst/>
          </a:prstGeom>
        </p:spPr>
      </p:pic>
      <p:sp>
        <p:nvSpPr>
          <p:cNvPr id="11" name="TextBox 10">
            <a:extLst>
              <a:ext uri="{FF2B5EF4-FFF2-40B4-BE49-F238E27FC236}">
                <a16:creationId xmlns:a16="http://schemas.microsoft.com/office/drawing/2014/main" id="{DA369574-D10D-49AD-85AD-4DC8AF2299E3}"/>
              </a:ext>
            </a:extLst>
          </p:cNvPr>
          <p:cNvSpPr txBox="1"/>
          <p:nvPr/>
        </p:nvSpPr>
        <p:spPr>
          <a:xfrm>
            <a:off x="764458" y="4054967"/>
            <a:ext cx="4640825" cy="1754326"/>
          </a:xfrm>
          <a:prstGeom prst="rect">
            <a:avLst/>
          </a:prstGeom>
          <a:noFill/>
        </p:spPr>
        <p:txBody>
          <a:bodyPr wrap="square" rtlCol="0">
            <a:spAutoFit/>
          </a:bodyPr>
          <a:lstStyle/>
          <a:p>
            <a:r>
              <a:rPr lang="en-IN" dirty="0"/>
              <a:t>void response(){</a:t>
            </a:r>
          </a:p>
          <a:p>
            <a:r>
              <a:rPr lang="en-IN" dirty="0" err="1"/>
              <a:t>pinMode</a:t>
            </a:r>
            <a:r>
              <a:rPr lang="en-IN" dirty="0"/>
              <a:t>(27,INPUT_PULLUP);</a:t>
            </a:r>
          </a:p>
          <a:p>
            <a:r>
              <a:rPr lang="en-IN" dirty="0"/>
              <a:t>while(</a:t>
            </a:r>
            <a:r>
              <a:rPr lang="en-IN" dirty="0" err="1"/>
              <a:t>digitalRead</a:t>
            </a:r>
            <a:r>
              <a:rPr lang="en-IN" dirty="0"/>
              <a:t>(27) == HIGH);</a:t>
            </a:r>
          </a:p>
          <a:p>
            <a:r>
              <a:rPr lang="en-IN" dirty="0"/>
              <a:t>while(</a:t>
            </a:r>
            <a:r>
              <a:rPr lang="en-IN" dirty="0" err="1"/>
              <a:t>digitalRead</a:t>
            </a:r>
            <a:r>
              <a:rPr lang="en-IN" dirty="0"/>
              <a:t>(27) == LOW);</a:t>
            </a:r>
          </a:p>
          <a:p>
            <a:r>
              <a:rPr lang="en-IN" dirty="0"/>
              <a:t>while(</a:t>
            </a:r>
            <a:r>
              <a:rPr lang="en-IN" dirty="0" err="1"/>
              <a:t>digitalRead</a:t>
            </a:r>
            <a:r>
              <a:rPr lang="en-IN" dirty="0"/>
              <a:t>(27) == HIGH);</a:t>
            </a:r>
          </a:p>
          <a:p>
            <a:r>
              <a:rPr lang="en-IN" dirty="0"/>
              <a:t>}</a:t>
            </a:r>
          </a:p>
        </p:txBody>
      </p:sp>
    </p:spTree>
    <p:extLst>
      <p:ext uri="{BB962C8B-B14F-4D97-AF65-F5344CB8AC3E}">
        <p14:creationId xmlns:p14="http://schemas.microsoft.com/office/powerpoint/2010/main" val="414090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5491F3-EBAE-412A-9986-954AD51B5508}"/>
              </a:ext>
            </a:extLst>
          </p:cNvPr>
          <p:cNvSpPr>
            <a:spLocks noGrp="1"/>
          </p:cNvSpPr>
          <p:nvPr>
            <p:ph type="ftr" sz="quarter" idx="11"/>
          </p:nvPr>
        </p:nvSpPr>
        <p:spPr/>
        <p:txBody>
          <a:bodyPr/>
          <a:lstStyle/>
          <a:p>
            <a:r>
              <a:rPr lang="en-US"/>
              <a:t>IOT Lab, ECE Department</a:t>
            </a:r>
          </a:p>
        </p:txBody>
      </p:sp>
      <p:sp>
        <p:nvSpPr>
          <p:cNvPr id="9" name="TextBox 8">
            <a:extLst>
              <a:ext uri="{FF2B5EF4-FFF2-40B4-BE49-F238E27FC236}">
                <a16:creationId xmlns:a16="http://schemas.microsoft.com/office/drawing/2014/main" id="{3C24634F-7691-4BBA-8DAA-6B144C1B4D38}"/>
              </a:ext>
            </a:extLst>
          </p:cNvPr>
          <p:cNvSpPr txBox="1"/>
          <p:nvPr/>
        </p:nvSpPr>
        <p:spPr>
          <a:xfrm>
            <a:off x="356419" y="667119"/>
            <a:ext cx="4520381" cy="3416320"/>
          </a:xfrm>
          <a:prstGeom prst="rect">
            <a:avLst/>
          </a:prstGeom>
          <a:noFill/>
        </p:spPr>
        <p:txBody>
          <a:bodyPr wrap="square" rtlCol="0">
            <a:spAutoFit/>
          </a:bodyPr>
          <a:lstStyle/>
          <a:p>
            <a:r>
              <a:rPr lang="en-IN" dirty="0"/>
              <a:t>byte </a:t>
            </a:r>
            <a:r>
              <a:rPr lang="en-IN" dirty="0" err="1"/>
              <a:t>receive_data</a:t>
            </a:r>
            <a:r>
              <a:rPr lang="en-IN" dirty="0"/>
              <a:t>(){</a:t>
            </a:r>
          </a:p>
          <a:p>
            <a:r>
              <a:rPr lang="en-IN" dirty="0"/>
              <a:t>    byte c = 0;</a:t>
            </a:r>
          </a:p>
          <a:p>
            <a:r>
              <a:rPr lang="en-IN" dirty="0"/>
              <a:t>    for(int </a:t>
            </a:r>
            <a:r>
              <a:rPr lang="en-IN" dirty="0" err="1"/>
              <a:t>i</a:t>
            </a:r>
            <a:r>
              <a:rPr lang="en-IN" dirty="0"/>
              <a:t> =0;i &lt; 8;i++){</a:t>
            </a:r>
          </a:p>
          <a:p>
            <a:r>
              <a:rPr lang="en-IN" dirty="0"/>
              <a:t>       while (</a:t>
            </a:r>
            <a:r>
              <a:rPr lang="en-IN" dirty="0" err="1"/>
              <a:t>digitalRead</a:t>
            </a:r>
            <a:r>
              <a:rPr lang="en-IN" dirty="0"/>
              <a:t>(27) == LOW);</a:t>
            </a:r>
          </a:p>
          <a:p>
            <a:r>
              <a:rPr lang="en-IN" dirty="0"/>
              <a:t>       </a:t>
            </a:r>
            <a:r>
              <a:rPr lang="en-IN" dirty="0" err="1"/>
              <a:t>delayMicroseconds</a:t>
            </a:r>
            <a:r>
              <a:rPr lang="en-IN" dirty="0"/>
              <a:t>(30);</a:t>
            </a:r>
          </a:p>
          <a:p>
            <a:r>
              <a:rPr lang="en-IN" dirty="0"/>
              <a:t>       if(</a:t>
            </a:r>
            <a:r>
              <a:rPr lang="en-IN" dirty="0" err="1"/>
              <a:t>digitalRead</a:t>
            </a:r>
            <a:r>
              <a:rPr lang="en-IN" dirty="0"/>
              <a:t>(27) == HIGH){</a:t>
            </a:r>
          </a:p>
          <a:p>
            <a:r>
              <a:rPr lang="en-IN" dirty="0"/>
              <a:t>       c = (c&lt;&lt;1) |(0x01);</a:t>
            </a:r>
          </a:p>
          <a:p>
            <a:r>
              <a:rPr lang="en-IN" dirty="0"/>
              <a:t>      }</a:t>
            </a:r>
          </a:p>
          <a:p>
            <a:r>
              <a:rPr lang="en-IN" dirty="0"/>
              <a:t>    else</a:t>
            </a:r>
          </a:p>
          <a:p>
            <a:r>
              <a:rPr lang="en-IN" dirty="0"/>
              <a:t>    c = (c&lt;&lt;1);</a:t>
            </a:r>
          </a:p>
          <a:p>
            <a:r>
              <a:rPr lang="en-IN" dirty="0"/>
              <a:t>  while(</a:t>
            </a:r>
            <a:r>
              <a:rPr lang="en-IN" dirty="0" err="1"/>
              <a:t>digitalRead</a:t>
            </a:r>
            <a:r>
              <a:rPr lang="en-IN" dirty="0"/>
              <a:t>(27) == HIGH);</a:t>
            </a:r>
          </a:p>
          <a:p>
            <a:r>
              <a:rPr lang="en-IN" dirty="0"/>
              <a:t>}</a:t>
            </a:r>
          </a:p>
        </p:txBody>
      </p:sp>
      <p:pic>
        <p:nvPicPr>
          <p:cNvPr id="10" name="Picture 9">
            <a:extLst>
              <a:ext uri="{FF2B5EF4-FFF2-40B4-BE49-F238E27FC236}">
                <a16:creationId xmlns:a16="http://schemas.microsoft.com/office/drawing/2014/main" id="{0AAF6747-7AB9-4B90-9331-98915A1CD0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667119"/>
            <a:ext cx="5884067" cy="2103554"/>
          </a:xfrm>
          <a:prstGeom prst="rect">
            <a:avLst/>
          </a:prstGeom>
        </p:spPr>
      </p:pic>
    </p:spTree>
    <p:extLst>
      <p:ext uri="{BB962C8B-B14F-4D97-AF65-F5344CB8AC3E}">
        <p14:creationId xmlns:p14="http://schemas.microsoft.com/office/powerpoint/2010/main" val="39114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C526-271E-4C4B-8331-863CF6B9B529}"/>
              </a:ext>
            </a:extLst>
          </p:cNvPr>
          <p:cNvSpPr>
            <a:spLocks noGrp="1"/>
          </p:cNvSpPr>
          <p:nvPr>
            <p:ph type="title"/>
          </p:nvPr>
        </p:nvSpPr>
        <p:spPr/>
        <p:txBody>
          <a:bodyPr/>
          <a:lstStyle/>
          <a:p>
            <a:r>
              <a:rPr lang="en-IN" dirty="0"/>
              <a:t>Sensor Interface with library</a:t>
            </a:r>
          </a:p>
        </p:txBody>
      </p:sp>
      <p:sp>
        <p:nvSpPr>
          <p:cNvPr id="4" name="Footer Placeholder 3">
            <a:extLst>
              <a:ext uri="{FF2B5EF4-FFF2-40B4-BE49-F238E27FC236}">
                <a16:creationId xmlns:a16="http://schemas.microsoft.com/office/drawing/2014/main" id="{693FD54A-D3CE-42AD-B45F-48C9E2B6ED83}"/>
              </a:ext>
            </a:extLst>
          </p:cNvPr>
          <p:cNvSpPr>
            <a:spLocks noGrp="1"/>
          </p:cNvSpPr>
          <p:nvPr>
            <p:ph type="ftr" sz="quarter" idx="11"/>
          </p:nvPr>
        </p:nvSpPr>
        <p:spPr/>
        <p:txBody>
          <a:bodyPr/>
          <a:lstStyle/>
          <a:p>
            <a:r>
              <a:rPr lang="en-US"/>
              <a:t>IOT Lab, ECE Department</a:t>
            </a:r>
          </a:p>
        </p:txBody>
      </p:sp>
      <p:sp>
        <p:nvSpPr>
          <p:cNvPr id="9" name="TextBox 8">
            <a:extLst>
              <a:ext uri="{FF2B5EF4-FFF2-40B4-BE49-F238E27FC236}">
                <a16:creationId xmlns:a16="http://schemas.microsoft.com/office/drawing/2014/main" id="{EB495C8E-D6D1-40EA-BB2D-C3FDA9397D32}"/>
              </a:ext>
            </a:extLst>
          </p:cNvPr>
          <p:cNvSpPr txBox="1"/>
          <p:nvPr/>
        </p:nvSpPr>
        <p:spPr>
          <a:xfrm>
            <a:off x="993058" y="1759974"/>
            <a:ext cx="6902245" cy="382474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21307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Applications</a:t>
            </a:r>
          </a:p>
        </p:txBody>
      </p:sp>
      <p:sp>
        <p:nvSpPr>
          <p:cNvPr id="4" name="Footer Placeholder 3"/>
          <p:cNvSpPr>
            <a:spLocks noGrp="1"/>
          </p:cNvSpPr>
          <p:nvPr>
            <p:ph type="ftr" sz="quarter" idx="11"/>
          </p:nvPr>
        </p:nvSpPr>
        <p:spPr/>
        <p:txBody>
          <a:bodyPr/>
          <a:lstStyle/>
          <a:p>
            <a:r>
              <a:rPr lang="en-US" dirty="0"/>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5" y="1858685"/>
            <a:ext cx="2702256" cy="2231691"/>
          </a:xfrm>
          <a:prstGeom prst="rect">
            <a:avLst/>
          </a:prstGeom>
        </p:spPr>
      </p:pic>
      <p:sp>
        <p:nvSpPr>
          <p:cNvPr id="6" name="TextBox 5"/>
          <p:cNvSpPr txBox="1"/>
          <p:nvPr/>
        </p:nvSpPr>
        <p:spPr>
          <a:xfrm>
            <a:off x="830239" y="4599295"/>
            <a:ext cx="28273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Intrusion detection</a:t>
            </a:r>
          </a:p>
          <a:p>
            <a:pPr marL="285750" indent="-285750">
              <a:buFont typeface="Arial" panose="020B0604020202020204" pitchFamily="34" charset="0"/>
              <a:buChar char="•"/>
            </a:pPr>
            <a:r>
              <a:rPr lang="en-US" dirty="0"/>
              <a:t>Door/Window open </a:t>
            </a:r>
          </a:p>
          <a:p>
            <a:pPr marL="285750" indent="-285750">
              <a:buFont typeface="Arial" panose="020B0604020202020204" pitchFamily="34" charset="0"/>
              <a:buChar char="•"/>
            </a:pPr>
            <a:r>
              <a:rPr lang="en-US" dirty="0"/>
              <a:t>LPG Gas Leak detection</a:t>
            </a:r>
          </a:p>
          <a:p>
            <a:pPr marL="285750" indent="-285750">
              <a:buFont typeface="Arial" panose="020B0604020202020204" pitchFamily="34" charset="0"/>
              <a:buChar char="•"/>
            </a:pPr>
            <a:r>
              <a:rPr lang="en-US" dirty="0"/>
              <a:t>Appliance Control</a:t>
            </a:r>
          </a:p>
          <a:p>
            <a:pPr marL="285750" indent="-285750">
              <a:buFontTx/>
              <a:buChar char="-"/>
            </a:pP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3649" y="1858684"/>
            <a:ext cx="2418293" cy="2334235"/>
          </a:xfrm>
          <a:prstGeom prst="rect">
            <a:avLst/>
          </a:prstGeom>
        </p:spPr>
      </p:pic>
      <p:sp>
        <p:nvSpPr>
          <p:cNvPr id="8" name="TextBox 7"/>
          <p:cNvSpPr txBox="1"/>
          <p:nvPr/>
        </p:nvSpPr>
        <p:spPr>
          <a:xfrm>
            <a:off x="4723649" y="4599295"/>
            <a:ext cx="28273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Soil moisture</a:t>
            </a:r>
          </a:p>
          <a:p>
            <a:pPr marL="285750" indent="-285750">
              <a:buFont typeface="Arial" panose="020B0604020202020204" pitchFamily="34" charset="0"/>
              <a:buChar char="•"/>
            </a:pPr>
            <a:r>
              <a:rPr lang="en-US" dirty="0"/>
              <a:t>Temperature, humidity, leaf wetness sensing </a:t>
            </a:r>
          </a:p>
          <a:p>
            <a:pPr marL="285750" indent="-285750">
              <a:buFont typeface="Arial" panose="020B0604020202020204" pitchFamily="34" charset="0"/>
              <a:buChar char="•"/>
            </a:pPr>
            <a:r>
              <a:rPr lang="en-US" dirty="0"/>
              <a:t>Watering schedules</a:t>
            </a:r>
          </a:p>
          <a:p>
            <a:endParaRPr lang="en-US" dirty="0"/>
          </a:p>
          <a:p>
            <a:pPr marL="285750" indent="-285750">
              <a:buFontTx/>
              <a:buChar char="-"/>
            </a:pP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7991" y="1804092"/>
            <a:ext cx="3367948" cy="2138647"/>
          </a:xfrm>
          <a:prstGeom prst="rect">
            <a:avLst/>
          </a:prstGeom>
        </p:spPr>
      </p:pic>
      <p:sp>
        <p:nvSpPr>
          <p:cNvPr id="10" name="TextBox 9"/>
          <p:cNvSpPr txBox="1"/>
          <p:nvPr/>
        </p:nvSpPr>
        <p:spPr>
          <a:xfrm>
            <a:off x="8237926" y="4602024"/>
            <a:ext cx="28273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Industrial IOT</a:t>
            </a:r>
          </a:p>
          <a:p>
            <a:pPr marL="285750" indent="-285750">
              <a:buFont typeface="Arial" panose="020B0604020202020204" pitchFamily="34" charset="0"/>
              <a:buChar char="•"/>
            </a:pPr>
            <a:r>
              <a:rPr lang="en-US" dirty="0"/>
              <a:t>Manufacturing plants </a:t>
            </a:r>
          </a:p>
          <a:p>
            <a:pPr marL="285750" indent="-285750">
              <a:buFont typeface="Arial" panose="020B0604020202020204" pitchFamily="34" charset="0"/>
              <a:buChar char="•"/>
            </a:pPr>
            <a:r>
              <a:rPr lang="en-US" dirty="0"/>
              <a:t>Process plants</a:t>
            </a:r>
          </a:p>
          <a:p>
            <a:endParaRPr lang="en-US" dirty="0"/>
          </a:p>
          <a:p>
            <a:pPr marL="285750" indent="-285750">
              <a:buFontTx/>
              <a:buChar char="-"/>
            </a:pPr>
            <a:endParaRPr lang="en-US" dirty="0"/>
          </a:p>
        </p:txBody>
      </p:sp>
    </p:spTree>
    <p:extLst>
      <p:ext uri="{BB962C8B-B14F-4D97-AF65-F5344CB8AC3E}">
        <p14:creationId xmlns:p14="http://schemas.microsoft.com/office/powerpoint/2010/main" val="67527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 IEEE Skill Connect</a:t>
            </a:r>
          </a:p>
        </p:txBody>
      </p:sp>
      <p:sp>
        <p:nvSpPr>
          <p:cNvPr id="4" name="Footer Placeholder 3"/>
          <p:cNvSpPr>
            <a:spLocks noGrp="1"/>
          </p:cNvSpPr>
          <p:nvPr>
            <p:ph type="ftr" sz="quarter" idx="11"/>
          </p:nvPr>
        </p:nvSpPr>
        <p:spPr/>
        <p:txBody>
          <a:bodyPr/>
          <a:lstStyle/>
          <a:p>
            <a:r>
              <a:rPr lang="en-US" dirty="0"/>
              <a:t>IOT Lab, ECE Department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449" y="2551350"/>
            <a:ext cx="544760" cy="58763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173" y="3518318"/>
            <a:ext cx="810726" cy="87453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171" y="4675214"/>
            <a:ext cx="695005" cy="723437"/>
          </a:xfrm>
          <a:prstGeom prst="rect">
            <a:avLst/>
          </a:prstGeom>
        </p:spPr>
      </p:pic>
      <p:sp>
        <p:nvSpPr>
          <p:cNvPr id="10" name="TextBox 9"/>
          <p:cNvSpPr txBox="1"/>
          <p:nvPr/>
        </p:nvSpPr>
        <p:spPr>
          <a:xfrm>
            <a:off x="2830239" y="4858604"/>
            <a:ext cx="1552190" cy="307777"/>
          </a:xfrm>
          <a:prstGeom prst="rect">
            <a:avLst/>
          </a:prstGeom>
          <a:noFill/>
        </p:spPr>
        <p:txBody>
          <a:bodyPr wrap="square" rtlCol="0">
            <a:spAutoFit/>
          </a:bodyPr>
          <a:lstStyle/>
          <a:p>
            <a:r>
              <a:rPr lang="en-US" sz="1400" b="1" dirty="0"/>
              <a:t>IEEE Starter Kit</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33005">
            <a:off x="4129739" y="2618212"/>
            <a:ext cx="441189" cy="44118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834" y="701402"/>
            <a:ext cx="1978572" cy="197857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83110" y="3009335"/>
            <a:ext cx="794059" cy="794059"/>
          </a:xfrm>
          <a:prstGeom prst="rect">
            <a:avLst/>
          </a:prstGeom>
        </p:spPr>
      </p:pic>
      <p:sp>
        <p:nvSpPr>
          <p:cNvPr id="15" name="TextBox 14"/>
          <p:cNvSpPr txBox="1"/>
          <p:nvPr/>
        </p:nvSpPr>
        <p:spPr>
          <a:xfrm>
            <a:off x="9483110" y="3838853"/>
            <a:ext cx="928048" cy="307777"/>
          </a:xfrm>
          <a:prstGeom prst="rect">
            <a:avLst/>
          </a:prstGeom>
          <a:noFill/>
        </p:spPr>
        <p:txBody>
          <a:bodyPr wrap="square" rtlCol="0">
            <a:spAutoFit/>
          </a:bodyPr>
          <a:lstStyle/>
          <a:p>
            <a:r>
              <a:rPr lang="en-US" sz="1400" dirty="0"/>
              <a:t>Mobile</a:t>
            </a:r>
          </a:p>
        </p:txBody>
      </p:sp>
      <p:sp>
        <p:nvSpPr>
          <p:cNvPr id="16" name="TextBox 15"/>
          <p:cNvSpPr txBox="1"/>
          <p:nvPr/>
        </p:nvSpPr>
        <p:spPr>
          <a:xfrm>
            <a:off x="6961389" y="1690688"/>
            <a:ext cx="928048" cy="307777"/>
          </a:xfrm>
          <a:prstGeom prst="rect">
            <a:avLst/>
          </a:prstGeom>
          <a:noFill/>
        </p:spPr>
        <p:txBody>
          <a:bodyPr wrap="square" rtlCol="0">
            <a:spAutoFit/>
          </a:bodyPr>
          <a:lstStyle/>
          <a:p>
            <a:r>
              <a:rPr lang="en-US" sz="1400" dirty="0"/>
              <a:t>Cloud</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9580" y="5803089"/>
            <a:ext cx="317524" cy="317524"/>
          </a:xfrm>
          <a:prstGeom prst="rect">
            <a:avLst/>
          </a:prstGeom>
        </p:spPr>
      </p:pic>
      <p:sp>
        <p:nvSpPr>
          <p:cNvPr id="3" name="TextBox 2"/>
          <p:cNvSpPr txBox="1"/>
          <p:nvPr/>
        </p:nvSpPr>
        <p:spPr>
          <a:xfrm>
            <a:off x="6114197" y="3009335"/>
            <a:ext cx="3002507" cy="1754326"/>
          </a:xfrm>
          <a:prstGeom prst="rect">
            <a:avLst/>
          </a:prstGeom>
          <a:noFill/>
        </p:spPr>
        <p:txBody>
          <a:bodyPr wrap="square" rtlCol="0">
            <a:spAutoFit/>
          </a:bodyPr>
          <a:lstStyle/>
          <a:p>
            <a:r>
              <a:rPr lang="en-US" dirty="0"/>
              <a:t>IOT eco-system</a:t>
            </a:r>
          </a:p>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Data acquisition board</a:t>
            </a:r>
          </a:p>
          <a:p>
            <a:pPr marL="285750" indent="-285750">
              <a:buFont typeface="Arial" panose="020B0604020202020204" pitchFamily="34" charset="0"/>
              <a:buChar char="•"/>
            </a:pPr>
            <a:r>
              <a:rPr lang="en-US" dirty="0"/>
              <a:t>Internet connectivity</a:t>
            </a:r>
          </a:p>
          <a:p>
            <a:pPr marL="285750" indent="-285750">
              <a:buFont typeface="Arial" panose="020B0604020202020204" pitchFamily="34" charset="0"/>
              <a:buChar char="•"/>
            </a:pPr>
            <a:r>
              <a:rPr lang="en-US" dirty="0"/>
              <a:t>Web services</a:t>
            </a:r>
          </a:p>
          <a:p>
            <a:pPr marL="285750" indent="-285750">
              <a:buFont typeface="Arial" panose="020B0604020202020204" pitchFamily="34" charset="0"/>
              <a:buChar char="•"/>
            </a:pPr>
            <a:r>
              <a:rPr lang="en-US" dirty="0"/>
              <a:t>UI using mobile app</a:t>
            </a:r>
          </a:p>
        </p:txBody>
      </p:sp>
      <p:pic>
        <p:nvPicPr>
          <p:cNvPr id="18" name="Picture 17">
            <a:extLst>
              <a:ext uri="{FF2B5EF4-FFF2-40B4-BE49-F238E27FC236}">
                <a16:creationId xmlns:a16="http://schemas.microsoft.com/office/drawing/2014/main" id="{5B75E3E0-3C51-4E32-A91D-C461152849F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rot="16200000">
            <a:off x="2719333" y="2975649"/>
            <a:ext cx="1325563" cy="1508609"/>
          </a:xfrm>
          <a:prstGeom prst="rect">
            <a:avLst/>
          </a:prstGeom>
        </p:spPr>
      </p:pic>
    </p:spTree>
    <p:extLst>
      <p:ext uri="{BB962C8B-B14F-4D97-AF65-F5344CB8AC3E}">
        <p14:creationId xmlns:p14="http://schemas.microsoft.com/office/powerpoint/2010/main" val="246915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B2BE-4D28-4158-8D78-22BC62796402}"/>
              </a:ext>
            </a:extLst>
          </p:cNvPr>
          <p:cNvSpPr>
            <a:spLocks noGrp="1"/>
          </p:cNvSpPr>
          <p:nvPr>
            <p:ph type="title"/>
          </p:nvPr>
        </p:nvSpPr>
        <p:spPr>
          <a:xfrm>
            <a:off x="936522" y="95673"/>
            <a:ext cx="10515600" cy="1325563"/>
          </a:xfrm>
        </p:spPr>
        <p:txBody>
          <a:bodyPr/>
          <a:lstStyle/>
          <a:p>
            <a:r>
              <a:rPr lang="en-IN" dirty="0"/>
              <a:t>Project Building Blocks</a:t>
            </a:r>
          </a:p>
        </p:txBody>
      </p:sp>
      <p:sp>
        <p:nvSpPr>
          <p:cNvPr id="4" name="Footer Placeholder 3">
            <a:extLst>
              <a:ext uri="{FF2B5EF4-FFF2-40B4-BE49-F238E27FC236}">
                <a16:creationId xmlns:a16="http://schemas.microsoft.com/office/drawing/2014/main" id="{4949AAA2-6460-4633-8C25-221972EA61B2}"/>
              </a:ext>
            </a:extLst>
          </p:cNvPr>
          <p:cNvSpPr>
            <a:spLocks noGrp="1"/>
          </p:cNvSpPr>
          <p:nvPr>
            <p:ph type="ftr" sz="quarter" idx="11"/>
          </p:nvPr>
        </p:nvSpPr>
        <p:spPr>
          <a:xfrm>
            <a:off x="3261852" y="5952773"/>
            <a:ext cx="4114800" cy="365125"/>
          </a:xfrm>
        </p:spPr>
        <p:txBody>
          <a:bodyPr/>
          <a:lstStyle/>
          <a:p>
            <a:r>
              <a:rPr lang="en-US"/>
              <a:t>IOT Lab, ECE Department</a:t>
            </a:r>
          </a:p>
        </p:txBody>
      </p:sp>
      <p:sp>
        <p:nvSpPr>
          <p:cNvPr id="7" name="Rectangle: Rounded Corners 6">
            <a:extLst>
              <a:ext uri="{FF2B5EF4-FFF2-40B4-BE49-F238E27FC236}">
                <a16:creationId xmlns:a16="http://schemas.microsoft.com/office/drawing/2014/main" id="{F9918A11-372E-450A-B7B8-26383A375EAE}"/>
              </a:ext>
            </a:extLst>
          </p:cNvPr>
          <p:cNvSpPr/>
          <p:nvPr/>
        </p:nvSpPr>
        <p:spPr>
          <a:xfrm>
            <a:off x="2998837" y="4593201"/>
            <a:ext cx="4876801"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Sensor/ Actuator interface</a:t>
            </a:r>
            <a:endParaRPr lang="en-IN" sz="1400" b="1" dirty="0"/>
          </a:p>
        </p:txBody>
      </p:sp>
      <p:sp>
        <p:nvSpPr>
          <p:cNvPr id="12" name="Rectangle: Rounded Corners 11">
            <a:extLst>
              <a:ext uri="{FF2B5EF4-FFF2-40B4-BE49-F238E27FC236}">
                <a16:creationId xmlns:a16="http://schemas.microsoft.com/office/drawing/2014/main" id="{5EA64FA7-01F8-465C-915A-286171E47DE7}"/>
              </a:ext>
            </a:extLst>
          </p:cNvPr>
          <p:cNvSpPr/>
          <p:nvPr/>
        </p:nvSpPr>
        <p:spPr>
          <a:xfrm>
            <a:off x="2998837" y="3873388"/>
            <a:ext cx="4876802"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Sensor data processing  </a:t>
            </a:r>
          </a:p>
        </p:txBody>
      </p:sp>
      <p:sp>
        <p:nvSpPr>
          <p:cNvPr id="15" name="Rectangle: Rounded Corners 14">
            <a:extLst>
              <a:ext uri="{FF2B5EF4-FFF2-40B4-BE49-F238E27FC236}">
                <a16:creationId xmlns:a16="http://schemas.microsoft.com/office/drawing/2014/main" id="{4C3D69E5-4312-4441-AB06-77D8AF340835}"/>
              </a:ext>
            </a:extLst>
          </p:cNvPr>
          <p:cNvSpPr/>
          <p:nvPr/>
        </p:nvSpPr>
        <p:spPr>
          <a:xfrm>
            <a:off x="3025874" y="3163152"/>
            <a:ext cx="4876803"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Internet connectivity</a:t>
            </a:r>
          </a:p>
        </p:txBody>
      </p:sp>
      <p:sp>
        <p:nvSpPr>
          <p:cNvPr id="16" name="Rectangle: Rounded Corners 15">
            <a:extLst>
              <a:ext uri="{FF2B5EF4-FFF2-40B4-BE49-F238E27FC236}">
                <a16:creationId xmlns:a16="http://schemas.microsoft.com/office/drawing/2014/main" id="{490D88EE-2ABE-4699-99DB-5D73171BDA91}"/>
              </a:ext>
            </a:extLst>
          </p:cNvPr>
          <p:cNvSpPr/>
          <p:nvPr/>
        </p:nvSpPr>
        <p:spPr>
          <a:xfrm>
            <a:off x="2998835" y="2458134"/>
            <a:ext cx="4876804"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Cloud database interface</a:t>
            </a:r>
          </a:p>
        </p:txBody>
      </p:sp>
      <p:sp>
        <p:nvSpPr>
          <p:cNvPr id="17" name="Rectangle: Rounded Corners 16">
            <a:extLst>
              <a:ext uri="{FF2B5EF4-FFF2-40B4-BE49-F238E27FC236}">
                <a16:creationId xmlns:a16="http://schemas.microsoft.com/office/drawing/2014/main" id="{57B0B9CE-6388-4F1B-9CCF-1AEA02B2F16A}"/>
              </a:ext>
            </a:extLst>
          </p:cNvPr>
          <p:cNvSpPr/>
          <p:nvPr/>
        </p:nvSpPr>
        <p:spPr>
          <a:xfrm>
            <a:off x="2998834" y="1747898"/>
            <a:ext cx="4903843"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Mobile App</a:t>
            </a:r>
          </a:p>
        </p:txBody>
      </p:sp>
      <p:pic>
        <p:nvPicPr>
          <p:cNvPr id="5" name="Picture 4">
            <a:extLst>
              <a:ext uri="{FF2B5EF4-FFF2-40B4-BE49-F238E27FC236}">
                <a16:creationId xmlns:a16="http://schemas.microsoft.com/office/drawing/2014/main" id="{F4218413-B5C8-4AD0-93B3-03EB49632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18" y="5420584"/>
            <a:ext cx="1706902" cy="1278529"/>
          </a:xfrm>
          <a:prstGeom prst="rect">
            <a:avLst/>
          </a:prstGeom>
        </p:spPr>
      </p:pic>
      <p:sp>
        <p:nvSpPr>
          <p:cNvPr id="11" name="Arrow: Striped Right 10">
            <a:extLst>
              <a:ext uri="{FF2B5EF4-FFF2-40B4-BE49-F238E27FC236}">
                <a16:creationId xmlns:a16="http://schemas.microsoft.com/office/drawing/2014/main" id="{001806F0-01F3-454F-94B6-E4C382FC5A8C}"/>
              </a:ext>
            </a:extLst>
          </p:cNvPr>
          <p:cNvSpPr/>
          <p:nvPr/>
        </p:nvSpPr>
        <p:spPr>
          <a:xfrm rot="16200000">
            <a:off x="968868" y="3358337"/>
            <a:ext cx="1611708" cy="481784"/>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Striped Right 17">
            <a:extLst>
              <a:ext uri="{FF2B5EF4-FFF2-40B4-BE49-F238E27FC236}">
                <a16:creationId xmlns:a16="http://schemas.microsoft.com/office/drawing/2014/main" id="{8D700758-05D6-4106-B032-B48357AEA56B}"/>
              </a:ext>
            </a:extLst>
          </p:cNvPr>
          <p:cNvSpPr/>
          <p:nvPr/>
        </p:nvSpPr>
        <p:spPr>
          <a:xfrm rot="5400000">
            <a:off x="8524958" y="3288943"/>
            <a:ext cx="1611708" cy="481784"/>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A492EFFE-6FC8-4914-BDC4-F4D6CE9963F8}"/>
              </a:ext>
            </a:extLst>
          </p:cNvPr>
          <p:cNvSpPr txBox="1"/>
          <p:nvPr/>
        </p:nvSpPr>
        <p:spPr>
          <a:xfrm>
            <a:off x="452282" y="4593201"/>
            <a:ext cx="2448233" cy="954107"/>
          </a:xfrm>
          <a:prstGeom prst="rect">
            <a:avLst/>
          </a:prstGeom>
          <a:noFill/>
        </p:spPr>
        <p:txBody>
          <a:bodyPr wrap="square" rtlCol="0">
            <a:spAutoFit/>
          </a:bodyPr>
          <a:lstStyle/>
          <a:p>
            <a:r>
              <a:rPr lang="en-IN" sz="1400" dirty="0"/>
              <a:t>Ambient parameter monitor</a:t>
            </a:r>
          </a:p>
          <a:p>
            <a:r>
              <a:rPr lang="en-IN" sz="1400" dirty="0"/>
              <a:t>Environment monitor</a:t>
            </a:r>
          </a:p>
          <a:p>
            <a:r>
              <a:rPr lang="en-IN" sz="1400" dirty="0"/>
              <a:t>Range meter</a:t>
            </a:r>
          </a:p>
          <a:p>
            <a:r>
              <a:rPr lang="en-IN" sz="1400" dirty="0"/>
              <a:t>Audio meter</a:t>
            </a:r>
          </a:p>
        </p:txBody>
      </p:sp>
      <p:sp>
        <p:nvSpPr>
          <p:cNvPr id="19" name="TextBox 18">
            <a:extLst>
              <a:ext uri="{FF2B5EF4-FFF2-40B4-BE49-F238E27FC236}">
                <a16:creationId xmlns:a16="http://schemas.microsoft.com/office/drawing/2014/main" id="{850A1995-5FEA-4989-978A-11EF0E1C3F60}"/>
              </a:ext>
            </a:extLst>
          </p:cNvPr>
          <p:cNvSpPr txBox="1"/>
          <p:nvPr/>
        </p:nvSpPr>
        <p:spPr>
          <a:xfrm>
            <a:off x="8450824" y="4593200"/>
            <a:ext cx="2448233" cy="738664"/>
          </a:xfrm>
          <a:prstGeom prst="rect">
            <a:avLst/>
          </a:prstGeom>
          <a:noFill/>
        </p:spPr>
        <p:txBody>
          <a:bodyPr wrap="square" rtlCol="0">
            <a:spAutoFit/>
          </a:bodyPr>
          <a:lstStyle/>
          <a:p>
            <a:r>
              <a:rPr lang="en-IN" sz="1400" dirty="0"/>
              <a:t>Motor control</a:t>
            </a:r>
          </a:p>
          <a:p>
            <a:r>
              <a:rPr lang="en-IN" sz="1400" dirty="0"/>
              <a:t>Biometric lock control</a:t>
            </a:r>
          </a:p>
          <a:p>
            <a:r>
              <a:rPr lang="en-IN" sz="1400" dirty="0"/>
              <a:t>Smart garden</a:t>
            </a:r>
          </a:p>
        </p:txBody>
      </p:sp>
    </p:spTree>
    <p:extLst>
      <p:ext uri="{BB962C8B-B14F-4D97-AF65-F5344CB8AC3E}">
        <p14:creationId xmlns:p14="http://schemas.microsoft.com/office/powerpoint/2010/main" val="182233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9603-68D7-48A6-ABBC-F7300436F3DB}"/>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E9EB681C-0651-4F23-98D5-17345371EC05}"/>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629A3AA2-79F3-44CC-9226-1C13F3E15A48}"/>
              </a:ext>
            </a:extLst>
          </p:cNvPr>
          <p:cNvSpPr/>
          <p:nvPr/>
        </p:nvSpPr>
        <p:spPr>
          <a:xfrm>
            <a:off x="540775" y="2015613"/>
            <a:ext cx="1180658" cy="2635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Sensor Interface</a:t>
            </a:r>
          </a:p>
          <a:p>
            <a:pPr algn="ctr"/>
            <a:endParaRPr lang="en-IN" b="1" dirty="0"/>
          </a:p>
          <a:p>
            <a:pPr marL="285750" indent="-285750">
              <a:buFont typeface="Arial" panose="020B0604020202020204" pitchFamily="34" charset="0"/>
              <a:buChar char="•"/>
            </a:pPr>
            <a:r>
              <a:rPr lang="en-IN" sz="1400" dirty="0">
                <a:solidFill>
                  <a:schemeClr val="tx1"/>
                </a:solidFill>
              </a:rPr>
              <a:t>Serial</a:t>
            </a:r>
          </a:p>
          <a:p>
            <a:pPr marL="285750" indent="-285750">
              <a:buFont typeface="Arial" panose="020B0604020202020204" pitchFamily="34" charset="0"/>
              <a:buChar char="•"/>
            </a:pPr>
            <a:r>
              <a:rPr lang="en-IN" sz="1400" dirty="0">
                <a:solidFill>
                  <a:schemeClr val="tx1"/>
                </a:solidFill>
              </a:rPr>
              <a:t>Parallel</a:t>
            </a:r>
          </a:p>
          <a:p>
            <a:pPr marL="285750" indent="-285750">
              <a:buFont typeface="Arial" panose="020B0604020202020204" pitchFamily="34" charset="0"/>
              <a:buChar char="•"/>
            </a:pPr>
            <a:r>
              <a:rPr lang="en-IN" sz="1400" dirty="0">
                <a:solidFill>
                  <a:schemeClr val="tx1"/>
                </a:solidFill>
              </a:rPr>
              <a:t>Analog</a:t>
            </a:r>
          </a:p>
          <a:p>
            <a:pPr marL="285750" indent="-285750">
              <a:buFont typeface="Arial" panose="020B0604020202020204" pitchFamily="34" charset="0"/>
              <a:buChar char="•"/>
            </a:pPr>
            <a:r>
              <a:rPr lang="en-IN" sz="1400" dirty="0">
                <a:solidFill>
                  <a:schemeClr val="tx1"/>
                </a:solidFill>
              </a:rPr>
              <a:t>Digital</a:t>
            </a:r>
          </a:p>
          <a:p>
            <a:pPr marL="285750" indent="-285750">
              <a:buFont typeface="Arial" panose="020B0604020202020204" pitchFamily="34" charset="0"/>
              <a:buChar char="•"/>
            </a:pPr>
            <a:r>
              <a:rPr lang="en-IN" sz="1400" dirty="0">
                <a:solidFill>
                  <a:schemeClr val="tx1"/>
                </a:solidFill>
              </a:rPr>
              <a:t>I2C</a:t>
            </a:r>
          </a:p>
          <a:p>
            <a:pPr marL="285750" indent="-285750">
              <a:buFont typeface="Arial" panose="020B0604020202020204" pitchFamily="34" charset="0"/>
              <a:buChar char="•"/>
            </a:pPr>
            <a:r>
              <a:rPr lang="en-IN" sz="1400" dirty="0">
                <a:solidFill>
                  <a:schemeClr val="tx1"/>
                </a:solidFill>
              </a:rPr>
              <a:t>SPI</a:t>
            </a:r>
          </a:p>
          <a:p>
            <a:pPr marL="285750" indent="-285750" algn="ctr">
              <a:buFontTx/>
              <a:buChar char="-"/>
            </a:pPr>
            <a:endParaRPr lang="en-IN" dirty="0"/>
          </a:p>
        </p:txBody>
      </p:sp>
      <p:pic>
        <p:nvPicPr>
          <p:cNvPr id="10" name="Picture 9">
            <a:extLst>
              <a:ext uri="{FF2B5EF4-FFF2-40B4-BE49-F238E27FC236}">
                <a16:creationId xmlns:a16="http://schemas.microsoft.com/office/drawing/2014/main" id="{0D859FF6-C0FF-4A8A-8689-E28514F4D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03" y="4919689"/>
            <a:ext cx="3293192" cy="1103389"/>
          </a:xfrm>
          <a:prstGeom prst="rect">
            <a:avLst/>
          </a:prstGeom>
        </p:spPr>
      </p:pic>
      <p:pic>
        <p:nvPicPr>
          <p:cNvPr id="14" name="Picture 13">
            <a:extLst>
              <a:ext uri="{FF2B5EF4-FFF2-40B4-BE49-F238E27FC236}">
                <a16:creationId xmlns:a16="http://schemas.microsoft.com/office/drawing/2014/main" id="{4C216F10-305A-4DCA-BAEE-B552DD7BE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402" y="1801939"/>
            <a:ext cx="1814473" cy="1458836"/>
          </a:xfrm>
          <a:prstGeom prst="rect">
            <a:avLst/>
          </a:prstGeom>
        </p:spPr>
      </p:pic>
      <p:pic>
        <p:nvPicPr>
          <p:cNvPr id="16" name="Picture 15">
            <a:extLst>
              <a:ext uri="{FF2B5EF4-FFF2-40B4-BE49-F238E27FC236}">
                <a16:creationId xmlns:a16="http://schemas.microsoft.com/office/drawing/2014/main" id="{5CCD5DAB-0CBF-4260-B9D9-1BE25A0A7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673" y="1707462"/>
            <a:ext cx="3883282" cy="1553313"/>
          </a:xfrm>
          <a:prstGeom prst="rect">
            <a:avLst/>
          </a:prstGeom>
        </p:spPr>
      </p:pic>
      <p:pic>
        <p:nvPicPr>
          <p:cNvPr id="18" name="Picture 17">
            <a:extLst>
              <a:ext uri="{FF2B5EF4-FFF2-40B4-BE49-F238E27FC236}">
                <a16:creationId xmlns:a16="http://schemas.microsoft.com/office/drawing/2014/main" id="{635934B7-F249-446D-AA3B-569B6322B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7211" y="4186840"/>
            <a:ext cx="3193640" cy="2534635"/>
          </a:xfrm>
          <a:prstGeom prst="rect">
            <a:avLst/>
          </a:prstGeom>
        </p:spPr>
      </p:pic>
    </p:spTree>
    <p:extLst>
      <p:ext uri="{BB962C8B-B14F-4D97-AF65-F5344CB8AC3E}">
        <p14:creationId xmlns:p14="http://schemas.microsoft.com/office/powerpoint/2010/main" val="16446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1D7-90F0-4D67-847D-D6F56DF8E134}"/>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921661EB-00F3-4D5D-938A-60DE285F18D1}"/>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3F3E45B5-FAFE-4B42-A2FB-A580A687E4BA}"/>
              </a:ext>
            </a:extLst>
          </p:cNvPr>
          <p:cNvSpPr/>
          <p:nvPr/>
        </p:nvSpPr>
        <p:spPr>
          <a:xfrm>
            <a:off x="693174" y="2222090"/>
            <a:ext cx="2020529"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 Processing</a:t>
            </a:r>
          </a:p>
          <a:p>
            <a:pPr algn="ctr"/>
            <a:endParaRPr lang="en-IN" b="1" dirty="0"/>
          </a:p>
          <a:p>
            <a:pPr marL="285750" indent="-285750">
              <a:buFont typeface="Arial" panose="020B0604020202020204" pitchFamily="34" charset="0"/>
              <a:buChar char="•"/>
            </a:pPr>
            <a:r>
              <a:rPr lang="en-IN" sz="1400" dirty="0">
                <a:solidFill>
                  <a:schemeClr val="tx1"/>
                </a:solidFill>
              </a:rPr>
              <a:t>Limit checking</a:t>
            </a:r>
          </a:p>
          <a:p>
            <a:pPr marL="285750" indent="-285750">
              <a:buFont typeface="Arial" panose="020B0604020202020204" pitchFamily="34" charset="0"/>
              <a:buChar char="•"/>
            </a:pPr>
            <a:r>
              <a:rPr lang="en-IN" sz="1400" dirty="0" err="1">
                <a:solidFill>
                  <a:schemeClr val="tx1"/>
                </a:solidFill>
              </a:rPr>
              <a:t>Engg</a:t>
            </a:r>
            <a:r>
              <a:rPr lang="en-IN" sz="1400" dirty="0">
                <a:solidFill>
                  <a:schemeClr val="tx1"/>
                </a:solidFill>
              </a:rPr>
              <a:t>. unit conversion</a:t>
            </a:r>
          </a:p>
          <a:p>
            <a:pPr marL="285750" indent="-285750">
              <a:buFont typeface="Arial" panose="020B0604020202020204" pitchFamily="34" charset="0"/>
              <a:buChar char="•"/>
            </a:pPr>
            <a:r>
              <a:rPr lang="en-IN" sz="1400" dirty="0">
                <a:solidFill>
                  <a:schemeClr val="tx1"/>
                </a:solidFill>
              </a:rPr>
              <a:t>Peak-to-peak computation</a:t>
            </a:r>
          </a:p>
          <a:p>
            <a:pPr marL="285750" indent="-285750">
              <a:buFont typeface="Arial" panose="020B0604020202020204" pitchFamily="34" charset="0"/>
              <a:buChar char="•"/>
            </a:pPr>
            <a:r>
              <a:rPr lang="en-IN" sz="1400" dirty="0">
                <a:solidFill>
                  <a:schemeClr val="tx1"/>
                </a:solidFill>
              </a:rPr>
              <a:t>Local display</a:t>
            </a:r>
          </a:p>
          <a:p>
            <a:pPr marL="285750" indent="-285750" algn="ctr">
              <a:buFontTx/>
              <a:buChar char="-"/>
            </a:pPr>
            <a:endParaRPr lang="en-IN" dirty="0"/>
          </a:p>
        </p:txBody>
      </p:sp>
      <p:pic>
        <p:nvPicPr>
          <p:cNvPr id="7" name="Picture 6">
            <a:extLst>
              <a:ext uri="{FF2B5EF4-FFF2-40B4-BE49-F238E27FC236}">
                <a16:creationId xmlns:a16="http://schemas.microsoft.com/office/drawing/2014/main" id="{CF0368F0-941D-431A-90BF-2E115659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65" y="4244552"/>
            <a:ext cx="1096295" cy="918683"/>
          </a:xfrm>
          <a:prstGeom prst="rect">
            <a:avLst/>
          </a:prstGeom>
        </p:spPr>
      </p:pic>
      <p:pic>
        <p:nvPicPr>
          <p:cNvPr id="9" name="Picture 8">
            <a:extLst>
              <a:ext uri="{FF2B5EF4-FFF2-40B4-BE49-F238E27FC236}">
                <a16:creationId xmlns:a16="http://schemas.microsoft.com/office/drawing/2014/main" id="{4DED068C-B42D-4354-B227-E50FBFC77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236" y="1625535"/>
            <a:ext cx="2816036" cy="2346697"/>
          </a:xfrm>
          <a:prstGeom prst="rect">
            <a:avLst/>
          </a:prstGeom>
        </p:spPr>
      </p:pic>
      <p:pic>
        <p:nvPicPr>
          <p:cNvPr id="11" name="Picture 10">
            <a:extLst>
              <a:ext uri="{FF2B5EF4-FFF2-40B4-BE49-F238E27FC236}">
                <a16:creationId xmlns:a16="http://schemas.microsoft.com/office/drawing/2014/main" id="{0546384C-F05E-47E9-940E-29C132164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715992"/>
            <a:ext cx="2971800" cy="1543050"/>
          </a:xfrm>
          <a:prstGeom prst="rect">
            <a:avLst/>
          </a:prstGeom>
        </p:spPr>
      </p:pic>
      <p:pic>
        <p:nvPicPr>
          <p:cNvPr id="13" name="Picture 12">
            <a:extLst>
              <a:ext uri="{FF2B5EF4-FFF2-40B4-BE49-F238E27FC236}">
                <a16:creationId xmlns:a16="http://schemas.microsoft.com/office/drawing/2014/main" id="{F27A4077-B5F3-4C61-84EA-058019EC0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2434" y="3855736"/>
            <a:ext cx="1307499" cy="1307499"/>
          </a:xfrm>
          <a:prstGeom prst="rect">
            <a:avLst/>
          </a:prstGeom>
        </p:spPr>
      </p:pic>
    </p:spTree>
    <p:extLst>
      <p:ext uri="{BB962C8B-B14F-4D97-AF65-F5344CB8AC3E}">
        <p14:creationId xmlns:p14="http://schemas.microsoft.com/office/powerpoint/2010/main" val="250804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6543-A1D4-48CF-994C-386876CCD5E4}"/>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02CFA590-24D7-40AC-9BD4-C24659A74723}"/>
              </a:ext>
            </a:extLst>
          </p:cNvPr>
          <p:cNvSpPr>
            <a:spLocks noGrp="1"/>
          </p:cNvSpPr>
          <p:nvPr>
            <p:ph type="ftr" sz="quarter" idx="11"/>
          </p:nvPr>
        </p:nvSpPr>
        <p:spPr/>
        <p:txBody>
          <a:bodyPr/>
          <a:lstStyle/>
          <a:p>
            <a:r>
              <a:rPr lang="en-US"/>
              <a:t>IOT Lab, ECE Department</a:t>
            </a:r>
          </a:p>
        </p:txBody>
      </p:sp>
      <p:sp>
        <p:nvSpPr>
          <p:cNvPr id="6" name="Rectangle: Rounded Corners 5">
            <a:extLst>
              <a:ext uri="{FF2B5EF4-FFF2-40B4-BE49-F238E27FC236}">
                <a16:creationId xmlns:a16="http://schemas.microsoft.com/office/drawing/2014/main" id="{B42AD7F9-15D6-4B7C-87F4-FDE78A8A7ECE}"/>
              </a:ext>
            </a:extLst>
          </p:cNvPr>
          <p:cNvSpPr/>
          <p:nvPr/>
        </p:nvSpPr>
        <p:spPr>
          <a:xfrm>
            <a:off x="838200" y="2047568"/>
            <a:ext cx="2639963"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endParaRPr lang="en-IN" b="1" dirty="0">
              <a:solidFill>
                <a:schemeClr val="tx1"/>
              </a:solidFill>
            </a:endParaRPr>
          </a:p>
          <a:p>
            <a:pPr algn="ctr"/>
            <a:r>
              <a:rPr lang="en-IN" b="1" dirty="0">
                <a:solidFill>
                  <a:schemeClr val="tx1"/>
                </a:solidFill>
              </a:rPr>
              <a:t>Internet connectivity &amp; Cloud database</a:t>
            </a:r>
          </a:p>
          <a:p>
            <a:pPr algn="ctr"/>
            <a:endParaRPr lang="en-IN" b="1" dirty="0"/>
          </a:p>
          <a:p>
            <a:pPr marL="285750" indent="-285750">
              <a:buFont typeface="Arial" panose="020B0604020202020204" pitchFamily="34" charset="0"/>
              <a:buChar char="•"/>
            </a:pPr>
            <a:r>
              <a:rPr lang="en-IN" sz="1400" dirty="0">
                <a:solidFill>
                  <a:schemeClr val="tx1"/>
                </a:solidFill>
              </a:rPr>
              <a:t>Joining </a:t>
            </a:r>
            <a:r>
              <a:rPr lang="en-IN" sz="1400" dirty="0" err="1">
                <a:solidFill>
                  <a:schemeClr val="tx1"/>
                </a:solidFill>
              </a:rPr>
              <a:t>WiFi</a:t>
            </a:r>
            <a:r>
              <a:rPr lang="en-IN" sz="1400" dirty="0">
                <a:solidFill>
                  <a:schemeClr val="tx1"/>
                </a:solidFill>
              </a:rPr>
              <a:t> network</a:t>
            </a:r>
          </a:p>
          <a:p>
            <a:pPr marL="285750" indent="-285750">
              <a:buFont typeface="Arial" panose="020B0604020202020204" pitchFamily="34" charset="0"/>
              <a:buChar char="•"/>
            </a:pPr>
            <a:r>
              <a:rPr lang="en-IN" sz="1400" dirty="0">
                <a:solidFill>
                  <a:schemeClr val="tx1"/>
                </a:solidFill>
              </a:rPr>
              <a:t>Connection status to Internet</a:t>
            </a:r>
          </a:p>
          <a:p>
            <a:pPr marL="285750" indent="-285750">
              <a:buFont typeface="Arial" panose="020B0604020202020204" pitchFamily="34" charset="0"/>
              <a:buChar char="•"/>
            </a:pPr>
            <a:r>
              <a:rPr lang="en-IN" sz="1400" dirty="0">
                <a:solidFill>
                  <a:schemeClr val="tx1"/>
                </a:solidFill>
              </a:rPr>
              <a:t>Data access from cloud database</a:t>
            </a:r>
          </a:p>
          <a:p>
            <a:pPr marL="285750" indent="-285750">
              <a:buFont typeface="Arial" panose="020B0604020202020204" pitchFamily="34" charset="0"/>
              <a:buChar char="•"/>
            </a:pPr>
            <a:endParaRPr lang="en-IN" dirty="0"/>
          </a:p>
          <a:p>
            <a:pPr marL="285750" indent="-285750" algn="ctr">
              <a:buFontTx/>
              <a:buChar char="-"/>
            </a:pPr>
            <a:endParaRPr lang="en-IN" dirty="0"/>
          </a:p>
        </p:txBody>
      </p:sp>
      <p:pic>
        <p:nvPicPr>
          <p:cNvPr id="9" name="Picture 8">
            <a:extLst>
              <a:ext uri="{FF2B5EF4-FFF2-40B4-BE49-F238E27FC236}">
                <a16:creationId xmlns:a16="http://schemas.microsoft.com/office/drawing/2014/main" id="{02986D35-851F-4758-953D-3E1F6B67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2047568"/>
            <a:ext cx="2724150" cy="1676400"/>
          </a:xfrm>
          <a:prstGeom prst="rect">
            <a:avLst/>
          </a:prstGeom>
        </p:spPr>
      </p:pic>
      <p:pic>
        <p:nvPicPr>
          <p:cNvPr id="11" name="Picture 10">
            <a:extLst>
              <a:ext uri="{FF2B5EF4-FFF2-40B4-BE49-F238E27FC236}">
                <a16:creationId xmlns:a16="http://schemas.microsoft.com/office/drawing/2014/main" id="{4D809899-1E23-41F7-9226-3A538EEDB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569113"/>
            <a:ext cx="2114840" cy="2482638"/>
          </a:xfrm>
          <a:prstGeom prst="rect">
            <a:avLst/>
          </a:prstGeom>
        </p:spPr>
      </p:pic>
    </p:spTree>
    <p:extLst>
      <p:ext uri="{BB962C8B-B14F-4D97-AF65-F5344CB8AC3E}">
        <p14:creationId xmlns:p14="http://schemas.microsoft.com/office/powerpoint/2010/main" val="316172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2081</TotalTime>
  <Words>1724</Words>
  <Application>Microsoft Office PowerPoint</Application>
  <PresentationFormat>Widescreen</PresentationFormat>
  <Paragraphs>331</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PT Serif</vt:lpstr>
      <vt:lpstr>Roboto</vt:lpstr>
      <vt:lpstr>Office Theme</vt:lpstr>
      <vt:lpstr>IEEE Skill Connect - IoT Level 2 – Train the Trainers </vt:lpstr>
      <vt:lpstr>Agenda</vt:lpstr>
      <vt:lpstr>Internet of Things - IOT</vt:lpstr>
      <vt:lpstr>IOT Applications</vt:lpstr>
      <vt:lpstr>IOT @ IEEE Skill Connect</vt:lpstr>
      <vt:lpstr>Project Building Blocks</vt:lpstr>
      <vt:lpstr>Project Building Blocks</vt:lpstr>
      <vt:lpstr>Project Building Blocks</vt:lpstr>
      <vt:lpstr>Project Building Blocks</vt:lpstr>
      <vt:lpstr>Project Building Blocks</vt:lpstr>
      <vt:lpstr>IEEE Starter Kit</vt:lpstr>
      <vt:lpstr>PowerPoint Presentation</vt:lpstr>
      <vt:lpstr>ESP32 Dev Kit</vt:lpstr>
      <vt:lpstr>Inside the ESP32</vt:lpstr>
      <vt:lpstr>ESP32 features</vt:lpstr>
      <vt:lpstr>ESP32 peripherals</vt:lpstr>
      <vt:lpstr>ESP32 – powering &amp; programming</vt:lpstr>
      <vt:lpstr>Preparing Arduino IDE for ESP32</vt:lpstr>
      <vt:lpstr>Preparing Arduino IDE for ESP32</vt:lpstr>
      <vt:lpstr>Preparing Arduino IDE for ESP32</vt:lpstr>
      <vt:lpstr>Preparing Arduino IDE for ESP32</vt:lpstr>
      <vt:lpstr>Programming ESP32 with Arduino</vt:lpstr>
      <vt:lpstr>PowerPoint Presentation</vt:lpstr>
      <vt:lpstr>ESP32 – Arduino IDE</vt:lpstr>
      <vt:lpstr>Arduino IDE</vt:lpstr>
      <vt:lpstr>The Arduino IDE</vt:lpstr>
      <vt:lpstr>Your first program</vt:lpstr>
      <vt:lpstr>Relay operation</vt:lpstr>
      <vt:lpstr>Ambient Parameter Monitoring using IoT</vt:lpstr>
      <vt:lpstr>DHT11</vt:lpstr>
      <vt:lpstr>DHT11</vt:lpstr>
      <vt:lpstr>Sensor interface</vt:lpstr>
      <vt:lpstr>Communication with microcontroller</vt:lpstr>
      <vt:lpstr>PowerPoint Presentation</vt:lpstr>
      <vt:lpstr>Code from basics</vt:lpstr>
      <vt:lpstr>PowerPoint Presentation</vt:lpstr>
      <vt:lpstr>Sensor Interface with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on the Edge</dc:title>
  <dc:creator>Radhanand123</dc:creator>
  <cp:lastModifiedBy> </cp:lastModifiedBy>
  <cp:revision>126</cp:revision>
  <dcterms:created xsi:type="dcterms:W3CDTF">2021-01-12T09:23:54Z</dcterms:created>
  <dcterms:modified xsi:type="dcterms:W3CDTF">2021-11-22T05:29:11Z</dcterms:modified>
</cp:coreProperties>
</file>