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00" r:id="rId4"/>
    <p:sldId id="301" r:id="rId5"/>
    <p:sldId id="305" r:id="rId6"/>
    <p:sldId id="306" r:id="rId7"/>
    <p:sldId id="316" r:id="rId8"/>
    <p:sldId id="317" r:id="rId9"/>
    <p:sldId id="307" r:id="rId10"/>
    <p:sldId id="308" r:id="rId11"/>
    <p:sldId id="309" r:id="rId12"/>
    <p:sldId id="310" r:id="rId13"/>
    <p:sldId id="319" r:id="rId14"/>
    <p:sldId id="311" r:id="rId15"/>
    <p:sldId id="312" r:id="rId16"/>
    <p:sldId id="313" r:id="rId17"/>
    <p:sldId id="314" r:id="rId18"/>
    <p:sldId id="318" r:id="rId19"/>
    <p:sldId id="315" r:id="rId20"/>
    <p:sldId id="3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1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EC7F8-B30D-4461-B9EC-2FE1F4DBB09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015EE-4EFD-4D3A-8B38-1E5D4629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6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5EE-4EFD-4D3A-8B38-1E5D4629747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5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5EE-4EFD-4D3A-8B38-1E5D4629747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4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5EE-4EFD-4D3A-8B38-1E5D4629747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6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5EE-4EFD-4D3A-8B38-1E5D4629747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54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5EE-4EFD-4D3A-8B38-1E5D4629747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9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5C00-3E45-489E-826E-F58B6DF69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AC7B3-99E5-4636-A2A4-275C8920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A3D9-3EE0-415D-8A6E-9F84ADE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CA25-017B-47C4-B5EB-0F6AF50A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6454-16D3-4E14-812A-1A54ECC1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3EA5-9B40-4519-838A-B35FACB7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7CE45-2DE6-4F70-A512-E42357E90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0492-0C34-4987-94B9-1C200D72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12DB-A23F-4D24-B6D5-8B38B096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3246-33B5-4142-9936-27F13C89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0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EF61E-A3A0-490E-8D18-CF15E3005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3858-A0EA-4640-B427-6C47D1C1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3C49-15FA-4739-BA97-588A9D0B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AD63-FE71-46BE-ABDF-C307E590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2AD0-7EA5-4CB5-A71F-B833D950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1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527D-7215-40DA-920A-CDBE340D6FA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1C3B-BB12-4989-AEE0-5019E669ABE3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62FD-F8ED-4993-9502-6D664097B69E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0C1E-5BCE-4427-824A-C2B8BEC01F56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8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DD09-C742-403A-AA9A-07EE4F57A857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5916-A3CB-486D-989D-1C6192DA652A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4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ACDF-EC6D-468B-8C9D-C686D39BF61D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4F72-915C-4CFF-B144-869AF29418C3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E801-0415-40F1-A6FB-8D5C7E4F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8F0F-2FC8-45E8-B31E-1E169CAB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919F-3FC2-49F1-8B84-1437B04B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F46A-B5FC-4AFC-A6F2-7F4F3456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384B-B062-4543-888C-3C09F23F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33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B69E-CC65-411E-A337-88F2A4BC861D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C63B-2345-421C-9FF3-D95AA93D7A5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0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940-E9A0-4C40-AC64-09D63F9F4C76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42E7-9E85-4FB0-BEDF-3CA8CFA8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96F0-5D9E-462B-9785-7C0C3FB3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99EE-0260-4342-B061-1571E904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B1FD-8624-41AE-ADD3-91EEFD7D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53CD-259F-4A0A-B0B1-EC6C0941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D953-B5AF-483F-8EC7-028D961A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F9FD-9B7F-4C1B-9356-5D05028DC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C0954-C540-4841-9825-AD855EBC2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CFDAB-9F19-462E-ADB7-745D0344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CC165-44A7-4856-8BEF-576E1D73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98E66-3F5D-4941-B131-1824A45B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0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0607-AA02-4587-89CA-33DD325D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74A29-0B2F-4432-9A26-A718301B9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017D-3DEB-4335-A79A-60C52D0E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30C1B-C786-47FB-A363-D04F1B9A4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A88D0-4701-4009-95BD-A550B15F8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58A35-2798-45F7-A7F3-786FCA0A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C0C66-0E03-4AF1-BE61-C69EF892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20930-2D31-4C58-BAB8-56BF064D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0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A774-E6B6-40EE-8105-89AE9C7F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B94A8-3006-4DE3-B613-3DFF5A8D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6B7D1-AD28-47AA-A42C-B878AC36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C07CE-FA84-4555-BE96-9B84DA68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2C2EB-DC49-44D3-B704-3B7FE712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B0480-B257-4F2B-AA30-F8094B05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D3106-1559-41D5-BC4B-C65C77AF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46DC-8B68-4933-91D2-EC67D7C1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1860-272F-417B-860C-2062C495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660CF-B632-4C7B-A92F-947273D2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C870-B7FC-4D2B-BB93-186351A0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74EF-5736-45B0-B26C-8A27EBC4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3FEFE-746B-4ED7-9E67-45D00F4E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FE47-B0A6-4CE4-A78D-EAE9E874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F9D41-07AD-4766-8663-A5CD5EB05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FF46D-FCFA-465F-B771-AA2BE149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E56F6-FE7B-4DF9-9606-1E15E8EC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53E3-833F-488E-BC80-476FE308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8E695-3D5E-4388-AB4B-949F0DA2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3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78D19-68FB-41ED-8FA4-7C726974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46052-907D-436C-9E8C-B2DD3EE8A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C253-7781-4BD1-9DD1-28AD331AA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CCA-02A0-4655-80AA-7C8B4599DD3A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7F81-37A6-4779-ADCE-742C13D1B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E294-4C82-4E90-BEFA-BC817EB73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A58F-4884-44BB-BBE3-48CF76D18210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532C-2477-478F-9885-B1A5D59DF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IoT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DD3E8-4C86-4E59-99B5-F11A7944E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IEEE Starter kit</a:t>
            </a:r>
          </a:p>
        </p:txBody>
      </p:sp>
    </p:spTree>
    <p:extLst>
      <p:ext uri="{BB962C8B-B14F-4D97-AF65-F5344CB8AC3E}">
        <p14:creationId xmlns:p14="http://schemas.microsoft.com/office/powerpoint/2010/main" val="319243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0FD-BCA4-44A2-A521-2809E6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</a:t>
            </a:r>
            <a:r>
              <a:rPr lang="en-IN" sz="4800" dirty="0" err="1">
                <a:latin typeface="+mn-lt"/>
              </a:rPr>
              <a:t>WiFi</a:t>
            </a:r>
            <a:r>
              <a:rPr lang="en-IN" sz="4800" dirty="0">
                <a:latin typeface="+mn-lt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B3B8C-7578-47E5-B9DE-449AA4A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2D1F-18EB-442D-B40A-6C331C5B0621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E5BBB-E1F6-4C79-8305-6BA7451BA581}"/>
              </a:ext>
            </a:extLst>
          </p:cNvPr>
          <p:cNvSpPr txBox="1"/>
          <p:nvPr/>
        </p:nvSpPr>
        <p:spPr>
          <a:xfrm>
            <a:off x="1411096" y="1583133"/>
            <a:ext cx="99794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WIFI_SSID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WIFI_PASSWORD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(SSID,PASSWORD);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WiFi.status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!= WL_CONNECTED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(“.”);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delay(300);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WiFi.localIP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9E1145-6378-4C87-AD69-8A716C0E1BF0}"/>
              </a:ext>
            </a:extLst>
          </p:cNvPr>
          <p:cNvSpPr/>
          <p:nvPr/>
        </p:nvSpPr>
        <p:spPr>
          <a:xfrm>
            <a:off x="1294725" y="2731113"/>
            <a:ext cx="7838124" cy="354702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5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0FD-BCA4-44A2-A521-2809E6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Firebase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B3B8C-7578-47E5-B9DE-449AA4A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2D1F-18EB-442D-B40A-6C331C5B0621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E5BBB-E1F6-4C79-8305-6BA7451BA581}"/>
              </a:ext>
            </a:extLst>
          </p:cNvPr>
          <p:cNvSpPr txBox="1"/>
          <p:nvPr/>
        </p:nvSpPr>
        <p:spPr>
          <a:xfrm>
            <a:off x="1199222" y="1589380"/>
            <a:ext cx="1078090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FIREBASE_HOST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FIREBASE_AUTH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xxxxxxxxxxxxxxxxxxxxxx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Firebase.begin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(FIREBASE_HOST,FIREBASE_AUTH);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Firebase.setFloat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Ambient_Parameters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Humidity”,h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Firebase.setFloat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,”IOTLAB/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Ambient_Parameters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Temperature”,t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FE2655-15F2-458F-BA2B-97CD80FB806A}"/>
              </a:ext>
            </a:extLst>
          </p:cNvPr>
          <p:cNvSpPr/>
          <p:nvPr/>
        </p:nvSpPr>
        <p:spPr>
          <a:xfrm>
            <a:off x="1199222" y="2929751"/>
            <a:ext cx="8167802" cy="6396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EC461C-7759-4F61-B794-9DD60CB68543}"/>
              </a:ext>
            </a:extLst>
          </p:cNvPr>
          <p:cNvSpPr/>
          <p:nvPr/>
        </p:nvSpPr>
        <p:spPr>
          <a:xfrm>
            <a:off x="1018640" y="3707465"/>
            <a:ext cx="11046980" cy="1325564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0FD-BCA4-44A2-A521-2809E6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 Mobile  App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B3B8C-7578-47E5-B9DE-449AA4A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2D1F-18EB-442D-B40A-6C331C5B0621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9C5C59-6EF7-4136-A793-FF3DAFFC2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874" y="62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FirebaseData firebaseData;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FE526-B50E-4DE1-9E2A-2B5C638D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16" y="1453473"/>
            <a:ext cx="4591586" cy="5146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D785C5-AC6D-49C5-A905-4260F165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3473"/>
            <a:ext cx="4515480" cy="316274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401CDE-C88F-4633-84D0-D1639CCC4500}"/>
              </a:ext>
            </a:extLst>
          </p:cNvPr>
          <p:cNvSpPr/>
          <p:nvPr/>
        </p:nvSpPr>
        <p:spPr>
          <a:xfrm>
            <a:off x="6333893" y="2074127"/>
            <a:ext cx="3925229" cy="3693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78F6508-D26D-44AF-BEE1-59A40FC3488B}"/>
              </a:ext>
            </a:extLst>
          </p:cNvPr>
          <p:cNvSpPr/>
          <p:nvPr/>
        </p:nvSpPr>
        <p:spPr>
          <a:xfrm>
            <a:off x="6333893" y="3063875"/>
            <a:ext cx="3189248" cy="36512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C9B22-8E6A-461E-A284-09D04175F322}"/>
              </a:ext>
            </a:extLst>
          </p:cNvPr>
          <p:cNvSpPr txBox="1"/>
          <p:nvPr/>
        </p:nvSpPr>
        <p:spPr>
          <a:xfrm>
            <a:off x="6333893" y="5118410"/>
            <a:ext cx="437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Fill the Firebase Token and Firebase URL properties of the Firebase)Database component with your Firebase credentials</a:t>
            </a:r>
          </a:p>
        </p:txBody>
      </p:sp>
    </p:spTree>
    <p:extLst>
      <p:ext uri="{BB962C8B-B14F-4D97-AF65-F5344CB8AC3E}">
        <p14:creationId xmlns:p14="http://schemas.microsoft.com/office/powerpoint/2010/main" val="45174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Environment Monitoring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E83BD13-FB7A-4956-8341-BADA9950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63958"/>
              </p:ext>
            </p:extLst>
          </p:nvPr>
        </p:nvGraphicFramePr>
        <p:xfrm>
          <a:off x="920955" y="2047019"/>
          <a:ext cx="8127999" cy="263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5853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7749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4280019"/>
                    </a:ext>
                  </a:extLst>
                </a:gridCol>
              </a:tblGrid>
              <a:tr h="773966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8758"/>
                  </a:ext>
                </a:extLst>
              </a:tr>
              <a:tr h="773966">
                <a:tc>
                  <a:txBody>
                    <a:bodyPr/>
                    <a:lstStyle/>
                    <a:p>
                      <a:r>
                        <a:rPr lang="en-IN" dirty="0"/>
                        <a:t>Ambient Temperature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– 65 degrees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+/- 1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4903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IN" dirty="0"/>
                        <a:t>Atmospheric Pressure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300hPa-1100hPa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+/- 1hPa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93445"/>
                  </a:ext>
                </a:extLst>
              </a:tr>
              <a:tr h="448409">
                <a:tc>
                  <a:txBody>
                    <a:bodyPr/>
                    <a:lstStyle/>
                    <a:p>
                      <a:r>
                        <a:rPr lang="en-IN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4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0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34C7B-9FD0-4FCA-B440-D37DA922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033">
            <a:off x="916259" y="2089808"/>
            <a:ext cx="2493344" cy="249334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B9D845-8B9B-4881-A565-C6F34AF7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2961"/>
              </p:ext>
            </p:extLst>
          </p:nvPr>
        </p:nvGraphicFramePr>
        <p:xfrm>
          <a:off x="6096000" y="2540159"/>
          <a:ext cx="4326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35">
                  <a:extLst>
                    <a:ext uri="{9D8B030D-6E8A-4147-A177-3AD203B41FA5}">
                      <a16:colId xmlns:a16="http://schemas.microsoft.com/office/drawing/2014/main" val="2810976861"/>
                    </a:ext>
                  </a:extLst>
                </a:gridCol>
                <a:gridCol w="2212259">
                  <a:extLst>
                    <a:ext uri="{9D8B030D-6E8A-4147-A177-3AD203B41FA5}">
                      <a16:colId xmlns:a16="http://schemas.microsoft.com/office/drawing/2014/main" val="236504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BMP280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2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8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3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929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223636-7368-4DC4-A693-D648A063190A}"/>
              </a:ext>
            </a:extLst>
          </p:cNvPr>
          <p:cNvSpPr txBox="1"/>
          <p:nvPr/>
        </p:nvSpPr>
        <p:spPr>
          <a:xfrm>
            <a:off x="6188927" y="4795024"/>
            <a:ext cx="488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Interface to ESP32 is via I2C</a:t>
            </a:r>
          </a:p>
        </p:txBody>
      </p:sp>
    </p:spTree>
    <p:extLst>
      <p:ext uri="{BB962C8B-B14F-4D97-AF65-F5344CB8AC3E}">
        <p14:creationId xmlns:p14="http://schemas.microsoft.com/office/powerpoint/2010/main" val="353278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07256-61ED-41B5-A3C8-79E0B4C2C370}"/>
              </a:ext>
            </a:extLst>
          </p:cNvPr>
          <p:cNvSpPr txBox="1"/>
          <p:nvPr/>
        </p:nvSpPr>
        <p:spPr>
          <a:xfrm>
            <a:off x="838200" y="1695382"/>
            <a:ext cx="927502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sensor can measure barometric pressure and temperature with very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accuracy. Because pressure changes with altitude we can also use it as an altimeter with ±1 meter accuracy</a:t>
            </a: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Accuracy for barometric pressure is ±1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hPa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±1.0°C for temperature.</a:t>
            </a:r>
          </a:p>
          <a:p>
            <a:pPr algn="l"/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Its small dimensions and its low power consumption allow for the implementation in battery-powered devices such as mobile phones, GPS modules or watches.</a:t>
            </a:r>
          </a:p>
          <a:p>
            <a:pPr algn="l"/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Interface with microcontroller is via I2C or SPI</a:t>
            </a: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757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07256-61ED-41B5-A3C8-79E0B4C2C370}"/>
              </a:ext>
            </a:extLst>
          </p:cNvPr>
          <p:cNvSpPr txBox="1"/>
          <p:nvPr/>
        </p:nvSpPr>
        <p:spPr>
          <a:xfrm>
            <a:off x="838200" y="1695382"/>
            <a:ext cx="92750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Adafruit_Sensor.h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algn="l"/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#include &lt;Adafruit_BMP280.h&gt;</a:t>
            </a: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#define SEALAVELPRESSURE_HPA (1013.25)</a:t>
            </a: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Adafruit_BMP280 bmp;</a:t>
            </a:r>
            <a:endParaRPr lang="en-IN" sz="2400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F0643C8-AA7A-4813-BAA1-C50B0DD846DA}"/>
              </a:ext>
            </a:extLst>
          </p:cNvPr>
          <p:cNvSpPr/>
          <p:nvPr/>
        </p:nvSpPr>
        <p:spPr>
          <a:xfrm>
            <a:off x="2323812" y="2856883"/>
            <a:ext cx="1226635" cy="847096"/>
          </a:xfrm>
          <a:prstGeom prst="wedgeEllipseCallout">
            <a:avLst>
              <a:gd name="adj1" fmla="val -90833"/>
              <a:gd name="adj2" fmla="val 142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52500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0" y="378506"/>
            <a:ext cx="3441870" cy="1325563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+mn-lt"/>
              </a:rPr>
              <a:t>BMP280 – Location on the board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B422D-AF3A-4EC4-A1CB-E6759539D80B}"/>
              </a:ext>
            </a:extLst>
          </p:cNvPr>
          <p:cNvSpPr txBox="1"/>
          <p:nvPr/>
        </p:nvSpPr>
        <p:spPr>
          <a:xfrm>
            <a:off x="2174488" y="3624146"/>
            <a:ext cx="11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ESP32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F9CC4-CF55-462C-9707-9467750F1EB0}"/>
              </a:ext>
            </a:extLst>
          </p:cNvPr>
          <p:cNvSpPr txBox="1"/>
          <p:nvPr/>
        </p:nvSpPr>
        <p:spPr>
          <a:xfrm>
            <a:off x="6634976" y="3624146"/>
            <a:ext cx="7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Relay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661DC4-C980-4E28-B305-22881BD66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30" y="559682"/>
            <a:ext cx="6419850" cy="591981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167F746-61BF-46FB-AF90-27F71A4431D0}"/>
              </a:ext>
            </a:extLst>
          </p:cNvPr>
          <p:cNvSpPr/>
          <p:nvPr/>
        </p:nvSpPr>
        <p:spPr>
          <a:xfrm>
            <a:off x="3817620" y="4491990"/>
            <a:ext cx="1565910" cy="142875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5EF0D7-D250-4BBD-8D6E-0082CA5425F5}"/>
              </a:ext>
            </a:extLst>
          </p:cNvPr>
          <p:cNvSpPr txBox="1"/>
          <p:nvPr/>
        </p:nvSpPr>
        <p:spPr>
          <a:xfrm>
            <a:off x="568712" y="3023981"/>
            <a:ext cx="25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Sensor module connected to board via a 4-pin polarised connector cable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9EB9F6-84E8-44BF-A6B6-E17DCE08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30" y="712082"/>
            <a:ext cx="6419850" cy="5919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D35545-B750-4E9D-949C-0CE188A9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41" y="740858"/>
            <a:ext cx="6419850" cy="591981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8A9C86C-11D4-432E-8916-9D8C2803656B}"/>
              </a:ext>
            </a:extLst>
          </p:cNvPr>
          <p:cNvSpPr/>
          <p:nvPr/>
        </p:nvSpPr>
        <p:spPr>
          <a:xfrm>
            <a:off x="4106762" y="4431185"/>
            <a:ext cx="1288524" cy="14119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8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07256-61ED-41B5-A3C8-79E0B4C2C370}"/>
              </a:ext>
            </a:extLst>
          </p:cNvPr>
          <p:cNvSpPr txBox="1"/>
          <p:nvPr/>
        </p:nvSpPr>
        <p:spPr>
          <a:xfrm>
            <a:off x="838200" y="1695382"/>
            <a:ext cx="927502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bmp.begin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(BMP280_ADDRESS_ALT,BMP280_CHIPID);</a:t>
            </a:r>
          </a:p>
          <a:p>
            <a:pPr algn="l"/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bmp.setSampling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(Adafruit_BMP280::MODE_NORMAL,</a:t>
            </a:r>
          </a:p>
          <a:p>
            <a:r>
              <a:rPr lang="en-IN" sz="2400" dirty="0"/>
              <a:t>                             </a:t>
            </a:r>
            <a:r>
              <a:rPr lang="en-IN" sz="2000" dirty="0"/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Adafruit_BMP280::SAMPLING_X2,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Adafruit_BMP280::SAMPLING_X16,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Adafruit_BMP280::MODE_NORMAL)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bmp.readTemperature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bmp.readPressure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bmp.readAlititude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(1013.25);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IN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823391-C10B-4660-9296-26740669ED61}"/>
              </a:ext>
            </a:extLst>
          </p:cNvPr>
          <p:cNvSpPr/>
          <p:nvPr/>
        </p:nvSpPr>
        <p:spPr>
          <a:xfrm>
            <a:off x="605883" y="1612629"/>
            <a:ext cx="7547517" cy="192230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7F0556-A587-49F6-A391-B27F077C59AD}"/>
              </a:ext>
            </a:extLst>
          </p:cNvPr>
          <p:cNvSpPr/>
          <p:nvPr/>
        </p:nvSpPr>
        <p:spPr>
          <a:xfrm>
            <a:off x="605882" y="3764589"/>
            <a:ext cx="7547517" cy="12200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7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 Mobile App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20E4D-71AC-4102-A426-9DA76DFF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89" y="1476126"/>
            <a:ext cx="4469880" cy="5016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62673-F056-4736-905A-2163DF24A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12" y="1746590"/>
            <a:ext cx="4517528" cy="316409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BC4C0B-19CE-4D79-AFAD-6C56B3A4488F}"/>
              </a:ext>
            </a:extLst>
          </p:cNvPr>
          <p:cNvSpPr/>
          <p:nvPr/>
        </p:nvSpPr>
        <p:spPr>
          <a:xfrm>
            <a:off x="6558776" y="2336731"/>
            <a:ext cx="41148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075E6A-33C8-434C-B2FD-E89B47A70270}"/>
              </a:ext>
            </a:extLst>
          </p:cNvPr>
          <p:cNvSpPr/>
          <p:nvPr/>
        </p:nvSpPr>
        <p:spPr>
          <a:xfrm>
            <a:off x="6657836" y="3395458"/>
            <a:ext cx="3277901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C648-802C-4325-BC42-99897F53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Ambient Parameter Monitoring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A3D27-B3BF-4352-AFB3-408A52EA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101E71-E43E-45BA-9759-D9E96168C792}"/>
              </a:ext>
            </a:extLst>
          </p:cNvPr>
          <p:cNvGraphicFramePr>
            <a:graphicFrameLocks noGrp="1"/>
          </p:cNvGraphicFramePr>
          <p:nvPr/>
        </p:nvGraphicFramePr>
        <p:xfrm>
          <a:off x="920955" y="2047020"/>
          <a:ext cx="8127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5853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7749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428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Ambient Temperature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– 50 degrees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+/- 2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Relative Humidity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20-90 %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+/- 5%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934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77C056D-1E88-4EE1-9AB0-F1F99E7FFDEE}"/>
              </a:ext>
            </a:extLst>
          </p:cNvPr>
          <p:cNvSpPr txBox="1"/>
          <p:nvPr/>
        </p:nvSpPr>
        <p:spPr>
          <a:xfrm>
            <a:off x="920955" y="4404852"/>
            <a:ext cx="679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Rate 	: 2 seconds</a:t>
            </a:r>
          </a:p>
        </p:txBody>
      </p:sp>
    </p:spTree>
    <p:extLst>
      <p:ext uri="{BB962C8B-B14F-4D97-AF65-F5344CB8AC3E}">
        <p14:creationId xmlns:p14="http://schemas.microsoft.com/office/powerpoint/2010/main" val="384524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749-DB18-4BEF-8B06-87FC4AAF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DHT11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310D3-F69F-4CD0-B776-DEC1B41A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798D2-C8F8-4028-BF81-FD5E9D387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9314" y="2357437"/>
            <a:ext cx="1478100" cy="248003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AB5910E-DCD7-4AF4-A9A0-0C4278B10F7F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540159"/>
          <a:ext cx="4326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35">
                  <a:extLst>
                    <a:ext uri="{9D8B030D-6E8A-4147-A177-3AD203B41FA5}">
                      <a16:colId xmlns:a16="http://schemas.microsoft.com/office/drawing/2014/main" val="2810976861"/>
                    </a:ext>
                  </a:extLst>
                </a:gridCol>
                <a:gridCol w="2212259">
                  <a:extLst>
                    <a:ext uri="{9D8B030D-6E8A-4147-A177-3AD203B41FA5}">
                      <a16:colId xmlns:a16="http://schemas.microsoft.com/office/drawing/2014/main" val="236504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2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8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3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929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A32874-ED45-4D3A-A865-5E8E0FE411A2}"/>
              </a:ext>
            </a:extLst>
          </p:cNvPr>
          <p:cNvSpPr txBox="1"/>
          <p:nvPr/>
        </p:nvSpPr>
        <p:spPr>
          <a:xfrm>
            <a:off x="5987845" y="2029311"/>
            <a:ext cx="26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GISMO-V connections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BC035-C660-4558-8D29-F3B2F63091DC}"/>
              </a:ext>
            </a:extLst>
          </p:cNvPr>
          <p:cNvSpPr txBox="1"/>
          <p:nvPr/>
        </p:nvSpPr>
        <p:spPr>
          <a:xfrm>
            <a:off x="5987844" y="4652805"/>
            <a:ext cx="443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Ckt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Details: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pin pulled up to VCC with a 10K resistor</a:t>
            </a:r>
          </a:p>
        </p:txBody>
      </p:sp>
    </p:spTree>
    <p:extLst>
      <p:ext uri="{BB962C8B-B14F-4D97-AF65-F5344CB8AC3E}">
        <p14:creationId xmlns:p14="http://schemas.microsoft.com/office/powerpoint/2010/main" val="11251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0FD-BCA4-44A2-A521-2809E6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DHT11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B3B8C-7578-47E5-B9DE-449AA4A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70506-F261-40E2-9A28-6B4D6B5FFDE0}"/>
              </a:ext>
            </a:extLst>
          </p:cNvPr>
          <p:cNvSpPr txBox="1"/>
          <p:nvPr/>
        </p:nvSpPr>
        <p:spPr>
          <a:xfrm>
            <a:off x="790479" y="1843950"/>
            <a:ext cx="98715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DHT11 is a basic, low cost digital temperature and humidity sensor.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DHT11 is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single wire digital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humidity and temperature sensor, which provides humidity and temperature values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serially with one-wire protocol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DHT11 sensor provides relative humidity value in percentage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(20 to 90% RH)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temperature values in degree Celsius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(0 to 50 °C).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DHT11 sensor uses resistive humidity measurement component, and NTC temperature measurement component.</a:t>
            </a:r>
          </a:p>
        </p:txBody>
      </p:sp>
    </p:spTree>
    <p:extLst>
      <p:ext uri="{BB962C8B-B14F-4D97-AF65-F5344CB8AC3E}">
        <p14:creationId xmlns:p14="http://schemas.microsoft.com/office/powerpoint/2010/main" val="351230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0FD-BCA4-44A2-A521-2809E6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Data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B3B8C-7578-47E5-B9DE-449AA4A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2F592-811B-4CAD-B106-71578BF9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81" y="2381250"/>
            <a:ext cx="6666982" cy="29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4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0FD-BCA4-44A2-A521-2809E6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B3B8C-7578-47E5-B9DE-449AA4A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F7550-A450-4091-AE9D-399955A1574D}"/>
              </a:ext>
            </a:extLst>
          </p:cNvPr>
          <p:cNvSpPr txBox="1"/>
          <p:nvPr/>
        </p:nvSpPr>
        <p:spPr>
          <a:xfrm>
            <a:off x="991529" y="1661191"/>
            <a:ext cx="109068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sensor is used in various applications such as measuring humidity and temperature values in heating, ventilation and air conditioning systems.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Weather stations also use these sensors to predict weather conditions. 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humidity sensor is used as a preventive measure in homes where people are affected by humidity. 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Offices, cars, museums, greenhouses and industries use this sensor for measuring humidity values and as a safety measure.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0FD-BCA4-44A2-A521-2809E6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Location on the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B3B8C-7578-47E5-B9DE-449AA4A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46B44-55F0-4AC2-A1A3-012269C7F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0354" y="1983688"/>
            <a:ext cx="3863045" cy="403509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D1E19D9-820E-48BD-8962-59CB31B0C9ED}"/>
              </a:ext>
            </a:extLst>
          </p:cNvPr>
          <p:cNvSpPr/>
          <p:nvPr/>
        </p:nvSpPr>
        <p:spPr>
          <a:xfrm>
            <a:off x="4694663" y="3178098"/>
            <a:ext cx="1494264" cy="8028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8E8D1-4686-4E77-9003-F9D45AD540D1}"/>
              </a:ext>
            </a:extLst>
          </p:cNvPr>
          <p:cNvSpPr txBox="1"/>
          <p:nvPr/>
        </p:nvSpPr>
        <p:spPr>
          <a:xfrm>
            <a:off x="1048215" y="2107580"/>
            <a:ext cx="2620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DHT11 is available on-board the GISMO-V module</a:t>
            </a:r>
          </a:p>
        </p:txBody>
      </p:sp>
    </p:spTree>
    <p:extLst>
      <p:ext uri="{BB962C8B-B14F-4D97-AF65-F5344CB8AC3E}">
        <p14:creationId xmlns:p14="http://schemas.microsoft.com/office/powerpoint/2010/main" val="7752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0FD-BCA4-44A2-A521-2809E6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DHT11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B3B8C-7578-47E5-B9DE-449AA4A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2D1F-18EB-442D-B40A-6C331C5B0621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EFE9C2A-18D7-431C-8B42-7A4EE9AC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983" y="1483756"/>
            <a:ext cx="5941417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DHTesp.h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DHTpin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27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DHTesp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dht.setup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DHTpin,DHTesp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::DHT11);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dht.getTemperature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dht.getHumidity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7BBB52-384B-4AD8-B9C4-6D88856A3B7E}"/>
              </a:ext>
            </a:extLst>
          </p:cNvPr>
          <p:cNvSpPr/>
          <p:nvPr/>
        </p:nvSpPr>
        <p:spPr>
          <a:xfrm>
            <a:off x="2211983" y="3429000"/>
            <a:ext cx="5867400" cy="602166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4BBFF0-856C-4CDF-9792-1C6ECFC1EEB0}"/>
              </a:ext>
            </a:extLst>
          </p:cNvPr>
          <p:cNvSpPr/>
          <p:nvPr/>
        </p:nvSpPr>
        <p:spPr>
          <a:xfrm>
            <a:off x="2211983" y="4227110"/>
            <a:ext cx="6039919" cy="11471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A2694E39-4BE2-442D-B205-8EA5109A6C12}"/>
              </a:ext>
            </a:extLst>
          </p:cNvPr>
          <p:cNvSpPr/>
          <p:nvPr/>
        </p:nvSpPr>
        <p:spPr>
          <a:xfrm>
            <a:off x="5530135" y="1091714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pin DHT11</a:t>
            </a:r>
          </a:p>
        </p:txBody>
      </p:sp>
    </p:spTree>
    <p:extLst>
      <p:ext uri="{BB962C8B-B14F-4D97-AF65-F5344CB8AC3E}">
        <p14:creationId xmlns:p14="http://schemas.microsoft.com/office/powerpoint/2010/main" val="426348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20FD-BCA4-44A2-A521-2809E6E8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70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OLED display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B3B8C-7578-47E5-B9DE-449AA4A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Lab, ECE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2D1F-18EB-442D-B40A-6C331C5B0621}"/>
              </a:ext>
            </a:extLst>
          </p:cNvPr>
          <p:cNvSpPr txBox="1"/>
          <p:nvPr/>
        </p:nvSpPr>
        <p:spPr>
          <a:xfrm>
            <a:off x="4314685" y="2074127"/>
            <a:ext cx="6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70609-9E4D-4F0D-AEB9-29F3C636B6D6}"/>
              </a:ext>
            </a:extLst>
          </p:cNvPr>
          <p:cNvSpPr txBox="1"/>
          <p:nvPr/>
        </p:nvSpPr>
        <p:spPr>
          <a:xfrm>
            <a:off x="1293540" y="1583133"/>
            <a:ext cx="5241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# include &lt;</a:t>
            </a:r>
            <a:r>
              <a:rPr lang="en-IN" sz="2400" dirty="0" err="1"/>
              <a:t>Wire.h</a:t>
            </a:r>
            <a:r>
              <a:rPr lang="en-IN" sz="2400" dirty="0"/>
              <a:t>&gt;</a:t>
            </a:r>
          </a:p>
          <a:p>
            <a:r>
              <a:rPr lang="en-IN" sz="2400" dirty="0"/>
              <a:t>#include “SSD1306.h”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SSD1306 display(0x3c, 21, 22);</a:t>
            </a:r>
          </a:p>
          <a:p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display.init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();</a:t>
            </a:r>
          </a:p>
          <a:p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isplay.setFont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(ArialMT_Plain_24);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r>
              <a:rPr lang="en-IN" sz="2400" dirty="0" err="1"/>
              <a:t>display.clear</a:t>
            </a:r>
            <a:r>
              <a:rPr lang="en-IN" sz="2400" dirty="0"/>
              <a:t>();</a:t>
            </a:r>
          </a:p>
          <a:p>
            <a:r>
              <a:rPr lang="en-IN" sz="2400" dirty="0" err="1"/>
              <a:t>display.drawString</a:t>
            </a:r>
            <a:r>
              <a:rPr lang="en-IN" sz="2400" dirty="0"/>
              <a:t>(0,0,strHumidity);</a:t>
            </a:r>
          </a:p>
          <a:p>
            <a:r>
              <a:rPr lang="en-IN" sz="2400" dirty="0" err="1"/>
              <a:t>display.drawstring</a:t>
            </a:r>
            <a:r>
              <a:rPr lang="en-IN" sz="2400" dirty="0"/>
              <a:t>(0,30,strTemperature);</a:t>
            </a:r>
          </a:p>
          <a:p>
            <a:r>
              <a:rPr lang="en-IN" sz="2400" dirty="0" err="1"/>
              <a:t>display.display</a:t>
            </a:r>
            <a:r>
              <a:rPr lang="en-IN" sz="2400" dirty="0"/>
              <a:t>();</a:t>
            </a:r>
          </a:p>
          <a:p>
            <a:endParaRPr lang="en-IN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047104-7D21-4F7B-8D21-2C125856EB43}"/>
              </a:ext>
            </a:extLst>
          </p:cNvPr>
          <p:cNvSpPr/>
          <p:nvPr/>
        </p:nvSpPr>
        <p:spPr>
          <a:xfrm>
            <a:off x="1293540" y="3114043"/>
            <a:ext cx="5867400" cy="86694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0946FB-622B-4392-8034-41511ED198FA}"/>
              </a:ext>
            </a:extLst>
          </p:cNvPr>
          <p:cNvSpPr/>
          <p:nvPr/>
        </p:nvSpPr>
        <p:spPr>
          <a:xfrm>
            <a:off x="1293540" y="4158469"/>
            <a:ext cx="6039919" cy="1591051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12318C4E-4FEA-4FF5-9019-51C6F62CC9C1}"/>
              </a:ext>
            </a:extLst>
          </p:cNvPr>
          <p:cNvSpPr/>
          <p:nvPr/>
        </p:nvSpPr>
        <p:spPr>
          <a:xfrm>
            <a:off x="4593432" y="965773"/>
            <a:ext cx="1700563" cy="736916"/>
          </a:xfrm>
          <a:prstGeom prst="wedgeEllipseCallout">
            <a:avLst>
              <a:gd name="adj1" fmla="val -66009"/>
              <a:gd name="adj2" fmla="val 136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I2C address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FE2909E-CBFE-4153-83C3-246B00686589}"/>
              </a:ext>
            </a:extLst>
          </p:cNvPr>
          <p:cNvSpPr/>
          <p:nvPr/>
        </p:nvSpPr>
        <p:spPr>
          <a:xfrm>
            <a:off x="6788201" y="934960"/>
            <a:ext cx="1700563" cy="736916"/>
          </a:xfrm>
          <a:prstGeom prst="wedgeEllipseCallout">
            <a:avLst>
              <a:gd name="adj1" fmla="val -156501"/>
              <a:gd name="adj2" fmla="val 170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SDA, SCL 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F0E91B1-E82D-4762-82DB-494DA21BBD99}"/>
              </a:ext>
            </a:extLst>
          </p:cNvPr>
          <p:cNvSpPr/>
          <p:nvPr/>
        </p:nvSpPr>
        <p:spPr>
          <a:xfrm>
            <a:off x="7392640" y="2102316"/>
            <a:ext cx="2192248" cy="1325562"/>
          </a:xfrm>
          <a:prstGeom prst="wedgeEllipseCallout">
            <a:avLst>
              <a:gd name="adj1" fmla="val -156501"/>
              <a:gd name="adj2" fmla="val 170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128x64 OLED display </a:t>
            </a:r>
          </a:p>
        </p:txBody>
      </p:sp>
    </p:spTree>
    <p:extLst>
      <p:ext uri="{BB962C8B-B14F-4D97-AF65-F5344CB8AC3E}">
        <p14:creationId xmlns:p14="http://schemas.microsoft.com/office/powerpoint/2010/main" val="142703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855</Words>
  <Application>Microsoft Office PowerPoint</Application>
  <PresentationFormat>Widescreen</PresentationFormat>
  <Paragraphs>180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Arial Unicode MS</vt:lpstr>
      <vt:lpstr>Calibri</vt:lpstr>
      <vt:lpstr>Calibri Light</vt:lpstr>
      <vt:lpstr>Office Theme</vt:lpstr>
      <vt:lpstr>1_Office Theme</vt:lpstr>
      <vt:lpstr>IoT Projects</vt:lpstr>
      <vt:lpstr>Ambient Parameter Monitoring </vt:lpstr>
      <vt:lpstr>DHT11</vt:lpstr>
      <vt:lpstr>DHT11</vt:lpstr>
      <vt:lpstr>Data frame</vt:lpstr>
      <vt:lpstr>Applications</vt:lpstr>
      <vt:lpstr>Location on the board</vt:lpstr>
      <vt:lpstr>DHT11 </vt:lpstr>
      <vt:lpstr>OLED display</vt:lpstr>
      <vt:lpstr> WiFi </vt:lpstr>
      <vt:lpstr> Firebase </vt:lpstr>
      <vt:lpstr> Mobile  App </vt:lpstr>
      <vt:lpstr>Environment Monitoring</vt:lpstr>
      <vt:lpstr>BMP280</vt:lpstr>
      <vt:lpstr>BMP280</vt:lpstr>
      <vt:lpstr>BMP280</vt:lpstr>
      <vt:lpstr>BMP280 – Location on the board</vt:lpstr>
      <vt:lpstr>BMP280</vt:lpstr>
      <vt:lpstr>BMP280 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Projects</dc:title>
  <dc:creator> </dc:creator>
  <cp:lastModifiedBy> </cp:lastModifiedBy>
  <cp:revision>10</cp:revision>
  <dcterms:created xsi:type="dcterms:W3CDTF">2021-09-08T00:29:38Z</dcterms:created>
  <dcterms:modified xsi:type="dcterms:W3CDTF">2021-11-23T05:14:22Z</dcterms:modified>
</cp:coreProperties>
</file>