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6" r:id="rId18"/>
    <p:sldId id="274" r:id="rId19"/>
    <p:sldId id="273" r:id="rId20"/>
    <p:sldId id="275" r:id="rId21"/>
    <p:sldId id="277" r:id="rId22"/>
    <p:sldId id="278" r:id="rId23"/>
    <p:sldId id="280" r:id="rId24"/>
    <p:sldId id="281" r:id="rId25"/>
    <p:sldId id="282" r:id="rId26"/>
    <p:sldId id="284" r:id="rId27"/>
    <p:sldId id="283" r:id="rId28"/>
    <p:sldId id="286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332B-EA23-4303-9120-CE41CBAB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92F0-AD6D-42FD-AD21-7B630DA7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5992-9E76-4173-AEF4-DE623D4B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C153-C6C0-401D-A7CE-4EA9937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0FA9-366B-4E00-9711-A9307487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A585-B700-4363-8754-8DC29520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0AD6-1540-41B8-A592-12DB1B81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451-E0C3-45F9-BA3E-22F6D84B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B536-9B7A-4E6E-9F35-0F67560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4FBA-6BD3-4814-B99E-9ECE86B2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BF8B0-4AB0-470D-8CEC-666997D8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6DFB-EDDE-4756-9049-2ADB3BA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544F-245E-456E-99CB-47DE0EEA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81E2-1AD8-4157-87A8-716007EE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583C-D4B4-4D64-9702-4AB3C864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07E1-9241-4F9F-B9B3-B56DBE3A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7A72-1DCA-42E4-8A6E-51DB2425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5CA8-7F82-4F8B-A80A-593A1C1E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FAFC-7BBA-40AD-91E0-E5D827A8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BA4A-5F2C-49DD-9AA2-4B7CEA3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3EF-8EEE-4E48-A3FF-D22290B5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F3578-4915-4720-B8D1-70C1A272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18DC-DB7C-4E60-842D-A4A7BDA8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7730-F18D-46A3-8616-8584A289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F290-B671-43E6-B5E9-412C72B8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A0AF-C275-4160-8F75-1AC656C3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B57C-E297-4F0A-9774-85BD641C2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B03C-8820-4432-BD22-0E8FEB967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757C-C874-4DD1-AD68-DFA54319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446-6569-4CDA-A484-066BC63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0B915-4D60-431D-8AC1-E13F65FF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5875-2127-452C-9B90-C393A02E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EFDA-8A2C-4BA0-9EE8-1E567638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230B-BC78-4F20-9FEE-BDBA96E1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50B9-88F3-436E-9345-8B87A98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859D-393D-48A2-8B12-FD2B2C67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1814-F320-488A-8229-3B1BAD91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BA5F9-42E1-4A1C-B008-EB4AEF2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3C0A5-7968-4CCE-B1A1-26FB540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A5A7-B6E2-4486-84EF-88C286B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F8AAC-1403-468B-9DBF-5D7A130D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352A-C189-47D2-8717-6DA82560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EF88A-6EE2-4356-BC94-C72E1525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383E3-E6A6-4FB2-BDA4-F37B7D9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A11C-686D-46C4-94F8-9F6581F5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692-70AC-4C9C-96E9-AFCC574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879-3509-43E8-B2B7-829ECD04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C5D6-3190-4714-ABFD-2C2A6A00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23DD-DBA4-478F-B1FA-45FF40B65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ED1BA-868E-4AF7-8D35-CF51E4DA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AFBD-72D8-4B77-B49B-FB3328FB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F71E-8A15-4C8B-AA11-C11ED251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FD9F-CF64-4D8D-9E27-5815F262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25E-94C0-40D3-ACD7-249CEC2D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FF74-94A5-441B-A463-1C900183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24DE-FD8A-40BC-964F-0E770FD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1560-30C3-47E7-B355-8481F91A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E2EB-43CC-482F-B110-A9691C6D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568E5-938A-4807-93B4-DD741879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C42E-6464-46B5-9A37-B956A1E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A8AF-1AF3-44A1-9B93-4D1762BF5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BC2A-B9C4-429E-877B-785A30576E4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C292-259A-41BF-80DF-5690C6B15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371E-AFC7-4AF3-93D3-289F7BF3F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3924-900C-446D-98C2-9B9C7AD16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7596-1D1D-434C-89A1-DB5D04A4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GISMO-V board</a:t>
            </a:r>
          </a:p>
        </p:txBody>
      </p:sp>
    </p:spTree>
    <p:extLst>
      <p:ext uri="{BB962C8B-B14F-4D97-AF65-F5344CB8AC3E}">
        <p14:creationId xmlns:p14="http://schemas.microsoft.com/office/powerpoint/2010/main" val="402116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B99F-CFB9-4A97-9B56-0C090FC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93C9A-5CFB-4006-9CC2-6E19BADC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98" y="541020"/>
            <a:ext cx="3515927" cy="4142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32114-F870-4486-AFAB-91FDB47B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96" y="472440"/>
            <a:ext cx="3761032" cy="3359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4D0865-93BD-4BB2-9764-AD8311A05170}"/>
              </a:ext>
            </a:extLst>
          </p:cNvPr>
          <p:cNvSpPr/>
          <p:nvPr/>
        </p:nvSpPr>
        <p:spPr>
          <a:xfrm>
            <a:off x="7728052" y="939879"/>
            <a:ext cx="3169920" cy="1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D3D6-EE3C-43AC-B3FF-AC3D1CC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1243-54EF-4636-964A-6F5CD563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Detect position of object:</a:t>
            </a:r>
          </a:p>
          <a:p>
            <a:pPr lvl="1"/>
            <a:r>
              <a:rPr lang="en-IN" sz="2000" dirty="0"/>
              <a:t>Upright</a:t>
            </a:r>
          </a:p>
          <a:p>
            <a:pPr lvl="1"/>
            <a:r>
              <a:rPr lang="en-IN" sz="2000" dirty="0"/>
              <a:t>Fallen Left</a:t>
            </a:r>
          </a:p>
          <a:p>
            <a:pPr lvl="1"/>
            <a:r>
              <a:rPr lang="en-IN" sz="2000" dirty="0"/>
              <a:t>Fallen Right</a:t>
            </a:r>
          </a:p>
          <a:p>
            <a:pPr lvl="1"/>
            <a:r>
              <a:rPr lang="en-IN" sz="2000" dirty="0"/>
              <a:t>Fallen Forward</a:t>
            </a:r>
          </a:p>
          <a:p>
            <a:pPr lvl="1"/>
            <a:r>
              <a:rPr lang="en-IN" sz="2000" dirty="0"/>
              <a:t>Fallen Backward</a:t>
            </a:r>
          </a:p>
          <a:p>
            <a:r>
              <a:rPr lang="en-IN" sz="2000" dirty="0"/>
              <a:t>Transfer object position to:</a:t>
            </a:r>
          </a:p>
          <a:p>
            <a:pPr lvl="1"/>
            <a:r>
              <a:rPr lang="en-IN" sz="2000" dirty="0"/>
              <a:t>OLED display</a:t>
            </a:r>
          </a:p>
          <a:p>
            <a:pPr lvl="1"/>
            <a:r>
              <a:rPr lang="en-IN" sz="2000" dirty="0"/>
              <a:t>Firebase database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14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27B4-4088-4DC4-AE5B-443AA3DB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MPU6050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D48D-A7BA-4E3D-8AE6-C6CCD1DE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MEMS 3-aixs accelerometer and 3-axis gyroscope values combined.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Power Supply: 3-5V.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Communication : I2C protocol.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Built-in 16-bit ADC provides high accuracy.</a:t>
            </a:r>
          </a:p>
          <a:p>
            <a:pPr marL="0" indent="0" algn="l">
              <a:buNone/>
            </a:pPr>
            <a:br>
              <a:rPr lang="en-IN" sz="1800" dirty="0"/>
            </a:br>
            <a:endParaRPr lang="en-IN" sz="1800" dirty="0"/>
          </a:p>
          <a:p>
            <a:pPr algn="l"/>
            <a:endParaRPr lang="en-IN" sz="1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sz="18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sz="1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Micro-electromechanical systems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(MEMS) is a process technology used to create tiny integrated devices or systems that combine mechanical and electrical components.</a:t>
            </a:r>
          </a:p>
          <a:p>
            <a:pPr marL="0" indent="0">
              <a:buNone/>
            </a:pPr>
            <a:b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68B7D-2323-4C0D-99BD-6A86E705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0" y="2314575"/>
            <a:ext cx="21336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91E4A-D766-48E6-BE35-5874D312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0" y="2255044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C1D-AA3D-486D-ACDC-86176CFF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MPU6050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DF8C-8C26-4E0D-88AA-315E1609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7" y="2011587"/>
            <a:ext cx="2133785" cy="21337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0B92F-6CB9-4E78-BB73-219EE13B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4066"/>
              </p:ext>
            </p:extLst>
          </p:nvPr>
        </p:nvGraphicFramePr>
        <p:xfrm>
          <a:off x="5105400" y="1755986"/>
          <a:ext cx="5158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370">
                  <a:extLst>
                    <a:ext uri="{9D8B030D-6E8A-4147-A177-3AD203B41FA5}">
                      <a16:colId xmlns:a16="http://schemas.microsoft.com/office/drawing/2014/main" val="430241643"/>
                    </a:ext>
                  </a:extLst>
                </a:gridCol>
                <a:gridCol w="2579370">
                  <a:extLst>
                    <a:ext uri="{9D8B030D-6E8A-4147-A177-3AD203B41FA5}">
                      <a16:colId xmlns:a16="http://schemas.microsoft.com/office/drawing/2014/main" val="418584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MPU6050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2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954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82EB2B-8CA8-4DEA-B179-08984DAEA888}"/>
              </a:ext>
            </a:extLst>
          </p:cNvPr>
          <p:cNvSpPr/>
          <p:nvPr/>
        </p:nvSpPr>
        <p:spPr>
          <a:xfrm rot="16572420">
            <a:off x="3977640" y="2522221"/>
            <a:ext cx="967740" cy="906780"/>
          </a:xfrm>
          <a:prstGeom prst="wedgeEllipseCallout">
            <a:avLst>
              <a:gd name="adj1" fmla="val -25563"/>
              <a:gd name="adj2" fmla="val 7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55913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25AD5C-EEB2-4E96-B2B4-5F10345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MPU6050 data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3CE2832-D057-439C-8ABF-64D6BA30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3AD7B-026B-48DC-BE58-9FD72FD9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50182"/>
            <a:ext cx="4815417" cy="270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9B504-25A6-4D0A-AFD0-8A8B6DF1D0B4}"/>
              </a:ext>
            </a:extLst>
          </p:cNvPr>
          <p:cNvSpPr txBox="1"/>
          <p:nvPr/>
        </p:nvSpPr>
        <p:spPr>
          <a:xfrm>
            <a:off x="6728347" y="2296532"/>
            <a:ext cx="4053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: +/- 2g</a:t>
            </a:r>
          </a:p>
          <a:p>
            <a:endParaRPr lang="en-US" dirty="0"/>
          </a:p>
          <a:p>
            <a:r>
              <a:rPr lang="en-US" dirty="0"/>
              <a:t>Output : 16 bit</a:t>
            </a:r>
          </a:p>
          <a:p>
            <a:endParaRPr lang="en-US" dirty="0"/>
          </a:p>
          <a:p>
            <a:r>
              <a:rPr lang="en-US" dirty="0"/>
              <a:t>+/-2g corresponds to +/-32767</a:t>
            </a:r>
          </a:p>
          <a:p>
            <a:endParaRPr lang="en-US" dirty="0"/>
          </a:p>
          <a:p>
            <a:r>
              <a:rPr lang="en-US" dirty="0"/>
              <a:t>1g corresponds to 32767/2 = 16384</a:t>
            </a:r>
          </a:p>
          <a:p>
            <a:endParaRPr lang="en-US" dirty="0"/>
          </a:p>
          <a:p>
            <a:r>
              <a:rPr lang="en-US" dirty="0"/>
              <a:t>Dividing the accelerometer value by 16384 will give the value in g</a:t>
            </a:r>
          </a:p>
        </p:txBody>
      </p:sp>
    </p:spTree>
    <p:extLst>
      <p:ext uri="{BB962C8B-B14F-4D97-AF65-F5344CB8AC3E}">
        <p14:creationId xmlns:p14="http://schemas.microsoft.com/office/powerpoint/2010/main" val="265748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E64D5-7C4F-461A-AD46-DED16218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637785"/>
            <a:ext cx="5858693" cy="55824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9A1F2B-BEF2-4B49-AEF5-A3EC46D7E4F8}"/>
              </a:ext>
            </a:extLst>
          </p:cNvPr>
          <p:cNvSpPr/>
          <p:nvPr/>
        </p:nvSpPr>
        <p:spPr>
          <a:xfrm>
            <a:off x="6309360" y="4739640"/>
            <a:ext cx="1508760" cy="16687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979D1-D16C-4784-823D-97D9BC959381}"/>
              </a:ext>
            </a:extLst>
          </p:cNvPr>
          <p:cNvSpPr txBox="1"/>
          <p:nvPr/>
        </p:nvSpPr>
        <p:spPr>
          <a:xfrm>
            <a:off x="609600" y="2141220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 on board</a:t>
            </a:r>
          </a:p>
        </p:txBody>
      </p:sp>
    </p:spTree>
    <p:extLst>
      <p:ext uri="{BB962C8B-B14F-4D97-AF65-F5344CB8AC3E}">
        <p14:creationId xmlns:p14="http://schemas.microsoft.com/office/powerpoint/2010/main" val="211733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53F33-9022-45A3-864A-C40B9B3A84E7}"/>
              </a:ext>
            </a:extLst>
          </p:cNvPr>
          <p:cNvSpPr txBox="1">
            <a:spLocks/>
          </p:cNvSpPr>
          <p:nvPr/>
        </p:nvSpPr>
        <p:spPr>
          <a:xfrm>
            <a:off x="650630" y="114054"/>
            <a:ext cx="3651739" cy="624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“I2Cdev.h”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“MPU6050.h”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MPU6050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mpu.initialize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m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read();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22FBFD2-26D7-4A0A-A120-1B65B1E0FF8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75E7C7-EF43-4DA7-A18E-2BB28E40529D}"/>
              </a:ext>
            </a:extLst>
          </p:cNvPr>
          <p:cNvSpPr txBox="1">
            <a:spLocks/>
          </p:cNvSpPr>
          <p:nvPr/>
        </p:nvSpPr>
        <p:spPr>
          <a:xfrm>
            <a:off x="4302370" y="114054"/>
            <a:ext cx="7889630" cy="375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mpu_read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(float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ax,float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ay,float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int16_t _ax,_ay,_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mpu.getmotion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(&amp;_ax,&amp;_ay,&amp;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*ax = _ax/16384.0;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*ay=_ay/16384.0;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the Serial Plotter in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ArduinoIDE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visualize the acceleration in the three axes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6662F-5EC5-4AF7-8857-DF694200D770}"/>
              </a:ext>
            </a:extLst>
          </p:cNvPr>
          <p:cNvSpPr/>
          <p:nvPr/>
        </p:nvSpPr>
        <p:spPr>
          <a:xfrm>
            <a:off x="650629" y="2125980"/>
            <a:ext cx="3387971" cy="51816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980848-1CCD-4E52-87C4-42592C51DA92}"/>
              </a:ext>
            </a:extLst>
          </p:cNvPr>
          <p:cNvSpPr/>
          <p:nvPr/>
        </p:nvSpPr>
        <p:spPr>
          <a:xfrm>
            <a:off x="650629" y="2732282"/>
            <a:ext cx="3387971" cy="5181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3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B0E-BD7B-4B1F-821E-63F6B6C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61C1-1E26-407A-B523-83F4A9FC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There is a calibrate function which is called in setup(). In this function 10 acceleration values in the X,Y and Z directions are taken and averaged and the average value is taken as the baseline value. This baseline value is subtracted from the actual read value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void calibrate()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ax,ay,az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for(int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=0;i &lt; 10;i++)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mpu_read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(&amp;ax,&amp;ay,&amp;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delay(100);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baseline[0]=ax;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baseline[1]=ay;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baseline[2]=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}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0E9FD0-9C75-4434-B32F-0F0997BE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5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(SSID,PASSWORD);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Serial.println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WiFi.localIP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5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89380"/>
            <a:ext cx="1078090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FIREBASE_HOST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FIREBASE_AUTH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Firebase.getString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Fall_Detector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s1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s.substring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s1.toFloat();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Fall_Detector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Position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”,position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8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EDB2-232F-4E2B-8C2F-E001140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EE3A-5C17-4E93-AD4F-82BAC87A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Monitor soil moisture</a:t>
            </a:r>
          </a:p>
          <a:p>
            <a:r>
              <a:rPr lang="en-IN" dirty="0"/>
              <a:t>Get threshold from Firebase</a:t>
            </a:r>
          </a:p>
          <a:p>
            <a:r>
              <a:rPr lang="en-IN" dirty="0"/>
              <a:t>Compare with threshold</a:t>
            </a:r>
          </a:p>
          <a:p>
            <a:r>
              <a:rPr lang="en-IN" dirty="0"/>
              <a:t>Switch on motor if dry else switch off</a:t>
            </a:r>
          </a:p>
          <a:p>
            <a:r>
              <a:rPr lang="en-IN" dirty="0"/>
              <a:t>Transfer soil moisture and pump status to </a:t>
            </a:r>
          </a:p>
          <a:p>
            <a:pPr lvl="1"/>
            <a:r>
              <a:rPr lang="en-IN" dirty="0"/>
              <a:t>OLED display</a:t>
            </a:r>
          </a:p>
          <a:p>
            <a:pPr lvl="1"/>
            <a:r>
              <a:rPr lang="en-IN" dirty="0"/>
              <a:t>Firebase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2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“SSD1306.h”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SSD1306 display(0x3c, 21, 22);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(ArialMT_Plain_16);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display.clear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(30,0,”Position:”);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(30,30,position);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6038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113261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AED58-7BBF-49BB-BD60-37EF0E66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7" y="1562100"/>
            <a:ext cx="3662235" cy="450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522DF-A614-4C0D-8265-E8566D78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60" y="1949594"/>
            <a:ext cx="4544059" cy="24863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066061-F9B3-419F-907D-72294DE6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46472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529A-3A1E-4F74-909A-34B83BFA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21-6B4E-4AE4-93A9-26525023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08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Use an ultrasonic sensor to find out the range of an object</a:t>
            </a:r>
          </a:p>
          <a:p>
            <a:r>
              <a:rPr lang="en-IN" sz="2400" dirty="0"/>
              <a:t>Transfer the range value to:</a:t>
            </a:r>
          </a:p>
          <a:p>
            <a:pPr lvl="1"/>
            <a:r>
              <a:rPr lang="en-IN" dirty="0"/>
              <a:t>Local OLED display</a:t>
            </a:r>
          </a:p>
          <a:p>
            <a:pPr lvl="1"/>
            <a:r>
              <a:rPr lang="en-IN" dirty="0"/>
              <a:t>Firebase database in the cloud</a:t>
            </a:r>
          </a:p>
          <a:p>
            <a:r>
              <a:rPr lang="en-IN" sz="2400" dirty="0"/>
              <a:t>Develop mobile app in </a:t>
            </a:r>
            <a:r>
              <a:rPr lang="en-IN" sz="2400" dirty="0" err="1"/>
              <a:t>Kodular</a:t>
            </a:r>
            <a:endParaRPr lang="en-IN" sz="2400" dirty="0"/>
          </a:p>
          <a:p>
            <a:pPr lvl="1"/>
            <a:r>
              <a:rPr lang="en-IN" dirty="0"/>
              <a:t>Display of range value in app – text as well as graphical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409E-5AA0-46D5-896F-343BEF2D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66" y="1267777"/>
            <a:ext cx="4417634" cy="4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E0A2-DD22-49CB-8658-0AFA25C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CE4E-E825-4342-9885-9A9284DA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" y="2033587"/>
            <a:ext cx="3834023" cy="227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D7A42-B1AA-4B67-9CBC-57CBE79F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15" y="1957387"/>
            <a:ext cx="253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08B2-3E55-4EEE-B4D8-C4CDA99D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9584E8-375D-4581-8B38-5E93ECF504C8}"/>
              </a:ext>
            </a:extLst>
          </p:cNvPr>
          <p:cNvSpPr/>
          <p:nvPr/>
        </p:nvSpPr>
        <p:spPr>
          <a:xfrm>
            <a:off x="3531871" y="1277382"/>
            <a:ext cx="2042160" cy="372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ESP32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4312-5551-4886-928B-8F08E9B2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0" y="1212612"/>
            <a:ext cx="3790950" cy="3790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628C9-197D-473B-85D2-A40CBE9F2245}"/>
              </a:ext>
            </a:extLst>
          </p:cNvPr>
          <p:cNvCxnSpPr/>
          <p:nvPr/>
        </p:nvCxnSpPr>
        <p:spPr>
          <a:xfrm flipH="1">
            <a:off x="5585460" y="2857500"/>
            <a:ext cx="2164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4EC2-AD3A-44A5-AE76-D315FB648C7D}"/>
              </a:ext>
            </a:extLst>
          </p:cNvPr>
          <p:cNvCxnSpPr>
            <a:cxnSpLocks/>
          </p:cNvCxnSpPr>
          <p:nvPr/>
        </p:nvCxnSpPr>
        <p:spPr>
          <a:xfrm flipH="1">
            <a:off x="5501640" y="3069987"/>
            <a:ext cx="1790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7DC7CF-3130-413F-81D3-E67FC39982C5}"/>
              </a:ext>
            </a:extLst>
          </p:cNvPr>
          <p:cNvCxnSpPr>
            <a:cxnSpLocks/>
          </p:cNvCxnSpPr>
          <p:nvPr/>
        </p:nvCxnSpPr>
        <p:spPr>
          <a:xfrm flipH="1">
            <a:off x="6541770" y="3215640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78115-DF06-452F-B7D9-392475C613A4}"/>
              </a:ext>
            </a:extLst>
          </p:cNvPr>
          <p:cNvCxnSpPr>
            <a:cxnSpLocks/>
          </p:cNvCxnSpPr>
          <p:nvPr/>
        </p:nvCxnSpPr>
        <p:spPr>
          <a:xfrm flipH="1" flipV="1">
            <a:off x="6541770" y="3215640"/>
            <a:ext cx="3810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3D49C-D079-4032-8900-7687CEBC4E7F}"/>
              </a:ext>
            </a:extLst>
          </p:cNvPr>
          <p:cNvSpPr/>
          <p:nvPr/>
        </p:nvSpPr>
        <p:spPr>
          <a:xfrm>
            <a:off x="6435090" y="3426853"/>
            <a:ext cx="217169" cy="48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052C02-1348-43AB-A3F0-58F28BA6E003}"/>
              </a:ext>
            </a:extLst>
          </p:cNvPr>
          <p:cNvCxnSpPr>
            <a:cxnSpLocks/>
          </p:cNvCxnSpPr>
          <p:nvPr/>
        </p:nvCxnSpPr>
        <p:spPr>
          <a:xfrm flipV="1">
            <a:off x="6543674" y="3774956"/>
            <a:ext cx="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7C9CB-45E4-49A5-A0BC-15F3337B3A90}"/>
              </a:ext>
            </a:extLst>
          </p:cNvPr>
          <p:cNvSpPr/>
          <p:nvPr/>
        </p:nvSpPr>
        <p:spPr>
          <a:xfrm>
            <a:off x="6438901" y="4102616"/>
            <a:ext cx="217169" cy="48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956DDE-7E69-4E8F-A664-ED3D96A7E133}"/>
              </a:ext>
            </a:extLst>
          </p:cNvPr>
          <p:cNvCxnSpPr>
            <a:cxnSpLocks/>
          </p:cNvCxnSpPr>
          <p:nvPr/>
        </p:nvCxnSpPr>
        <p:spPr>
          <a:xfrm flipV="1">
            <a:off x="6541770" y="4419784"/>
            <a:ext cx="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799DEE-2CE2-448B-AA27-0994467E6E16}"/>
              </a:ext>
            </a:extLst>
          </p:cNvPr>
          <p:cNvCxnSpPr>
            <a:cxnSpLocks/>
          </p:cNvCxnSpPr>
          <p:nvPr/>
        </p:nvCxnSpPr>
        <p:spPr>
          <a:xfrm flipH="1">
            <a:off x="6267450" y="4755064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BDD92E-E58D-40F4-A519-0E5408234223}"/>
              </a:ext>
            </a:extLst>
          </p:cNvPr>
          <p:cNvCxnSpPr>
            <a:cxnSpLocks/>
          </p:cNvCxnSpPr>
          <p:nvPr/>
        </p:nvCxnSpPr>
        <p:spPr>
          <a:xfrm flipH="1">
            <a:off x="5501640" y="4015740"/>
            <a:ext cx="1040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831B0139-D812-4514-AD63-711A5C2AD2F7}"/>
              </a:ext>
            </a:extLst>
          </p:cNvPr>
          <p:cNvSpPr/>
          <p:nvPr/>
        </p:nvSpPr>
        <p:spPr>
          <a:xfrm rot="1962770">
            <a:off x="7096036" y="4393303"/>
            <a:ext cx="1055546" cy="965112"/>
          </a:xfrm>
          <a:prstGeom prst="wedgeEllipseCallout">
            <a:avLst>
              <a:gd name="adj1" fmla="val -112199"/>
              <a:gd name="adj2" fmla="val -12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Potential divider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233FB1-8A02-4233-A1A6-63F8AD239163}"/>
              </a:ext>
            </a:extLst>
          </p:cNvPr>
          <p:cNvSpPr txBox="1"/>
          <p:nvPr/>
        </p:nvSpPr>
        <p:spPr>
          <a:xfrm>
            <a:off x="8938260" y="78486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 operation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E37EF-022A-4371-A08B-8FFA2A2D466D}"/>
              </a:ext>
            </a:extLst>
          </p:cNvPr>
          <p:cNvSpPr txBox="1"/>
          <p:nvPr/>
        </p:nvSpPr>
        <p:spPr>
          <a:xfrm>
            <a:off x="4316731" y="1471846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3.3V operation</a:t>
            </a:r>
          </a:p>
        </p:txBody>
      </p:sp>
    </p:spTree>
    <p:extLst>
      <p:ext uri="{BB962C8B-B14F-4D97-AF65-F5344CB8AC3E}">
        <p14:creationId xmlns:p14="http://schemas.microsoft.com/office/powerpoint/2010/main" val="18705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D80C-31FB-457A-B392-8BF3CB76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7CEF4-7364-40B3-B3AA-9885DA55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42" y="1805862"/>
            <a:ext cx="2536156" cy="179847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E2A5AB-B048-40B0-BFCE-4432D3B5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81383"/>
              </p:ext>
            </p:extLst>
          </p:nvPr>
        </p:nvGraphicFramePr>
        <p:xfrm>
          <a:off x="5715000" y="1750138"/>
          <a:ext cx="4734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3435282360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14563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9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5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6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1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C5A4D-E5A8-44D5-AA64-EBDC9592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159" y="847494"/>
            <a:ext cx="5709424" cy="58543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05A62F-B141-465D-ADDB-1F65E8E3EA0D}"/>
              </a:ext>
            </a:extLst>
          </p:cNvPr>
          <p:cNvSpPr/>
          <p:nvPr/>
        </p:nvSpPr>
        <p:spPr>
          <a:xfrm>
            <a:off x="5196468" y="847494"/>
            <a:ext cx="1260088" cy="112627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0F8DA-C623-408F-B4C9-15A45D1D9BC3}"/>
              </a:ext>
            </a:extLst>
          </p:cNvPr>
          <p:cNvSpPr txBox="1"/>
          <p:nvPr/>
        </p:nvSpPr>
        <p:spPr>
          <a:xfrm>
            <a:off x="535259" y="1973766"/>
            <a:ext cx="227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 on board</a:t>
            </a:r>
          </a:p>
        </p:txBody>
      </p:sp>
    </p:spTree>
    <p:extLst>
      <p:ext uri="{BB962C8B-B14F-4D97-AF65-F5344CB8AC3E}">
        <p14:creationId xmlns:p14="http://schemas.microsoft.com/office/powerpoint/2010/main" val="2476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F4BC-C1F2-4A33-B8E5-276D3797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 – basic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30820-7DBB-44DA-8520-3175A3CD412C}"/>
              </a:ext>
            </a:extLst>
          </p:cNvPr>
          <p:cNvSpPr txBox="1"/>
          <p:nvPr/>
        </p:nvSpPr>
        <p:spPr>
          <a:xfrm>
            <a:off x="936702" y="1884556"/>
            <a:ext cx="9277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trigPin,OUTPUT</a:t>
            </a:r>
            <a:r>
              <a:rPr lang="en-IN" dirty="0"/>
              <a:t>);</a:t>
            </a:r>
          </a:p>
          <a:p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INPUT);</a:t>
            </a:r>
          </a:p>
          <a:p>
            <a:endParaRPr lang="en-IN" dirty="0"/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trigPin,HIGH</a:t>
            </a:r>
            <a:r>
              <a:rPr lang="en-IN" dirty="0"/>
              <a:t>);</a:t>
            </a:r>
          </a:p>
          <a:p>
            <a:r>
              <a:rPr lang="en-IN" dirty="0" err="1"/>
              <a:t>delayMicroseconds</a:t>
            </a:r>
            <a:r>
              <a:rPr lang="en-IN" dirty="0"/>
              <a:t>(10);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trigPin,LOW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t = 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echoPin,HIGH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distance  = t x 0,034/2;</a:t>
            </a:r>
          </a:p>
          <a:p>
            <a:endParaRPr lang="en-IN" dirty="0"/>
          </a:p>
          <a:p>
            <a:r>
              <a:rPr lang="en-IN" dirty="0"/>
              <a:t>delay(1000);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7CD301-D692-4EBF-9D58-1B0F8EA9B5DF}"/>
              </a:ext>
            </a:extLst>
          </p:cNvPr>
          <p:cNvSpPr/>
          <p:nvPr/>
        </p:nvSpPr>
        <p:spPr>
          <a:xfrm>
            <a:off x="657922" y="1757595"/>
            <a:ext cx="5241073" cy="9075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FB7B5-773F-44A5-93C7-9815DB683EA6}"/>
              </a:ext>
            </a:extLst>
          </p:cNvPr>
          <p:cNvSpPr/>
          <p:nvPr/>
        </p:nvSpPr>
        <p:spPr>
          <a:xfrm>
            <a:off x="776869" y="2792102"/>
            <a:ext cx="5241073" cy="27026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09677-4C0C-4DBF-9CD6-6BD847B0DCCB}"/>
              </a:ext>
            </a:extLst>
          </p:cNvPr>
          <p:cNvSpPr txBox="1"/>
          <p:nvPr/>
        </p:nvSpPr>
        <p:spPr>
          <a:xfrm>
            <a:off x="6096001" y="1690688"/>
            <a:ext cx="5980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 is in </a:t>
            </a:r>
            <a:r>
              <a:rPr lang="en-IN" dirty="0" err="1"/>
              <a:t>microcseconds</a:t>
            </a:r>
            <a:endParaRPr lang="en-IN" dirty="0"/>
          </a:p>
          <a:p>
            <a:r>
              <a:rPr lang="en-IN" dirty="0"/>
              <a:t> t in seconds = duration/1000000</a:t>
            </a:r>
          </a:p>
          <a:p>
            <a:r>
              <a:rPr lang="en-IN" dirty="0"/>
              <a:t>Distance travelled in 1 second = 340 x 100 cm</a:t>
            </a:r>
          </a:p>
          <a:p>
            <a:r>
              <a:rPr lang="en-IN" dirty="0"/>
              <a:t>Distance travelled in  time t = t x 340 x100/1000000</a:t>
            </a:r>
          </a:p>
          <a:p>
            <a:r>
              <a:rPr lang="en-IN" dirty="0"/>
              <a:t>                                                  = t x 0.034</a:t>
            </a:r>
          </a:p>
          <a:p>
            <a:r>
              <a:rPr lang="en-IN" dirty="0"/>
              <a:t>This is the distance to and from the object</a:t>
            </a:r>
          </a:p>
          <a:p>
            <a:r>
              <a:rPr lang="en-IN" dirty="0"/>
              <a:t>Range = t x 0.034/2</a:t>
            </a:r>
          </a:p>
        </p:txBody>
      </p:sp>
    </p:spTree>
    <p:extLst>
      <p:ext uri="{BB962C8B-B14F-4D97-AF65-F5344CB8AC3E}">
        <p14:creationId xmlns:p14="http://schemas.microsoft.com/office/powerpoint/2010/main" val="53954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(SSID,PASSWORD);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Serial.println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WiFi.localIP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9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34716"/>
            <a:ext cx="107809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FIREBASE_HOST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FIREBASE_AUTH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Range_Meter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”,range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1"/>
            <a:ext cx="8247500" cy="77445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2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197E-45A6-4B80-90E8-92E39F2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Garden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5B51-E52C-4C57-8063-3F6BA52B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2120861"/>
            <a:ext cx="3013152" cy="301315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AD97D-3942-45F1-B34D-18467AE16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666"/>
              </p:ext>
            </p:extLst>
          </p:nvPr>
        </p:nvGraphicFramePr>
        <p:xfrm>
          <a:off x="5264152" y="2120861"/>
          <a:ext cx="52869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459">
                  <a:extLst>
                    <a:ext uri="{9D8B030D-6E8A-4147-A177-3AD203B41FA5}">
                      <a16:colId xmlns:a16="http://schemas.microsoft.com/office/drawing/2014/main" val="2761003356"/>
                    </a:ext>
                  </a:extLst>
                </a:gridCol>
                <a:gridCol w="2643459">
                  <a:extLst>
                    <a:ext uri="{9D8B030D-6E8A-4147-A177-3AD203B41FA5}">
                      <a16:colId xmlns:a16="http://schemas.microsoft.com/office/drawing/2014/main" val="362520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Soil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229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6E0D48-2676-462C-B86D-E0DB90360074}"/>
              </a:ext>
            </a:extLst>
          </p:cNvPr>
          <p:cNvSpPr txBox="1"/>
          <p:nvPr/>
        </p:nvSpPr>
        <p:spPr>
          <a:xfrm>
            <a:off x="5264152" y="4438185"/>
            <a:ext cx="658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soil moisture sensor provides a digital as well as a </a:t>
            </a:r>
            <a:r>
              <a:rPr lang="en-IN" dirty="0" err="1"/>
              <a:t>analog</a:t>
            </a:r>
            <a:r>
              <a:rPr lang="en-IN" dirty="0"/>
              <a:t> output. We will be using the </a:t>
            </a:r>
            <a:r>
              <a:rPr lang="en-IN" dirty="0" err="1"/>
              <a:t>analog</a:t>
            </a:r>
            <a:r>
              <a:rPr lang="en-IN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216830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“SSD1306.h”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SSD1306 display(0x3c, 21, 22);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(ArialMT_Plain_16);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display.clear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(0,0,range);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d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isplay.display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6038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60017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E332-FF75-4EFB-9756-CCCB695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15888-A040-497C-85A1-4978BBCA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29" y="1603715"/>
            <a:ext cx="4474449" cy="4691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99114-4353-4575-B323-E904445A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57" y="1666325"/>
            <a:ext cx="4401164" cy="37533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6715D2-4DCD-4C1C-8B5C-DBA97FE7D676}"/>
              </a:ext>
            </a:extLst>
          </p:cNvPr>
          <p:cNvSpPr/>
          <p:nvPr/>
        </p:nvSpPr>
        <p:spPr>
          <a:xfrm>
            <a:off x="6746488" y="2553629"/>
            <a:ext cx="4025590" cy="37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01E4E4-7FD2-48C3-958E-7B2135495D9A}"/>
              </a:ext>
            </a:extLst>
          </p:cNvPr>
          <p:cNvSpPr/>
          <p:nvPr/>
        </p:nvSpPr>
        <p:spPr>
          <a:xfrm>
            <a:off x="6746488" y="496249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606BE5-24C8-4F90-9879-ABFE519AFFC8}"/>
              </a:ext>
            </a:extLst>
          </p:cNvPr>
          <p:cNvSpPr/>
          <p:nvPr/>
        </p:nvSpPr>
        <p:spPr>
          <a:xfrm>
            <a:off x="6746488" y="3568390"/>
            <a:ext cx="3256156" cy="37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BD39-F0A2-4840-A7D1-FF97114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ADC in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AE14-D01C-491B-AB54-3642DFEC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ESP32 has 2 12-bit ADCs – ADC1 and ADC2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ADC1 – 8 channels – GPIOs 32 – 39  (GPIO34 is used)</a:t>
            </a:r>
          </a:p>
          <a:p>
            <a:pPr marL="0" indent="0">
              <a:buNone/>
            </a:pPr>
            <a:r>
              <a:rPr lang="en-IN" dirty="0"/>
              <a:t>ADC2 – 10 channels – GPIOs 0,2,4,12-15, 25-27</a:t>
            </a:r>
          </a:p>
          <a:p>
            <a:pPr marL="0" indent="0">
              <a:buNone/>
            </a:pPr>
            <a:r>
              <a:rPr lang="en-IN" dirty="0"/>
              <a:t>12 bit ADC: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D0F3CF-C78A-4A1E-85EB-1B3EB0EE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4711"/>
              </p:ext>
            </p:extLst>
          </p:nvPr>
        </p:nvGraphicFramePr>
        <p:xfrm>
          <a:off x="1014761" y="4001294"/>
          <a:ext cx="41482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244">
                  <a:extLst>
                    <a:ext uri="{9D8B030D-6E8A-4147-A177-3AD203B41FA5}">
                      <a16:colId xmlns:a16="http://schemas.microsoft.com/office/drawing/2014/main" val="3690787819"/>
                    </a:ext>
                  </a:extLst>
                </a:gridCol>
                <a:gridCol w="1918010">
                  <a:extLst>
                    <a:ext uri="{9D8B030D-6E8A-4147-A177-3AD203B41FA5}">
                      <a16:colId xmlns:a16="http://schemas.microsoft.com/office/drawing/2014/main" val="60377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I/P </a:t>
                      </a:r>
                      <a:r>
                        <a:rPr lang="en-IN" dirty="0" err="1"/>
                        <a:t>analog</a:t>
                      </a:r>
                      <a:r>
                        <a:rPr lang="en-IN" dirty="0"/>
                        <a:t>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0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6924EC-4468-466B-B907-CB790E87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2" y="613317"/>
            <a:ext cx="5973009" cy="54681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17D2E3C-38FD-48A2-BD1D-12A9F75B268F}"/>
              </a:ext>
            </a:extLst>
          </p:cNvPr>
          <p:cNvSpPr/>
          <p:nvPr/>
        </p:nvSpPr>
        <p:spPr>
          <a:xfrm>
            <a:off x="6724186" y="620171"/>
            <a:ext cx="1260088" cy="10705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102085-E5A3-4FB1-AE33-13BCC5C2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4063" cy="1325563"/>
          </a:xfrm>
        </p:spPr>
        <p:txBody>
          <a:bodyPr/>
          <a:lstStyle/>
          <a:p>
            <a:r>
              <a:rPr lang="en-IN" dirty="0"/>
              <a:t>Location on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2556F-DD07-441C-9DB0-B073C0127862}"/>
              </a:ext>
            </a:extLst>
          </p:cNvPr>
          <p:cNvSpPr txBox="1"/>
          <p:nvPr/>
        </p:nvSpPr>
        <p:spPr>
          <a:xfrm>
            <a:off x="1137424" y="2074127"/>
            <a:ext cx="281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Soil moisture sensor is connected via a polarised 4-pin connector cable to the board</a:t>
            </a:r>
          </a:p>
        </p:txBody>
      </p:sp>
    </p:spTree>
    <p:extLst>
      <p:ext uri="{BB962C8B-B14F-4D97-AF65-F5344CB8AC3E}">
        <p14:creationId xmlns:p14="http://schemas.microsoft.com/office/powerpoint/2010/main" val="42286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F1B6-B193-4A44-B0DD-33485D87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CFFE-4003-4D2B-AA3D-8EF82B7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smPin</a:t>
            </a:r>
            <a:r>
              <a:rPr lang="en-IN" dirty="0"/>
              <a:t> 34</a:t>
            </a:r>
          </a:p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relayPin</a:t>
            </a:r>
            <a:r>
              <a:rPr lang="en-IN" dirty="0"/>
              <a:t> 13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(13,OUTPUT);</a:t>
            </a:r>
          </a:p>
          <a:p>
            <a:pPr marL="0" indent="0">
              <a:buNone/>
            </a:pPr>
            <a:r>
              <a:rPr lang="en-IN" dirty="0" err="1"/>
              <a:t>Serial.begin</a:t>
            </a:r>
            <a:r>
              <a:rPr lang="en-IN" dirty="0"/>
              <a:t>(115200);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val</a:t>
            </a:r>
            <a:r>
              <a:rPr lang="en-IN" dirty="0"/>
              <a:t> = 4095 – </a:t>
            </a:r>
            <a:r>
              <a:rPr lang="en-IN" dirty="0" err="1"/>
              <a:t>analogRead</a:t>
            </a:r>
            <a:r>
              <a:rPr lang="en-IN" dirty="0"/>
              <a:t>(</a:t>
            </a:r>
            <a:r>
              <a:rPr lang="en-IN" dirty="0" err="1"/>
              <a:t>smPin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if(  </a:t>
            </a:r>
            <a:r>
              <a:rPr lang="en-IN" dirty="0" err="1"/>
              <a:t>val</a:t>
            </a:r>
            <a:r>
              <a:rPr lang="en-IN" dirty="0"/>
              <a:t> &lt; threshold)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relayPin,HIGH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else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relayPin,LOW</a:t>
            </a:r>
            <a:r>
              <a:rPr lang="en-IN" dirty="0"/>
              <a:t>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387459-E410-460E-AE9B-240A97C5A93B}"/>
              </a:ext>
            </a:extLst>
          </p:cNvPr>
          <p:cNvSpPr/>
          <p:nvPr/>
        </p:nvSpPr>
        <p:spPr>
          <a:xfrm>
            <a:off x="838200" y="2810107"/>
            <a:ext cx="8673790" cy="132699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7F27BC-9F5A-45DA-99C1-9D70827EDE2B}"/>
              </a:ext>
            </a:extLst>
          </p:cNvPr>
          <p:cNvSpPr/>
          <p:nvPr/>
        </p:nvSpPr>
        <p:spPr>
          <a:xfrm>
            <a:off x="838200" y="4348976"/>
            <a:ext cx="8796454" cy="15834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52D1-B71C-49B3-96C7-46B8B87C060B}"/>
              </a:ext>
            </a:extLst>
          </p:cNvPr>
          <p:cNvSpPr txBox="1"/>
          <p:nvPr/>
        </p:nvSpPr>
        <p:spPr>
          <a:xfrm>
            <a:off x="2901175" y="6204171"/>
            <a:ext cx="879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 Check sensor reading with water and without water and fix threshold</a:t>
            </a:r>
          </a:p>
        </p:txBody>
      </p:sp>
    </p:spTree>
    <p:extLst>
      <p:ext uri="{BB962C8B-B14F-4D97-AF65-F5344CB8AC3E}">
        <p14:creationId xmlns:p14="http://schemas.microsoft.com/office/powerpoint/2010/main" val="313915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4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89380"/>
            <a:ext cx="1078090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SM_Threshold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s.substring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= s1.toInt();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Soil_Moisture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Firebase.setString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Motor_Status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”,”ON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(0,0,soilMoisture);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(0,30,motorStatus);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2990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56352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1397</Words>
  <Application>Microsoft Office PowerPoint</Application>
  <PresentationFormat>Widescreen</PresentationFormat>
  <Paragraphs>292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Arial Unicode MS</vt:lpstr>
      <vt:lpstr>Calibri</vt:lpstr>
      <vt:lpstr>Calibri Light</vt:lpstr>
      <vt:lpstr>Office Theme</vt:lpstr>
      <vt:lpstr>IoT Projects</vt:lpstr>
      <vt:lpstr>Smart garden</vt:lpstr>
      <vt:lpstr>Smart Garden</vt:lpstr>
      <vt:lpstr>ADC in ESP32</vt:lpstr>
      <vt:lpstr>Location on board</vt:lpstr>
      <vt:lpstr>Basic read</vt:lpstr>
      <vt:lpstr> WiFi </vt:lpstr>
      <vt:lpstr> Firebase </vt:lpstr>
      <vt:lpstr>PowerPoint Presentation</vt:lpstr>
      <vt:lpstr>Mobile App</vt:lpstr>
      <vt:lpstr>Fall Detector</vt:lpstr>
      <vt:lpstr>MPU6050</vt:lpstr>
      <vt:lpstr>MPU6050</vt:lpstr>
      <vt:lpstr> MPU6050 data</vt:lpstr>
      <vt:lpstr>PowerPoint Presentation</vt:lpstr>
      <vt:lpstr>PowerPoint Presentation</vt:lpstr>
      <vt:lpstr>Calibration</vt:lpstr>
      <vt:lpstr> WiFi </vt:lpstr>
      <vt:lpstr> Firebase </vt:lpstr>
      <vt:lpstr>PowerPoint Presentation</vt:lpstr>
      <vt:lpstr>Mobile App</vt:lpstr>
      <vt:lpstr>Range Finder</vt:lpstr>
      <vt:lpstr>Ultrasonic sensor</vt:lpstr>
      <vt:lpstr>Ultrasonic sensor</vt:lpstr>
      <vt:lpstr>Ultrasonic sensor</vt:lpstr>
      <vt:lpstr>PowerPoint Presentation</vt:lpstr>
      <vt:lpstr>Ultrasonic sensor – basic read</vt:lpstr>
      <vt:lpstr> WiFi </vt:lpstr>
      <vt:lpstr> Firebase </vt:lpstr>
      <vt:lpstr>PowerPoint Presentation</vt:lpstr>
      <vt:lpstr>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9</cp:revision>
  <dcterms:created xsi:type="dcterms:W3CDTF">2021-09-12T02:03:56Z</dcterms:created>
  <dcterms:modified xsi:type="dcterms:W3CDTF">2021-11-22T08:56:36Z</dcterms:modified>
</cp:coreProperties>
</file>