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showGuides="1">
      <p:cViewPr varScale="1">
        <p:scale>
          <a:sx n="74" d="100"/>
          <a:sy n="74" d="100"/>
        </p:scale>
        <p:origin x="922" y="62"/>
      </p:cViewPr>
      <p:guideLst>
        <p:guide orient="horz" pos="2183"/>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9FE3B-B4C4-4C36-A628-5753A41232E8}" type="datetimeFigureOut">
              <a:rPr lang="en-IN" smtClean="0"/>
              <a:t>08-04-2022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4927A-27B3-45A5-9714-819D1D1362F8}" type="slidenum">
              <a:rPr lang="en-IN" smtClean="0"/>
              <a:t>‹#›</a:t>
            </a:fld>
            <a:endParaRPr lang="en-IN"/>
          </a:p>
        </p:txBody>
      </p:sp>
    </p:spTree>
    <p:extLst>
      <p:ext uri="{BB962C8B-B14F-4D97-AF65-F5344CB8AC3E}">
        <p14:creationId xmlns:p14="http://schemas.microsoft.com/office/powerpoint/2010/main" val="2984531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A4927A-27B3-45A5-9714-819D1D1362F8}" type="slidenum">
              <a:rPr lang="en-IN" smtClean="0"/>
              <a:t>3</a:t>
            </a:fld>
            <a:endParaRPr lang="en-IN"/>
          </a:p>
        </p:txBody>
      </p:sp>
    </p:spTree>
    <p:extLst>
      <p:ext uri="{BB962C8B-B14F-4D97-AF65-F5344CB8AC3E}">
        <p14:creationId xmlns:p14="http://schemas.microsoft.com/office/powerpoint/2010/main" val="1202529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9D92-96F0-415B-BCEE-B796E27DFF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C6A8AE-4881-4010-A7AE-B9C0F15EEE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1DCC81-94CA-43D8-901B-5A1AF5BD6322}"/>
              </a:ext>
            </a:extLst>
          </p:cNvPr>
          <p:cNvSpPr>
            <a:spLocks noGrp="1"/>
          </p:cNvSpPr>
          <p:nvPr>
            <p:ph type="dt" sz="half" idx="10"/>
          </p:nvPr>
        </p:nvSpPr>
        <p:spPr/>
        <p:txBody>
          <a:bodyPr/>
          <a:lstStyle/>
          <a:p>
            <a:fld id="{40C38CD3-DD0C-460A-B981-EBD92A7C606C}" type="datetimeFigureOut">
              <a:rPr lang="en-IN" smtClean="0"/>
              <a:t>08-04-2022</a:t>
            </a:fld>
            <a:endParaRPr lang="en-IN"/>
          </a:p>
        </p:txBody>
      </p:sp>
      <p:sp>
        <p:nvSpPr>
          <p:cNvPr id="5" name="Footer Placeholder 4">
            <a:extLst>
              <a:ext uri="{FF2B5EF4-FFF2-40B4-BE49-F238E27FC236}">
                <a16:creationId xmlns:a16="http://schemas.microsoft.com/office/drawing/2014/main" id="{42772199-0D78-4C5C-9DB0-24EFB46BBB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506F15-F005-4FC0-B0C5-9BE53AC2FF58}"/>
              </a:ext>
            </a:extLst>
          </p:cNvPr>
          <p:cNvSpPr>
            <a:spLocks noGrp="1"/>
          </p:cNvSpPr>
          <p:nvPr>
            <p:ph type="sldNum" sz="quarter" idx="12"/>
          </p:nvPr>
        </p:nvSpPr>
        <p:spPr/>
        <p:txBody>
          <a:bodyPr/>
          <a:lstStyle/>
          <a:p>
            <a:fld id="{0E16F8EA-D887-41E0-9E60-95E3ECBF39FD}" type="slidenum">
              <a:rPr lang="en-IN" smtClean="0"/>
              <a:t>‹#›</a:t>
            </a:fld>
            <a:endParaRPr lang="en-IN"/>
          </a:p>
        </p:txBody>
      </p:sp>
    </p:spTree>
    <p:extLst>
      <p:ext uri="{BB962C8B-B14F-4D97-AF65-F5344CB8AC3E}">
        <p14:creationId xmlns:p14="http://schemas.microsoft.com/office/powerpoint/2010/main" val="3754359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1D8D-75BA-4ADD-8D2A-9CFB8F6A49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BC8A0E-49CF-40E8-BB57-64A09B383F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3705AE-5A56-4573-B86F-540BE393D76E}"/>
              </a:ext>
            </a:extLst>
          </p:cNvPr>
          <p:cNvSpPr>
            <a:spLocks noGrp="1"/>
          </p:cNvSpPr>
          <p:nvPr>
            <p:ph type="dt" sz="half" idx="10"/>
          </p:nvPr>
        </p:nvSpPr>
        <p:spPr/>
        <p:txBody>
          <a:bodyPr/>
          <a:lstStyle/>
          <a:p>
            <a:fld id="{40C38CD3-DD0C-460A-B981-EBD92A7C606C}" type="datetimeFigureOut">
              <a:rPr lang="en-IN" smtClean="0"/>
              <a:t>08-04-2022</a:t>
            </a:fld>
            <a:endParaRPr lang="en-IN"/>
          </a:p>
        </p:txBody>
      </p:sp>
      <p:sp>
        <p:nvSpPr>
          <p:cNvPr id="5" name="Footer Placeholder 4">
            <a:extLst>
              <a:ext uri="{FF2B5EF4-FFF2-40B4-BE49-F238E27FC236}">
                <a16:creationId xmlns:a16="http://schemas.microsoft.com/office/drawing/2014/main" id="{FA6CB7EE-F1A7-4C3A-977B-2822B3BED1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6390E4-C631-4A45-B608-EAAE9C3C27FE}"/>
              </a:ext>
            </a:extLst>
          </p:cNvPr>
          <p:cNvSpPr>
            <a:spLocks noGrp="1"/>
          </p:cNvSpPr>
          <p:nvPr>
            <p:ph type="sldNum" sz="quarter" idx="12"/>
          </p:nvPr>
        </p:nvSpPr>
        <p:spPr/>
        <p:txBody>
          <a:bodyPr/>
          <a:lstStyle/>
          <a:p>
            <a:fld id="{0E16F8EA-D887-41E0-9E60-95E3ECBF39FD}" type="slidenum">
              <a:rPr lang="en-IN" smtClean="0"/>
              <a:t>‹#›</a:t>
            </a:fld>
            <a:endParaRPr lang="en-IN"/>
          </a:p>
        </p:txBody>
      </p:sp>
    </p:spTree>
    <p:extLst>
      <p:ext uri="{BB962C8B-B14F-4D97-AF65-F5344CB8AC3E}">
        <p14:creationId xmlns:p14="http://schemas.microsoft.com/office/powerpoint/2010/main" val="313479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2F1E76-9FCC-4B79-A47B-3DEA554C84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F05EB9-FF78-44D0-8C5D-64802C843E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F09DE7-3D55-402A-8A49-BCEBA716CDDF}"/>
              </a:ext>
            </a:extLst>
          </p:cNvPr>
          <p:cNvSpPr>
            <a:spLocks noGrp="1"/>
          </p:cNvSpPr>
          <p:nvPr>
            <p:ph type="dt" sz="half" idx="10"/>
          </p:nvPr>
        </p:nvSpPr>
        <p:spPr/>
        <p:txBody>
          <a:bodyPr/>
          <a:lstStyle/>
          <a:p>
            <a:fld id="{40C38CD3-DD0C-460A-B981-EBD92A7C606C}" type="datetimeFigureOut">
              <a:rPr lang="en-IN" smtClean="0"/>
              <a:t>08-04-2022</a:t>
            </a:fld>
            <a:endParaRPr lang="en-IN"/>
          </a:p>
        </p:txBody>
      </p:sp>
      <p:sp>
        <p:nvSpPr>
          <p:cNvPr id="5" name="Footer Placeholder 4">
            <a:extLst>
              <a:ext uri="{FF2B5EF4-FFF2-40B4-BE49-F238E27FC236}">
                <a16:creationId xmlns:a16="http://schemas.microsoft.com/office/drawing/2014/main" id="{B8EB1498-3A81-4002-B4E3-FA734C715D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A3D726-1E68-4D55-A632-8B24E091FF0D}"/>
              </a:ext>
            </a:extLst>
          </p:cNvPr>
          <p:cNvSpPr>
            <a:spLocks noGrp="1"/>
          </p:cNvSpPr>
          <p:nvPr>
            <p:ph type="sldNum" sz="quarter" idx="12"/>
          </p:nvPr>
        </p:nvSpPr>
        <p:spPr/>
        <p:txBody>
          <a:bodyPr/>
          <a:lstStyle/>
          <a:p>
            <a:fld id="{0E16F8EA-D887-41E0-9E60-95E3ECBF39FD}" type="slidenum">
              <a:rPr lang="en-IN" smtClean="0"/>
              <a:t>‹#›</a:t>
            </a:fld>
            <a:endParaRPr lang="en-IN"/>
          </a:p>
        </p:txBody>
      </p:sp>
    </p:spTree>
    <p:extLst>
      <p:ext uri="{BB962C8B-B14F-4D97-AF65-F5344CB8AC3E}">
        <p14:creationId xmlns:p14="http://schemas.microsoft.com/office/powerpoint/2010/main" val="270958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C03F-0693-4499-9606-BD1120F524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FC2DEA-040A-420D-8B24-DCC45CE9EB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46A98C-D6C5-4630-82C8-1179AB6C848C}"/>
              </a:ext>
            </a:extLst>
          </p:cNvPr>
          <p:cNvSpPr>
            <a:spLocks noGrp="1"/>
          </p:cNvSpPr>
          <p:nvPr>
            <p:ph type="dt" sz="half" idx="10"/>
          </p:nvPr>
        </p:nvSpPr>
        <p:spPr/>
        <p:txBody>
          <a:bodyPr/>
          <a:lstStyle/>
          <a:p>
            <a:fld id="{40C38CD3-DD0C-460A-B981-EBD92A7C606C}" type="datetimeFigureOut">
              <a:rPr lang="en-IN" smtClean="0"/>
              <a:t>08-04-2022</a:t>
            </a:fld>
            <a:endParaRPr lang="en-IN"/>
          </a:p>
        </p:txBody>
      </p:sp>
      <p:sp>
        <p:nvSpPr>
          <p:cNvPr id="5" name="Footer Placeholder 4">
            <a:extLst>
              <a:ext uri="{FF2B5EF4-FFF2-40B4-BE49-F238E27FC236}">
                <a16:creationId xmlns:a16="http://schemas.microsoft.com/office/drawing/2014/main" id="{9C8FB61E-C487-4281-8B59-962EB53C15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39F897-48CD-4933-82C8-8E499B63D0F1}"/>
              </a:ext>
            </a:extLst>
          </p:cNvPr>
          <p:cNvSpPr>
            <a:spLocks noGrp="1"/>
          </p:cNvSpPr>
          <p:nvPr>
            <p:ph type="sldNum" sz="quarter" idx="12"/>
          </p:nvPr>
        </p:nvSpPr>
        <p:spPr/>
        <p:txBody>
          <a:bodyPr/>
          <a:lstStyle/>
          <a:p>
            <a:fld id="{0E16F8EA-D887-41E0-9E60-95E3ECBF39FD}" type="slidenum">
              <a:rPr lang="en-IN" smtClean="0"/>
              <a:t>‹#›</a:t>
            </a:fld>
            <a:endParaRPr lang="en-IN"/>
          </a:p>
        </p:txBody>
      </p:sp>
    </p:spTree>
    <p:extLst>
      <p:ext uri="{BB962C8B-B14F-4D97-AF65-F5344CB8AC3E}">
        <p14:creationId xmlns:p14="http://schemas.microsoft.com/office/powerpoint/2010/main" val="171648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B20C-FF4D-4F5B-A179-2DEBF4E9D2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81546A-6CB2-47C5-AC99-5FAE9682BD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A714AD-6F27-44AC-A2A8-8E6B5FED5177}"/>
              </a:ext>
            </a:extLst>
          </p:cNvPr>
          <p:cNvSpPr>
            <a:spLocks noGrp="1"/>
          </p:cNvSpPr>
          <p:nvPr>
            <p:ph type="dt" sz="half" idx="10"/>
          </p:nvPr>
        </p:nvSpPr>
        <p:spPr/>
        <p:txBody>
          <a:bodyPr/>
          <a:lstStyle/>
          <a:p>
            <a:fld id="{40C38CD3-DD0C-460A-B981-EBD92A7C606C}" type="datetimeFigureOut">
              <a:rPr lang="en-IN" smtClean="0"/>
              <a:t>08-04-2022</a:t>
            </a:fld>
            <a:endParaRPr lang="en-IN"/>
          </a:p>
        </p:txBody>
      </p:sp>
      <p:sp>
        <p:nvSpPr>
          <p:cNvPr id="5" name="Footer Placeholder 4">
            <a:extLst>
              <a:ext uri="{FF2B5EF4-FFF2-40B4-BE49-F238E27FC236}">
                <a16:creationId xmlns:a16="http://schemas.microsoft.com/office/drawing/2014/main" id="{1E1FF556-1679-4BB9-A3C5-C5441023A6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54C8C2-8183-48B0-B7E1-F80B55E3DE71}"/>
              </a:ext>
            </a:extLst>
          </p:cNvPr>
          <p:cNvSpPr>
            <a:spLocks noGrp="1"/>
          </p:cNvSpPr>
          <p:nvPr>
            <p:ph type="sldNum" sz="quarter" idx="12"/>
          </p:nvPr>
        </p:nvSpPr>
        <p:spPr/>
        <p:txBody>
          <a:bodyPr/>
          <a:lstStyle/>
          <a:p>
            <a:fld id="{0E16F8EA-D887-41E0-9E60-95E3ECBF39FD}" type="slidenum">
              <a:rPr lang="en-IN" smtClean="0"/>
              <a:t>‹#›</a:t>
            </a:fld>
            <a:endParaRPr lang="en-IN"/>
          </a:p>
        </p:txBody>
      </p:sp>
    </p:spTree>
    <p:extLst>
      <p:ext uri="{BB962C8B-B14F-4D97-AF65-F5344CB8AC3E}">
        <p14:creationId xmlns:p14="http://schemas.microsoft.com/office/powerpoint/2010/main" val="2010343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851E-A62C-41B9-9748-76303FB1BE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3DCBA3-94C9-421C-AD1C-9FBA92EFCC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7D8BB0-3567-48B6-8B53-06257ED556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FC1FFE-814A-4DF5-A056-42C317FE5B93}"/>
              </a:ext>
            </a:extLst>
          </p:cNvPr>
          <p:cNvSpPr>
            <a:spLocks noGrp="1"/>
          </p:cNvSpPr>
          <p:nvPr>
            <p:ph type="dt" sz="half" idx="10"/>
          </p:nvPr>
        </p:nvSpPr>
        <p:spPr/>
        <p:txBody>
          <a:bodyPr/>
          <a:lstStyle/>
          <a:p>
            <a:fld id="{40C38CD3-DD0C-460A-B981-EBD92A7C606C}" type="datetimeFigureOut">
              <a:rPr lang="en-IN" smtClean="0"/>
              <a:t>08-04-2022</a:t>
            </a:fld>
            <a:endParaRPr lang="en-IN"/>
          </a:p>
        </p:txBody>
      </p:sp>
      <p:sp>
        <p:nvSpPr>
          <p:cNvPr id="6" name="Footer Placeholder 5">
            <a:extLst>
              <a:ext uri="{FF2B5EF4-FFF2-40B4-BE49-F238E27FC236}">
                <a16:creationId xmlns:a16="http://schemas.microsoft.com/office/drawing/2014/main" id="{CF535D81-FDE9-462B-B163-2CC1D1BAF6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E15157-26D4-4568-87B6-9445623F1D8B}"/>
              </a:ext>
            </a:extLst>
          </p:cNvPr>
          <p:cNvSpPr>
            <a:spLocks noGrp="1"/>
          </p:cNvSpPr>
          <p:nvPr>
            <p:ph type="sldNum" sz="quarter" idx="12"/>
          </p:nvPr>
        </p:nvSpPr>
        <p:spPr/>
        <p:txBody>
          <a:bodyPr/>
          <a:lstStyle/>
          <a:p>
            <a:fld id="{0E16F8EA-D887-41E0-9E60-95E3ECBF39FD}" type="slidenum">
              <a:rPr lang="en-IN" smtClean="0"/>
              <a:t>‹#›</a:t>
            </a:fld>
            <a:endParaRPr lang="en-IN"/>
          </a:p>
        </p:txBody>
      </p:sp>
    </p:spTree>
    <p:extLst>
      <p:ext uri="{BB962C8B-B14F-4D97-AF65-F5344CB8AC3E}">
        <p14:creationId xmlns:p14="http://schemas.microsoft.com/office/powerpoint/2010/main" val="290441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784C-59EA-48C7-90BD-AAF5CBEE0E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C885A9-1E19-4C89-80FC-18FE8E992E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018A15-EC6F-4101-874F-EF8B621720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56E473-F605-4561-B2DA-731B1D25D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895209-5D09-49A1-971D-B36EE5E801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31945D-D59C-4A89-9B26-F70E3A4D80BE}"/>
              </a:ext>
            </a:extLst>
          </p:cNvPr>
          <p:cNvSpPr>
            <a:spLocks noGrp="1"/>
          </p:cNvSpPr>
          <p:nvPr>
            <p:ph type="dt" sz="half" idx="10"/>
          </p:nvPr>
        </p:nvSpPr>
        <p:spPr/>
        <p:txBody>
          <a:bodyPr/>
          <a:lstStyle/>
          <a:p>
            <a:fld id="{40C38CD3-DD0C-460A-B981-EBD92A7C606C}" type="datetimeFigureOut">
              <a:rPr lang="en-IN" smtClean="0"/>
              <a:t>08-04-2022</a:t>
            </a:fld>
            <a:endParaRPr lang="en-IN"/>
          </a:p>
        </p:txBody>
      </p:sp>
      <p:sp>
        <p:nvSpPr>
          <p:cNvPr id="8" name="Footer Placeholder 7">
            <a:extLst>
              <a:ext uri="{FF2B5EF4-FFF2-40B4-BE49-F238E27FC236}">
                <a16:creationId xmlns:a16="http://schemas.microsoft.com/office/drawing/2014/main" id="{FC565BA4-2A18-4825-9A8A-C38A74397D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56D817-8A8A-492F-8DA6-65E094CF222D}"/>
              </a:ext>
            </a:extLst>
          </p:cNvPr>
          <p:cNvSpPr>
            <a:spLocks noGrp="1"/>
          </p:cNvSpPr>
          <p:nvPr>
            <p:ph type="sldNum" sz="quarter" idx="12"/>
          </p:nvPr>
        </p:nvSpPr>
        <p:spPr/>
        <p:txBody>
          <a:bodyPr/>
          <a:lstStyle/>
          <a:p>
            <a:fld id="{0E16F8EA-D887-41E0-9E60-95E3ECBF39FD}" type="slidenum">
              <a:rPr lang="en-IN" smtClean="0"/>
              <a:t>‹#›</a:t>
            </a:fld>
            <a:endParaRPr lang="en-IN"/>
          </a:p>
        </p:txBody>
      </p:sp>
    </p:spTree>
    <p:extLst>
      <p:ext uri="{BB962C8B-B14F-4D97-AF65-F5344CB8AC3E}">
        <p14:creationId xmlns:p14="http://schemas.microsoft.com/office/powerpoint/2010/main" val="4050773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86F5E-1AA5-43B8-848C-2E70C699E1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70229D-472C-4141-B10F-634B5713E7BA}"/>
              </a:ext>
            </a:extLst>
          </p:cNvPr>
          <p:cNvSpPr>
            <a:spLocks noGrp="1"/>
          </p:cNvSpPr>
          <p:nvPr>
            <p:ph type="dt" sz="half" idx="10"/>
          </p:nvPr>
        </p:nvSpPr>
        <p:spPr/>
        <p:txBody>
          <a:bodyPr/>
          <a:lstStyle/>
          <a:p>
            <a:fld id="{40C38CD3-DD0C-460A-B981-EBD92A7C606C}" type="datetimeFigureOut">
              <a:rPr lang="en-IN" smtClean="0"/>
              <a:t>08-04-2022</a:t>
            </a:fld>
            <a:endParaRPr lang="en-IN"/>
          </a:p>
        </p:txBody>
      </p:sp>
      <p:sp>
        <p:nvSpPr>
          <p:cNvPr id="4" name="Footer Placeholder 3">
            <a:extLst>
              <a:ext uri="{FF2B5EF4-FFF2-40B4-BE49-F238E27FC236}">
                <a16:creationId xmlns:a16="http://schemas.microsoft.com/office/drawing/2014/main" id="{6ECE6A0D-ED5A-4D12-A62E-A964EAF141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F8268A-AE52-4105-A066-34EFD8D6B256}"/>
              </a:ext>
            </a:extLst>
          </p:cNvPr>
          <p:cNvSpPr>
            <a:spLocks noGrp="1"/>
          </p:cNvSpPr>
          <p:nvPr>
            <p:ph type="sldNum" sz="quarter" idx="12"/>
          </p:nvPr>
        </p:nvSpPr>
        <p:spPr/>
        <p:txBody>
          <a:bodyPr/>
          <a:lstStyle/>
          <a:p>
            <a:fld id="{0E16F8EA-D887-41E0-9E60-95E3ECBF39FD}" type="slidenum">
              <a:rPr lang="en-IN" smtClean="0"/>
              <a:t>‹#›</a:t>
            </a:fld>
            <a:endParaRPr lang="en-IN"/>
          </a:p>
        </p:txBody>
      </p:sp>
    </p:spTree>
    <p:extLst>
      <p:ext uri="{BB962C8B-B14F-4D97-AF65-F5344CB8AC3E}">
        <p14:creationId xmlns:p14="http://schemas.microsoft.com/office/powerpoint/2010/main" val="631572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688233-8302-4DEB-A083-3C2F6C9B4235}"/>
              </a:ext>
            </a:extLst>
          </p:cNvPr>
          <p:cNvSpPr>
            <a:spLocks noGrp="1"/>
          </p:cNvSpPr>
          <p:nvPr>
            <p:ph type="dt" sz="half" idx="10"/>
          </p:nvPr>
        </p:nvSpPr>
        <p:spPr/>
        <p:txBody>
          <a:bodyPr/>
          <a:lstStyle/>
          <a:p>
            <a:fld id="{40C38CD3-DD0C-460A-B981-EBD92A7C606C}" type="datetimeFigureOut">
              <a:rPr lang="en-IN" smtClean="0"/>
              <a:t>08-04-2022</a:t>
            </a:fld>
            <a:endParaRPr lang="en-IN"/>
          </a:p>
        </p:txBody>
      </p:sp>
      <p:sp>
        <p:nvSpPr>
          <p:cNvPr id="3" name="Footer Placeholder 2">
            <a:extLst>
              <a:ext uri="{FF2B5EF4-FFF2-40B4-BE49-F238E27FC236}">
                <a16:creationId xmlns:a16="http://schemas.microsoft.com/office/drawing/2014/main" id="{7C09EA6B-BD4A-4FE3-B2A2-A8AF5E38C0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09E621-3845-49CE-96A9-953B9ED791FD}"/>
              </a:ext>
            </a:extLst>
          </p:cNvPr>
          <p:cNvSpPr>
            <a:spLocks noGrp="1"/>
          </p:cNvSpPr>
          <p:nvPr>
            <p:ph type="sldNum" sz="quarter" idx="12"/>
          </p:nvPr>
        </p:nvSpPr>
        <p:spPr/>
        <p:txBody>
          <a:bodyPr/>
          <a:lstStyle/>
          <a:p>
            <a:fld id="{0E16F8EA-D887-41E0-9E60-95E3ECBF39FD}" type="slidenum">
              <a:rPr lang="en-IN" smtClean="0"/>
              <a:t>‹#›</a:t>
            </a:fld>
            <a:endParaRPr lang="en-IN"/>
          </a:p>
        </p:txBody>
      </p:sp>
    </p:spTree>
    <p:extLst>
      <p:ext uri="{BB962C8B-B14F-4D97-AF65-F5344CB8AC3E}">
        <p14:creationId xmlns:p14="http://schemas.microsoft.com/office/powerpoint/2010/main" val="34977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1354B-C397-46E5-8942-C23032704C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C6D9BD-95D8-4A56-A663-55AA2D568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03BF01-BA99-4475-90E3-9BE461E98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545B4-5E22-4A5A-9D16-3E022807584C}"/>
              </a:ext>
            </a:extLst>
          </p:cNvPr>
          <p:cNvSpPr>
            <a:spLocks noGrp="1"/>
          </p:cNvSpPr>
          <p:nvPr>
            <p:ph type="dt" sz="half" idx="10"/>
          </p:nvPr>
        </p:nvSpPr>
        <p:spPr/>
        <p:txBody>
          <a:bodyPr/>
          <a:lstStyle/>
          <a:p>
            <a:fld id="{40C38CD3-DD0C-460A-B981-EBD92A7C606C}" type="datetimeFigureOut">
              <a:rPr lang="en-IN" smtClean="0"/>
              <a:t>08-04-2022</a:t>
            </a:fld>
            <a:endParaRPr lang="en-IN"/>
          </a:p>
        </p:txBody>
      </p:sp>
      <p:sp>
        <p:nvSpPr>
          <p:cNvPr id="6" name="Footer Placeholder 5">
            <a:extLst>
              <a:ext uri="{FF2B5EF4-FFF2-40B4-BE49-F238E27FC236}">
                <a16:creationId xmlns:a16="http://schemas.microsoft.com/office/drawing/2014/main" id="{B858E5E8-B5EF-4BE9-BDB6-594819072B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638AE8-4CBC-4900-9517-D7D584E0D56E}"/>
              </a:ext>
            </a:extLst>
          </p:cNvPr>
          <p:cNvSpPr>
            <a:spLocks noGrp="1"/>
          </p:cNvSpPr>
          <p:nvPr>
            <p:ph type="sldNum" sz="quarter" idx="12"/>
          </p:nvPr>
        </p:nvSpPr>
        <p:spPr/>
        <p:txBody>
          <a:bodyPr/>
          <a:lstStyle/>
          <a:p>
            <a:fld id="{0E16F8EA-D887-41E0-9E60-95E3ECBF39FD}" type="slidenum">
              <a:rPr lang="en-IN" smtClean="0"/>
              <a:t>‹#›</a:t>
            </a:fld>
            <a:endParaRPr lang="en-IN"/>
          </a:p>
        </p:txBody>
      </p:sp>
    </p:spTree>
    <p:extLst>
      <p:ext uri="{BB962C8B-B14F-4D97-AF65-F5344CB8AC3E}">
        <p14:creationId xmlns:p14="http://schemas.microsoft.com/office/powerpoint/2010/main" val="2415094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DE655-75AD-435F-A512-8E87386B56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A3BA27-511C-4E1F-A8B6-27D5F34715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AA9F00-3EBF-4C40-A7CE-E83C06E288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A5DCA9-E3A9-4731-B7B3-4054E4E15E69}"/>
              </a:ext>
            </a:extLst>
          </p:cNvPr>
          <p:cNvSpPr>
            <a:spLocks noGrp="1"/>
          </p:cNvSpPr>
          <p:nvPr>
            <p:ph type="dt" sz="half" idx="10"/>
          </p:nvPr>
        </p:nvSpPr>
        <p:spPr/>
        <p:txBody>
          <a:bodyPr/>
          <a:lstStyle/>
          <a:p>
            <a:fld id="{40C38CD3-DD0C-460A-B981-EBD92A7C606C}" type="datetimeFigureOut">
              <a:rPr lang="en-IN" smtClean="0"/>
              <a:t>08-04-2022</a:t>
            </a:fld>
            <a:endParaRPr lang="en-IN"/>
          </a:p>
        </p:txBody>
      </p:sp>
      <p:sp>
        <p:nvSpPr>
          <p:cNvPr id="6" name="Footer Placeholder 5">
            <a:extLst>
              <a:ext uri="{FF2B5EF4-FFF2-40B4-BE49-F238E27FC236}">
                <a16:creationId xmlns:a16="http://schemas.microsoft.com/office/drawing/2014/main" id="{A7B933C5-6CF0-4B32-A32F-6C3048201A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953CBA-C9A2-4C27-A6F5-E324931B82CB}"/>
              </a:ext>
            </a:extLst>
          </p:cNvPr>
          <p:cNvSpPr>
            <a:spLocks noGrp="1"/>
          </p:cNvSpPr>
          <p:nvPr>
            <p:ph type="sldNum" sz="quarter" idx="12"/>
          </p:nvPr>
        </p:nvSpPr>
        <p:spPr/>
        <p:txBody>
          <a:bodyPr/>
          <a:lstStyle/>
          <a:p>
            <a:fld id="{0E16F8EA-D887-41E0-9E60-95E3ECBF39FD}" type="slidenum">
              <a:rPr lang="en-IN" smtClean="0"/>
              <a:t>‹#›</a:t>
            </a:fld>
            <a:endParaRPr lang="en-IN"/>
          </a:p>
        </p:txBody>
      </p:sp>
    </p:spTree>
    <p:extLst>
      <p:ext uri="{BB962C8B-B14F-4D97-AF65-F5344CB8AC3E}">
        <p14:creationId xmlns:p14="http://schemas.microsoft.com/office/powerpoint/2010/main" val="85385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1EADBE-0221-4F99-886E-5551FBC3C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D9691E-421C-408D-8F6B-176FC57EA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906772-41F0-4EC0-9827-F1F5D1FD77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C38CD3-DD0C-460A-B981-EBD92A7C606C}" type="datetimeFigureOut">
              <a:rPr lang="en-IN" smtClean="0"/>
              <a:t>08-04-2022</a:t>
            </a:fld>
            <a:endParaRPr lang="en-IN"/>
          </a:p>
        </p:txBody>
      </p:sp>
      <p:sp>
        <p:nvSpPr>
          <p:cNvPr id="5" name="Footer Placeholder 4">
            <a:extLst>
              <a:ext uri="{FF2B5EF4-FFF2-40B4-BE49-F238E27FC236}">
                <a16:creationId xmlns:a16="http://schemas.microsoft.com/office/drawing/2014/main" id="{9FEFD965-C2A7-47B6-876A-D345A5F563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28C2CF-1982-42E8-996C-95F5ADA9C5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16F8EA-D887-41E0-9E60-95E3ECBF39FD}" type="slidenum">
              <a:rPr lang="en-IN" smtClean="0"/>
              <a:t>‹#›</a:t>
            </a:fld>
            <a:endParaRPr lang="en-IN"/>
          </a:p>
        </p:txBody>
      </p:sp>
    </p:spTree>
    <p:extLst>
      <p:ext uri="{BB962C8B-B14F-4D97-AF65-F5344CB8AC3E}">
        <p14:creationId xmlns:p14="http://schemas.microsoft.com/office/powerpoint/2010/main" val="1956895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2128569" y="2761870"/>
            <a:ext cx="4137149" cy="13181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2">
              <a:lnSpc>
                <a:spcPct val="150000"/>
              </a:lnSpc>
            </a:pPr>
            <a:endParaRPr lang="en-IN" sz="2800" dirty="0"/>
          </a:p>
          <a:p>
            <a:pPr lvl="2">
              <a:lnSpc>
                <a:spcPct val="150000"/>
              </a:lnSpc>
            </a:pPr>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359641" y="1126701"/>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Mobile App Development - </a:t>
            </a:r>
            <a:r>
              <a:rPr lang="en-IN" sz="4800" dirty="0" err="1"/>
              <a:t>Kodular</a:t>
            </a:r>
            <a:endParaRPr lang="en-IN" sz="4800" dirty="0"/>
          </a:p>
        </p:txBody>
      </p:sp>
      <p:sp>
        <p:nvSpPr>
          <p:cNvPr id="8" name="TextBox 2">
            <a:extLst>
              <a:ext uri="{FF2B5EF4-FFF2-40B4-BE49-F238E27FC236}">
                <a16:creationId xmlns:a16="http://schemas.microsoft.com/office/drawing/2014/main" id="{929F672D-D2E1-4ED4-8C69-FEFEA11D6907}"/>
              </a:ext>
            </a:extLst>
          </p:cNvPr>
          <p:cNvSpPr txBox="1"/>
          <p:nvPr/>
        </p:nvSpPr>
        <p:spPr>
          <a:xfrm>
            <a:off x="1194528" y="2813528"/>
            <a:ext cx="6151846" cy="181588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Font typeface="Wingdings" panose="05000000000000000000" pitchFamily="2" charset="2"/>
              <a:buChar char="§"/>
            </a:pPr>
            <a:r>
              <a:rPr lang="en-IN" sz="2800" dirty="0">
                <a:latin typeface="Arial" panose="020B0604020202020204" pitchFamily="34" charset="0"/>
                <a:cs typeface="Arial" panose="020B0604020202020204" pitchFamily="34" charset="0"/>
              </a:rPr>
              <a:t>Getting started with </a:t>
            </a:r>
            <a:r>
              <a:rPr lang="en-IN" sz="2800" dirty="0" err="1">
                <a:latin typeface="Arial" panose="020B0604020202020204" pitchFamily="34" charset="0"/>
                <a:cs typeface="Arial" panose="020B0604020202020204" pitchFamily="34" charset="0"/>
              </a:rPr>
              <a:t>Kodular</a:t>
            </a:r>
            <a:endParaRPr lang="en-IN"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IN" sz="2800" dirty="0">
                <a:latin typeface="Arial" panose="020B0604020202020204" pitchFamily="34" charset="0"/>
                <a:cs typeface="Arial" panose="020B0604020202020204" pitchFamily="34" charset="0"/>
              </a:rPr>
              <a:t>Hello World in </a:t>
            </a:r>
            <a:r>
              <a:rPr lang="en-IN" sz="2800" dirty="0" err="1">
                <a:latin typeface="Arial" panose="020B0604020202020204" pitchFamily="34" charset="0"/>
                <a:cs typeface="Arial" panose="020B0604020202020204" pitchFamily="34" charset="0"/>
              </a:rPr>
              <a:t>Kodular</a:t>
            </a:r>
            <a:endParaRPr lang="en-IN"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r>
              <a:rPr lang="en-IN" sz="2800" dirty="0">
                <a:latin typeface="Arial" panose="020B0604020202020204" pitchFamily="34" charset="0"/>
                <a:cs typeface="Arial" panose="020B0604020202020204" pitchFamily="34" charset="0"/>
              </a:rPr>
              <a:t>Sample app in </a:t>
            </a:r>
            <a:r>
              <a:rPr lang="en-IN" sz="2800" dirty="0" err="1">
                <a:latin typeface="Arial" panose="020B0604020202020204" pitchFamily="34" charset="0"/>
                <a:cs typeface="Arial" panose="020B0604020202020204" pitchFamily="34" charset="0"/>
              </a:rPr>
              <a:t>Kodular</a:t>
            </a:r>
            <a:endParaRPr lang="en-IN"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
            </a:pPr>
            <a:endParaRPr lang="en-IN" sz="2800" dirty="0">
              <a:latin typeface="Arial" panose="020B0604020202020204" pitchFamily="34" charset="0"/>
              <a:cs typeface="Arial" panose="020B0604020202020204" pitchFamily="34" charset="0"/>
            </a:endParaRPr>
          </a:p>
        </p:txBody>
      </p:sp>
      <p:pic>
        <p:nvPicPr>
          <p:cNvPr id="1026" name="Picture 2" descr="Home | Kodular">
            <a:extLst>
              <a:ext uri="{FF2B5EF4-FFF2-40B4-BE49-F238E27FC236}">
                <a16:creationId xmlns:a16="http://schemas.microsoft.com/office/drawing/2014/main" id="{4170BD15-9C9F-47DC-AC3C-1E6404E643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577" y="2573812"/>
            <a:ext cx="4838707" cy="2709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212662"/>
      </p:ext>
    </p:extLst>
  </p:cSld>
  <p:clrMapOvr>
    <a:masterClrMapping/>
  </p:clrMapOvr>
  <mc:AlternateContent xmlns:mc="http://schemas.openxmlformats.org/markup-compatibility/2006" xmlns:p14="http://schemas.microsoft.com/office/powerpoint/2010/main">
    <mc:Choice Requires="p14">
      <p:transition spd="slow" p14:dur="2000" advTm="10982"/>
    </mc:Choice>
    <mc:Fallback xmlns="">
      <p:transition spd="slow" advTm="109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1159550" y="1793308"/>
            <a:ext cx="10481519" cy="46474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0" i="1" dirty="0">
                <a:effectLst/>
                <a:latin typeface="Roboto" panose="02000000000000000000" pitchFamily="2" charset="0"/>
              </a:rPr>
              <a:t>Methods</a:t>
            </a:r>
            <a:r>
              <a:rPr lang="en-US" sz="2000" b="0" i="0" dirty="0">
                <a:effectLst/>
                <a:latin typeface="Roboto" panose="02000000000000000000" pitchFamily="2" charset="0"/>
              </a:rPr>
              <a:t> are certain functions that a </a:t>
            </a:r>
            <a:r>
              <a:rPr lang="en-US" sz="2000" b="0" i="1" dirty="0">
                <a:effectLst/>
                <a:latin typeface="Roboto" panose="02000000000000000000" pitchFamily="2" charset="0"/>
              </a:rPr>
              <a:t>component</a:t>
            </a:r>
            <a:r>
              <a:rPr lang="en-US" sz="2000" b="0" i="0" dirty="0">
                <a:effectLst/>
                <a:latin typeface="Roboto" panose="02000000000000000000" pitchFamily="2" charset="0"/>
              </a:rPr>
              <a:t> can do. For example, the </a:t>
            </a:r>
            <a:r>
              <a:rPr lang="en-US" sz="2000" b="0" i="1" dirty="0">
                <a:effectLst/>
                <a:latin typeface="Roboto" panose="02000000000000000000" pitchFamily="2" charset="0"/>
              </a:rPr>
              <a:t>Sound</a:t>
            </a:r>
            <a:r>
              <a:rPr lang="en-US" sz="2000" b="0" i="0" dirty="0">
                <a:effectLst/>
                <a:latin typeface="Roboto" panose="02000000000000000000" pitchFamily="2" charset="0"/>
              </a:rPr>
              <a:t> component should be able to play the music when required. This is done by using a </a:t>
            </a:r>
            <a:r>
              <a:rPr lang="en-US" sz="2000" b="0" i="1" dirty="0">
                <a:effectLst/>
                <a:latin typeface="Roboto" panose="02000000000000000000" pitchFamily="2" charset="0"/>
              </a:rPr>
              <a:t>Method</a:t>
            </a:r>
            <a:r>
              <a:rPr lang="en-US" sz="2000" b="0" i="0" dirty="0">
                <a:effectLst/>
                <a:latin typeface="Roboto" panose="02000000000000000000" pitchFamily="2" charset="0"/>
              </a:rPr>
              <a:t> called </a:t>
            </a:r>
            <a:r>
              <a:rPr lang="en-US" sz="2000" b="1" i="0" dirty="0">
                <a:effectLst/>
                <a:latin typeface="Roboto" panose="02000000000000000000" pitchFamily="2" charset="0"/>
              </a:rPr>
              <a:t>Play</a:t>
            </a:r>
            <a:r>
              <a:rPr lang="en-US" sz="2000" b="0" i="0" dirty="0">
                <a:effectLst/>
                <a:latin typeface="Roboto" panose="02000000000000000000" pitchFamily="2" charset="0"/>
              </a:rPr>
              <a:t>, which instructs the components to carry out the task of playing the music.</a:t>
            </a:r>
          </a:p>
          <a:p>
            <a:pPr algn="l"/>
            <a:r>
              <a:rPr lang="en-US" sz="2000" b="0" i="0" dirty="0">
                <a:effectLst/>
                <a:latin typeface="Roboto" panose="02000000000000000000" pitchFamily="2" charset="0"/>
              </a:rPr>
              <a:t>So, </a:t>
            </a:r>
            <a:r>
              <a:rPr lang="en-US" sz="2000" b="0" i="1" dirty="0">
                <a:effectLst/>
                <a:latin typeface="Roboto" panose="02000000000000000000" pitchFamily="2" charset="0"/>
              </a:rPr>
              <a:t>Methods</a:t>
            </a:r>
            <a:r>
              <a:rPr lang="en-US" sz="2000" b="0" i="0" dirty="0">
                <a:effectLst/>
                <a:latin typeface="Roboto" panose="02000000000000000000" pitchFamily="2" charset="0"/>
              </a:rPr>
              <a:t> are nothing but an instruction to carry out a particular task, like playing the music.</a:t>
            </a:r>
          </a:p>
          <a:p>
            <a:pPr algn="l"/>
            <a:r>
              <a:rPr lang="en-US" sz="2000" b="0" i="0" dirty="0">
                <a:effectLst/>
                <a:latin typeface="Roboto" panose="02000000000000000000" pitchFamily="2" charset="0"/>
              </a:rPr>
              <a:t>Some </a:t>
            </a:r>
            <a:r>
              <a:rPr lang="en-US" sz="2000" b="0" i="1" dirty="0">
                <a:effectLst/>
                <a:latin typeface="Roboto" panose="02000000000000000000" pitchFamily="2" charset="0"/>
              </a:rPr>
              <a:t>methods</a:t>
            </a:r>
            <a:r>
              <a:rPr lang="en-US" sz="2000" b="0" i="0" dirty="0">
                <a:effectLst/>
                <a:latin typeface="Roboto" panose="02000000000000000000" pitchFamily="2" charset="0"/>
              </a:rPr>
              <a:t> require some additional data, which will also be used in carrying out that task. For example, </a:t>
            </a:r>
            <a:r>
              <a:rPr lang="en-US" sz="2000" b="0" i="1" dirty="0">
                <a:effectLst/>
                <a:latin typeface="Roboto" panose="02000000000000000000" pitchFamily="2" charset="0"/>
              </a:rPr>
              <a:t>Firebase DB</a:t>
            </a:r>
            <a:r>
              <a:rPr lang="en-US" sz="2000" b="0" i="0" dirty="0">
                <a:effectLst/>
                <a:latin typeface="Roboto" panose="02000000000000000000" pitchFamily="2" charset="0"/>
              </a:rPr>
              <a:t> component stores the data using a method called </a:t>
            </a:r>
            <a:r>
              <a:rPr lang="en-US" sz="2000" b="0" i="1" dirty="0">
                <a:effectLst/>
                <a:latin typeface="Roboto" panose="02000000000000000000" pitchFamily="2" charset="0"/>
              </a:rPr>
              <a:t>Store Value</a:t>
            </a:r>
            <a:r>
              <a:rPr lang="en-US" sz="2000" b="0" i="0" dirty="0">
                <a:effectLst/>
                <a:latin typeface="Roboto" panose="02000000000000000000" pitchFamily="2" charset="0"/>
              </a:rPr>
              <a:t>. But how will the component know what data to store and under what name ? This is where </a:t>
            </a:r>
            <a:r>
              <a:rPr lang="en-US" sz="2000" b="0" i="1" dirty="0">
                <a:effectLst/>
                <a:latin typeface="Roboto" panose="02000000000000000000" pitchFamily="2" charset="0"/>
              </a:rPr>
              <a:t>Parameters</a:t>
            </a:r>
            <a:r>
              <a:rPr lang="en-US" sz="2000" b="0" i="0" dirty="0">
                <a:effectLst/>
                <a:latin typeface="Roboto" panose="02000000000000000000" pitchFamily="2" charset="0"/>
              </a:rPr>
              <a:t> or simply </a:t>
            </a:r>
            <a:r>
              <a:rPr lang="en-US" sz="2000" b="1" i="0" dirty="0">
                <a:effectLst/>
                <a:latin typeface="Roboto" panose="02000000000000000000" pitchFamily="2" charset="0"/>
              </a:rPr>
              <a:t>Params</a:t>
            </a:r>
            <a:r>
              <a:rPr lang="en-US" sz="2000" b="0" i="0" dirty="0">
                <a:effectLst/>
                <a:latin typeface="Roboto" panose="02000000000000000000" pitchFamily="2" charset="0"/>
              </a:rPr>
              <a:t> are used.</a:t>
            </a:r>
          </a:p>
          <a:p>
            <a:pPr algn="l"/>
            <a:br>
              <a:rPr lang="en-US" sz="2000" b="0" i="0" dirty="0">
                <a:effectLst/>
                <a:latin typeface="Roboto" panose="02000000000000000000" pitchFamily="2" charset="0"/>
              </a:rPr>
            </a:br>
            <a:endParaRPr lang="en-US" sz="2000" b="0" i="0" dirty="0">
              <a:effectLst/>
              <a:latin typeface="Roboto" panose="02000000000000000000" pitchFamily="2" charset="0"/>
            </a:endParaRPr>
          </a:p>
          <a:p>
            <a:pPr algn="l"/>
            <a:br>
              <a:rPr lang="en-US" sz="2800" dirty="0"/>
            </a:br>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125126" y="707498"/>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Method Blocks</a:t>
            </a:r>
          </a:p>
        </p:txBody>
      </p:sp>
      <p:pic>
        <p:nvPicPr>
          <p:cNvPr id="3" name="Picture 2">
            <a:extLst>
              <a:ext uri="{FF2B5EF4-FFF2-40B4-BE49-F238E27FC236}">
                <a16:creationId xmlns:a16="http://schemas.microsoft.com/office/drawing/2014/main" id="{2FAD8617-44BD-4457-8C2F-B273E2872D85}"/>
              </a:ext>
            </a:extLst>
          </p:cNvPr>
          <p:cNvPicPr>
            <a:picLocks noChangeAspect="1"/>
          </p:cNvPicPr>
          <p:nvPr/>
        </p:nvPicPr>
        <p:blipFill>
          <a:blip r:embed="rId4"/>
          <a:stretch>
            <a:fillRect/>
          </a:stretch>
        </p:blipFill>
        <p:spPr>
          <a:xfrm>
            <a:off x="2011391" y="5142200"/>
            <a:ext cx="4643168" cy="1008302"/>
          </a:xfrm>
          <a:prstGeom prst="rect">
            <a:avLst/>
          </a:prstGeom>
        </p:spPr>
      </p:pic>
    </p:spTree>
    <p:extLst>
      <p:ext uri="{BB962C8B-B14F-4D97-AF65-F5344CB8AC3E}">
        <p14:creationId xmlns:p14="http://schemas.microsoft.com/office/powerpoint/2010/main" val="2509888142"/>
      </p:ext>
    </p:extLst>
  </p:cSld>
  <p:clrMapOvr>
    <a:masterClrMapping/>
  </p:clrMapOvr>
  <mc:AlternateContent xmlns:mc="http://schemas.openxmlformats.org/markup-compatibility/2006" xmlns:p14="http://schemas.microsoft.com/office/powerpoint/2010/main">
    <mc:Choice Requires="p14">
      <p:transition spd="slow" p14:dur="2000" advTm="8"/>
    </mc:Choice>
    <mc:Fallback xmlns="">
      <p:transition spd="slow" advTm="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1125126" y="1793308"/>
            <a:ext cx="10481519"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r>
              <a:rPr lang="en-US" sz="2000" b="0" i="0" dirty="0">
                <a:effectLst/>
                <a:latin typeface="Roboto" panose="02000000000000000000" pitchFamily="2" charset="0"/>
              </a:rPr>
            </a:br>
            <a:endParaRPr lang="en-US" sz="2000" b="0" i="0" dirty="0">
              <a:effectLst/>
              <a:latin typeface="Roboto" panose="02000000000000000000" pitchFamily="2" charset="0"/>
            </a:endParaRPr>
          </a:p>
          <a:p>
            <a:pPr algn="l"/>
            <a:br>
              <a:rPr lang="en-US" sz="2800" dirty="0"/>
            </a:br>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125126" y="707498"/>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Event Blocks</a:t>
            </a:r>
          </a:p>
        </p:txBody>
      </p:sp>
      <p:sp>
        <p:nvSpPr>
          <p:cNvPr id="8" name="TextBox 3">
            <a:extLst>
              <a:ext uri="{FF2B5EF4-FFF2-40B4-BE49-F238E27FC236}">
                <a16:creationId xmlns:a16="http://schemas.microsoft.com/office/drawing/2014/main" id="{0A544756-481E-4806-BA58-30B46C205A99}"/>
              </a:ext>
            </a:extLst>
          </p:cNvPr>
          <p:cNvSpPr txBox="1"/>
          <p:nvPr/>
        </p:nvSpPr>
        <p:spPr>
          <a:xfrm>
            <a:off x="1277526" y="1945708"/>
            <a:ext cx="10481519" cy="31700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0" i="0" dirty="0" err="1">
                <a:effectLst/>
                <a:latin typeface="Roboto" panose="02000000000000000000" pitchFamily="2" charset="0"/>
              </a:rPr>
              <a:t>Kodular</a:t>
            </a:r>
            <a:r>
              <a:rPr lang="en-US" sz="2000" b="0" i="0" dirty="0">
                <a:effectLst/>
                <a:latin typeface="Roboto" panose="02000000000000000000" pitchFamily="2" charset="0"/>
              </a:rPr>
              <a:t> apps are "</a:t>
            </a:r>
            <a:r>
              <a:rPr lang="en-US" sz="2000" b="0" i="0" dirty="0" err="1">
                <a:effectLst/>
                <a:latin typeface="Roboto" panose="02000000000000000000" pitchFamily="2" charset="0"/>
              </a:rPr>
              <a:t>koded</a:t>
            </a:r>
            <a:r>
              <a:rPr lang="en-US" sz="2000" b="0" i="0" dirty="0">
                <a:effectLst/>
                <a:latin typeface="Roboto" panose="02000000000000000000" pitchFamily="2" charset="0"/>
              </a:rPr>
              <a:t>" in an event-driven approach. That is, the </a:t>
            </a:r>
            <a:r>
              <a:rPr lang="en-US" sz="2000" b="0" i="1" dirty="0">
                <a:effectLst/>
                <a:latin typeface="Roboto" panose="02000000000000000000" pitchFamily="2" charset="0"/>
              </a:rPr>
              <a:t>blocks</a:t>
            </a:r>
            <a:r>
              <a:rPr lang="en-US" sz="2000" b="0" i="0" dirty="0">
                <a:effectLst/>
                <a:latin typeface="Roboto" panose="02000000000000000000" pitchFamily="2" charset="0"/>
              </a:rPr>
              <a:t> or </a:t>
            </a:r>
            <a:r>
              <a:rPr lang="en-US" sz="2000" b="0" i="1" dirty="0" err="1">
                <a:effectLst/>
                <a:latin typeface="Roboto" panose="02000000000000000000" pitchFamily="2" charset="0"/>
              </a:rPr>
              <a:t>behaviour</a:t>
            </a:r>
            <a:r>
              <a:rPr lang="en-US" sz="2000" b="0" i="0" dirty="0">
                <a:effectLst/>
                <a:latin typeface="Roboto" panose="02000000000000000000" pitchFamily="2" charset="0"/>
              </a:rPr>
              <a:t> of the app is executed based on the various events that occur. There is a wide range of </a:t>
            </a:r>
            <a:r>
              <a:rPr lang="en-US" sz="2000" b="0" i="1" dirty="0">
                <a:effectLst/>
                <a:latin typeface="Roboto" panose="02000000000000000000" pitchFamily="2" charset="0"/>
              </a:rPr>
              <a:t>events</a:t>
            </a:r>
            <a:r>
              <a:rPr lang="en-US" sz="2000" b="0" i="0" dirty="0">
                <a:effectLst/>
                <a:latin typeface="Roboto" panose="02000000000000000000" pitchFamily="2" charset="0"/>
              </a:rPr>
              <a:t> that occur </a:t>
            </a:r>
            <a:r>
              <a:rPr lang="en-US" sz="2000" b="0" i="0" dirty="0" err="1">
                <a:effectLst/>
                <a:latin typeface="Roboto" panose="02000000000000000000" pitchFamily="2" charset="0"/>
              </a:rPr>
              <a:t>thorughout</a:t>
            </a:r>
            <a:r>
              <a:rPr lang="en-US" sz="2000" b="0" i="0" dirty="0">
                <a:effectLst/>
                <a:latin typeface="Roboto" panose="02000000000000000000" pitchFamily="2" charset="0"/>
              </a:rPr>
              <a:t> the time for which the app is running, and the response of the app to these </a:t>
            </a:r>
            <a:r>
              <a:rPr lang="en-US" sz="2000" b="0" i="1" dirty="0">
                <a:effectLst/>
                <a:latin typeface="Roboto" panose="02000000000000000000" pitchFamily="2" charset="0"/>
              </a:rPr>
              <a:t>events</a:t>
            </a:r>
            <a:r>
              <a:rPr lang="en-US" sz="2000" b="0" i="0" dirty="0">
                <a:effectLst/>
                <a:latin typeface="Roboto" panose="02000000000000000000" pitchFamily="2" charset="0"/>
              </a:rPr>
              <a:t> can be configured.</a:t>
            </a:r>
          </a:p>
          <a:p>
            <a:pPr algn="l"/>
            <a:r>
              <a:rPr lang="en-US" sz="2000" b="0" i="0" dirty="0">
                <a:effectLst/>
                <a:latin typeface="Roboto" panose="02000000000000000000" pitchFamily="2" charset="0"/>
              </a:rPr>
              <a:t>For example, the user </a:t>
            </a:r>
            <a:r>
              <a:rPr lang="en-US" sz="2000" b="0" i="1" dirty="0">
                <a:effectLst/>
                <a:latin typeface="Roboto" panose="02000000000000000000" pitchFamily="2" charset="0"/>
              </a:rPr>
              <a:t>clicking a Button</a:t>
            </a:r>
            <a:r>
              <a:rPr lang="en-US" sz="2000" b="0" i="0" dirty="0">
                <a:effectLst/>
                <a:latin typeface="Roboto" panose="02000000000000000000" pitchFamily="2" charset="0"/>
              </a:rPr>
              <a:t>, </a:t>
            </a:r>
            <a:r>
              <a:rPr lang="en-US" sz="2000" b="0" i="1" dirty="0">
                <a:effectLst/>
                <a:latin typeface="Roboto" panose="02000000000000000000" pitchFamily="2" charset="0"/>
              </a:rPr>
              <a:t>the app starting</a:t>
            </a:r>
            <a:r>
              <a:rPr lang="en-US" sz="2000" b="0" i="0" dirty="0">
                <a:effectLst/>
                <a:latin typeface="Roboto" panose="02000000000000000000" pitchFamily="2" charset="0"/>
              </a:rPr>
              <a:t> are all events. The response of the app to such events are configured by grouping the desired </a:t>
            </a:r>
            <a:r>
              <a:rPr lang="en-US" sz="2000" b="0" i="0" dirty="0" err="1">
                <a:effectLst/>
                <a:latin typeface="Roboto" panose="02000000000000000000" pitchFamily="2" charset="0"/>
              </a:rPr>
              <a:t>behaviour</a:t>
            </a:r>
            <a:r>
              <a:rPr lang="en-US" sz="2000" b="0" i="0" dirty="0">
                <a:effectLst/>
                <a:latin typeface="Roboto" panose="02000000000000000000" pitchFamily="2" charset="0"/>
              </a:rPr>
              <a:t> under the </a:t>
            </a:r>
            <a:r>
              <a:rPr lang="en-US" sz="2000" b="0" i="1" dirty="0">
                <a:effectLst/>
                <a:latin typeface="Roboto" panose="02000000000000000000" pitchFamily="2" charset="0"/>
              </a:rPr>
              <a:t>Event</a:t>
            </a:r>
            <a:r>
              <a:rPr lang="en-US" sz="2000" b="0" i="0" dirty="0">
                <a:effectLst/>
                <a:latin typeface="Roboto" panose="02000000000000000000" pitchFamily="2" charset="0"/>
              </a:rPr>
              <a:t> block. The </a:t>
            </a:r>
            <a:r>
              <a:rPr lang="en-US" sz="2000" b="0" i="1" dirty="0">
                <a:effectLst/>
                <a:latin typeface="Roboto" panose="02000000000000000000" pitchFamily="2" charset="0"/>
              </a:rPr>
              <a:t>methods</a:t>
            </a:r>
            <a:r>
              <a:rPr lang="en-US" sz="2000" b="0" i="0" dirty="0">
                <a:effectLst/>
                <a:latin typeface="Roboto" panose="02000000000000000000" pitchFamily="2" charset="0"/>
              </a:rPr>
              <a:t> and </a:t>
            </a:r>
            <a:r>
              <a:rPr lang="en-US" sz="2000" b="0" i="1" dirty="0">
                <a:effectLst/>
                <a:latin typeface="Roboto" panose="02000000000000000000" pitchFamily="2" charset="0"/>
              </a:rPr>
              <a:t>property</a:t>
            </a:r>
            <a:r>
              <a:rPr lang="en-US" sz="2000" b="0" i="0" dirty="0">
                <a:effectLst/>
                <a:latin typeface="Roboto" panose="02000000000000000000" pitchFamily="2" charset="0"/>
              </a:rPr>
              <a:t> blocks grouped under each event are executed whenever that particular event occurs.</a:t>
            </a:r>
          </a:p>
          <a:p>
            <a:pPr algn="l"/>
            <a:br>
              <a:rPr lang="en-US" sz="2000" b="0" i="0" dirty="0">
                <a:effectLst/>
                <a:latin typeface="Roboto" panose="02000000000000000000" pitchFamily="2" charset="0"/>
              </a:rPr>
            </a:br>
            <a:endParaRPr lang="en-US" sz="2000" b="0" i="0" dirty="0">
              <a:effectLst/>
              <a:latin typeface="Roboto" panose="02000000000000000000" pitchFamily="2" charset="0"/>
            </a:endParaRPr>
          </a:p>
        </p:txBody>
      </p:sp>
    </p:spTree>
    <p:extLst>
      <p:ext uri="{BB962C8B-B14F-4D97-AF65-F5344CB8AC3E}">
        <p14:creationId xmlns:p14="http://schemas.microsoft.com/office/powerpoint/2010/main" val="3070346444"/>
      </p:ext>
    </p:extLst>
  </p:cSld>
  <p:clrMapOvr>
    <a:masterClrMapping/>
  </p:clrMapOvr>
  <mc:AlternateContent xmlns:mc="http://schemas.openxmlformats.org/markup-compatibility/2006" xmlns:p14="http://schemas.microsoft.com/office/powerpoint/2010/main">
    <mc:Choice Requires="p14">
      <p:transition spd="slow" p14:dur="2000" advTm="23282"/>
    </mc:Choice>
    <mc:Fallback xmlns="">
      <p:transition spd="slow" advTm="2328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1125126" y="1793308"/>
            <a:ext cx="10481519"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r>
              <a:rPr lang="en-US" sz="2000" b="0" i="0" dirty="0">
                <a:effectLst/>
                <a:latin typeface="Roboto" panose="02000000000000000000" pitchFamily="2" charset="0"/>
              </a:rPr>
            </a:br>
            <a:endParaRPr lang="en-US" sz="2000" b="0" i="0" dirty="0">
              <a:effectLst/>
              <a:latin typeface="Roboto" panose="02000000000000000000" pitchFamily="2" charset="0"/>
            </a:endParaRPr>
          </a:p>
          <a:p>
            <a:pPr algn="l"/>
            <a:br>
              <a:rPr lang="en-US" sz="2800" dirty="0"/>
            </a:br>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125126" y="707498"/>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Event Blocks example</a:t>
            </a:r>
          </a:p>
        </p:txBody>
      </p:sp>
      <p:sp>
        <p:nvSpPr>
          <p:cNvPr id="8" name="TextBox 3">
            <a:extLst>
              <a:ext uri="{FF2B5EF4-FFF2-40B4-BE49-F238E27FC236}">
                <a16:creationId xmlns:a16="http://schemas.microsoft.com/office/drawing/2014/main" id="{0A544756-481E-4806-BA58-30B46C205A99}"/>
              </a:ext>
            </a:extLst>
          </p:cNvPr>
          <p:cNvSpPr txBox="1"/>
          <p:nvPr/>
        </p:nvSpPr>
        <p:spPr>
          <a:xfrm>
            <a:off x="1277526" y="1945708"/>
            <a:ext cx="10481519" cy="19389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0" i="0" dirty="0">
                <a:effectLst/>
                <a:latin typeface="Roboto" panose="02000000000000000000" pitchFamily="2" charset="0"/>
              </a:rPr>
              <a:t>Let us take an example.</a:t>
            </a:r>
            <a:br>
              <a:rPr lang="en-US" sz="2000" b="0" i="0" dirty="0">
                <a:effectLst/>
                <a:latin typeface="Roboto" panose="02000000000000000000" pitchFamily="2" charset="0"/>
              </a:rPr>
            </a:br>
            <a:r>
              <a:rPr lang="en-US" sz="2000" b="0" i="0" dirty="0">
                <a:effectLst/>
                <a:latin typeface="Roboto" panose="02000000000000000000" pitchFamily="2" charset="0"/>
              </a:rPr>
              <a:t>If you want to change the </a:t>
            </a:r>
            <a:r>
              <a:rPr lang="en-US" sz="2000" b="0" i="1" dirty="0">
                <a:effectLst/>
                <a:latin typeface="Roboto" panose="02000000000000000000" pitchFamily="2" charset="0"/>
              </a:rPr>
              <a:t>Button</a:t>
            </a:r>
            <a:r>
              <a:rPr lang="en-US" sz="2000" b="0" i="0" dirty="0">
                <a:effectLst/>
                <a:latin typeface="Roboto" panose="02000000000000000000" pitchFamily="2" charset="0"/>
              </a:rPr>
              <a:t> text when the user clicks it, you have to group the logic to change the text under the </a:t>
            </a:r>
            <a:r>
              <a:rPr lang="en-US" sz="2000" b="1" i="1" dirty="0" err="1">
                <a:effectLst/>
                <a:latin typeface="Roboto" panose="02000000000000000000" pitchFamily="2" charset="0"/>
              </a:rPr>
              <a:t>Button.Clicked</a:t>
            </a:r>
            <a:r>
              <a:rPr lang="en-US" sz="2000" b="0" i="0" dirty="0">
                <a:effectLst/>
                <a:latin typeface="Roboto" panose="02000000000000000000" pitchFamily="2" charset="0"/>
              </a:rPr>
              <a:t> event. This is shown below.</a:t>
            </a:r>
          </a:p>
          <a:p>
            <a:br>
              <a:rPr lang="en-US" sz="2000" dirty="0"/>
            </a:br>
            <a:br>
              <a:rPr lang="en-US" sz="2000" b="0" i="0" dirty="0">
                <a:effectLst/>
                <a:latin typeface="Roboto" panose="02000000000000000000" pitchFamily="2" charset="0"/>
              </a:rPr>
            </a:br>
            <a:endParaRPr lang="en-US" sz="2000" b="0" i="0" dirty="0">
              <a:effectLst/>
              <a:latin typeface="Roboto" panose="02000000000000000000" pitchFamily="2" charset="0"/>
            </a:endParaRPr>
          </a:p>
        </p:txBody>
      </p:sp>
      <p:pic>
        <p:nvPicPr>
          <p:cNvPr id="1026" name="Picture 2" descr="event-block">
            <a:extLst>
              <a:ext uri="{FF2B5EF4-FFF2-40B4-BE49-F238E27FC236}">
                <a16:creationId xmlns:a16="http://schemas.microsoft.com/office/drawing/2014/main" id="{CED9E10A-09DF-4A00-B3CB-6F8F49530D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526" y="3533473"/>
            <a:ext cx="6090013" cy="1007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961140"/>
      </p:ext>
    </p:extLst>
  </p:cSld>
  <p:clrMapOvr>
    <a:masterClrMapping/>
  </p:clrMapOvr>
  <mc:AlternateContent xmlns:mc="http://schemas.openxmlformats.org/markup-compatibility/2006" xmlns:p14="http://schemas.microsoft.com/office/powerpoint/2010/main">
    <mc:Choice Requires="p14">
      <p:transition spd="slow" p14:dur="2000" advTm="23519"/>
    </mc:Choice>
    <mc:Fallback xmlns="">
      <p:transition spd="slow" advTm="2351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1125126" y="1793308"/>
            <a:ext cx="10481519" cy="35394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dirty="0"/>
              <a:t>The first steps:</a:t>
            </a:r>
          </a:p>
          <a:p>
            <a:pPr marL="514350" indent="-514350" algn="l">
              <a:buAutoNum type="arabicPeriod"/>
            </a:pPr>
            <a:r>
              <a:rPr lang="en-US" sz="2800" dirty="0"/>
              <a:t>Navigate to </a:t>
            </a:r>
            <a:r>
              <a:rPr lang="en-US" sz="2800" dirty="0" err="1"/>
              <a:t>Kodular</a:t>
            </a:r>
            <a:r>
              <a:rPr lang="en-US" sz="2800" dirty="0"/>
              <a:t> Creator. You will be presented with a Login screen</a:t>
            </a:r>
          </a:p>
          <a:p>
            <a:pPr marL="514350" indent="-514350" algn="l">
              <a:buAutoNum type="arabicPeriod"/>
            </a:pPr>
            <a:r>
              <a:rPr lang="en-US" sz="2800" dirty="0"/>
              <a:t>After logging in you will be taken to a Projects screen</a:t>
            </a:r>
          </a:p>
          <a:p>
            <a:pPr marL="514350" indent="-514350" algn="l">
              <a:buAutoNum type="arabicPeriod"/>
            </a:pPr>
            <a:r>
              <a:rPr lang="en-US" sz="2800" dirty="0"/>
              <a:t>Name the project as </a:t>
            </a:r>
            <a:r>
              <a:rPr lang="en-US" sz="2800" dirty="0" err="1"/>
              <a:t>HelloKodular</a:t>
            </a:r>
            <a:r>
              <a:rPr lang="en-US" sz="2800" dirty="0"/>
              <a:t> and click Next</a:t>
            </a:r>
          </a:p>
          <a:p>
            <a:pPr marL="514350" indent="-514350" algn="l">
              <a:buAutoNum type="arabicPeriod"/>
            </a:pPr>
            <a:r>
              <a:rPr lang="en-US" sz="2800" dirty="0"/>
              <a:t>Project will be created and you will be taken to the Designer page of your project</a:t>
            </a:r>
          </a:p>
          <a:p>
            <a:pPr algn="l"/>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125126" y="707498"/>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Hello World</a:t>
            </a:r>
          </a:p>
        </p:txBody>
      </p:sp>
    </p:spTree>
    <p:extLst>
      <p:ext uri="{BB962C8B-B14F-4D97-AF65-F5344CB8AC3E}">
        <p14:creationId xmlns:p14="http://schemas.microsoft.com/office/powerpoint/2010/main" val="785573207"/>
      </p:ext>
    </p:extLst>
  </p:cSld>
  <p:clrMapOvr>
    <a:masterClrMapping/>
  </p:clrMapOvr>
  <mc:AlternateContent xmlns:mc="http://schemas.openxmlformats.org/markup-compatibility/2006" xmlns:p14="http://schemas.microsoft.com/office/powerpoint/2010/main">
    <mc:Choice Requires="p14">
      <p:transition spd="slow" p14:dur="2000" advTm="33752"/>
    </mc:Choice>
    <mc:Fallback xmlns="">
      <p:transition spd="slow" advTm="3375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7" name="TextBox 1">
            <a:extLst>
              <a:ext uri="{FF2B5EF4-FFF2-40B4-BE49-F238E27FC236}">
                <a16:creationId xmlns:a16="http://schemas.microsoft.com/office/drawing/2014/main" id="{61492F3C-3174-4E30-9FE1-089A8BC1F9F9}"/>
              </a:ext>
            </a:extLst>
          </p:cNvPr>
          <p:cNvSpPr txBox="1"/>
          <p:nvPr/>
        </p:nvSpPr>
        <p:spPr>
          <a:xfrm>
            <a:off x="2299298" y="-55244"/>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User Interface of </a:t>
            </a:r>
            <a:r>
              <a:rPr lang="en-IN" sz="4800" dirty="0" err="1"/>
              <a:t>Kodular</a:t>
            </a:r>
            <a:endParaRPr lang="en-IN" sz="4800" dirty="0"/>
          </a:p>
        </p:txBody>
      </p:sp>
      <p:pic>
        <p:nvPicPr>
          <p:cNvPr id="2" name="Picture 1">
            <a:extLst>
              <a:ext uri="{FF2B5EF4-FFF2-40B4-BE49-F238E27FC236}">
                <a16:creationId xmlns:a16="http://schemas.microsoft.com/office/drawing/2014/main" id="{F39BF2BB-2F11-4549-A066-9FFDF96BE401}"/>
              </a:ext>
            </a:extLst>
          </p:cNvPr>
          <p:cNvPicPr>
            <a:picLocks noChangeAspect="1"/>
          </p:cNvPicPr>
          <p:nvPr/>
        </p:nvPicPr>
        <p:blipFill>
          <a:blip r:embed="rId4"/>
          <a:stretch>
            <a:fillRect/>
          </a:stretch>
        </p:blipFill>
        <p:spPr>
          <a:xfrm>
            <a:off x="238862" y="1185712"/>
            <a:ext cx="11422517" cy="5443543"/>
          </a:xfrm>
          <a:prstGeom prst="rect">
            <a:avLst/>
          </a:prstGeom>
        </p:spPr>
      </p:pic>
    </p:spTree>
    <p:extLst>
      <p:ext uri="{BB962C8B-B14F-4D97-AF65-F5344CB8AC3E}">
        <p14:creationId xmlns:p14="http://schemas.microsoft.com/office/powerpoint/2010/main" val="1256726407"/>
      </p:ext>
    </p:extLst>
  </p:cSld>
  <p:clrMapOvr>
    <a:masterClrMapping/>
  </p:clrMapOvr>
  <mc:AlternateContent xmlns:mc="http://schemas.openxmlformats.org/markup-compatibility/2006" xmlns:p14="http://schemas.microsoft.com/office/powerpoint/2010/main">
    <mc:Choice Requires="p14">
      <p:transition spd="slow" p14:dur="2000" advTm="26088"/>
    </mc:Choice>
    <mc:Fallback xmlns="">
      <p:transition spd="slow" advTm="2608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7" name="TextBox 1">
            <a:extLst>
              <a:ext uri="{FF2B5EF4-FFF2-40B4-BE49-F238E27FC236}">
                <a16:creationId xmlns:a16="http://schemas.microsoft.com/office/drawing/2014/main" id="{61492F3C-3174-4E30-9FE1-089A8BC1F9F9}"/>
              </a:ext>
            </a:extLst>
          </p:cNvPr>
          <p:cNvSpPr txBox="1"/>
          <p:nvPr/>
        </p:nvSpPr>
        <p:spPr>
          <a:xfrm>
            <a:off x="1675843" y="876403"/>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Designer</a:t>
            </a:r>
          </a:p>
        </p:txBody>
      </p:sp>
      <p:sp>
        <p:nvSpPr>
          <p:cNvPr id="10" name="TextBox 9">
            <a:extLst>
              <a:ext uri="{FF2B5EF4-FFF2-40B4-BE49-F238E27FC236}">
                <a16:creationId xmlns:a16="http://schemas.microsoft.com/office/drawing/2014/main" id="{C68A7CF8-65F6-4CCD-86D8-44EA74AA9887}"/>
              </a:ext>
            </a:extLst>
          </p:cNvPr>
          <p:cNvSpPr txBox="1"/>
          <p:nvPr/>
        </p:nvSpPr>
        <p:spPr>
          <a:xfrm>
            <a:off x="737755" y="2358736"/>
            <a:ext cx="9528463" cy="3416320"/>
          </a:xfrm>
          <a:prstGeom prst="rect">
            <a:avLst/>
          </a:prstGeom>
          <a:noFill/>
        </p:spPr>
        <p:txBody>
          <a:bodyPr wrap="square" rtlCol="0">
            <a:spAutoFit/>
          </a:bodyPr>
          <a:lstStyle/>
          <a:p>
            <a:pPr marL="457200" indent="-457200">
              <a:buAutoNum type="arabicPeriod"/>
            </a:pPr>
            <a:r>
              <a:rPr lang="en-IN" sz="2400" b="1" dirty="0">
                <a:latin typeface="Arial" panose="020B0604020202020204" pitchFamily="34" charset="0"/>
                <a:cs typeface="Arial" panose="020B0604020202020204" pitchFamily="34" charset="0"/>
              </a:rPr>
              <a:t>Palette</a:t>
            </a:r>
            <a:r>
              <a:rPr lang="en-IN" sz="2400" dirty="0">
                <a:latin typeface="Arial" panose="020B0604020202020204" pitchFamily="34" charset="0"/>
                <a:cs typeface="Arial" panose="020B0604020202020204" pitchFamily="34" charset="0"/>
              </a:rPr>
              <a:t> – Various Components grouped under various categories</a:t>
            </a:r>
          </a:p>
          <a:p>
            <a:pPr marL="457200" indent="-457200">
              <a:buAutoNum type="arabicPeriod"/>
            </a:pPr>
            <a:r>
              <a:rPr lang="en-IN" sz="2400" b="1" dirty="0">
                <a:latin typeface="Arial" panose="020B0604020202020204" pitchFamily="34" charset="0"/>
                <a:cs typeface="Arial" panose="020B0604020202020204" pitchFamily="34" charset="0"/>
              </a:rPr>
              <a:t>Viewer</a:t>
            </a:r>
            <a:r>
              <a:rPr lang="en-IN" sz="2400" dirty="0">
                <a:latin typeface="Arial" panose="020B0604020202020204" pitchFamily="34" charset="0"/>
                <a:cs typeface="Arial" panose="020B0604020202020204" pitchFamily="34" charset="0"/>
              </a:rPr>
              <a:t> – Mocked-up view of the app as will be seen on a real device</a:t>
            </a:r>
          </a:p>
          <a:p>
            <a:pPr marL="457200" indent="-457200">
              <a:buAutoNum type="arabicPeriod"/>
            </a:pPr>
            <a:r>
              <a:rPr lang="en-IN" sz="2400" b="1" dirty="0">
                <a:latin typeface="Arial" panose="020B0604020202020204" pitchFamily="34" charset="0"/>
                <a:cs typeface="Arial" panose="020B0604020202020204" pitchFamily="34" charset="0"/>
              </a:rPr>
              <a:t>Components Hierarchy - </a:t>
            </a:r>
            <a:r>
              <a:rPr lang="en-IN" sz="2400" dirty="0">
                <a:latin typeface="Arial" panose="020B0604020202020204" pitchFamily="34" charset="0"/>
                <a:cs typeface="Arial" panose="020B0604020202020204" pitchFamily="34" charset="0"/>
              </a:rPr>
              <a:t>shows the visible components added to the present project</a:t>
            </a:r>
          </a:p>
          <a:p>
            <a:pPr marL="457200" indent="-457200">
              <a:buAutoNum type="arabicPeriod"/>
            </a:pPr>
            <a:r>
              <a:rPr lang="en-IN" sz="2400" b="1" dirty="0">
                <a:latin typeface="Arial" panose="020B0604020202020204" pitchFamily="34" charset="0"/>
                <a:cs typeface="Arial" panose="020B0604020202020204" pitchFamily="34" charset="0"/>
              </a:rPr>
              <a:t>Designer Properties Panel - </a:t>
            </a:r>
            <a:r>
              <a:rPr lang="en-IN" sz="2400" dirty="0">
                <a:latin typeface="Arial" panose="020B0604020202020204" pitchFamily="34" charset="0"/>
                <a:cs typeface="Arial" panose="020B0604020202020204" pitchFamily="34" charset="0"/>
              </a:rPr>
              <a:t> will be visible on clicking on a Component and will display the properties of that Component</a:t>
            </a:r>
          </a:p>
          <a:p>
            <a:pPr marL="457200" indent="-457200">
              <a:buAutoNum type="arabicPeriod"/>
            </a:pPr>
            <a:endParaRPr lang="en-IN" sz="2400" dirty="0">
              <a:latin typeface="Arial" panose="020B0604020202020204" pitchFamily="34" charset="0"/>
              <a:cs typeface="Arial" panose="020B0604020202020204" pitchFamily="34" charset="0"/>
            </a:endParaRPr>
          </a:p>
          <a:p>
            <a:pPr marL="457200" indent="-457200">
              <a:buAutoNum type="arabicPeriod"/>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8880389"/>
      </p:ext>
    </p:extLst>
  </p:cSld>
  <p:clrMapOvr>
    <a:masterClrMapping/>
  </p:clrMapOvr>
  <mc:AlternateContent xmlns:mc="http://schemas.openxmlformats.org/markup-compatibility/2006" xmlns:p14="http://schemas.microsoft.com/office/powerpoint/2010/main">
    <mc:Choice Requires="p14">
      <p:transition spd="slow" p14:dur="2000" advTm="33632"/>
    </mc:Choice>
    <mc:Fallback xmlns="">
      <p:transition spd="slow" advTm="3363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7" name="TextBox 1">
            <a:extLst>
              <a:ext uri="{FF2B5EF4-FFF2-40B4-BE49-F238E27FC236}">
                <a16:creationId xmlns:a16="http://schemas.microsoft.com/office/drawing/2014/main" id="{61492F3C-3174-4E30-9FE1-089A8BC1F9F9}"/>
              </a:ext>
            </a:extLst>
          </p:cNvPr>
          <p:cNvSpPr txBox="1"/>
          <p:nvPr/>
        </p:nvSpPr>
        <p:spPr>
          <a:xfrm>
            <a:off x="1675843" y="876403"/>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Designer</a:t>
            </a:r>
          </a:p>
        </p:txBody>
      </p:sp>
      <p:sp>
        <p:nvSpPr>
          <p:cNvPr id="10" name="TextBox 9">
            <a:extLst>
              <a:ext uri="{FF2B5EF4-FFF2-40B4-BE49-F238E27FC236}">
                <a16:creationId xmlns:a16="http://schemas.microsoft.com/office/drawing/2014/main" id="{C68A7CF8-65F6-4CCD-86D8-44EA74AA9887}"/>
              </a:ext>
            </a:extLst>
          </p:cNvPr>
          <p:cNvSpPr txBox="1"/>
          <p:nvPr/>
        </p:nvSpPr>
        <p:spPr>
          <a:xfrm>
            <a:off x="737755" y="2358736"/>
            <a:ext cx="9528463" cy="3416320"/>
          </a:xfrm>
          <a:prstGeom prst="rect">
            <a:avLst/>
          </a:prstGeom>
          <a:noFill/>
        </p:spPr>
        <p:txBody>
          <a:bodyPr wrap="square" rtlCol="0">
            <a:spAutoFit/>
          </a:bodyPr>
          <a:lstStyle/>
          <a:p>
            <a:pPr marL="457200" indent="-457200">
              <a:buAutoNum type="arabicPeriod"/>
            </a:pPr>
            <a:r>
              <a:rPr lang="en-IN" sz="2400" b="1" dirty="0">
                <a:latin typeface="Arial" panose="020B0604020202020204" pitchFamily="34" charset="0"/>
                <a:cs typeface="Arial" panose="020B0604020202020204" pitchFamily="34" charset="0"/>
              </a:rPr>
              <a:t>Palette</a:t>
            </a:r>
            <a:r>
              <a:rPr lang="en-IN" sz="2400" dirty="0">
                <a:latin typeface="Arial" panose="020B0604020202020204" pitchFamily="34" charset="0"/>
                <a:cs typeface="Arial" panose="020B0604020202020204" pitchFamily="34" charset="0"/>
              </a:rPr>
              <a:t> – Various Components grouped under various categories</a:t>
            </a:r>
          </a:p>
          <a:p>
            <a:pPr marL="457200" indent="-457200">
              <a:buAutoNum type="arabicPeriod"/>
            </a:pPr>
            <a:r>
              <a:rPr lang="en-IN" sz="2400" b="1" dirty="0">
                <a:latin typeface="Arial" panose="020B0604020202020204" pitchFamily="34" charset="0"/>
                <a:cs typeface="Arial" panose="020B0604020202020204" pitchFamily="34" charset="0"/>
              </a:rPr>
              <a:t>Viewer</a:t>
            </a:r>
            <a:r>
              <a:rPr lang="en-IN" sz="2400" dirty="0">
                <a:latin typeface="Arial" panose="020B0604020202020204" pitchFamily="34" charset="0"/>
                <a:cs typeface="Arial" panose="020B0604020202020204" pitchFamily="34" charset="0"/>
              </a:rPr>
              <a:t> – Mocked-up view of the app as will be seen on a real device</a:t>
            </a:r>
          </a:p>
          <a:p>
            <a:pPr marL="457200" indent="-457200">
              <a:buAutoNum type="arabicPeriod"/>
            </a:pPr>
            <a:r>
              <a:rPr lang="en-IN" sz="2400" b="1" dirty="0">
                <a:latin typeface="Arial" panose="020B0604020202020204" pitchFamily="34" charset="0"/>
                <a:cs typeface="Arial" panose="020B0604020202020204" pitchFamily="34" charset="0"/>
              </a:rPr>
              <a:t>Components Hierarchy - </a:t>
            </a:r>
            <a:r>
              <a:rPr lang="en-IN" sz="2400" dirty="0">
                <a:latin typeface="Arial" panose="020B0604020202020204" pitchFamily="34" charset="0"/>
                <a:cs typeface="Arial" panose="020B0604020202020204" pitchFamily="34" charset="0"/>
              </a:rPr>
              <a:t>shows the visible components added to the present project</a:t>
            </a:r>
          </a:p>
          <a:p>
            <a:pPr marL="457200" indent="-457200">
              <a:buAutoNum type="arabicPeriod"/>
            </a:pPr>
            <a:r>
              <a:rPr lang="en-IN" sz="2400" b="1" dirty="0">
                <a:latin typeface="Arial" panose="020B0604020202020204" pitchFamily="34" charset="0"/>
                <a:cs typeface="Arial" panose="020B0604020202020204" pitchFamily="34" charset="0"/>
              </a:rPr>
              <a:t>Designer Properties Panel - </a:t>
            </a:r>
            <a:r>
              <a:rPr lang="en-IN" sz="2400" dirty="0">
                <a:latin typeface="Arial" panose="020B0604020202020204" pitchFamily="34" charset="0"/>
                <a:cs typeface="Arial" panose="020B0604020202020204" pitchFamily="34" charset="0"/>
              </a:rPr>
              <a:t> will be visible on clicking on a Component and will display the properties of that Component</a:t>
            </a:r>
          </a:p>
          <a:p>
            <a:pPr marL="457200" indent="-457200">
              <a:buAutoNum type="arabicPeriod"/>
            </a:pPr>
            <a:endParaRPr lang="en-IN" sz="2400" dirty="0">
              <a:latin typeface="Arial" panose="020B0604020202020204" pitchFamily="34" charset="0"/>
              <a:cs typeface="Arial" panose="020B0604020202020204" pitchFamily="34" charset="0"/>
            </a:endParaRPr>
          </a:p>
          <a:p>
            <a:pPr marL="457200" indent="-457200">
              <a:buAutoNum type="arabicPeriod"/>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2356715"/>
      </p:ext>
    </p:extLst>
  </p:cSld>
  <p:clrMapOvr>
    <a:masterClrMapping/>
  </p:clrMapOvr>
  <mc:AlternateContent xmlns:mc="http://schemas.openxmlformats.org/markup-compatibility/2006" xmlns:p14="http://schemas.microsoft.com/office/powerpoint/2010/main">
    <mc:Choice Requires="p14">
      <p:transition spd="slow" p14:dur="2000" advTm="5990"/>
    </mc:Choice>
    <mc:Fallback xmlns="">
      <p:transition spd="slow" advTm="599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7" name="TextBox 1">
            <a:extLst>
              <a:ext uri="{FF2B5EF4-FFF2-40B4-BE49-F238E27FC236}">
                <a16:creationId xmlns:a16="http://schemas.microsoft.com/office/drawing/2014/main" id="{61492F3C-3174-4E30-9FE1-089A8BC1F9F9}"/>
              </a:ext>
            </a:extLst>
          </p:cNvPr>
          <p:cNvSpPr txBox="1"/>
          <p:nvPr/>
        </p:nvSpPr>
        <p:spPr>
          <a:xfrm>
            <a:off x="917308" y="468833"/>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Designer</a:t>
            </a:r>
          </a:p>
        </p:txBody>
      </p:sp>
      <p:sp>
        <p:nvSpPr>
          <p:cNvPr id="6" name="TextBox 5">
            <a:extLst>
              <a:ext uri="{FF2B5EF4-FFF2-40B4-BE49-F238E27FC236}">
                <a16:creationId xmlns:a16="http://schemas.microsoft.com/office/drawing/2014/main" id="{C165E973-F839-4D24-A463-AADC43A771A1}"/>
              </a:ext>
            </a:extLst>
          </p:cNvPr>
          <p:cNvSpPr txBox="1"/>
          <p:nvPr/>
        </p:nvSpPr>
        <p:spPr>
          <a:xfrm>
            <a:off x="8925791" y="1502688"/>
            <a:ext cx="2576946" cy="4524315"/>
          </a:xfrm>
          <a:prstGeom prst="rect">
            <a:avLst/>
          </a:prstGeom>
          <a:noFill/>
        </p:spPr>
        <p:txBody>
          <a:bodyPr wrap="square">
            <a:spAutoFit/>
          </a:bodyPr>
          <a:lstStyle/>
          <a:p>
            <a:r>
              <a:rPr lang="en-US" dirty="0"/>
              <a:t>Step 1 Find the Button component from the Palette under the User Interface category and drag it into the Viewer. Next find the Text Box component and drag it into the Viewer</a:t>
            </a:r>
          </a:p>
          <a:p>
            <a:r>
              <a:rPr lang="en-US" dirty="0"/>
              <a:t>Step 2: Click on the Button1 component. The Button1 properties open up on the right side. Go to Button1 Text property and change it to Click Me</a:t>
            </a:r>
          </a:p>
          <a:p>
            <a:endParaRPr lang="en-US" dirty="0"/>
          </a:p>
          <a:p>
            <a:endParaRPr lang="en-US" dirty="0"/>
          </a:p>
        </p:txBody>
      </p:sp>
      <p:pic>
        <p:nvPicPr>
          <p:cNvPr id="8" name="Picture 7">
            <a:extLst>
              <a:ext uri="{FF2B5EF4-FFF2-40B4-BE49-F238E27FC236}">
                <a16:creationId xmlns:a16="http://schemas.microsoft.com/office/drawing/2014/main" id="{9C453EF4-AAB5-4134-AD9A-D278EE75EAFE}"/>
              </a:ext>
            </a:extLst>
          </p:cNvPr>
          <p:cNvPicPr>
            <a:picLocks noChangeAspect="1"/>
          </p:cNvPicPr>
          <p:nvPr/>
        </p:nvPicPr>
        <p:blipFill>
          <a:blip r:embed="rId4"/>
          <a:stretch>
            <a:fillRect/>
          </a:stretch>
        </p:blipFill>
        <p:spPr>
          <a:xfrm>
            <a:off x="238862" y="1554643"/>
            <a:ext cx="8392392" cy="4720720"/>
          </a:xfrm>
          <a:prstGeom prst="rect">
            <a:avLst/>
          </a:prstGeom>
        </p:spPr>
      </p:pic>
    </p:spTree>
    <p:extLst>
      <p:ext uri="{BB962C8B-B14F-4D97-AF65-F5344CB8AC3E}">
        <p14:creationId xmlns:p14="http://schemas.microsoft.com/office/powerpoint/2010/main" val="2559727896"/>
      </p:ext>
    </p:extLst>
  </p:cSld>
  <p:clrMapOvr>
    <a:masterClrMapping/>
  </p:clrMapOvr>
  <mc:AlternateContent xmlns:mc="http://schemas.openxmlformats.org/markup-compatibility/2006" xmlns:p14="http://schemas.microsoft.com/office/powerpoint/2010/main">
    <mc:Choice Requires="p14">
      <p:transition spd="slow" p14:dur="2000" advTm="18977"/>
    </mc:Choice>
    <mc:Fallback xmlns="">
      <p:transition spd="slow" advTm="1897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7" name="TextBox 1">
            <a:extLst>
              <a:ext uri="{FF2B5EF4-FFF2-40B4-BE49-F238E27FC236}">
                <a16:creationId xmlns:a16="http://schemas.microsoft.com/office/drawing/2014/main" id="{61492F3C-3174-4E30-9FE1-089A8BC1F9F9}"/>
              </a:ext>
            </a:extLst>
          </p:cNvPr>
          <p:cNvSpPr txBox="1"/>
          <p:nvPr/>
        </p:nvSpPr>
        <p:spPr>
          <a:xfrm>
            <a:off x="117208" y="487661"/>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Blocks</a:t>
            </a:r>
          </a:p>
        </p:txBody>
      </p:sp>
      <p:sp>
        <p:nvSpPr>
          <p:cNvPr id="6" name="TextBox 5">
            <a:extLst>
              <a:ext uri="{FF2B5EF4-FFF2-40B4-BE49-F238E27FC236}">
                <a16:creationId xmlns:a16="http://schemas.microsoft.com/office/drawing/2014/main" id="{C165E973-F839-4D24-A463-AADC43A771A1}"/>
              </a:ext>
            </a:extLst>
          </p:cNvPr>
          <p:cNvSpPr txBox="1"/>
          <p:nvPr/>
        </p:nvSpPr>
        <p:spPr>
          <a:xfrm>
            <a:off x="8925791" y="1502688"/>
            <a:ext cx="2576946" cy="5632311"/>
          </a:xfrm>
          <a:prstGeom prst="rect">
            <a:avLst/>
          </a:prstGeom>
          <a:noFill/>
        </p:spPr>
        <p:txBody>
          <a:bodyPr wrap="square">
            <a:spAutoFit/>
          </a:bodyPr>
          <a:lstStyle/>
          <a:p>
            <a:r>
              <a:rPr lang="en-US" dirty="0"/>
              <a:t>Step 1 Go to Blocks</a:t>
            </a:r>
          </a:p>
          <a:p>
            <a:r>
              <a:rPr lang="en-US" dirty="0"/>
              <a:t>Step 2: Click on the Button1 component. The Button1 functions open up on the Viewer</a:t>
            </a:r>
          </a:p>
          <a:p>
            <a:r>
              <a:rPr lang="en-US" dirty="0"/>
              <a:t>Step 3: Drag and drop the When Button1.Click block onto the Viewer</a:t>
            </a:r>
          </a:p>
          <a:p>
            <a:r>
              <a:rPr lang="en-US" dirty="0"/>
              <a:t>Step 4: Click on the Text_Box1 component. Drag and drop the Set Text_Box1. Text block onto the Viewer</a:t>
            </a:r>
          </a:p>
          <a:p>
            <a:r>
              <a:rPr lang="en-US" dirty="0"/>
              <a:t>Step 5:Go to the Text Blocks group. Drag and drop an empty Text and write “Click Me” in the block</a:t>
            </a:r>
          </a:p>
          <a:p>
            <a:endParaRPr lang="en-US" dirty="0"/>
          </a:p>
          <a:p>
            <a:endParaRPr lang="en-US" dirty="0"/>
          </a:p>
        </p:txBody>
      </p:sp>
      <p:pic>
        <p:nvPicPr>
          <p:cNvPr id="3" name="Picture 2">
            <a:extLst>
              <a:ext uri="{FF2B5EF4-FFF2-40B4-BE49-F238E27FC236}">
                <a16:creationId xmlns:a16="http://schemas.microsoft.com/office/drawing/2014/main" id="{31C6AC3D-46F6-4B40-9666-7338050212A9}"/>
              </a:ext>
            </a:extLst>
          </p:cNvPr>
          <p:cNvPicPr>
            <a:picLocks noChangeAspect="1"/>
          </p:cNvPicPr>
          <p:nvPr/>
        </p:nvPicPr>
        <p:blipFill>
          <a:blip r:embed="rId4"/>
          <a:stretch>
            <a:fillRect/>
          </a:stretch>
        </p:blipFill>
        <p:spPr>
          <a:xfrm>
            <a:off x="904009" y="1455693"/>
            <a:ext cx="7713518" cy="4338854"/>
          </a:xfrm>
          <a:prstGeom prst="rect">
            <a:avLst/>
          </a:prstGeom>
        </p:spPr>
      </p:pic>
    </p:spTree>
    <p:extLst>
      <p:ext uri="{BB962C8B-B14F-4D97-AF65-F5344CB8AC3E}">
        <p14:creationId xmlns:p14="http://schemas.microsoft.com/office/powerpoint/2010/main" val="605082745"/>
      </p:ext>
    </p:extLst>
  </p:cSld>
  <p:clrMapOvr>
    <a:masterClrMapping/>
  </p:clrMapOvr>
  <mc:AlternateContent xmlns:mc="http://schemas.openxmlformats.org/markup-compatibility/2006" xmlns:p14="http://schemas.microsoft.com/office/powerpoint/2010/main">
    <mc:Choice Requires="p14">
      <p:transition spd="slow" p14:dur="2000" advTm="22382"/>
    </mc:Choice>
    <mc:Fallback xmlns="">
      <p:transition spd="slow" advTm="2238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7" name="TextBox 1">
            <a:extLst>
              <a:ext uri="{FF2B5EF4-FFF2-40B4-BE49-F238E27FC236}">
                <a16:creationId xmlns:a16="http://schemas.microsoft.com/office/drawing/2014/main" id="{61492F3C-3174-4E30-9FE1-089A8BC1F9F9}"/>
              </a:ext>
            </a:extLst>
          </p:cNvPr>
          <p:cNvSpPr txBox="1"/>
          <p:nvPr/>
        </p:nvSpPr>
        <p:spPr>
          <a:xfrm>
            <a:off x="314635" y="719452"/>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Live Development</a:t>
            </a:r>
          </a:p>
        </p:txBody>
      </p:sp>
      <p:pic>
        <p:nvPicPr>
          <p:cNvPr id="2" name="Picture 1">
            <a:extLst>
              <a:ext uri="{FF2B5EF4-FFF2-40B4-BE49-F238E27FC236}">
                <a16:creationId xmlns:a16="http://schemas.microsoft.com/office/drawing/2014/main" id="{6D52F1EF-4764-4794-81E4-52DDA6DFC168}"/>
              </a:ext>
            </a:extLst>
          </p:cNvPr>
          <p:cNvPicPr>
            <a:picLocks noChangeAspect="1"/>
          </p:cNvPicPr>
          <p:nvPr/>
        </p:nvPicPr>
        <p:blipFill>
          <a:blip r:embed="rId4"/>
          <a:stretch>
            <a:fillRect/>
          </a:stretch>
        </p:blipFill>
        <p:spPr>
          <a:xfrm>
            <a:off x="2856522" y="2197635"/>
            <a:ext cx="1866185" cy="3958935"/>
          </a:xfrm>
          <a:prstGeom prst="rect">
            <a:avLst/>
          </a:prstGeom>
        </p:spPr>
      </p:pic>
      <p:pic>
        <p:nvPicPr>
          <p:cNvPr id="8" name="Picture 7">
            <a:extLst>
              <a:ext uri="{FF2B5EF4-FFF2-40B4-BE49-F238E27FC236}">
                <a16:creationId xmlns:a16="http://schemas.microsoft.com/office/drawing/2014/main" id="{9528B90D-DA2F-41D3-965D-FACB9B4D4281}"/>
              </a:ext>
            </a:extLst>
          </p:cNvPr>
          <p:cNvPicPr>
            <a:picLocks noChangeAspect="1"/>
          </p:cNvPicPr>
          <p:nvPr/>
        </p:nvPicPr>
        <p:blipFill>
          <a:blip r:embed="rId5"/>
          <a:stretch>
            <a:fillRect/>
          </a:stretch>
        </p:blipFill>
        <p:spPr>
          <a:xfrm>
            <a:off x="6953315" y="2197635"/>
            <a:ext cx="1924963" cy="4083627"/>
          </a:xfrm>
          <a:prstGeom prst="rect">
            <a:avLst/>
          </a:prstGeom>
        </p:spPr>
      </p:pic>
      <p:sp>
        <p:nvSpPr>
          <p:cNvPr id="9" name="TextBox 8">
            <a:extLst>
              <a:ext uri="{FF2B5EF4-FFF2-40B4-BE49-F238E27FC236}">
                <a16:creationId xmlns:a16="http://schemas.microsoft.com/office/drawing/2014/main" id="{0526EDE2-EA30-461D-AA7A-6A1909B44B9F}"/>
              </a:ext>
            </a:extLst>
          </p:cNvPr>
          <p:cNvSpPr txBox="1"/>
          <p:nvPr/>
        </p:nvSpPr>
        <p:spPr>
          <a:xfrm>
            <a:off x="136460" y="2498875"/>
            <a:ext cx="1874931" cy="2031325"/>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Step 1: Download the </a:t>
            </a:r>
            <a:r>
              <a:rPr lang="en-IN" dirty="0" err="1">
                <a:latin typeface="Arial" panose="020B0604020202020204" pitchFamily="34" charset="0"/>
                <a:cs typeface="Arial" panose="020B0604020202020204" pitchFamily="34" charset="0"/>
              </a:rPr>
              <a:t>Kodular</a:t>
            </a:r>
            <a:r>
              <a:rPr lang="en-IN" dirty="0">
                <a:latin typeface="Arial" panose="020B0604020202020204" pitchFamily="34" charset="0"/>
                <a:cs typeface="Arial" panose="020B0604020202020204" pitchFamily="34" charset="0"/>
              </a:rPr>
              <a:t> Companion app from Google Play Store</a:t>
            </a:r>
          </a:p>
          <a:p>
            <a:endParaRPr lang="en-IN" dirty="0"/>
          </a:p>
        </p:txBody>
      </p:sp>
      <p:sp>
        <p:nvSpPr>
          <p:cNvPr id="10" name="TextBox 9">
            <a:extLst>
              <a:ext uri="{FF2B5EF4-FFF2-40B4-BE49-F238E27FC236}">
                <a16:creationId xmlns:a16="http://schemas.microsoft.com/office/drawing/2014/main" id="{2CBF6837-B5EC-464D-B2C0-4796053589F4}"/>
              </a:ext>
            </a:extLst>
          </p:cNvPr>
          <p:cNvSpPr txBox="1"/>
          <p:nvPr/>
        </p:nvSpPr>
        <p:spPr>
          <a:xfrm>
            <a:off x="5195047" y="2374184"/>
            <a:ext cx="1874931" cy="92333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Step 2: Open the app</a:t>
            </a:r>
          </a:p>
          <a:p>
            <a:endParaRPr lang="en-IN" dirty="0"/>
          </a:p>
        </p:txBody>
      </p:sp>
      <p:sp>
        <p:nvSpPr>
          <p:cNvPr id="11" name="TextBox 10">
            <a:extLst>
              <a:ext uri="{FF2B5EF4-FFF2-40B4-BE49-F238E27FC236}">
                <a16:creationId xmlns:a16="http://schemas.microsoft.com/office/drawing/2014/main" id="{9B59F361-7FEF-4107-9ECC-D41F35CC6038}"/>
              </a:ext>
            </a:extLst>
          </p:cNvPr>
          <p:cNvSpPr txBox="1"/>
          <p:nvPr/>
        </p:nvSpPr>
        <p:spPr>
          <a:xfrm>
            <a:off x="9493420" y="2259982"/>
            <a:ext cx="1874931" cy="1754326"/>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Note:</a:t>
            </a:r>
          </a:p>
          <a:p>
            <a:r>
              <a:rPr lang="en-IN" dirty="0">
                <a:latin typeface="Arial" panose="020B0604020202020204" pitchFamily="34" charset="0"/>
                <a:cs typeface="Arial" panose="020B0604020202020204" pitchFamily="34" charset="0"/>
              </a:rPr>
              <a:t>Your laptop and mobile phone should be on the same </a:t>
            </a:r>
            <a:r>
              <a:rPr lang="en-IN" dirty="0" err="1">
                <a:latin typeface="Arial" panose="020B0604020202020204" pitchFamily="34" charset="0"/>
                <a:cs typeface="Arial" panose="020B0604020202020204" pitchFamily="34" charset="0"/>
              </a:rPr>
              <a:t>WiFi</a:t>
            </a:r>
            <a:r>
              <a:rPr lang="en-IN" dirty="0">
                <a:latin typeface="Arial" panose="020B0604020202020204" pitchFamily="34" charset="0"/>
                <a:cs typeface="Arial" panose="020B0604020202020204" pitchFamily="34" charset="0"/>
              </a:rPr>
              <a:t> network</a:t>
            </a:r>
            <a:endParaRPr lang="en-IN" dirty="0"/>
          </a:p>
        </p:txBody>
      </p:sp>
    </p:spTree>
    <p:extLst>
      <p:ext uri="{BB962C8B-B14F-4D97-AF65-F5344CB8AC3E}">
        <p14:creationId xmlns:p14="http://schemas.microsoft.com/office/powerpoint/2010/main" val="3796787688"/>
      </p:ext>
    </p:extLst>
  </p:cSld>
  <p:clrMapOvr>
    <a:masterClrMapping/>
  </p:clrMapOvr>
  <mc:AlternateContent xmlns:mc="http://schemas.openxmlformats.org/markup-compatibility/2006" xmlns:p14="http://schemas.microsoft.com/office/powerpoint/2010/main">
    <mc:Choice Requires="p14">
      <p:transition spd="slow" p14:dur="2000" advTm="27607"/>
    </mc:Choice>
    <mc:Fallback xmlns="">
      <p:transition spd="slow" advTm="2760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2128569" y="2761870"/>
            <a:ext cx="4490440" cy="13181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2">
              <a:lnSpc>
                <a:spcPct val="150000"/>
              </a:lnSpc>
            </a:pPr>
            <a:endParaRPr lang="en-IN" sz="2800" dirty="0"/>
          </a:p>
          <a:p>
            <a:pPr lvl="2">
              <a:lnSpc>
                <a:spcPct val="150000"/>
              </a:lnSpc>
            </a:pPr>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359641" y="1126701"/>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What is </a:t>
            </a:r>
            <a:r>
              <a:rPr lang="en-IN" sz="4800" dirty="0" err="1"/>
              <a:t>Kodular</a:t>
            </a:r>
            <a:r>
              <a:rPr lang="en-IN" sz="4800" dirty="0"/>
              <a:t>?</a:t>
            </a:r>
          </a:p>
        </p:txBody>
      </p:sp>
      <p:sp>
        <p:nvSpPr>
          <p:cNvPr id="8" name="TextBox 2">
            <a:extLst>
              <a:ext uri="{FF2B5EF4-FFF2-40B4-BE49-F238E27FC236}">
                <a16:creationId xmlns:a16="http://schemas.microsoft.com/office/drawing/2014/main" id="{929F672D-D2E1-4ED4-8C69-FEFEA11D6907}"/>
              </a:ext>
            </a:extLst>
          </p:cNvPr>
          <p:cNvSpPr txBox="1"/>
          <p:nvPr/>
        </p:nvSpPr>
        <p:spPr>
          <a:xfrm>
            <a:off x="1194528" y="2813528"/>
            <a:ext cx="5746600" cy="39703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0" i="0" dirty="0" err="1">
                <a:solidFill>
                  <a:srgbClr val="202124"/>
                </a:solidFill>
                <a:effectLst/>
                <a:latin typeface="arial" panose="020B0604020202020204" pitchFamily="34" charset="0"/>
              </a:rPr>
              <a:t>Kodular</a:t>
            </a:r>
            <a:r>
              <a:rPr lang="en-US" sz="2800" b="0" i="0" dirty="0">
                <a:solidFill>
                  <a:srgbClr val="202124"/>
                </a:solidFill>
                <a:effectLst/>
                <a:latin typeface="arial" panose="020B0604020202020204" pitchFamily="34" charset="0"/>
              </a:rPr>
              <a:t> is </a:t>
            </a:r>
            <a:r>
              <a:rPr lang="en-US" sz="2800" b="1" i="0" dirty="0">
                <a:solidFill>
                  <a:srgbClr val="202124"/>
                </a:solidFill>
                <a:effectLst/>
                <a:latin typeface="arial" panose="020B0604020202020204" pitchFamily="34" charset="0"/>
              </a:rPr>
              <a:t>a free online suite for mobile apps development</a:t>
            </a:r>
            <a:r>
              <a:rPr lang="en-US" sz="2800" b="0" i="0" dirty="0">
                <a:solidFill>
                  <a:srgbClr val="202124"/>
                </a:solidFill>
                <a:effectLst/>
                <a:latin typeface="arial" panose="020B0604020202020204" pitchFamily="34" charset="0"/>
              </a:rPr>
              <a:t>. It mainly provides an online </a:t>
            </a:r>
            <a:r>
              <a:rPr lang="en-US" sz="2800" b="1" i="0" dirty="0">
                <a:solidFill>
                  <a:srgbClr val="202124"/>
                </a:solidFill>
                <a:effectLst/>
                <a:latin typeface="arial" panose="020B0604020202020204" pitchFamily="34" charset="0"/>
              </a:rPr>
              <a:t>drag-and-drop</a:t>
            </a:r>
            <a:r>
              <a:rPr lang="en-US" sz="2800" b="0" i="0" dirty="0">
                <a:solidFill>
                  <a:srgbClr val="202124"/>
                </a:solidFill>
                <a:effectLst/>
                <a:latin typeface="arial" panose="020B0604020202020204" pitchFamily="34" charset="0"/>
              </a:rPr>
              <a:t> </a:t>
            </a:r>
            <a:r>
              <a:rPr lang="en-US" sz="2800" b="1" i="0" dirty="0">
                <a:solidFill>
                  <a:srgbClr val="202124"/>
                </a:solidFill>
                <a:effectLst/>
                <a:latin typeface="arial" panose="020B0604020202020204" pitchFamily="34" charset="0"/>
              </a:rPr>
              <a:t>Android</a:t>
            </a:r>
            <a:r>
              <a:rPr lang="en-US" sz="2800" b="0" i="0" dirty="0">
                <a:solidFill>
                  <a:srgbClr val="202124"/>
                </a:solidFill>
                <a:effectLst/>
                <a:latin typeface="arial" panose="020B0604020202020204" pitchFamily="34" charset="0"/>
              </a:rPr>
              <a:t> app creator, on which everyone can create any kind of app without programming a single line of code.</a:t>
            </a:r>
          </a:p>
          <a:p>
            <a:br>
              <a:rPr lang="en-US" sz="2800" b="0" i="0" dirty="0">
                <a:solidFill>
                  <a:srgbClr val="202124"/>
                </a:solidFill>
                <a:effectLst/>
                <a:latin typeface="arial" panose="020B0604020202020204" pitchFamily="34" charset="0"/>
              </a:rPr>
            </a:br>
            <a:endParaRPr lang="en-IN" sz="2800" dirty="0">
              <a:latin typeface="Arial" panose="020B0604020202020204" pitchFamily="34" charset="0"/>
              <a:cs typeface="Arial" panose="020B0604020202020204" pitchFamily="34" charset="0"/>
            </a:endParaRPr>
          </a:p>
        </p:txBody>
      </p:sp>
      <p:pic>
        <p:nvPicPr>
          <p:cNvPr id="2050" name="Picture 2" descr="Code-Free App Development Platforms : Kodular platform">
            <a:extLst>
              <a:ext uri="{FF2B5EF4-FFF2-40B4-BE49-F238E27FC236}">
                <a16:creationId xmlns:a16="http://schemas.microsoft.com/office/drawing/2014/main" id="{5E53F640-D633-4204-9FF1-07E9B699A9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9850" y="2941044"/>
            <a:ext cx="3751550" cy="2810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546241"/>
      </p:ext>
    </p:extLst>
  </p:cSld>
  <p:clrMapOvr>
    <a:masterClrMapping/>
  </p:clrMapOvr>
  <mc:AlternateContent xmlns:mc="http://schemas.openxmlformats.org/markup-compatibility/2006" xmlns:p14="http://schemas.microsoft.com/office/powerpoint/2010/main">
    <mc:Choice Requires="p14">
      <p:transition spd="slow" p14:dur="2000" advTm="22957"/>
    </mc:Choice>
    <mc:Fallback xmlns="">
      <p:transition spd="slow" advTm="2295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7" name="TextBox 1">
            <a:extLst>
              <a:ext uri="{FF2B5EF4-FFF2-40B4-BE49-F238E27FC236}">
                <a16:creationId xmlns:a16="http://schemas.microsoft.com/office/drawing/2014/main" id="{61492F3C-3174-4E30-9FE1-089A8BC1F9F9}"/>
              </a:ext>
            </a:extLst>
          </p:cNvPr>
          <p:cNvSpPr txBox="1"/>
          <p:nvPr/>
        </p:nvSpPr>
        <p:spPr>
          <a:xfrm>
            <a:off x="314635" y="719452"/>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Live Development</a:t>
            </a:r>
          </a:p>
        </p:txBody>
      </p:sp>
      <p:sp>
        <p:nvSpPr>
          <p:cNvPr id="9" name="TextBox 8">
            <a:extLst>
              <a:ext uri="{FF2B5EF4-FFF2-40B4-BE49-F238E27FC236}">
                <a16:creationId xmlns:a16="http://schemas.microsoft.com/office/drawing/2014/main" id="{0526EDE2-EA30-461D-AA7A-6A1909B44B9F}"/>
              </a:ext>
            </a:extLst>
          </p:cNvPr>
          <p:cNvSpPr txBox="1"/>
          <p:nvPr/>
        </p:nvSpPr>
        <p:spPr>
          <a:xfrm>
            <a:off x="238862" y="2081553"/>
            <a:ext cx="4279676" cy="646331"/>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Step 1: From the App bar choose Test</a:t>
            </a:r>
          </a:p>
          <a:p>
            <a:endParaRPr lang="en-IN" dirty="0"/>
          </a:p>
        </p:txBody>
      </p:sp>
      <p:sp>
        <p:nvSpPr>
          <p:cNvPr id="10" name="TextBox 9">
            <a:extLst>
              <a:ext uri="{FF2B5EF4-FFF2-40B4-BE49-F238E27FC236}">
                <a16:creationId xmlns:a16="http://schemas.microsoft.com/office/drawing/2014/main" id="{2CBF6837-B5EC-464D-B2C0-4796053589F4}"/>
              </a:ext>
            </a:extLst>
          </p:cNvPr>
          <p:cNvSpPr txBox="1"/>
          <p:nvPr/>
        </p:nvSpPr>
        <p:spPr>
          <a:xfrm>
            <a:off x="314635" y="3552643"/>
            <a:ext cx="5961474" cy="646331"/>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Step 2: Choose Connect to companion in the drop down</a:t>
            </a:r>
          </a:p>
          <a:p>
            <a:endParaRPr lang="en-IN" dirty="0"/>
          </a:p>
        </p:txBody>
      </p:sp>
      <p:sp>
        <p:nvSpPr>
          <p:cNvPr id="11" name="TextBox 10">
            <a:extLst>
              <a:ext uri="{FF2B5EF4-FFF2-40B4-BE49-F238E27FC236}">
                <a16:creationId xmlns:a16="http://schemas.microsoft.com/office/drawing/2014/main" id="{9B59F361-7FEF-4107-9ECC-D41F35CC6038}"/>
              </a:ext>
            </a:extLst>
          </p:cNvPr>
          <p:cNvSpPr txBox="1"/>
          <p:nvPr/>
        </p:nvSpPr>
        <p:spPr>
          <a:xfrm>
            <a:off x="6708427" y="2126637"/>
            <a:ext cx="4555318" cy="923330"/>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rPr>
              <a:t>Step 3:</a:t>
            </a:r>
          </a:p>
          <a:p>
            <a:r>
              <a:rPr lang="en-IN" dirty="0">
                <a:latin typeface="Arial" panose="020B0604020202020204" pitchFamily="34" charset="0"/>
                <a:cs typeface="Arial" panose="020B0604020202020204" pitchFamily="34" charset="0"/>
              </a:rPr>
              <a:t>Scan the QR code using the Companion app</a:t>
            </a:r>
            <a:endParaRPr lang="en-IN" dirty="0"/>
          </a:p>
        </p:txBody>
      </p:sp>
      <p:pic>
        <p:nvPicPr>
          <p:cNvPr id="3" name="Picture 2">
            <a:extLst>
              <a:ext uri="{FF2B5EF4-FFF2-40B4-BE49-F238E27FC236}">
                <a16:creationId xmlns:a16="http://schemas.microsoft.com/office/drawing/2014/main" id="{795E6455-56A2-4A20-9AB8-FBE203B0BD9B}"/>
              </a:ext>
            </a:extLst>
          </p:cNvPr>
          <p:cNvPicPr>
            <a:picLocks noChangeAspect="1"/>
          </p:cNvPicPr>
          <p:nvPr/>
        </p:nvPicPr>
        <p:blipFill>
          <a:blip r:embed="rId4"/>
          <a:stretch>
            <a:fillRect/>
          </a:stretch>
        </p:blipFill>
        <p:spPr>
          <a:xfrm>
            <a:off x="238862" y="2494521"/>
            <a:ext cx="5410200" cy="466725"/>
          </a:xfrm>
          <a:prstGeom prst="rect">
            <a:avLst/>
          </a:prstGeom>
        </p:spPr>
      </p:pic>
      <p:pic>
        <p:nvPicPr>
          <p:cNvPr id="6" name="Picture 5">
            <a:extLst>
              <a:ext uri="{FF2B5EF4-FFF2-40B4-BE49-F238E27FC236}">
                <a16:creationId xmlns:a16="http://schemas.microsoft.com/office/drawing/2014/main" id="{CDD6BB8D-36CD-4576-92BD-FD2B9AF9C257}"/>
              </a:ext>
            </a:extLst>
          </p:cNvPr>
          <p:cNvPicPr>
            <a:picLocks noChangeAspect="1"/>
          </p:cNvPicPr>
          <p:nvPr/>
        </p:nvPicPr>
        <p:blipFill>
          <a:blip r:embed="rId5"/>
          <a:stretch>
            <a:fillRect/>
          </a:stretch>
        </p:blipFill>
        <p:spPr>
          <a:xfrm>
            <a:off x="314635" y="4074962"/>
            <a:ext cx="2228850" cy="1924050"/>
          </a:xfrm>
          <a:prstGeom prst="rect">
            <a:avLst/>
          </a:prstGeom>
        </p:spPr>
      </p:pic>
      <p:pic>
        <p:nvPicPr>
          <p:cNvPr id="12" name="Picture 11">
            <a:extLst>
              <a:ext uri="{FF2B5EF4-FFF2-40B4-BE49-F238E27FC236}">
                <a16:creationId xmlns:a16="http://schemas.microsoft.com/office/drawing/2014/main" id="{6EDF3E4D-4E3F-4E4D-9C66-600B91728B21}"/>
              </a:ext>
            </a:extLst>
          </p:cNvPr>
          <p:cNvPicPr>
            <a:picLocks noChangeAspect="1"/>
          </p:cNvPicPr>
          <p:nvPr/>
        </p:nvPicPr>
        <p:blipFill>
          <a:blip r:embed="rId6"/>
          <a:stretch>
            <a:fillRect/>
          </a:stretch>
        </p:blipFill>
        <p:spPr>
          <a:xfrm>
            <a:off x="6542641" y="3148587"/>
            <a:ext cx="3542434" cy="2516192"/>
          </a:xfrm>
          <a:prstGeom prst="rect">
            <a:avLst/>
          </a:prstGeom>
        </p:spPr>
      </p:pic>
    </p:spTree>
    <p:extLst>
      <p:ext uri="{BB962C8B-B14F-4D97-AF65-F5344CB8AC3E}">
        <p14:creationId xmlns:p14="http://schemas.microsoft.com/office/powerpoint/2010/main" val="2940598775"/>
      </p:ext>
    </p:extLst>
  </p:cSld>
  <p:clrMapOvr>
    <a:masterClrMapping/>
  </p:clrMapOvr>
  <mc:AlternateContent xmlns:mc="http://schemas.openxmlformats.org/markup-compatibility/2006" xmlns:p14="http://schemas.microsoft.com/office/powerpoint/2010/main">
    <mc:Choice Requires="p14">
      <p:transition spd="slow" p14:dur="2000" advTm="26559"/>
    </mc:Choice>
    <mc:Fallback xmlns="">
      <p:transition spd="slow" advTm="2655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FF840-4ECD-4F71-B659-710057552DC2}"/>
              </a:ext>
            </a:extLst>
          </p:cNvPr>
          <p:cNvSpPr>
            <a:spLocks noGrp="1"/>
          </p:cNvSpPr>
          <p:nvPr>
            <p:ph type="title"/>
          </p:nvPr>
        </p:nvSpPr>
        <p:spPr>
          <a:xfrm>
            <a:off x="838200" y="363876"/>
            <a:ext cx="10515600" cy="1325563"/>
          </a:xfrm>
        </p:spPr>
        <p:txBody>
          <a:bodyPr/>
          <a:lstStyle/>
          <a:p>
            <a:r>
              <a:rPr lang="en-IN" dirty="0"/>
              <a:t>Calculator</a:t>
            </a:r>
          </a:p>
        </p:txBody>
      </p:sp>
      <p:sp>
        <p:nvSpPr>
          <p:cNvPr id="4" name="Rectangle: Rounded Corners 3">
            <a:extLst>
              <a:ext uri="{FF2B5EF4-FFF2-40B4-BE49-F238E27FC236}">
                <a16:creationId xmlns:a16="http://schemas.microsoft.com/office/drawing/2014/main" id="{617410B4-A012-46EE-8B1B-C3520B6BA5C0}"/>
              </a:ext>
            </a:extLst>
          </p:cNvPr>
          <p:cNvSpPr/>
          <p:nvPr/>
        </p:nvSpPr>
        <p:spPr>
          <a:xfrm>
            <a:off x="3023755" y="1579418"/>
            <a:ext cx="3108758" cy="4913457"/>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3BCE7E4-07CE-4E59-86C4-2C7C65E275ED}"/>
              </a:ext>
            </a:extLst>
          </p:cNvPr>
          <p:cNvSpPr/>
          <p:nvPr/>
        </p:nvSpPr>
        <p:spPr>
          <a:xfrm>
            <a:off x="3200399" y="2198579"/>
            <a:ext cx="1101437" cy="467590"/>
          </a:xfrm>
          <a:prstGeom prst="rect">
            <a:avLst/>
          </a:prstGeom>
          <a:solidFill>
            <a:srgbClr val="92D05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68A740B-7A22-4CDC-BF79-34AC6D6A11F3}"/>
              </a:ext>
            </a:extLst>
          </p:cNvPr>
          <p:cNvSpPr/>
          <p:nvPr/>
        </p:nvSpPr>
        <p:spPr>
          <a:xfrm>
            <a:off x="4666456" y="2174801"/>
            <a:ext cx="1101437" cy="467590"/>
          </a:xfrm>
          <a:prstGeom prst="rect">
            <a:avLst/>
          </a:prstGeom>
          <a:solidFill>
            <a:srgbClr val="92D05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FC472BE8-4BE8-4450-8AD0-86225AEACCFC}"/>
              </a:ext>
            </a:extLst>
          </p:cNvPr>
          <p:cNvSpPr/>
          <p:nvPr/>
        </p:nvSpPr>
        <p:spPr>
          <a:xfrm>
            <a:off x="4250350" y="2983126"/>
            <a:ext cx="572438" cy="575974"/>
          </a:xfrm>
          <a:prstGeom prst="rect">
            <a:avLst/>
          </a:prstGeom>
          <a:solidFill>
            <a:srgbClr val="FFFF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690F7239-C28E-4F66-86A3-7F8B8BF2885C}"/>
              </a:ext>
            </a:extLst>
          </p:cNvPr>
          <p:cNvSpPr/>
          <p:nvPr/>
        </p:nvSpPr>
        <p:spPr>
          <a:xfrm>
            <a:off x="4250350" y="3695193"/>
            <a:ext cx="572438" cy="575974"/>
          </a:xfrm>
          <a:prstGeom prst="rect">
            <a:avLst/>
          </a:prstGeom>
          <a:solidFill>
            <a:srgbClr val="FFFF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219B477-8AD8-46C7-945B-F63C44011AE6}"/>
              </a:ext>
            </a:extLst>
          </p:cNvPr>
          <p:cNvSpPr/>
          <p:nvPr/>
        </p:nvSpPr>
        <p:spPr>
          <a:xfrm>
            <a:off x="4250350" y="4398962"/>
            <a:ext cx="572438" cy="575974"/>
          </a:xfrm>
          <a:prstGeom prst="rect">
            <a:avLst/>
          </a:prstGeom>
          <a:solidFill>
            <a:srgbClr val="FFFF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ADE176BE-A11A-4D6B-90E4-C829E97501F6}"/>
              </a:ext>
            </a:extLst>
          </p:cNvPr>
          <p:cNvSpPr/>
          <p:nvPr/>
        </p:nvSpPr>
        <p:spPr>
          <a:xfrm>
            <a:off x="4250350" y="5102731"/>
            <a:ext cx="572438" cy="575974"/>
          </a:xfrm>
          <a:prstGeom prst="rect">
            <a:avLst/>
          </a:prstGeom>
          <a:solidFill>
            <a:srgbClr val="FFFF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34D324AD-7E89-4E5F-BA0D-29F112D5B575}"/>
              </a:ext>
            </a:extLst>
          </p:cNvPr>
          <p:cNvSpPr/>
          <p:nvPr/>
        </p:nvSpPr>
        <p:spPr>
          <a:xfrm>
            <a:off x="3985850" y="5855388"/>
            <a:ext cx="1101437" cy="467590"/>
          </a:xfrm>
          <a:prstGeom prst="rect">
            <a:avLst/>
          </a:prstGeom>
          <a:solidFill>
            <a:srgbClr val="92D05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62CE200-C12E-4A04-A1FB-E604E1526A3D}"/>
              </a:ext>
            </a:extLst>
          </p:cNvPr>
          <p:cNvSpPr txBox="1"/>
          <p:nvPr/>
        </p:nvSpPr>
        <p:spPr>
          <a:xfrm>
            <a:off x="3267841" y="2222236"/>
            <a:ext cx="1145076" cy="338554"/>
          </a:xfrm>
          <a:prstGeom prst="rect">
            <a:avLst/>
          </a:prstGeom>
          <a:noFill/>
        </p:spPr>
        <p:txBody>
          <a:bodyPr wrap="square" rtlCol="0">
            <a:spAutoFit/>
          </a:bodyPr>
          <a:lstStyle/>
          <a:p>
            <a:r>
              <a:rPr lang="en-IN" sz="1600" b="1" dirty="0"/>
              <a:t>Operand1</a:t>
            </a:r>
          </a:p>
        </p:txBody>
      </p:sp>
      <p:sp>
        <p:nvSpPr>
          <p:cNvPr id="13" name="TextBox 12">
            <a:extLst>
              <a:ext uri="{FF2B5EF4-FFF2-40B4-BE49-F238E27FC236}">
                <a16:creationId xmlns:a16="http://schemas.microsoft.com/office/drawing/2014/main" id="{5AEAF6F1-5168-4A7D-B01C-793D83656073}"/>
              </a:ext>
            </a:extLst>
          </p:cNvPr>
          <p:cNvSpPr txBox="1"/>
          <p:nvPr/>
        </p:nvSpPr>
        <p:spPr>
          <a:xfrm>
            <a:off x="4717716" y="2263097"/>
            <a:ext cx="1050177" cy="338554"/>
          </a:xfrm>
          <a:prstGeom prst="rect">
            <a:avLst/>
          </a:prstGeom>
          <a:solidFill>
            <a:srgbClr val="92D050"/>
          </a:solidFill>
        </p:spPr>
        <p:txBody>
          <a:bodyPr wrap="square" rtlCol="0">
            <a:spAutoFit/>
          </a:bodyPr>
          <a:lstStyle/>
          <a:p>
            <a:r>
              <a:rPr lang="en-IN" sz="1600" b="1" dirty="0"/>
              <a:t>Operand2</a:t>
            </a:r>
          </a:p>
        </p:txBody>
      </p:sp>
      <p:sp>
        <p:nvSpPr>
          <p:cNvPr id="14" name="TextBox 13">
            <a:extLst>
              <a:ext uri="{FF2B5EF4-FFF2-40B4-BE49-F238E27FC236}">
                <a16:creationId xmlns:a16="http://schemas.microsoft.com/office/drawing/2014/main" id="{545728E0-D3BD-4B6B-BFF1-64CA26B7DA30}"/>
              </a:ext>
            </a:extLst>
          </p:cNvPr>
          <p:cNvSpPr txBox="1"/>
          <p:nvPr/>
        </p:nvSpPr>
        <p:spPr>
          <a:xfrm>
            <a:off x="4412916" y="3092337"/>
            <a:ext cx="305359" cy="400110"/>
          </a:xfrm>
          <a:prstGeom prst="rect">
            <a:avLst/>
          </a:prstGeom>
          <a:noFill/>
        </p:spPr>
        <p:txBody>
          <a:bodyPr wrap="square" rtlCol="0">
            <a:spAutoFit/>
          </a:bodyPr>
          <a:lstStyle/>
          <a:p>
            <a:r>
              <a:rPr lang="en-IN" sz="2000" b="1" dirty="0"/>
              <a:t>+</a:t>
            </a:r>
          </a:p>
        </p:txBody>
      </p:sp>
      <p:sp>
        <p:nvSpPr>
          <p:cNvPr id="15" name="TextBox 14">
            <a:extLst>
              <a:ext uri="{FF2B5EF4-FFF2-40B4-BE49-F238E27FC236}">
                <a16:creationId xmlns:a16="http://schemas.microsoft.com/office/drawing/2014/main" id="{49EF7589-6A6E-4EE3-B0AA-0C96F3E3B4C7}"/>
              </a:ext>
            </a:extLst>
          </p:cNvPr>
          <p:cNvSpPr txBox="1"/>
          <p:nvPr/>
        </p:nvSpPr>
        <p:spPr>
          <a:xfrm>
            <a:off x="4361097" y="5218950"/>
            <a:ext cx="305359" cy="400110"/>
          </a:xfrm>
          <a:prstGeom prst="rect">
            <a:avLst/>
          </a:prstGeom>
          <a:noFill/>
        </p:spPr>
        <p:txBody>
          <a:bodyPr wrap="square" rtlCol="0">
            <a:spAutoFit/>
          </a:bodyPr>
          <a:lstStyle/>
          <a:p>
            <a:r>
              <a:rPr lang="en-IN" sz="2000" b="1" dirty="0"/>
              <a:t>/</a:t>
            </a:r>
          </a:p>
        </p:txBody>
      </p:sp>
      <p:sp>
        <p:nvSpPr>
          <p:cNvPr id="16" name="TextBox 15">
            <a:extLst>
              <a:ext uri="{FF2B5EF4-FFF2-40B4-BE49-F238E27FC236}">
                <a16:creationId xmlns:a16="http://schemas.microsoft.com/office/drawing/2014/main" id="{FF8322C8-3C61-42B9-BF58-05D1D2EB2B58}"/>
              </a:ext>
            </a:extLst>
          </p:cNvPr>
          <p:cNvSpPr txBox="1"/>
          <p:nvPr/>
        </p:nvSpPr>
        <p:spPr>
          <a:xfrm>
            <a:off x="4361097" y="3754532"/>
            <a:ext cx="356619" cy="404259"/>
          </a:xfrm>
          <a:prstGeom prst="rect">
            <a:avLst/>
          </a:prstGeom>
          <a:solidFill>
            <a:srgbClr val="FFFF00"/>
          </a:solidFill>
        </p:spPr>
        <p:txBody>
          <a:bodyPr wrap="square" rtlCol="0">
            <a:spAutoFit/>
          </a:bodyPr>
          <a:lstStyle/>
          <a:p>
            <a:r>
              <a:rPr lang="en-IN" sz="2000" b="1" dirty="0"/>
              <a:t>-</a:t>
            </a:r>
          </a:p>
        </p:txBody>
      </p:sp>
      <p:sp>
        <p:nvSpPr>
          <p:cNvPr id="17" name="TextBox 16">
            <a:extLst>
              <a:ext uri="{FF2B5EF4-FFF2-40B4-BE49-F238E27FC236}">
                <a16:creationId xmlns:a16="http://schemas.microsoft.com/office/drawing/2014/main" id="{831791FF-2A93-47CA-979D-C8D322903EC8}"/>
              </a:ext>
            </a:extLst>
          </p:cNvPr>
          <p:cNvSpPr txBox="1"/>
          <p:nvPr/>
        </p:nvSpPr>
        <p:spPr>
          <a:xfrm>
            <a:off x="4344369" y="4486894"/>
            <a:ext cx="305359" cy="400110"/>
          </a:xfrm>
          <a:prstGeom prst="rect">
            <a:avLst/>
          </a:prstGeom>
          <a:noFill/>
        </p:spPr>
        <p:txBody>
          <a:bodyPr wrap="square" rtlCol="0">
            <a:spAutoFit/>
          </a:bodyPr>
          <a:lstStyle/>
          <a:p>
            <a:r>
              <a:rPr lang="en-IN" sz="2000" b="1" dirty="0"/>
              <a:t>x</a:t>
            </a:r>
          </a:p>
        </p:txBody>
      </p:sp>
      <p:sp>
        <p:nvSpPr>
          <p:cNvPr id="18" name="TextBox 17">
            <a:extLst>
              <a:ext uri="{FF2B5EF4-FFF2-40B4-BE49-F238E27FC236}">
                <a16:creationId xmlns:a16="http://schemas.microsoft.com/office/drawing/2014/main" id="{E0E030E2-23F0-4E4F-9F11-A29BCFD26CC5}"/>
              </a:ext>
            </a:extLst>
          </p:cNvPr>
          <p:cNvSpPr txBox="1"/>
          <p:nvPr/>
        </p:nvSpPr>
        <p:spPr>
          <a:xfrm>
            <a:off x="4072098" y="5919906"/>
            <a:ext cx="1145076" cy="338554"/>
          </a:xfrm>
          <a:prstGeom prst="rect">
            <a:avLst/>
          </a:prstGeom>
          <a:noFill/>
        </p:spPr>
        <p:txBody>
          <a:bodyPr wrap="square" rtlCol="0">
            <a:spAutoFit/>
          </a:bodyPr>
          <a:lstStyle/>
          <a:p>
            <a:r>
              <a:rPr lang="en-IN" sz="1600" b="1" dirty="0"/>
              <a:t>Result</a:t>
            </a:r>
          </a:p>
        </p:txBody>
      </p:sp>
      <p:sp>
        <p:nvSpPr>
          <p:cNvPr id="19" name="Rectangle 18">
            <a:extLst>
              <a:ext uri="{FF2B5EF4-FFF2-40B4-BE49-F238E27FC236}">
                <a16:creationId xmlns:a16="http://schemas.microsoft.com/office/drawing/2014/main" id="{8C36D673-1C9C-4500-8363-A6D33062C8C6}"/>
              </a:ext>
            </a:extLst>
          </p:cNvPr>
          <p:cNvSpPr/>
          <p:nvPr/>
        </p:nvSpPr>
        <p:spPr>
          <a:xfrm>
            <a:off x="3166006" y="2086495"/>
            <a:ext cx="2759826" cy="71994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9C3244A-6F4F-4881-A2E6-AF192197A034}"/>
              </a:ext>
            </a:extLst>
          </p:cNvPr>
          <p:cNvSpPr/>
          <p:nvPr/>
        </p:nvSpPr>
        <p:spPr>
          <a:xfrm>
            <a:off x="3840480" y="2884516"/>
            <a:ext cx="1452647" cy="353290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63F81711-8F61-4C25-9EFC-66185714F365}"/>
              </a:ext>
            </a:extLst>
          </p:cNvPr>
          <p:cNvSpPr/>
          <p:nvPr/>
        </p:nvSpPr>
        <p:spPr>
          <a:xfrm>
            <a:off x="7561587" y="2446469"/>
            <a:ext cx="572438" cy="575974"/>
          </a:xfrm>
          <a:prstGeom prst="rect">
            <a:avLst/>
          </a:prstGeom>
          <a:solidFill>
            <a:srgbClr val="FFFF0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14DB327A-635C-452D-BC36-9888B3513680}"/>
              </a:ext>
            </a:extLst>
          </p:cNvPr>
          <p:cNvSpPr txBox="1"/>
          <p:nvPr/>
        </p:nvSpPr>
        <p:spPr>
          <a:xfrm>
            <a:off x="8206942" y="2549790"/>
            <a:ext cx="847898" cy="369332"/>
          </a:xfrm>
          <a:prstGeom prst="rect">
            <a:avLst/>
          </a:prstGeom>
          <a:noFill/>
        </p:spPr>
        <p:txBody>
          <a:bodyPr wrap="square" rtlCol="0">
            <a:spAutoFit/>
          </a:bodyPr>
          <a:lstStyle/>
          <a:p>
            <a:r>
              <a:rPr lang="en-IN" dirty="0"/>
              <a:t>Button</a:t>
            </a:r>
          </a:p>
        </p:txBody>
      </p:sp>
      <p:sp>
        <p:nvSpPr>
          <p:cNvPr id="27" name="Rectangle 26">
            <a:extLst>
              <a:ext uri="{FF2B5EF4-FFF2-40B4-BE49-F238E27FC236}">
                <a16:creationId xmlns:a16="http://schemas.microsoft.com/office/drawing/2014/main" id="{5579B6A5-F6DF-4B7F-AD11-E77ABD825AB3}"/>
              </a:ext>
            </a:extLst>
          </p:cNvPr>
          <p:cNvSpPr/>
          <p:nvPr/>
        </p:nvSpPr>
        <p:spPr>
          <a:xfrm>
            <a:off x="7455028" y="3367968"/>
            <a:ext cx="1101437" cy="467590"/>
          </a:xfrm>
          <a:prstGeom prst="rect">
            <a:avLst/>
          </a:prstGeom>
          <a:solidFill>
            <a:srgbClr val="92D050"/>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B9428770-59EF-4E2A-B831-4A395F12B817}"/>
              </a:ext>
            </a:extLst>
          </p:cNvPr>
          <p:cNvSpPr txBox="1"/>
          <p:nvPr/>
        </p:nvSpPr>
        <p:spPr>
          <a:xfrm>
            <a:off x="8744295" y="3325861"/>
            <a:ext cx="1101437" cy="369332"/>
          </a:xfrm>
          <a:prstGeom prst="rect">
            <a:avLst/>
          </a:prstGeom>
          <a:noFill/>
        </p:spPr>
        <p:txBody>
          <a:bodyPr wrap="square" rtlCol="0">
            <a:spAutoFit/>
          </a:bodyPr>
          <a:lstStyle/>
          <a:p>
            <a:r>
              <a:rPr lang="en-IN" dirty="0" err="1"/>
              <a:t>TextBox</a:t>
            </a:r>
            <a:endParaRPr lang="en-IN" dirty="0"/>
          </a:p>
        </p:txBody>
      </p:sp>
    </p:spTree>
    <p:extLst>
      <p:ext uri="{BB962C8B-B14F-4D97-AF65-F5344CB8AC3E}">
        <p14:creationId xmlns:p14="http://schemas.microsoft.com/office/powerpoint/2010/main" val="1535246644"/>
      </p:ext>
    </p:extLst>
  </p:cSld>
  <p:clrMapOvr>
    <a:masterClrMapping/>
  </p:clrMapOvr>
  <mc:AlternateContent xmlns:mc="http://schemas.openxmlformats.org/markup-compatibility/2006" xmlns:p14="http://schemas.microsoft.com/office/powerpoint/2010/main">
    <mc:Choice Requires="p14">
      <p:transition spd="slow" p14:dur="2000" advTm="7576"/>
    </mc:Choice>
    <mc:Fallback xmlns="">
      <p:transition spd="slow" advTm="757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22A35-456A-4D69-B97C-45149782ED36}"/>
              </a:ext>
            </a:extLst>
          </p:cNvPr>
          <p:cNvSpPr>
            <a:spLocks noGrp="1"/>
          </p:cNvSpPr>
          <p:nvPr>
            <p:ph type="title"/>
          </p:nvPr>
        </p:nvSpPr>
        <p:spPr/>
        <p:txBody>
          <a:bodyPr/>
          <a:lstStyle/>
          <a:p>
            <a:r>
              <a:rPr lang="en-IN" dirty="0"/>
              <a:t>Sample app – GISMO5_MY_APP</a:t>
            </a:r>
          </a:p>
        </p:txBody>
      </p:sp>
      <p:pic>
        <p:nvPicPr>
          <p:cNvPr id="5" name="Picture 4">
            <a:extLst>
              <a:ext uri="{FF2B5EF4-FFF2-40B4-BE49-F238E27FC236}">
                <a16:creationId xmlns:a16="http://schemas.microsoft.com/office/drawing/2014/main" id="{38A2F6E6-CCAF-47D0-9618-AF9DC20345E3}"/>
              </a:ext>
            </a:extLst>
          </p:cNvPr>
          <p:cNvPicPr>
            <a:picLocks noChangeAspect="1"/>
          </p:cNvPicPr>
          <p:nvPr/>
        </p:nvPicPr>
        <p:blipFill>
          <a:blip r:embed="rId2"/>
          <a:stretch>
            <a:fillRect/>
          </a:stretch>
        </p:blipFill>
        <p:spPr>
          <a:xfrm>
            <a:off x="2046288" y="1472345"/>
            <a:ext cx="4156509" cy="3913309"/>
          </a:xfrm>
          <a:prstGeom prst="rect">
            <a:avLst/>
          </a:prstGeom>
        </p:spPr>
      </p:pic>
    </p:spTree>
    <p:extLst>
      <p:ext uri="{BB962C8B-B14F-4D97-AF65-F5344CB8AC3E}">
        <p14:creationId xmlns:p14="http://schemas.microsoft.com/office/powerpoint/2010/main" val="3845995642"/>
      </p:ext>
    </p:extLst>
  </p:cSld>
  <p:clrMapOvr>
    <a:masterClrMapping/>
  </p:clrMapOvr>
  <mc:AlternateContent xmlns:mc="http://schemas.openxmlformats.org/markup-compatibility/2006" xmlns:p14="http://schemas.microsoft.com/office/powerpoint/2010/main">
    <mc:Choice Requires="p14">
      <p:transition spd="slow" p14:dur="2000" advTm="10006"/>
    </mc:Choice>
    <mc:Fallback xmlns="">
      <p:transition spd="slow" advTm="1000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sp>
        <p:nvSpPr>
          <p:cNvPr id="7" name="TextBox 1">
            <a:extLst>
              <a:ext uri="{FF2B5EF4-FFF2-40B4-BE49-F238E27FC236}">
                <a16:creationId xmlns:a16="http://schemas.microsoft.com/office/drawing/2014/main" id="{61492F3C-3174-4E30-9FE1-089A8BC1F9F9}"/>
              </a:ext>
            </a:extLst>
          </p:cNvPr>
          <p:cNvSpPr txBox="1"/>
          <p:nvPr/>
        </p:nvSpPr>
        <p:spPr>
          <a:xfrm>
            <a:off x="1" y="1048642"/>
            <a:ext cx="4772721" cy="92025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000" dirty="0" err="1"/>
              <a:t>Kodular</a:t>
            </a:r>
            <a:r>
              <a:rPr lang="en-IN" sz="4000" dirty="0"/>
              <a:t> Companion</a:t>
            </a:r>
          </a:p>
        </p:txBody>
      </p:sp>
      <p:sp>
        <p:nvSpPr>
          <p:cNvPr id="3" name="TextBox 2">
            <a:extLst>
              <a:ext uri="{FF2B5EF4-FFF2-40B4-BE49-F238E27FC236}">
                <a16:creationId xmlns:a16="http://schemas.microsoft.com/office/drawing/2014/main" id="{7F7FE88C-D314-4E11-BC69-8FD3C116A099}"/>
              </a:ext>
            </a:extLst>
          </p:cNvPr>
          <p:cNvSpPr txBox="1"/>
          <p:nvPr/>
        </p:nvSpPr>
        <p:spPr>
          <a:xfrm flipH="1">
            <a:off x="238862" y="5553625"/>
            <a:ext cx="7304974" cy="1200329"/>
          </a:xfrm>
          <a:prstGeom prst="rect">
            <a:avLst/>
          </a:prstGeom>
          <a:noFill/>
        </p:spPr>
        <p:txBody>
          <a:bodyPr wrap="square" rtlCol="0">
            <a:spAutoFit/>
          </a:bodyPr>
          <a:lstStyle/>
          <a:p>
            <a:endParaRPr lang="en-IN" dirty="0">
              <a:latin typeface="Arial" panose="020B0604020202020204" pitchFamily="34" charset="0"/>
              <a:cs typeface="Arial" panose="020B0604020202020204" pitchFamily="34" charset="0"/>
            </a:endParaRPr>
          </a:p>
          <a:p>
            <a:r>
              <a:rPr lang="en-IN" b="1" dirty="0" err="1">
                <a:latin typeface="Arial" panose="020B0604020202020204" pitchFamily="34" charset="0"/>
                <a:cs typeface="Arial" panose="020B0604020202020204" pitchFamily="34" charset="0"/>
              </a:rPr>
              <a:t>Kodular</a:t>
            </a:r>
            <a:r>
              <a:rPr lang="en-IN" b="1" dirty="0">
                <a:latin typeface="Arial" panose="020B0604020202020204" pitchFamily="34" charset="0"/>
                <a:cs typeface="Arial" panose="020B0604020202020204" pitchFamily="34" charset="0"/>
              </a:rPr>
              <a:t> Creator</a:t>
            </a:r>
            <a:r>
              <a:rPr lang="en-IN" dirty="0">
                <a:latin typeface="Arial" panose="020B0604020202020204" pitchFamily="34" charset="0"/>
                <a:cs typeface="Arial" panose="020B0604020202020204" pitchFamily="34" charset="0"/>
              </a:rPr>
              <a:t> in the Test tab has a Connect to Companion item that will open a 2D QR code that can be scanned by </a:t>
            </a:r>
            <a:r>
              <a:rPr lang="en-IN" dirty="0" err="1">
                <a:latin typeface="Arial" panose="020B0604020202020204" pitchFamily="34" charset="0"/>
                <a:cs typeface="Arial" panose="020B0604020202020204" pitchFamily="34" charset="0"/>
              </a:rPr>
              <a:t>Kodular</a:t>
            </a:r>
            <a:r>
              <a:rPr lang="en-IN" dirty="0">
                <a:latin typeface="Arial" panose="020B0604020202020204" pitchFamily="34" charset="0"/>
                <a:cs typeface="Arial" panose="020B0604020202020204" pitchFamily="34" charset="0"/>
              </a:rPr>
              <a:t> Companion</a:t>
            </a:r>
          </a:p>
        </p:txBody>
      </p:sp>
      <p:pic>
        <p:nvPicPr>
          <p:cNvPr id="9" name="Picture 8">
            <a:extLst>
              <a:ext uri="{FF2B5EF4-FFF2-40B4-BE49-F238E27FC236}">
                <a16:creationId xmlns:a16="http://schemas.microsoft.com/office/drawing/2014/main" id="{726C6F84-8063-41FE-B3E3-5CC63AA3C4D5}"/>
              </a:ext>
            </a:extLst>
          </p:cNvPr>
          <p:cNvPicPr>
            <a:picLocks noChangeAspect="1"/>
          </p:cNvPicPr>
          <p:nvPr/>
        </p:nvPicPr>
        <p:blipFill>
          <a:blip r:embed="rId4"/>
          <a:stretch>
            <a:fillRect/>
          </a:stretch>
        </p:blipFill>
        <p:spPr>
          <a:xfrm>
            <a:off x="331809" y="1968894"/>
            <a:ext cx="6700644" cy="3769112"/>
          </a:xfrm>
          <a:prstGeom prst="rect">
            <a:avLst/>
          </a:prstGeom>
        </p:spPr>
      </p:pic>
      <p:pic>
        <p:nvPicPr>
          <p:cNvPr id="10" name="Picture 9">
            <a:extLst>
              <a:ext uri="{FF2B5EF4-FFF2-40B4-BE49-F238E27FC236}">
                <a16:creationId xmlns:a16="http://schemas.microsoft.com/office/drawing/2014/main" id="{09EFF916-5727-41E2-9CE1-15369156DBBD}"/>
              </a:ext>
            </a:extLst>
          </p:cNvPr>
          <p:cNvPicPr>
            <a:picLocks noChangeAspect="1"/>
          </p:cNvPicPr>
          <p:nvPr/>
        </p:nvPicPr>
        <p:blipFill>
          <a:blip r:embed="rId5"/>
          <a:stretch>
            <a:fillRect/>
          </a:stretch>
        </p:blipFill>
        <p:spPr>
          <a:xfrm>
            <a:off x="10089943" y="1966367"/>
            <a:ext cx="1657350" cy="2762250"/>
          </a:xfrm>
          <a:prstGeom prst="rect">
            <a:avLst/>
          </a:prstGeom>
        </p:spPr>
      </p:pic>
      <p:pic>
        <p:nvPicPr>
          <p:cNvPr id="11" name="Picture 10">
            <a:extLst>
              <a:ext uri="{FF2B5EF4-FFF2-40B4-BE49-F238E27FC236}">
                <a16:creationId xmlns:a16="http://schemas.microsoft.com/office/drawing/2014/main" id="{C99DAB66-E2F3-4051-9AAF-85D8A2314A1C}"/>
              </a:ext>
            </a:extLst>
          </p:cNvPr>
          <p:cNvPicPr>
            <a:picLocks noChangeAspect="1"/>
          </p:cNvPicPr>
          <p:nvPr/>
        </p:nvPicPr>
        <p:blipFill>
          <a:blip r:embed="rId6"/>
          <a:stretch>
            <a:fillRect/>
          </a:stretch>
        </p:blipFill>
        <p:spPr>
          <a:xfrm>
            <a:off x="8509870" y="1966367"/>
            <a:ext cx="931331" cy="931331"/>
          </a:xfrm>
          <a:prstGeom prst="rect">
            <a:avLst/>
          </a:prstGeom>
        </p:spPr>
      </p:pic>
      <p:sp>
        <p:nvSpPr>
          <p:cNvPr id="12" name="TextBox 11">
            <a:extLst>
              <a:ext uri="{FF2B5EF4-FFF2-40B4-BE49-F238E27FC236}">
                <a16:creationId xmlns:a16="http://schemas.microsoft.com/office/drawing/2014/main" id="{16A1EDA0-A26A-4B4C-88D6-5187E3D8FFE6}"/>
              </a:ext>
            </a:extLst>
          </p:cNvPr>
          <p:cNvSpPr txBox="1"/>
          <p:nvPr/>
        </p:nvSpPr>
        <p:spPr>
          <a:xfrm>
            <a:off x="7738946" y="5288205"/>
            <a:ext cx="4453054" cy="1200329"/>
          </a:xfrm>
          <a:prstGeom prst="rect">
            <a:avLst/>
          </a:prstGeom>
          <a:noFill/>
        </p:spPr>
        <p:txBody>
          <a:bodyPr wrap="square" rtlCol="0">
            <a:spAutoFit/>
          </a:bodyPr>
          <a:lstStyle/>
          <a:p>
            <a:r>
              <a:rPr lang="en-IN" b="1" dirty="0" err="1">
                <a:latin typeface="Arial" panose="020B0604020202020204" pitchFamily="34" charset="0"/>
                <a:cs typeface="Arial" panose="020B0604020202020204" pitchFamily="34" charset="0"/>
              </a:rPr>
              <a:t>Kodular</a:t>
            </a:r>
            <a:r>
              <a:rPr lang="en-IN" b="1" dirty="0">
                <a:latin typeface="Arial" panose="020B0604020202020204" pitchFamily="34" charset="0"/>
                <a:cs typeface="Arial" panose="020B0604020202020204" pitchFamily="34" charset="0"/>
              </a:rPr>
              <a:t> Companion</a:t>
            </a:r>
            <a:r>
              <a:rPr lang="en-IN" dirty="0">
                <a:latin typeface="Arial" panose="020B0604020202020204" pitchFamily="34" charset="0"/>
                <a:cs typeface="Arial" panose="020B0604020202020204" pitchFamily="34" charset="0"/>
              </a:rPr>
              <a:t> is an Android app that will help developers using </a:t>
            </a:r>
            <a:r>
              <a:rPr lang="en-IN" dirty="0" err="1">
                <a:latin typeface="Arial" panose="020B0604020202020204" pitchFamily="34" charset="0"/>
                <a:cs typeface="Arial" panose="020B0604020202020204" pitchFamily="34" charset="0"/>
              </a:rPr>
              <a:t>Kodular</a:t>
            </a:r>
            <a:r>
              <a:rPr lang="en-IN" dirty="0">
                <a:latin typeface="Arial" panose="020B0604020202020204" pitchFamily="34" charset="0"/>
                <a:cs typeface="Arial" panose="020B0604020202020204" pitchFamily="34" charset="0"/>
              </a:rPr>
              <a:t> to live test their apps without exporting and compiling them</a:t>
            </a:r>
          </a:p>
        </p:txBody>
      </p:sp>
    </p:spTree>
    <p:extLst>
      <p:ext uri="{BB962C8B-B14F-4D97-AF65-F5344CB8AC3E}">
        <p14:creationId xmlns:p14="http://schemas.microsoft.com/office/powerpoint/2010/main" val="3541072021"/>
      </p:ext>
    </p:extLst>
  </p:cSld>
  <p:clrMapOvr>
    <a:masterClrMapping/>
  </p:clrMapOvr>
  <mc:AlternateContent xmlns:mc="http://schemas.openxmlformats.org/markup-compatibility/2006" xmlns:p14="http://schemas.microsoft.com/office/powerpoint/2010/main">
    <mc:Choice Requires="p14">
      <p:transition spd="slow" p14:dur="2000" advTm="22590"/>
    </mc:Choice>
    <mc:Fallback xmlns="">
      <p:transition spd="slow" advTm="2259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2128569" y="2761870"/>
            <a:ext cx="9331036" cy="131818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2">
              <a:lnSpc>
                <a:spcPct val="150000"/>
              </a:lnSpc>
            </a:pPr>
            <a:endParaRPr lang="en-IN" sz="2800" dirty="0"/>
          </a:p>
          <a:p>
            <a:pPr lvl="2">
              <a:lnSpc>
                <a:spcPct val="150000"/>
              </a:lnSpc>
            </a:pPr>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255732" y="707498"/>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Understanding </a:t>
            </a:r>
            <a:r>
              <a:rPr lang="en-IN" sz="4800" dirty="0" err="1"/>
              <a:t>Kodular</a:t>
            </a:r>
            <a:endParaRPr lang="en-IN" sz="4800" dirty="0"/>
          </a:p>
        </p:txBody>
      </p:sp>
      <p:pic>
        <p:nvPicPr>
          <p:cNvPr id="2" name="Picture 1">
            <a:extLst>
              <a:ext uri="{FF2B5EF4-FFF2-40B4-BE49-F238E27FC236}">
                <a16:creationId xmlns:a16="http://schemas.microsoft.com/office/drawing/2014/main" id="{F9CB4034-2D98-4DC2-BB69-B2682CE6FE85}"/>
              </a:ext>
            </a:extLst>
          </p:cNvPr>
          <p:cNvPicPr>
            <a:picLocks noChangeAspect="1"/>
          </p:cNvPicPr>
          <p:nvPr/>
        </p:nvPicPr>
        <p:blipFill>
          <a:blip r:embed="rId4"/>
          <a:stretch>
            <a:fillRect/>
          </a:stretch>
        </p:blipFill>
        <p:spPr>
          <a:xfrm>
            <a:off x="732395" y="2594517"/>
            <a:ext cx="6850434" cy="3914534"/>
          </a:xfrm>
          <a:prstGeom prst="rect">
            <a:avLst/>
          </a:prstGeom>
        </p:spPr>
      </p:pic>
      <p:sp>
        <p:nvSpPr>
          <p:cNvPr id="9" name="TextBox 8">
            <a:extLst>
              <a:ext uri="{FF2B5EF4-FFF2-40B4-BE49-F238E27FC236}">
                <a16:creationId xmlns:a16="http://schemas.microsoft.com/office/drawing/2014/main" id="{0C6CEA26-EC82-4CDA-B1DC-DB6C57651E12}"/>
              </a:ext>
            </a:extLst>
          </p:cNvPr>
          <p:cNvSpPr txBox="1"/>
          <p:nvPr/>
        </p:nvSpPr>
        <p:spPr>
          <a:xfrm>
            <a:off x="7582829" y="1793308"/>
            <a:ext cx="4190071" cy="3170099"/>
          </a:xfrm>
          <a:prstGeom prst="rect">
            <a:avLst/>
          </a:prstGeom>
          <a:noFill/>
        </p:spPr>
        <p:txBody>
          <a:bodyPr wrap="square">
            <a:spAutoFit/>
          </a:bodyPr>
          <a:lstStyle/>
          <a:p>
            <a:pPr algn="l"/>
            <a:r>
              <a:rPr lang="en-US" sz="2000" b="0" i="0" dirty="0">
                <a:effectLst/>
                <a:latin typeface="Arial" panose="020B0604020202020204" pitchFamily="34" charset="0"/>
                <a:cs typeface="Arial" panose="020B0604020202020204" pitchFamily="34" charset="0"/>
              </a:rPr>
              <a:t>The apps in </a:t>
            </a:r>
            <a:r>
              <a:rPr lang="en-US" sz="2000" b="0" i="0" dirty="0" err="1">
                <a:effectLst/>
                <a:latin typeface="Arial" panose="020B0604020202020204" pitchFamily="34" charset="0"/>
                <a:cs typeface="Arial" panose="020B0604020202020204" pitchFamily="34" charset="0"/>
              </a:rPr>
              <a:t>Kodular</a:t>
            </a:r>
            <a:r>
              <a:rPr lang="en-US" sz="2000" b="0" i="0" dirty="0">
                <a:effectLst/>
                <a:latin typeface="Arial" panose="020B0604020202020204" pitchFamily="34" charset="0"/>
                <a:cs typeface="Arial" panose="020B0604020202020204" pitchFamily="34" charset="0"/>
              </a:rPr>
              <a:t> are built as a combination of various </a:t>
            </a:r>
            <a:r>
              <a:rPr lang="en-US" sz="2000" b="1" dirty="0">
                <a:effectLst/>
                <a:latin typeface="Arial" panose="020B0604020202020204" pitchFamily="34" charset="0"/>
                <a:cs typeface="Arial" panose="020B0604020202020204" pitchFamily="34" charset="0"/>
              </a:rPr>
              <a:t>Components</a:t>
            </a:r>
            <a:r>
              <a:rPr lang="en-US" sz="2000" b="0" i="0" dirty="0">
                <a:effectLst/>
                <a:latin typeface="Arial" panose="020B0604020202020204" pitchFamily="34" charset="0"/>
                <a:cs typeface="Arial" panose="020B0604020202020204" pitchFamily="34" charset="0"/>
              </a:rPr>
              <a:t> , with each individual </a:t>
            </a:r>
            <a:r>
              <a:rPr lang="en-US" sz="2000" b="1" dirty="0">
                <a:effectLst/>
                <a:latin typeface="Arial" panose="020B0604020202020204" pitchFamily="34" charset="0"/>
                <a:cs typeface="Arial" panose="020B0604020202020204" pitchFamily="34" charset="0"/>
              </a:rPr>
              <a:t>Component</a:t>
            </a:r>
            <a:r>
              <a:rPr lang="en-US" sz="2000" b="0" i="0" dirty="0">
                <a:effectLst/>
                <a:latin typeface="Arial" panose="020B0604020202020204" pitchFamily="34" charset="0"/>
                <a:cs typeface="Arial" panose="020B0604020202020204" pitchFamily="34" charset="0"/>
              </a:rPr>
              <a:t> being used for a specific purpose.</a:t>
            </a:r>
          </a:p>
          <a:p>
            <a:pPr algn="l"/>
            <a:endParaRPr lang="en-US" sz="2000" b="0" i="0" dirty="0">
              <a:effectLst/>
              <a:latin typeface="Arial" panose="020B0604020202020204" pitchFamily="34" charset="0"/>
              <a:cs typeface="Arial" panose="020B0604020202020204" pitchFamily="34" charset="0"/>
            </a:endParaRPr>
          </a:p>
          <a:p>
            <a:pPr algn="l"/>
            <a:r>
              <a:rPr lang="en-US" sz="2000" b="0" i="0" dirty="0">
                <a:effectLst/>
                <a:latin typeface="Arial" panose="020B0604020202020204" pitchFamily="34" charset="0"/>
                <a:cs typeface="Arial" panose="020B0604020202020204" pitchFamily="34" charset="0"/>
              </a:rPr>
              <a:t>The </a:t>
            </a:r>
            <a:r>
              <a:rPr lang="en-US" sz="2000" b="1" i="0" dirty="0">
                <a:effectLst/>
                <a:latin typeface="Arial" panose="020B0604020202020204" pitchFamily="34" charset="0"/>
                <a:cs typeface="Arial" panose="020B0604020202020204" pitchFamily="34" charset="0"/>
              </a:rPr>
              <a:t>Component</a:t>
            </a:r>
            <a:r>
              <a:rPr lang="en-US" sz="2000" b="0" i="0" dirty="0">
                <a:effectLst/>
                <a:latin typeface="Arial" panose="020B0604020202020204" pitchFamily="34" charset="0"/>
                <a:cs typeface="Arial" panose="020B0604020202020204" pitchFamily="34" charset="0"/>
              </a:rPr>
              <a:t>'s </a:t>
            </a:r>
            <a:r>
              <a:rPr lang="en-US" sz="2000" b="0" i="0" dirty="0" err="1">
                <a:effectLst/>
                <a:latin typeface="Arial" panose="020B0604020202020204" pitchFamily="34" charset="0"/>
                <a:cs typeface="Arial" panose="020B0604020202020204" pitchFamily="34" charset="0"/>
              </a:rPr>
              <a:t>behaviour</a:t>
            </a:r>
            <a:r>
              <a:rPr lang="en-US" sz="2000" b="0" i="0" dirty="0">
                <a:effectLst/>
                <a:latin typeface="Arial" panose="020B0604020202020204" pitchFamily="34" charset="0"/>
                <a:cs typeface="Arial" panose="020B0604020202020204" pitchFamily="34" charset="0"/>
              </a:rPr>
              <a:t> is configured using </a:t>
            </a:r>
            <a:r>
              <a:rPr lang="en-US" sz="2000" b="1" dirty="0">
                <a:effectLst/>
                <a:latin typeface="Arial" panose="020B0604020202020204" pitchFamily="34" charset="0"/>
                <a:cs typeface="Arial" panose="020B0604020202020204" pitchFamily="34" charset="0"/>
              </a:rPr>
              <a:t>Blocks</a:t>
            </a:r>
          </a:p>
          <a:p>
            <a:br>
              <a:rPr lang="en-US"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5276256"/>
      </p:ext>
    </p:extLst>
  </p:cSld>
  <p:clrMapOvr>
    <a:masterClrMapping/>
  </p:clrMapOvr>
  <mc:AlternateContent xmlns:mc="http://schemas.openxmlformats.org/markup-compatibility/2006" xmlns:p14="http://schemas.microsoft.com/office/powerpoint/2010/main">
    <mc:Choice Requires="p14">
      <p:transition spd="slow" p14:dur="2000" advTm="30993"/>
    </mc:Choice>
    <mc:Fallback xmlns="">
      <p:transition spd="slow" advTm="3099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1125126" y="1961770"/>
            <a:ext cx="7644802" cy="52884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b="0" i="0" dirty="0">
                <a:effectLst/>
                <a:latin typeface="Arial" panose="020B0604020202020204" pitchFamily="34" charset="0"/>
                <a:cs typeface="Arial" panose="020B0604020202020204" pitchFamily="34" charset="0"/>
              </a:rPr>
              <a:t>Components are the basic building elements of any app in </a:t>
            </a:r>
            <a:r>
              <a:rPr lang="en-US" sz="2400" b="0" i="0" dirty="0" err="1">
                <a:effectLst/>
                <a:latin typeface="Arial" panose="020B0604020202020204" pitchFamily="34" charset="0"/>
                <a:cs typeface="Arial" panose="020B0604020202020204" pitchFamily="34" charset="0"/>
              </a:rPr>
              <a:t>Kodular</a:t>
            </a:r>
            <a:r>
              <a:rPr lang="en-US" sz="2400" b="0" i="0" dirty="0">
                <a:effectLst/>
                <a:latin typeface="Arial" panose="020B0604020202020204" pitchFamily="34" charset="0"/>
                <a:cs typeface="Arial" panose="020B0604020202020204" pitchFamily="34" charset="0"/>
              </a:rPr>
              <a:t>. Everything in the app is done with the help of one component or the other.</a:t>
            </a:r>
          </a:p>
          <a:p>
            <a:pPr algn="l"/>
            <a:endParaRPr lang="en-US" sz="2400" b="0" i="0" dirty="0">
              <a:effectLst/>
              <a:latin typeface="Arial" panose="020B0604020202020204" pitchFamily="34" charset="0"/>
              <a:cs typeface="Arial" panose="020B0604020202020204" pitchFamily="34" charset="0"/>
            </a:endParaRPr>
          </a:p>
          <a:p>
            <a:pPr algn="l"/>
            <a:r>
              <a:rPr lang="en-US" sz="2400" b="0" i="0" dirty="0">
                <a:effectLst/>
                <a:latin typeface="Arial" panose="020B0604020202020204" pitchFamily="34" charset="0"/>
                <a:cs typeface="Arial" panose="020B0604020202020204" pitchFamily="34" charset="0"/>
              </a:rPr>
              <a:t>Different components are used for different purposes. One component may be used to design the User Interface(UI) of the app, for example a </a:t>
            </a:r>
            <a:r>
              <a:rPr lang="en-US" sz="2400" b="0" i="1" dirty="0">
                <a:effectLst/>
                <a:latin typeface="Arial" panose="020B0604020202020204" pitchFamily="34" charset="0"/>
                <a:cs typeface="Arial" panose="020B0604020202020204" pitchFamily="34" charset="0"/>
              </a:rPr>
              <a:t>Button</a:t>
            </a:r>
            <a:r>
              <a:rPr lang="en-US" sz="2400" b="0" i="0" dirty="0">
                <a:effectLst/>
                <a:latin typeface="Arial" panose="020B0604020202020204" pitchFamily="34" charset="0"/>
                <a:cs typeface="Arial" panose="020B0604020202020204" pitchFamily="34" charset="0"/>
              </a:rPr>
              <a:t> component, while others may be used for performing actions like communicating to a database, saving an image to the Android device's folder etc. for example the </a:t>
            </a:r>
            <a:r>
              <a:rPr lang="en-US" sz="2400" b="0" i="1" dirty="0" err="1">
                <a:effectLst/>
                <a:latin typeface="Arial" panose="020B0604020202020204" pitchFamily="34" charset="0"/>
                <a:cs typeface="Arial" panose="020B0604020202020204" pitchFamily="34" charset="0"/>
              </a:rPr>
              <a:t>FirebaseDB</a:t>
            </a:r>
            <a:r>
              <a:rPr lang="en-US" sz="2400" b="0" i="0" dirty="0">
                <a:effectLst/>
                <a:latin typeface="Arial" panose="020B0604020202020204" pitchFamily="34" charset="0"/>
                <a:cs typeface="Arial" panose="020B0604020202020204" pitchFamily="34" charset="0"/>
              </a:rPr>
              <a:t> component</a:t>
            </a:r>
          </a:p>
          <a:p>
            <a:pPr lvl="2">
              <a:lnSpc>
                <a:spcPct val="150000"/>
              </a:lnSpc>
            </a:pPr>
            <a:endParaRPr lang="en-IN" sz="2400" dirty="0"/>
          </a:p>
          <a:p>
            <a:pPr lvl="2">
              <a:lnSpc>
                <a:spcPct val="150000"/>
              </a:lnSpc>
            </a:pPr>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125126" y="707498"/>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Components</a:t>
            </a:r>
          </a:p>
        </p:txBody>
      </p:sp>
      <p:pic>
        <p:nvPicPr>
          <p:cNvPr id="3" name="Picture 2">
            <a:extLst>
              <a:ext uri="{FF2B5EF4-FFF2-40B4-BE49-F238E27FC236}">
                <a16:creationId xmlns:a16="http://schemas.microsoft.com/office/drawing/2014/main" id="{4314CA73-9ABF-4F73-8E87-44F3184062DA}"/>
              </a:ext>
            </a:extLst>
          </p:cNvPr>
          <p:cNvPicPr>
            <a:picLocks noChangeAspect="1"/>
          </p:cNvPicPr>
          <p:nvPr/>
        </p:nvPicPr>
        <p:blipFill>
          <a:blip r:embed="rId3"/>
          <a:stretch>
            <a:fillRect/>
          </a:stretch>
        </p:blipFill>
        <p:spPr>
          <a:xfrm>
            <a:off x="8485701" y="321824"/>
            <a:ext cx="2972215" cy="6287377"/>
          </a:xfrm>
          <a:prstGeom prst="rect">
            <a:avLst/>
          </a:prstGeom>
        </p:spPr>
      </p:pic>
    </p:spTree>
    <p:extLst>
      <p:ext uri="{BB962C8B-B14F-4D97-AF65-F5344CB8AC3E}">
        <p14:creationId xmlns:p14="http://schemas.microsoft.com/office/powerpoint/2010/main" val="3822965961"/>
      </p:ext>
    </p:extLst>
  </p:cSld>
  <p:clrMapOvr>
    <a:masterClrMapping/>
  </p:clrMapOvr>
  <mc:AlternateContent xmlns:mc="http://schemas.openxmlformats.org/markup-compatibility/2006" xmlns:p14="http://schemas.microsoft.com/office/powerpoint/2010/main">
    <mc:Choice Requires="p14">
      <p:transition spd="slow" p14:dur="2000" advTm="40806"/>
    </mc:Choice>
    <mc:Fallback xmlns="">
      <p:transition spd="slow" advTm="4080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1125125" y="1961770"/>
            <a:ext cx="10481519" cy="46474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b="0" i="0" dirty="0">
                <a:effectLst/>
                <a:latin typeface="Arial" panose="020B0604020202020204" pitchFamily="34" charset="0"/>
                <a:cs typeface="Arial" panose="020B0604020202020204" pitchFamily="34" charset="0"/>
              </a:rPr>
              <a:t>Blocks are ones which are used describe how to do a task. The way in which the </a:t>
            </a:r>
            <a:r>
              <a:rPr lang="en-US" sz="2400" b="1" i="1" dirty="0">
                <a:effectLst/>
                <a:latin typeface="Arial" panose="020B0604020202020204" pitchFamily="34" charset="0"/>
                <a:cs typeface="Arial" panose="020B0604020202020204" pitchFamily="34" charset="0"/>
              </a:rPr>
              <a:t>Components</a:t>
            </a:r>
            <a:r>
              <a:rPr lang="en-US" sz="2400" b="0" i="0" dirty="0">
                <a:effectLst/>
                <a:latin typeface="Arial" panose="020B0604020202020204" pitchFamily="34" charset="0"/>
                <a:cs typeface="Arial" panose="020B0604020202020204" pitchFamily="34" charset="0"/>
              </a:rPr>
              <a:t> respond to various actions and events in the app is designed using the </a:t>
            </a:r>
            <a:r>
              <a:rPr lang="en-US" sz="2400" b="1" i="1" dirty="0">
                <a:effectLst/>
                <a:latin typeface="Arial" panose="020B0604020202020204" pitchFamily="34" charset="0"/>
                <a:cs typeface="Arial" panose="020B0604020202020204" pitchFamily="34" charset="0"/>
              </a:rPr>
              <a:t>Blocks</a:t>
            </a:r>
            <a:r>
              <a:rPr lang="en-US" sz="2400" b="0" i="0" dirty="0">
                <a:effectLst/>
                <a:latin typeface="Arial" panose="020B0604020202020204" pitchFamily="34" charset="0"/>
                <a:cs typeface="Arial" panose="020B0604020202020204" pitchFamily="34" charset="0"/>
              </a:rPr>
              <a:t>.</a:t>
            </a:r>
          </a:p>
          <a:p>
            <a:pPr algn="l"/>
            <a:endParaRPr lang="en-US" sz="2400" b="0" i="0" dirty="0">
              <a:effectLst/>
              <a:latin typeface="Arial" panose="020B0604020202020204" pitchFamily="34" charset="0"/>
              <a:cs typeface="Arial" panose="020B0604020202020204" pitchFamily="34" charset="0"/>
            </a:endParaRPr>
          </a:p>
          <a:p>
            <a:pPr algn="l"/>
            <a:r>
              <a:rPr lang="en-US" sz="2400" b="0" i="0" dirty="0">
                <a:effectLst/>
                <a:latin typeface="Arial" panose="020B0604020202020204" pitchFamily="34" charset="0"/>
                <a:cs typeface="Arial" panose="020B0604020202020204" pitchFamily="34" charset="0"/>
              </a:rPr>
              <a:t>For example, how the app should respond when a </a:t>
            </a:r>
            <a:r>
              <a:rPr lang="en-US" sz="2400" b="0" i="1" dirty="0">
                <a:effectLst/>
                <a:latin typeface="Arial" panose="020B0604020202020204" pitchFamily="34" charset="0"/>
                <a:cs typeface="Arial" panose="020B0604020202020204" pitchFamily="34" charset="0"/>
              </a:rPr>
              <a:t>Button</a:t>
            </a:r>
            <a:r>
              <a:rPr lang="en-US" sz="2400" b="0" i="0" dirty="0">
                <a:effectLst/>
                <a:latin typeface="Arial" panose="020B0604020202020204" pitchFamily="34" charset="0"/>
                <a:cs typeface="Arial" panose="020B0604020202020204" pitchFamily="34" charset="0"/>
              </a:rPr>
              <a:t> is clicked, what data is to be communicated to the database using </a:t>
            </a:r>
            <a:r>
              <a:rPr lang="en-US" sz="2400" b="0" i="0" dirty="0" err="1">
                <a:effectLst/>
                <a:latin typeface="Arial" panose="020B0604020202020204" pitchFamily="34" charset="0"/>
                <a:cs typeface="Arial" panose="020B0604020202020204" pitchFamily="34" charset="0"/>
              </a:rPr>
              <a:t>FirebaseDB</a:t>
            </a:r>
            <a:r>
              <a:rPr lang="en-US" sz="2400" b="0" i="0" dirty="0">
                <a:effectLst/>
                <a:latin typeface="Arial" panose="020B0604020202020204" pitchFamily="34" charset="0"/>
                <a:cs typeface="Arial" panose="020B0604020202020204" pitchFamily="34" charset="0"/>
              </a:rPr>
              <a:t> component etc. are all configured using the </a:t>
            </a:r>
            <a:r>
              <a:rPr lang="en-US" sz="2400" b="1" i="1" dirty="0">
                <a:effectLst/>
                <a:latin typeface="Arial" panose="020B0604020202020204" pitchFamily="34" charset="0"/>
                <a:cs typeface="Arial" panose="020B0604020202020204" pitchFamily="34" charset="0"/>
              </a:rPr>
              <a:t>Blocks</a:t>
            </a:r>
            <a:r>
              <a:rPr lang="en-US" sz="2400" b="0" i="0" dirty="0">
                <a:effectLst/>
                <a:latin typeface="Arial" panose="020B0604020202020204" pitchFamily="34" charset="0"/>
                <a:cs typeface="Arial" panose="020B0604020202020204" pitchFamily="34" charset="0"/>
              </a:rPr>
              <a:t>.</a:t>
            </a:r>
          </a:p>
          <a:p>
            <a:pPr algn="l"/>
            <a:r>
              <a:rPr lang="en-US" sz="2400" b="0" i="0" dirty="0">
                <a:effectLst/>
                <a:latin typeface="Arial" panose="020B0604020202020204" pitchFamily="34" charset="0"/>
                <a:cs typeface="Arial" panose="020B0604020202020204" pitchFamily="34" charset="0"/>
              </a:rPr>
              <a:t>Thus, by using the various </a:t>
            </a:r>
            <a:r>
              <a:rPr lang="en-US" sz="2400" b="1" i="1" dirty="0">
                <a:effectLst/>
                <a:latin typeface="Arial" panose="020B0604020202020204" pitchFamily="34" charset="0"/>
                <a:cs typeface="Arial" panose="020B0604020202020204" pitchFamily="34" charset="0"/>
              </a:rPr>
              <a:t>Components</a:t>
            </a:r>
            <a:r>
              <a:rPr lang="en-US" sz="2400" b="0" i="0" dirty="0">
                <a:effectLst/>
                <a:latin typeface="Arial" panose="020B0604020202020204" pitchFamily="34" charset="0"/>
                <a:cs typeface="Arial" panose="020B0604020202020204" pitchFamily="34" charset="0"/>
              </a:rPr>
              <a:t> and by configuring its </a:t>
            </a:r>
            <a:r>
              <a:rPr lang="en-US" sz="2400" b="0" i="0" dirty="0" err="1">
                <a:effectLst/>
                <a:latin typeface="Arial" panose="020B0604020202020204" pitchFamily="34" charset="0"/>
                <a:cs typeface="Arial" panose="020B0604020202020204" pitchFamily="34" charset="0"/>
              </a:rPr>
              <a:t>behaviour</a:t>
            </a:r>
            <a:r>
              <a:rPr lang="en-US" sz="2400" b="0" i="0" dirty="0">
                <a:effectLst/>
                <a:latin typeface="Arial" panose="020B0604020202020204" pitchFamily="34" charset="0"/>
                <a:cs typeface="Arial" panose="020B0604020202020204" pitchFamily="34" charset="0"/>
              </a:rPr>
              <a:t> and response to actions from the user with the help of </a:t>
            </a:r>
            <a:r>
              <a:rPr lang="en-US" sz="2400" b="1" i="1" dirty="0">
                <a:effectLst/>
                <a:latin typeface="Arial" panose="020B0604020202020204" pitchFamily="34" charset="0"/>
                <a:cs typeface="Arial" panose="020B0604020202020204" pitchFamily="34" charset="0"/>
              </a:rPr>
              <a:t>Blocks</a:t>
            </a:r>
            <a:r>
              <a:rPr lang="en-US" sz="2400" b="0" i="0" dirty="0">
                <a:effectLst/>
                <a:latin typeface="Arial" panose="020B0604020202020204" pitchFamily="34" charset="0"/>
                <a:cs typeface="Arial" panose="020B0604020202020204" pitchFamily="34" charset="0"/>
              </a:rPr>
              <a:t>, an app is "</a:t>
            </a:r>
            <a:r>
              <a:rPr lang="en-US" sz="2400" b="0" i="0" dirty="0" err="1">
                <a:effectLst/>
                <a:latin typeface="Arial" panose="020B0604020202020204" pitchFamily="34" charset="0"/>
                <a:cs typeface="Arial" panose="020B0604020202020204" pitchFamily="34" charset="0"/>
              </a:rPr>
              <a:t>koded</a:t>
            </a:r>
            <a:r>
              <a:rPr lang="en-US" sz="2400" b="0" i="0" dirty="0">
                <a:effectLst/>
                <a:latin typeface="Arial" panose="020B0604020202020204" pitchFamily="34" charset="0"/>
                <a:cs typeface="Arial" panose="020B0604020202020204" pitchFamily="34" charset="0"/>
              </a:rPr>
              <a:t>" in </a:t>
            </a:r>
            <a:r>
              <a:rPr lang="en-US" sz="2400" b="0" i="0" dirty="0" err="1">
                <a:effectLst/>
                <a:latin typeface="Arial" panose="020B0604020202020204" pitchFamily="34" charset="0"/>
                <a:cs typeface="Arial" panose="020B0604020202020204" pitchFamily="34" charset="0"/>
              </a:rPr>
              <a:t>Kodular</a:t>
            </a:r>
            <a:r>
              <a:rPr lang="en-US" sz="2400" b="0" i="0" dirty="0">
                <a:effectLst/>
                <a:latin typeface="Arial" panose="020B0604020202020204" pitchFamily="34" charset="0"/>
                <a:cs typeface="Arial" panose="020B0604020202020204" pitchFamily="34" charset="0"/>
              </a:rPr>
              <a:t>.</a:t>
            </a:r>
          </a:p>
          <a:p>
            <a:br>
              <a:rPr lang="en-US" sz="2800" dirty="0"/>
            </a:br>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125126" y="707498"/>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Blocks</a:t>
            </a:r>
          </a:p>
        </p:txBody>
      </p:sp>
    </p:spTree>
    <p:extLst>
      <p:ext uri="{BB962C8B-B14F-4D97-AF65-F5344CB8AC3E}">
        <p14:creationId xmlns:p14="http://schemas.microsoft.com/office/powerpoint/2010/main" val="3248161860"/>
      </p:ext>
    </p:extLst>
  </p:cSld>
  <p:clrMapOvr>
    <a:masterClrMapping/>
  </p:clrMapOvr>
  <mc:AlternateContent xmlns:mc="http://schemas.openxmlformats.org/markup-compatibility/2006" xmlns:p14="http://schemas.microsoft.com/office/powerpoint/2010/main">
    <mc:Choice Requires="p14">
      <p:transition spd="slow" p14:dur="2000" advTm="39927"/>
    </mc:Choice>
    <mc:Fallback xmlns="">
      <p:transition spd="slow" advTm="3992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1125125" y="1961770"/>
            <a:ext cx="10585430" cy="464742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Font typeface="Arial" panose="020B0604020202020204" pitchFamily="34" charset="0"/>
              <a:buChar char="•"/>
            </a:pPr>
            <a:r>
              <a:rPr lang="en-US" sz="2400" b="1" i="1" dirty="0">
                <a:effectLst/>
                <a:latin typeface="Roboto" panose="02000000000000000000" pitchFamily="2" charset="0"/>
              </a:rPr>
              <a:t>Visible Components</a:t>
            </a:r>
            <a:r>
              <a:rPr lang="en-US" sz="2400" b="1" i="0" dirty="0">
                <a:effectLst/>
                <a:latin typeface="Roboto" panose="02000000000000000000" pitchFamily="2" charset="0"/>
              </a:rPr>
              <a:t>:</a:t>
            </a:r>
            <a:r>
              <a:rPr lang="en-US" sz="2400" b="0" i="0" dirty="0">
                <a:effectLst/>
                <a:latin typeface="Roboto" panose="02000000000000000000" pitchFamily="2" charset="0"/>
              </a:rPr>
              <a:t> The components that can be viewed in the </a:t>
            </a:r>
            <a:r>
              <a:rPr lang="en-US" sz="2400" b="0" i="1" dirty="0">
                <a:effectLst/>
                <a:latin typeface="Roboto" panose="02000000000000000000" pitchFamily="2" charset="0"/>
              </a:rPr>
              <a:t>Viewer</a:t>
            </a:r>
            <a:r>
              <a:rPr lang="en-US" sz="2400" b="0" i="0" dirty="0">
                <a:effectLst/>
                <a:latin typeface="Roboto" panose="02000000000000000000" pitchFamily="2" charset="0"/>
              </a:rPr>
              <a:t> panel of the </a:t>
            </a:r>
            <a:r>
              <a:rPr lang="en-US" sz="2400" b="0" i="1" dirty="0">
                <a:effectLst/>
                <a:latin typeface="Roboto" panose="02000000000000000000" pitchFamily="2" charset="0"/>
              </a:rPr>
              <a:t>Designer</a:t>
            </a:r>
            <a:r>
              <a:rPr lang="en-US" sz="2400" b="0" i="0" dirty="0">
                <a:effectLst/>
                <a:latin typeface="Roboto" panose="02000000000000000000" pitchFamily="2" charset="0"/>
              </a:rPr>
              <a:t> page are known as Visible Component. They are visible to the user in the app and the user can interact with it directly and help in building the User Interface of the app.</a:t>
            </a:r>
            <a:br>
              <a:rPr lang="en-US" sz="2400" b="0" i="0" dirty="0">
                <a:effectLst/>
                <a:latin typeface="Roboto" panose="02000000000000000000" pitchFamily="2" charset="0"/>
              </a:rPr>
            </a:br>
            <a:endParaRPr lang="en-US" sz="2400" b="0" i="0" dirty="0">
              <a:effectLst/>
              <a:latin typeface="Roboto" panose="02000000000000000000" pitchFamily="2" charset="0"/>
            </a:endParaRPr>
          </a:p>
          <a:p>
            <a:pPr algn="l">
              <a:buFont typeface="Arial" panose="020B0604020202020204" pitchFamily="34" charset="0"/>
              <a:buChar char="•"/>
            </a:pPr>
            <a:r>
              <a:rPr lang="en-US" sz="2400" b="1" i="1" dirty="0">
                <a:effectLst/>
                <a:latin typeface="Roboto" panose="02000000000000000000" pitchFamily="2" charset="0"/>
              </a:rPr>
              <a:t>Non-Visible Components</a:t>
            </a:r>
            <a:r>
              <a:rPr lang="en-US" sz="2400" b="1" i="0" dirty="0">
                <a:effectLst/>
                <a:latin typeface="Roboto" panose="02000000000000000000" pitchFamily="2" charset="0"/>
              </a:rPr>
              <a:t>:</a:t>
            </a:r>
            <a:r>
              <a:rPr lang="en-US" sz="2400" b="0" i="0" dirty="0">
                <a:effectLst/>
                <a:latin typeface="Roboto" panose="02000000000000000000" pitchFamily="2" charset="0"/>
              </a:rPr>
              <a:t> The components that are not viewed in the </a:t>
            </a:r>
            <a:r>
              <a:rPr lang="en-US" sz="2400" b="0" i="1" dirty="0">
                <a:effectLst/>
                <a:latin typeface="Roboto" panose="02000000000000000000" pitchFamily="2" charset="0"/>
              </a:rPr>
              <a:t>Viewer</a:t>
            </a:r>
            <a:r>
              <a:rPr lang="en-US" sz="2400" b="0" i="0" dirty="0">
                <a:effectLst/>
                <a:latin typeface="Roboto" panose="02000000000000000000" pitchFamily="2" charset="0"/>
              </a:rPr>
              <a:t> panel of the </a:t>
            </a:r>
            <a:r>
              <a:rPr lang="en-US" sz="2400" b="0" i="1" dirty="0">
                <a:effectLst/>
                <a:latin typeface="Roboto" panose="02000000000000000000" pitchFamily="2" charset="0"/>
              </a:rPr>
              <a:t>Designer</a:t>
            </a:r>
            <a:r>
              <a:rPr lang="en-US" sz="2400" b="0" i="0" dirty="0">
                <a:effectLst/>
                <a:latin typeface="Roboto" panose="02000000000000000000" pitchFamily="2" charset="0"/>
              </a:rPr>
              <a:t> page are known as Non-Visible Component. They are the components that usually do other things like saving a </a:t>
            </a:r>
            <a:r>
              <a:rPr lang="en-US" sz="2400" b="0" i="1" dirty="0">
                <a:effectLst/>
                <a:latin typeface="Roboto" panose="02000000000000000000" pitchFamily="2" charset="0"/>
              </a:rPr>
              <a:t>file</a:t>
            </a:r>
            <a:r>
              <a:rPr lang="en-US" sz="2400" b="0" i="0" dirty="0">
                <a:effectLst/>
                <a:latin typeface="Roboto" panose="02000000000000000000" pitchFamily="2" charset="0"/>
              </a:rPr>
              <a:t> to the device's storage, getting data from various sensors of the device etc. </a:t>
            </a:r>
          </a:p>
          <a:p>
            <a:br>
              <a:rPr lang="en-US" sz="2400" dirty="0"/>
            </a:br>
            <a:br>
              <a:rPr lang="en-US" sz="2800" dirty="0"/>
            </a:br>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125126" y="707498"/>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Types of Components</a:t>
            </a:r>
          </a:p>
        </p:txBody>
      </p:sp>
    </p:spTree>
    <p:extLst>
      <p:ext uri="{BB962C8B-B14F-4D97-AF65-F5344CB8AC3E}">
        <p14:creationId xmlns:p14="http://schemas.microsoft.com/office/powerpoint/2010/main" val="50187755"/>
      </p:ext>
    </p:extLst>
  </p:cSld>
  <p:clrMapOvr>
    <a:masterClrMapping/>
  </p:clrMapOvr>
  <mc:AlternateContent xmlns:mc="http://schemas.openxmlformats.org/markup-compatibility/2006" xmlns:p14="http://schemas.microsoft.com/office/powerpoint/2010/main">
    <mc:Choice Requires="p14">
      <p:transition spd="slow" p14:dur="2000" advTm="30463"/>
    </mc:Choice>
    <mc:Fallback xmlns="">
      <p:transition spd="slow" advTm="3046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1125125" y="1961770"/>
            <a:ext cx="10481519" cy="39703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b="0" i="0" dirty="0">
                <a:effectLst/>
                <a:latin typeface="Roboto" panose="02000000000000000000" pitchFamily="2" charset="0"/>
              </a:rPr>
              <a:t>Each </a:t>
            </a:r>
            <a:r>
              <a:rPr lang="en-US" sz="2800" b="0" i="1" dirty="0">
                <a:effectLst/>
                <a:latin typeface="Roboto" panose="02000000000000000000" pitchFamily="2" charset="0"/>
              </a:rPr>
              <a:t>Component</a:t>
            </a:r>
            <a:r>
              <a:rPr lang="en-US" sz="2800" b="0" i="0" dirty="0">
                <a:effectLst/>
                <a:latin typeface="Roboto" panose="02000000000000000000" pitchFamily="2" charset="0"/>
              </a:rPr>
              <a:t> has its own set of blocks, divided into three types:</a:t>
            </a:r>
          </a:p>
          <a:p>
            <a:pPr algn="l"/>
            <a:endParaRPr lang="en-US" sz="2800" b="0" i="0" dirty="0">
              <a:effectLst/>
              <a:latin typeface="Roboto" panose="02000000000000000000" pitchFamily="2" charset="0"/>
            </a:endParaRPr>
          </a:p>
          <a:p>
            <a:pPr marL="457200" indent="-457200" algn="l">
              <a:buFont typeface="Wingdings" panose="05000000000000000000" pitchFamily="2" charset="2"/>
              <a:buChar char="§"/>
            </a:pPr>
            <a:r>
              <a:rPr lang="en-US" sz="2800" b="0" i="0" u="none" strike="noStrike" dirty="0">
                <a:effectLst/>
                <a:latin typeface="Roboto" panose="02000000000000000000" pitchFamily="2" charset="0"/>
              </a:rPr>
              <a:t>Property blocks</a:t>
            </a:r>
          </a:p>
          <a:p>
            <a:pPr marL="457200" indent="-457200" algn="l">
              <a:buFont typeface="Wingdings" panose="05000000000000000000" pitchFamily="2" charset="2"/>
              <a:buChar char="§"/>
            </a:pPr>
            <a:r>
              <a:rPr lang="en-US" sz="2800" b="0" i="0" u="none" strike="noStrike" dirty="0">
                <a:effectLst/>
                <a:latin typeface="Roboto" panose="02000000000000000000" pitchFamily="2" charset="0"/>
              </a:rPr>
              <a:t>Method blocks</a:t>
            </a:r>
            <a:endParaRPr lang="en-US" sz="2800" b="0" i="0" dirty="0">
              <a:effectLst/>
              <a:latin typeface="Roboto" panose="02000000000000000000" pitchFamily="2" charset="0"/>
            </a:endParaRPr>
          </a:p>
          <a:p>
            <a:pPr marL="457200" indent="-457200" algn="l">
              <a:buFont typeface="Wingdings" panose="05000000000000000000" pitchFamily="2" charset="2"/>
              <a:buChar char="§"/>
            </a:pPr>
            <a:r>
              <a:rPr lang="en-US" sz="2800" b="0" i="0" u="none" strike="noStrike" dirty="0">
                <a:effectLst/>
                <a:latin typeface="Roboto" panose="02000000000000000000" pitchFamily="2" charset="0"/>
              </a:rPr>
              <a:t>Event blocks</a:t>
            </a:r>
            <a:endParaRPr lang="en-US" sz="2800" b="0" i="0" dirty="0">
              <a:effectLst/>
              <a:latin typeface="Roboto" panose="02000000000000000000" pitchFamily="2" charset="0"/>
            </a:endParaRPr>
          </a:p>
          <a:p>
            <a:br>
              <a:rPr lang="en-US" sz="2800" dirty="0"/>
            </a:br>
            <a:br>
              <a:rPr lang="en-US" sz="2800" dirty="0"/>
            </a:br>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125126" y="707498"/>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Types of Blocks of Components</a:t>
            </a:r>
          </a:p>
        </p:txBody>
      </p:sp>
    </p:spTree>
    <p:extLst>
      <p:ext uri="{BB962C8B-B14F-4D97-AF65-F5344CB8AC3E}">
        <p14:creationId xmlns:p14="http://schemas.microsoft.com/office/powerpoint/2010/main" val="3658576038"/>
      </p:ext>
    </p:extLst>
  </p:cSld>
  <p:clrMapOvr>
    <a:masterClrMapping/>
  </p:clrMapOvr>
  <mc:AlternateContent xmlns:mc="http://schemas.openxmlformats.org/markup-compatibility/2006" xmlns:p14="http://schemas.microsoft.com/office/powerpoint/2010/main">
    <mc:Choice Requires="p14">
      <p:transition spd="slow" p14:dur="2000" advTm="15248"/>
    </mc:Choice>
    <mc:Fallback xmlns="">
      <p:transition spd="slow" advTm="1524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0D56A549-44D3-4DA6-99C5-6450A1614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62" y="264732"/>
            <a:ext cx="1772529" cy="611671"/>
          </a:xfrm>
          <a:prstGeom prst="rect">
            <a:avLst/>
          </a:prstGeom>
        </p:spPr>
      </p:pic>
      <p:pic>
        <p:nvPicPr>
          <p:cNvPr id="5" name="Picture 4" descr="A picture containing logo&#10;&#10;Description automatically generated">
            <a:extLst>
              <a:ext uri="{FF2B5EF4-FFF2-40B4-BE49-F238E27FC236}">
                <a16:creationId xmlns:a16="http://schemas.microsoft.com/office/drawing/2014/main" id="{FF62516E-F097-4CB2-8C4D-09CB05078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650" y="264732"/>
            <a:ext cx="2332489" cy="765834"/>
          </a:xfrm>
          <a:prstGeom prst="rect">
            <a:avLst/>
          </a:prstGeom>
        </p:spPr>
      </p:pic>
      <p:sp>
        <p:nvSpPr>
          <p:cNvPr id="6" name="TextBox 3">
            <a:extLst>
              <a:ext uri="{FF2B5EF4-FFF2-40B4-BE49-F238E27FC236}">
                <a16:creationId xmlns:a16="http://schemas.microsoft.com/office/drawing/2014/main" id="{58BB6151-FD01-4654-877E-56DBA39A6229}"/>
              </a:ext>
            </a:extLst>
          </p:cNvPr>
          <p:cNvSpPr txBox="1"/>
          <p:nvPr/>
        </p:nvSpPr>
        <p:spPr>
          <a:xfrm>
            <a:off x="1159550" y="1793308"/>
            <a:ext cx="10481519" cy="550920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000" b="0" i="0" dirty="0">
                <a:effectLst/>
                <a:latin typeface="Arial" panose="020B0604020202020204" pitchFamily="34" charset="0"/>
                <a:cs typeface="Arial" panose="020B0604020202020204" pitchFamily="34" charset="0"/>
              </a:rPr>
              <a:t>Each </a:t>
            </a:r>
            <a:r>
              <a:rPr lang="en-US" sz="2000" b="0" i="1" dirty="0">
                <a:effectLst/>
                <a:latin typeface="Arial" panose="020B0604020202020204" pitchFamily="34" charset="0"/>
                <a:cs typeface="Arial" panose="020B0604020202020204" pitchFamily="34" charset="0"/>
              </a:rPr>
              <a:t>component</a:t>
            </a:r>
            <a:r>
              <a:rPr lang="en-US" sz="2000" b="0" i="0" dirty="0">
                <a:effectLst/>
                <a:latin typeface="Arial" panose="020B0604020202020204" pitchFamily="34" charset="0"/>
                <a:cs typeface="Arial" panose="020B0604020202020204" pitchFamily="34" charset="0"/>
              </a:rPr>
              <a:t> comes with its own set of </a:t>
            </a:r>
            <a:r>
              <a:rPr lang="en-US" sz="2000" b="0" i="1" dirty="0">
                <a:effectLst/>
                <a:latin typeface="Arial" panose="020B0604020202020204" pitchFamily="34" charset="0"/>
                <a:cs typeface="Arial" panose="020B0604020202020204" pitchFamily="34" charset="0"/>
              </a:rPr>
              <a:t>Properties</a:t>
            </a:r>
            <a:r>
              <a:rPr lang="en-US" sz="2000" b="0" i="0" dirty="0">
                <a:effectLst/>
                <a:latin typeface="Arial" panose="020B0604020202020204" pitchFamily="34" charset="0"/>
                <a:cs typeface="Arial" panose="020B0604020202020204" pitchFamily="34" charset="0"/>
              </a:rPr>
              <a:t>, which describe its characteristics. For example, the </a:t>
            </a:r>
            <a:r>
              <a:rPr lang="en-US" sz="2000" b="0" i="1" dirty="0">
                <a:effectLst/>
                <a:latin typeface="Arial" panose="020B0604020202020204" pitchFamily="34" charset="0"/>
                <a:cs typeface="Arial" panose="020B0604020202020204" pitchFamily="34" charset="0"/>
              </a:rPr>
              <a:t>Button</a:t>
            </a:r>
            <a:r>
              <a:rPr lang="en-US" sz="2000" b="0" i="0" dirty="0">
                <a:effectLst/>
                <a:latin typeface="Arial" panose="020B0604020202020204" pitchFamily="34" charset="0"/>
                <a:cs typeface="Arial" panose="020B0604020202020204" pitchFamily="34" charset="0"/>
              </a:rPr>
              <a:t> component has properties like </a:t>
            </a:r>
            <a:r>
              <a:rPr lang="en-US" sz="2000" b="0" i="1" dirty="0">
                <a:effectLst/>
                <a:latin typeface="Arial" panose="020B0604020202020204" pitchFamily="34" charset="0"/>
                <a:cs typeface="Arial" panose="020B0604020202020204" pitchFamily="34" charset="0"/>
              </a:rPr>
              <a:t>Background Color, Text Color, Text Font Size</a:t>
            </a:r>
            <a:r>
              <a:rPr lang="en-US" sz="2000" b="0" i="0" dirty="0">
                <a:effectLst/>
                <a:latin typeface="Arial" panose="020B0604020202020204" pitchFamily="34" charset="0"/>
                <a:cs typeface="Arial" panose="020B0604020202020204" pitchFamily="34" charset="0"/>
              </a:rPr>
              <a:t> etc. which are characteristics that describe the features of that particular button.</a:t>
            </a:r>
          </a:p>
          <a:p>
            <a:pPr algn="l"/>
            <a:r>
              <a:rPr lang="en-US" sz="2000" b="0" i="0" dirty="0">
                <a:effectLst/>
                <a:latin typeface="Arial" panose="020B0604020202020204" pitchFamily="34" charset="0"/>
                <a:cs typeface="Arial" panose="020B0604020202020204" pitchFamily="34" charset="0"/>
              </a:rPr>
              <a:t>Some these </a:t>
            </a:r>
            <a:r>
              <a:rPr lang="en-US" sz="2000" b="0" i="1" dirty="0">
                <a:effectLst/>
                <a:latin typeface="Arial" panose="020B0604020202020204" pitchFamily="34" charset="0"/>
                <a:cs typeface="Arial" panose="020B0604020202020204" pitchFamily="34" charset="0"/>
              </a:rPr>
              <a:t>Properties</a:t>
            </a:r>
            <a:r>
              <a:rPr lang="en-US" sz="2000" b="0" i="0" dirty="0">
                <a:effectLst/>
                <a:latin typeface="Arial" panose="020B0604020202020204" pitchFamily="34" charset="0"/>
                <a:cs typeface="Arial" panose="020B0604020202020204" pitchFamily="34" charset="0"/>
              </a:rPr>
              <a:t> can either be set from </a:t>
            </a:r>
            <a:r>
              <a:rPr lang="en-US" sz="2000" b="1" i="1" dirty="0">
                <a:effectLst/>
                <a:latin typeface="Arial" panose="020B0604020202020204" pitchFamily="34" charset="0"/>
                <a:cs typeface="Arial" panose="020B0604020202020204" pitchFamily="34" charset="0"/>
              </a:rPr>
              <a:t>Designer</a:t>
            </a:r>
            <a:r>
              <a:rPr lang="en-US" sz="2000" b="0" i="0" dirty="0">
                <a:effectLst/>
                <a:latin typeface="Arial" panose="020B0604020202020204" pitchFamily="34" charset="0"/>
                <a:cs typeface="Arial" panose="020B0604020202020204" pitchFamily="34" charset="0"/>
              </a:rPr>
              <a:t> page, or through </a:t>
            </a:r>
            <a:r>
              <a:rPr lang="en-US" sz="2000" b="1" i="1" dirty="0">
                <a:effectLst/>
                <a:latin typeface="Arial" panose="020B0604020202020204" pitchFamily="34" charset="0"/>
                <a:cs typeface="Arial" panose="020B0604020202020204" pitchFamily="34" charset="0"/>
              </a:rPr>
              <a:t>Blocks</a:t>
            </a:r>
            <a:r>
              <a:rPr lang="en-US" sz="2000" b="0" i="0" dirty="0">
                <a:effectLst/>
                <a:latin typeface="Arial" panose="020B0604020202020204" pitchFamily="34" charset="0"/>
                <a:cs typeface="Arial" panose="020B0604020202020204" pitchFamily="34" charset="0"/>
              </a:rPr>
              <a:t>, while some can be set only through </a:t>
            </a:r>
            <a:r>
              <a:rPr lang="en-US" sz="2000" b="1" i="1" dirty="0">
                <a:effectLst/>
                <a:latin typeface="Arial" panose="020B0604020202020204" pitchFamily="34" charset="0"/>
                <a:cs typeface="Arial" panose="020B0604020202020204" pitchFamily="34" charset="0"/>
              </a:rPr>
              <a:t>Blocks</a:t>
            </a:r>
            <a:r>
              <a:rPr lang="en-US" sz="2000" b="0" i="0" dirty="0">
                <a:effectLst/>
                <a:latin typeface="Arial" panose="020B0604020202020204" pitchFamily="34" charset="0"/>
                <a:cs typeface="Arial" panose="020B0604020202020204" pitchFamily="34" charset="0"/>
              </a:rPr>
              <a:t> and some only from the </a:t>
            </a:r>
            <a:r>
              <a:rPr lang="en-US" sz="2000" b="1" i="1" dirty="0">
                <a:effectLst/>
                <a:latin typeface="Arial" panose="020B0604020202020204" pitchFamily="34" charset="0"/>
                <a:cs typeface="Arial" panose="020B0604020202020204" pitchFamily="34" charset="0"/>
              </a:rPr>
              <a:t>Designer</a:t>
            </a:r>
            <a:r>
              <a:rPr lang="en-US" sz="2000" b="0" i="0" dirty="0">
                <a:effectLst/>
                <a:latin typeface="Arial" panose="020B0604020202020204" pitchFamily="34" charset="0"/>
                <a:cs typeface="Arial" panose="020B0604020202020204" pitchFamily="34" charset="0"/>
              </a:rPr>
              <a:t>.</a:t>
            </a:r>
          </a:p>
          <a:p>
            <a:pPr algn="l"/>
            <a:endParaRPr lang="en-US" sz="2000" dirty="0">
              <a:latin typeface="Arial" panose="020B0604020202020204" pitchFamily="34" charset="0"/>
              <a:cs typeface="Arial" panose="020B0604020202020204" pitchFamily="34" charset="0"/>
            </a:endParaRPr>
          </a:p>
          <a:p>
            <a:pPr algn="l"/>
            <a:endParaRPr lang="en-US" sz="2000" b="0" i="0" dirty="0">
              <a:effectLst/>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a:p>
            <a:pPr algn="l"/>
            <a:endParaRPr lang="en-US" sz="2000" b="0" i="0" dirty="0">
              <a:effectLst/>
              <a:latin typeface="Arial" panose="020B0604020202020204" pitchFamily="34" charset="0"/>
              <a:cs typeface="Arial" panose="020B0604020202020204" pitchFamily="34" charset="0"/>
            </a:endParaRPr>
          </a:p>
          <a:p>
            <a:pPr algn="l"/>
            <a:endParaRPr lang="en-US" sz="2000" dirty="0">
              <a:latin typeface="Arial" panose="020B0604020202020204" pitchFamily="34" charset="0"/>
              <a:cs typeface="Arial" panose="020B0604020202020204" pitchFamily="34" charset="0"/>
            </a:endParaRPr>
          </a:p>
          <a:p>
            <a:pPr algn="l"/>
            <a:endParaRPr lang="en-US" sz="2000" b="0" i="0" dirty="0">
              <a:effectLst/>
              <a:latin typeface="Arial" panose="020B0604020202020204" pitchFamily="34" charset="0"/>
              <a:cs typeface="Arial" panose="020B0604020202020204" pitchFamily="34" charset="0"/>
            </a:endParaRPr>
          </a:p>
          <a:p>
            <a:pPr algn="l"/>
            <a:r>
              <a:rPr lang="en-US" sz="2000" b="0" i="0" dirty="0">
                <a:effectLst/>
                <a:latin typeface="Arial" panose="020B0604020202020204" pitchFamily="34" charset="0"/>
                <a:cs typeface="Arial" panose="020B0604020202020204" pitchFamily="34" charset="0"/>
              </a:rPr>
              <a:t>The property blocks are Green in color</a:t>
            </a:r>
          </a:p>
          <a:p>
            <a:pPr algn="l"/>
            <a:br>
              <a:rPr lang="en-US" sz="2800" b="0" i="0" dirty="0">
                <a:effectLst/>
                <a:latin typeface="Roboto" panose="02000000000000000000" pitchFamily="2" charset="0"/>
              </a:rPr>
            </a:br>
            <a:endParaRPr lang="en-US" sz="2800" b="0" i="0" dirty="0">
              <a:effectLst/>
              <a:latin typeface="Roboto" panose="02000000000000000000" pitchFamily="2" charset="0"/>
            </a:endParaRPr>
          </a:p>
          <a:p>
            <a:pPr algn="l"/>
            <a:br>
              <a:rPr lang="en-US" sz="2800" dirty="0"/>
            </a:br>
            <a:endParaRPr lang="en-IN" sz="2800" dirty="0"/>
          </a:p>
        </p:txBody>
      </p:sp>
      <p:sp>
        <p:nvSpPr>
          <p:cNvPr id="7" name="TextBox 1">
            <a:extLst>
              <a:ext uri="{FF2B5EF4-FFF2-40B4-BE49-F238E27FC236}">
                <a16:creationId xmlns:a16="http://schemas.microsoft.com/office/drawing/2014/main" id="{61492F3C-3174-4E30-9FE1-089A8BC1F9F9}"/>
              </a:ext>
            </a:extLst>
          </p:cNvPr>
          <p:cNvSpPr txBox="1"/>
          <p:nvPr/>
        </p:nvSpPr>
        <p:spPr>
          <a:xfrm>
            <a:off x="1125126" y="707498"/>
            <a:ext cx="10203873" cy="108581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IN" sz="4800" dirty="0"/>
              <a:t>Property Blocks</a:t>
            </a:r>
          </a:p>
        </p:txBody>
      </p:sp>
      <p:pic>
        <p:nvPicPr>
          <p:cNvPr id="2" name="Picture 1">
            <a:extLst>
              <a:ext uri="{FF2B5EF4-FFF2-40B4-BE49-F238E27FC236}">
                <a16:creationId xmlns:a16="http://schemas.microsoft.com/office/drawing/2014/main" id="{DD1AD9DC-0F1B-4F0A-AC6C-4F1594F6642B}"/>
              </a:ext>
            </a:extLst>
          </p:cNvPr>
          <p:cNvPicPr>
            <a:picLocks noChangeAspect="1"/>
          </p:cNvPicPr>
          <p:nvPr/>
        </p:nvPicPr>
        <p:blipFill>
          <a:blip r:embed="rId4"/>
          <a:stretch>
            <a:fillRect/>
          </a:stretch>
        </p:blipFill>
        <p:spPr>
          <a:xfrm>
            <a:off x="1655618" y="3769302"/>
            <a:ext cx="5001307" cy="1085810"/>
          </a:xfrm>
          <a:prstGeom prst="rect">
            <a:avLst/>
          </a:prstGeom>
        </p:spPr>
      </p:pic>
    </p:spTree>
    <p:extLst>
      <p:ext uri="{BB962C8B-B14F-4D97-AF65-F5344CB8AC3E}">
        <p14:creationId xmlns:p14="http://schemas.microsoft.com/office/powerpoint/2010/main" val="1061111882"/>
      </p:ext>
    </p:extLst>
  </p:cSld>
  <p:clrMapOvr>
    <a:masterClrMapping/>
  </p:clrMapOvr>
  <mc:AlternateContent xmlns:mc="http://schemas.openxmlformats.org/markup-compatibility/2006" xmlns:p14="http://schemas.microsoft.com/office/powerpoint/2010/main">
    <mc:Choice Requires="p14">
      <p:transition spd="slow" p14:dur="2000" advTm="23178"/>
    </mc:Choice>
    <mc:Fallback xmlns="">
      <p:transition spd="slow" advTm="23178"/>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TotalTime>
  <Words>1273</Words>
  <Application>Microsoft Office PowerPoint</Application>
  <PresentationFormat>Widescreen</PresentationFormat>
  <Paragraphs>114</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Arial</vt:lpstr>
      <vt:lpstr>Calibri</vt:lpstr>
      <vt:lpstr>Calibri Light</vt:lpstr>
      <vt:lpstr>Roboto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Calculator</vt:lpstr>
      <vt:lpstr>Sample app – GISMO5_MY_APP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dc:creator>
  <cp:lastModifiedBy> </cp:lastModifiedBy>
  <cp:revision>11</cp:revision>
  <dcterms:created xsi:type="dcterms:W3CDTF">2021-09-07T07:39:01Z</dcterms:created>
  <dcterms:modified xsi:type="dcterms:W3CDTF">2022-04-08T08:04:01Z</dcterms:modified>
</cp:coreProperties>
</file>