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311" r:id="rId4"/>
    <p:sldId id="312" r:id="rId5"/>
    <p:sldId id="313" r:id="rId6"/>
    <p:sldId id="314" r:id="rId7"/>
    <p:sldId id="315" r:id="rId8"/>
    <p:sldId id="320" r:id="rId9"/>
    <p:sldId id="323" r:id="rId10"/>
    <p:sldId id="322" r:id="rId11"/>
    <p:sldId id="324" r:id="rId12"/>
    <p:sldId id="321" r:id="rId13"/>
    <p:sldId id="325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111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EC7F8-B30D-4461-B9EC-2FE1F4DBB09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015EE-4EFD-4D3A-8B38-1E5D46297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465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5EE-4EFD-4D3A-8B38-1E5D4629747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5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5EE-4EFD-4D3A-8B38-1E5D4629747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44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5EE-4EFD-4D3A-8B38-1E5D4629747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54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5EE-4EFD-4D3A-8B38-1E5D4629747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9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5C00-3E45-489E-826E-F58B6DF69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AC7B3-99E5-4636-A2A4-275C8920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A3D9-3EE0-415D-8A6E-9F84ADEE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CA25-017B-47C4-B5EB-0F6AF50A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06454-16D3-4E14-812A-1A54ECC1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3EA5-9B40-4519-838A-B35FACB7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7CE45-2DE6-4F70-A512-E42357E90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0492-0C34-4987-94B9-1C200D72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B12DB-A23F-4D24-B6D5-8B38B096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3246-33B5-4142-9936-27F13C89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0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EF61E-A3A0-490E-8D18-CF15E3005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3858-A0EA-4640-B427-6C47D1C1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3C49-15FA-4739-BA97-588A9D0B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DAD63-FE71-46BE-ABDF-C307E590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2AD0-7EA5-4CB5-A71F-B833D950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12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8527D-7215-40DA-920A-CDBE340D6FA6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1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1C3B-BB12-4989-AEE0-5019E669ABE3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66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162FD-F8ED-4993-9502-6D664097B69E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3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0C1E-5BCE-4427-824A-C2B8BEC01F56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68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DD09-C742-403A-AA9A-07EE4F57A857}" type="datetime1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2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35916-A3CB-486D-989D-1C6192DA652A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4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9ACDF-EC6D-468B-8C9D-C686D39BF61D}" type="datetime1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4F72-915C-4CFF-B144-869AF29418C3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E801-0415-40F1-A6FB-8D5C7E4F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8F0F-2FC8-45E8-B31E-1E169CAB1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919F-3FC2-49F1-8B84-1437B04B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5F46A-B5FC-4AFC-A6F2-7F4F3456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384B-B062-4543-888C-3C09F23F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333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B69E-CC65-411E-A337-88F2A4BC861D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C63B-2345-421C-9FF3-D95AA93D7A56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0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72940-E9A0-4C40-AC64-09D63F9F4C76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6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42E7-9E85-4FB0-BEDF-3CA8CFA8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96F0-5D9E-462B-9785-7C0C3FB3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99EE-0260-4342-B061-1571E904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B1FD-8624-41AE-ADD3-91EEFD7D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653CD-259F-4A0A-B0B1-EC6C0941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4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D953-B5AF-483F-8EC7-028D961A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F9FD-9B7F-4C1B-9356-5D05028DC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C0954-C540-4841-9825-AD855EBC2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CFDAB-9F19-462E-ADB7-745D0344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CC165-44A7-4856-8BEF-576E1D73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98E66-3F5D-4941-B131-1824A45B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0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0607-AA02-4587-89CA-33DD325D5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74A29-0B2F-4432-9A26-A718301B9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D017D-3DEB-4335-A79A-60C52D0E2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30C1B-C786-47FB-A363-D04F1B9A4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A88D0-4701-4009-95BD-A550B15F8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58A35-2798-45F7-A7F3-786FCA0A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C0C66-0E03-4AF1-BE61-C69EF892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20930-2D31-4C58-BAB8-56BF064D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0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A774-E6B6-40EE-8105-89AE9C7F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B94A8-3006-4DE3-B613-3DFF5A8D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6B7D1-AD28-47AA-A42C-B878AC36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C07CE-FA84-4555-BE96-9B84DA68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2C2EB-DC49-44D3-B704-3B7FE712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B0480-B257-4F2B-AA30-F8094B05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D3106-1559-41D5-BC4B-C65C77AF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46DC-8B68-4933-91D2-EC67D7C1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31860-272F-417B-860C-2062C495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660CF-B632-4C7B-A92F-947273D29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C870-B7FC-4D2B-BB93-186351A09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174EF-5736-45B0-B26C-8A27EBC4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3FEFE-746B-4ED7-9E67-45D00F4E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3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FE47-B0A6-4CE4-A78D-EAE9E874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F9D41-07AD-4766-8663-A5CD5EB05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FF46D-FCFA-465F-B771-AA2BE149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E56F6-FE7B-4DF9-9606-1E15E8EC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53E3-833F-488E-BC80-476FE308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8E695-3D5E-4388-AB4B-949F0DA2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3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78D19-68FB-41ED-8FA4-7C726974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46052-907D-436C-9E8C-B2DD3EE8A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C253-7781-4BD1-9DD1-28AD331AA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2ECCA-02A0-4655-80AA-7C8B4599DD3A}" type="datetimeFigureOut">
              <a:rPr lang="en-IN" smtClean="0"/>
              <a:t>23-03-2022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07F81-37A6-4779-ADCE-742C13D1B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EE294-4C82-4E90-BEFA-BC817EB73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3844-B4B2-4335-9E0E-34D51477CC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A58F-4884-44BB-BBE3-48CF76D18210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IOT Lab, ECE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72A8-EFA9-4D72-9CCD-FC0F45D0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532C-2477-478F-9885-B1A5D59DF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+mn-lt"/>
              </a:rPr>
              <a:t>Mini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DD3E8-4C86-4E59-99B5-F11A7944E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GISMO VI</a:t>
            </a:r>
          </a:p>
        </p:txBody>
      </p:sp>
    </p:spTree>
    <p:extLst>
      <p:ext uri="{BB962C8B-B14F-4D97-AF65-F5344CB8AC3E}">
        <p14:creationId xmlns:p14="http://schemas.microsoft.com/office/powerpoint/2010/main" val="319243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AFD4-72D1-4539-9918-F8FC88F9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3AD67-F77F-4EED-9195-83D7E90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561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dirty="0"/>
              <a:t>void </a:t>
            </a:r>
            <a:r>
              <a:rPr lang="en-IN" sz="9600" dirty="0" err="1"/>
              <a:t>displayValues</a:t>
            </a:r>
            <a:r>
              <a:rPr lang="en-IN" sz="9600" dirty="0"/>
              <a:t>(){</a:t>
            </a:r>
          </a:p>
          <a:p>
            <a:pPr marL="0" indent="0">
              <a:buNone/>
            </a:pPr>
            <a:r>
              <a:rPr lang="en-IN" sz="12800" dirty="0"/>
              <a:t>  </a:t>
            </a:r>
            <a:r>
              <a:rPr lang="en-IN" sz="9600" dirty="0" err="1"/>
              <a:t>display.clear</a:t>
            </a:r>
            <a:r>
              <a:rPr lang="en-IN" sz="9600" dirty="0"/>
              <a:t>();</a:t>
            </a:r>
          </a:p>
          <a:p>
            <a:pPr marL="0" indent="0">
              <a:buNone/>
            </a:pPr>
            <a:r>
              <a:rPr lang="en-IN" sz="9600" dirty="0"/>
              <a:t>  </a:t>
            </a:r>
          </a:p>
          <a:p>
            <a:pPr marL="0" indent="0">
              <a:buNone/>
            </a:pPr>
            <a:r>
              <a:rPr lang="en-IN" sz="9600" dirty="0"/>
              <a:t>humidity = 0.0;</a:t>
            </a:r>
          </a:p>
          <a:p>
            <a:pPr marL="0" indent="0">
              <a:buNone/>
            </a:pPr>
            <a:r>
              <a:rPr lang="en-IN" sz="9600" dirty="0"/>
              <a:t>  </a:t>
            </a:r>
            <a:r>
              <a:rPr lang="en-IN" sz="9600" dirty="0" err="1"/>
              <a:t>myString</a:t>
            </a:r>
            <a:r>
              <a:rPr lang="en-IN" sz="9600" dirty="0"/>
              <a:t> = "";</a:t>
            </a:r>
          </a:p>
          <a:p>
            <a:pPr marL="0" indent="0">
              <a:buNone/>
            </a:pPr>
            <a:r>
              <a:rPr lang="en-IN" sz="9600" dirty="0"/>
              <a:t>  </a:t>
            </a:r>
            <a:r>
              <a:rPr lang="en-IN" sz="9600" dirty="0" err="1"/>
              <a:t>dtostrf</a:t>
            </a:r>
            <a:r>
              <a:rPr lang="en-IN" sz="9600" dirty="0"/>
              <a:t>(humidity,5,1,buffer);</a:t>
            </a:r>
          </a:p>
          <a:p>
            <a:pPr marL="0" indent="0">
              <a:buNone/>
            </a:pPr>
            <a:r>
              <a:rPr lang="en-IN" sz="9600" dirty="0"/>
              <a:t>  </a:t>
            </a:r>
            <a:r>
              <a:rPr lang="en-IN" sz="9600" dirty="0" err="1"/>
              <a:t>myString.concat</a:t>
            </a:r>
            <a:r>
              <a:rPr lang="en-IN" sz="9600" dirty="0"/>
              <a:t>(buffer);</a:t>
            </a:r>
          </a:p>
          <a:p>
            <a:pPr marL="0" indent="0">
              <a:buNone/>
            </a:pPr>
            <a:r>
              <a:rPr lang="en-IN" sz="9600" dirty="0"/>
              <a:t>  </a:t>
            </a:r>
            <a:r>
              <a:rPr lang="en-IN" sz="9600" dirty="0" err="1"/>
              <a:t>myString.concat</a:t>
            </a:r>
            <a:r>
              <a:rPr lang="en-IN" sz="9600" dirty="0"/>
              <a:t>(" %");</a:t>
            </a:r>
          </a:p>
          <a:p>
            <a:pPr marL="0" indent="0">
              <a:buNone/>
            </a:pPr>
            <a:r>
              <a:rPr lang="en-IN" sz="9600" dirty="0"/>
              <a:t>  </a:t>
            </a:r>
            <a:r>
              <a:rPr lang="en-IN" sz="9600" dirty="0" err="1"/>
              <a:t>display.drawString</a:t>
            </a:r>
            <a:r>
              <a:rPr lang="en-IN" sz="9600" dirty="0"/>
              <a:t>(64,0,myString);</a:t>
            </a: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2B4FD-A0A8-45FA-A5A0-75853E51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B4F28-3D5C-41C6-8011-B07907EEB887}"/>
              </a:ext>
            </a:extLst>
          </p:cNvPr>
          <p:cNvSpPr txBox="1"/>
          <p:nvPr/>
        </p:nvSpPr>
        <p:spPr>
          <a:xfrm>
            <a:off x="6322741" y="512956"/>
            <a:ext cx="503105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dirty="0" err="1"/>
              <a:t>myString</a:t>
            </a:r>
            <a:r>
              <a:rPr lang="en-IN" sz="2400" dirty="0"/>
              <a:t> = "";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dtostrf</a:t>
            </a:r>
            <a:r>
              <a:rPr lang="en-IN" sz="2400" dirty="0"/>
              <a:t>(atPressure,5,1,buffer);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myString.concat</a:t>
            </a:r>
            <a:r>
              <a:rPr lang="en-IN" sz="2400" dirty="0"/>
              <a:t>(buffer);</a:t>
            </a:r>
          </a:p>
          <a:p>
            <a:pPr marL="0" indent="0">
              <a:buNone/>
            </a:pPr>
            <a:r>
              <a:rPr lang="en-IN" sz="2400" dirty="0"/>
              <a:t>   </a:t>
            </a:r>
            <a:r>
              <a:rPr lang="en-IN" sz="2400" dirty="0" err="1"/>
              <a:t>display.drawString</a:t>
            </a:r>
            <a:r>
              <a:rPr lang="en-IN" sz="2400" dirty="0"/>
              <a:t>(0,30,myString);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myString</a:t>
            </a:r>
            <a:r>
              <a:rPr lang="en-IN" sz="2400" dirty="0"/>
              <a:t> = "";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dtostrf</a:t>
            </a:r>
            <a:r>
              <a:rPr lang="en-IN" sz="2400" dirty="0"/>
              <a:t>(altitude,5,1,buffer);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myString.concat</a:t>
            </a:r>
            <a:r>
              <a:rPr lang="en-IN" sz="2400" dirty="0"/>
              <a:t>(buffer);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myString.concat</a:t>
            </a:r>
            <a:r>
              <a:rPr lang="en-IN" sz="2400" dirty="0"/>
              <a:t>("m");</a:t>
            </a:r>
          </a:p>
          <a:p>
            <a:pPr marL="0" indent="0">
              <a:buNone/>
            </a:pPr>
            <a:r>
              <a:rPr lang="en-IN" sz="2400" dirty="0"/>
              <a:t>   </a:t>
            </a:r>
            <a:r>
              <a:rPr lang="en-IN" sz="2400" dirty="0" err="1"/>
              <a:t>display.drawString</a:t>
            </a:r>
            <a:r>
              <a:rPr lang="en-IN" sz="2400" dirty="0"/>
              <a:t>(64,30,myString);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display.display</a:t>
            </a:r>
            <a:r>
              <a:rPr lang="en-IN" sz="2400" dirty="0"/>
              <a:t>();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91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6556-B86E-47E1-BFDD-5F5674B9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WiFi</a:t>
            </a:r>
            <a:r>
              <a:rPr lang="en-IN" b="1" dirty="0"/>
              <a:t>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DB5E-84BB-4F9F-AF1F-07FD7CDF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void </a:t>
            </a:r>
            <a:r>
              <a:rPr lang="en-IN" sz="2400" dirty="0" err="1"/>
              <a:t>WiFiInit</a:t>
            </a:r>
            <a:r>
              <a:rPr lang="en-IN" sz="2400" dirty="0"/>
              <a:t>(){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pinMode</a:t>
            </a:r>
            <a:r>
              <a:rPr lang="en-IN" sz="2400" dirty="0"/>
              <a:t>(2,OUTPUT);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WiFi.begin</a:t>
            </a:r>
            <a:r>
              <a:rPr lang="en-IN" sz="2400" dirty="0"/>
              <a:t>(WIFI_SSID, WIFI_PASSWORD);</a:t>
            </a:r>
          </a:p>
          <a:p>
            <a:pPr marL="0" indent="0">
              <a:buNone/>
            </a:pPr>
            <a:r>
              <a:rPr lang="en-IN" sz="2400" dirty="0"/>
              <a:t>  </a:t>
            </a:r>
            <a:r>
              <a:rPr lang="en-IN" sz="2400" dirty="0" err="1"/>
              <a:t>Serial.print</a:t>
            </a:r>
            <a:r>
              <a:rPr lang="en-IN" sz="2400" dirty="0"/>
              <a:t>("Connecting to Wi-Fi");</a:t>
            </a:r>
          </a:p>
          <a:p>
            <a:pPr marL="0" indent="0">
              <a:buNone/>
            </a:pPr>
            <a:r>
              <a:rPr lang="en-IN" sz="2400" dirty="0"/>
              <a:t>  while (</a:t>
            </a:r>
            <a:r>
              <a:rPr lang="en-IN" sz="2400" dirty="0" err="1"/>
              <a:t>WiFi.status</a:t>
            </a:r>
            <a:r>
              <a:rPr lang="en-IN" sz="2400" dirty="0"/>
              <a:t>() != WL_CONNECTED)</a:t>
            </a:r>
          </a:p>
          <a:p>
            <a:pPr marL="0" indent="0">
              <a:buNone/>
            </a:pPr>
            <a:r>
              <a:rPr lang="en-IN" sz="2400" dirty="0"/>
              <a:t>  {    </a:t>
            </a:r>
            <a:r>
              <a:rPr lang="en-IN" sz="2400" dirty="0" err="1"/>
              <a:t>Serial.print</a:t>
            </a:r>
            <a:r>
              <a:rPr lang="en-IN" sz="2400" dirty="0"/>
              <a:t>(".");</a:t>
            </a:r>
          </a:p>
          <a:p>
            <a:pPr marL="0" indent="0">
              <a:buNone/>
            </a:pPr>
            <a:r>
              <a:rPr lang="en-IN" sz="2400" dirty="0"/>
              <a:t>    </a:t>
            </a:r>
            <a:r>
              <a:rPr lang="en-IN" sz="2400" dirty="0" err="1"/>
              <a:t>digitalWrite</a:t>
            </a:r>
            <a:r>
              <a:rPr lang="en-IN" sz="2400" dirty="0"/>
              <a:t>(2,!digitalRead(2));</a:t>
            </a:r>
          </a:p>
          <a:p>
            <a:pPr marL="0" indent="0">
              <a:buNone/>
            </a:pPr>
            <a:r>
              <a:rPr lang="en-IN" sz="2400" dirty="0"/>
              <a:t>    delay(300);  }</a:t>
            </a:r>
          </a:p>
          <a:p>
            <a:pPr marL="0" indent="0">
              <a:buNone/>
            </a:pPr>
            <a:r>
              <a:rPr lang="en-IN" sz="2400" dirty="0" err="1"/>
              <a:t>Serial.println</a:t>
            </a:r>
            <a:r>
              <a:rPr lang="en-IN" sz="2400" dirty="0"/>
              <a:t>(</a:t>
            </a:r>
            <a:r>
              <a:rPr lang="en-IN" sz="2400" dirty="0" err="1"/>
              <a:t>WiFi.localIP</a:t>
            </a:r>
            <a:r>
              <a:rPr lang="en-IN" sz="2400" dirty="0"/>
              <a:t>());</a:t>
            </a:r>
          </a:p>
          <a:p>
            <a:pPr marL="0" indent="0">
              <a:buNone/>
            </a:pPr>
            <a:r>
              <a:rPr lang="en-IN" sz="2400" dirty="0"/>
              <a:t> 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5B554-F849-4279-90D6-CFBE0D0A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</p:spTree>
    <p:extLst>
      <p:ext uri="{BB962C8B-B14F-4D97-AF65-F5344CB8AC3E}">
        <p14:creationId xmlns:p14="http://schemas.microsoft.com/office/powerpoint/2010/main" val="315396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39DC-8C6D-42AE-920C-E00844FA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A316-E08B-45FB-9C29-8050751A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FirebaseInit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Firebase.begin</a:t>
            </a:r>
            <a:r>
              <a:rPr lang="en-IN" dirty="0"/>
              <a:t>(FIREBASE_HOST, FIREBASE_AUTH);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Firebase.reconnectWiFi</a:t>
            </a:r>
            <a:r>
              <a:rPr lang="en-IN" dirty="0"/>
              <a:t>(true);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C5899-8CC8-42A9-9008-D5DBCC8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</p:spTree>
    <p:extLst>
      <p:ext uri="{BB962C8B-B14F-4D97-AF65-F5344CB8AC3E}">
        <p14:creationId xmlns:p14="http://schemas.microsoft.com/office/powerpoint/2010/main" val="8647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39DC-8C6D-42AE-920C-E00844FA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A316-E08B-45FB-9C29-8050751A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37127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dirty="0"/>
              <a:t>void </a:t>
            </a:r>
            <a:r>
              <a:rPr lang="en-IN" sz="9600" dirty="0" err="1"/>
              <a:t>printValues</a:t>
            </a:r>
            <a:r>
              <a:rPr lang="en-IN" sz="9600" dirty="0"/>
              <a:t>(){</a:t>
            </a: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 err="1"/>
              <a:t>tempC</a:t>
            </a:r>
            <a:r>
              <a:rPr lang="en-IN" sz="9600" dirty="0"/>
              <a:t> = </a:t>
            </a:r>
            <a:r>
              <a:rPr lang="en-IN" sz="9600" dirty="0" err="1"/>
              <a:t>bmp.readTemperature</a:t>
            </a:r>
            <a:r>
              <a:rPr lang="en-IN" sz="9600" dirty="0"/>
              <a:t>();</a:t>
            </a:r>
          </a:p>
          <a:p>
            <a:pPr marL="0" indent="0">
              <a:buNone/>
            </a:pPr>
            <a:r>
              <a:rPr lang="en-IN" sz="9600" dirty="0" err="1"/>
              <a:t>Firebase.setFloat</a:t>
            </a:r>
            <a:r>
              <a:rPr lang="en-IN" sz="9600" dirty="0"/>
              <a:t>(</a:t>
            </a:r>
            <a:r>
              <a:rPr lang="en-IN" sz="9600" dirty="0" err="1"/>
              <a:t>firebaseData</a:t>
            </a:r>
            <a:r>
              <a:rPr lang="en-IN" sz="9600" dirty="0"/>
              <a:t>,"IOTLAB/</a:t>
            </a:r>
            <a:r>
              <a:rPr lang="en-IN" sz="9600" dirty="0" err="1"/>
              <a:t>Environment_Monitor</a:t>
            </a:r>
            <a:r>
              <a:rPr lang="en-IN" sz="9600" dirty="0"/>
              <a:t>/Temperature",</a:t>
            </a:r>
            <a:r>
              <a:rPr lang="en-IN" sz="9600" dirty="0" err="1"/>
              <a:t>tempC</a:t>
            </a:r>
            <a:r>
              <a:rPr lang="en-IN" sz="9600" dirty="0"/>
              <a:t>);</a:t>
            </a: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 err="1"/>
              <a:t>atPressure</a:t>
            </a:r>
            <a:r>
              <a:rPr lang="en-IN" sz="9600" dirty="0"/>
              <a:t>=</a:t>
            </a:r>
            <a:r>
              <a:rPr lang="en-IN" sz="9600" dirty="0" err="1"/>
              <a:t>bmp.readPressure</a:t>
            </a:r>
            <a:r>
              <a:rPr lang="en-IN" sz="9600" dirty="0"/>
              <a:t>()/100.0F;</a:t>
            </a:r>
          </a:p>
          <a:p>
            <a:pPr marL="0" indent="0">
              <a:buNone/>
            </a:pPr>
            <a:r>
              <a:rPr lang="en-IN" sz="9600" dirty="0" err="1"/>
              <a:t>Firebase.setFloat</a:t>
            </a:r>
            <a:r>
              <a:rPr lang="en-IN" sz="9600" dirty="0"/>
              <a:t>(</a:t>
            </a:r>
            <a:r>
              <a:rPr lang="en-IN" sz="9600" dirty="0" err="1"/>
              <a:t>firebaseData</a:t>
            </a:r>
            <a:r>
              <a:rPr lang="en-IN" sz="9600" dirty="0"/>
              <a:t>,"IOTLAB/</a:t>
            </a:r>
            <a:r>
              <a:rPr lang="en-IN" sz="9600" dirty="0" err="1"/>
              <a:t>Environment_Monitor</a:t>
            </a:r>
            <a:r>
              <a:rPr lang="en-IN" sz="9600" dirty="0"/>
              <a:t>/Pressure",</a:t>
            </a:r>
            <a:r>
              <a:rPr lang="en-IN" sz="9600" dirty="0" err="1"/>
              <a:t>atPressure</a:t>
            </a:r>
            <a:r>
              <a:rPr lang="en-IN" sz="9600" dirty="0"/>
              <a:t>);</a:t>
            </a: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altitude=</a:t>
            </a:r>
            <a:r>
              <a:rPr lang="en-IN" sz="9600" dirty="0" err="1"/>
              <a:t>bmp.readAltitude</a:t>
            </a:r>
            <a:r>
              <a:rPr lang="en-IN" sz="9600" dirty="0"/>
              <a:t>(SEALEVELPRESSURE_HPA);</a:t>
            </a:r>
          </a:p>
          <a:p>
            <a:pPr marL="0" indent="0">
              <a:buNone/>
            </a:pPr>
            <a:r>
              <a:rPr lang="en-IN" sz="9600" dirty="0" err="1"/>
              <a:t>Firebase.setFloat</a:t>
            </a:r>
            <a:r>
              <a:rPr lang="en-IN" sz="9600" dirty="0"/>
              <a:t>(</a:t>
            </a:r>
            <a:r>
              <a:rPr lang="en-IN" sz="9600" dirty="0" err="1"/>
              <a:t>firebaseData</a:t>
            </a:r>
            <a:r>
              <a:rPr lang="en-IN" sz="9600" dirty="0"/>
              <a:t>,"IOTLAB/</a:t>
            </a:r>
            <a:r>
              <a:rPr lang="en-IN" sz="9600" dirty="0" err="1"/>
              <a:t>Environment_Monitor</a:t>
            </a:r>
            <a:r>
              <a:rPr lang="en-IN" sz="9600" dirty="0"/>
              <a:t>/</a:t>
            </a:r>
            <a:r>
              <a:rPr lang="en-IN" sz="9600" dirty="0" err="1"/>
              <a:t>Altitude",altitude</a:t>
            </a:r>
            <a:r>
              <a:rPr lang="en-IN" sz="9600" dirty="0"/>
              <a:t>);</a:t>
            </a:r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C5899-8CC8-42A9-9008-D5DBCC8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</p:spTree>
    <p:extLst>
      <p:ext uri="{BB962C8B-B14F-4D97-AF65-F5344CB8AC3E}">
        <p14:creationId xmlns:p14="http://schemas.microsoft.com/office/powerpoint/2010/main" val="207760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Environment Monitoring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E83BD13-FB7A-4956-8341-BADA99507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63958"/>
              </p:ext>
            </p:extLst>
          </p:nvPr>
        </p:nvGraphicFramePr>
        <p:xfrm>
          <a:off x="920955" y="2047019"/>
          <a:ext cx="8127999" cy="2636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5853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77491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04280019"/>
                    </a:ext>
                  </a:extLst>
                </a:gridCol>
              </a:tblGrid>
              <a:tr h="773966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78758"/>
                  </a:ext>
                </a:extLst>
              </a:tr>
              <a:tr h="773966">
                <a:tc>
                  <a:txBody>
                    <a:bodyPr/>
                    <a:lstStyle/>
                    <a:p>
                      <a:r>
                        <a:rPr lang="en-IN" dirty="0"/>
                        <a:t>Ambient Temperature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– 65 degrees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+/- 1 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24903"/>
                  </a:ext>
                </a:extLst>
              </a:tr>
              <a:tr h="519849">
                <a:tc>
                  <a:txBody>
                    <a:bodyPr/>
                    <a:lstStyle/>
                    <a:p>
                      <a:r>
                        <a:rPr lang="en-IN" dirty="0"/>
                        <a:t>Atmospheric Pressure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300hPa-1100hPa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+/- 1hPa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593445"/>
                  </a:ext>
                </a:extLst>
              </a:tr>
              <a:tr h="448409">
                <a:tc>
                  <a:txBody>
                    <a:bodyPr/>
                    <a:lstStyle/>
                    <a:p>
                      <a:r>
                        <a:rPr lang="en-IN" dirty="0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4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0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BMP280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34C7B-9FD0-4FCA-B440-D37DA922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6033">
            <a:off x="916259" y="2089808"/>
            <a:ext cx="2493344" cy="249334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BB9D845-8B9B-4881-A565-C6F34AF7A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2961"/>
              </p:ext>
            </p:extLst>
          </p:nvPr>
        </p:nvGraphicFramePr>
        <p:xfrm>
          <a:off x="6096000" y="2540159"/>
          <a:ext cx="43261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935">
                  <a:extLst>
                    <a:ext uri="{9D8B030D-6E8A-4147-A177-3AD203B41FA5}">
                      <a16:colId xmlns:a16="http://schemas.microsoft.com/office/drawing/2014/main" val="2810976861"/>
                    </a:ext>
                  </a:extLst>
                </a:gridCol>
                <a:gridCol w="2212259">
                  <a:extLst>
                    <a:ext uri="{9D8B030D-6E8A-4147-A177-3AD203B41FA5}">
                      <a16:colId xmlns:a16="http://schemas.microsoft.com/office/drawing/2014/main" val="236504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BMP280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ESP32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1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2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182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3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GPIO21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929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223636-7368-4DC4-A693-D648A063190A}"/>
              </a:ext>
            </a:extLst>
          </p:cNvPr>
          <p:cNvSpPr txBox="1"/>
          <p:nvPr/>
        </p:nvSpPr>
        <p:spPr>
          <a:xfrm>
            <a:off x="6188927" y="4795024"/>
            <a:ext cx="488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Interface to ESP32 is via I2C</a:t>
            </a:r>
          </a:p>
        </p:txBody>
      </p:sp>
    </p:spTree>
    <p:extLst>
      <p:ext uri="{BB962C8B-B14F-4D97-AF65-F5344CB8AC3E}">
        <p14:creationId xmlns:p14="http://schemas.microsoft.com/office/powerpoint/2010/main" val="353278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BMP280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07256-61ED-41B5-A3C8-79E0B4C2C370}"/>
              </a:ext>
            </a:extLst>
          </p:cNvPr>
          <p:cNvSpPr txBox="1"/>
          <p:nvPr/>
        </p:nvSpPr>
        <p:spPr>
          <a:xfrm>
            <a:off x="838200" y="1695382"/>
            <a:ext cx="927502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This sensor can measure barometric pressure and temperature with very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good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accuracy. Because pressure changes with altitude we can also use it as an altimeter with ±1 meter accuracy</a:t>
            </a:r>
          </a:p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Accuracy for barometric pressure is ±1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hPa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±1.0°C for temperature.</a:t>
            </a:r>
          </a:p>
          <a:p>
            <a:pPr algn="l"/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Its small dimensions and its low power consumption allow for the implementation in battery-powered devices such as mobile phones, GPS modules or watches.</a:t>
            </a:r>
          </a:p>
          <a:p>
            <a:pPr algn="l"/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Interface with microcontroller is via I2C or SPI</a:t>
            </a:r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75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BMP280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07256-61ED-41B5-A3C8-79E0B4C2C370}"/>
              </a:ext>
            </a:extLst>
          </p:cNvPr>
          <p:cNvSpPr txBox="1"/>
          <p:nvPr/>
        </p:nvSpPr>
        <p:spPr>
          <a:xfrm>
            <a:off x="838200" y="1695382"/>
            <a:ext cx="927502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#include &lt;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Adafruit_Sensor.h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algn="l"/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#include &lt;Adafruit_BMP280.h&gt;</a:t>
            </a: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#define SEALAVELPRESSURE_HPA (1013.25)</a:t>
            </a: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Adafruit_BMP280 bmp;</a:t>
            </a:r>
            <a:endParaRPr lang="en-IN" sz="2400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F0643C8-AA7A-4813-BAA1-C50B0DD846DA}"/>
              </a:ext>
            </a:extLst>
          </p:cNvPr>
          <p:cNvSpPr/>
          <p:nvPr/>
        </p:nvSpPr>
        <p:spPr>
          <a:xfrm>
            <a:off x="2323812" y="2856883"/>
            <a:ext cx="1226635" cy="847096"/>
          </a:xfrm>
          <a:prstGeom prst="wedgeEllipseCallout">
            <a:avLst>
              <a:gd name="adj1" fmla="val -90833"/>
              <a:gd name="adj2" fmla="val 142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52500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BMP280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07256-61ED-41B5-A3C8-79E0B4C2C370}"/>
              </a:ext>
            </a:extLst>
          </p:cNvPr>
          <p:cNvSpPr txBox="1"/>
          <p:nvPr/>
        </p:nvSpPr>
        <p:spPr>
          <a:xfrm>
            <a:off x="838200" y="1695382"/>
            <a:ext cx="927502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bmp.begin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(BMP280_ADDRESS_ALT,BMP280_CHIPID);</a:t>
            </a:r>
          </a:p>
          <a:p>
            <a:pPr algn="l"/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bmp.setSampling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(Adafruit_BMP280::MODE_NORMAL,</a:t>
            </a:r>
          </a:p>
          <a:p>
            <a:r>
              <a:rPr lang="en-IN" sz="2400" dirty="0"/>
              <a:t>                             </a:t>
            </a:r>
            <a:r>
              <a:rPr lang="en-IN" sz="2000" dirty="0"/>
              <a:t> 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Adafruit_BMP280::SAMPLING_X2,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Adafruit_BMP280::SAMPLING_X16,</a:t>
            </a:r>
          </a:p>
          <a:p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                             Adafruit_BMP280::MODE_NORMAL)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bmp.readTemperature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bmp.readPressure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();</a:t>
            </a:r>
          </a:p>
          <a:p>
            <a:r>
              <a:rPr lang="en-US" sz="2000" dirty="0" err="1">
                <a:solidFill>
                  <a:srgbClr val="202124"/>
                </a:solidFill>
                <a:latin typeface="arial" panose="020B0604020202020204" pitchFamily="34" charset="0"/>
              </a:rPr>
              <a:t>bmp.readAlititude</a:t>
            </a:r>
            <a:r>
              <a:rPr lang="en-US" sz="2000" dirty="0">
                <a:solidFill>
                  <a:srgbClr val="202124"/>
                </a:solidFill>
                <a:latin typeface="arial" panose="020B0604020202020204" pitchFamily="34" charset="0"/>
              </a:rPr>
              <a:t>(1013.25);</a:t>
            </a:r>
          </a:p>
          <a:p>
            <a:endParaRPr lang="en-US" sz="20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endParaRPr lang="en-IN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823391-C10B-4660-9296-26740669ED61}"/>
              </a:ext>
            </a:extLst>
          </p:cNvPr>
          <p:cNvSpPr/>
          <p:nvPr/>
        </p:nvSpPr>
        <p:spPr>
          <a:xfrm>
            <a:off x="605883" y="1612629"/>
            <a:ext cx="7547517" cy="192230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7F0556-A587-49F6-A391-B27F077C59AD}"/>
              </a:ext>
            </a:extLst>
          </p:cNvPr>
          <p:cNvSpPr/>
          <p:nvPr/>
        </p:nvSpPr>
        <p:spPr>
          <a:xfrm>
            <a:off x="605882" y="3764589"/>
            <a:ext cx="7547517" cy="12200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7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77EA-E09E-4E2D-B709-18E6FCD9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CCA377-9A81-43E8-B9ED-6F88B6F8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066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+mn-lt"/>
              </a:rPr>
              <a:t>BMP280 Mobile App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E48D433-CB6F-4502-9353-DF4975A3785A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IOT Lab, ECE Department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820E4D-71AC-4102-A426-9DA76DFF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89" y="1476126"/>
            <a:ext cx="4469880" cy="5016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F62673-F056-4736-905A-2163DF24A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412" y="1746590"/>
            <a:ext cx="4517528" cy="316409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BC4C0B-19CE-4D79-AFAD-6C56B3A4488F}"/>
              </a:ext>
            </a:extLst>
          </p:cNvPr>
          <p:cNvSpPr/>
          <p:nvPr/>
        </p:nvSpPr>
        <p:spPr>
          <a:xfrm>
            <a:off x="6558776" y="2336731"/>
            <a:ext cx="41148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075E6A-33C8-434C-B2FD-E89B47A70270}"/>
              </a:ext>
            </a:extLst>
          </p:cNvPr>
          <p:cNvSpPr/>
          <p:nvPr/>
        </p:nvSpPr>
        <p:spPr>
          <a:xfrm>
            <a:off x="6657836" y="3395458"/>
            <a:ext cx="3277901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6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1F63-2C91-4656-8477-7DA4BB2E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Credentials.h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F87F-164D-4DE0-9585-E8AE2AF9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968"/>
            <a:ext cx="10515600" cy="50930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#define FIREBASE_HOST “xxx”</a:t>
            </a:r>
          </a:p>
          <a:p>
            <a:pPr marL="0" indent="0">
              <a:buNone/>
            </a:pPr>
            <a:r>
              <a:rPr lang="en-IN" dirty="0"/>
              <a:t>#define FIREBASE_AUTH “xxx”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#define WIFI_SSID “xxx"</a:t>
            </a:r>
          </a:p>
          <a:p>
            <a:pPr marL="0" indent="0">
              <a:buNone/>
            </a:pPr>
            <a:r>
              <a:rPr lang="en-IN" dirty="0"/>
              <a:t>#define WIFI_PASSWORD “xxx“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Wire.h</a:t>
            </a:r>
            <a:r>
              <a:rPr lang="en-IN" dirty="0"/>
              <a:t>&gt; // For I2C communication</a:t>
            </a:r>
          </a:p>
          <a:p>
            <a:pPr marL="0" indent="0">
              <a:buNone/>
            </a:pPr>
            <a:r>
              <a:rPr lang="en-IN" dirty="0"/>
              <a:t>#include "SSD1306.h" // For OLED Display</a:t>
            </a:r>
          </a:p>
          <a:p>
            <a:pPr marL="0" indent="0">
              <a:buNone/>
            </a:pPr>
            <a:r>
              <a:rPr lang="en-IN" dirty="0"/>
              <a:t>#include "FirebaseESP32.h“// For Firebase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FirebaseData</a:t>
            </a:r>
            <a:r>
              <a:rPr lang="en-IN" dirty="0"/>
              <a:t> </a:t>
            </a:r>
            <a:r>
              <a:rPr lang="en-IN" dirty="0" err="1"/>
              <a:t>firebaseData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SSD1306  display(0x3c, 21, 22);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009BF-EF66-4673-87E4-9374D7F1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B9B8E3-D636-4529-B2F0-1062270E610C}"/>
              </a:ext>
            </a:extLst>
          </p:cNvPr>
          <p:cNvSpPr/>
          <p:nvPr/>
        </p:nvSpPr>
        <p:spPr>
          <a:xfrm>
            <a:off x="715536" y="1451615"/>
            <a:ext cx="4313663" cy="104023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EFB8CD-D93A-4ED6-AD50-D1A23A4D8725}"/>
              </a:ext>
            </a:extLst>
          </p:cNvPr>
          <p:cNvSpPr/>
          <p:nvPr/>
        </p:nvSpPr>
        <p:spPr>
          <a:xfrm>
            <a:off x="715536" y="2582698"/>
            <a:ext cx="4313663" cy="104023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8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84A3-68FA-453A-8D8A-2F4F3438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CBC4-96BA-4BF4-9F45-B739B6F7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void </a:t>
            </a:r>
            <a:r>
              <a:rPr lang="en-IN" dirty="0" err="1"/>
              <a:t>OLEDInit</a:t>
            </a:r>
            <a:r>
              <a:rPr lang="en-IN" dirty="0"/>
              <a:t>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display.init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display.setFont</a:t>
            </a:r>
            <a:r>
              <a:rPr lang="en-IN" dirty="0"/>
              <a:t>(ArialMT_Plain_16);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F09F6-A7DD-4727-ACC2-35816E13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5FA20B6F-2BB0-4D43-B16E-A21289447D79}"/>
              </a:ext>
            </a:extLst>
          </p:cNvPr>
          <p:cNvSpPr/>
          <p:nvPr/>
        </p:nvSpPr>
        <p:spPr>
          <a:xfrm>
            <a:off x="4348975" y="1205203"/>
            <a:ext cx="2107581" cy="14162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ysClr val="windowText" lastClr="000000"/>
                </a:solidFill>
              </a:rPr>
              <a:t>Font and Font size</a:t>
            </a:r>
          </a:p>
        </p:txBody>
      </p:sp>
    </p:spTree>
    <p:extLst>
      <p:ext uri="{BB962C8B-B14F-4D97-AF65-F5344CB8AC3E}">
        <p14:creationId xmlns:p14="http://schemas.microsoft.com/office/powerpoint/2010/main" val="152114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727</Words>
  <Application>Microsoft Office PowerPoint</Application>
  <PresentationFormat>Widescreen</PresentationFormat>
  <Paragraphs>160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Office Theme</vt:lpstr>
      <vt:lpstr>1_Office Theme</vt:lpstr>
      <vt:lpstr>Mini Projects</vt:lpstr>
      <vt:lpstr>Environment Monitoring</vt:lpstr>
      <vt:lpstr>BMP280</vt:lpstr>
      <vt:lpstr>BMP280</vt:lpstr>
      <vt:lpstr>BMP280</vt:lpstr>
      <vt:lpstr>BMP280</vt:lpstr>
      <vt:lpstr>BMP280 Mobile App</vt:lpstr>
      <vt:lpstr>Credentials.h</vt:lpstr>
      <vt:lpstr>OLED</vt:lpstr>
      <vt:lpstr>OLED</vt:lpstr>
      <vt:lpstr>WiFi connectivity</vt:lpstr>
      <vt:lpstr>Firebase</vt:lpstr>
      <vt:lpstr>Firebase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Projects</dc:title>
  <dc:creator> </dc:creator>
  <cp:lastModifiedBy> </cp:lastModifiedBy>
  <cp:revision>12</cp:revision>
  <dcterms:created xsi:type="dcterms:W3CDTF">2021-09-08T00:29:38Z</dcterms:created>
  <dcterms:modified xsi:type="dcterms:W3CDTF">2022-03-23T06:23:17Z</dcterms:modified>
</cp:coreProperties>
</file>