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6" r:id="rId16"/>
    <p:sldId id="274" r:id="rId17"/>
    <p:sldId id="273" r:id="rId18"/>
    <p:sldId id="275" r:id="rId19"/>
    <p:sldId id="277" r:id="rId20"/>
    <p:sldId id="278" r:id="rId21"/>
    <p:sldId id="280" r:id="rId22"/>
    <p:sldId id="281" r:id="rId23"/>
    <p:sldId id="282" r:id="rId24"/>
    <p:sldId id="283" r:id="rId25"/>
    <p:sldId id="286" r:id="rId26"/>
    <p:sldId id="285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11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332B-EA23-4303-9120-CE41CBABB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692F0-AD6D-42FD-AD21-7B630DA7F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5992-9E76-4173-AEF4-DE623D4B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4C153-C6C0-401D-A7CE-4EA99371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D0FA9-366B-4E00-9711-A9307487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98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A585-B700-4363-8754-8DC29520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40AD6-1540-41B8-A592-12DB1B815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06451-E0C3-45F9-BA3E-22F6D84B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1B536-9B7A-4E6E-9F35-0F67560C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A4FBA-6BD3-4814-B99E-9ECE86B2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21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BF8B0-4AB0-470D-8CEC-666997D89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26DFB-EDDE-4756-9049-2ADB3BAF1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544F-245E-456E-99CB-47DE0EEA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81E2-1AD8-4157-87A8-716007EE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583C-D4B4-4D64-9702-4AB3C864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42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07E1-9241-4F9F-B9B3-B56DBE3A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97A72-1DCA-42E4-8A6E-51DB2425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5CA8-7F82-4F8B-A80A-593A1C1E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3FAFC-7BBA-40AD-91E0-E5D827A8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BA4A-5F2C-49DD-9AA2-4B7CEA3A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1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73EF-8EEE-4E48-A3FF-D22290B5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F3578-4915-4720-B8D1-70C1A272E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818DC-DB7C-4E60-842D-A4A7BDA8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D7730-F18D-46A3-8616-8584A289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6F290-B671-43E6-B5E9-412C72B8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36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A0AF-C275-4160-8F75-1AC656C3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B57C-E297-4F0A-9774-85BD641C2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8B03C-8820-4432-BD22-0E8FEB967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8757C-C874-4DD1-AD68-DFA54319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EB446-6569-4CDA-A484-066BC63C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0B915-4D60-431D-8AC1-E13F65FF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85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5875-2127-452C-9B90-C393A02E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EFDA-8A2C-4BA0-9EE8-1E567638F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6230B-BC78-4F20-9FEE-BDBA96E1D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150B9-88F3-436E-9345-8B87A98D0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6859D-393D-48A2-8B12-FD2B2C672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A1814-F320-488A-8229-3B1BAD91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BA5F9-42E1-4A1C-B008-EB4AEF2F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3C0A5-7968-4CCE-B1A1-26FB5405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37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A5A7-B6E2-4486-84EF-88C286B9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F8AAC-1403-468B-9DBF-5D7A130D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5352A-C189-47D2-8717-6DA82560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EF88A-6EE2-4356-BC94-C72E1525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9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383E3-E6A6-4FB2-BDA4-F37B7D92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0A11C-686D-46C4-94F8-9F6581F5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68692-70AC-4C9C-96E9-AFCC574B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57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7879-3509-43E8-B2B7-829ECD04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9C5D6-3190-4714-ABFD-2C2A6A00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F23DD-DBA4-478F-B1FA-45FF40B65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ED1BA-868E-4AF7-8D35-CF51E4DA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CAFBD-72D8-4B77-B49B-FB3328FB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8F71E-8A15-4C8B-AA11-C11ED251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40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FD9F-CF64-4D8D-9E27-5815F262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F25E-94C0-40D3-ACD7-249CEC2D6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0FF74-94A5-441B-A463-1C9001830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C24DE-FD8A-40BC-964F-0E770FD7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BC2A-B9C4-429E-877B-785A30576E49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1560-30C3-47E7-B355-8481F91A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E2EB-43CC-482F-B110-A9691C6D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33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568E5-938A-4807-93B4-DD741879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AC42E-6464-46B5-9A37-B956A1E7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A8AF-1AF3-44A1-9B93-4D1762BF5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BC2A-B9C4-429E-877B-785A30576E49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C292-259A-41BF-80DF-5690C6B15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371E-AFC7-4AF3-93D3-289F7BF3F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E45B1-1BAE-4E57-AAF5-D413FA2F9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0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3924-900C-446D-98C2-9B9C7AD16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IoT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7596-1D1D-434C-89A1-DB5D04A4D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GISMO-VI board</a:t>
            </a:r>
          </a:p>
        </p:txBody>
      </p:sp>
    </p:spTree>
    <p:extLst>
      <p:ext uri="{BB962C8B-B14F-4D97-AF65-F5344CB8AC3E}">
        <p14:creationId xmlns:p14="http://schemas.microsoft.com/office/powerpoint/2010/main" val="402116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D3D6-EE3C-43AC-B3FF-AC3D1CC2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Fall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1243-54EF-4636-964A-6F5CD563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Detect position of object:</a:t>
            </a:r>
          </a:p>
          <a:p>
            <a:pPr lvl="1"/>
            <a:r>
              <a:rPr lang="en-IN" sz="2000" dirty="0"/>
              <a:t>Upright</a:t>
            </a:r>
          </a:p>
          <a:p>
            <a:pPr lvl="1"/>
            <a:r>
              <a:rPr lang="en-IN" sz="2000" dirty="0"/>
              <a:t>Fallen Left</a:t>
            </a:r>
          </a:p>
          <a:p>
            <a:pPr lvl="1"/>
            <a:r>
              <a:rPr lang="en-IN" sz="2000" dirty="0"/>
              <a:t>Fallen Right</a:t>
            </a:r>
          </a:p>
          <a:p>
            <a:pPr lvl="1"/>
            <a:r>
              <a:rPr lang="en-IN" sz="2000" dirty="0"/>
              <a:t>Fallen Forward</a:t>
            </a:r>
          </a:p>
          <a:p>
            <a:pPr lvl="1"/>
            <a:r>
              <a:rPr lang="en-IN" sz="2000" dirty="0"/>
              <a:t>Fallen Backward</a:t>
            </a:r>
          </a:p>
          <a:p>
            <a:r>
              <a:rPr lang="en-IN" sz="2000" dirty="0"/>
              <a:t>Transfer object position to:</a:t>
            </a:r>
          </a:p>
          <a:p>
            <a:pPr lvl="1"/>
            <a:r>
              <a:rPr lang="en-IN" sz="2000" dirty="0"/>
              <a:t>OLED display</a:t>
            </a:r>
          </a:p>
          <a:p>
            <a:pPr lvl="1"/>
            <a:r>
              <a:rPr lang="en-IN" sz="2000" dirty="0"/>
              <a:t>Firebase database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14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27B4-4088-4DC4-AE5B-443AA3DB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MPU6050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D48D-A7BA-4E3D-8AE6-C6CCD1DE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MEMS 3-aixs accelerometer and 3-axis gyroscope values combined.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Power Supply: 3-5V.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Communication : I2C protocol.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Built-in 16-bit ADC provides high accuracy.</a:t>
            </a:r>
          </a:p>
          <a:p>
            <a:pPr marL="0" indent="0" algn="l">
              <a:buNone/>
            </a:pPr>
            <a:br>
              <a:rPr lang="en-IN" sz="1800" dirty="0"/>
            </a:br>
            <a:endParaRPr lang="en-IN" sz="1800" dirty="0"/>
          </a:p>
          <a:p>
            <a:pPr algn="l"/>
            <a:endParaRPr lang="en-IN" sz="18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IN" sz="1800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endParaRPr lang="en-IN" sz="18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Micro-electromechanical systems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(MEMS) is a process technology used to create tiny integrated devices or systems that combine mechanical and electrical components.</a:t>
            </a:r>
          </a:p>
          <a:p>
            <a:pPr marL="0" indent="0">
              <a:buNone/>
            </a:pPr>
            <a:b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68B7D-2323-4C0D-99BD-6A86E705C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640" y="2314575"/>
            <a:ext cx="2133600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191E4A-D766-48E6-BE35-5874D3123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560" y="2255044"/>
            <a:ext cx="2238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2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BC1D-AA3D-486D-ACDC-86176CFF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MPU6050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8DF8C-8C26-4E0D-88AA-315E16091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47" y="2011587"/>
            <a:ext cx="2133785" cy="213378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560B92F-6CB9-4E78-BB73-219EE13B3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4066"/>
              </p:ext>
            </p:extLst>
          </p:nvPr>
        </p:nvGraphicFramePr>
        <p:xfrm>
          <a:off x="5105400" y="1755986"/>
          <a:ext cx="51587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370">
                  <a:extLst>
                    <a:ext uri="{9D8B030D-6E8A-4147-A177-3AD203B41FA5}">
                      <a16:colId xmlns:a16="http://schemas.microsoft.com/office/drawing/2014/main" val="430241643"/>
                    </a:ext>
                  </a:extLst>
                </a:gridCol>
                <a:gridCol w="2579370">
                  <a:extLst>
                    <a:ext uri="{9D8B030D-6E8A-4147-A177-3AD203B41FA5}">
                      <a16:colId xmlns:a16="http://schemas.microsoft.com/office/drawing/2014/main" val="4185849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MPU6050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ESP32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3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8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78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GPIO22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2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GPIO21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54954"/>
                  </a:ext>
                </a:extLst>
              </a:tr>
            </a:tbl>
          </a:graphicData>
        </a:graphic>
      </p:graphicFrame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F82EB2B-8CA8-4DEA-B179-08984DAEA888}"/>
              </a:ext>
            </a:extLst>
          </p:cNvPr>
          <p:cNvSpPr/>
          <p:nvPr/>
        </p:nvSpPr>
        <p:spPr>
          <a:xfrm rot="16572420">
            <a:off x="3977640" y="2522221"/>
            <a:ext cx="967740" cy="906780"/>
          </a:xfrm>
          <a:prstGeom prst="wedgeEllipseCallout">
            <a:avLst>
              <a:gd name="adj1" fmla="val -25563"/>
              <a:gd name="adj2" fmla="val 78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I2C</a:t>
            </a:r>
          </a:p>
        </p:txBody>
      </p:sp>
    </p:spTree>
    <p:extLst>
      <p:ext uri="{BB962C8B-B14F-4D97-AF65-F5344CB8AC3E}">
        <p14:creationId xmlns:p14="http://schemas.microsoft.com/office/powerpoint/2010/main" val="355913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25AD5C-EEB2-4E96-B2B4-5F10345D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MPU6050 data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3CE2832-D057-439C-8ABF-64D6BA30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IOT Lab, ECE Department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3AD7B-026B-48DC-BE58-9FD72FD9A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50182"/>
            <a:ext cx="4815417" cy="2708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09B504-25A6-4D0A-AFD0-8A8B6DF1D0B4}"/>
              </a:ext>
            </a:extLst>
          </p:cNvPr>
          <p:cNvSpPr txBox="1"/>
          <p:nvPr/>
        </p:nvSpPr>
        <p:spPr>
          <a:xfrm>
            <a:off x="6728347" y="2296532"/>
            <a:ext cx="4053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Sensitivity : +/- 2g</a:t>
            </a:r>
          </a:p>
          <a:p>
            <a:endParaRPr lang="en-US" dirty="0"/>
          </a:p>
          <a:p>
            <a:r>
              <a:rPr lang="en-US" dirty="0"/>
              <a:t>Output : 16 bit</a:t>
            </a:r>
          </a:p>
          <a:p>
            <a:endParaRPr lang="en-US" dirty="0"/>
          </a:p>
          <a:p>
            <a:r>
              <a:rPr lang="en-US" dirty="0"/>
              <a:t>+/-2g corresponds to +/-32767</a:t>
            </a:r>
          </a:p>
          <a:p>
            <a:endParaRPr lang="en-US" dirty="0"/>
          </a:p>
          <a:p>
            <a:r>
              <a:rPr lang="en-US" dirty="0"/>
              <a:t>1g corresponds to 32767/2 = 16384</a:t>
            </a:r>
          </a:p>
          <a:p>
            <a:endParaRPr lang="en-US" dirty="0"/>
          </a:p>
          <a:p>
            <a:r>
              <a:rPr lang="en-US" dirty="0"/>
              <a:t>Dividing the accelerometer value by 16384 will give the value in g</a:t>
            </a:r>
          </a:p>
        </p:txBody>
      </p:sp>
    </p:spTree>
    <p:extLst>
      <p:ext uri="{BB962C8B-B14F-4D97-AF65-F5344CB8AC3E}">
        <p14:creationId xmlns:p14="http://schemas.microsoft.com/office/powerpoint/2010/main" val="265748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953F33-9022-45A3-864A-C40B9B3A84E7}"/>
              </a:ext>
            </a:extLst>
          </p:cNvPr>
          <p:cNvSpPr txBox="1">
            <a:spLocks/>
          </p:cNvSpPr>
          <p:nvPr/>
        </p:nvSpPr>
        <p:spPr>
          <a:xfrm>
            <a:off x="650630" y="114054"/>
            <a:ext cx="3651739" cy="6242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#include “I2Cdev.h”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#include “MPU6050.h”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#include “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Wire.h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MPU6050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mpu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mpu.initialize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m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read();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22FBFD2-26D7-4A0A-A120-1B65B1E0FF8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75E7C7-EF43-4DA7-A18E-2BB28E40529D}"/>
              </a:ext>
            </a:extLst>
          </p:cNvPr>
          <p:cNvSpPr txBox="1">
            <a:spLocks/>
          </p:cNvSpPr>
          <p:nvPr/>
        </p:nvSpPr>
        <p:spPr>
          <a:xfrm>
            <a:off x="4302370" y="114054"/>
            <a:ext cx="7889630" cy="375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mpu_read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(float *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ax,float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*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ay,float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*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int16_t _ax,_ay,_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,_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,_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,_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mpu.getmotion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(&amp;_ax,&amp;_ay,&amp;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,&amp;_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,&amp;_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,&amp;_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*ax = _ax/16384.0;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*ay=_ay/16384.0;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=_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/16384.0;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the Serial Plotter in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ArduinoIDE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visualize the acceleration in the three axes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86662F-5EC5-4AF7-8857-DF694200D770}"/>
              </a:ext>
            </a:extLst>
          </p:cNvPr>
          <p:cNvSpPr/>
          <p:nvPr/>
        </p:nvSpPr>
        <p:spPr>
          <a:xfrm>
            <a:off x="650629" y="2125980"/>
            <a:ext cx="3387971" cy="51816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980848-1CCD-4E52-87C4-42592C51DA92}"/>
              </a:ext>
            </a:extLst>
          </p:cNvPr>
          <p:cNvSpPr/>
          <p:nvPr/>
        </p:nvSpPr>
        <p:spPr>
          <a:xfrm>
            <a:off x="650629" y="2732282"/>
            <a:ext cx="3387971" cy="5181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938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6B0E-BD7B-4B1F-821E-63F6B6C3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61C1-1E26-407A-B523-83F4A9FC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There is a calibrate function which is called in setup(). In this function 10 acceleration values in the X,Y and Z directions are taken and averaged and the average value is taken as the baseline value. This baseline value is subtracted from the actual read value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void calibrate()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float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ax,ay,az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for(int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=0;i &lt; 10;i++)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mpu_read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(&amp;ax,&amp;ay,&amp;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az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delay(100);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baseline[0]=ax;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baseline[1]=ay;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baseline[2]=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az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 }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0E9FD0-9C75-4434-B32F-0F0997BE8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6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151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7A8DDD-E8B4-4F7A-8AD5-3B1655C2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7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</a:t>
            </a:r>
            <a:r>
              <a:rPr lang="en-IN" sz="4800" dirty="0" err="1">
                <a:latin typeface="+mn-lt"/>
              </a:rPr>
              <a:t>WiFi</a:t>
            </a:r>
            <a:r>
              <a:rPr lang="en-IN" sz="4800" dirty="0">
                <a:latin typeface="+mn-lt"/>
              </a:rPr>
              <a:t>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8E7CD54-5CB0-461C-BD4D-B380E7F3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D31CC-48C9-4D9A-980A-4FBB46598FE2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7A7B2-7A16-440A-A9FD-65167F093459}"/>
              </a:ext>
            </a:extLst>
          </p:cNvPr>
          <p:cNvSpPr txBox="1"/>
          <p:nvPr/>
        </p:nvSpPr>
        <p:spPr>
          <a:xfrm>
            <a:off x="1411096" y="1583133"/>
            <a:ext cx="997941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#define WIFI_SSID "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xxxxxxxxxxxxxx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#define WIFI_PASSWORD "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WiFi.begin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(SSID,PASSWORD);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while(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WiFi.status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 != WL_CONNECTED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Serial.print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(“.”);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delay(300);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Serial.println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WiFi.localIP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56371A-D1F7-4BF7-A14C-2DA30828189B}"/>
              </a:ext>
            </a:extLst>
          </p:cNvPr>
          <p:cNvSpPr/>
          <p:nvPr/>
        </p:nvSpPr>
        <p:spPr>
          <a:xfrm>
            <a:off x="1294725" y="2731113"/>
            <a:ext cx="7838124" cy="3547024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55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5441E5-FD0C-4BFC-B39A-9E367A68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53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Firebase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46A76FC-4DDC-4393-80D9-537CC68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08FBF-D3E5-4343-B0BA-82BF7A3F61D7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EF1F5-420D-4C30-A556-32C6340B265F}"/>
              </a:ext>
            </a:extLst>
          </p:cNvPr>
          <p:cNvSpPr txBox="1"/>
          <p:nvPr/>
        </p:nvSpPr>
        <p:spPr>
          <a:xfrm>
            <a:off x="1199222" y="1589380"/>
            <a:ext cx="1078090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#define FIREBASE_HOST "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xxxxxxxxxxxxxx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#define FIREBASE_AUTH "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Firebase.begin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(FIREBASE_HOST,FIREBASE_AUTH);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Firebase.getString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,”IOTLAB/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Fall_Detector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”,s);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s1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s.substring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(2,s.length()-2);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s1.toFloat();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Firebase.setInt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,”IOTLAB/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Fall_Detector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Position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”,position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846BCB-715D-4130-A909-B80FCC686E31}"/>
              </a:ext>
            </a:extLst>
          </p:cNvPr>
          <p:cNvSpPr/>
          <p:nvPr/>
        </p:nvSpPr>
        <p:spPr>
          <a:xfrm>
            <a:off x="1199222" y="2929751"/>
            <a:ext cx="8167802" cy="639641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088AFA-AB81-46F6-B531-DB3D7763365F}"/>
              </a:ext>
            </a:extLst>
          </p:cNvPr>
          <p:cNvSpPr/>
          <p:nvPr/>
        </p:nvSpPr>
        <p:spPr>
          <a:xfrm>
            <a:off x="1119524" y="3752942"/>
            <a:ext cx="9175096" cy="1702978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8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3C98ED-6ECC-4F6D-9912-C1964A4E4415}"/>
              </a:ext>
            </a:extLst>
          </p:cNvPr>
          <p:cNvSpPr txBox="1">
            <a:spLocks/>
          </p:cNvSpPr>
          <p:nvPr/>
        </p:nvSpPr>
        <p:spPr>
          <a:xfrm>
            <a:off x="838200" y="257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OLED display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433CB7D-F906-4C13-B43B-82A2044478D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92794-98E9-4948-90E9-4AC25BE98A50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4AF04-27C2-41D9-8E47-60AA324A8985}"/>
              </a:ext>
            </a:extLst>
          </p:cNvPr>
          <p:cNvSpPr txBox="1"/>
          <p:nvPr/>
        </p:nvSpPr>
        <p:spPr>
          <a:xfrm>
            <a:off x="1293540" y="1583133"/>
            <a:ext cx="52410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include &lt;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Wire.h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#include “SSD1306.h”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SSD1306 display(0x3c, 21, 22);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display.init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display.setFont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(ArialMT_Plain_16);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display.clear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display.drawString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(30,0,”Position:”);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display.drawstring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(30,30,position);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D4BB8D-7C8D-4BE2-939C-4662EF2BC064}"/>
              </a:ext>
            </a:extLst>
          </p:cNvPr>
          <p:cNvSpPr/>
          <p:nvPr/>
        </p:nvSpPr>
        <p:spPr>
          <a:xfrm>
            <a:off x="1186860" y="2770180"/>
            <a:ext cx="5867400" cy="866941"/>
          </a:xfrm>
          <a:prstGeom prst="round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B32185-EC33-438C-900A-E4125B669745}"/>
              </a:ext>
            </a:extLst>
          </p:cNvPr>
          <p:cNvSpPr/>
          <p:nvPr/>
        </p:nvSpPr>
        <p:spPr>
          <a:xfrm>
            <a:off x="1100600" y="3860382"/>
            <a:ext cx="6039919" cy="1591051"/>
          </a:xfrm>
          <a:prstGeom prst="roundRect">
            <a:avLst>
              <a:gd name="adj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0624647-CCAE-4212-A479-03B505B17C8E}"/>
              </a:ext>
            </a:extLst>
          </p:cNvPr>
          <p:cNvSpPr/>
          <p:nvPr/>
        </p:nvSpPr>
        <p:spPr>
          <a:xfrm>
            <a:off x="3923165" y="936494"/>
            <a:ext cx="1700563" cy="736916"/>
          </a:xfrm>
          <a:prstGeom prst="wedgeEllipseCallout">
            <a:avLst>
              <a:gd name="adj1" fmla="val -66009"/>
              <a:gd name="adj2" fmla="val 136784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I2C address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81FF5EDA-07EF-40F9-A496-7706C18A5135}"/>
              </a:ext>
            </a:extLst>
          </p:cNvPr>
          <p:cNvSpPr/>
          <p:nvPr/>
        </p:nvSpPr>
        <p:spPr>
          <a:xfrm>
            <a:off x="6277661" y="817015"/>
            <a:ext cx="1700563" cy="736916"/>
          </a:xfrm>
          <a:prstGeom prst="wedgeEllipseCallout">
            <a:avLst>
              <a:gd name="adj1" fmla="val -156501"/>
              <a:gd name="adj2" fmla="val 170075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SDA, SCL </a:t>
            </a:r>
          </a:p>
        </p:txBody>
      </p:sp>
    </p:spTree>
    <p:extLst>
      <p:ext uri="{BB962C8B-B14F-4D97-AF65-F5344CB8AC3E}">
        <p14:creationId xmlns:p14="http://schemas.microsoft.com/office/powerpoint/2010/main" val="113261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DAED58-7BBF-49BB-BD60-37EF0E66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77" y="1562100"/>
            <a:ext cx="3662235" cy="4501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522DF-A614-4C0D-8265-E8566D781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760" y="1949594"/>
            <a:ext cx="4544059" cy="248637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066061-F9B3-419F-907D-72294DE6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53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346472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EDB2-232F-4E2B-8C2F-E001140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Smart garden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EE3A-5C17-4E93-AD4F-82BAC87A1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Monitor soil moisture</a:t>
            </a:r>
          </a:p>
          <a:p>
            <a:r>
              <a:rPr lang="en-IN" dirty="0"/>
              <a:t>Get threshold from Firebase</a:t>
            </a:r>
          </a:p>
          <a:p>
            <a:r>
              <a:rPr lang="en-IN" dirty="0"/>
              <a:t>Compare with threshold</a:t>
            </a:r>
          </a:p>
          <a:p>
            <a:r>
              <a:rPr lang="en-IN" dirty="0"/>
              <a:t>Switch on motor if dry else switch off</a:t>
            </a:r>
          </a:p>
          <a:p>
            <a:r>
              <a:rPr lang="en-IN" dirty="0"/>
              <a:t>Transfer soil moisture and pump status to </a:t>
            </a:r>
          </a:p>
          <a:p>
            <a:pPr lvl="1"/>
            <a:r>
              <a:rPr lang="en-IN" dirty="0"/>
              <a:t>OLED display</a:t>
            </a:r>
          </a:p>
          <a:p>
            <a:pPr lvl="1"/>
            <a:r>
              <a:rPr lang="en-IN" dirty="0"/>
              <a:t>Firebase database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322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529A-3A1E-4F74-909A-34B83BFA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 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0021-6B4E-4AE4-93A9-265250231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0080" cy="4351338"/>
          </a:xfrm>
        </p:spPr>
        <p:txBody>
          <a:bodyPr>
            <a:normAutofit/>
          </a:bodyPr>
          <a:lstStyle/>
          <a:p>
            <a:r>
              <a:rPr lang="en-IN" sz="2400" dirty="0"/>
              <a:t>Use an ultrasonic sensor to find out the range of an object</a:t>
            </a:r>
          </a:p>
          <a:p>
            <a:r>
              <a:rPr lang="en-IN" sz="2400" dirty="0"/>
              <a:t>Transfer the range value to:</a:t>
            </a:r>
          </a:p>
          <a:p>
            <a:pPr lvl="1"/>
            <a:r>
              <a:rPr lang="en-IN" dirty="0"/>
              <a:t>Local OLED display</a:t>
            </a:r>
          </a:p>
          <a:p>
            <a:pPr lvl="1"/>
            <a:r>
              <a:rPr lang="en-IN" dirty="0"/>
              <a:t>Firebase database in the cloud</a:t>
            </a:r>
          </a:p>
          <a:p>
            <a:r>
              <a:rPr lang="en-IN" sz="2400" dirty="0"/>
              <a:t>Develop mobile app in </a:t>
            </a:r>
            <a:r>
              <a:rPr lang="en-IN" sz="2400" dirty="0" err="1"/>
              <a:t>Kodular</a:t>
            </a:r>
            <a:endParaRPr lang="en-IN" sz="2400" dirty="0"/>
          </a:p>
          <a:p>
            <a:pPr lvl="1"/>
            <a:r>
              <a:rPr lang="en-IN" dirty="0"/>
              <a:t>Display of range value in app – text as well as graphical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B409E-5AA0-46D5-896F-343BEF2D7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66" y="1267777"/>
            <a:ext cx="4417634" cy="42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46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E0A2-DD22-49CB-8658-0AFA25CC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Ultrasonic sensor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6CE4E-E825-4342-9885-9A9284DA4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92" y="2033587"/>
            <a:ext cx="3834023" cy="2279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4D7A42-B1AA-4B67-9CBC-57CBE79FC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215" y="1957387"/>
            <a:ext cx="25336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79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08B2-3E55-4EEE-B4D8-C4CDA99D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Ultrasonic sensor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9584E8-375D-4581-8B38-5E93ECF504C8}"/>
              </a:ext>
            </a:extLst>
          </p:cNvPr>
          <p:cNvSpPr/>
          <p:nvPr/>
        </p:nvSpPr>
        <p:spPr>
          <a:xfrm>
            <a:off x="3531871" y="1277382"/>
            <a:ext cx="2042160" cy="3726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ESP32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E4312-5551-4886-928B-8F08E9B2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010" y="1212612"/>
            <a:ext cx="3790950" cy="37909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628C9-197D-473B-85D2-A40CBE9F2245}"/>
              </a:ext>
            </a:extLst>
          </p:cNvPr>
          <p:cNvCxnSpPr/>
          <p:nvPr/>
        </p:nvCxnSpPr>
        <p:spPr>
          <a:xfrm flipH="1">
            <a:off x="5585460" y="2857500"/>
            <a:ext cx="2164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594EC2-AD3A-44A5-AE76-D315FB648C7D}"/>
              </a:ext>
            </a:extLst>
          </p:cNvPr>
          <p:cNvCxnSpPr>
            <a:cxnSpLocks/>
          </p:cNvCxnSpPr>
          <p:nvPr/>
        </p:nvCxnSpPr>
        <p:spPr>
          <a:xfrm flipH="1">
            <a:off x="5501640" y="3069987"/>
            <a:ext cx="1790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7DC7CF-3130-413F-81D3-E67FC39982C5}"/>
              </a:ext>
            </a:extLst>
          </p:cNvPr>
          <p:cNvCxnSpPr>
            <a:cxnSpLocks/>
          </p:cNvCxnSpPr>
          <p:nvPr/>
        </p:nvCxnSpPr>
        <p:spPr>
          <a:xfrm flipH="1">
            <a:off x="6541770" y="3215640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78115-DF06-452F-B7D9-392475C613A4}"/>
              </a:ext>
            </a:extLst>
          </p:cNvPr>
          <p:cNvCxnSpPr>
            <a:cxnSpLocks/>
          </p:cNvCxnSpPr>
          <p:nvPr/>
        </p:nvCxnSpPr>
        <p:spPr>
          <a:xfrm flipH="1" flipV="1">
            <a:off x="6541770" y="3215640"/>
            <a:ext cx="3810" cy="213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D23D49C-D079-4032-8900-7687CEBC4E7F}"/>
              </a:ext>
            </a:extLst>
          </p:cNvPr>
          <p:cNvSpPr/>
          <p:nvPr/>
        </p:nvSpPr>
        <p:spPr>
          <a:xfrm>
            <a:off x="6435090" y="3426853"/>
            <a:ext cx="217169" cy="480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052C02-1348-43AB-A3F0-58F28BA6E003}"/>
              </a:ext>
            </a:extLst>
          </p:cNvPr>
          <p:cNvCxnSpPr>
            <a:cxnSpLocks/>
          </p:cNvCxnSpPr>
          <p:nvPr/>
        </p:nvCxnSpPr>
        <p:spPr>
          <a:xfrm flipV="1">
            <a:off x="6543674" y="3774956"/>
            <a:ext cx="0" cy="327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3C7C9CB-45E4-49A5-A0BC-15F3337B3A90}"/>
              </a:ext>
            </a:extLst>
          </p:cNvPr>
          <p:cNvSpPr/>
          <p:nvPr/>
        </p:nvSpPr>
        <p:spPr>
          <a:xfrm>
            <a:off x="6438901" y="4102616"/>
            <a:ext cx="217169" cy="480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956DDE-7E69-4E8F-A664-ED3D96A7E133}"/>
              </a:ext>
            </a:extLst>
          </p:cNvPr>
          <p:cNvCxnSpPr>
            <a:cxnSpLocks/>
          </p:cNvCxnSpPr>
          <p:nvPr/>
        </p:nvCxnSpPr>
        <p:spPr>
          <a:xfrm flipV="1">
            <a:off x="6541770" y="4419784"/>
            <a:ext cx="0" cy="327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799DEE-2CE2-448B-AA27-0994467E6E16}"/>
              </a:ext>
            </a:extLst>
          </p:cNvPr>
          <p:cNvCxnSpPr>
            <a:cxnSpLocks/>
          </p:cNvCxnSpPr>
          <p:nvPr/>
        </p:nvCxnSpPr>
        <p:spPr>
          <a:xfrm flipH="1">
            <a:off x="6267450" y="4755064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BDD92E-E58D-40F4-A519-0E5408234223}"/>
              </a:ext>
            </a:extLst>
          </p:cNvPr>
          <p:cNvCxnSpPr>
            <a:cxnSpLocks/>
          </p:cNvCxnSpPr>
          <p:nvPr/>
        </p:nvCxnSpPr>
        <p:spPr>
          <a:xfrm flipH="1">
            <a:off x="5501640" y="4015740"/>
            <a:ext cx="10401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831B0139-D812-4514-AD63-711A5C2AD2F7}"/>
              </a:ext>
            </a:extLst>
          </p:cNvPr>
          <p:cNvSpPr/>
          <p:nvPr/>
        </p:nvSpPr>
        <p:spPr>
          <a:xfrm rot="1962770">
            <a:off x="7096036" y="4393303"/>
            <a:ext cx="1055546" cy="965112"/>
          </a:xfrm>
          <a:prstGeom prst="wedgeEllipseCallout">
            <a:avLst>
              <a:gd name="adj1" fmla="val -112199"/>
              <a:gd name="adj2" fmla="val -125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Potential divider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233FB1-8A02-4233-A1A6-63F8AD239163}"/>
              </a:ext>
            </a:extLst>
          </p:cNvPr>
          <p:cNvSpPr txBox="1"/>
          <p:nvPr/>
        </p:nvSpPr>
        <p:spPr>
          <a:xfrm>
            <a:off x="8938260" y="784860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5V operation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4E37EF-022A-4371-A08B-8FFA2A2D466D}"/>
              </a:ext>
            </a:extLst>
          </p:cNvPr>
          <p:cNvSpPr txBox="1"/>
          <p:nvPr/>
        </p:nvSpPr>
        <p:spPr>
          <a:xfrm>
            <a:off x="4316731" y="1471846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3.3V operation</a:t>
            </a:r>
          </a:p>
        </p:txBody>
      </p:sp>
    </p:spTree>
    <p:extLst>
      <p:ext uri="{BB962C8B-B14F-4D97-AF65-F5344CB8AC3E}">
        <p14:creationId xmlns:p14="http://schemas.microsoft.com/office/powerpoint/2010/main" val="1870521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D80C-31FB-457A-B392-8BF3CB76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Ultrasonic sensor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7CEF4-7364-40B3-B3AA-9885DA55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42" y="1805862"/>
            <a:ext cx="2536156" cy="1798476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E2A5AB-B048-40B0-BFCE-4432D3B53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81383"/>
              </p:ext>
            </p:extLst>
          </p:nvPr>
        </p:nvGraphicFramePr>
        <p:xfrm>
          <a:off x="5715000" y="1750138"/>
          <a:ext cx="47345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280">
                  <a:extLst>
                    <a:ext uri="{9D8B030D-6E8A-4147-A177-3AD203B41FA5}">
                      <a16:colId xmlns:a16="http://schemas.microsoft.com/office/drawing/2014/main" val="3435282360"/>
                    </a:ext>
                  </a:extLst>
                </a:gridCol>
                <a:gridCol w="2367280">
                  <a:extLst>
                    <a:ext uri="{9D8B030D-6E8A-4147-A177-3AD203B41FA5}">
                      <a16:colId xmlns:a16="http://schemas.microsoft.com/office/drawing/2014/main" val="3145637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Ultrasonic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ESP32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3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49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GPIO25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59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GPIO26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86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7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912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F4BC-C1F2-4A33-B8E5-276D3797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Ultrasonic sensor – basic read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30820-7DBB-44DA-8520-3175A3CD412C}"/>
              </a:ext>
            </a:extLst>
          </p:cNvPr>
          <p:cNvSpPr txBox="1"/>
          <p:nvPr/>
        </p:nvSpPr>
        <p:spPr>
          <a:xfrm>
            <a:off x="936702" y="1884556"/>
            <a:ext cx="92778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trigPin,OUTPUT</a:t>
            </a:r>
            <a:r>
              <a:rPr lang="en-IN" dirty="0"/>
              <a:t>);</a:t>
            </a:r>
          </a:p>
          <a:p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echoPin</a:t>
            </a:r>
            <a:r>
              <a:rPr lang="en-IN" dirty="0"/>
              <a:t>, INPUT);</a:t>
            </a:r>
          </a:p>
          <a:p>
            <a:endParaRPr lang="en-IN" dirty="0"/>
          </a:p>
          <a:p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trigPin,HIGH</a:t>
            </a:r>
            <a:r>
              <a:rPr lang="en-IN" dirty="0"/>
              <a:t>);</a:t>
            </a:r>
          </a:p>
          <a:p>
            <a:r>
              <a:rPr lang="en-IN" dirty="0" err="1"/>
              <a:t>delayMicroseconds</a:t>
            </a:r>
            <a:r>
              <a:rPr lang="en-IN" dirty="0"/>
              <a:t>(10);</a:t>
            </a:r>
          </a:p>
          <a:p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trigPin,LOW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t = </a:t>
            </a:r>
            <a:r>
              <a:rPr lang="en-IN" dirty="0" err="1"/>
              <a:t>pulseIn</a:t>
            </a:r>
            <a:r>
              <a:rPr lang="en-IN" dirty="0"/>
              <a:t>(</a:t>
            </a:r>
            <a:r>
              <a:rPr lang="en-IN" dirty="0" err="1"/>
              <a:t>echoPin,HIGH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distance  = t x 0,034/2;</a:t>
            </a:r>
          </a:p>
          <a:p>
            <a:endParaRPr lang="en-IN" dirty="0"/>
          </a:p>
          <a:p>
            <a:r>
              <a:rPr lang="en-IN" dirty="0"/>
              <a:t>delay(1000);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7CD301-D692-4EBF-9D58-1B0F8EA9B5DF}"/>
              </a:ext>
            </a:extLst>
          </p:cNvPr>
          <p:cNvSpPr/>
          <p:nvPr/>
        </p:nvSpPr>
        <p:spPr>
          <a:xfrm>
            <a:off x="657922" y="1757595"/>
            <a:ext cx="5241073" cy="90754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EFB7B5-773F-44A5-93C7-9815DB683EA6}"/>
              </a:ext>
            </a:extLst>
          </p:cNvPr>
          <p:cNvSpPr/>
          <p:nvPr/>
        </p:nvSpPr>
        <p:spPr>
          <a:xfrm>
            <a:off x="776869" y="2792102"/>
            <a:ext cx="5241073" cy="27026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09677-4C0C-4DBF-9CD6-6BD847B0DCCB}"/>
              </a:ext>
            </a:extLst>
          </p:cNvPr>
          <p:cNvSpPr txBox="1"/>
          <p:nvPr/>
        </p:nvSpPr>
        <p:spPr>
          <a:xfrm>
            <a:off x="6096001" y="1690688"/>
            <a:ext cx="59807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t is in </a:t>
            </a:r>
            <a:r>
              <a:rPr lang="en-IN" dirty="0" err="1"/>
              <a:t>microcseconds</a:t>
            </a:r>
            <a:endParaRPr lang="en-IN" dirty="0"/>
          </a:p>
          <a:p>
            <a:r>
              <a:rPr lang="en-IN" dirty="0"/>
              <a:t> t in seconds = duration/1000000</a:t>
            </a:r>
          </a:p>
          <a:p>
            <a:r>
              <a:rPr lang="en-IN" dirty="0"/>
              <a:t>Distance travelled in 1 second = 340 x 100 cm</a:t>
            </a:r>
          </a:p>
          <a:p>
            <a:r>
              <a:rPr lang="en-IN" dirty="0"/>
              <a:t>Distance travelled in  time t = t x 340 x100/1000000</a:t>
            </a:r>
          </a:p>
          <a:p>
            <a:r>
              <a:rPr lang="en-IN" dirty="0"/>
              <a:t>                                                  = t x 0.034</a:t>
            </a:r>
          </a:p>
          <a:p>
            <a:r>
              <a:rPr lang="en-IN" dirty="0"/>
              <a:t>This is the distance to and from the object</a:t>
            </a:r>
          </a:p>
          <a:p>
            <a:r>
              <a:rPr lang="en-IN" dirty="0"/>
              <a:t>Range = t x 0.034/2</a:t>
            </a:r>
          </a:p>
        </p:txBody>
      </p:sp>
    </p:spTree>
    <p:extLst>
      <p:ext uri="{BB962C8B-B14F-4D97-AF65-F5344CB8AC3E}">
        <p14:creationId xmlns:p14="http://schemas.microsoft.com/office/powerpoint/2010/main" val="539541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7A8DDD-E8B4-4F7A-8AD5-3B1655C2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7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</a:t>
            </a:r>
            <a:r>
              <a:rPr lang="en-IN" sz="4800" dirty="0" err="1">
                <a:latin typeface="+mn-lt"/>
              </a:rPr>
              <a:t>WiFi</a:t>
            </a:r>
            <a:r>
              <a:rPr lang="en-IN" sz="4800" dirty="0">
                <a:latin typeface="+mn-lt"/>
              </a:rPr>
              <a:t>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8E7CD54-5CB0-461C-BD4D-B380E7F3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D31CC-48C9-4D9A-980A-4FBB46598FE2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7A7B2-7A16-440A-A9FD-65167F093459}"/>
              </a:ext>
            </a:extLst>
          </p:cNvPr>
          <p:cNvSpPr txBox="1"/>
          <p:nvPr/>
        </p:nvSpPr>
        <p:spPr>
          <a:xfrm>
            <a:off x="1411096" y="1583133"/>
            <a:ext cx="997941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#define WIFI_SSID "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xxxxxxxxxxxxxx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#define WIFI_PASSWORD "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WiFi.begin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(SSID,PASSWORD);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while(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WiFi.status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 != WL_CONNECTED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Serial.print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(“.”);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delay(300);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Serial.println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WiFi.localIP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56371A-D1F7-4BF7-A14C-2DA30828189B}"/>
              </a:ext>
            </a:extLst>
          </p:cNvPr>
          <p:cNvSpPr/>
          <p:nvPr/>
        </p:nvSpPr>
        <p:spPr>
          <a:xfrm>
            <a:off x="1294725" y="2731113"/>
            <a:ext cx="7838124" cy="3547024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895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5441E5-FD0C-4BFC-B39A-9E367A68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53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Firebase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46A76FC-4DDC-4393-80D9-537CC68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08FBF-D3E5-4343-B0BA-82BF7A3F61D7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EF1F5-420D-4C30-A556-32C6340B265F}"/>
              </a:ext>
            </a:extLst>
          </p:cNvPr>
          <p:cNvSpPr txBox="1"/>
          <p:nvPr/>
        </p:nvSpPr>
        <p:spPr>
          <a:xfrm>
            <a:off x="1199222" y="1534716"/>
            <a:ext cx="1078090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#define FIREBASE_HOST "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xxxxxxxxxxxxxx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#define FIREBASE_AUTH "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Firebase.begin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(FIREBASE_HOST,FIREBASE_AUTH);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Firebase.setInt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,”IOTLAB/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Range_Meter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Range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”,range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846BCB-715D-4130-A909-B80FCC686E31}"/>
              </a:ext>
            </a:extLst>
          </p:cNvPr>
          <p:cNvSpPr/>
          <p:nvPr/>
        </p:nvSpPr>
        <p:spPr>
          <a:xfrm>
            <a:off x="1199222" y="2929751"/>
            <a:ext cx="8167802" cy="639641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088AFA-AB81-46F6-B531-DB3D7763365F}"/>
              </a:ext>
            </a:extLst>
          </p:cNvPr>
          <p:cNvSpPr/>
          <p:nvPr/>
        </p:nvSpPr>
        <p:spPr>
          <a:xfrm>
            <a:off x="1119524" y="3752941"/>
            <a:ext cx="8247500" cy="774454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282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3C98ED-6ECC-4F6D-9912-C1964A4E4415}"/>
              </a:ext>
            </a:extLst>
          </p:cNvPr>
          <p:cNvSpPr txBox="1">
            <a:spLocks/>
          </p:cNvSpPr>
          <p:nvPr/>
        </p:nvSpPr>
        <p:spPr>
          <a:xfrm>
            <a:off x="838200" y="257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OLED display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433CB7D-F906-4C13-B43B-82A2044478D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92794-98E9-4948-90E9-4AC25BE98A50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4AF04-27C2-41D9-8E47-60AA324A8985}"/>
              </a:ext>
            </a:extLst>
          </p:cNvPr>
          <p:cNvSpPr txBox="1"/>
          <p:nvPr/>
        </p:nvSpPr>
        <p:spPr>
          <a:xfrm>
            <a:off x="1293540" y="1583133"/>
            <a:ext cx="52410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include &lt;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Wire.h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#include “SSD1306.h”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SSD1306 display(0x3c, 21, 22);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display.init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display.setFont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(ArialMT_Plain_16);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display.clear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display.drawString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(0,0,range);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d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isplay.display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D4BB8D-7C8D-4BE2-939C-4662EF2BC064}"/>
              </a:ext>
            </a:extLst>
          </p:cNvPr>
          <p:cNvSpPr/>
          <p:nvPr/>
        </p:nvSpPr>
        <p:spPr>
          <a:xfrm>
            <a:off x="1186860" y="2770180"/>
            <a:ext cx="5867400" cy="866941"/>
          </a:xfrm>
          <a:prstGeom prst="round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B32185-EC33-438C-900A-E4125B669745}"/>
              </a:ext>
            </a:extLst>
          </p:cNvPr>
          <p:cNvSpPr/>
          <p:nvPr/>
        </p:nvSpPr>
        <p:spPr>
          <a:xfrm>
            <a:off x="1100600" y="3860382"/>
            <a:ext cx="6039919" cy="1591051"/>
          </a:xfrm>
          <a:prstGeom prst="roundRect">
            <a:avLst>
              <a:gd name="adj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0624647-CCAE-4212-A479-03B505B17C8E}"/>
              </a:ext>
            </a:extLst>
          </p:cNvPr>
          <p:cNvSpPr/>
          <p:nvPr/>
        </p:nvSpPr>
        <p:spPr>
          <a:xfrm>
            <a:off x="3923165" y="936494"/>
            <a:ext cx="1700563" cy="736916"/>
          </a:xfrm>
          <a:prstGeom prst="wedgeEllipseCallout">
            <a:avLst>
              <a:gd name="adj1" fmla="val -66009"/>
              <a:gd name="adj2" fmla="val 136784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I2C address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81FF5EDA-07EF-40F9-A496-7706C18A5135}"/>
              </a:ext>
            </a:extLst>
          </p:cNvPr>
          <p:cNvSpPr/>
          <p:nvPr/>
        </p:nvSpPr>
        <p:spPr>
          <a:xfrm>
            <a:off x="6277661" y="817015"/>
            <a:ext cx="1700563" cy="736916"/>
          </a:xfrm>
          <a:prstGeom prst="wedgeEllipseCallout">
            <a:avLst>
              <a:gd name="adj1" fmla="val -156501"/>
              <a:gd name="adj2" fmla="val 170075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SDA, SCL </a:t>
            </a:r>
          </a:p>
        </p:txBody>
      </p:sp>
    </p:spTree>
    <p:extLst>
      <p:ext uri="{BB962C8B-B14F-4D97-AF65-F5344CB8AC3E}">
        <p14:creationId xmlns:p14="http://schemas.microsoft.com/office/powerpoint/2010/main" val="3600170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E332-FF75-4EFB-9756-CCCB695C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Mobile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15888-A040-497C-85A1-4978BBCA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29" y="1603715"/>
            <a:ext cx="4474449" cy="4691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B99114-4353-4575-B323-E904445A4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357" y="1666325"/>
            <a:ext cx="4401164" cy="375337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6715D2-4DCD-4C1C-8B5C-DBA97FE7D676}"/>
              </a:ext>
            </a:extLst>
          </p:cNvPr>
          <p:cNvSpPr/>
          <p:nvPr/>
        </p:nvSpPr>
        <p:spPr>
          <a:xfrm>
            <a:off x="6746488" y="2553629"/>
            <a:ext cx="4025590" cy="37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01E4E4-7FD2-48C3-958E-7B2135495D9A}"/>
              </a:ext>
            </a:extLst>
          </p:cNvPr>
          <p:cNvSpPr/>
          <p:nvPr/>
        </p:nvSpPr>
        <p:spPr>
          <a:xfrm>
            <a:off x="6746488" y="496249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606BE5-24C8-4F90-9879-ABFE519AFFC8}"/>
              </a:ext>
            </a:extLst>
          </p:cNvPr>
          <p:cNvSpPr/>
          <p:nvPr/>
        </p:nvSpPr>
        <p:spPr>
          <a:xfrm>
            <a:off x="6746488" y="3568390"/>
            <a:ext cx="3256156" cy="37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34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197E-45A6-4B80-90E8-92E39F24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Smart Garden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B5B51-E52C-4C57-8063-3F6BA52B0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39" y="2120861"/>
            <a:ext cx="3013152" cy="3013152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4AD97D-3942-45F1-B34D-18467AE16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0666"/>
              </p:ext>
            </p:extLst>
          </p:nvPr>
        </p:nvGraphicFramePr>
        <p:xfrm>
          <a:off x="5264152" y="2120861"/>
          <a:ext cx="52869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459">
                  <a:extLst>
                    <a:ext uri="{9D8B030D-6E8A-4147-A177-3AD203B41FA5}">
                      <a16:colId xmlns:a16="http://schemas.microsoft.com/office/drawing/2014/main" val="2761003356"/>
                    </a:ext>
                  </a:extLst>
                </a:gridCol>
                <a:gridCol w="2643459">
                  <a:extLst>
                    <a:ext uri="{9D8B030D-6E8A-4147-A177-3AD203B41FA5}">
                      <a16:colId xmlns:a16="http://schemas.microsoft.com/office/drawing/2014/main" val="3625205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Soil Moisture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ESP32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49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1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GPIO34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2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229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6E0D48-2676-462C-B86D-E0DB90360074}"/>
              </a:ext>
            </a:extLst>
          </p:cNvPr>
          <p:cNvSpPr txBox="1"/>
          <p:nvPr/>
        </p:nvSpPr>
        <p:spPr>
          <a:xfrm>
            <a:off x="5264152" y="4438185"/>
            <a:ext cx="658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soil moisture sensor provides a digital as well as a </a:t>
            </a:r>
            <a:r>
              <a:rPr lang="en-IN" dirty="0" err="1"/>
              <a:t>analog</a:t>
            </a:r>
            <a:r>
              <a:rPr lang="en-IN" dirty="0"/>
              <a:t> output. We will be using the </a:t>
            </a:r>
            <a:r>
              <a:rPr lang="en-IN" dirty="0" err="1"/>
              <a:t>analog</a:t>
            </a:r>
            <a:r>
              <a:rPr lang="en-IN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321683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BD39-F0A2-4840-A7D1-FF97114F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ADC in ESP32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AE14-D01C-491B-AB54-3642DFEC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ESP32 has 2 12-bit ADCs – ADC1 and ADC2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ADC1 – 8 channels – GPIOs 32 – 39  (GPIO34 is used)</a:t>
            </a:r>
          </a:p>
          <a:p>
            <a:pPr marL="0" indent="0">
              <a:buNone/>
            </a:pPr>
            <a:r>
              <a:rPr lang="en-IN" dirty="0"/>
              <a:t>ADC2 – 10 channels – GPIOs 0,2,4,12-15, 25-27</a:t>
            </a:r>
          </a:p>
          <a:p>
            <a:pPr marL="0" indent="0">
              <a:buNone/>
            </a:pPr>
            <a:r>
              <a:rPr lang="en-IN" dirty="0"/>
              <a:t>12 bit ADC: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D0F3CF-C78A-4A1E-85EB-1B3EB0EE9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94711"/>
              </p:ext>
            </p:extLst>
          </p:nvPr>
        </p:nvGraphicFramePr>
        <p:xfrm>
          <a:off x="1014761" y="4001294"/>
          <a:ext cx="41482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244">
                  <a:extLst>
                    <a:ext uri="{9D8B030D-6E8A-4147-A177-3AD203B41FA5}">
                      <a16:colId xmlns:a16="http://schemas.microsoft.com/office/drawing/2014/main" val="3690787819"/>
                    </a:ext>
                  </a:extLst>
                </a:gridCol>
                <a:gridCol w="1918010">
                  <a:extLst>
                    <a:ext uri="{9D8B030D-6E8A-4147-A177-3AD203B41FA5}">
                      <a16:colId xmlns:a16="http://schemas.microsoft.com/office/drawing/2014/main" val="60377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I/P </a:t>
                      </a:r>
                      <a:r>
                        <a:rPr lang="en-IN" dirty="0" err="1"/>
                        <a:t>analog</a:t>
                      </a:r>
                      <a:r>
                        <a:rPr lang="en-IN" dirty="0"/>
                        <a:t>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3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6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0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17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F1B6-B193-4A44-B0DD-33485D87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7CFFE-4003-4D2B-AA3D-8EF82B7C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#define </a:t>
            </a:r>
            <a:r>
              <a:rPr lang="en-IN" dirty="0" err="1"/>
              <a:t>smPin</a:t>
            </a:r>
            <a:r>
              <a:rPr lang="en-IN" dirty="0"/>
              <a:t> 34</a:t>
            </a:r>
          </a:p>
          <a:p>
            <a:pPr marL="0" indent="0">
              <a:buNone/>
            </a:pPr>
            <a:r>
              <a:rPr lang="en-IN" dirty="0"/>
              <a:t>#define </a:t>
            </a:r>
            <a:r>
              <a:rPr lang="en-IN" dirty="0" err="1"/>
              <a:t>relayPin</a:t>
            </a:r>
            <a:r>
              <a:rPr lang="en-IN" dirty="0"/>
              <a:t> 13</a:t>
            </a:r>
          </a:p>
          <a:p>
            <a:pPr marL="0" indent="0">
              <a:buNone/>
            </a:pPr>
            <a:r>
              <a:rPr lang="en-IN" dirty="0" err="1"/>
              <a:t>pinMode</a:t>
            </a:r>
            <a:r>
              <a:rPr lang="en-IN" dirty="0"/>
              <a:t>(13,OUTPUT);</a:t>
            </a:r>
          </a:p>
          <a:p>
            <a:pPr marL="0" indent="0">
              <a:buNone/>
            </a:pPr>
            <a:r>
              <a:rPr lang="en-IN" dirty="0" err="1"/>
              <a:t>Serial.begin</a:t>
            </a:r>
            <a:r>
              <a:rPr lang="en-IN" dirty="0"/>
              <a:t>(115200);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val</a:t>
            </a:r>
            <a:r>
              <a:rPr lang="en-IN" dirty="0"/>
              <a:t> = 4095 – </a:t>
            </a:r>
            <a:r>
              <a:rPr lang="en-IN" dirty="0" err="1"/>
              <a:t>analogRead</a:t>
            </a:r>
            <a:r>
              <a:rPr lang="en-IN" dirty="0"/>
              <a:t>(</a:t>
            </a:r>
            <a:r>
              <a:rPr lang="en-IN" dirty="0" err="1"/>
              <a:t>smPin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if(  </a:t>
            </a:r>
            <a:r>
              <a:rPr lang="en-IN" dirty="0" err="1"/>
              <a:t>val</a:t>
            </a:r>
            <a:r>
              <a:rPr lang="en-IN" dirty="0"/>
              <a:t> &lt; threshold) </a:t>
            </a:r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relayPin,HIGH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else </a:t>
            </a:r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relayPin,LOW</a:t>
            </a:r>
            <a:r>
              <a:rPr lang="en-IN" dirty="0"/>
              <a:t>);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387459-E410-460E-AE9B-240A97C5A93B}"/>
              </a:ext>
            </a:extLst>
          </p:cNvPr>
          <p:cNvSpPr/>
          <p:nvPr/>
        </p:nvSpPr>
        <p:spPr>
          <a:xfrm>
            <a:off x="838200" y="2810107"/>
            <a:ext cx="8673790" cy="132699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7F27BC-9F5A-45DA-99C1-9D70827EDE2B}"/>
              </a:ext>
            </a:extLst>
          </p:cNvPr>
          <p:cNvSpPr/>
          <p:nvPr/>
        </p:nvSpPr>
        <p:spPr>
          <a:xfrm>
            <a:off x="838200" y="4348976"/>
            <a:ext cx="8796454" cy="15834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D52D1-B71C-49B3-96C7-46B8B87C060B}"/>
              </a:ext>
            </a:extLst>
          </p:cNvPr>
          <p:cNvSpPr txBox="1"/>
          <p:nvPr/>
        </p:nvSpPr>
        <p:spPr>
          <a:xfrm>
            <a:off x="2901175" y="6204171"/>
            <a:ext cx="879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Note: Check sensor reading with water and without water and fix threshold</a:t>
            </a:r>
          </a:p>
        </p:txBody>
      </p:sp>
    </p:spTree>
    <p:extLst>
      <p:ext uri="{BB962C8B-B14F-4D97-AF65-F5344CB8AC3E}">
        <p14:creationId xmlns:p14="http://schemas.microsoft.com/office/powerpoint/2010/main" val="313915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7A8DDD-E8B4-4F7A-8AD5-3B1655C2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7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</a:t>
            </a:r>
            <a:r>
              <a:rPr lang="en-IN" sz="4800" dirty="0" err="1">
                <a:latin typeface="+mn-lt"/>
              </a:rPr>
              <a:t>WiFi</a:t>
            </a:r>
            <a:r>
              <a:rPr lang="en-IN" sz="4800" dirty="0">
                <a:latin typeface="+mn-lt"/>
              </a:rPr>
              <a:t>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8E7CD54-5CB0-461C-BD4D-B380E7F3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D31CC-48C9-4D9A-980A-4FBB46598FE2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7A7B2-7A16-440A-A9FD-65167F093459}"/>
              </a:ext>
            </a:extLst>
          </p:cNvPr>
          <p:cNvSpPr txBox="1"/>
          <p:nvPr/>
        </p:nvSpPr>
        <p:spPr>
          <a:xfrm>
            <a:off x="1411096" y="1583133"/>
            <a:ext cx="997941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WIFI_SSID 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WIFI_PASSWORD 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WiFi.begin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(SSID,PASSWORD);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hile(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WiFi.status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!= WL_CONNECTED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(“.”);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delay(300);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WiFi.localIP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56371A-D1F7-4BF7-A14C-2DA30828189B}"/>
              </a:ext>
            </a:extLst>
          </p:cNvPr>
          <p:cNvSpPr/>
          <p:nvPr/>
        </p:nvSpPr>
        <p:spPr>
          <a:xfrm>
            <a:off x="1294725" y="2731113"/>
            <a:ext cx="7838124" cy="3547024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4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5441E5-FD0C-4BFC-B39A-9E367A68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53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Firebase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46A76FC-4DDC-4393-80D9-537CC68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08FBF-D3E5-4343-B0BA-82BF7A3F61D7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EF1F5-420D-4C30-A556-32C6340B265F}"/>
              </a:ext>
            </a:extLst>
          </p:cNvPr>
          <p:cNvSpPr txBox="1"/>
          <p:nvPr/>
        </p:nvSpPr>
        <p:spPr>
          <a:xfrm>
            <a:off x="1199222" y="1589380"/>
            <a:ext cx="10780904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FIREBASE_HOST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FIREBASE_AUTH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Firebase.begin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(FIREBASE_HOST,FIREBASE_AUTH);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,”IOTLAB/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Smart_Garden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SM_Threshold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=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s.substring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(2,s.length()-2);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 = s1.toInt(); 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Firebase.setInt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,”IOTLAB/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Smart_Garden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Soil_Moisture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Firebase.setString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,”IOTLAB/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Smart_Garden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Motor_Status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”,”ON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846BCB-715D-4130-A909-B80FCC686E31}"/>
              </a:ext>
            </a:extLst>
          </p:cNvPr>
          <p:cNvSpPr/>
          <p:nvPr/>
        </p:nvSpPr>
        <p:spPr>
          <a:xfrm>
            <a:off x="1199222" y="2929751"/>
            <a:ext cx="8167802" cy="639641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088AFA-AB81-46F6-B531-DB3D7763365F}"/>
              </a:ext>
            </a:extLst>
          </p:cNvPr>
          <p:cNvSpPr/>
          <p:nvPr/>
        </p:nvSpPr>
        <p:spPr>
          <a:xfrm>
            <a:off x="1119524" y="3752942"/>
            <a:ext cx="9175096" cy="1702978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9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3C98ED-6ECC-4F6D-9912-C1964A4E4415}"/>
              </a:ext>
            </a:extLst>
          </p:cNvPr>
          <p:cNvSpPr txBox="1">
            <a:spLocks/>
          </p:cNvSpPr>
          <p:nvPr/>
        </p:nvSpPr>
        <p:spPr>
          <a:xfrm>
            <a:off x="838200" y="257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OLED display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433CB7D-F906-4C13-B43B-82A2044478D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92794-98E9-4948-90E9-4AC25BE98A50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4AF04-27C2-41D9-8E47-60AA324A8985}"/>
              </a:ext>
            </a:extLst>
          </p:cNvPr>
          <p:cNvSpPr txBox="1"/>
          <p:nvPr/>
        </p:nvSpPr>
        <p:spPr>
          <a:xfrm>
            <a:off x="1293540" y="1583133"/>
            <a:ext cx="52410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# include &lt;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Wire.h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#include “SSD1306.h”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SSD1306 display(0x3c, 21, 22);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display.init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display.setFont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(ArialMT_Plain_16);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kern="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display.clear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display.drawString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(0,0,soilMoisture);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display.drawstring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(0,30,motorStatus);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kern="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D4BB8D-7C8D-4BE2-939C-4662EF2BC064}"/>
              </a:ext>
            </a:extLst>
          </p:cNvPr>
          <p:cNvSpPr/>
          <p:nvPr/>
        </p:nvSpPr>
        <p:spPr>
          <a:xfrm>
            <a:off x="1186860" y="2770180"/>
            <a:ext cx="5867400" cy="866941"/>
          </a:xfrm>
          <a:prstGeom prst="round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B32185-EC33-438C-900A-E4125B669745}"/>
              </a:ext>
            </a:extLst>
          </p:cNvPr>
          <p:cNvSpPr/>
          <p:nvPr/>
        </p:nvSpPr>
        <p:spPr>
          <a:xfrm>
            <a:off x="1100600" y="3829902"/>
            <a:ext cx="6039919" cy="1591051"/>
          </a:xfrm>
          <a:prstGeom prst="roundRect">
            <a:avLst>
              <a:gd name="adj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0624647-CCAE-4212-A479-03B505B17C8E}"/>
              </a:ext>
            </a:extLst>
          </p:cNvPr>
          <p:cNvSpPr/>
          <p:nvPr/>
        </p:nvSpPr>
        <p:spPr>
          <a:xfrm>
            <a:off x="3923165" y="936494"/>
            <a:ext cx="1700563" cy="736916"/>
          </a:xfrm>
          <a:prstGeom prst="wedgeEllipseCallout">
            <a:avLst>
              <a:gd name="adj1" fmla="val -66009"/>
              <a:gd name="adj2" fmla="val 136784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I2C address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81FF5EDA-07EF-40F9-A496-7706C18A5135}"/>
              </a:ext>
            </a:extLst>
          </p:cNvPr>
          <p:cNvSpPr/>
          <p:nvPr/>
        </p:nvSpPr>
        <p:spPr>
          <a:xfrm>
            <a:off x="6277661" y="817015"/>
            <a:ext cx="1700563" cy="736916"/>
          </a:xfrm>
          <a:prstGeom prst="wedgeEllipseCallout">
            <a:avLst>
              <a:gd name="adj1" fmla="val -156501"/>
              <a:gd name="adj2" fmla="val 170075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SDA, SCL </a:t>
            </a:r>
          </a:p>
        </p:txBody>
      </p:sp>
    </p:spTree>
    <p:extLst>
      <p:ext uri="{BB962C8B-B14F-4D97-AF65-F5344CB8AC3E}">
        <p14:creationId xmlns:p14="http://schemas.microsoft.com/office/powerpoint/2010/main" val="356352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B99F-CFB9-4A97-9B56-0C090FC5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Mobile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93C9A-5CFB-4006-9CC2-6E19BADC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98" y="541020"/>
            <a:ext cx="3515927" cy="4142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432114-F870-4486-AFAB-91FDB47BC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496" y="472440"/>
            <a:ext cx="3761032" cy="33597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4D0865-93BD-4BB2-9764-AD8311A05170}"/>
              </a:ext>
            </a:extLst>
          </p:cNvPr>
          <p:cNvSpPr/>
          <p:nvPr/>
        </p:nvSpPr>
        <p:spPr>
          <a:xfrm>
            <a:off x="7728052" y="939879"/>
            <a:ext cx="3169920" cy="17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69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1374</Words>
  <Application>Microsoft Office PowerPoint</Application>
  <PresentationFormat>Widescreen</PresentationFormat>
  <Paragraphs>288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</vt:lpstr>
      <vt:lpstr>Arial Unicode MS</vt:lpstr>
      <vt:lpstr>Calibri</vt:lpstr>
      <vt:lpstr>Calibri Light</vt:lpstr>
      <vt:lpstr>Office Theme</vt:lpstr>
      <vt:lpstr>IoT Projects</vt:lpstr>
      <vt:lpstr>Smart garden</vt:lpstr>
      <vt:lpstr>Smart Garden</vt:lpstr>
      <vt:lpstr>ADC in ESP32</vt:lpstr>
      <vt:lpstr>Basic read</vt:lpstr>
      <vt:lpstr> WiFi </vt:lpstr>
      <vt:lpstr> Firebase </vt:lpstr>
      <vt:lpstr>PowerPoint Presentation</vt:lpstr>
      <vt:lpstr>Mobile App</vt:lpstr>
      <vt:lpstr>Fall Detector</vt:lpstr>
      <vt:lpstr>MPU6050</vt:lpstr>
      <vt:lpstr>MPU6050</vt:lpstr>
      <vt:lpstr> MPU6050 data</vt:lpstr>
      <vt:lpstr>PowerPoint Presentation</vt:lpstr>
      <vt:lpstr>Calibration</vt:lpstr>
      <vt:lpstr> WiFi </vt:lpstr>
      <vt:lpstr> Firebase </vt:lpstr>
      <vt:lpstr>PowerPoint Presentation</vt:lpstr>
      <vt:lpstr>Mobile App</vt:lpstr>
      <vt:lpstr>Range Finder</vt:lpstr>
      <vt:lpstr>Ultrasonic sensor</vt:lpstr>
      <vt:lpstr>Ultrasonic sensor</vt:lpstr>
      <vt:lpstr>Ultrasonic sensor</vt:lpstr>
      <vt:lpstr>Ultrasonic sensor – basic read</vt:lpstr>
      <vt:lpstr> WiFi </vt:lpstr>
      <vt:lpstr> Firebase </vt:lpstr>
      <vt:lpstr>PowerPoint Presentation</vt:lpstr>
      <vt:lpstr>Mobile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Projects</dc:title>
  <dc:creator> </dc:creator>
  <cp:lastModifiedBy> </cp:lastModifiedBy>
  <cp:revision>11</cp:revision>
  <dcterms:created xsi:type="dcterms:W3CDTF">2021-09-12T02:03:56Z</dcterms:created>
  <dcterms:modified xsi:type="dcterms:W3CDTF">2022-03-11T05:29:16Z</dcterms:modified>
</cp:coreProperties>
</file>