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5" r:id="rId4"/>
    <p:sldId id="258" r:id="rId5"/>
    <p:sldId id="259" r:id="rId6"/>
    <p:sldId id="261" r:id="rId7"/>
    <p:sldId id="262" r:id="rId8"/>
    <p:sldId id="286" r:id="rId9"/>
    <p:sldId id="263" r:id="rId10"/>
    <p:sldId id="264" r:id="rId11"/>
    <p:sldId id="265" r:id="rId12"/>
    <p:sldId id="287" r:id="rId13"/>
    <p:sldId id="266" r:id="rId14"/>
    <p:sldId id="267" r:id="rId15"/>
    <p:sldId id="288" r:id="rId16"/>
    <p:sldId id="289" r:id="rId17"/>
    <p:sldId id="29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1" r:id="rId27"/>
    <p:sldId id="281" r:id="rId28"/>
    <p:sldId id="283" r:id="rId29"/>
    <p:sldId id="292" r:id="rId30"/>
    <p:sldId id="293" r:id="rId31"/>
    <p:sldId id="294" r:id="rId32"/>
    <p:sldId id="297" r:id="rId33"/>
    <p:sldId id="295" r:id="rId34"/>
    <p:sldId id="298" r:id="rId35"/>
    <p:sldId id="296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22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5381-3DC6-41E5-81D6-9922FAB9B335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E43F5-99FF-4A40-AE8B-DC70464A9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E43F5-99FF-4A40-AE8B-DC70464A956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8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E43F5-99FF-4A40-AE8B-DC70464A956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7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E43F5-99FF-4A40-AE8B-DC70464A956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F15-6BBF-4AC6-BEC1-A7791752C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FF632-0792-4A5E-A078-D06DC7C3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00A9-AD32-4539-AB75-2EF49A1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81DE-BCB7-4966-8807-F908F56C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1E25-87EA-4294-B883-5BD7F76D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0EC-F499-4C2D-81FB-CE1E052D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778D2-10DF-4613-A036-F9A3F20BD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F587-35F8-468A-B80D-B0042531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5400-E348-471E-A073-D9851145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6A70-6C79-46F8-B602-A3D1C80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7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6F7A4-CFB5-46B6-A23A-6F158B525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482E0-DFC1-4AB5-808C-F8B02E7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69DC-586D-4819-ADEA-883B6E15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3DC3-FA81-4B49-8A33-8E0F567F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9F8C-19B5-4734-B9BE-046321B9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E47F-F4A6-4477-BCC7-DCD7CCC5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99A9-D7EC-4E25-B23A-C8B26269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934C-0300-44FE-8C89-311478C9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0200-9BB8-4DA0-A81F-BFA0D9D1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F088-1684-42B7-A0D9-DA8536FF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A2AB-630B-4A22-BD2F-75B97D6C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FE7A-9A92-4F2D-BB50-C08D8C8B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5DAD-EAA8-4241-B09B-7DD600D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8E35-65C2-4D62-95B8-2F64775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4734-8810-40CF-9DEB-88245EA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2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EED9-8BA0-47C7-8B8E-BAFA1BA9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0915-E1DB-4D06-B54E-FED07BA34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FFED4-D522-414F-B18F-CA660AD3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FA04-D26C-4351-8386-6D400E26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5BA7-2BD2-452F-979E-B4A17D0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23F2-D7FC-4767-B399-4069855C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71-3C3D-4CEB-8299-9773F5B1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119E4-0892-43EB-8D75-22B72ABA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86CB-A789-4516-B59F-BF5B1E42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A4E55-C36F-4F0E-8D6A-38E06CE7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5D565-4C75-4137-8C08-9EAB1C0C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42AA0-797D-415C-A6EE-CBF26424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649D-10B6-44C1-8A50-D1F43A9F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A32D1-7264-46C5-91BD-C9BD67F5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4ED2-CFC9-44CF-BC88-C53C7C69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13285-C681-4241-AF34-03C73012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76F1B-56A8-4CF4-842C-C0F0EC30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A05E-DC04-4583-9C11-D336087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12B0-D91A-4849-BA26-540F3BF6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E8359-0373-40C1-B616-AE737304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27DF8-766A-49F6-8D03-AFEDA071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C53D-A2EC-4434-B07B-F6D5E008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7422-B594-420A-9406-02642CD4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8CD3F-E556-4ACA-8C80-05EF6D0B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8FEB-ADDA-4D1C-9392-AD754067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D9E4-2965-445A-B88F-9B67CC08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0F9B-137D-4D11-84A5-8EFE2B80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88FA-351B-4201-B3D3-EC720572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35F1-20E2-446E-9A6B-F4D9C6CE6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979C-E31B-4A11-9AF4-098A8BE2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9A03E-18A1-4745-B481-41E59E1C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C4EA-3A74-47A3-B21A-4736971C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BF170-7158-45D0-85CB-D942F52F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E4147-AC15-46F7-979F-044EE303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43F0-9DF1-44AD-801C-04D8E7666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C730-481E-44E8-A2CF-3277828DB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3E16-756E-4A1A-B1DC-A4CC48C4F55A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5600-0518-49D1-8665-2A00475A1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FDAE-7763-4ECB-90D8-93DF3E1CC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FFDB-7DBE-4DCC-9BBD-6016D8A12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TC%2B05:30#cite_note-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TC%2B05:30#cite_note-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524A-7046-4537-84F9-4E1D00559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255B-FD0C-4AD9-9C04-FAC02A617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GISMO-VI Board</a:t>
            </a:r>
          </a:p>
        </p:txBody>
      </p:sp>
    </p:spTree>
    <p:extLst>
      <p:ext uri="{BB962C8B-B14F-4D97-AF65-F5344CB8AC3E}">
        <p14:creationId xmlns:p14="http://schemas.microsoft.com/office/powerpoint/2010/main" val="47071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FAE4A-21B1-4A35-8557-74D1DDD3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576FD88-172B-431A-9697-BE9EAE40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B13DD-D73F-4009-AFFA-40D6471EC95D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45A7B-1C7A-489A-8B0A-D5BC3CDE9BA7}"/>
              </a:ext>
            </a:extLst>
          </p:cNvPr>
          <p:cNvSpPr txBox="1"/>
          <p:nvPr/>
        </p:nvSpPr>
        <p:spPr>
          <a:xfrm>
            <a:off x="1199222" y="1589380"/>
            <a:ext cx="1078090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Motor_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=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s.substring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(2,s.length()-2);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 = s1.toInt();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016AE-58A9-461A-9451-1E58E8339290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F8A7A-EAD9-48F4-8861-BE9748C6AE3A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8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BF23A5-BCFC-4EF3-B574-CA6C44DED7B7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E93B4F-C1F1-40EC-A286-58067DA42C1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42045-21B3-4D34-BBF6-6115BDC4D683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E47B7-E479-4C0D-B78E-8B3D45450DF2}"/>
              </a:ext>
            </a:extLst>
          </p:cNvPr>
          <p:cNvSpPr txBox="1"/>
          <p:nvPr/>
        </p:nvSpPr>
        <p:spPr>
          <a:xfrm>
            <a:off x="1293540" y="1583133"/>
            <a:ext cx="5241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#include “SSD1306.h”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SSD1306 display(0x3c, 21, 22);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(ArialMT_Plain_16);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display.clear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(20,0,”MOTOR ON”);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display.display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FA3FE7-9EEA-414C-A031-772AE1C71DD3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8BE002-4B0A-4B0D-9ED3-716A474803CE}"/>
              </a:ext>
            </a:extLst>
          </p:cNvPr>
          <p:cNvSpPr/>
          <p:nvPr/>
        </p:nvSpPr>
        <p:spPr>
          <a:xfrm>
            <a:off x="1100600" y="3829902"/>
            <a:ext cx="6039919" cy="1591051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04F8C72-04CE-42BB-A628-9038F7046324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1826566-E37B-495F-BF00-05DE3F201D1A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158662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BC8-4FD2-49C5-9251-9ED4296D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Appliance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4B89-4B8C-4135-BF1B-C127A211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real time start and stop times set via a mobile app and stored in the cloud database, an appliance (such as a heater) will be started and stopped during the slot time</a:t>
            </a:r>
          </a:p>
          <a:p>
            <a:r>
              <a:rPr lang="en-IN" dirty="0"/>
              <a:t>Instead of using hardware for RTC, cloud based NTP (Network Time Protocol) servers are used to get real time</a:t>
            </a:r>
          </a:p>
          <a:p>
            <a:r>
              <a:rPr lang="en-IN" dirty="0"/>
              <a:t>Real time is fetched from the cloud and if it is within the slot time, the appliance is switched on</a:t>
            </a:r>
          </a:p>
        </p:txBody>
      </p:sp>
    </p:spTree>
    <p:extLst>
      <p:ext uri="{BB962C8B-B14F-4D97-AF65-F5344CB8AC3E}">
        <p14:creationId xmlns:p14="http://schemas.microsoft.com/office/powerpoint/2010/main" val="153937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58E-4B75-4615-B296-4F8D62A9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Appliance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EB29-6D55-4A7C-AA93-469B99F3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0801"/>
            <a:ext cx="5562600" cy="540910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Time Protocol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(NTP) is used by hundreds of millions of computers and devices to synchronize their clocks over the Internet.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protocol can be used to synchronize all networked devices to Coordinated Universal Time (UTC) 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Coordinated Universal Time (UTC) is a world-wide time standard, closely related to GMT (Greenwich Mean Time)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NTP server : pool.ntp.org</a:t>
            </a:r>
          </a:p>
          <a:p>
            <a:endParaRPr lang="en-IN" sz="2400" dirty="0"/>
          </a:p>
        </p:txBody>
      </p:sp>
      <p:sp>
        <p:nvSpPr>
          <p:cNvPr id="5" name="AutoShape 2" descr="ESP32 Tutorial For Reading Time &amp; Date From NTP Server">
            <a:extLst>
              <a:ext uri="{FF2B5EF4-FFF2-40B4-BE49-F238E27FC236}">
                <a16:creationId xmlns:a16="http://schemas.microsoft.com/office/drawing/2014/main" id="{1047BB31-52BC-4D2D-9241-6444A9BD8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ESP32 Tutorial For Reading Time &amp; Date From NTP Server">
            <a:extLst>
              <a:ext uri="{FF2B5EF4-FFF2-40B4-BE49-F238E27FC236}">
                <a16:creationId xmlns:a16="http://schemas.microsoft.com/office/drawing/2014/main" id="{1BA07125-ACAD-4BB3-9A72-9D26D4565B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NTP Server Working - Request &amp; Timestamp Packet Transfer">
            <a:extLst>
              <a:ext uri="{FF2B5EF4-FFF2-40B4-BE49-F238E27FC236}">
                <a16:creationId xmlns:a16="http://schemas.microsoft.com/office/drawing/2014/main" id="{01E841AB-454E-4823-B4A2-9263AA984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70" y="1560801"/>
            <a:ext cx="4285129" cy="25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C2908-9DDD-4D8F-B788-27A9143BACE2}"/>
              </a:ext>
            </a:extLst>
          </p:cNvPr>
          <p:cNvSpPr txBox="1"/>
          <p:nvPr/>
        </p:nvSpPr>
        <p:spPr>
          <a:xfrm>
            <a:off x="6528089" y="4610876"/>
            <a:ext cx="49781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UTC+05:30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an identifier for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offset from UTC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+05:30. This time is used in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Sri Lanka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i="0" u="none" strike="noStrike" baseline="30000" dirty="0">
              <a:solidFill>
                <a:srgbClr val="0563C1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0" i="0" u="none" strike="noStrike" baseline="30000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 is five and a half hours ahead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Coordinated Universal Time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CA4-8A17-437E-936F-F31D81CC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A399-2A30-4E93-AC84-FA6383B6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WiFi.h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time.h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Credentials.h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ntpServer</a:t>
            </a:r>
            <a:r>
              <a:rPr lang="en-IN" dirty="0"/>
              <a:t> = "pool.ntp.org";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long  </a:t>
            </a:r>
            <a:r>
              <a:rPr lang="en-IN" dirty="0" err="1"/>
              <a:t>gmtOffset_sec</a:t>
            </a:r>
            <a:r>
              <a:rPr lang="en-IN" dirty="0"/>
              <a:t> = 19800; </a:t>
            </a:r>
          </a:p>
          <a:p>
            <a:pPr marL="0" indent="0">
              <a:buNone/>
            </a:pPr>
            <a:r>
              <a:rPr lang="en-IN" dirty="0"/>
              <a:t>// 5 hrs 30 minutes offset converted into seconds</a:t>
            </a:r>
          </a:p>
          <a:p>
            <a:pPr marL="0" indent="0">
              <a:buNone/>
            </a:pPr>
            <a:r>
              <a:rPr lang="en-IN" dirty="0"/>
              <a:t>//(5x60 + 30) x 60 = 19800</a:t>
            </a:r>
          </a:p>
        </p:txBody>
      </p:sp>
    </p:spTree>
    <p:extLst>
      <p:ext uri="{BB962C8B-B14F-4D97-AF65-F5344CB8AC3E}">
        <p14:creationId xmlns:p14="http://schemas.microsoft.com/office/powerpoint/2010/main" val="284845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0E77-4F64-467A-A9D0-1E6331C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Fetching time from NTP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B782-CD57-4EC5-9FBB-7CD69627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configTime</a:t>
            </a:r>
            <a:r>
              <a:rPr lang="en-IN" dirty="0"/>
              <a:t>(</a:t>
            </a:r>
            <a:r>
              <a:rPr lang="en-IN" dirty="0" err="1"/>
              <a:t>gmtOffset_sec</a:t>
            </a:r>
            <a:r>
              <a:rPr lang="en-IN" dirty="0"/>
              <a:t>, </a:t>
            </a:r>
            <a:r>
              <a:rPr lang="en-IN" dirty="0" err="1"/>
              <a:t>daylightOffset_sec</a:t>
            </a:r>
            <a:r>
              <a:rPr lang="en-IN" dirty="0"/>
              <a:t>, </a:t>
            </a:r>
            <a:r>
              <a:rPr lang="en-IN" dirty="0" err="1"/>
              <a:t>ntpServer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struct tm </a:t>
            </a:r>
            <a:r>
              <a:rPr lang="en-IN" dirty="0" err="1"/>
              <a:t>timeinfo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if(!</a:t>
            </a:r>
            <a:r>
              <a:rPr lang="en-IN" dirty="0" err="1"/>
              <a:t>getLocalTime</a:t>
            </a:r>
            <a:r>
              <a:rPr lang="en-IN" dirty="0"/>
              <a:t>(&amp;</a:t>
            </a:r>
            <a:r>
              <a:rPr lang="en-IN" dirty="0" err="1"/>
              <a:t>timeinfo</a:t>
            </a:r>
            <a:r>
              <a:rPr lang="en-IN" dirty="0"/>
              <a:t>)){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("Failed to obtain time");</a:t>
            </a:r>
          </a:p>
          <a:p>
            <a:pPr marL="0" indent="0">
              <a:buNone/>
            </a:pPr>
            <a:r>
              <a:rPr lang="en-IN" dirty="0"/>
              <a:t>    return 0; }</a:t>
            </a:r>
          </a:p>
          <a:p>
            <a:pPr marL="0" indent="0">
              <a:buNone/>
            </a:pPr>
            <a:r>
              <a:rPr lang="en-IN" dirty="0"/>
              <a:t>  hrs = </a:t>
            </a:r>
            <a:r>
              <a:rPr lang="en-IN" dirty="0" err="1"/>
              <a:t>timeinfo.tm_hour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mins = </a:t>
            </a:r>
            <a:r>
              <a:rPr lang="en-IN" dirty="0" err="1"/>
              <a:t>timeinfo.tm_min</a:t>
            </a:r>
            <a:r>
              <a:rPr lang="en-IN" dirty="0"/>
              <a:t>;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65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0967-369D-4C87-A181-2CCBE46B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1D7EF-1637-4CC8-95E1-11EF18C2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4" y="1677559"/>
            <a:ext cx="4263716" cy="4815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C6ECD-67C9-4887-8FD6-EAA2C202E629}"/>
              </a:ext>
            </a:extLst>
          </p:cNvPr>
          <p:cNvSpPr txBox="1"/>
          <p:nvPr/>
        </p:nvSpPr>
        <p:spPr>
          <a:xfrm>
            <a:off x="5766955" y="13923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Slot start and end time setting in HH:MM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 time display. Real time is fetched from cloud and transferred to cloud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Appliance status: On/Off</a:t>
            </a:r>
          </a:p>
        </p:txBody>
      </p:sp>
    </p:spTree>
    <p:extLst>
      <p:ext uri="{BB962C8B-B14F-4D97-AF65-F5344CB8AC3E}">
        <p14:creationId xmlns:p14="http://schemas.microsoft.com/office/powerpoint/2010/main" val="336159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0362-1977-4831-80F5-FE9D84C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739CF-4A83-49F2-86C8-3AFA1616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986" y="2113485"/>
            <a:ext cx="6701787" cy="34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9F634-F6BD-45B9-8C81-2F7539E4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25" y="1604752"/>
            <a:ext cx="3880407" cy="43982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6C84CD-A7D8-4B6F-BCB2-BDB9E5ED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146A8-1E5A-458D-A0C7-72785FC9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64" y="2397114"/>
            <a:ext cx="6069824" cy="23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B638F2-A1A5-411F-BEA1-61BD7310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01A7C7F-3EAA-440F-BDA8-3D380800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7186-BF53-443D-BDF4-58FBCE9950B0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42461-26EA-482A-B73E-7BDB02A4C0C6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2284E0-71FF-4CBE-ACB1-4112BCA4B0EA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1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CCA0-43B4-4601-A649-EEEB929E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55" y="292620"/>
            <a:ext cx="10515600" cy="1325563"/>
          </a:xfrm>
        </p:spPr>
        <p:txBody>
          <a:bodyPr/>
          <a:lstStyle/>
          <a:p>
            <a:r>
              <a:rPr lang="en-IN" dirty="0"/>
              <a:t>IR based Remote Control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6CEF34-07F4-4167-A927-E8C240BE8EA6}"/>
              </a:ext>
            </a:extLst>
          </p:cNvPr>
          <p:cNvSpPr/>
          <p:nvPr/>
        </p:nvSpPr>
        <p:spPr>
          <a:xfrm>
            <a:off x="1289910" y="3431590"/>
            <a:ext cx="981307" cy="17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7343588-46B8-401D-BA7F-86E633653B47}"/>
              </a:ext>
            </a:extLst>
          </p:cNvPr>
          <p:cNvSpPr/>
          <p:nvPr/>
        </p:nvSpPr>
        <p:spPr>
          <a:xfrm>
            <a:off x="3513648" y="2271553"/>
            <a:ext cx="3501483" cy="15946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Firebase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57BDA3-5406-40C8-A9DA-56B66D8D73C5}"/>
              </a:ext>
            </a:extLst>
          </p:cNvPr>
          <p:cNvSpPr/>
          <p:nvPr/>
        </p:nvSpPr>
        <p:spPr>
          <a:xfrm>
            <a:off x="7854260" y="3285095"/>
            <a:ext cx="981307" cy="170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GISMO-VI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3E24316-EDDB-4347-B92C-7EB171A79172}"/>
              </a:ext>
            </a:extLst>
          </p:cNvPr>
          <p:cNvSpPr/>
          <p:nvPr/>
        </p:nvSpPr>
        <p:spPr>
          <a:xfrm rot="17367765">
            <a:off x="2588097" y="3063290"/>
            <a:ext cx="522249" cy="3683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8CDE4730-B4F5-4186-AAA3-C39CDF9DEA82}"/>
              </a:ext>
            </a:extLst>
          </p:cNvPr>
          <p:cNvSpPr/>
          <p:nvPr/>
        </p:nvSpPr>
        <p:spPr>
          <a:xfrm rot="21037934">
            <a:off x="7332503" y="2725916"/>
            <a:ext cx="522249" cy="3683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CDD62D-9310-4761-9890-325A937EDBB3}"/>
              </a:ext>
            </a:extLst>
          </p:cNvPr>
          <p:cNvCxnSpPr>
            <a:cxnSpLocks/>
          </p:cNvCxnSpPr>
          <p:nvPr/>
        </p:nvCxnSpPr>
        <p:spPr>
          <a:xfrm>
            <a:off x="8689353" y="3991939"/>
            <a:ext cx="7248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of IR Remote Control (Without Battery) | Robu.in">
            <a:extLst>
              <a:ext uri="{FF2B5EF4-FFF2-40B4-BE49-F238E27FC236}">
                <a16:creationId xmlns:a16="http://schemas.microsoft.com/office/drawing/2014/main" id="{52E9BD4A-B2C0-4006-82DF-DED383E4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41562">
            <a:off x="5940479" y="4372991"/>
            <a:ext cx="483352" cy="9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F46D0C38-8F75-4F95-921F-41192B45B99E}"/>
              </a:ext>
            </a:extLst>
          </p:cNvPr>
          <p:cNvSpPr/>
          <p:nvPr/>
        </p:nvSpPr>
        <p:spPr>
          <a:xfrm rot="16200000">
            <a:off x="6909955" y="3792682"/>
            <a:ext cx="488373" cy="608712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Light Bulb Drawing — How To Draw A Light Bulb Step By Step">
            <a:extLst>
              <a:ext uri="{FF2B5EF4-FFF2-40B4-BE49-F238E27FC236}">
                <a16:creationId xmlns:a16="http://schemas.microsoft.com/office/drawing/2014/main" id="{74B19EF9-31BD-4364-B947-06A0384B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11" y="3151551"/>
            <a:ext cx="1001857" cy="14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1DD9EC7D-D53F-44F0-A55D-4F3EC8CC9D8D}"/>
              </a:ext>
            </a:extLst>
          </p:cNvPr>
          <p:cNvSpPr/>
          <p:nvPr/>
        </p:nvSpPr>
        <p:spPr>
          <a:xfrm rot="16200000">
            <a:off x="9154391" y="5437787"/>
            <a:ext cx="301337" cy="363686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ACB362D0-4C76-4791-AA56-125EC381F8AD}"/>
              </a:ext>
            </a:extLst>
          </p:cNvPr>
          <p:cNvSpPr/>
          <p:nvPr/>
        </p:nvSpPr>
        <p:spPr>
          <a:xfrm rot="17036662">
            <a:off x="9264524" y="6007114"/>
            <a:ext cx="476402" cy="2756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3F57B-9EB7-46FE-8A56-F9F9526A83EA}"/>
              </a:ext>
            </a:extLst>
          </p:cNvPr>
          <p:cNvSpPr txBox="1"/>
          <p:nvPr/>
        </p:nvSpPr>
        <p:spPr>
          <a:xfrm>
            <a:off x="9996054" y="5313096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8D84A-32BE-4EFC-B755-1095E4B4AA8B}"/>
              </a:ext>
            </a:extLst>
          </p:cNvPr>
          <p:cNvSpPr txBox="1"/>
          <p:nvPr/>
        </p:nvSpPr>
        <p:spPr>
          <a:xfrm>
            <a:off x="9996053" y="5967827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2DBCE-D8CB-4A5D-961F-D928FE345B38}"/>
              </a:ext>
            </a:extLst>
          </p:cNvPr>
          <p:cNvSpPr txBox="1"/>
          <p:nvPr/>
        </p:nvSpPr>
        <p:spPr>
          <a:xfrm>
            <a:off x="9055434" y="4888007"/>
            <a:ext cx="15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Modes</a:t>
            </a:r>
          </a:p>
        </p:txBody>
      </p:sp>
    </p:spTree>
    <p:extLst>
      <p:ext uri="{BB962C8B-B14F-4D97-AF65-F5344CB8AC3E}">
        <p14:creationId xmlns:p14="http://schemas.microsoft.com/office/powerpoint/2010/main" val="68617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F6008-2254-4485-9197-CF31B00C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7B4E7F0-2680-4037-B564-ED172382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FEAD7-1BA1-4E4C-8CBE-38CC88B8E43F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2592C-97AD-4BDB-8943-DD4E93E43846}"/>
              </a:ext>
            </a:extLst>
          </p:cNvPr>
          <p:cNvSpPr txBox="1"/>
          <p:nvPr/>
        </p:nvSpPr>
        <p:spPr>
          <a:xfrm>
            <a:off x="1199222" y="1589380"/>
            <a:ext cx="107809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Firebase.set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Current_Time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_Time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Appliance_Control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alt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_Time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EFF12B-758E-4D9D-ADAC-2F830E399312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3C681B-FB97-465C-8AA6-F571EA28C8D0}"/>
              </a:ext>
            </a:extLst>
          </p:cNvPr>
          <p:cNvSpPr/>
          <p:nvPr/>
        </p:nvSpPr>
        <p:spPr>
          <a:xfrm>
            <a:off x="1119524" y="3752942"/>
            <a:ext cx="9175096" cy="1702978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6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33320F-16E3-4B75-993E-849F31868CE0}"/>
              </a:ext>
            </a:extLst>
          </p:cNvPr>
          <p:cNvSpPr txBox="1">
            <a:spLocks/>
          </p:cNvSpPr>
          <p:nvPr/>
        </p:nvSpPr>
        <p:spPr>
          <a:xfrm>
            <a:off x="838200" y="257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OLED display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51200-FED4-456A-9576-890AC95403C9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45D79-A3FE-4F11-A86A-6B163A42D603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0B4B1-CB77-465E-882F-B5CAE4F66DEB}"/>
              </a:ext>
            </a:extLst>
          </p:cNvPr>
          <p:cNvSpPr txBox="1"/>
          <p:nvPr/>
        </p:nvSpPr>
        <p:spPr>
          <a:xfrm>
            <a:off x="1293540" y="1583133"/>
            <a:ext cx="52410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 include &lt;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Wire.h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#include “SSD1306.h”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SSD1306 display(0x3c, 21, 22);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display.setFont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</a:rPr>
              <a:t>(ArialMT_Plain_16);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display.clear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(0,0,currentTime);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(0,30,startTime);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display.drawstring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(80,30,stopTime);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display.drawCircle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(60,36,8);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err="1">
                <a:solidFill>
                  <a:srgbClr val="000000"/>
                </a:solidFill>
                <a:latin typeface="Arial Unicode MS"/>
              </a:rPr>
              <a:t>display.display</a:t>
            </a:r>
            <a:r>
              <a:rPr lang="en-US" altLang="en-US" sz="2000" kern="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kern="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D948E-D865-4AA1-B0AA-DB0FDA0C96CC}"/>
              </a:ext>
            </a:extLst>
          </p:cNvPr>
          <p:cNvSpPr/>
          <p:nvPr/>
        </p:nvSpPr>
        <p:spPr>
          <a:xfrm>
            <a:off x="1186860" y="2770180"/>
            <a:ext cx="5867400" cy="866941"/>
          </a:xfrm>
          <a:prstGeom prst="round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030DF3-81CA-448B-92C9-A5CA38B46E69}"/>
              </a:ext>
            </a:extLst>
          </p:cNvPr>
          <p:cNvSpPr/>
          <p:nvPr/>
        </p:nvSpPr>
        <p:spPr>
          <a:xfrm>
            <a:off x="1100600" y="3829902"/>
            <a:ext cx="6039919" cy="2314420"/>
          </a:xfrm>
          <a:prstGeom prst="roundRect">
            <a:avLst>
              <a:gd name="adj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9DE3F80-D74E-43C3-8332-7863CCEB0262}"/>
              </a:ext>
            </a:extLst>
          </p:cNvPr>
          <p:cNvSpPr/>
          <p:nvPr/>
        </p:nvSpPr>
        <p:spPr>
          <a:xfrm>
            <a:off x="3923165" y="93649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I2C address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69CB193C-C2BB-4570-AD51-FEDD0C1C370D}"/>
              </a:ext>
            </a:extLst>
          </p:cNvPr>
          <p:cNvSpPr/>
          <p:nvPr/>
        </p:nvSpPr>
        <p:spPr>
          <a:xfrm>
            <a:off x="6277661" y="817015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SDA, SCL </a:t>
            </a:r>
          </a:p>
        </p:txBody>
      </p:sp>
    </p:spTree>
    <p:extLst>
      <p:ext uri="{BB962C8B-B14F-4D97-AF65-F5344CB8AC3E}">
        <p14:creationId xmlns:p14="http://schemas.microsoft.com/office/powerpoint/2010/main" val="323549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A065-D512-48A1-B539-D8F65A8E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Biometric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EBC7-5582-4C16-869F-D841098F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 app with finger print authentication</a:t>
            </a:r>
          </a:p>
          <a:p>
            <a:r>
              <a:rPr lang="en-IN" dirty="0"/>
              <a:t>Authentication status stored in Firebase</a:t>
            </a:r>
          </a:p>
          <a:p>
            <a:r>
              <a:rPr lang="en-IN" dirty="0"/>
              <a:t>GISMO-V reads authentication status and unlocks/locks a solenoid based 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B8A69-CE44-49CA-9D99-3E15A0AA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9" y="3615314"/>
            <a:ext cx="9656901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992DB-0FD6-4924-A277-3C87994F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21" y="1977572"/>
            <a:ext cx="3526490" cy="2549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E07FA-94C3-4FFF-8ACF-A4FB5EF8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48" y="2457330"/>
            <a:ext cx="6873583" cy="22373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BE11069-901C-40CB-A89E-7E6EF40D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93727-0EB8-4872-9510-8A2D11540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24" y="5102031"/>
            <a:ext cx="6125430" cy="1390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234A8A-71D2-4352-9325-C86A76F56F92}"/>
              </a:ext>
            </a:extLst>
          </p:cNvPr>
          <p:cNvSpPr txBox="1"/>
          <p:nvPr/>
        </p:nvSpPr>
        <p:spPr>
          <a:xfrm>
            <a:off x="6356195" y="5797453"/>
            <a:ext cx="442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Firebase tag : IOTLAB/</a:t>
            </a:r>
            <a:r>
              <a:rPr lang="en-IN" b="1" dirty="0" err="1"/>
              <a:t>Lock_Control</a:t>
            </a:r>
            <a:r>
              <a:rPr lang="en-IN" b="1" dirty="0"/>
              <a:t>/</a:t>
            </a:r>
            <a:r>
              <a:rPr lang="en-IN" b="1" dirty="0" err="1"/>
              <a:t>Validation_Status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9065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2B9C-A1BE-4E80-A468-AE4B2BB6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1EB1-54D6-4192-8B13-434AA882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PIR sensor for intrusion detection</a:t>
            </a:r>
          </a:p>
          <a:p>
            <a:r>
              <a:rPr lang="en-IN" dirty="0"/>
              <a:t>Magnetic switch to detect door/window open status</a:t>
            </a:r>
          </a:p>
          <a:p>
            <a:r>
              <a:rPr lang="en-IN" dirty="0"/>
              <a:t>The status of the two alerts are transferred to Firebase</a:t>
            </a:r>
          </a:p>
          <a:p>
            <a:r>
              <a:rPr lang="en-IN" dirty="0"/>
              <a:t>Mobile app will display the status of the two alerts</a:t>
            </a:r>
          </a:p>
        </p:txBody>
      </p:sp>
    </p:spTree>
    <p:extLst>
      <p:ext uri="{BB962C8B-B14F-4D97-AF65-F5344CB8AC3E}">
        <p14:creationId xmlns:p14="http://schemas.microsoft.com/office/powerpoint/2010/main" val="41013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FD33-3BDB-4E12-AAE9-5E095705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DED3-45F4-4238-943C-C04F8CC5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passive infrared sensor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an electronic sensor that measures infrared light radiating from objects. PIR sensors mostly used in PIR-based motion detectors. Also, it used in security alarms and automatic lighting applications.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Generally, </a:t>
            </a:r>
            <a:r>
              <a:rPr lang="en-US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 sensor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detect animal/human movement in a requirement range. PIR is made of a pyroelectric sensor, which is able to detect different levels of infrared radiation.  The detector itself does not emit any energy but passively receives it.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IR sensor pin configuration">
            <a:extLst>
              <a:ext uri="{FF2B5EF4-FFF2-40B4-BE49-F238E27FC236}">
                <a16:creationId xmlns:a16="http://schemas.microsoft.com/office/drawing/2014/main" id="{1A46D802-7FBA-477F-913F-39EDA2B0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47" y="160267"/>
            <a:ext cx="2631498" cy="24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R sensor working principle">
            <a:extLst>
              <a:ext uri="{FF2B5EF4-FFF2-40B4-BE49-F238E27FC236}">
                <a16:creationId xmlns:a16="http://schemas.microsoft.com/office/drawing/2014/main" id="{09BDADFD-3804-4B3C-A6F5-23270B59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41" y="3180159"/>
            <a:ext cx="5405005" cy="30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6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10F3-8BFB-410D-B37C-89ACF6D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PIR sensor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6274E-2E08-4E95-ADEA-4378472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61113"/>
              </p:ext>
            </p:extLst>
          </p:nvPr>
        </p:nvGraphicFramePr>
        <p:xfrm>
          <a:off x="432954" y="3041505"/>
          <a:ext cx="282979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064">
                  <a:extLst>
                    <a:ext uri="{9D8B030D-6E8A-4147-A177-3AD203B41FA5}">
                      <a16:colId xmlns:a16="http://schemas.microsoft.com/office/drawing/2014/main" val="1812385167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98845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PIR sensor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2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9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3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81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34832F-19BA-4267-9A12-103CD91F82EF}"/>
              </a:ext>
            </a:extLst>
          </p:cNvPr>
          <p:cNvSpPr txBox="1"/>
          <p:nvPr/>
        </p:nvSpPr>
        <p:spPr>
          <a:xfrm>
            <a:off x="6317673" y="1215736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#define PIR 33</a:t>
            </a:r>
          </a:p>
          <a:p>
            <a:r>
              <a:rPr lang="en-IN" sz="2400" dirty="0" err="1"/>
              <a:t>pinMode</a:t>
            </a:r>
            <a:r>
              <a:rPr lang="en-IN" sz="2400" dirty="0"/>
              <a:t>(PIR,INPUT);</a:t>
            </a:r>
          </a:p>
          <a:p>
            <a:endParaRPr lang="en-IN" sz="2400" dirty="0"/>
          </a:p>
          <a:p>
            <a:r>
              <a:rPr lang="en-IN" sz="2400" dirty="0"/>
              <a:t>int </a:t>
            </a:r>
            <a:r>
              <a:rPr lang="en-IN" sz="2400" dirty="0" err="1"/>
              <a:t>pir_status</a:t>
            </a:r>
            <a:r>
              <a:rPr lang="en-IN" sz="2400" dirty="0"/>
              <a:t> = </a:t>
            </a:r>
            <a:r>
              <a:rPr lang="en-IN" sz="2400" dirty="0" err="1"/>
              <a:t>digitalRead</a:t>
            </a:r>
            <a:r>
              <a:rPr lang="en-IN" sz="2400" dirty="0"/>
              <a:t>(PIR);</a:t>
            </a:r>
          </a:p>
          <a:p>
            <a:r>
              <a:rPr lang="en-IN" sz="2400" dirty="0"/>
              <a:t>  if (</a:t>
            </a:r>
            <a:r>
              <a:rPr lang="en-IN" sz="2400" dirty="0" err="1"/>
              <a:t>pir_status</a:t>
            </a:r>
            <a:r>
              <a:rPr lang="en-IN" sz="2400" dirty="0"/>
              <a:t> == HIGH) 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Serial.println</a:t>
            </a:r>
            <a:r>
              <a:rPr lang="en-IN" sz="2400" dirty="0"/>
              <a:t>("Motion detected!");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loopDelay</a:t>
            </a:r>
            <a:r>
              <a:rPr lang="en-IN" sz="2400" dirty="0"/>
              <a:t>=3000;}</a:t>
            </a:r>
          </a:p>
          <a:p>
            <a:r>
              <a:rPr lang="en-IN" sz="2400" dirty="0"/>
              <a:t>  else 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Serial.println</a:t>
            </a:r>
            <a:r>
              <a:rPr lang="en-IN" sz="2400" dirty="0"/>
              <a:t>("No Motion detected!");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loopDelay</a:t>
            </a:r>
            <a:r>
              <a:rPr lang="en-IN" sz="2400" dirty="0"/>
              <a:t> = 1000;}</a:t>
            </a:r>
          </a:p>
          <a:p>
            <a:r>
              <a:rPr lang="en-IN" sz="2400" dirty="0"/>
              <a:t>    delay(</a:t>
            </a:r>
            <a:r>
              <a:rPr lang="en-IN" sz="2400" dirty="0" err="1"/>
              <a:t>loopDelay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143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1C24-9C99-4AE8-AB04-89CEB750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3D7CF-6086-4DBE-9F0B-4C1F5B1F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085" y="4585125"/>
            <a:ext cx="2047875" cy="20478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D2176-CB71-46F9-99A0-9E2A9E8FC400}"/>
              </a:ext>
            </a:extLst>
          </p:cNvPr>
          <p:cNvCxnSpPr/>
          <p:nvPr/>
        </p:nvCxnSpPr>
        <p:spPr>
          <a:xfrm>
            <a:off x="5664820" y="3429000"/>
            <a:ext cx="0" cy="18343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CCBB0-98B7-462A-8EF0-5EB0D0EFBBF2}"/>
              </a:ext>
            </a:extLst>
          </p:cNvPr>
          <p:cNvCxnSpPr/>
          <p:nvPr/>
        </p:nvCxnSpPr>
        <p:spPr>
          <a:xfrm>
            <a:off x="5252224" y="5263376"/>
            <a:ext cx="84377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94450C-AF40-4447-89CE-964B1E7FA78A}"/>
              </a:ext>
            </a:extLst>
          </p:cNvPr>
          <p:cNvCxnSpPr/>
          <p:nvPr/>
        </p:nvCxnSpPr>
        <p:spPr>
          <a:xfrm>
            <a:off x="5664820" y="3429000"/>
            <a:ext cx="9701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D6AB56-0B43-4B62-834B-CD896CF5D898}"/>
              </a:ext>
            </a:extLst>
          </p:cNvPr>
          <p:cNvCxnSpPr/>
          <p:nvPr/>
        </p:nvCxnSpPr>
        <p:spPr>
          <a:xfrm>
            <a:off x="6969512" y="3429000"/>
            <a:ext cx="9813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699B0B-A7BC-44F3-94C2-5CACF4B71BDE}"/>
              </a:ext>
            </a:extLst>
          </p:cNvPr>
          <p:cNvCxnSpPr/>
          <p:nvPr/>
        </p:nvCxnSpPr>
        <p:spPr>
          <a:xfrm flipH="1" flipV="1">
            <a:off x="6634976" y="3211551"/>
            <a:ext cx="334536" cy="217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712453-1F66-4D0E-83E7-9BFC32C08AFE}"/>
              </a:ext>
            </a:extLst>
          </p:cNvPr>
          <p:cNvSpPr/>
          <p:nvPr/>
        </p:nvSpPr>
        <p:spPr>
          <a:xfrm>
            <a:off x="7747162" y="658564"/>
            <a:ext cx="2447573" cy="3802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9E0C0-8179-4AEB-B3DD-1D3D952A557D}"/>
              </a:ext>
            </a:extLst>
          </p:cNvPr>
          <p:cNvSpPr txBox="1"/>
          <p:nvPr/>
        </p:nvSpPr>
        <p:spPr>
          <a:xfrm>
            <a:off x="5252224" y="5424397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C3AF5-93C0-41A7-A961-4552924A1953}"/>
              </a:ext>
            </a:extLst>
          </p:cNvPr>
          <p:cNvSpPr txBox="1"/>
          <p:nvPr/>
        </p:nvSpPr>
        <p:spPr>
          <a:xfrm>
            <a:off x="8955538" y="2896463"/>
            <a:ext cx="123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Internal pullup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2906DB-209F-4A56-9376-BC1C469C1C77}"/>
              </a:ext>
            </a:extLst>
          </p:cNvPr>
          <p:cNvCxnSpPr/>
          <p:nvPr/>
        </p:nvCxnSpPr>
        <p:spPr>
          <a:xfrm>
            <a:off x="7849709" y="3429000"/>
            <a:ext cx="892847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ED903-F7CC-44E9-98C1-F835EC3B0567}"/>
              </a:ext>
            </a:extLst>
          </p:cNvPr>
          <p:cNvCxnSpPr/>
          <p:nvPr/>
        </p:nvCxnSpPr>
        <p:spPr>
          <a:xfrm>
            <a:off x="8731405" y="2743200"/>
            <a:ext cx="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FF83B6-BB64-485D-AC6F-C02BAFF9654C}"/>
              </a:ext>
            </a:extLst>
          </p:cNvPr>
          <p:cNvSpPr/>
          <p:nvPr/>
        </p:nvSpPr>
        <p:spPr>
          <a:xfrm>
            <a:off x="8586439" y="2073317"/>
            <a:ext cx="312223" cy="765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253D96-6C8D-48AD-9240-187C57654581}"/>
              </a:ext>
            </a:extLst>
          </p:cNvPr>
          <p:cNvCxnSpPr/>
          <p:nvPr/>
        </p:nvCxnSpPr>
        <p:spPr>
          <a:xfrm flipV="1">
            <a:off x="8731405" y="1656262"/>
            <a:ext cx="11145" cy="4170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4E0F72A-B7A0-4175-AF20-F3CB011A26BB}"/>
              </a:ext>
            </a:extLst>
          </p:cNvPr>
          <p:cNvSpPr/>
          <p:nvPr/>
        </p:nvSpPr>
        <p:spPr>
          <a:xfrm>
            <a:off x="8586439" y="1204332"/>
            <a:ext cx="312223" cy="45193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024925-2DD2-4250-8EEA-264E44CFEC02}"/>
              </a:ext>
            </a:extLst>
          </p:cNvPr>
          <p:cNvSpPr txBox="1"/>
          <p:nvPr/>
        </p:nvSpPr>
        <p:spPr>
          <a:xfrm>
            <a:off x="6321812" y="3429000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Mag </a:t>
            </a:r>
            <a:r>
              <a:rPr lang="en-IN" b="1" dirty="0" err="1"/>
              <a:t>sw</a:t>
            </a:r>
            <a:endParaRPr lang="en-IN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1A8ED5-8CCA-4775-B240-BD734335EDA5}"/>
              </a:ext>
            </a:extLst>
          </p:cNvPr>
          <p:cNvSpPr txBox="1"/>
          <p:nvPr/>
        </p:nvSpPr>
        <p:spPr>
          <a:xfrm>
            <a:off x="8885336" y="874671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ESP32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4EE22-095C-45DA-956A-FC930B19A709}"/>
              </a:ext>
            </a:extLst>
          </p:cNvPr>
          <p:cNvSpPr txBox="1"/>
          <p:nvPr/>
        </p:nvSpPr>
        <p:spPr>
          <a:xfrm>
            <a:off x="7716341" y="3059668"/>
            <a:ext cx="123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GPIO16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44D38-20CA-446A-B9F4-9AD58FFFF4EE}"/>
              </a:ext>
            </a:extLst>
          </p:cNvPr>
          <p:cNvSpPr txBox="1"/>
          <p:nvPr/>
        </p:nvSpPr>
        <p:spPr>
          <a:xfrm>
            <a:off x="529936" y="1656262"/>
            <a:ext cx="4652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#define </a:t>
            </a:r>
            <a:r>
              <a:rPr lang="en-IN" sz="2400" dirty="0" err="1"/>
              <a:t>magSW</a:t>
            </a:r>
            <a:r>
              <a:rPr lang="en-IN" sz="2400" dirty="0"/>
              <a:t> 16</a:t>
            </a:r>
          </a:p>
          <a:p>
            <a:r>
              <a:rPr lang="en-IN" sz="2400" dirty="0" err="1"/>
              <a:t>pinMode</a:t>
            </a:r>
            <a:r>
              <a:rPr lang="en-IN" sz="2400" dirty="0"/>
              <a:t>(</a:t>
            </a:r>
            <a:r>
              <a:rPr lang="en-IN" sz="2400" dirty="0" err="1"/>
              <a:t>magSW,INPUT_PULLUP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r>
              <a:rPr lang="en-IN" sz="2400" dirty="0"/>
              <a:t>int status = </a:t>
            </a:r>
            <a:r>
              <a:rPr lang="en-IN" sz="2400" dirty="0" err="1"/>
              <a:t>digitalRead</a:t>
            </a:r>
            <a:r>
              <a:rPr lang="en-IN" sz="2400" dirty="0"/>
              <a:t>(</a:t>
            </a:r>
            <a:r>
              <a:rPr lang="en-IN" sz="2400" dirty="0" err="1"/>
              <a:t>magSW</a:t>
            </a:r>
            <a:r>
              <a:rPr lang="en-IN" sz="2400" dirty="0"/>
              <a:t>);</a:t>
            </a:r>
          </a:p>
          <a:p>
            <a:r>
              <a:rPr lang="en-IN" sz="2400" dirty="0"/>
              <a:t>If(status == HIGH)</a:t>
            </a:r>
          </a:p>
          <a:p>
            <a:r>
              <a:rPr lang="en-IN" sz="2400" dirty="0" err="1"/>
              <a:t>Serial.println</a:t>
            </a:r>
            <a:r>
              <a:rPr lang="en-IN" sz="2400" dirty="0"/>
              <a:t>(“ Window open”);</a:t>
            </a:r>
          </a:p>
          <a:p>
            <a:r>
              <a:rPr lang="en-IN" sz="2400" dirty="0"/>
              <a:t>else</a:t>
            </a:r>
          </a:p>
          <a:p>
            <a:r>
              <a:rPr lang="en-IN" sz="2400" dirty="0" err="1"/>
              <a:t>Serial.println</a:t>
            </a:r>
            <a:r>
              <a:rPr lang="en-IN" sz="2400" dirty="0"/>
              <a:t>(“Window closed”);</a:t>
            </a:r>
          </a:p>
        </p:txBody>
      </p:sp>
    </p:spTree>
    <p:extLst>
      <p:ext uri="{BB962C8B-B14F-4D97-AF65-F5344CB8AC3E}">
        <p14:creationId xmlns:p14="http://schemas.microsoft.com/office/powerpoint/2010/main" val="84871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68A2-C6CF-40C7-A909-6B63BE40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 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48B6D-847F-42DB-A345-097440A819E8}"/>
              </a:ext>
            </a:extLst>
          </p:cNvPr>
          <p:cNvSpPr txBox="1"/>
          <p:nvPr/>
        </p:nvSpPr>
        <p:spPr>
          <a:xfrm>
            <a:off x="838200" y="5363737"/>
            <a:ext cx="809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IOTLAB/HSS/</a:t>
            </a:r>
            <a:r>
              <a:rPr lang="en-IN" sz="2400" b="1" dirty="0" err="1"/>
              <a:t>MagswStatus</a:t>
            </a:r>
            <a:endParaRPr lang="en-IN" sz="2400" b="1" dirty="0"/>
          </a:p>
          <a:p>
            <a:r>
              <a:rPr lang="en-IN" sz="2400" b="1" dirty="0"/>
              <a:t>IOTLAB/HSSS/</a:t>
            </a:r>
            <a:r>
              <a:rPr lang="en-IN" sz="2400" b="1" dirty="0" err="1"/>
              <a:t>PIRSwitch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FC346-487B-4061-B1D3-CFAF56EC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47" y="2411460"/>
            <a:ext cx="700185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7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95E0-44C0-4F96-8E34-A77D020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FF8FE-A995-41F7-AE52-60057CDA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03" y="1517073"/>
            <a:ext cx="3902252" cy="41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A31-8693-4D4D-90AF-714D731C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98"/>
            <a:ext cx="10515600" cy="1325563"/>
          </a:xfrm>
        </p:spPr>
        <p:txBody>
          <a:bodyPr/>
          <a:lstStyle/>
          <a:p>
            <a:r>
              <a:rPr lang="en-IN" dirty="0"/>
              <a:t>IR Remote Control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D2D4F1-1325-49A2-ADCA-2545979C4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1721861"/>
            <a:ext cx="3066899" cy="188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0E516A-6A14-42A3-AFFF-2A0AC5DE8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00" y="4360717"/>
            <a:ext cx="6709064" cy="17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E32515A-7D0A-41F6-9EDA-4B69DCEB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59" y="1441307"/>
            <a:ext cx="2426277" cy="242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30CBD-1B2F-4A67-AB48-6438A8A5F76B}"/>
              </a:ext>
            </a:extLst>
          </p:cNvPr>
          <p:cNvSpPr txBox="1"/>
          <p:nvPr/>
        </p:nvSpPr>
        <p:spPr>
          <a:xfrm>
            <a:off x="4748645" y="6096629"/>
            <a:ext cx="31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IR Receiver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C25AF-D356-4C95-84FD-0D1C4144B32E}"/>
              </a:ext>
            </a:extLst>
          </p:cNvPr>
          <p:cNvSpPr txBox="1"/>
          <p:nvPr/>
        </p:nvSpPr>
        <p:spPr>
          <a:xfrm>
            <a:off x="10058400" y="1441307"/>
            <a:ext cx="1735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Remote unit sends a modulated 38KHz IR signal which is demodulated and interpreted by the IR Receiver module. Each key on the Remote has a unique code which will help identify the key</a:t>
            </a:r>
          </a:p>
        </p:txBody>
      </p:sp>
    </p:spTree>
    <p:extLst>
      <p:ext uri="{BB962C8B-B14F-4D97-AF65-F5344CB8AC3E}">
        <p14:creationId xmlns:p14="http://schemas.microsoft.com/office/powerpoint/2010/main" val="2570104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43D6-BD56-49FB-A4D6-CC45A643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8350-ED32-45EB-AF50-9FEC4AAA1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18" y="1794453"/>
            <a:ext cx="3183082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Following gestures will be recognized:</a:t>
            </a:r>
          </a:p>
          <a:p>
            <a:r>
              <a:rPr lang="en-IN" dirty="0"/>
              <a:t>Up to Down</a:t>
            </a:r>
          </a:p>
          <a:p>
            <a:r>
              <a:rPr lang="en-IN" dirty="0"/>
              <a:t>Down to Up</a:t>
            </a:r>
          </a:p>
          <a:p>
            <a:r>
              <a:rPr lang="en-IN" dirty="0"/>
              <a:t>Left to Right</a:t>
            </a:r>
          </a:p>
          <a:p>
            <a:r>
              <a:rPr lang="en-IN" dirty="0"/>
              <a:t>Right to Left</a:t>
            </a:r>
          </a:p>
          <a:p>
            <a:r>
              <a:rPr lang="en-IN" dirty="0"/>
              <a:t>Far to Near</a:t>
            </a:r>
          </a:p>
          <a:p>
            <a:r>
              <a:rPr lang="en-IN" dirty="0"/>
              <a:t>Near to Far</a:t>
            </a:r>
          </a:p>
        </p:txBody>
      </p:sp>
      <p:pic>
        <p:nvPicPr>
          <p:cNvPr id="4098" name="Picture 2" descr="GY-9960-3.3 APDS-9960 Gesture Sensor Module - ProtoSupplies">
            <a:extLst>
              <a:ext uri="{FF2B5EF4-FFF2-40B4-BE49-F238E27FC236}">
                <a16:creationId xmlns:a16="http://schemas.microsoft.com/office/drawing/2014/main" id="{B5AE5577-E133-4D88-AC2A-B87BFC74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868" y="2203739"/>
            <a:ext cx="4478914" cy="33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72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0BA3-B096-4263-882C-88CD023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APDS9960</a:t>
            </a:r>
          </a:p>
        </p:txBody>
      </p:sp>
      <p:pic>
        <p:nvPicPr>
          <p:cNvPr id="5122" name="Picture 2" descr="APDS-9960 Proximity, Gesture and Ambient Light Sensor: Pinout, Features &amp;  Datasheet">
            <a:extLst>
              <a:ext uri="{FF2B5EF4-FFF2-40B4-BE49-F238E27FC236}">
                <a16:creationId xmlns:a16="http://schemas.microsoft.com/office/drawing/2014/main" id="{C28EF568-2541-404D-9D72-D55E8B0BA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9240"/>
            <a:ext cx="5318000" cy="20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4E862-C971-4243-A384-8962161C0669}"/>
              </a:ext>
            </a:extLst>
          </p:cNvPr>
          <p:cNvSpPr txBox="1"/>
          <p:nvPr/>
        </p:nvSpPr>
        <p:spPr>
          <a:xfrm>
            <a:off x="706582" y="4486282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303030"/>
                </a:solidFill>
                <a:effectLst/>
                <a:latin typeface="-apple-system"/>
              </a:rPr>
              <a:t>The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-apple-system"/>
              </a:rPr>
              <a:t>APDS-9960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-apple-system"/>
              </a:rPr>
              <a:t> is a multipurpose sensor that can be used for </a:t>
            </a:r>
            <a:r>
              <a:rPr lang="en-US" sz="2000" b="1" i="0" dirty="0">
                <a:solidFill>
                  <a:srgbClr val="303030"/>
                </a:solidFill>
                <a:effectLst/>
                <a:latin typeface="-apple-system"/>
              </a:rPr>
              <a:t>Ambient Light, RGB Sensing, Proximity Sensing, and Gesture Detection</a:t>
            </a:r>
            <a:r>
              <a:rPr lang="en-US" sz="2000" b="0" i="0" dirty="0">
                <a:solidFill>
                  <a:srgbClr val="303030"/>
                </a:solidFill>
                <a:effectLst/>
                <a:latin typeface="-apple-system"/>
              </a:rPr>
              <a:t>. </a:t>
            </a:r>
            <a:endParaRPr lang="en-IN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DCB95C-8BDF-4CE8-AD50-7BC1FB92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96772"/>
              </p:ext>
            </p:extLst>
          </p:nvPr>
        </p:nvGraphicFramePr>
        <p:xfrm>
          <a:off x="6026727" y="2239240"/>
          <a:ext cx="53270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28">
                  <a:extLst>
                    <a:ext uri="{9D8B030D-6E8A-4147-A177-3AD203B41FA5}">
                      <a16:colId xmlns:a16="http://schemas.microsoft.com/office/drawing/2014/main" val="2595459923"/>
                    </a:ext>
                  </a:extLst>
                </a:gridCol>
                <a:gridCol w="3186545">
                  <a:extLst>
                    <a:ext uri="{9D8B030D-6E8A-4147-A177-3AD203B41FA5}">
                      <a16:colId xmlns:a16="http://schemas.microsoft.com/office/drawing/2014/main" val="177588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APDS9960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8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3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Serial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8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Serial 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4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9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07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305-AE07-45FB-BA21-D1830B33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APDS9960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032B-0B2E-48B3-BCB2-44253C7B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Gesture detection utilizes four directional photodiodes to sense reflected IR energy (sourced by the integrated LED) to convert physical motion information (i.e. velocity, direction and distance) to a digital information.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The gesture engine accommodates a wide range of mobile device gesturing requirements: simple UP-DOWN-RIGHT-LEFT gestures or more complex gestures can be accurately sensed. </a:t>
            </a:r>
          </a:p>
        </p:txBody>
      </p:sp>
    </p:spTree>
    <p:extLst>
      <p:ext uri="{BB962C8B-B14F-4D97-AF65-F5344CB8AC3E}">
        <p14:creationId xmlns:p14="http://schemas.microsoft.com/office/powerpoint/2010/main" val="2981678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69FC-B23F-440E-A297-C2D578C9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APDS9960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2D0B-BF91-47BA-B349-6C4784F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#include &lt;</a:t>
            </a:r>
            <a:r>
              <a:rPr lang="en-IN" dirty="0" err="1"/>
              <a:t>Wire.h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#include &lt;SparkFun_APDS9960.h&gt;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#define APDS9960_INT 23 // Needs to be an interrupt pin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SparkFun_APDS9960 </a:t>
            </a:r>
            <a:r>
              <a:rPr lang="en-IN" dirty="0" err="1"/>
              <a:t>apds</a:t>
            </a:r>
            <a:r>
              <a:rPr lang="en-IN" dirty="0"/>
              <a:t> = SparkFun_APDS9960();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(APDS9960_INT, INPUT);</a:t>
            </a:r>
          </a:p>
          <a:p>
            <a:pPr marL="0" indent="0">
              <a:buNone/>
            </a:pPr>
            <a:r>
              <a:rPr lang="en-IN" dirty="0" err="1"/>
              <a:t>attachInterrupt</a:t>
            </a:r>
            <a:r>
              <a:rPr lang="en-IN" dirty="0"/>
              <a:t>(APDS9960_INT, </a:t>
            </a:r>
            <a:r>
              <a:rPr lang="en-IN" dirty="0" err="1"/>
              <a:t>interruptRoutine</a:t>
            </a:r>
            <a:r>
              <a:rPr lang="en-IN" dirty="0"/>
              <a:t>, FALLING);</a:t>
            </a:r>
          </a:p>
          <a:p>
            <a:pPr marL="0" indent="0">
              <a:buNone/>
            </a:pPr>
            <a:r>
              <a:rPr lang="en-IN" dirty="0" err="1"/>
              <a:t>apds.init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apds.enableGestureSensor</a:t>
            </a:r>
            <a:r>
              <a:rPr lang="en-IN" dirty="0"/>
              <a:t>(true); 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9760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69FC-B23F-440E-A297-C2D578C9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APDS9960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2D0B-BF91-47BA-B349-6C4784F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void </a:t>
            </a:r>
            <a:r>
              <a:rPr lang="en-IN" dirty="0" err="1"/>
              <a:t>handleGesture</a:t>
            </a:r>
            <a:r>
              <a:rPr lang="en-IN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 ( </a:t>
            </a:r>
            <a:r>
              <a:rPr lang="en-IN" dirty="0" err="1"/>
              <a:t>apds.isGestureAvailable</a:t>
            </a:r>
            <a:r>
              <a:rPr lang="en-IN" dirty="0"/>
              <a:t>()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switch ( </a:t>
            </a:r>
            <a:r>
              <a:rPr lang="en-IN" dirty="0" err="1"/>
              <a:t>apds.readGesture</a:t>
            </a:r>
            <a:r>
              <a:rPr lang="en-IN" dirty="0"/>
              <a:t>()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case DIR_UP: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Serial.println</a:t>
            </a:r>
            <a:r>
              <a:rPr lang="en-IN" dirty="0"/>
              <a:t>("UP");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………………..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Serial.println</a:t>
            </a:r>
            <a:r>
              <a:rPr lang="en-IN" dirty="0"/>
              <a:t>("NONE");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28536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F541-0703-4A44-A8B1-02EC5A90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Beat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F56D-A512-47F8-A911-3DAD67DA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module features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MAX30102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 modern, integrated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pulse oximeter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rate sensor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IC, from Analog Devices.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combines two LEDs, a photodetector, optimized optics, and low-noise analog signal processing to detect pulse oximetry (SpO2) and heart rate (HR) signals.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MAX30100 Heart Rate Oxygen Pulse Sensor Pinout, features, datasheet,  working, applications">
            <a:extLst>
              <a:ext uri="{FF2B5EF4-FFF2-40B4-BE49-F238E27FC236}">
                <a16:creationId xmlns:a16="http://schemas.microsoft.com/office/drawing/2014/main" id="{CF85C9DA-8F66-4C30-A113-A77966EE8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1685925"/>
            <a:ext cx="4007214" cy="266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61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F541-0703-4A44-A8B1-02EC5A90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Beat Detection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25CBF-9DDD-472E-AA67-01B884F90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00404"/>
              </p:ext>
            </p:extLst>
          </p:nvPr>
        </p:nvGraphicFramePr>
        <p:xfrm>
          <a:off x="1081024" y="2131060"/>
          <a:ext cx="6002528" cy="359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264">
                  <a:extLst>
                    <a:ext uri="{9D8B030D-6E8A-4147-A177-3AD203B41FA5}">
                      <a16:colId xmlns:a16="http://schemas.microsoft.com/office/drawing/2014/main" val="930751879"/>
                    </a:ext>
                  </a:extLst>
                </a:gridCol>
                <a:gridCol w="3001264">
                  <a:extLst>
                    <a:ext uri="{9D8B030D-6E8A-4147-A177-3AD203B41FA5}">
                      <a16:colId xmlns:a16="http://schemas.microsoft.com/office/drawing/2014/main" val="2321653345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MAX30102 signal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ESP32 pin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11259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3.3V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044127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SCL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GPIO22(SCL)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967728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SDA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GPIO21(SDA)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192080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NC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612275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IRD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NC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333835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NC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517446"/>
                  </a:ext>
                </a:extLst>
              </a:tr>
              <a:tr h="449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7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033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F5D9-981A-425F-92F2-73F260CB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Heart Beat Detection</a:t>
            </a:r>
          </a:p>
        </p:txBody>
      </p:sp>
      <p:pic>
        <p:nvPicPr>
          <p:cNvPr id="7170" name="Picture 2" descr="max30102 pulse detection photoplethysmogram">
            <a:extLst>
              <a:ext uri="{FF2B5EF4-FFF2-40B4-BE49-F238E27FC236}">
                <a16:creationId xmlns:a16="http://schemas.microsoft.com/office/drawing/2014/main" id="{0AAE4C54-348C-427E-BA0E-654F5228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6" y="1449217"/>
            <a:ext cx="3097297" cy="237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CFA7A-A1C1-4B6F-B909-07BCB0E57B53}"/>
              </a:ext>
            </a:extLst>
          </p:cNvPr>
          <p:cNvSpPr txBox="1"/>
          <p:nvPr/>
        </p:nvSpPr>
        <p:spPr>
          <a:xfrm>
            <a:off x="6193536" y="987552"/>
            <a:ext cx="504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MAX30102 works by shining both lights onto the finger and measuring the amount of reflected light using a photodetector. </a:t>
            </a:r>
            <a:endParaRPr lang="en-IN" dirty="0"/>
          </a:p>
        </p:txBody>
      </p:sp>
      <p:pic>
        <p:nvPicPr>
          <p:cNvPr id="7172" name="Picture 4" descr="pulse detection heart rate sensor working photoplethysmogram">
            <a:extLst>
              <a:ext uri="{FF2B5EF4-FFF2-40B4-BE49-F238E27FC236}">
                <a16:creationId xmlns:a16="http://schemas.microsoft.com/office/drawing/2014/main" id="{6FEF4E4E-C031-41B4-A40A-3381F98F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6" y="4385518"/>
            <a:ext cx="3808476" cy="21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CD9AA-41B9-4A94-AF78-A5DD5F7C1D61}"/>
              </a:ext>
            </a:extLst>
          </p:cNvPr>
          <p:cNvSpPr txBox="1"/>
          <p:nvPr/>
        </p:nvSpPr>
        <p:spPr>
          <a:xfrm>
            <a:off x="6291072" y="217285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oxygenated hemoglobin (HbO2) in the arterial blood has the characteristic of absorbing IR light.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The redder the blood (the higher the hemoglobin), the more IR light is absorbed.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 the blood is pumped through the finger with each heartbeat, the amount of reflected light changes, creating a changing waveform at the output of the photodetector. </a:t>
            </a: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As you continue to shine light and take photodetector readings, you quickly start to get a heart-beat (HR) pulse reading.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80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AD96-E307-447C-A672-5AFF5CFB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"/>
            <a:ext cx="10515600" cy="665018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MAX30105 </a:t>
            </a:r>
            <a:r>
              <a:rPr lang="en-IN" dirty="0" err="1"/>
              <a:t>particleSensor</a:t>
            </a:r>
            <a:r>
              <a:rPr lang="en-IN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err="1"/>
              <a:t>particleSensor.begin</a:t>
            </a:r>
            <a:r>
              <a:rPr lang="en-IN" dirty="0"/>
              <a:t>(Wire, I2C_SPEED_FAST)) //Use default I2C port, 400kHz speed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long </a:t>
            </a:r>
            <a:r>
              <a:rPr lang="en-IN" dirty="0" err="1"/>
              <a:t>irValue</a:t>
            </a:r>
            <a:r>
              <a:rPr lang="en-IN" dirty="0"/>
              <a:t> = </a:t>
            </a:r>
            <a:r>
              <a:rPr lang="en-IN" dirty="0" err="1"/>
              <a:t>particleSensor.getIR</a:t>
            </a:r>
            <a:r>
              <a:rPr lang="en-IN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if (</a:t>
            </a:r>
            <a:r>
              <a:rPr lang="en-IN" dirty="0" err="1"/>
              <a:t>checkForBeat</a:t>
            </a:r>
            <a:r>
              <a:rPr lang="en-IN" dirty="0"/>
              <a:t>(</a:t>
            </a:r>
            <a:r>
              <a:rPr lang="en-IN" dirty="0" err="1"/>
              <a:t>irValue</a:t>
            </a:r>
            <a:r>
              <a:rPr lang="en-IN" dirty="0"/>
              <a:t>) ==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long delta = </a:t>
            </a:r>
            <a:r>
              <a:rPr lang="en-IN" dirty="0" err="1"/>
              <a:t>millis</a:t>
            </a:r>
            <a:r>
              <a:rPr lang="en-IN" dirty="0"/>
              <a:t>() - </a:t>
            </a:r>
            <a:r>
              <a:rPr lang="en-IN" dirty="0" err="1"/>
              <a:t>lastBeat</a:t>
            </a:r>
            <a:r>
              <a:rPr lang="en-IN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  <a:r>
              <a:rPr lang="en-IN" dirty="0" err="1"/>
              <a:t>lastBeat</a:t>
            </a:r>
            <a:r>
              <a:rPr lang="en-IN" dirty="0"/>
              <a:t> = </a:t>
            </a:r>
            <a:r>
              <a:rPr lang="en-IN" dirty="0" err="1"/>
              <a:t>millis</a:t>
            </a:r>
            <a:r>
              <a:rPr lang="en-IN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  <a:r>
              <a:rPr lang="en-IN" dirty="0" err="1"/>
              <a:t>beatsPerMinute</a:t>
            </a:r>
            <a:r>
              <a:rPr lang="en-IN" dirty="0"/>
              <a:t> = 60 / (delta / 1000.0);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 (</a:t>
            </a:r>
            <a:r>
              <a:rPr lang="en-IN" dirty="0" err="1"/>
              <a:t>beatsPerMinute</a:t>
            </a:r>
            <a:r>
              <a:rPr lang="en-IN" dirty="0"/>
              <a:t> &lt; 255 &amp;&amp; </a:t>
            </a:r>
            <a:r>
              <a:rPr lang="en-IN" dirty="0" err="1"/>
              <a:t>beatsPerMinute</a:t>
            </a:r>
            <a:r>
              <a:rPr lang="en-IN" dirty="0"/>
              <a:t> &gt; 20)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rates[</a:t>
            </a:r>
            <a:r>
              <a:rPr lang="en-IN" dirty="0" err="1"/>
              <a:t>rateSpot</a:t>
            </a:r>
            <a:r>
              <a:rPr lang="en-IN" dirty="0"/>
              <a:t>++] = (byte)</a:t>
            </a:r>
            <a:r>
              <a:rPr lang="en-IN" dirty="0" err="1"/>
              <a:t>beatsPerMinute</a:t>
            </a:r>
            <a:r>
              <a:rPr lang="en-IN" dirty="0"/>
              <a:t>; //Store this reading in the array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rateSpot</a:t>
            </a:r>
            <a:r>
              <a:rPr lang="en-IN" dirty="0"/>
              <a:t> %= RATE_SIZE; //Wrap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beatAvg</a:t>
            </a:r>
            <a:r>
              <a:rPr lang="en-IN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for (byte x = 0 ; x &lt; RATE_SIZE ; x++)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beatAvg</a:t>
            </a:r>
            <a:r>
              <a:rPr lang="en-IN" dirty="0"/>
              <a:t> += rates[x];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beatAvg</a:t>
            </a:r>
            <a:r>
              <a:rPr lang="en-IN" dirty="0"/>
              <a:t> /= RATE_SIZE;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55883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CEF2-6C47-43EB-984E-FD8F33D6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Alarm bell detection and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2AB5-2488-4A3F-8F11-42E7C152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Detection of a specific alarm bell sound</a:t>
            </a:r>
          </a:p>
          <a:p>
            <a:r>
              <a:rPr lang="en-IN" dirty="0"/>
              <a:t>Capture of audio using a MEMS digital microphone INMP441</a:t>
            </a:r>
          </a:p>
          <a:p>
            <a:r>
              <a:rPr lang="en-IN" dirty="0"/>
              <a:t>Performing an FFT on raw audio signal to detect frequency components</a:t>
            </a:r>
          </a:p>
          <a:p>
            <a:r>
              <a:rPr lang="en-IN" dirty="0"/>
              <a:t>Check for presence of specific frequency component corresponding to alarm bell</a:t>
            </a:r>
          </a:p>
          <a:p>
            <a:r>
              <a:rPr lang="en-IN" dirty="0"/>
              <a:t>Post alarm bell detection status(Bell detected/No bell) to cloud</a:t>
            </a:r>
          </a:p>
          <a:p>
            <a:r>
              <a:rPr lang="en-IN" dirty="0"/>
              <a:t>Pull from cloud and display alarm bell detection status on mobile app</a:t>
            </a:r>
          </a:p>
        </p:txBody>
      </p:sp>
    </p:spTree>
    <p:extLst>
      <p:ext uri="{BB962C8B-B14F-4D97-AF65-F5344CB8AC3E}">
        <p14:creationId xmlns:p14="http://schemas.microsoft.com/office/powerpoint/2010/main" val="25654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3B8E-0E2E-45F2-9536-D4368DE5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 Remote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800AA-9451-4A90-B0D3-8D09C2BB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41" y="1613197"/>
            <a:ext cx="4003451" cy="4879678"/>
          </a:xfrm>
          <a:prstGeom prst="rect">
            <a:avLst/>
          </a:prstGeom>
        </p:spPr>
      </p:pic>
      <p:pic>
        <p:nvPicPr>
          <p:cNvPr id="8" name="Picture 2" descr="Image of IR Remote Control (Without Battery) | Robu.in">
            <a:extLst>
              <a:ext uri="{FF2B5EF4-FFF2-40B4-BE49-F238E27FC236}">
                <a16:creationId xmlns:a16="http://schemas.microsoft.com/office/drawing/2014/main" id="{32856905-26F7-4826-B223-CC591064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973">
            <a:off x="8049013" y="1319207"/>
            <a:ext cx="2428803" cy="45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5DDE4D-7F1C-4EDF-BAB4-4A51FB3D0F82}"/>
              </a:ext>
            </a:extLst>
          </p:cNvPr>
          <p:cNvSpPr/>
          <p:nvPr/>
        </p:nvSpPr>
        <p:spPr>
          <a:xfrm>
            <a:off x="8847286" y="1423554"/>
            <a:ext cx="665018" cy="768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236982-538F-4FAD-B039-8CE2CE210328}"/>
              </a:ext>
            </a:extLst>
          </p:cNvPr>
          <p:cNvSpPr/>
          <p:nvPr/>
        </p:nvSpPr>
        <p:spPr>
          <a:xfrm>
            <a:off x="8847286" y="2429073"/>
            <a:ext cx="665018" cy="768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91F4C5-4F84-42A7-941C-458520D78248}"/>
              </a:ext>
            </a:extLst>
          </p:cNvPr>
          <p:cNvSpPr/>
          <p:nvPr/>
        </p:nvSpPr>
        <p:spPr>
          <a:xfrm>
            <a:off x="8345058" y="4433454"/>
            <a:ext cx="665018" cy="768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60B9FD-D09C-4718-B854-4C257A1A8EB1}"/>
              </a:ext>
            </a:extLst>
          </p:cNvPr>
          <p:cNvSpPr/>
          <p:nvPr/>
        </p:nvSpPr>
        <p:spPr>
          <a:xfrm>
            <a:off x="9512304" y="4402280"/>
            <a:ext cx="665018" cy="7689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5C00A-8061-4F58-B1CC-A0B5D3FCB1AD}"/>
              </a:ext>
            </a:extLst>
          </p:cNvPr>
          <p:cNvSpPr txBox="1"/>
          <p:nvPr/>
        </p:nvSpPr>
        <p:spPr>
          <a:xfrm>
            <a:off x="8540181" y="1092560"/>
            <a:ext cx="1637141" cy="38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348E-1150-405C-8299-00932D0E708D}"/>
              </a:ext>
            </a:extLst>
          </p:cNvPr>
          <p:cNvSpPr txBox="1"/>
          <p:nvPr/>
        </p:nvSpPr>
        <p:spPr>
          <a:xfrm>
            <a:off x="10120898" y="2628870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9B6411-FA42-4077-B9BA-5585419A83AB}"/>
              </a:ext>
            </a:extLst>
          </p:cNvPr>
          <p:cNvSpPr txBox="1"/>
          <p:nvPr/>
        </p:nvSpPr>
        <p:spPr>
          <a:xfrm>
            <a:off x="7599142" y="4626352"/>
            <a:ext cx="665019" cy="38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BB661-4246-4D2B-8295-EBC08CD67D5E}"/>
              </a:ext>
            </a:extLst>
          </p:cNvPr>
          <p:cNvSpPr txBox="1"/>
          <p:nvPr/>
        </p:nvSpPr>
        <p:spPr>
          <a:xfrm>
            <a:off x="10276609" y="4623770"/>
            <a:ext cx="107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4281587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4B8F-4F69-4C18-9CF6-64F84E30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Alarm bell detection and notification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F5F56-8029-4475-90B0-C71E008FF72A}"/>
              </a:ext>
            </a:extLst>
          </p:cNvPr>
          <p:cNvSpPr txBox="1"/>
          <p:nvPr/>
        </p:nvSpPr>
        <p:spPr>
          <a:xfrm>
            <a:off x="685800" y="1870364"/>
            <a:ext cx="5725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Offline FFT analysis of alarm bell sound in laptop using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Friture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a free real-time audio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tool for Windows to get the frequency of the alarm bell sound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Audio capture using the GISMO6 board with a INMP digital microphone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FFT on the captured audio signal and check for the specific alarm bell frequency</a:t>
            </a:r>
          </a:p>
        </p:txBody>
      </p:sp>
      <p:pic>
        <p:nvPicPr>
          <p:cNvPr id="6" name="testbell">
            <a:hlinkClick r:id="" action="ppaction://media"/>
            <a:extLst>
              <a:ext uri="{FF2B5EF4-FFF2-40B4-BE49-F238E27FC236}">
                <a16:creationId xmlns:a16="http://schemas.microsoft.com/office/drawing/2014/main" id="{9735B0C9-9E11-4DEC-AAE8-5B9218095E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532B7-D2B3-4841-B048-6F18E2AB5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040" y="1808730"/>
            <a:ext cx="538237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B30C-D2D3-405E-9D0F-A2F4A7E4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INMP441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30580-8934-40A4-B830-4FEF262759E1}"/>
              </a:ext>
            </a:extLst>
          </p:cNvPr>
          <p:cNvSpPr txBox="1"/>
          <p:nvPr/>
        </p:nvSpPr>
        <p:spPr>
          <a:xfrm>
            <a:off x="758537" y="1690688"/>
            <a:ext cx="4665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7777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INMP441 is a high performance, low power, digital output, omnidirectional MEMS(microelectromechanical)microphone</a:t>
            </a:r>
          </a:p>
          <a:p>
            <a:pPr algn="l"/>
            <a:endParaRPr lang="en-US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i="0" dirty="0">
                <a:solidFill>
                  <a:srgbClr val="7777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I2S interface allows the INMP441 to be directly connected to digital processors such as ESP32 without the need for an audio codec for use in the system. </a:t>
            </a:r>
          </a:p>
          <a:p>
            <a:pPr algn="l"/>
            <a:endParaRPr lang="en-US" i="0" dirty="0">
              <a:solidFill>
                <a:srgbClr val="77777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i="0" dirty="0">
                <a:solidFill>
                  <a:srgbClr val="7777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INMP441 has a flat wideband frequency response that results in high definition of natural sound.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For ESP 32 ESP32 INMP441 MEMS Omnidirectional Microphone Module I2S  Interface High Precision Low Power Ultra Small Volume|Integrated Circuits|  - AliExpress">
            <a:extLst>
              <a:ext uri="{FF2B5EF4-FFF2-40B4-BE49-F238E27FC236}">
                <a16:creationId xmlns:a16="http://schemas.microsoft.com/office/drawing/2014/main" id="{5ED1A865-43AF-4BC9-A83B-C53E1390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5" y="1962584"/>
            <a:ext cx="3277899" cy="327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8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46FA-29E1-480E-86C4-A5D7225F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INMP441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7C46F-4DBE-4598-9B1D-B52BB612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2" y="1780259"/>
            <a:ext cx="6553768" cy="4712616"/>
          </a:xfrm>
          <a:prstGeom prst="rect">
            <a:avLst/>
          </a:prstGeom>
        </p:spPr>
      </p:pic>
      <p:pic>
        <p:nvPicPr>
          <p:cNvPr id="5" name="Picture 2" descr="Smart door bell and noise meter using FFT on ESP32 - IoT Assistant">
            <a:extLst>
              <a:ext uri="{FF2B5EF4-FFF2-40B4-BE49-F238E27FC236}">
                <a16:creationId xmlns:a16="http://schemas.microsoft.com/office/drawing/2014/main" id="{AB62AE45-AE57-4057-A43F-0115C2A2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11" y="3102120"/>
            <a:ext cx="4273494" cy="2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81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7DAA-B2BE-412A-9DEB-1DC33E3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INMP441 - ESP32 interface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E201F-EAE3-4323-94E0-1848AC15F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59093"/>
              </p:ext>
            </p:extLst>
          </p:nvPr>
        </p:nvGraphicFramePr>
        <p:xfrm>
          <a:off x="2130136" y="2473037"/>
          <a:ext cx="5858019" cy="3063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430">
                  <a:extLst>
                    <a:ext uri="{9D8B030D-6E8A-4147-A177-3AD203B41FA5}">
                      <a16:colId xmlns:a16="http://schemas.microsoft.com/office/drawing/2014/main" val="2165709601"/>
                    </a:ext>
                  </a:extLst>
                </a:gridCol>
                <a:gridCol w="2972589">
                  <a:extLst>
                    <a:ext uri="{9D8B030D-6E8A-4147-A177-3AD203B41FA5}">
                      <a16:colId xmlns:a16="http://schemas.microsoft.com/office/drawing/2014/main" val="764677837"/>
                    </a:ext>
                  </a:extLst>
                </a:gridCol>
              </a:tblGrid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INMP441 signal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ESP32 pin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10096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L/R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GND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934179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WS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GPIO27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413693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SCK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GPIO14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197664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GND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GND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639568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VDD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3.3V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08386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SD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GPIO12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4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60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DE58-64E0-4FD5-8533-C5D6DE3D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FFT basics</a:t>
            </a:r>
          </a:p>
        </p:txBody>
      </p:sp>
      <p:pic>
        <p:nvPicPr>
          <p:cNvPr id="5122" name="Picture 2" descr="FFT Time Frequency View">
            <a:extLst>
              <a:ext uri="{FF2B5EF4-FFF2-40B4-BE49-F238E27FC236}">
                <a16:creationId xmlns:a16="http://schemas.microsoft.com/office/drawing/2014/main" id="{96EAEC87-4107-41E6-B0A8-388E1EEC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5" y="2439265"/>
            <a:ext cx="5143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4ED08-F756-442B-9089-8F5979C39EE4}"/>
              </a:ext>
            </a:extLst>
          </p:cNvPr>
          <p:cNvSpPr txBox="1"/>
          <p:nvPr/>
        </p:nvSpPr>
        <p:spPr>
          <a:xfrm>
            <a:off x="5966114" y="1480354"/>
            <a:ext cx="60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Fourier transform converts a signal from a time domain into the frequency domain.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frequency domain the signal is represented by a weighted sum of sine and cosine waves.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fast Fourier transform, or FFT, is a clever way of computing a discrete Fourier transform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Nlog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(N) time instead of N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time, where N is the number of samples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can save a huge amount of processing time, especially with real-world signals that can have many thousands or even millions of samples.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360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CC4F-6FC0-4CFA-B028-9CA5494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FFT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C0D5-38EB-4722-894F-58471E65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signal is scanned and the following parameters are important: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sampling frequency fs</a:t>
            </a:r>
            <a:r>
              <a:rPr lang="en-US" sz="24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measuring system (e.g. 48 kHz). This is the average number of samples obtained in one second (samples per second).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selected number of samples; the </a:t>
            </a:r>
            <a:r>
              <a:rPr lang="en-US" sz="2400" b="1" i="0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blocklength</a:t>
            </a:r>
            <a:r>
              <a:rPr lang="en-US" sz="24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</a:t>
            </a:r>
            <a:r>
              <a:rPr lang="en-US" sz="24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is always an integer power to the base 2 in the FFT (e.g., 2^10 = 1024 samples)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941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86CB-6A1D-490B-B992-AE11289D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FFT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CC43-168D-4B12-B33D-1ED0D486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9001" cy="4351338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Bandwidth </a:t>
            </a:r>
            <a:r>
              <a:rPr lang="en-US" sz="7200" b="1" i="0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value indicates the theoretical maximum frequency that can be determined by the FFT.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i="1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en-US" sz="7200" b="1" i="1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fs / 2</a:t>
            </a:r>
            <a:r>
              <a:rPr lang="en-US" sz="72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at a sampling rate of 48 kHz, frequency components up to 24 kHz can be theoretically determined.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7200" b="1" i="0" dirty="0">
              <a:solidFill>
                <a:srgbClr val="60677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Measurement duration D</a:t>
            </a: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measurement duration is given by the sampling rate fs and the </a:t>
            </a:r>
            <a:r>
              <a:rPr lang="en-US" sz="7200" b="0" i="0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blocklength</a:t>
            </a: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BL.</a:t>
            </a:r>
            <a:b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i="1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= BL / fs.</a:t>
            </a:r>
            <a:br>
              <a:rPr lang="en-US" sz="72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fs = 48 kHz and BL = 1024, this yields 1024/48000 Hz = 21.33 </a:t>
            </a:r>
            <a:r>
              <a:rPr lang="en-US" sz="7200" b="0" i="0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sz="7200" b="0" i="0" dirty="0">
              <a:solidFill>
                <a:srgbClr val="60677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7200" b="1" i="0" dirty="0">
              <a:solidFill>
                <a:srgbClr val="60677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1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Frequency resolution </a:t>
            </a:r>
            <a:r>
              <a:rPr lang="en-US" sz="7200" b="1" i="0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frequency resolution indicates the frequency spacing between two measurement results.</a:t>
            </a:r>
            <a:b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i="1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7200" b="1" i="1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fs / BL</a:t>
            </a:r>
            <a:endParaRPr lang="en-US" sz="7200" b="1" i="0" dirty="0">
              <a:solidFill>
                <a:srgbClr val="60677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fs = 48 kHz and BL = 1024, this gives a </a:t>
            </a:r>
            <a:r>
              <a:rPr lang="en-US" sz="7200" b="0" i="0" dirty="0" err="1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48000 Hz / 1024 = 46.88 Hz.</a:t>
            </a:r>
            <a:br>
              <a:rPr lang="en-US" sz="7200" b="0" i="0" dirty="0">
                <a:solidFill>
                  <a:srgbClr val="60677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200" b="0" i="0" dirty="0">
              <a:solidFill>
                <a:srgbClr val="60677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199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6DC1-A1A2-447E-A55B-7710A62C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FFT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6F81-98EB-4B5D-9528-E3D89260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Frequency bins are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intervals between samples in frequency domain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For the project, the sampling rate is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22627Hz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and the number of samples is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1024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Divide the </a:t>
            </a:r>
            <a:r>
              <a:rPr lang="en-US" sz="2400" b="1" dirty="0">
                <a:latin typeface="arial" panose="020B0604020202020204" pitchFamily="34" charset="0"/>
              </a:rPr>
              <a:t>22627Hz r</a:t>
            </a:r>
            <a:r>
              <a:rPr lang="en-US" sz="2400" dirty="0">
                <a:latin typeface="arial" panose="020B0604020202020204" pitchFamily="34" charset="0"/>
              </a:rPr>
              <a:t>ange into </a:t>
            </a:r>
            <a:r>
              <a:rPr lang="en-US" sz="2400" b="1" dirty="0">
                <a:latin typeface="arial" panose="020B0604020202020204" pitchFamily="34" charset="0"/>
              </a:rPr>
              <a:t>1024</a:t>
            </a:r>
            <a:r>
              <a:rPr lang="en-US" sz="2400" dirty="0">
                <a:latin typeface="arial" panose="020B0604020202020204" pitchFamily="34" charset="0"/>
              </a:rPr>
              <a:t> intervals – 0-22,22-44,44-66 and so 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</a:rPr>
              <a:t>The door bell frequency used is </a:t>
            </a:r>
            <a:r>
              <a:rPr lang="en-US" sz="2400" b="1" dirty="0">
                <a:latin typeface="arial" panose="020B0604020202020204" pitchFamily="34" charset="0"/>
              </a:rPr>
              <a:t>738Hz</a:t>
            </a:r>
            <a:r>
              <a:rPr lang="en-US" sz="2400" dirty="0">
                <a:latin typeface="arial" panose="020B0604020202020204" pitchFamily="34" charset="0"/>
              </a:rPr>
              <a:t> so it will be ( 738/22 = 33.54 ) in 33</a:t>
            </a:r>
            <a:r>
              <a:rPr lang="en-US" sz="2400" baseline="30000" dirty="0">
                <a:latin typeface="arial" panose="020B0604020202020204" pitchFamily="34" charset="0"/>
              </a:rPr>
              <a:t>rd</a:t>
            </a:r>
            <a:r>
              <a:rPr lang="en-US" sz="2400" dirty="0">
                <a:latin typeface="arial" panose="020B0604020202020204" pitchFamily="34" charset="0"/>
              </a:rPr>
              <a:t> or 34</a:t>
            </a:r>
            <a:r>
              <a:rPr lang="en-US" sz="2400" baseline="30000" dirty="0">
                <a:latin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</a:rPr>
              <a:t> bin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1088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9561-E372-4F7C-8FB2-C68D3DF7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I2S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E9E6-8C2B-448A-9B9E-416B213F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Inter-IC Sound (I2S) bus – a serial link, is developed especially for digital audio. The bus handles only audio data through a simple, 3-line serial bus consisting of:</a:t>
            </a:r>
          </a:p>
          <a:p>
            <a:pPr>
              <a:buFontTx/>
              <a:buChar char="-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Serial Clock (SCL)</a:t>
            </a:r>
          </a:p>
          <a:p>
            <a:pPr>
              <a:buFontTx/>
              <a:buChar char="-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Word Select (WS)</a:t>
            </a:r>
          </a:p>
          <a:p>
            <a:pPr lvl="1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WS = 0 (Left Channel)</a:t>
            </a:r>
          </a:p>
          <a:p>
            <a:pPr lvl="1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WS = 1 (Right Channel)</a:t>
            </a:r>
          </a:p>
          <a:p>
            <a:pPr>
              <a:buFontTx/>
              <a:buChar char="-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Serial Data (SDA)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82652E-0EB7-4FF9-BD45-65576296CE96}"/>
              </a:ext>
            </a:extLst>
          </p:cNvPr>
          <p:cNvSpPr/>
          <p:nvPr/>
        </p:nvSpPr>
        <p:spPr>
          <a:xfrm>
            <a:off x="5559136" y="3148445"/>
            <a:ext cx="2036619" cy="1589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Transmitter  INMP441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903360-6132-4B7F-ADC5-304612CEAA78}"/>
              </a:ext>
            </a:extLst>
          </p:cNvPr>
          <p:cNvSpPr/>
          <p:nvPr/>
        </p:nvSpPr>
        <p:spPr>
          <a:xfrm>
            <a:off x="9202881" y="3148444"/>
            <a:ext cx="2036619" cy="1589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Receiver        ESP32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FE122-C820-4938-A4EA-A22FD3A8111A}"/>
              </a:ext>
            </a:extLst>
          </p:cNvPr>
          <p:cNvCxnSpPr>
            <a:cxnSpLocks/>
          </p:cNvCxnSpPr>
          <p:nvPr/>
        </p:nvCxnSpPr>
        <p:spPr>
          <a:xfrm flipH="1">
            <a:off x="7530812" y="4006486"/>
            <a:ext cx="16504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CA7779-6FBA-4EFA-90D6-257D5809BCE3}"/>
              </a:ext>
            </a:extLst>
          </p:cNvPr>
          <p:cNvCxnSpPr>
            <a:cxnSpLocks/>
          </p:cNvCxnSpPr>
          <p:nvPr/>
        </p:nvCxnSpPr>
        <p:spPr>
          <a:xfrm>
            <a:off x="7595755" y="4406539"/>
            <a:ext cx="16071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6971C9-C34D-45CE-B98C-532171412B1E}"/>
              </a:ext>
            </a:extLst>
          </p:cNvPr>
          <p:cNvSpPr txBox="1"/>
          <p:nvPr/>
        </p:nvSpPr>
        <p:spPr>
          <a:xfrm>
            <a:off x="8023080" y="3654702"/>
            <a:ext cx="7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EF634-3C2F-48E3-A2EB-1123444F6188}"/>
              </a:ext>
            </a:extLst>
          </p:cNvPr>
          <p:cNvSpPr txBox="1"/>
          <p:nvPr/>
        </p:nvSpPr>
        <p:spPr>
          <a:xfrm>
            <a:off x="8051222" y="3171190"/>
            <a:ext cx="7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B1D0-DBA0-4F35-85EA-C056EEA8206C}"/>
              </a:ext>
            </a:extLst>
          </p:cNvPr>
          <p:cNvSpPr txBox="1"/>
          <p:nvPr/>
        </p:nvSpPr>
        <p:spPr>
          <a:xfrm>
            <a:off x="7968096" y="4039394"/>
            <a:ext cx="7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SDA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E517F-51A1-42FA-939F-0E60A4262A8E}"/>
              </a:ext>
            </a:extLst>
          </p:cNvPr>
          <p:cNvCxnSpPr>
            <a:cxnSpLocks/>
          </p:cNvCxnSpPr>
          <p:nvPr/>
        </p:nvCxnSpPr>
        <p:spPr>
          <a:xfrm flipH="1">
            <a:off x="7530811" y="3563267"/>
            <a:ext cx="16504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211FF6-B343-4AA2-91D8-0755945F79FE}"/>
              </a:ext>
            </a:extLst>
          </p:cNvPr>
          <p:cNvSpPr txBox="1"/>
          <p:nvPr/>
        </p:nvSpPr>
        <p:spPr>
          <a:xfrm>
            <a:off x="7508296" y="4867305"/>
            <a:ext cx="21266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Receiver = Master</a:t>
            </a:r>
          </a:p>
        </p:txBody>
      </p:sp>
    </p:spTree>
    <p:extLst>
      <p:ext uri="{BB962C8B-B14F-4D97-AF65-F5344CB8AC3E}">
        <p14:creationId xmlns:p14="http://schemas.microsoft.com/office/powerpoint/2010/main" val="1228314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0F50-97CE-4561-908B-1346AD79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INMP441 – ESP32 interface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E5786A-D603-4ABA-ACDB-7842B82E9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04913"/>
              </p:ext>
            </p:extLst>
          </p:nvPr>
        </p:nvGraphicFramePr>
        <p:xfrm>
          <a:off x="1309255" y="2130859"/>
          <a:ext cx="5548744" cy="346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3093">
                  <a:extLst>
                    <a:ext uri="{9D8B030D-6E8A-4147-A177-3AD203B41FA5}">
                      <a16:colId xmlns:a16="http://schemas.microsoft.com/office/drawing/2014/main" val="1279458175"/>
                    </a:ext>
                  </a:extLst>
                </a:gridCol>
                <a:gridCol w="2815651">
                  <a:extLst>
                    <a:ext uri="{9D8B030D-6E8A-4147-A177-3AD203B41FA5}">
                      <a16:colId xmlns:a16="http://schemas.microsoft.com/office/drawing/2014/main" val="2165770273"/>
                    </a:ext>
                  </a:extLst>
                </a:gridCol>
              </a:tblGrid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signal</a:t>
                      </a:r>
                      <a:endParaRPr lang="en-IN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ESP32 pin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518566"/>
                  </a:ext>
                </a:extLst>
              </a:tr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L/R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353273"/>
                  </a:ext>
                </a:extLst>
              </a:tr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</a:t>
                      </a:r>
                      <a:endParaRPr lang="en-IN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GPIO27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879856"/>
                  </a:ext>
                </a:extLst>
              </a:tr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SCK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GPIO14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788737"/>
                  </a:ext>
                </a:extLst>
              </a:tr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20698"/>
                  </a:ext>
                </a:extLst>
              </a:tr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VDD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3.3V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46894"/>
                  </a:ext>
                </a:extLst>
              </a:tr>
              <a:tr h="49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en-IN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GPIO12</a:t>
                      </a:r>
                      <a:endParaRPr lang="en-IN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30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8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3C19-BE25-408E-9D0F-7688022E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 Remote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0CFD8-1837-4A05-BAF7-739EC6EF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51" y="2157001"/>
            <a:ext cx="4399390" cy="22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41858-77ED-4F0A-8076-E7A5AB0A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255757"/>
            <a:ext cx="10766469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848C2-31F3-450F-A743-BF412182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950761"/>
            <a:ext cx="11144454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053C-0827-45D7-AB0A-F4F52DAF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BA96-EFC2-4AB7-B5BE-CB9F8EFF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 &lt;IRremoteESP8266.h&gt;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IRrecv.h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IRutils.h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uint16_t </a:t>
            </a:r>
            <a:r>
              <a:rPr lang="en-IN" dirty="0" err="1"/>
              <a:t>kRecvPin</a:t>
            </a:r>
            <a:r>
              <a:rPr lang="en-IN" dirty="0"/>
              <a:t> = 4;</a:t>
            </a:r>
          </a:p>
          <a:p>
            <a:pPr marL="0" indent="0">
              <a:buNone/>
            </a:pPr>
            <a:r>
              <a:rPr lang="en-IN" dirty="0" err="1"/>
              <a:t>IRrecv</a:t>
            </a:r>
            <a:r>
              <a:rPr lang="en-IN" dirty="0"/>
              <a:t> </a:t>
            </a:r>
            <a:r>
              <a:rPr lang="en-IN" dirty="0" err="1"/>
              <a:t>irrecv</a:t>
            </a:r>
            <a:r>
              <a:rPr lang="en-IN" dirty="0"/>
              <a:t>(</a:t>
            </a:r>
            <a:r>
              <a:rPr lang="en-IN" dirty="0" err="1"/>
              <a:t>kRecvPin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decode_results</a:t>
            </a:r>
            <a:r>
              <a:rPr lang="en-IN" dirty="0"/>
              <a:t> results;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irrecv.enableIRIn</a:t>
            </a:r>
            <a:r>
              <a:rPr lang="en-US" dirty="0"/>
              <a:t>();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294BD-D0E3-4FCB-A0CA-223E08537634}"/>
              </a:ext>
            </a:extLst>
          </p:cNvPr>
          <p:cNvSpPr txBox="1"/>
          <p:nvPr/>
        </p:nvSpPr>
        <p:spPr>
          <a:xfrm>
            <a:off x="6515100" y="1825625"/>
            <a:ext cx="5309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if (</a:t>
            </a:r>
            <a:r>
              <a:rPr lang="en-IN" sz="2800" dirty="0" err="1"/>
              <a:t>irrecv.decode</a:t>
            </a:r>
            <a:r>
              <a:rPr lang="en-IN" sz="2800" dirty="0"/>
              <a:t>(&amp;results)) {</a:t>
            </a:r>
          </a:p>
          <a:p>
            <a:r>
              <a:rPr lang="en-IN" sz="2800" dirty="0"/>
              <a:t>long </a:t>
            </a:r>
            <a:r>
              <a:rPr lang="en-IN" sz="2800" dirty="0" err="1"/>
              <a:t>btnValue</a:t>
            </a:r>
            <a:r>
              <a:rPr lang="en-IN" sz="2800" dirty="0"/>
              <a:t> = </a:t>
            </a:r>
            <a:r>
              <a:rPr lang="en-IN" sz="2800" dirty="0" err="1"/>
              <a:t>results.value</a:t>
            </a:r>
            <a:r>
              <a:rPr lang="en-IN" sz="2800" dirty="0"/>
              <a:t>;</a:t>
            </a:r>
          </a:p>
          <a:p>
            <a:r>
              <a:rPr lang="en-IN" sz="2800" dirty="0"/>
              <a:t>switch(</a:t>
            </a:r>
            <a:r>
              <a:rPr lang="en-IN" sz="2800" dirty="0" err="1"/>
              <a:t>btnValue</a:t>
            </a:r>
            <a:r>
              <a:rPr lang="en-IN" sz="2800" dirty="0"/>
              <a:t>){</a:t>
            </a:r>
          </a:p>
          <a:p>
            <a:r>
              <a:rPr lang="en-IN" sz="2800" dirty="0"/>
              <a:t>      case 16718055:</a:t>
            </a:r>
          </a:p>
          <a:p>
            <a:r>
              <a:rPr lang="en-IN" sz="2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7378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47409-1D5C-4BD0-8D6B-4963F54B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E44B62-9A24-48BA-8092-D4DF31A9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88BA-23DD-4868-B0F3-B7049EB30BD7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0BC99-7031-4840-BD2E-17F84321B7FD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8C42FD-C178-458B-AE50-73229CE5B563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2541</Words>
  <Application>Microsoft Office PowerPoint</Application>
  <PresentationFormat>Widescreen</PresentationFormat>
  <Paragraphs>396</Paragraphs>
  <Slides>49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-apple-system</vt:lpstr>
      <vt:lpstr>Arial</vt:lpstr>
      <vt:lpstr>Arial</vt:lpstr>
      <vt:lpstr>Arial Unicode MS</vt:lpstr>
      <vt:lpstr>Calibri</vt:lpstr>
      <vt:lpstr>Calibri Light</vt:lpstr>
      <vt:lpstr>Segoe UI</vt:lpstr>
      <vt:lpstr>Office Theme</vt:lpstr>
      <vt:lpstr>IoT Projects</vt:lpstr>
      <vt:lpstr>IR based Remote Control</vt:lpstr>
      <vt:lpstr>IR Remote Control</vt:lpstr>
      <vt:lpstr>IR Remote Control</vt:lpstr>
      <vt:lpstr>IR Remote Control</vt:lpstr>
      <vt:lpstr>PowerPoint Presentation</vt:lpstr>
      <vt:lpstr>PowerPoint Presentation</vt:lpstr>
      <vt:lpstr>Basic read</vt:lpstr>
      <vt:lpstr> WiFi </vt:lpstr>
      <vt:lpstr> Firebase </vt:lpstr>
      <vt:lpstr>PowerPoint Presentation</vt:lpstr>
      <vt:lpstr>Real Time Appliance Control</vt:lpstr>
      <vt:lpstr>Real Time Appliance Control</vt:lpstr>
      <vt:lpstr>NTP server</vt:lpstr>
      <vt:lpstr>Fetching time from NTP server</vt:lpstr>
      <vt:lpstr>Mobile app</vt:lpstr>
      <vt:lpstr>Cloud database</vt:lpstr>
      <vt:lpstr>Mobile App</vt:lpstr>
      <vt:lpstr> WiFi </vt:lpstr>
      <vt:lpstr> Firebase </vt:lpstr>
      <vt:lpstr>PowerPoint Presentation</vt:lpstr>
      <vt:lpstr>Biometric based access control</vt:lpstr>
      <vt:lpstr>Mobile App</vt:lpstr>
      <vt:lpstr>Home Safety</vt:lpstr>
      <vt:lpstr>PIR sensor</vt:lpstr>
      <vt:lpstr>PIR sensor interface</vt:lpstr>
      <vt:lpstr>Magnetic switch</vt:lpstr>
      <vt:lpstr>Firebase tags</vt:lpstr>
      <vt:lpstr>Mobile App</vt:lpstr>
      <vt:lpstr>Gesture Recognition </vt:lpstr>
      <vt:lpstr>APDS9960</vt:lpstr>
      <vt:lpstr>APDS9960</vt:lpstr>
      <vt:lpstr>APDS9960</vt:lpstr>
      <vt:lpstr>APDS9960</vt:lpstr>
      <vt:lpstr>Heart Beat Detection</vt:lpstr>
      <vt:lpstr>Heart Beat Detection</vt:lpstr>
      <vt:lpstr>Heart Beat Detection</vt:lpstr>
      <vt:lpstr>PowerPoint Presentation</vt:lpstr>
      <vt:lpstr>Alarm bell detection and notification</vt:lpstr>
      <vt:lpstr>Alarm bell detection and notification</vt:lpstr>
      <vt:lpstr>INMP441</vt:lpstr>
      <vt:lpstr>INMP441</vt:lpstr>
      <vt:lpstr>INMP441 - ESP32 interface</vt:lpstr>
      <vt:lpstr>FFT basics</vt:lpstr>
      <vt:lpstr>FFT basics</vt:lpstr>
      <vt:lpstr>FFT Basics</vt:lpstr>
      <vt:lpstr>FFT bins</vt:lpstr>
      <vt:lpstr>I2S protocol</vt:lpstr>
      <vt:lpstr>INMP441 – ESP32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Projects</dc:title>
  <dc:creator> </dc:creator>
  <cp:lastModifiedBy> </cp:lastModifiedBy>
  <cp:revision>16</cp:revision>
  <dcterms:created xsi:type="dcterms:W3CDTF">2021-09-12T11:52:14Z</dcterms:created>
  <dcterms:modified xsi:type="dcterms:W3CDTF">2022-03-25T08:53:18Z</dcterms:modified>
</cp:coreProperties>
</file>