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56" r:id="rId2"/>
    <p:sldId id="271" r:id="rId3"/>
    <p:sldId id="257" r:id="rId4"/>
    <p:sldId id="258" r:id="rId5"/>
    <p:sldId id="259" r:id="rId6"/>
    <p:sldId id="265" r:id="rId7"/>
    <p:sldId id="260" r:id="rId8"/>
    <p:sldId id="261" r:id="rId9"/>
    <p:sldId id="267" r:id="rId10"/>
    <p:sldId id="262" r:id="rId11"/>
    <p:sldId id="266" r:id="rId12"/>
    <p:sldId id="263" r:id="rId13"/>
    <p:sldId id="264" r:id="rId14"/>
    <p:sldId id="268" r:id="rId15"/>
    <p:sldId id="269" r:id="rId16"/>
    <p:sldId id="270" r:id="rId17"/>
    <p:sldId id="285" r:id="rId18"/>
    <p:sldId id="272" r:id="rId19"/>
    <p:sldId id="273" r:id="rId20"/>
    <p:sldId id="291" r:id="rId21"/>
    <p:sldId id="274" r:id="rId22"/>
    <p:sldId id="275" r:id="rId23"/>
    <p:sldId id="276" r:id="rId24"/>
    <p:sldId id="277" r:id="rId25"/>
    <p:sldId id="281" r:id="rId26"/>
    <p:sldId id="278" r:id="rId27"/>
    <p:sldId id="279" r:id="rId28"/>
    <p:sldId id="280" r:id="rId29"/>
    <p:sldId id="292" r:id="rId30"/>
    <p:sldId id="284" r:id="rId31"/>
    <p:sldId id="282" r:id="rId32"/>
    <p:sldId id="283" r:id="rId33"/>
    <p:sldId id="286" r:id="rId34"/>
    <p:sldId id="287" r:id="rId35"/>
    <p:sldId id="288" r:id="rId36"/>
    <p:sldId id="289" r:id="rId37"/>
    <p:sldId id="290"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72"/>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5F491-6230-472F-A804-2610190F43CA}" type="datetimeFigureOut">
              <a:rPr lang="en-IN" smtClean="0"/>
              <a:t>06-10-2022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11900-78F8-465B-BE0C-F9053A865C76}" type="slidenum">
              <a:rPr lang="en-IN" smtClean="0"/>
              <a:t>‹#›</a:t>
            </a:fld>
            <a:endParaRPr lang="en-IN"/>
          </a:p>
        </p:txBody>
      </p:sp>
    </p:spTree>
    <p:extLst>
      <p:ext uri="{BB962C8B-B14F-4D97-AF65-F5344CB8AC3E}">
        <p14:creationId xmlns:p14="http://schemas.microsoft.com/office/powerpoint/2010/main" val="352020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811900-78F8-465B-BE0C-F9053A865C76}" type="slidenum">
              <a:rPr lang="en-IN" smtClean="0"/>
              <a:t>12</a:t>
            </a:fld>
            <a:endParaRPr lang="en-IN"/>
          </a:p>
        </p:txBody>
      </p:sp>
    </p:spTree>
    <p:extLst>
      <p:ext uri="{BB962C8B-B14F-4D97-AF65-F5344CB8AC3E}">
        <p14:creationId xmlns:p14="http://schemas.microsoft.com/office/powerpoint/2010/main" val="394109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33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33442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171235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281735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799BB-4289-4FA6-9D66-93CC2093FB58}"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3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799BB-4289-4FA6-9D66-93CC2093FB58}"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307959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799BB-4289-4FA6-9D66-93CC2093FB58}"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28527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799BB-4289-4FA6-9D66-93CC2093FB58}"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135877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B799BB-4289-4FA6-9D66-93CC2093FB58}" type="datetimeFigureOut">
              <a:rPr lang="en-IN" smtClean="0"/>
              <a:t>06-10-2022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226915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B799BB-4289-4FA6-9D66-93CC2093FB58}" type="datetimeFigureOut">
              <a:rPr lang="en-IN" smtClean="0"/>
              <a:t>06-10-2022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2F48A7-2767-4E01-B884-E053691D9C5C}" type="slidenum">
              <a:rPr lang="en-IN" smtClean="0"/>
              <a:t>‹#›</a:t>
            </a:fld>
            <a:endParaRPr lang="en-IN"/>
          </a:p>
        </p:txBody>
      </p:sp>
    </p:spTree>
    <p:extLst>
      <p:ext uri="{BB962C8B-B14F-4D97-AF65-F5344CB8AC3E}">
        <p14:creationId xmlns:p14="http://schemas.microsoft.com/office/powerpoint/2010/main" val="180089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799BB-4289-4FA6-9D66-93CC2093FB58}"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3975324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B799BB-4289-4FA6-9D66-93CC2093FB58}" type="datetimeFigureOut">
              <a:rPr lang="en-IN" smtClean="0"/>
              <a:t>06-10-2022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2F48A7-2767-4E01-B884-E053691D9C5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9182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f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69ED-43CD-8F5E-E2F6-41CBC8FC4383}"/>
              </a:ext>
            </a:extLst>
          </p:cNvPr>
          <p:cNvSpPr>
            <a:spLocks noGrp="1"/>
          </p:cNvSpPr>
          <p:nvPr>
            <p:ph type="ctrTitle"/>
          </p:nvPr>
        </p:nvSpPr>
        <p:spPr/>
        <p:txBody>
          <a:bodyPr>
            <a:normAutofit/>
          </a:bodyPr>
          <a:lstStyle/>
          <a:p>
            <a:r>
              <a:rPr lang="en-IN" sz="7200" dirty="0" err="1"/>
              <a:t>Sensors,Actuators</a:t>
            </a:r>
            <a:r>
              <a:rPr lang="en-IN" sz="7200" dirty="0"/>
              <a:t>, Boards </a:t>
            </a:r>
          </a:p>
        </p:txBody>
      </p:sp>
    </p:spTree>
    <p:extLst>
      <p:ext uri="{BB962C8B-B14F-4D97-AF65-F5344CB8AC3E}">
        <p14:creationId xmlns:p14="http://schemas.microsoft.com/office/powerpoint/2010/main" val="152461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2C2A3-A708-9094-1303-C86E03855635}"/>
              </a:ext>
            </a:extLst>
          </p:cNvPr>
          <p:cNvSpPr>
            <a:spLocks noGrp="1"/>
          </p:cNvSpPr>
          <p:nvPr>
            <p:ph idx="1"/>
          </p:nvPr>
        </p:nvSpPr>
        <p:spPr/>
        <p:txBody>
          <a:bodyPr/>
          <a:lstStyle/>
          <a:p>
            <a:pPr algn="l" rtl="0" fontAlgn="base">
              <a:buFont typeface="Arial" panose="020B0604020202020204" pitchFamily="34" charset="0"/>
              <a:buChar char="•"/>
            </a:pPr>
            <a:r>
              <a:rPr lang="en-US" b="1" i="0" u="none" strike="noStrike" dirty="0">
                <a:solidFill>
                  <a:srgbClr val="000000"/>
                </a:solidFill>
                <a:effectLst/>
                <a:latin typeface="inherit"/>
              </a:rPr>
              <a:t>Active, ultrasonic motion sensor</a:t>
            </a:r>
            <a:r>
              <a:rPr lang="en-US" b="0" i="0" u="none" strike="noStrike" dirty="0">
                <a:solidFill>
                  <a:srgbClr val="000000"/>
                </a:solidFill>
                <a:effectLst/>
                <a:latin typeface="roboto" panose="02000000000000000000" pitchFamily="2" charset="0"/>
              </a:rPr>
              <a:t>: sending and receiving ultrasonic passive waves</a:t>
            </a:r>
            <a:endParaRPr lang="en-US" b="0" i="0" dirty="0">
              <a:solidFill>
                <a:srgbClr val="000000"/>
              </a:solidFill>
              <a:effectLst/>
              <a:latin typeface="inherit"/>
            </a:endParaRPr>
          </a:p>
          <a:p>
            <a:pPr algn="l" rtl="0" fontAlgn="base">
              <a:buFont typeface="Arial" panose="020B0604020202020204" pitchFamily="34" charset="0"/>
              <a:buChar char="•"/>
            </a:pPr>
            <a:r>
              <a:rPr lang="en-US" b="1" i="0" u="none" strike="noStrike" dirty="0">
                <a:solidFill>
                  <a:srgbClr val="000000"/>
                </a:solidFill>
                <a:effectLst/>
                <a:latin typeface="inherit"/>
              </a:rPr>
              <a:t>Passive, infrared motion sensor</a:t>
            </a:r>
            <a:r>
              <a:rPr lang="en-US" b="0" i="0" u="none" strike="noStrike" dirty="0">
                <a:solidFill>
                  <a:srgbClr val="000000"/>
                </a:solidFill>
                <a:effectLst/>
                <a:latin typeface="roboto" panose="02000000000000000000" pitchFamily="2" charset="0"/>
              </a:rPr>
              <a:t>: detecting changes in infrared radiation</a:t>
            </a:r>
            <a:endParaRPr lang="en-US" b="0" i="0" dirty="0">
              <a:solidFill>
                <a:srgbClr val="000000"/>
              </a:solidFill>
              <a:effectLst/>
              <a:latin typeface="inherit"/>
            </a:endParaRPr>
          </a:p>
          <a:p>
            <a:pPr algn="l" rtl="0" fontAlgn="base">
              <a:buFont typeface="Arial" panose="020B0604020202020204" pitchFamily="34" charset="0"/>
              <a:buChar char="•"/>
            </a:pPr>
            <a:r>
              <a:rPr lang="en-US" b="1" i="0" u="none" strike="noStrike" dirty="0">
                <a:solidFill>
                  <a:srgbClr val="000000"/>
                </a:solidFill>
                <a:effectLst/>
                <a:latin typeface="inherit"/>
              </a:rPr>
              <a:t>Active, radar sensor</a:t>
            </a:r>
            <a:r>
              <a:rPr lang="en-US" b="0" i="0" u="none" strike="noStrike" dirty="0">
                <a:solidFill>
                  <a:srgbClr val="000000"/>
                </a:solidFill>
                <a:effectLst/>
                <a:latin typeface="roboto" panose="02000000000000000000" pitchFamily="2" charset="0"/>
              </a:rPr>
              <a:t>: emitting and receiving electromagnetic waves</a:t>
            </a:r>
            <a:endParaRPr lang="en-US" b="0" i="0" dirty="0">
              <a:solidFill>
                <a:srgbClr val="000000"/>
              </a:solidFill>
              <a:effectLst/>
              <a:latin typeface="inherit"/>
            </a:endParaRPr>
          </a:p>
          <a:p>
            <a:pPr marL="0" indent="0" algn="l" rtl="0" fontAlgn="base">
              <a:buNone/>
            </a:pPr>
            <a:br>
              <a:rPr lang="en-US" dirty="0"/>
            </a:br>
            <a:r>
              <a:rPr lang="en-US" b="0" i="0" dirty="0">
                <a:solidFill>
                  <a:srgbClr val="000000"/>
                </a:solidFill>
                <a:effectLst/>
                <a:latin typeface="roboto" panose="02000000000000000000" pitchFamily="2" charset="0"/>
              </a:rPr>
              <a:t>A smart building system is probably the most </a:t>
            </a:r>
            <a:r>
              <a:rPr lang="en-US" b="0" i="0" dirty="0" err="1">
                <a:solidFill>
                  <a:srgbClr val="000000"/>
                </a:solidFill>
                <a:effectLst/>
                <a:latin typeface="roboto" panose="02000000000000000000" pitchFamily="2" charset="0"/>
              </a:rPr>
              <a:t>banale</a:t>
            </a:r>
            <a:r>
              <a:rPr lang="en-US" b="0" i="0" dirty="0">
                <a:solidFill>
                  <a:srgbClr val="000000"/>
                </a:solidFill>
                <a:effectLst/>
                <a:latin typeface="roboto" panose="02000000000000000000" pitchFamily="2" charset="0"/>
              </a:rPr>
              <a:t> IoT application for the motion sensor to imagine. While this obviousness holds largely true, apart from helping to monitor private or public spaces from intrusion and burglary, the use of motion sensors is extending to energy management solutions, smart cameras, automated devices and many others.</a:t>
            </a:r>
            <a:endParaRPr lang="en-IN" dirty="0"/>
          </a:p>
        </p:txBody>
      </p:sp>
      <p:pic>
        <p:nvPicPr>
          <p:cNvPr id="2050" name="Picture 2">
            <a:extLst>
              <a:ext uri="{FF2B5EF4-FFF2-40B4-BE49-F238E27FC236}">
                <a16:creationId xmlns:a16="http://schemas.microsoft.com/office/drawing/2014/main" id="{30FA2A84-C61D-CB6C-09BB-398A0879B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 y="753500"/>
            <a:ext cx="7148052" cy="91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3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DCFC5D4-4F35-9D6E-2EF4-6039C3C2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763332"/>
            <a:ext cx="7148052" cy="91119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istance Sensors">
            <a:extLst>
              <a:ext uri="{FF2B5EF4-FFF2-40B4-BE49-F238E27FC236}">
                <a16:creationId xmlns:a16="http://schemas.microsoft.com/office/drawing/2014/main" id="{48233B03-0008-2363-F15E-E8745EC28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225" y="2391850"/>
            <a:ext cx="5338975" cy="285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2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988-6B62-2ACB-4746-ABDFB1E19DFA}"/>
              </a:ext>
            </a:extLst>
          </p:cNvPr>
          <p:cNvSpPr>
            <a:spLocks noGrp="1"/>
          </p:cNvSpPr>
          <p:nvPr>
            <p:ph type="title"/>
          </p:nvPr>
        </p:nvSpPr>
        <p:spPr/>
        <p:txBody>
          <a:bodyPr>
            <a:normAutofit/>
          </a:bodyPr>
          <a:lstStyle/>
          <a:p>
            <a:r>
              <a:rPr lang="en-IN" sz="2800" b="1" dirty="0"/>
              <a:t>IoT Actuator types</a:t>
            </a:r>
          </a:p>
        </p:txBody>
      </p:sp>
      <p:pic>
        <p:nvPicPr>
          <p:cNvPr id="3074" name="Picture 2" descr="Iot Actuator types">
            <a:extLst>
              <a:ext uri="{FF2B5EF4-FFF2-40B4-BE49-F238E27FC236}">
                <a16:creationId xmlns:a16="http://schemas.microsoft.com/office/drawing/2014/main" id="{5FB38437-61CA-028A-DF5D-9C3E03DB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7180"/>
            <a:ext cx="12192000" cy="356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08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F7B76-00EC-5EE0-3F4D-35874149845F}"/>
              </a:ext>
            </a:extLst>
          </p:cNvPr>
          <p:cNvSpPr>
            <a:spLocks noGrp="1"/>
          </p:cNvSpPr>
          <p:nvPr>
            <p:ph idx="1"/>
          </p:nvPr>
        </p:nvSpPr>
        <p:spPr/>
        <p:txBody>
          <a:bodyPr/>
          <a:lstStyle/>
          <a:p>
            <a:pPr algn="l" fontAlgn="base">
              <a:buFont typeface="Arial" panose="020B0604020202020204" pitchFamily="34" charset="0"/>
              <a:buChar char="•"/>
            </a:pPr>
            <a:r>
              <a:rPr lang="en-US" b="1" i="0" u="none" strike="noStrike" dirty="0">
                <a:solidFill>
                  <a:srgbClr val="000000"/>
                </a:solidFill>
                <a:effectLst/>
                <a:latin typeface="inherit"/>
              </a:rPr>
              <a:t>Linear actuators</a:t>
            </a:r>
            <a:r>
              <a:rPr lang="en-US" b="0" i="0" u="none" strike="noStrike" dirty="0">
                <a:solidFill>
                  <a:srgbClr val="000000"/>
                </a:solidFill>
                <a:effectLst/>
                <a:latin typeface="roboto" panose="02000000000000000000" pitchFamily="2" charset="0"/>
              </a:rPr>
              <a:t> – these are used to enable motion of objects or elements in a straight line.</a:t>
            </a:r>
            <a:endParaRPr lang="en-US" b="0" i="0" dirty="0">
              <a:solidFill>
                <a:srgbClr val="000000"/>
              </a:solidFill>
              <a:effectLst/>
              <a:latin typeface="inherit"/>
            </a:endParaRPr>
          </a:p>
          <a:p>
            <a:pPr algn="l" fontAlgn="base">
              <a:buFont typeface="Arial" panose="020B0604020202020204" pitchFamily="34" charset="0"/>
              <a:buChar char="•"/>
            </a:pPr>
            <a:r>
              <a:rPr lang="en-US" b="1" i="0" u="none" strike="noStrike" dirty="0">
                <a:solidFill>
                  <a:srgbClr val="000000"/>
                </a:solidFill>
                <a:effectLst/>
                <a:latin typeface="inherit"/>
              </a:rPr>
              <a:t>Motors</a:t>
            </a:r>
            <a:r>
              <a:rPr lang="en-US" b="0" i="0" u="none" strike="noStrike" dirty="0">
                <a:solidFill>
                  <a:srgbClr val="000000"/>
                </a:solidFill>
                <a:effectLst/>
                <a:latin typeface="roboto" panose="02000000000000000000" pitchFamily="2" charset="0"/>
              </a:rPr>
              <a:t> – they enable precise rotational movements of device components or whole objects.</a:t>
            </a:r>
            <a:endParaRPr lang="en-US" b="0" i="0" dirty="0">
              <a:solidFill>
                <a:srgbClr val="000000"/>
              </a:solidFill>
              <a:effectLst/>
              <a:latin typeface="inherit"/>
            </a:endParaRPr>
          </a:p>
          <a:p>
            <a:pPr algn="l" fontAlgn="base">
              <a:buFont typeface="Arial" panose="020B0604020202020204" pitchFamily="34" charset="0"/>
              <a:buChar char="•"/>
            </a:pPr>
            <a:r>
              <a:rPr lang="en-US" b="1" i="0" u="none" strike="noStrike" dirty="0">
                <a:solidFill>
                  <a:srgbClr val="000000"/>
                </a:solidFill>
                <a:effectLst/>
                <a:latin typeface="inherit"/>
              </a:rPr>
              <a:t>Relays</a:t>
            </a:r>
            <a:r>
              <a:rPr lang="en-US" b="0" i="0" u="none" strike="noStrike" dirty="0">
                <a:solidFill>
                  <a:srgbClr val="000000"/>
                </a:solidFill>
                <a:effectLst/>
                <a:latin typeface="roboto" panose="02000000000000000000" pitchFamily="2" charset="0"/>
              </a:rPr>
              <a:t> – this category includes electromagnet-based actuators to operate power switches in lamps, heaters or even smart vehicles.</a:t>
            </a:r>
            <a:endParaRPr lang="en-US" b="0" i="0" dirty="0">
              <a:solidFill>
                <a:srgbClr val="000000"/>
              </a:solidFill>
              <a:effectLst/>
              <a:latin typeface="inherit"/>
            </a:endParaRPr>
          </a:p>
          <a:p>
            <a:pPr algn="l" fontAlgn="base">
              <a:buFont typeface="Arial" panose="020B0604020202020204" pitchFamily="34" charset="0"/>
              <a:buChar char="•"/>
            </a:pPr>
            <a:r>
              <a:rPr lang="en-US" b="1" i="0" u="none" strike="noStrike" dirty="0">
                <a:solidFill>
                  <a:srgbClr val="000000"/>
                </a:solidFill>
                <a:effectLst/>
                <a:latin typeface="inherit"/>
              </a:rPr>
              <a:t>Solenoids</a:t>
            </a:r>
            <a:r>
              <a:rPr lang="en-US" b="0" i="0" u="none" strike="noStrike" dirty="0">
                <a:solidFill>
                  <a:srgbClr val="000000"/>
                </a:solidFill>
                <a:effectLst/>
                <a:latin typeface="roboto" panose="02000000000000000000" pitchFamily="2" charset="0"/>
              </a:rPr>
              <a:t> – most widely used in home appliances as part of locking or triggering mechanisms, they also act as controllers in IoT-based gas and water leak monitoring systems.</a:t>
            </a:r>
            <a:endParaRPr lang="en-US" b="0" i="0" dirty="0">
              <a:solidFill>
                <a:srgbClr val="000000"/>
              </a:solidFill>
              <a:effectLst/>
              <a:latin typeface="inherit"/>
            </a:endParaRPr>
          </a:p>
          <a:p>
            <a:endParaRPr lang="en-IN" dirty="0"/>
          </a:p>
        </p:txBody>
      </p:sp>
      <p:sp>
        <p:nvSpPr>
          <p:cNvPr id="4" name="Title 1">
            <a:extLst>
              <a:ext uri="{FF2B5EF4-FFF2-40B4-BE49-F238E27FC236}">
                <a16:creationId xmlns:a16="http://schemas.microsoft.com/office/drawing/2014/main" id="{4FB57BC8-1F35-B953-D8BE-FA91AAEF37D0}"/>
              </a:ext>
            </a:extLst>
          </p:cNvPr>
          <p:cNvSpPr>
            <a:spLocks noGrp="1"/>
          </p:cNvSpPr>
          <p:nvPr>
            <p:ph type="title"/>
          </p:nvPr>
        </p:nvSpPr>
        <p:spPr>
          <a:xfrm>
            <a:off x="1097280" y="286603"/>
            <a:ext cx="10058400" cy="1450757"/>
          </a:xfrm>
        </p:spPr>
        <p:txBody>
          <a:bodyPr>
            <a:normAutofit/>
          </a:bodyPr>
          <a:lstStyle/>
          <a:p>
            <a:r>
              <a:rPr lang="en-IN" sz="2800" b="1" dirty="0"/>
              <a:t>IoT Actuator types</a:t>
            </a:r>
          </a:p>
        </p:txBody>
      </p:sp>
    </p:spTree>
    <p:extLst>
      <p:ext uri="{BB962C8B-B14F-4D97-AF65-F5344CB8AC3E}">
        <p14:creationId xmlns:p14="http://schemas.microsoft.com/office/powerpoint/2010/main" val="168779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32F-AE7F-9A29-11A7-3053BDC00CD8}"/>
              </a:ext>
            </a:extLst>
          </p:cNvPr>
          <p:cNvSpPr>
            <a:spLocks noGrp="1"/>
          </p:cNvSpPr>
          <p:nvPr>
            <p:ph type="title"/>
          </p:nvPr>
        </p:nvSpPr>
        <p:spPr/>
        <p:txBody>
          <a:bodyPr>
            <a:normAutofit/>
          </a:bodyPr>
          <a:lstStyle/>
          <a:p>
            <a:r>
              <a:rPr lang="en-IN" sz="3200" b="1" dirty="0"/>
              <a:t>Sensor interfaces</a:t>
            </a:r>
          </a:p>
        </p:txBody>
      </p:sp>
      <p:pic>
        <p:nvPicPr>
          <p:cNvPr id="1030" name="Picture 6" descr="Replacement On/Off Switch for Husky Air Compressor E103001 - The Home Depot">
            <a:extLst>
              <a:ext uri="{FF2B5EF4-FFF2-40B4-BE49-F238E27FC236}">
                <a16:creationId xmlns:a16="http://schemas.microsoft.com/office/drawing/2014/main" id="{FEC697EB-39DA-216C-679B-BE4AC87B3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78" y="2640633"/>
            <a:ext cx="1150220" cy="11502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57D26D-B3AA-E3F3-E6B2-4B84D57C269B}"/>
              </a:ext>
            </a:extLst>
          </p:cNvPr>
          <p:cNvSpPr txBox="1"/>
          <p:nvPr/>
        </p:nvSpPr>
        <p:spPr>
          <a:xfrm>
            <a:off x="1522772" y="2004330"/>
            <a:ext cx="1966452" cy="369332"/>
          </a:xfrm>
          <a:prstGeom prst="rect">
            <a:avLst/>
          </a:prstGeom>
          <a:noFill/>
        </p:spPr>
        <p:txBody>
          <a:bodyPr wrap="square" rtlCol="0">
            <a:spAutoFit/>
          </a:bodyPr>
          <a:lstStyle/>
          <a:p>
            <a:r>
              <a:rPr lang="en-IN" b="1" dirty="0"/>
              <a:t>Direct Digital</a:t>
            </a:r>
          </a:p>
        </p:txBody>
      </p:sp>
      <p:pic>
        <p:nvPicPr>
          <p:cNvPr id="1032" name="Picture 8" descr="Aluminum Magnetic Reed Switch Door Sensor, For Industrial, Rs 225.00 | ID:  18025346797">
            <a:extLst>
              <a:ext uri="{FF2B5EF4-FFF2-40B4-BE49-F238E27FC236}">
                <a16:creationId xmlns:a16="http://schemas.microsoft.com/office/drawing/2014/main" id="{55895BD3-0E21-57FF-1308-239990CAD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84" y="3913239"/>
            <a:ext cx="1954008" cy="19540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0722D4-0716-EF47-4CDC-BC6E743035EE}"/>
              </a:ext>
            </a:extLst>
          </p:cNvPr>
          <p:cNvSpPr txBox="1"/>
          <p:nvPr/>
        </p:nvSpPr>
        <p:spPr>
          <a:xfrm>
            <a:off x="8479248" y="1819664"/>
            <a:ext cx="1966452" cy="369332"/>
          </a:xfrm>
          <a:prstGeom prst="rect">
            <a:avLst/>
          </a:prstGeom>
          <a:noFill/>
        </p:spPr>
        <p:txBody>
          <a:bodyPr wrap="square" rtlCol="0">
            <a:spAutoFit/>
          </a:bodyPr>
          <a:lstStyle/>
          <a:p>
            <a:r>
              <a:rPr lang="en-IN" b="1" dirty="0"/>
              <a:t>Direct Analog</a:t>
            </a:r>
          </a:p>
        </p:txBody>
      </p:sp>
      <p:pic>
        <p:nvPicPr>
          <p:cNvPr id="1034" name="Picture 10" descr="LM35 Temperature Sensor Pinout, Diagrams, Equivalents &amp; Datasheet">
            <a:extLst>
              <a:ext uri="{FF2B5EF4-FFF2-40B4-BE49-F238E27FC236}">
                <a16:creationId xmlns:a16="http://schemas.microsoft.com/office/drawing/2014/main" id="{C6AB17A6-A053-6658-5C03-02AD30EB9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0065" y="2004330"/>
            <a:ext cx="1449183" cy="18424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xcluma Soil Moisture Meter Soil Humidity Sensor Water Sensor UNO Respberry  : Amazon.in: Industrial &amp; Scientific">
            <a:extLst>
              <a:ext uri="{FF2B5EF4-FFF2-40B4-BE49-F238E27FC236}">
                <a16:creationId xmlns:a16="http://schemas.microsoft.com/office/drawing/2014/main" id="{54F0D357-79A0-E1F0-6F33-B3027C02E0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031" y="4018935"/>
            <a:ext cx="1742615" cy="17426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6D19DA8-03C7-48E5-8BD1-65F8EE95C804}"/>
              </a:ext>
            </a:extLst>
          </p:cNvPr>
          <p:cNvSpPr txBox="1"/>
          <p:nvPr/>
        </p:nvSpPr>
        <p:spPr>
          <a:xfrm>
            <a:off x="2625213" y="3048000"/>
            <a:ext cx="1150220" cy="369332"/>
          </a:xfrm>
          <a:prstGeom prst="rect">
            <a:avLst/>
          </a:prstGeom>
          <a:noFill/>
        </p:spPr>
        <p:txBody>
          <a:bodyPr wrap="square" rtlCol="0">
            <a:spAutoFit/>
          </a:bodyPr>
          <a:lstStyle/>
          <a:p>
            <a:r>
              <a:rPr lang="en-IN" dirty="0"/>
              <a:t>Switch</a:t>
            </a:r>
          </a:p>
        </p:txBody>
      </p:sp>
      <p:sp>
        <p:nvSpPr>
          <p:cNvPr id="9" name="TextBox 8">
            <a:extLst>
              <a:ext uri="{FF2B5EF4-FFF2-40B4-BE49-F238E27FC236}">
                <a16:creationId xmlns:a16="http://schemas.microsoft.com/office/drawing/2014/main" id="{60D1638B-7452-0B71-CDAE-BDA4C0349710}"/>
              </a:ext>
            </a:extLst>
          </p:cNvPr>
          <p:cNvSpPr txBox="1"/>
          <p:nvPr/>
        </p:nvSpPr>
        <p:spPr>
          <a:xfrm>
            <a:off x="3121742" y="4663440"/>
            <a:ext cx="1150220" cy="646331"/>
          </a:xfrm>
          <a:prstGeom prst="rect">
            <a:avLst/>
          </a:prstGeom>
          <a:noFill/>
        </p:spPr>
        <p:txBody>
          <a:bodyPr wrap="square" rtlCol="0">
            <a:spAutoFit/>
          </a:bodyPr>
          <a:lstStyle/>
          <a:p>
            <a:r>
              <a:rPr lang="en-IN" dirty="0" err="1"/>
              <a:t>MagneticSwitch</a:t>
            </a:r>
            <a:endParaRPr lang="en-IN" dirty="0"/>
          </a:p>
        </p:txBody>
      </p:sp>
      <p:sp>
        <p:nvSpPr>
          <p:cNvPr id="10" name="TextBox 9">
            <a:extLst>
              <a:ext uri="{FF2B5EF4-FFF2-40B4-BE49-F238E27FC236}">
                <a16:creationId xmlns:a16="http://schemas.microsoft.com/office/drawing/2014/main" id="{1CD05E1F-BFD9-5154-3236-7155D759AF3F}"/>
              </a:ext>
            </a:extLst>
          </p:cNvPr>
          <p:cNvSpPr txBox="1"/>
          <p:nvPr/>
        </p:nvSpPr>
        <p:spPr>
          <a:xfrm>
            <a:off x="8549148" y="2640633"/>
            <a:ext cx="1966452" cy="646331"/>
          </a:xfrm>
          <a:prstGeom prst="rect">
            <a:avLst/>
          </a:prstGeom>
          <a:noFill/>
        </p:spPr>
        <p:txBody>
          <a:bodyPr wrap="square" rtlCol="0">
            <a:spAutoFit/>
          </a:bodyPr>
          <a:lstStyle/>
          <a:p>
            <a:r>
              <a:rPr lang="en-IN" dirty="0"/>
              <a:t>LM35 temperature sensor</a:t>
            </a:r>
          </a:p>
        </p:txBody>
      </p:sp>
      <p:sp>
        <p:nvSpPr>
          <p:cNvPr id="11" name="TextBox 10">
            <a:extLst>
              <a:ext uri="{FF2B5EF4-FFF2-40B4-BE49-F238E27FC236}">
                <a16:creationId xmlns:a16="http://schemas.microsoft.com/office/drawing/2014/main" id="{2949F973-27D7-EDB0-5DF6-6A09D1E742FE}"/>
              </a:ext>
            </a:extLst>
          </p:cNvPr>
          <p:cNvSpPr txBox="1"/>
          <p:nvPr/>
        </p:nvSpPr>
        <p:spPr>
          <a:xfrm>
            <a:off x="8933991" y="4470572"/>
            <a:ext cx="1966452" cy="646331"/>
          </a:xfrm>
          <a:prstGeom prst="rect">
            <a:avLst/>
          </a:prstGeom>
          <a:noFill/>
        </p:spPr>
        <p:txBody>
          <a:bodyPr wrap="square" rtlCol="0">
            <a:spAutoFit/>
          </a:bodyPr>
          <a:lstStyle/>
          <a:p>
            <a:r>
              <a:rPr lang="en-IN" dirty="0"/>
              <a:t>Soil moisture sensor</a:t>
            </a:r>
          </a:p>
        </p:txBody>
      </p:sp>
    </p:spTree>
    <p:extLst>
      <p:ext uri="{BB962C8B-B14F-4D97-AF65-F5344CB8AC3E}">
        <p14:creationId xmlns:p14="http://schemas.microsoft.com/office/powerpoint/2010/main" val="103541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5F05-1712-0154-C465-042E4D1EBF45}"/>
              </a:ext>
            </a:extLst>
          </p:cNvPr>
          <p:cNvSpPr>
            <a:spLocks noGrp="1"/>
          </p:cNvSpPr>
          <p:nvPr>
            <p:ph type="title"/>
          </p:nvPr>
        </p:nvSpPr>
        <p:spPr/>
        <p:txBody>
          <a:bodyPr>
            <a:normAutofit/>
          </a:bodyPr>
          <a:lstStyle/>
          <a:p>
            <a:r>
              <a:rPr lang="en-IN" sz="3200" b="1" dirty="0"/>
              <a:t>Sensor interfaces</a:t>
            </a:r>
            <a:endParaRPr lang="en-IN" sz="3200" dirty="0"/>
          </a:p>
        </p:txBody>
      </p:sp>
      <p:sp>
        <p:nvSpPr>
          <p:cNvPr id="4" name="TextBox 3">
            <a:extLst>
              <a:ext uri="{FF2B5EF4-FFF2-40B4-BE49-F238E27FC236}">
                <a16:creationId xmlns:a16="http://schemas.microsoft.com/office/drawing/2014/main" id="{367BF8E3-D1AF-A8FC-6298-541892A51155}"/>
              </a:ext>
            </a:extLst>
          </p:cNvPr>
          <p:cNvSpPr txBox="1"/>
          <p:nvPr/>
        </p:nvSpPr>
        <p:spPr>
          <a:xfrm>
            <a:off x="1522771" y="2004330"/>
            <a:ext cx="3098389" cy="646331"/>
          </a:xfrm>
          <a:prstGeom prst="rect">
            <a:avLst/>
          </a:prstGeom>
          <a:noFill/>
        </p:spPr>
        <p:txBody>
          <a:bodyPr wrap="square" rtlCol="0">
            <a:spAutoFit/>
          </a:bodyPr>
          <a:lstStyle/>
          <a:p>
            <a:r>
              <a:rPr lang="en-IN" b="1" dirty="0"/>
              <a:t>Protocol based communication</a:t>
            </a:r>
          </a:p>
        </p:txBody>
      </p:sp>
      <p:pic>
        <p:nvPicPr>
          <p:cNvPr id="2050" name="Picture 2" descr="NEO 6M GPS Module at Rs 485 | Nashik| ID: 19819679162">
            <a:extLst>
              <a:ext uri="{FF2B5EF4-FFF2-40B4-BE49-F238E27FC236}">
                <a16:creationId xmlns:a16="http://schemas.microsoft.com/office/drawing/2014/main" id="{BCB65A4E-BBD1-2613-4C75-5F30EE3B1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852" y="2917631"/>
            <a:ext cx="1490048" cy="1172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B98965-1598-C158-6CBC-55A76DE3AD91}"/>
              </a:ext>
            </a:extLst>
          </p:cNvPr>
          <p:cNvSpPr txBox="1"/>
          <p:nvPr/>
        </p:nvSpPr>
        <p:spPr>
          <a:xfrm>
            <a:off x="7536349" y="3476874"/>
            <a:ext cx="2691491" cy="369332"/>
          </a:xfrm>
          <a:prstGeom prst="rect">
            <a:avLst/>
          </a:prstGeom>
          <a:noFill/>
        </p:spPr>
        <p:txBody>
          <a:bodyPr wrap="square" rtlCol="0">
            <a:spAutoFit/>
          </a:bodyPr>
          <a:lstStyle/>
          <a:p>
            <a:r>
              <a:rPr lang="en-IN" dirty="0"/>
              <a:t>Serial communication</a:t>
            </a:r>
          </a:p>
        </p:txBody>
      </p:sp>
      <p:pic>
        <p:nvPicPr>
          <p:cNvPr id="2052" name="Picture 4" descr="SIM 800 GSM + GPRS Modem with SMA Antenna : Amazon.in: Industrial &amp;  Scientific">
            <a:extLst>
              <a:ext uri="{FF2B5EF4-FFF2-40B4-BE49-F238E27FC236}">
                <a16:creationId xmlns:a16="http://schemas.microsoft.com/office/drawing/2014/main" id="{0DC440F9-A6EE-D0BE-14B7-7FE56A048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725" y="4356615"/>
            <a:ext cx="1970907" cy="147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D029B1-1313-6670-EED1-89A0C608DD48}"/>
              </a:ext>
            </a:extLst>
          </p:cNvPr>
          <p:cNvSpPr txBox="1"/>
          <p:nvPr/>
        </p:nvSpPr>
        <p:spPr>
          <a:xfrm>
            <a:off x="3672348" y="4663223"/>
            <a:ext cx="1150220" cy="646331"/>
          </a:xfrm>
          <a:prstGeom prst="rect">
            <a:avLst/>
          </a:prstGeom>
          <a:noFill/>
        </p:spPr>
        <p:txBody>
          <a:bodyPr wrap="square" rtlCol="0">
            <a:spAutoFit/>
          </a:bodyPr>
          <a:lstStyle/>
          <a:p>
            <a:r>
              <a:rPr lang="en-IN" dirty="0"/>
              <a:t>GSM module</a:t>
            </a:r>
          </a:p>
        </p:txBody>
      </p:sp>
      <p:pic>
        <p:nvPicPr>
          <p:cNvPr id="2054" name="Picture 6" descr="RS-232 is Simple, Robust Communications Method">
            <a:extLst>
              <a:ext uri="{FF2B5EF4-FFF2-40B4-BE49-F238E27FC236}">
                <a16:creationId xmlns:a16="http://schemas.microsoft.com/office/drawing/2014/main" id="{1ACFD59B-106C-1CAE-290D-F393404D9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468" y="1860622"/>
            <a:ext cx="4232761" cy="1580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E8ACDF-6318-17FA-6537-B1416AD9CF1D}"/>
              </a:ext>
            </a:extLst>
          </p:cNvPr>
          <p:cNvSpPr txBox="1"/>
          <p:nvPr/>
        </p:nvSpPr>
        <p:spPr>
          <a:xfrm>
            <a:off x="3470940" y="3286706"/>
            <a:ext cx="1150220" cy="646331"/>
          </a:xfrm>
          <a:prstGeom prst="rect">
            <a:avLst/>
          </a:prstGeom>
          <a:noFill/>
        </p:spPr>
        <p:txBody>
          <a:bodyPr wrap="square" rtlCol="0">
            <a:spAutoFit/>
          </a:bodyPr>
          <a:lstStyle/>
          <a:p>
            <a:r>
              <a:rPr lang="en-IN" dirty="0"/>
              <a:t>GPS module</a:t>
            </a:r>
          </a:p>
        </p:txBody>
      </p:sp>
      <p:sp>
        <p:nvSpPr>
          <p:cNvPr id="3" name="TextBox 2">
            <a:extLst>
              <a:ext uri="{FF2B5EF4-FFF2-40B4-BE49-F238E27FC236}">
                <a16:creationId xmlns:a16="http://schemas.microsoft.com/office/drawing/2014/main" id="{1B1AF169-989B-97A2-A921-6066AF112B76}"/>
              </a:ext>
            </a:extLst>
          </p:cNvPr>
          <p:cNvSpPr txBox="1"/>
          <p:nvPr/>
        </p:nvSpPr>
        <p:spPr>
          <a:xfrm>
            <a:off x="6961239" y="4222018"/>
            <a:ext cx="1150220" cy="923330"/>
          </a:xfrm>
          <a:prstGeom prst="rect">
            <a:avLst/>
          </a:prstGeom>
          <a:noFill/>
        </p:spPr>
        <p:txBody>
          <a:bodyPr wrap="square" rtlCol="0">
            <a:spAutoFit/>
          </a:bodyPr>
          <a:lstStyle/>
          <a:p>
            <a:r>
              <a:rPr lang="en-IN" b="1" dirty="0"/>
              <a:t>Signals</a:t>
            </a:r>
          </a:p>
          <a:p>
            <a:r>
              <a:rPr lang="en-IN" dirty="0"/>
              <a:t>TX</a:t>
            </a:r>
          </a:p>
          <a:p>
            <a:r>
              <a:rPr lang="en-IN" dirty="0"/>
              <a:t>RX</a:t>
            </a:r>
          </a:p>
        </p:txBody>
      </p:sp>
    </p:spTree>
    <p:extLst>
      <p:ext uri="{BB962C8B-B14F-4D97-AF65-F5344CB8AC3E}">
        <p14:creationId xmlns:p14="http://schemas.microsoft.com/office/powerpoint/2010/main" val="375987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69B7-094B-E3D4-BD42-EC009FEB356B}"/>
              </a:ext>
            </a:extLst>
          </p:cNvPr>
          <p:cNvSpPr>
            <a:spLocks noGrp="1"/>
          </p:cNvSpPr>
          <p:nvPr>
            <p:ph type="title"/>
          </p:nvPr>
        </p:nvSpPr>
        <p:spPr/>
        <p:txBody>
          <a:bodyPr>
            <a:normAutofit/>
          </a:bodyPr>
          <a:lstStyle/>
          <a:p>
            <a:r>
              <a:rPr lang="en-IN" sz="3200" b="1" dirty="0"/>
              <a:t>Sensor interfaces</a:t>
            </a:r>
          </a:p>
        </p:txBody>
      </p:sp>
      <p:pic>
        <p:nvPicPr>
          <p:cNvPr id="3074" name="Picture 2" descr="5V Pcba BMP280 Barometric Pressure and Altitude Sensor, For Industrial, 85  Degree, Rs 500/piece | ID: 22215538162">
            <a:extLst>
              <a:ext uri="{FF2B5EF4-FFF2-40B4-BE49-F238E27FC236}">
                <a16:creationId xmlns:a16="http://schemas.microsoft.com/office/drawing/2014/main" id="{C45B1C93-77E4-8AFD-55CE-6CADC6C71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53" y="2171097"/>
            <a:ext cx="1160053" cy="11600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D0F5E1-9BEE-E02A-8355-C5E5F0C2B0A2}"/>
              </a:ext>
            </a:extLst>
          </p:cNvPr>
          <p:cNvSpPr txBox="1"/>
          <p:nvPr/>
        </p:nvSpPr>
        <p:spPr>
          <a:xfrm>
            <a:off x="1897425" y="2262176"/>
            <a:ext cx="2615228" cy="923330"/>
          </a:xfrm>
          <a:prstGeom prst="rect">
            <a:avLst/>
          </a:prstGeom>
          <a:noFill/>
        </p:spPr>
        <p:txBody>
          <a:bodyPr wrap="square" rtlCol="0">
            <a:spAutoFit/>
          </a:bodyPr>
          <a:lstStyle/>
          <a:p>
            <a:r>
              <a:rPr lang="en-IN" dirty="0"/>
              <a:t>BMP280 module</a:t>
            </a:r>
          </a:p>
          <a:p>
            <a:r>
              <a:rPr lang="en-IN" dirty="0"/>
              <a:t>Environment sensor module</a:t>
            </a:r>
          </a:p>
        </p:txBody>
      </p:sp>
      <p:pic>
        <p:nvPicPr>
          <p:cNvPr id="3076" name="Picture 4" descr="Nettigo: MPU6050 - 3 axis gyroscope and 3 axis acclerometer [Yā nǔ shén  GY-521]">
            <a:extLst>
              <a:ext uri="{FF2B5EF4-FFF2-40B4-BE49-F238E27FC236}">
                <a16:creationId xmlns:a16="http://schemas.microsoft.com/office/drawing/2014/main" id="{47DFDF26-C1D0-2EC5-33EE-281C1B8EB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4" y="3710322"/>
            <a:ext cx="2323485" cy="1301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9C2F8F-D32A-8CCC-E910-027C02666D49}"/>
              </a:ext>
            </a:extLst>
          </p:cNvPr>
          <p:cNvSpPr txBox="1"/>
          <p:nvPr/>
        </p:nvSpPr>
        <p:spPr>
          <a:xfrm>
            <a:off x="1988373" y="3899233"/>
            <a:ext cx="2433331" cy="923330"/>
          </a:xfrm>
          <a:prstGeom prst="rect">
            <a:avLst/>
          </a:prstGeom>
          <a:noFill/>
        </p:spPr>
        <p:txBody>
          <a:bodyPr wrap="square" rtlCol="0">
            <a:spAutoFit/>
          </a:bodyPr>
          <a:lstStyle/>
          <a:p>
            <a:r>
              <a:rPr lang="en-IN" dirty="0"/>
              <a:t>MPU6050</a:t>
            </a:r>
          </a:p>
          <a:p>
            <a:r>
              <a:rPr lang="en-IN" dirty="0"/>
              <a:t>Multi-axes acceleration &amp; gyro</a:t>
            </a:r>
          </a:p>
        </p:txBody>
      </p:sp>
      <p:pic>
        <p:nvPicPr>
          <p:cNvPr id="3078" name="Picture 6" descr="I2C Communication - STEMpedia">
            <a:extLst>
              <a:ext uri="{FF2B5EF4-FFF2-40B4-BE49-F238E27FC236}">
                <a16:creationId xmlns:a16="http://schemas.microsoft.com/office/drawing/2014/main" id="{E6312D5B-EA35-E96A-3236-3AE9EB9B6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6284" y="2396188"/>
            <a:ext cx="4252342" cy="23892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F121F6-08A7-FD02-D3CC-5C0F82F40FD8}"/>
              </a:ext>
            </a:extLst>
          </p:cNvPr>
          <p:cNvSpPr txBox="1"/>
          <p:nvPr/>
        </p:nvSpPr>
        <p:spPr>
          <a:xfrm>
            <a:off x="8082268" y="5074960"/>
            <a:ext cx="3441138" cy="369332"/>
          </a:xfrm>
          <a:prstGeom prst="rect">
            <a:avLst/>
          </a:prstGeom>
          <a:noFill/>
        </p:spPr>
        <p:txBody>
          <a:bodyPr wrap="square" rtlCol="0">
            <a:spAutoFit/>
          </a:bodyPr>
          <a:lstStyle/>
          <a:p>
            <a:r>
              <a:rPr lang="en-IN" dirty="0"/>
              <a:t>I2C (Inter IC)communication</a:t>
            </a:r>
          </a:p>
        </p:txBody>
      </p:sp>
      <p:sp>
        <p:nvSpPr>
          <p:cNvPr id="3" name="TextBox 2">
            <a:extLst>
              <a:ext uri="{FF2B5EF4-FFF2-40B4-BE49-F238E27FC236}">
                <a16:creationId xmlns:a16="http://schemas.microsoft.com/office/drawing/2014/main" id="{3320F67A-7724-8F2E-47BC-8A426C3A75D4}"/>
              </a:ext>
            </a:extLst>
          </p:cNvPr>
          <p:cNvSpPr txBox="1"/>
          <p:nvPr/>
        </p:nvSpPr>
        <p:spPr>
          <a:xfrm>
            <a:off x="5425717" y="4466670"/>
            <a:ext cx="1150220" cy="923330"/>
          </a:xfrm>
          <a:prstGeom prst="rect">
            <a:avLst/>
          </a:prstGeom>
          <a:noFill/>
        </p:spPr>
        <p:txBody>
          <a:bodyPr wrap="square" rtlCol="0">
            <a:spAutoFit/>
          </a:bodyPr>
          <a:lstStyle/>
          <a:p>
            <a:r>
              <a:rPr lang="en-IN" b="1" dirty="0"/>
              <a:t>Signals</a:t>
            </a:r>
          </a:p>
          <a:p>
            <a:r>
              <a:rPr lang="en-IN" dirty="0"/>
              <a:t>SDA</a:t>
            </a:r>
          </a:p>
          <a:p>
            <a:r>
              <a:rPr lang="en-IN" dirty="0"/>
              <a:t>SCK</a:t>
            </a:r>
          </a:p>
        </p:txBody>
      </p:sp>
    </p:spTree>
    <p:extLst>
      <p:ext uri="{BB962C8B-B14F-4D97-AF65-F5344CB8AC3E}">
        <p14:creationId xmlns:p14="http://schemas.microsoft.com/office/powerpoint/2010/main" val="332555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C80-125C-9374-006D-BC4A74825E95}"/>
              </a:ext>
            </a:extLst>
          </p:cNvPr>
          <p:cNvSpPr>
            <a:spLocks noGrp="1"/>
          </p:cNvSpPr>
          <p:nvPr>
            <p:ph type="title"/>
          </p:nvPr>
        </p:nvSpPr>
        <p:spPr/>
        <p:txBody>
          <a:bodyPr>
            <a:normAutofit/>
          </a:bodyPr>
          <a:lstStyle/>
          <a:p>
            <a:r>
              <a:rPr lang="en-IN" sz="3200" b="1" dirty="0"/>
              <a:t>Sensor interfaces</a:t>
            </a:r>
          </a:p>
        </p:txBody>
      </p:sp>
      <p:pic>
        <p:nvPicPr>
          <p:cNvPr id="1026" name="Picture 2" descr="SPI Tutorial – Serial Peripheral Interface Bus Protocol Basics">
            <a:extLst>
              <a:ext uri="{FF2B5EF4-FFF2-40B4-BE49-F238E27FC236}">
                <a16:creationId xmlns:a16="http://schemas.microsoft.com/office/drawing/2014/main" id="{7127707A-1DE5-4929-8D2D-B1B349F29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214" y="1998330"/>
            <a:ext cx="4708948" cy="28613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5V Pcba BMP280 Barometric Pressure and Altitude Sensor, For Industrial, 85  Degree, Rs 500/piece | ID: 22215538162">
            <a:extLst>
              <a:ext uri="{FF2B5EF4-FFF2-40B4-BE49-F238E27FC236}">
                <a16:creationId xmlns:a16="http://schemas.microsoft.com/office/drawing/2014/main" id="{C13421F0-A992-E69F-8069-D5A88DE40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1" y="1998330"/>
            <a:ext cx="1160053" cy="11600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409124-3081-5C7E-A4AD-ED96F1A3DDFF}"/>
              </a:ext>
            </a:extLst>
          </p:cNvPr>
          <p:cNvSpPr txBox="1"/>
          <p:nvPr/>
        </p:nvSpPr>
        <p:spPr>
          <a:xfrm>
            <a:off x="1577693" y="2228707"/>
            <a:ext cx="2369421" cy="646331"/>
          </a:xfrm>
          <a:prstGeom prst="rect">
            <a:avLst/>
          </a:prstGeom>
          <a:noFill/>
        </p:spPr>
        <p:txBody>
          <a:bodyPr wrap="square" rtlCol="0">
            <a:spAutoFit/>
          </a:bodyPr>
          <a:lstStyle/>
          <a:p>
            <a:r>
              <a:rPr lang="en-IN" dirty="0"/>
              <a:t>BMP280 Environment sensor module</a:t>
            </a:r>
          </a:p>
        </p:txBody>
      </p:sp>
      <p:sp>
        <p:nvSpPr>
          <p:cNvPr id="6" name="TextBox 5">
            <a:extLst>
              <a:ext uri="{FF2B5EF4-FFF2-40B4-BE49-F238E27FC236}">
                <a16:creationId xmlns:a16="http://schemas.microsoft.com/office/drawing/2014/main" id="{A446C5E6-DE92-40F3-44C9-8F811B6C76A9}"/>
              </a:ext>
            </a:extLst>
          </p:cNvPr>
          <p:cNvSpPr txBox="1"/>
          <p:nvPr/>
        </p:nvSpPr>
        <p:spPr>
          <a:xfrm>
            <a:off x="8082268" y="5074960"/>
            <a:ext cx="3637784" cy="369332"/>
          </a:xfrm>
          <a:prstGeom prst="rect">
            <a:avLst/>
          </a:prstGeom>
          <a:noFill/>
        </p:spPr>
        <p:txBody>
          <a:bodyPr wrap="square" rtlCol="0">
            <a:spAutoFit/>
          </a:bodyPr>
          <a:lstStyle/>
          <a:p>
            <a:r>
              <a:rPr lang="en-IN" dirty="0"/>
              <a:t>SPI(Serial Peripheral Interface)</a:t>
            </a:r>
          </a:p>
        </p:txBody>
      </p:sp>
      <p:pic>
        <p:nvPicPr>
          <p:cNvPr id="1030" name="Picture 6" descr="VL53L0X Laser Ranging Sensor Time-of-Flight (ToF) - ThinkRobotics.in">
            <a:extLst>
              <a:ext uri="{FF2B5EF4-FFF2-40B4-BE49-F238E27FC236}">
                <a16:creationId xmlns:a16="http://schemas.microsoft.com/office/drawing/2014/main" id="{7A792A28-FB03-59D5-2BE0-156CA6419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42373"/>
            <a:ext cx="1665124" cy="1665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B98FC9-6970-3805-5A26-8F00EC33FB9B}"/>
              </a:ext>
            </a:extLst>
          </p:cNvPr>
          <p:cNvSpPr txBox="1"/>
          <p:nvPr/>
        </p:nvSpPr>
        <p:spPr>
          <a:xfrm>
            <a:off x="1701555" y="3928604"/>
            <a:ext cx="2130789" cy="646331"/>
          </a:xfrm>
          <a:prstGeom prst="rect">
            <a:avLst/>
          </a:prstGeom>
          <a:noFill/>
        </p:spPr>
        <p:txBody>
          <a:bodyPr wrap="square" rtlCol="0">
            <a:spAutoFit/>
          </a:bodyPr>
          <a:lstStyle/>
          <a:p>
            <a:r>
              <a:rPr lang="en-IN" dirty="0"/>
              <a:t>VL53L0X Time of Flight module</a:t>
            </a:r>
          </a:p>
        </p:txBody>
      </p:sp>
      <p:sp>
        <p:nvSpPr>
          <p:cNvPr id="8" name="TextBox 7">
            <a:extLst>
              <a:ext uri="{FF2B5EF4-FFF2-40B4-BE49-F238E27FC236}">
                <a16:creationId xmlns:a16="http://schemas.microsoft.com/office/drawing/2014/main" id="{C755E179-D085-969D-251B-ABFAA197ECAB}"/>
              </a:ext>
            </a:extLst>
          </p:cNvPr>
          <p:cNvSpPr txBox="1"/>
          <p:nvPr/>
        </p:nvSpPr>
        <p:spPr>
          <a:xfrm>
            <a:off x="4726169" y="4336296"/>
            <a:ext cx="1150220" cy="1477328"/>
          </a:xfrm>
          <a:prstGeom prst="rect">
            <a:avLst/>
          </a:prstGeom>
          <a:noFill/>
        </p:spPr>
        <p:txBody>
          <a:bodyPr wrap="square" rtlCol="0">
            <a:spAutoFit/>
          </a:bodyPr>
          <a:lstStyle/>
          <a:p>
            <a:r>
              <a:rPr lang="en-IN" b="1" dirty="0"/>
              <a:t>Signals</a:t>
            </a:r>
          </a:p>
          <a:p>
            <a:r>
              <a:rPr lang="en-IN" dirty="0"/>
              <a:t>SCK</a:t>
            </a:r>
          </a:p>
          <a:p>
            <a:r>
              <a:rPr lang="en-IN" dirty="0"/>
              <a:t>MOSI</a:t>
            </a:r>
          </a:p>
          <a:p>
            <a:r>
              <a:rPr lang="en-IN" dirty="0"/>
              <a:t>MISO</a:t>
            </a:r>
          </a:p>
          <a:p>
            <a:r>
              <a:rPr lang="en-IN" dirty="0"/>
              <a:t>SS</a:t>
            </a:r>
          </a:p>
        </p:txBody>
      </p:sp>
    </p:spTree>
    <p:extLst>
      <p:ext uri="{BB962C8B-B14F-4D97-AF65-F5344CB8AC3E}">
        <p14:creationId xmlns:p14="http://schemas.microsoft.com/office/powerpoint/2010/main" val="285502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ABA3-FC4C-C738-BF70-09AD491ADE10}"/>
              </a:ext>
            </a:extLst>
          </p:cNvPr>
          <p:cNvSpPr>
            <a:spLocks noGrp="1"/>
          </p:cNvSpPr>
          <p:nvPr>
            <p:ph type="title"/>
          </p:nvPr>
        </p:nvSpPr>
        <p:spPr>
          <a:xfrm>
            <a:off x="1066800" y="286603"/>
            <a:ext cx="10058400" cy="1450757"/>
          </a:xfrm>
        </p:spPr>
        <p:txBody>
          <a:bodyPr>
            <a:normAutofit/>
          </a:bodyPr>
          <a:lstStyle/>
          <a:p>
            <a:r>
              <a:rPr lang="en-IN" sz="3200" b="1" dirty="0"/>
              <a:t>Arduino UNO</a:t>
            </a:r>
          </a:p>
        </p:txBody>
      </p:sp>
      <p:pic>
        <p:nvPicPr>
          <p:cNvPr id="1030" name="Picture 6" descr="Arduino Uno - Wikipedia">
            <a:extLst>
              <a:ext uri="{FF2B5EF4-FFF2-40B4-BE49-F238E27FC236}">
                <a16:creationId xmlns:a16="http://schemas.microsoft.com/office/drawing/2014/main" id="{0AB69287-67F9-9516-0682-AA349B2C0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2" y="2357437"/>
            <a:ext cx="3342814" cy="33428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D145AE-7563-D93D-F250-6A5DF3C70E01}"/>
              </a:ext>
            </a:extLst>
          </p:cNvPr>
          <p:cNvSpPr txBox="1"/>
          <p:nvPr/>
        </p:nvSpPr>
        <p:spPr>
          <a:xfrm>
            <a:off x="6096000" y="2035277"/>
            <a:ext cx="5584723" cy="3693319"/>
          </a:xfrm>
          <a:prstGeom prst="rect">
            <a:avLst/>
          </a:prstGeom>
          <a:noFill/>
        </p:spPr>
        <p:txBody>
          <a:bodyPr wrap="square" rtlCol="0">
            <a:spAutoFit/>
          </a:bodyPr>
          <a:lstStyle/>
          <a:p>
            <a:r>
              <a:rPr lang="en-IN" b="1" dirty="0"/>
              <a:t>Microcontroller : ATmega328 </a:t>
            </a:r>
          </a:p>
          <a:p>
            <a:endParaRPr lang="en-IN" b="1" dirty="0"/>
          </a:p>
          <a:p>
            <a:r>
              <a:rPr lang="en-IN" b="1" dirty="0"/>
              <a:t>Operating voltage : 5V</a:t>
            </a:r>
          </a:p>
          <a:p>
            <a:endParaRPr lang="en-IN" b="1" dirty="0"/>
          </a:p>
          <a:p>
            <a:r>
              <a:rPr lang="en-IN" b="1" dirty="0"/>
              <a:t>Digital I/O pins : 14</a:t>
            </a:r>
          </a:p>
          <a:p>
            <a:endParaRPr lang="en-IN" b="1" dirty="0"/>
          </a:p>
          <a:p>
            <a:r>
              <a:rPr lang="en-IN" b="1" dirty="0"/>
              <a:t>Analog input pins : 6</a:t>
            </a:r>
          </a:p>
          <a:p>
            <a:endParaRPr lang="en-IN" b="1" dirty="0"/>
          </a:p>
          <a:p>
            <a:r>
              <a:rPr lang="en-IN" b="1" dirty="0"/>
              <a:t>Flash memory : 32 KB</a:t>
            </a:r>
          </a:p>
          <a:p>
            <a:endParaRPr lang="en-IN" b="1" dirty="0"/>
          </a:p>
          <a:p>
            <a:r>
              <a:rPr lang="en-IN" b="1" dirty="0"/>
              <a:t>SRAM : 2KB</a:t>
            </a:r>
          </a:p>
          <a:p>
            <a:endParaRPr lang="en-IN" b="1" dirty="0"/>
          </a:p>
          <a:p>
            <a:r>
              <a:rPr lang="en-IN" b="1" dirty="0"/>
              <a:t>Clock speed : 16 MHz</a:t>
            </a:r>
          </a:p>
        </p:txBody>
      </p:sp>
    </p:spTree>
    <p:extLst>
      <p:ext uri="{BB962C8B-B14F-4D97-AF65-F5344CB8AC3E}">
        <p14:creationId xmlns:p14="http://schemas.microsoft.com/office/powerpoint/2010/main" val="389311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970CC9-455B-62E9-3D2D-4C66F767BF42}"/>
              </a:ext>
            </a:extLst>
          </p:cNvPr>
          <p:cNvSpPr>
            <a:spLocks noGrp="1"/>
          </p:cNvSpPr>
          <p:nvPr>
            <p:ph type="title"/>
          </p:nvPr>
        </p:nvSpPr>
        <p:spPr>
          <a:xfrm>
            <a:off x="1066800" y="286603"/>
            <a:ext cx="10058400" cy="1450757"/>
          </a:xfrm>
        </p:spPr>
        <p:txBody>
          <a:bodyPr>
            <a:normAutofit/>
          </a:bodyPr>
          <a:lstStyle/>
          <a:p>
            <a:r>
              <a:rPr lang="en-IN" sz="3200" b="1" dirty="0"/>
              <a:t>Arduino UNO</a:t>
            </a:r>
          </a:p>
        </p:txBody>
      </p:sp>
      <p:pic>
        <p:nvPicPr>
          <p:cNvPr id="2052" name="Picture 4" descr="A tour of the Arduino UNO board">
            <a:extLst>
              <a:ext uri="{FF2B5EF4-FFF2-40B4-BE49-F238E27FC236}">
                <a16:creationId xmlns:a16="http://schemas.microsoft.com/office/drawing/2014/main" id="{3FC7A20C-E685-4FAE-9DC9-E9A8BFF5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91595"/>
            <a:ext cx="5601048" cy="215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28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A314-23F7-9E17-3973-FF4A39A1581F}"/>
              </a:ext>
            </a:extLst>
          </p:cNvPr>
          <p:cNvSpPr>
            <a:spLocks noGrp="1"/>
          </p:cNvSpPr>
          <p:nvPr>
            <p:ph type="title"/>
          </p:nvPr>
        </p:nvSpPr>
        <p:spPr/>
        <p:txBody>
          <a:bodyPr>
            <a:normAutofit/>
          </a:bodyPr>
          <a:lstStyle/>
          <a:p>
            <a:r>
              <a:rPr lang="en-IN" sz="3200" b="1" dirty="0">
                <a:latin typeface="+mn-lt"/>
              </a:rPr>
              <a:t>Agenda</a:t>
            </a:r>
          </a:p>
        </p:txBody>
      </p:sp>
      <p:sp>
        <p:nvSpPr>
          <p:cNvPr id="4" name="Rectangle: Rounded Corners 3">
            <a:extLst>
              <a:ext uri="{FF2B5EF4-FFF2-40B4-BE49-F238E27FC236}">
                <a16:creationId xmlns:a16="http://schemas.microsoft.com/office/drawing/2014/main" id="{CC1AEA28-8623-F079-9178-BD5C88C1F1DD}"/>
              </a:ext>
            </a:extLst>
          </p:cNvPr>
          <p:cNvSpPr/>
          <p:nvPr/>
        </p:nvSpPr>
        <p:spPr>
          <a:xfrm>
            <a:off x="1179871" y="1845734"/>
            <a:ext cx="963561" cy="681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1</a:t>
            </a:r>
          </a:p>
        </p:txBody>
      </p:sp>
      <p:sp>
        <p:nvSpPr>
          <p:cNvPr id="5" name="Rectangle: Rounded Corners 4">
            <a:extLst>
              <a:ext uri="{FF2B5EF4-FFF2-40B4-BE49-F238E27FC236}">
                <a16:creationId xmlns:a16="http://schemas.microsoft.com/office/drawing/2014/main" id="{8DA4DE4E-3BAA-FA9E-B320-8E73E66209C4}"/>
              </a:ext>
            </a:extLst>
          </p:cNvPr>
          <p:cNvSpPr/>
          <p:nvPr/>
        </p:nvSpPr>
        <p:spPr>
          <a:xfrm>
            <a:off x="1179871" y="2747844"/>
            <a:ext cx="963561" cy="681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2</a:t>
            </a:r>
          </a:p>
        </p:txBody>
      </p:sp>
      <p:sp>
        <p:nvSpPr>
          <p:cNvPr id="6" name="Rectangle: Rounded Corners 5">
            <a:extLst>
              <a:ext uri="{FF2B5EF4-FFF2-40B4-BE49-F238E27FC236}">
                <a16:creationId xmlns:a16="http://schemas.microsoft.com/office/drawing/2014/main" id="{C3A26BF3-E145-81A8-3F78-2EC339B91A54}"/>
              </a:ext>
            </a:extLst>
          </p:cNvPr>
          <p:cNvSpPr/>
          <p:nvPr/>
        </p:nvSpPr>
        <p:spPr>
          <a:xfrm>
            <a:off x="1179871" y="3649954"/>
            <a:ext cx="963561" cy="681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3</a:t>
            </a:r>
          </a:p>
        </p:txBody>
      </p:sp>
      <p:sp>
        <p:nvSpPr>
          <p:cNvPr id="7" name="Rectangle: Rounded Corners 6">
            <a:extLst>
              <a:ext uri="{FF2B5EF4-FFF2-40B4-BE49-F238E27FC236}">
                <a16:creationId xmlns:a16="http://schemas.microsoft.com/office/drawing/2014/main" id="{FB80645B-012B-222B-B310-A8F8DA8EBA9A}"/>
              </a:ext>
            </a:extLst>
          </p:cNvPr>
          <p:cNvSpPr/>
          <p:nvPr/>
        </p:nvSpPr>
        <p:spPr>
          <a:xfrm>
            <a:off x="1179871" y="4552064"/>
            <a:ext cx="963561" cy="681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4</a:t>
            </a:r>
          </a:p>
        </p:txBody>
      </p:sp>
      <p:sp>
        <p:nvSpPr>
          <p:cNvPr id="9" name="TextBox 8">
            <a:extLst>
              <a:ext uri="{FF2B5EF4-FFF2-40B4-BE49-F238E27FC236}">
                <a16:creationId xmlns:a16="http://schemas.microsoft.com/office/drawing/2014/main" id="{E4881C2D-A69D-1084-B6E9-4D26991C567A}"/>
              </a:ext>
            </a:extLst>
          </p:cNvPr>
          <p:cNvSpPr txBox="1"/>
          <p:nvPr/>
        </p:nvSpPr>
        <p:spPr>
          <a:xfrm>
            <a:off x="2644878" y="2001646"/>
            <a:ext cx="3696929" cy="369332"/>
          </a:xfrm>
          <a:prstGeom prst="rect">
            <a:avLst/>
          </a:prstGeom>
          <a:noFill/>
        </p:spPr>
        <p:txBody>
          <a:bodyPr wrap="square" rtlCol="0">
            <a:spAutoFit/>
          </a:bodyPr>
          <a:lstStyle/>
          <a:p>
            <a:r>
              <a:rPr lang="en-IN" dirty="0"/>
              <a:t>Sensors &amp; Actuators: Intro </a:t>
            </a:r>
          </a:p>
        </p:txBody>
      </p:sp>
      <p:sp>
        <p:nvSpPr>
          <p:cNvPr id="10" name="TextBox 9">
            <a:extLst>
              <a:ext uri="{FF2B5EF4-FFF2-40B4-BE49-F238E27FC236}">
                <a16:creationId xmlns:a16="http://schemas.microsoft.com/office/drawing/2014/main" id="{BD2AEC1C-03AF-932B-1D02-C362888A958C}"/>
              </a:ext>
            </a:extLst>
          </p:cNvPr>
          <p:cNvSpPr txBox="1"/>
          <p:nvPr/>
        </p:nvSpPr>
        <p:spPr>
          <a:xfrm>
            <a:off x="2561304" y="2903756"/>
            <a:ext cx="3696929" cy="369332"/>
          </a:xfrm>
          <a:prstGeom prst="rect">
            <a:avLst/>
          </a:prstGeom>
          <a:noFill/>
        </p:spPr>
        <p:txBody>
          <a:bodyPr wrap="square" rtlCol="0">
            <a:spAutoFit/>
          </a:bodyPr>
          <a:lstStyle/>
          <a:p>
            <a:r>
              <a:rPr lang="en-IN" dirty="0"/>
              <a:t> Sensors &amp; Actuators: Types</a:t>
            </a:r>
          </a:p>
        </p:txBody>
      </p:sp>
      <p:sp>
        <p:nvSpPr>
          <p:cNvPr id="11" name="TextBox 10">
            <a:extLst>
              <a:ext uri="{FF2B5EF4-FFF2-40B4-BE49-F238E27FC236}">
                <a16:creationId xmlns:a16="http://schemas.microsoft.com/office/drawing/2014/main" id="{25EC7FA2-0AE9-13FA-DF88-D64FFC3244F5}"/>
              </a:ext>
            </a:extLst>
          </p:cNvPr>
          <p:cNvSpPr txBox="1"/>
          <p:nvPr/>
        </p:nvSpPr>
        <p:spPr>
          <a:xfrm>
            <a:off x="2561304" y="3805866"/>
            <a:ext cx="3696929" cy="369332"/>
          </a:xfrm>
          <a:prstGeom prst="rect">
            <a:avLst/>
          </a:prstGeom>
          <a:noFill/>
        </p:spPr>
        <p:txBody>
          <a:bodyPr wrap="square" rtlCol="0">
            <a:spAutoFit/>
          </a:bodyPr>
          <a:lstStyle/>
          <a:p>
            <a:r>
              <a:rPr lang="en-IN" dirty="0"/>
              <a:t>  Sensor interfaces</a:t>
            </a:r>
          </a:p>
        </p:txBody>
      </p:sp>
      <p:sp>
        <p:nvSpPr>
          <p:cNvPr id="12" name="TextBox 11">
            <a:extLst>
              <a:ext uri="{FF2B5EF4-FFF2-40B4-BE49-F238E27FC236}">
                <a16:creationId xmlns:a16="http://schemas.microsoft.com/office/drawing/2014/main" id="{360FA59E-2CE6-BB4C-6E32-123964FB36C2}"/>
              </a:ext>
            </a:extLst>
          </p:cNvPr>
          <p:cNvSpPr txBox="1"/>
          <p:nvPr/>
        </p:nvSpPr>
        <p:spPr>
          <a:xfrm>
            <a:off x="2728604" y="4707976"/>
            <a:ext cx="2826622" cy="369332"/>
          </a:xfrm>
          <a:prstGeom prst="rect">
            <a:avLst/>
          </a:prstGeom>
          <a:noFill/>
        </p:spPr>
        <p:txBody>
          <a:bodyPr wrap="square" rtlCol="0">
            <a:spAutoFit/>
          </a:bodyPr>
          <a:lstStyle/>
          <a:p>
            <a:r>
              <a:rPr lang="en-IN" dirty="0"/>
              <a:t>Microcontroller boards</a:t>
            </a:r>
          </a:p>
        </p:txBody>
      </p:sp>
    </p:spTree>
    <p:extLst>
      <p:ext uri="{BB962C8B-B14F-4D97-AF65-F5344CB8AC3E}">
        <p14:creationId xmlns:p14="http://schemas.microsoft.com/office/powerpoint/2010/main" val="304409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A8B-54B9-99D7-62DD-1F01508E23CF}"/>
              </a:ext>
            </a:extLst>
          </p:cNvPr>
          <p:cNvSpPr>
            <a:spLocks noGrp="1"/>
          </p:cNvSpPr>
          <p:nvPr>
            <p:ph type="title"/>
          </p:nvPr>
        </p:nvSpPr>
        <p:spPr/>
        <p:txBody>
          <a:bodyPr>
            <a:normAutofit/>
          </a:bodyPr>
          <a:lstStyle/>
          <a:p>
            <a:r>
              <a:rPr lang="en-IN" sz="3200" b="1" dirty="0"/>
              <a:t>Arduino UNO</a:t>
            </a:r>
          </a:p>
        </p:txBody>
      </p:sp>
      <p:pic>
        <p:nvPicPr>
          <p:cNvPr id="7170" name="Picture 2" descr="How many analog and digital pins are in Arduino? - Quora">
            <a:extLst>
              <a:ext uri="{FF2B5EF4-FFF2-40B4-BE49-F238E27FC236}">
                <a16:creationId xmlns:a16="http://schemas.microsoft.com/office/drawing/2014/main" id="{41D63DF0-9665-603C-8483-9A6C05B3E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254" y="2071995"/>
            <a:ext cx="54673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273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12A4-2768-546A-B0A4-415804683125}"/>
              </a:ext>
            </a:extLst>
          </p:cNvPr>
          <p:cNvSpPr>
            <a:spLocks noGrp="1"/>
          </p:cNvSpPr>
          <p:nvPr>
            <p:ph type="title"/>
          </p:nvPr>
        </p:nvSpPr>
        <p:spPr>
          <a:xfrm>
            <a:off x="1097280" y="263527"/>
            <a:ext cx="10058400" cy="1450757"/>
          </a:xfrm>
        </p:spPr>
        <p:txBody>
          <a:bodyPr>
            <a:normAutofit/>
          </a:bodyPr>
          <a:lstStyle/>
          <a:p>
            <a:r>
              <a:rPr lang="en-IN" sz="3200" b="1" dirty="0"/>
              <a:t>Arduino UNO</a:t>
            </a:r>
          </a:p>
        </p:txBody>
      </p:sp>
      <p:sp>
        <p:nvSpPr>
          <p:cNvPr id="3" name="Content Placeholder 2">
            <a:extLst>
              <a:ext uri="{FF2B5EF4-FFF2-40B4-BE49-F238E27FC236}">
                <a16:creationId xmlns:a16="http://schemas.microsoft.com/office/drawing/2014/main" id="{0AD3BDBB-9EC9-8FDB-58F2-98F40DE00ACB}"/>
              </a:ext>
            </a:extLst>
          </p:cNvPr>
          <p:cNvSpPr>
            <a:spLocks noGrp="1"/>
          </p:cNvSpPr>
          <p:nvPr>
            <p:ph idx="1"/>
          </p:nvPr>
        </p:nvSpPr>
        <p:spPr/>
        <p:txBody>
          <a:bodyPr/>
          <a:lstStyle/>
          <a:p>
            <a:r>
              <a:rPr lang="en-IN" dirty="0"/>
              <a:t>What can the ATmega328 do?</a:t>
            </a:r>
          </a:p>
          <a:p>
            <a:r>
              <a:rPr lang="en-IN" dirty="0"/>
              <a:t>- Write digital outputs : LEDs, switching on relays</a:t>
            </a:r>
          </a:p>
          <a:p>
            <a:r>
              <a:rPr lang="en-IN" dirty="0"/>
              <a:t>- Read digital inputs: Switches, Magnetic switches</a:t>
            </a:r>
          </a:p>
          <a:p>
            <a:r>
              <a:rPr lang="en-IN" dirty="0"/>
              <a:t>- Read </a:t>
            </a:r>
            <a:r>
              <a:rPr lang="en-IN" dirty="0" err="1"/>
              <a:t>analog</a:t>
            </a:r>
            <a:r>
              <a:rPr lang="en-IN" dirty="0"/>
              <a:t> inputs : LM35 temperature sensor, Soil moisture sensor</a:t>
            </a:r>
          </a:p>
          <a:p>
            <a:r>
              <a:rPr lang="en-IN" dirty="0"/>
              <a:t>- Serial communication: GPS/ GSM module</a:t>
            </a:r>
          </a:p>
          <a:p>
            <a:r>
              <a:rPr lang="en-IN" dirty="0"/>
              <a:t>- I2C communication : BMP280, MPU6050</a:t>
            </a:r>
          </a:p>
        </p:txBody>
      </p:sp>
    </p:spTree>
    <p:extLst>
      <p:ext uri="{BB962C8B-B14F-4D97-AF65-F5344CB8AC3E}">
        <p14:creationId xmlns:p14="http://schemas.microsoft.com/office/powerpoint/2010/main" val="419031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C3E4-BACF-8446-626A-96B7ECDD9415}"/>
              </a:ext>
            </a:extLst>
          </p:cNvPr>
          <p:cNvSpPr>
            <a:spLocks noGrp="1"/>
          </p:cNvSpPr>
          <p:nvPr>
            <p:ph type="title"/>
          </p:nvPr>
        </p:nvSpPr>
        <p:spPr/>
        <p:txBody>
          <a:bodyPr>
            <a:normAutofit/>
          </a:bodyPr>
          <a:lstStyle/>
          <a:p>
            <a:r>
              <a:rPr lang="en-IN" sz="3200" b="1" dirty="0"/>
              <a:t>Arduino IDE</a:t>
            </a:r>
          </a:p>
        </p:txBody>
      </p:sp>
      <p:pic>
        <p:nvPicPr>
          <p:cNvPr id="4098" name="Picture 2" descr="Arduino IDE - JavaTpoint">
            <a:extLst>
              <a:ext uri="{FF2B5EF4-FFF2-40B4-BE49-F238E27FC236}">
                <a16:creationId xmlns:a16="http://schemas.microsoft.com/office/drawing/2014/main" id="{CC39F22C-A08C-B344-0D47-C34FF320F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16" y="1960768"/>
            <a:ext cx="4719484" cy="386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95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76B1-36CC-3787-43B3-6DB4942C7D3E}"/>
              </a:ext>
            </a:extLst>
          </p:cNvPr>
          <p:cNvSpPr>
            <a:spLocks noGrp="1"/>
          </p:cNvSpPr>
          <p:nvPr>
            <p:ph type="title"/>
          </p:nvPr>
        </p:nvSpPr>
        <p:spPr/>
        <p:txBody>
          <a:bodyPr>
            <a:normAutofit/>
          </a:bodyPr>
          <a:lstStyle/>
          <a:p>
            <a:r>
              <a:rPr lang="en-IN" sz="3200" b="1" dirty="0"/>
              <a:t>Arduino IDE</a:t>
            </a:r>
          </a:p>
        </p:txBody>
      </p:sp>
      <p:sp>
        <p:nvSpPr>
          <p:cNvPr id="4" name="TextBox 3">
            <a:extLst>
              <a:ext uri="{FF2B5EF4-FFF2-40B4-BE49-F238E27FC236}">
                <a16:creationId xmlns:a16="http://schemas.microsoft.com/office/drawing/2014/main" id="{F00227F1-20DF-471D-2453-BA9CB8B96694}"/>
              </a:ext>
            </a:extLst>
          </p:cNvPr>
          <p:cNvSpPr txBox="1"/>
          <p:nvPr/>
        </p:nvSpPr>
        <p:spPr>
          <a:xfrm>
            <a:off x="1273058" y="2347854"/>
            <a:ext cx="5322626" cy="2585323"/>
          </a:xfrm>
          <a:prstGeom prst="rect">
            <a:avLst/>
          </a:prstGeom>
          <a:noFill/>
        </p:spPr>
        <p:txBody>
          <a:bodyPr wrap="square" rtlCol="0">
            <a:spAutoFit/>
          </a:bodyPr>
          <a:lstStyle/>
          <a:p>
            <a:r>
              <a:rPr lang="en-US" b="1" dirty="0" err="1"/>
              <a:t>pinMode</a:t>
            </a:r>
            <a:r>
              <a:rPr lang="en-US" b="1" dirty="0"/>
              <a:t>(2,OUTPUT);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t>pinMode</a:t>
            </a:r>
            <a:r>
              <a:rPr lang="en-US" b="1" dirty="0"/>
              <a:t>(3,INPUT);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t>pinMode</a:t>
            </a:r>
            <a:r>
              <a:rPr lang="en-US" b="1" dirty="0"/>
              <a:t>(4,INPUT_PULLUP);</a:t>
            </a:r>
          </a:p>
        </p:txBody>
      </p:sp>
      <p:sp>
        <p:nvSpPr>
          <p:cNvPr id="5" name="Rounded Rectangle 5">
            <a:extLst>
              <a:ext uri="{FF2B5EF4-FFF2-40B4-BE49-F238E27FC236}">
                <a16:creationId xmlns:a16="http://schemas.microsoft.com/office/drawing/2014/main" id="{BD400B08-B54F-93DF-2EE6-4300CA671868}"/>
              </a:ext>
            </a:extLst>
          </p:cNvPr>
          <p:cNvSpPr/>
          <p:nvPr/>
        </p:nvSpPr>
        <p:spPr>
          <a:xfrm>
            <a:off x="5462920" y="2852822"/>
            <a:ext cx="1364776" cy="326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24B9891D-6811-1545-3632-16D687C9670F}"/>
              </a:ext>
            </a:extLst>
          </p:cNvPr>
          <p:cNvCxnSpPr/>
          <p:nvPr/>
        </p:nvCxnSpPr>
        <p:spPr>
          <a:xfrm>
            <a:off x="6827696" y="3357789"/>
            <a:ext cx="510521" cy="6823"/>
          </a:xfrm>
          <a:prstGeom prst="line">
            <a:avLst/>
          </a:prstGeom>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BB7CDFB2-B1F6-BA14-DAB6-FC7DB2C7E8C0}"/>
              </a:ext>
            </a:extLst>
          </p:cNvPr>
          <p:cNvSpPr/>
          <p:nvPr/>
        </p:nvSpPr>
        <p:spPr>
          <a:xfrm rot="16200000" flipH="1" flipV="1">
            <a:off x="7283626" y="3269077"/>
            <a:ext cx="300251" cy="1910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7E0AC26-2FD3-6E81-2425-D67D267FE7CA}"/>
              </a:ext>
            </a:extLst>
          </p:cNvPr>
          <p:cNvCxnSpPr/>
          <p:nvPr/>
        </p:nvCxnSpPr>
        <p:spPr>
          <a:xfrm>
            <a:off x="7529286" y="3214486"/>
            <a:ext cx="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D96143-D185-D6C7-5CC9-DC154F516BBB}"/>
              </a:ext>
            </a:extLst>
          </p:cNvPr>
          <p:cNvCxnSpPr/>
          <p:nvPr/>
        </p:nvCxnSpPr>
        <p:spPr>
          <a:xfrm>
            <a:off x="7529286" y="3364612"/>
            <a:ext cx="74253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7280A0A-63F5-C565-AEF7-908DF9020940}"/>
              </a:ext>
            </a:extLst>
          </p:cNvPr>
          <p:cNvSpPr/>
          <p:nvPr/>
        </p:nvSpPr>
        <p:spPr>
          <a:xfrm>
            <a:off x="8271820" y="3282725"/>
            <a:ext cx="532263" cy="15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9481BDC-0759-BA38-9C18-185F64D40C76}"/>
              </a:ext>
            </a:extLst>
          </p:cNvPr>
          <p:cNvCxnSpPr>
            <a:stCxn id="10" idx="3"/>
          </p:cNvCxnSpPr>
          <p:nvPr/>
        </p:nvCxnSpPr>
        <p:spPr>
          <a:xfrm>
            <a:off x="8804083" y="3357788"/>
            <a:ext cx="7258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DFCECD-0756-C7AD-73FD-AE9E3E0064A8}"/>
              </a:ext>
            </a:extLst>
          </p:cNvPr>
          <p:cNvCxnSpPr/>
          <p:nvPr/>
        </p:nvCxnSpPr>
        <p:spPr>
          <a:xfrm>
            <a:off x="9529953" y="3364612"/>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A20432-89E7-8136-0A39-F3AD26A2BD24}"/>
              </a:ext>
            </a:extLst>
          </p:cNvPr>
          <p:cNvCxnSpPr/>
          <p:nvPr/>
        </p:nvCxnSpPr>
        <p:spPr>
          <a:xfrm>
            <a:off x="9311589" y="3825182"/>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CA7352-F3CF-5F00-CB98-9FAC176B23B1}"/>
              </a:ext>
            </a:extLst>
          </p:cNvPr>
          <p:cNvCxnSpPr/>
          <p:nvPr/>
        </p:nvCxnSpPr>
        <p:spPr>
          <a:xfrm flipV="1">
            <a:off x="7447398" y="2932138"/>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884435-0741-6673-4E51-B6BF8693205A}"/>
              </a:ext>
            </a:extLst>
          </p:cNvPr>
          <p:cNvCxnSpPr/>
          <p:nvPr/>
        </p:nvCxnSpPr>
        <p:spPr>
          <a:xfrm flipV="1">
            <a:off x="7340993" y="2868154"/>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6F95A75-3114-00B5-96CF-00CDD40F5426}"/>
              </a:ext>
            </a:extLst>
          </p:cNvPr>
          <p:cNvSpPr txBox="1"/>
          <p:nvPr/>
        </p:nvSpPr>
        <p:spPr>
          <a:xfrm>
            <a:off x="6513797" y="3173121"/>
            <a:ext cx="313899" cy="369332"/>
          </a:xfrm>
          <a:prstGeom prst="rect">
            <a:avLst/>
          </a:prstGeom>
          <a:noFill/>
        </p:spPr>
        <p:txBody>
          <a:bodyPr wrap="square" rtlCol="0">
            <a:spAutoFit/>
          </a:bodyPr>
          <a:lstStyle/>
          <a:p>
            <a:r>
              <a:rPr lang="en-US" b="1" dirty="0">
                <a:solidFill>
                  <a:schemeClr val="accent1">
                    <a:lumMod val="20000"/>
                    <a:lumOff val="80000"/>
                  </a:schemeClr>
                </a:solidFill>
              </a:rPr>
              <a:t>2</a:t>
            </a:r>
          </a:p>
        </p:txBody>
      </p:sp>
      <p:sp>
        <p:nvSpPr>
          <p:cNvPr id="17" name="TextBox 16">
            <a:extLst>
              <a:ext uri="{FF2B5EF4-FFF2-40B4-BE49-F238E27FC236}">
                <a16:creationId xmlns:a16="http://schemas.microsoft.com/office/drawing/2014/main" id="{0473F695-2CC8-B404-FC6E-FB81428D50FF}"/>
              </a:ext>
            </a:extLst>
          </p:cNvPr>
          <p:cNvSpPr txBox="1"/>
          <p:nvPr/>
        </p:nvSpPr>
        <p:spPr>
          <a:xfrm>
            <a:off x="6564340" y="4713783"/>
            <a:ext cx="313899" cy="369332"/>
          </a:xfrm>
          <a:prstGeom prst="rect">
            <a:avLst/>
          </a:prstGeom>
          <a:noFill/>
        </p:spPr>
        <p:txBody>
          <a:bodyPr wrap="square" rtlCol="0">
            <a:spAutoFit/>
          </a:bodyPr>
          <a:lstStyle/>
          <a:p>
            <a:r>
              <a:rPr lang="en-US" b="1" dirty="0">
                <a:solidFill>
                  <a:schemeClr val="accent1">
                    <a:lumMod val="20000"/>
                    <a:lumOff val="80000"/>
                  </a:schemeClr>
                </a:solidFill>
              </a:rPr>
              <a:t>4</a:t>
            </a:r>
          </a:p>
        </p:txBody>
      </p:sp>
      <p:cxnSp>
        <p:nvCxnSpPr>
          <p:cNvPr id="18" name="Straight Connector 17">
            <a:extLst>
              <a:ext uri="{FF2B5EF4-FFF2-40B4-BE49-F238E27FC236}">
                <a16:creationId xmlns:a16="http://schemas.microsoft.com/office/drawing/2014/main" id="{B2DFB10D-7607-8373-ACA1-08BAF737A257}"/>
              </a:ext>
            </a:extLst>
          </p:cNvPr>
          <p:cNvCxnSpPr/>
          <p:nvPr/>
        </p:nvCxnSpPr>
        <p:spPr>
          <a:xfrm>
            <a:off x="6827060" y="4898449"/>
            <a:ext cx="102231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EBD894E-8EE8-39B7-6A2B-5B271C84C1F5}"/>
              </a:ext>
            </a:extLst>
          </p:cNvPr>
          <p:cNvSpPr/>
          <p:nvPr/>
        </p:nvSpPr>
        <p:spPr>
          <a:xfrm flipV="1">
            <a:off x="7848739" y="4713782"/>
            <a:ext cx="423081" cy="54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3EAA051-CDDD-F762-B054-F3E1C5758A12}"/>
              </a:ext>
            </a:extLst>
          </p:cNvPr>
          <p:cNvCxnSpPr/>
          <p:nvPr/>
        </p:nvCxnSpPr>
        <p:spPr>
          <a:xfrm>
            <a:off x="8271820" y="4898449"/>
            <a:ext cx="1022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EC1741-B5A3-003F-E941-78C3B5C51C80}"/>
              </a:ext>
            </a:extLst>
          </p:cNvPr>
          <p:cNvCxnSpPr/>
          <p:nvPr/>
        </p:nvCxnSpPr>
        <p:spPr>
          <a:xfrm>
            <a:off x="9311589" y="4898449"/>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701169-5B62-635B-040C-905B57D4D3BB}"/>
              </a:ext>
            </a:extLst>
          </p:cNvPr>
          <p:cNvCxnSpPr/>
          <p:nvPr/>
        </p:nvCxnSpPr>
        <p:spPr>
          <a:xfrm>
            <a:off x="9093225" y="5359019"/>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66F613-A7C0-B4BF-7D27-EB652E7F2841}"/>
              </a:ext>
            </a:extLst>
          </p:cNvPr>
          <p:cNvCxnSpPr>
            <a:stCxn id="19" idx="2"/>
          </p:cNvCxnSpPr>
          <p:nvPr/>
        </p:nvCxnSpPr>
        <p:spPr>
          <a:xfrm flipV="1">
            <a:off x="8060280" y="4490553"/>
            <a:ext cx="17455" cy="223229"/>
          </a:xfrm>
          <a:prstGeom prst="line">
            <a:avLst/>
          </a:prstGeom>
          <a:ln w="57150"/>
        </p:spPr>
        <p:style>
          <a:lnRef idx="3">
            <a:schemeClr val="dk1"/>
          </a:lnRef>
          <a:fillRef idx="0">
            <a:schemeClr val="dk1"/>
          </a:fillRef>
          <a:effectRef idx="2">
            <a:schemeClr val="dk1"/>
          </a:effectRef>
          <a:fontRef idx="minor">
            <a:schemeClr val="tx1"/>
          </a:fontRef>
        </p:style>
      </p:cxnSp>
      <p:sp>
        <p:nvSpPr>
          <p:cNvPr id="24" name="Oval 23">
            <a:extLst>
              <a:ext uri="{FF2B5EF4-FFF2-40B4-BE49-F238E27FC236}">
                <a16:creationId xmlns:a16="http://schemas.microsoft.com/office/drawing/2014/main" id="{1F7043A1-9612-444A-451F-654156E6F081}"/>
              </a:ext>
            </a:extLst>
          </p:cNvPr>
          <p:cNvSpPr/>
          <p:nvPr/>
        </p:nvSpPr>
        <p:spPr>
          <a:xfrm>
            <a:off x="5995183" y="2629591"/>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E934EB3-C568-C139-19BA-F280C3A85E58}"/>
              </a:ext>
            </a:extLst>
          </p:cNvPr>
          <p:cNvSpPr/>
          <p:nvPr/>
        </p:nvSpPr>
        <p:spPr>
          <a:xfrm>
            <a:off x="5926679" y="4403339"/>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EE54539-878D-B984-C4BC-D84BC92EAA58}"/>
              </a:ext>
            </a:extLst>
          </p:cNvPr>
          <p:cNvCxnSpPr/>
          <p:nvPr/>
        </p:nvCxnSpPr>
        <p:spPr>
          <a:xfrm flipH="1" flipV="1">
            <a:off x="3697028" y="2541915"/>
            <a:ext cx="2285424" cy="76764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10B87F-0BDF-4A22-7BDE-F4E2CBDA7DDE}"/>
              </a:ext>
            </a:extLst>
          </p:cNvPr>
          <p:cNvCxnSpPr/>
          <p:nvPr/>
        </p:nvCxnSpPr>
        <p:spPr>
          <a:xfrm flipH="1" flipV="1">
            <a:off x="4300072" y="4715466"/>
            <a:ext cx="1532498" cy="49944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99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DA3B-6EF3-E5B7-476D-56AA238BC7ED}"/>
              </a:ext>
            </a:extLst>
          </p:cNvPr>
          <p:cNvSpPr>
            <a:spLocks noGrp="1"/>
          </p:cNvSpPr>
          <p:nvPr>
            <p:ph type="title"/>
          </p:nvPr>
        </p:nvSpPr>
        <p:spPr/>
        <p:txBody>
          <a:bodyPr>
            <a:normAutofit/>
          </a:bodyPr>
          <a:lstStyle/>
          <a:p>
            <a:r>
              <a:rPr lang="en-IN" sz="3200" b="1" dirty="0"/>
              <a:t>Arduino IDE</a:t>
            </a:r>
          </a:p>
        </p:txBody>
      </p:sp>
      <p:pic>
        <p:nvPicPr>
          <p:cNvPr id="6148" name="Picture 4" descr="Quick and Dirty Arduino Serial Port Communication | Ringlayer Roboticist">
            <a:extLst>
              <a:ext uri="{FF2B5EF4-FFF2-40B4-BE49-F238E27FC236}">
                <a16:creationId xmlns:a16="http://schemas.microsoft.com/office/drawing/2014/main" id="{FED96E8F-B131-70E4-9220-439CEA3C9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931" y="2042091"/>
            <a:ext cx="4452622" cy="232343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elay() Arduino Function: Tight Loops and Blocking Code - Programming  Electronics Academy">
            <a:extLst>
              <a:ext uri="{FF2B5EF4-FFF2-40B4-BE49-F238E27FC236}">
                <a16:creationId xmlns:a16="http://schemas.microsoft.com/office/drawing/2014/main" id="{1BD50D22-A19A-F5FB-FBDE-7CF41F8A7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374" y="2042091"/>
            <a:ext cx="5206606" cy="294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39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877D-942E-4FD8-9A85-4E1B572493EB}"/>
              </a:ext>
            </a:extLst>
          </p:cNvPr>
          <p:cNvSpPr>
            <a:spLocks noGrp="1"/>
          </p:cNvSpPr>
          <p:nvPr>
            <p:ph type="title"/>
          </p:nvPr>
        </p:nvSpPr>
        <p:spPr/>
        <p:txBody>
          <a:bodyPr>
            <a:normAutofit/>
          </a:bodyPr>
          <a:lstStyle/>
          <a:p>
            <a:r>
              <a:rPr lang="en-IN" sz="3200" b="1" dirty="0"/>
              <a:t>Arduino IDE</a:t>
            </a:r>
          </a:p>
        </p:txBody>
      </p:sp>
      <p:pic>
        <p:nvPicPr>
          <p:cNvPr id="5" name="Picture 4">
            <a:extLst>
              <a:ext uri="{FF2B5EF4-FFF2-40B4-BE49-F238E27FC236}">
                <a16:creationId xmlns:a16="http://schemas.microsoft.com/office/drawing/2014/main" id="{1AFC5A94-2603-5308-29C6-F075C50D264E}"/>
              </a:ext>
            </a:extLst>
          </p:cNvPr>
          <p:cNvPicPr>
            <a:picLocks noChangeAspect="1"/>
          </p:cNvPicPr>
          <p:nvPr/>
        </p:nvPicPr>
        <p:blipFill>
          <a:blip r:embed="rId2"/>
          <a:stretch>
            <a:fillRect/>
          </a:stretch>
        </p:blipFill>
        <p:spPr>
          <a:xfrm>
            <a:off x="1170039" y="1864501"/>
            <a:ext cx="8941216" cy="4627943"/>
          </a:xfrm>
          <a:prstGeom prst="rect">
            <a:avLst/>
          </a:prstGeom>
        </p:spPr>
      </p:pic>
      <p:sp>
        <p:nvSpPr>
          <p:cNvPr id="6" name="Oval 5">
            <a:extLst>
              <a:ext uri="{FF2B5EF4-FFF2-40B4-BE49-F238E27FC236}">
                <a16:creationId xmlns:a16="http://schemas.microsoft.com/office/drawing/2014/main" id="{793DC69C-9FD2-373F-C8D7-FEDF7E6CF7C2}"/>
              </a:ext>
            </a:extLst>
          </p:cNvPr>
          <p:cNvSpPr/>
          <p:nvPr/>
        </p:nvSpPr>
        <p:spPr>
          <a:xfrm>
            <a:off x="5751871" y="3146323"/>
            <a:ext cx="4316361" cy="153383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5633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87CD-DB4D-CB77-A074-0BC84F7245CF}"/>
              </a:ext>
            </a:extLst>
          </p:cNvPr>
          <p:cNvSpPr>
            <a:spLocks noGrp="1"/>
          </p:cNvSpPr>
          <p:nvPr>
            <p:ph type="title"/>
          </p:nvPr>
        </p:nvSpPr>
        <p:spPr/>
        <p:txBody>
          <a:bodyPr>
            <a:normAutofit/>
          </a:bodyPr>
          <a:lstStyle/>
          <a:p>
            <a:r>
              <a:rPr lang="en-IN" sz="3200" b="1" dirty="0"/>
              <a:t>Arduino IDE</a:t>
            </a:r>
          </a:p>
        </p:txBody>
      </p:sp>
      <p:sp>
        <p:nvSpPr>
          <p:cNvPr id="4" name="Rounded Rectangle 20">
            <a:extLst>
              <a:ext uri="{FF2B5EF4-FFF2-40B4-BE49-F238E27FC236}">
                <a16:creationId xmlns:a16="http://schemas.microsoft.com/office/drawing/2014/main" id="{B6F1AF8D-6441-7E3B-8C5B-6D6DC369A5F9}"/>
              </a:ext>
            </a:extLst>
          </p:cNvPr>
          <p:cNvSpPr/>
          <p:nvPr/>
        </p:nvSpPr>
        <p:spPr>
          <a:xfrm>
            <a:off x="1965278" y="4734795"/>
            <a:ext cx="8243247" cy="14729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19">
            <a:extLst>
              <a:ext uri="{FF2B5EF4-FFF2-40B4-BE49-F238E27FC236}">
                <a16:creationId xmlns:a16="http://schemas.microsoft.com/office/drawing/2014/main" id="{BC62DDEC-1ECD-D7C1-B867-DD1BD2F1C8C8}"/>
              </a:ext>
            </a:extLst>
          </p:cNvPr>
          <p:cNvSpPr/>
          <p:nvPr/>
        </p:nvSpPr>
        <p:spPr>
          <a:xfrm>
            <a:off x="2074460" y="3111690"/>
            <a:ext cx="8134065" cy="147297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3">
            <a:extLst>
              <a:ext uri="{FF2B5EF4-FFF2-40B4-BE49-F238E27FC236}">
                <a16:creationId xmlns:a16="http://schemas.microsoft.com/office/drawing/2014/main" id="{AFA23E14-3B93-C4F7-D78B-E518BF522407}"/>
              </a:ext>
            </a:extLst>
          </p:cNvPr>
          <p:cNvSpPr/>
          <p:nvPr/>
        </p:nvSpPr>
        <p:spPr>
          <a:xfrm>
            <a:off x="2214386" y="3302085"/>
            <a:ext cx="1986531" cy="95240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digitalRead</a:t>
            </a:r>
            <a:r>
              <a:rPr lang="en-US" b="1" dirty="0">
                <a:ln w="0"/>
                <a:solidFill>
                  <a:srgbClr val="FF0000"/>
                </a:solidFill>
                <a:effectLst>
                  <a:outerShdw blurRad="38100" dist="19050" dir="2700000" algn="tl" rotWithShape="0">
                    <a:schemeClr val="dk1">
                      <a:alpha val="40000"/>
                    </a:schemeClr>
                  </a:outerShdw>
                </a:effectLst>
              </a:rPr>
              <a:t> ()</a:t>
            </a:r>
          </a:p>
        </p:txBody>
      </p:sp>
      <p:sp>
        <p:nvSpPr>
          <p:cNvPr id="7" name="Rounded Rectangle 7">
            <a:extLst>
              <a:ext uri="{FF2B5EF4-FFF2-40B4-BE49-F238E27FC236}">
                <a16:creationId xmlns:a16="http://schemas.microsoft.com/office/drawing/2014/main" id="{98441BF6-9270-0052-F268-A2311959209E}"/>
              </a:ext>
            </a:extLst>
          </p:cNvPr>
          <p:cNvSpPr/>
          <p:nvPr/>
        </p:nvSpPr>
        <p:spPr>
          <a:xfrm>
            <a:off x="6356257" y="3302085"/>
            <a:ext cx="1911692" cy="97835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digitalWrite</a:t>
            </a:r>
            <a:r>
              <a:rPr lang="en-US" b="1" dirty="0">
                <a:ln w="0"/>
                <a:solidFill>
                  <a:schemeClr val="tx2">
                    <a:lumMod val="75000"/>
                  </a:schemeClr>
                </a:solidFill>
                <a:effectLst>
                  <a:outerShdw blurRad="38100" dist="19050" dir="2700000" algn="tl" rotWithShape="0">
                    <a:schemeClr val="dk1">
                      <a:alpha val="40000"/>
                    </a:schemeClr>
                  </a:outerShdw>
                </a:effectLst>
              </a:rPr>
              <a:t> ()</a:t>
            </a:r>
          </a:p>
        </p:txBody>
      </p:sp>
      <p:sp>
        <p:nvSpPr>
          <p:cNvPr id="8" name="Rounded Rectangle 8">
            <a:extLst>
              <a:ext uri="{FF2B5EF4-FFF2-40B4-BE49-F238E27FC236}">
                <a16:creationId xmlns:a16="http://schemas.microsoft.com/office/drawing/2014/main" id="{24BE3705-3820-7884-1908-078491E4B7C8}"/>
              </a:ext>
            </a:extLst>
          </p:cNvPr>
          <p:cNvSpPr/>
          <p:nvPr/>
        </p:nvSpPr>
        <p:spPr>
          <a:xfrm>
            <a:off x="2143119" y="4873529"/>
            <a:ext cx="1938989" cy="95844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analogRead</a:t>
            </a:r>
            <a:r>
              <a:rPr lang="en-US" b="1" dirty="0">
                <a:ln w="0"/>
                <a:solidFill>
                  <a:srgbClr val="FF0000"/>
                </a:solidFill>
                <a:effectLst>
                  <a:outerShdw blurRad="38100" dist="19050" dir="2700000" algn="tl" rotWithShape="0">
                    <a:schemeClr val="dk1">
                      <a:alpha val="40000"/>
                    </a:schemeClr>
                  </a:outerShdw>
                </a:effectLst>
              </a:rPr>
              <a:t> ()</a:t>
            </a:r>
          </a:p>
        </p:txBody>
      </p:sp>
      <p:sp>
        <p:nvSpPr>
          <p:cNvPr id="9" name="Rounded Rectangle 9">
            <a:extLst>
              <a:ext uri="{FF2B5EF4-FFF2-40B4-BE49-F238E27FC236}">
                <a16:creationId xmlns:a16="http://schemas.microsoft.com/office/drawing/2014/main" id="{164778F4-DC26-764D-E4E4-6DA29989B929}"/>
              </a:ext>
            </a:extLst>
          </p:cNvPr>
          <p:cNvSpPr/>
          <p:nvPr/>
        </p:nvSpPr>
        <p:spPr>
          <a:xfrm>
            <a:off x="6356257" y="4873529"/>
            <a:ext cx="1865194" cy="1003464"/>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analogWrite</a:t>
            </a:r>
            <a:r>
              <a:rPr lang="en-US" b="1" dirty="0">
                <a:ln w="0"/>
                <a:solidFill>
                  <a:schemeClr val="tx2">
                    <a:lumMod val="75000"/>
                  </a:schemeClr>
                </a:solidFill>
                <a:effectLst>
                  <a:outerShdw blurRad="38100" dist="19050" dir="2700000" algn="tl" rotWithShape="0">
                    <a:schemeClr val="dk1">
                      <a:alpha val="40000"/>
                    </a:schemeClr>
                  </a:outerShdw>
                </a:effectLst>
              </a:rPr>
              <a:t>()</a:t>
            </a:r>
          </a:p>
        </p:txBody>
      </p:sp>
      <p:sp>
        <p:nvSpPr>
          <p:cNvPr id="10" name="TextBox 9">
            <a:extLst>
              <a:ext uri="{FF2B5EF4-FFF2-40B4-BE49-F238E27FC236}">
                <a16:creationId xmlns:a16="http://schemas.microsoft.com/office/drawing/2014/main" id="{62B53957-8AAE-7571-F98E-907E09169B9D}"/>
              </a:ext>
            </a:extLst>
          </p:cNvPr>
          <p:cNvSpPr txBox="1"/>
          <p:nvPr/>
        </p:nvSpPr>
        <p:spPr>
          <a:xfrm>
            <a:off x="469283" y="5237098"/>
            <a:ext cx="1310185" cy="369332"/>
          </a:xfrm>
          <a:prstGeom prst="rect">
            <a:avLst/>
          </a:prstGeom>
          <a:solidFill>
            <a:schemeClr val="accent1">
              <a:lumMod val="40000"/>
              <a:lumOff val="60000"/>
            </a:schemeClr>
          </a:solidFill>
        </p:spPr>
        <p:txBody>
          <a:bodyPr wrap="square" rtlCol="0">
            <a:spAutoFit/>
          </a:bodyPr>
          <a:lstStyle/>
          <a:p>
            <a:r>
              <a:rPr lang="en-US" b="1" dirty="0"/>
              <a:t>Analog</a:t>
            </a:r>
          </a:p>
        </p:txBody>
      </p:sp>
      <p:sp>
        <p:nvSpPr>
          <p:cNvPr id="11" name="TextBox 10">
            <a:extLst>
              <a:ext uri="{FF2B5EF4-FFF2-40B4-BE49-F238E27FC236}">
                <a16:creationId xmlns:a16="http://schemas.microsoft.com/office/drawing/2014/main" id="{69876341-F3F3-0F2C-69A5-9786372F8652}"/>
              </a:ext>
            </a:extLst>
          </p:cNvPr>
          <p:cNvSpPr txBox="1"/>
          <p:nvPr/>
        </p:nvSpPr>
        <p:spPr>
          <a:xfrm>
            <a:off x="614149" y="3595696"/>
            <a:ext cx="1310185" cy="369332"/>
          </a:xfrm>
          <a:prstGeom prst="rect">
            <a:avLst/>
          </a:prstGeom>
          <a:solidFill>
            <a:schemeClr val="tx2">
              <a:lumMod val="40000"/>
              <a:lumOff val="60000"/>
            </a:schemeClr>
          </a:solidFill>
        </p:spPr>
        <p:txBody>
          <a:bodyPr wrap="square" rtlCol="0">
            <a:spAutoFit/>
          </a:bodyPr>
          <a:lstStyle/>
          <a:p>
            <a:r>
              <a:rPr lang="en-US" b="1" dirty="0"/>
              <a:t>Digital</a:t>
            </a:r>
          </a:p>
        </p:txBody>
      </p:sp>
      <p:sp>
        <p:nvSpPr>
          <p:cNvPr id="12" name="TextBox 11">
            <a:extLst>
              <a:ext uri="{FF2B5EF4-FFF2-40B4-BE49-F238E27FC236}">
                <a16:creationId xmlns:a16="http://schemas.microsoft.com/office/drawing/2014/main" id="{73E8B58D-A485-DFE6-BD87-8A8413DA13C1}"/>
              </a:ext>
            </a:extLst>
          </p:cNvPr>
          <p:cNvSpPr txBox="1"/>
          <p:nvPr/>
        </p:nvSpPr>
        <p:spPr>
          <a:xfrm>
            <a:off x="3305033" y="2453498"/>
            <a:ext cx="1310185" cy="369332"/>
          </a:xfrm>
          <a:prstGeom prst="rect">
            <a:avLst/>
          </a:prstGeom>
          <a:noFill/>
        </p:spPr>
        <p:txBody>
          <a:bodyPr wrap="square" rtlCol="0">
            <a:spAutoFit/>
          </a:bodyPr>
          <a:lstStyle/>
          <a:p>
            <a:r>
              <a:rPr lang="en-US" b="1" dirty="0">
                <a:solidFill>
                  <a:srgbClr val="FF0000"/>
                </a:solidFill>
              </a:rPr>
              <a:t>Input</a:t>
            </a:r>
          </a:p>
        </p:txBody>
      </p:sp>
      <p:sp>
        <p:nvSpPr>
          <p:cNvPr id="13" name="TextBox 12">
            <a:extLst>
              <a:ext uri="{FF2B5EF4-FFF2-40B4-BE49-F238E27FC236}">
                <a16:creationId xmlns:a16="http://schemas.microsoft.com/office/drawing/2014/main" id="{DAD3701D-6D65-8737-7CCB-8D226926F209}"/>
              </a:ext>
            </a:extLst>
          </p:cNvPr>
          <p:cNvSpPr txBox="1"/>
          <p:nvPr/>
        </p:nvSpPr>
        <p:spPr>
          <a:xfrm>
            <a:off x="7080913" y="2467078"/>
            <a:ext cx="1310185" cy="369332"/>
          </a:xfrm>
          <a:prstGeom prst="rect">
            <a:avLst/>
          </a:prstGeom>
          <a:noFill/>
        </p:spPr>
        <p:txBody>
          <a:bodyPr wrap="square" rtlCol="0">
            <a:spAutoFit/>
          </a:bodyPr>
          <a:lstStyle/>
          <a:p>
            <a:r>
              <a:rPr lang="en-US" b="1" dirty="0">
                <a:solidFill>
                  <a:schemeClr val="tx2">
                    <a:lumMod val="75000"/>
                  </a:schemeClr>
                </a:solidFill>
              </a:rPr>
              <a:t>Output</a:t>
            </a:r>
          </a:p>
        </p:txBody>
      </p:sp>
      <p:pic>
        <p:nvPicPr>
          <p:cNvPr id="17" name="Picture 16">
            <a:extLst>
              <a:ext uri="{FF2B5EF4-FFF2-40B4-BE49-F238E27FC236}">
                <a16:creationId xmlns:a16="http://schemas.microsoft.com/office/drawing/2014/main" id="{56D784A6-DC7C-748A-B2FF-5302902F3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869" y="4873529"/>
            <a:ext cx="1460676" cy="1070419"/>
          </a:xfrm>
          <a:prstGeom prst="rect">
            <a:avLst/>
          </a:prstGeom>
        </p:spPr>
      </p:pic>
      <p:pic>
        <p:nvPicPr>
          <p:cNvPr id="18" name="Picture 12" descr="xcluma Soil Moisture Meter Soil Humidity Sensor Water Sensor UNO Respberry  : Amazon.in: Industrial &amp; Scientific">
            <a:extLst>
              <a:ext uri="{FF2B5EF4-FFF2-40B4-BE49-F238E27FC236}">
                <a16:creationId xmlns:a16="http://schemas.microsoft.com/office/drawing/2014/main" id="{7896ABC2-47A3-38EC-E8FC-75B8B52A3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240" y="4775064"/>
            <a:ext cx="1301496" cy="13014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placement On/Off Switch for Husky Air Compressor E103001 - The Home Depot">
            <a:extLst>
              <a:ext uri="{FF2B5EF4-FFF2-40B4-BE49-F238E27FC236}">
                <a16:creationId xmlns:a16="http://schemas.microsoft.com/office/drawing/2014/main" id="{64B48A7E-F52F-8236-94C1-683474F45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032" y="3273069"/>
            <a:ext cx="1150220" cy="11502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4EB98060-8204-D887-C007-DD2A9D889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669" y="3279962"/>
            <a:ext cx="1460676" cy="1070419"/>
          </a:xfrm>
          <a:prstGeom prst="rect">
            <a:avLst/>
          </a:prstGeom>
        </p:spPr>
      </p:pic>
    </p:spTree>
    <p:extLst>
      <p:ext uri="{BB962C8B-B14F-4D97-AF65-F5344CB8AC3E}">
        <p14:creationId xmlns:p14="http://schemas.microsoft.com/office/powerpoint/2010/main" val="231282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D797-0661-56E7-2945-70DD191CB8C9}"/>
              </a:ext>
            </a:extLst>
          </p:cNvPr>
          <p:cNvSpPr>
            <a:spLocks noGrp="1"/>
          </p:cNvSpPr>
          <p:nvPr>
            <p:ph type="title"/>
          </p:nvPr>
        </p:nvSpPr>
        <p:spPr/>
        <p:txBody>
          <a:bodyPr>
            <a:normAutofit/>
          </a:bodyPr>
          <a:lstStyle/>
          <a:p>
            <a:r>
              <a:rPr lang="en-IN" sz="3200" b="1" dirty="0"/>
              <a:t>ESP8266 </a:t>
            </a:r>
            <a:r>
              <a:rPr lang="en-IN" sz="3200" b="1" dirty="0" err="1"/>
              <a:t>NodeMCU</a:t>
            </a:r>
            <a:endParaRPr lang="en-IN" sz="3200" b="1" dirty="0"/>
          </a:p>
        </p:txBody>
      </p:sp>
      <p:pic>
        <p:nvPicPr>
          <p:cNvPr id="7170" name="Picture 2" descr="Getting Started with NodeMCU ESP-12 using Arduino IDE: Blinking an LED">
            <a:extLst>
              <a:ext uri="{FF2B5EF4-FFF2-40B4-BE49-F238E27FC236}">
                <a16:creationId xmlns:a16="http://schemas.microsoft.com/office/drawing/2014/main" id="{AC9658A7-15B9-1B30-9E0D-A727178AA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961" y="2918337"/>
            <a:ext cx="2447925" cy="1866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A9C845-DAF5-231C-201C-1EF16E33CEA5}"/>
              </a:ext>
            </a:extLst>
          </p:cNvPr>
          <p:cNvSpPr txBox="1"/>
          <p:nvPr/>
        </p:nvSpPr>
        <p:spPr>
          <a:xfrm>
            <a:off x="4660490" y="2104103"/>
            <a:ext cx="4075626" cy="4247317"/>
          </a:xfrm>
          <a:prstGeom prst="rect">
            <a:avLst/>
          </a:prstGeom>
          <a:noFill/>
        </p:spPr>
        <p:txBody>
          <a:bodyPr wrap="square" rtlCol="0">
            <a:spAutoFit/>
          </a:bodyPr>
          <a:lstStyle/>
          <a:p>
            <a:r>
              <a:rPr lang="en-IN" b="1" dirty="0"/>
              <a:t>ESP8266-12E</a:t>
            </a:r>
          </a:p>
          <a:p>
            <a:pPr algn="l">
              <a:lnSpc>
                <a:spcPct val="150000"/>
              </a:lnSpc>
              <a:buFont typeface="Arial" panose="020B0604020202020204" pitchFamily="34" charset="0"/>
              <a:buChar char="•"/>
            </a:pPr>
            <a:r>
              <a:rPr lang="en-IN" b="1" i="0" dirty="0" err="1">
                <a:effectLst/>
                <a:latin typeface="+mj-lt"/>
                <a:cs typeface="Arial" panose="020B0604020202020204" pitchFamily="34" charset="0"/>
              </a:rPr>
              <a:t>Tensilica</a:t>
            </a:r>
            <a:r>
              <a:rPr lang="en-IN" b="1" i="0" dirty="0">
                <a:effectLst/>
                <a:latin typeface="+mj-lt"/>
                <a:cs typeface="Arial" panose="020B0604020202020204" pitchFamily="34" charset="0"/>
              </a:rPr>
              <a:t> </a:t>
            </a:r>
            <a:r>
              <a:rPr lang="en-IN" b="1" i="0" dirty="0" err="1">
                <a:effectLst/>
                <a:latin typeface="+mj-lt"/>
                <a:cs typeface="Arial" panose="020B0604020202020204" pitchFamily="34" charset="0"/>
              </a:rPr>
              <a:t>Xtensa</a:t>
            </a:r>
            <a:r>
              <a:rPr lang="en-IN" b="1" i="0" dirty="0">
                <a:effectLst/>
                <a:latin typeface="+mj-lt"/>
                <a:cs typeface="Arial" panose="020B0604020202020204" pitchFamily="34" charset="0"/>
              </a:rPr>
              <a:t>® 32-bit LX106</a:t>
            </a:r>
          </a:p>
          <a:p>
            <a:pPr algn="l">
              <a:lnSpc>
                <a:spcPct val="150000"/>
              </a:lnSpc>
              <a:buFont typeface="Arial" panose="020B0604020202020204" pitchFamily="34" charset="0"/>
              <a:buChar char="•"/>
            </a:pPr>
            <a:r>
              <a:rPr lang="en-IN" b="1" i="0" dirty="0">
                <a:effectLst/>
                <a:latin typeface="+mj-lt"/>
                <a:cs typeface="Arial" panose="020B0604020202020204" pitchFamily="34" charset="0"/>
              </a:rPr>
              <a:t>80 to 160 MHz Clock Freq.</a:t>
            </a:r>
          </a:p>
          <a:p>
            <a:pPr algn="l">
              <a:lnSpc>
                <a:spcPct val="150000"/>
              </a:lnSpc>
              <a:buFont typeface="Arial" panose="020B0604020202020204" pitchFamily="34" charset="0"/>
              <a:buChar char="•"/>
            </a:pPr>
            <a:r>
              <a:rPr lang="en-IN" b="1" i="0" dirty="0">
                <a:effectLst/>
                <a:latin typeface="+mj-lt"/>
                <a:cs typeface="Arial" panose="020B0604020202020204" pitchFamily="34" charset="0"/>
              </a:rPr>
              <a:t>128kB internal RAM</a:t>
            </a:r>
          </a:p>
          <a:p>
            <a:pPr algn="l">
              <a:lnSpc>
                <a:spcPct val="150000"/>
              </a:lnSpc>
              <a:buFont typeface="Arial" panose="020B0604020202020204" pitchFamily="34" charset="0"/>
              <a:buChar char="•"/>
            </a:pPr>
            <a:r>
              <a:rPr lang="en-IN" b="1" dirty="0">
                <a:latin typeface="+mj-lt"/>
                <a:cs typeface="Arial" panose="020B0604020202020204" pitchFamily="34" charset="0"/>
              </a:rPr>
              <a:t> 4MB external Flash</a:t>
            </a:r>
          </a:p>
          <a:p>
            <a:pPr algn="l" fontAlgn="ctr">
              <a:lnSpc>
                <a:spcPct val="150000"/>
              </a:lnSpc>
              <a:buFont typeface="Arial" panose="020B0604020202020204" pitchFamily="34" charset="0"/>
              <a:buChar char="•"/>
            </a:pPr>
            <a:r>
              <a:rPr lang="en-IN" b="1" dirty="0">
                <a:latin typeface="+mj-lt"/>
                <a:cs typeface="Arial" panose="020B0604020202020204" pitchFamily="34" charset="0"/>
              </a:rPr>
              <a:t> 802.11 b/g/n </a:t>
            </a:r>
            <a:r>
              <a:rPr lang="en-IN" b="1" dirty="0" err="1">
                <a:latin typeface="+mj-lt"/>
                <a:cs typeface="Arial" panose="020B0604020202020204" pitchFamily="34" charset="0"/>
              </a:rPr>
              <a:t>WiFi</a:t>
            </a:r>
            <a:r>
              <a:rPr lang="en-IN" b="1" dirty="0">
                <a:latin typeface="+mj-lt"/>
                <a:cs typeface="Arial" panose="020B0604020202020204" pitchFamily="34" charset="0"/>
              </a:rPr>
              <a:t> transceiver</a:t>
            </a:r>
          </a:p>
          <a:p>
            <a:pPr algn="l" fontAlgn="ctr">
              <a:lnSpc>
                <a:spcPct val="150000"/>
              </a:lnSpc>
              <a:buFont typeface="Arial" panose="020B0604020202020204" pitchFamily="34" charset="0"/>
              <a:buChar char="•"/>
            </a:pPr>
            <a:r>
              <a:rPr lang="en-IN" b="1" i="0" dirty="0">
                <a:effectLst/>
                <a:latin typeface="+mj-lt"/>
                <a:cs typeface="Arial" panose="020B0604020202020204" pitchFamily="34" charset="0"/>
              </a:rPr>
              <a:t>-Operating Voltage 3.3V</a:t>
            </a:r>
            <a:r>
              <a:rPr lang="pt-BR" b="0" i="0" dirty="0">
                <a:solidFill>
                  <a:srgbClr val="FFFFFF"/>
                </a:solidFill>
                <a:effectLst/>
                <a:latin typeface="+mj-lt"/>
              </a:rPr>
              <a:t>8 transceiver</a:t>
            </a:r>
          </a:p>
          <a:p>
            <a:br>
              <a:rPr lang="pt-BR" b="0" i="0" dirty="0">
                <a:solidFill>
                  <a:srgbClr val="191919"/>
                </a:solidFill>
                <a:effectLst/>
                <a:latin typeface="Segoe UI" panose="020B0502040204020203" pitchFamily="34" charset="0"/>
              </a:rPr>
            </a:br>
            <a:endParaRPr lang="en-IN" b="1" dirty="0">
              <a:latin typeface="+mj-lt"/>
              <a:cs typeface="Arial" panose="020B0604020202020204" pitchFamily="34" charset="0"/>
            </a:endParaRPr>
          </a:p>
          <a:p>
            <a:pPr algn="l">
              <a:buFont typeface="Arial" panose="020B0604020202020204" pitchFamily="34" charset="0"/>
              <a:buChar char="•"/>
            </a:pPr>
            <a:endParaRPr lang="en-IN" b="1" i="0" dirty="0">
              <a:effectLst/>
              <a:latin typeface="+mj-lt"/>
              <a:cs typeface="Arial" panose="020B0604020202020204" pitchFamily="34" charset="0"/>
            </a:endParaRPr>
          </a:p>
          <a:p>
            <a:br>
              <a:rPr lang="en-IN" b="0" i="0" dirty="0">
                <a:effectLst/>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60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817B-7731-2E2D-9794-0E1098B19014}"/>
              </a:ext>
            </a:extLst>
          </p:cNvPr>
          <p:cNvSpPr>
            <a:spLocks noGrp="1"/>
          </p:cNvSpPr>
          <p:nvPr>
            <p:ph type="title"/>
          </p:nvPr>
        </p:nvSpPr>
        <p:spPr/>
        <p:txBody>
          <a:bodyPr>
            <a:normAutofit/>
          </a:bodyPr>
          <a:lstStyle/>
          <a:p>
            <a:r>
              <a:rPr lang="en-IN" sz="3200" b="1" dirty="0"/>
              <a:t>ESP8266 </a:t>
            </a:r>
            <a:r>
              <a:rPr lang="en-IN" sz="3200" b="1" dirty="0" err="1"/>
              <a:t>NodeMCU</a:t>
            </a:r>
            <a:endParaRPr lang="en-IN" sz="3200" b="1" dirty="0"/>
          </a:p>
        </p:txBody>
      </p:sp>
      <p:sp>
        <p:nvSpPr>
          <p:cNvPr id="4" name="TextBox 3">
            <a:extLst>
              <a:ext uri="{FF2B5EF4-FFF2-40B4-BE49-F238E27FC236}">
                <a16:creationId xmlns:a16="http://schemas.microsoft.com/office/drawing/2014/main" id="{97DB9B76-D2A6-E5E4-0338-97B515F74758}"/>
              </a:ext>
            </a:extLst>
          </p:cNvPr>
          <p:cNvSpPr txBox="1"/>
          <p:nvPr/>
        </p:nvSpPr>
        <p:spPr>
          <a:xfrm>
            <a:off x="1504335" y="2300748"/>
            <a:ext cx="336263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t>17 GPIOs</a:t>
            </a:r>
          </a:p>
          <a:p>
            <a:pPr marL="285750" indent="-285750">
              <a:lnSpc>
                <a:spcPct val="150000"/>
              </a:lnSpc>
              <a:buFont typeface="Arial" panose="020B0604020202020204" pitchFamily="34" charset="0"/>
              <a:buChar char="•"/>
            </a:pPr>
            <a:r>
              <a:rPr lang="en-IN" b="1" dirty="0"/>
              <a:t>1 Analog input</a:t>
            </a:r>
          </a:p>
          <a:p>
            <a:pPr marL="285750" indent="-285750">
              <a:lnSpc>
                <a:spcPct val="150000"/>
              </a:lnSpc>
              <a:buFont typeface="Arial" panose="020B0604020202020204" pitchFamily="34" charset="0"/>
              <a:buChar char="•"/>
            </a:pPr>
            <a:r>
              <a:rPr lang="en-IN" b="1" dirty="0"/>
              <a:t>2 UARTs</a:t>
            </a:r>
          </a:p>
          <a:p>
            <a:pPr marL="285750" indent="-285750">
              <a:lnSpc>
                <a:spcPct val="150000"/>
              </a:lnSpc>
              <a:buFont typeface="Arial" panose="020B0604020202020204" pitchFamily="34" charset="0"/>
              <a:buChar char="•"/>
            </a:pPr>
            <a:r>
              <a:rPr lang="en-IN" b="1" dirty="0"/>
              <a:t>I2C</a:t>
            </a:r>
          </a:p>
          <a:p>
            <a:pPr marL="285750" indent="-285750">
              <a:lnSpc>
                <a:spcPct val="150000"/>
              </a:lnSpc>
              <a:buFont typeface="Arial" panose="020B0604020202020204" pitchFamily="34" charset="0"/>
              <a:buChar char="•"/>
            </a:pPr>
            <a:r>
              <a:rPr lang="en-IN" b="1" dirty="0"/>
              <a:t>SPI </a:t>
            </a:r>
          </a:p>
        </p:txBody>
      </p:sp>
      <p:sp>
        <p:nvSpPr>
          <p:cNvPr id="5" name="AutoShape 2" descr="ESP8266 ESP-12E Development board ESP8266 is low cost Wifi Module and... |  Download Scientific Diagram">
            <a:extLst>
              <a:ext uri="{FF2B5EF4-FFF2-40B4-BE49-F238E27FC236}">
                <a16:creationId xmlns:a16="http://schemas.microsoft.com/office/drawing/2014/main" id="{B29DD891-C1CD-7521-5FEC-9E7EAD3D9B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ESP8266 ESP-12E Development board ESP8266 is low cost Wifi Module and has ultra low power technology. It is integrated with 32 bit TenSilica L 106 microcontroller which features extra low power consumption. The power saving architecture of the ESP8266 operates in 3 modes: active mode, sleep mode, deep sleep mode. ESP8266 consumes about 60uA in deep sleep mode with RTC clock still running[7]. The algorithms for ESP8266 power saving operation is explained in [7]. The integration of application specific devices or the sensors with ESP8266 board is easy through its GPIO pins which creates a way to connect ESP8266 board to the external world. ">
            <a:extLst>
              <a:ext uri="{FF2B5EF4-FFF2-40B4-BE49-F238E27FC236}">
                <a16:creationId xmlns:a16="http://schemas.microsoft.com/office/drawing/2014/main" id="{192B3F28-E758-E305-16FC-7214C1F6D1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8" name="Picture 6" descr="NodeMCU ESP8266 Pinout, Specifications, Features &amp; Datasheet">
            <a:extLst>
              <a:ext uri="{FF2B5EF4-FFF2-40B4-BE49-F238E27FC236}">
                <a16:creationId xmlns:a16="http://schemas.microsoft.com/office/drawing/2014/main" id="{36891034-3974-E560-1D5E-EB1F28EB4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2681288"/>
            <a:ext cx="5252824" cy="256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10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6DEE-0A10-D5D7-F1E9-5B7DA89FAFBC}"/>
              </a:ext>
            </a:extLst>
          </p:cNvPr>
          <p:cNvSpPr>
            <a:spLocks noGrp="1"/>
          </p:cNvSpPr>
          <p:nvPr>
            <p:ph type="title"/>
          </p:nvPr>
        </p:nvSpPr>
        <p:spPr/>
        <p:txBody>
          <a:bodyPr/>
          <a:lstStyle/>
          <a:p>
            <a:r>
              <a:rPr kumimoji="0" lang="en-IN" sz="3200" b="1"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mj-ea"/>
                <a:cs typeface="+mj-cs"/>
              </a:rPr>
              <a:t>ESP8266 </a:t>
            </a:r>
            <a:r>
              <a:rPr kumimoji="0" lang="en-IN" sz="3200" b="1" i="0" u="none" strike="noStrike" kern="1200" cap="none" spc="-50" normalizeH="0" baseline="0" noProof="0" dirty="0" err="1">
                <a:ln>
                  <a:noFill/>
                </a:ln>
                <a:solidFill>
                  <a:prstClr val="black">
                    <a:lumMod val="75000"/>
                    <a:lumOff val="25000"/>
                  </a:prstClr>
                </a:solidFill>
                <a:effectLst/>
                <a:uLnTx/>
                <a:uFillTx/>
                <a:latin typeface="Calibri Light" panose="020F0302020204030204"/>
                <a:ea typeface="+mj-ea"/>
                <a:cs typeface="+mj-cs"/>
              </a:rPr>
              <a:t>NodeMCU</a:t>
            </a:r>
            <a:endParaRPr lang="en-IN" dirty="0"/>
          </a:p>
        </p:txBody>
      </p:sp>
      <p:pic>
        <p:nvPicPr>
          <p:cNvPr id="8196" name="Picture 4" descr="ESP8266 Pinout Reference: Which GPIO pins should you use? | Random Nerd  Tutorials">
            <a:extLst>
              <a:ext uri="{FF2B5EF4-FFF2-40B4-BE49-F238E27FC236}">
                <a16:creationId xmlns:a16="http://schemas.microsoft.com/office/drawing/2014/main" id="{6FD62053-785C-5A75-924E-44CDDDC46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571" y="1737360"/>
            <a:ext cx="7161817" cy="475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10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9511-A96C-226E-BAF1-85B4D9372F80}"/>
              </a:ext>
            </a:extLst>
          </p:cNvPr>
          <p:cNvSpPr>
            <a:spLocks noGrp="1"/>
          </p:cNvSpPr>
          <p:nvPr>
            <p:ph type="title"/>
          </p:nvPr>
        </p:nvSpPr>
        <p:spPr>
          <a:xfrm>
            <a:off x="1066800" y="111166"/>
            <a:ext cx="10058400" cy="1450757"/>
          </a:xfrm>
        </p:spPr>
        <p:txBody>
          <a:bodyPr/>
          <a:lstStyle/>
          <a:p>
            <a:r>
              <a:rPr lang="en-IN" dirty="0"/>
              <a:t>Sensors</a:t>
            </a:r>
          </a:p>
        </p:txBody>
      </p:sp>
      <p:sp>
        <p:nvSpPr>
          <p:cNvPr id="3" name="Content Placeholder 2">
            <a:extLst>
              <a:ext uri="{FF2B5EF4-FFF2-40B4-BE49-F238E27FC236}">
                <a16:creationId xmlns:a16="http://schemas.microsoft.com/office/drawing/2014/main" id="{404C48F7-D265-46B4-3A53-21E26A3C993D}"/>
              </a:ext>
            </a:extLst>
          </p:cNvPr>
          <p:cNvSpPr>
            <a:spLocks noGrp="1"/>
          </p:cNvSpPr>
          <p:nvPr>
            <p:ph idx="1"/>
          </p:nvPr>
        </p:nvSpPr>
        <p:spPr>
          <a:xfrm>
            <a:off x="471948" y="1916428"/>
            <a:ext cx="11720052" cy="755397"/>
          </a:xfrm>
        </p:spPr>
        <p:txBody>
          <a:bodyPr>
            <a:normAutofit fontScale="92500" lnSpcReduction="20000"/>
          </a:bodyPr>
          <a:lstStyle/>
          <a:p>
            <a:r>
              <a:rPr lang="en-US" b="0" i="0" dirty="0">
                <a:solidFill>
                  <a:srgbClr val="000000"/>
                </a:solidFill>
                <a:effectLst/>
                <a:latin typeface="roboto" panose="02000000000000000000" pitchFamily="2" charset="0"/>
              </a:rPr>
              <a:t>A sensor, is a device whose task is to detect events or changes in its immediate environment and convert these physical phenomena (like temperature, light, air humidity, movement, presence of chemical substances and many others) into electrical impulses which then can be meaningfully interpreted.</a:t>
            </a:r>
            <a:endParaRPr lang="en-IN" dirty="0"/>
          </a:p>
        </p:txBody>
      </p:sp>
      <p:sp>
        <p:nvSpPr>
          <p:cNvPr id="4" name="Rectangle: Rounded Corners 3">
            <a:extLst>
              <a:ext uri="{FF2B5EF4-FFF2-40B4-BE49-F238E27FC236}">
                <a16:creationId xmlns:a16="http://schemas.microsoft.com/office/drawing/2014/main" id="{D0FFAC16-7EF7-8E28-156A-EC71EDF37A58}"/>
              </a:ext>
            </a:extLst>
          </p:cNvPr>
          <p:cNvSpPr/>
          <p:nvPr/>
        </p:nvSpPr>
        <p:spPr>
          <a:xfrm>
            <a:off x="4070554" y="4119716"/>
            <a:ext cx="2743200" cy="1347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t>Sensor</a:t>
            </a:r>
          </a:p>
          <a:p>
            <a:pPr algn="ctr"/>
            <a:r>
              <a:rPr lang="en-IN" dirty="0"/>
              <a:t>‘Detector’</a:t>
            </a:r>
          </a:p>
        </p:txBody>
      </p:sp>
      <p:pic>
        <p:nvPicPr>
          <p:cNvPr id="5" name="Picture 4">
            <a:extLst>
              <a:ext uri="{FF2B5EF4-FFF2-40B4-BE49-F238E27FC236}">
                <a16:creationId xmlns:a16="http://schemas.microsoft.com/office/drawing/2014/main" id="{12719244-669D-2CEA-B7AC-F369518D44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104" y="3042962"/>
            <a:ext cx="544760" cy="587635"/>
          </a:xfrm>
          <a:prstGeom prst="rect">
            <a:avLst/>
          </a:prstGeom>
        </p:spPr>
      </p:pic>
      <p:pic>
        <p:nvPicPr>
          <p:cNvPr id="6" name="Picture 5">
            <a:extLst>
              <a:ext uri="{FF2B5EF4-FFF2-40B4-BE49-F238E27FC236}">
                <a16:creationId xmlns:a16="http://schemas.microsoft.com/office/drawing/2014/main" id="{DF129661-E603-49BD-FDBC-F8A0244053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8828" y="4009930"/>
            <a:ext cx="810726" cy="874533"/>
          </a:xfrm>
          <a:prstGeom prst="rect">
            <a:avLst/>
          </a:prstGeom>
        </p:spPr>
      </p:pic>
      <p:pic>
        <p:nvPicPr>
          <p:cNvPr id="7" name="Picture 6">
            <a:extLst>
              <a:ext uri="{FF2B5EF4-FFF2-40B4-BE49-F238E27FC236}">
                <a16:creationId xmlns:a16="http://schemas.microsoft.com/office/drawing/2014/main" id="{F662F36F-5A47-433E-889B-582EB2B791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8826" y="5166826"/>
            <a:ext cx="695005" cy="723437"/>
          </a:xfrm>
          <a:prstGeom prst="rect">
            <a:avLst/>
          </a:prstGeom>
        </p:spPr>
      </p:pic>
      <p:pic>
        <p:nvPicPr>
          <p:cNvPr id="8" name="Picture 7">
            <a:extLst>
              <a:ext uri="{FF2B5EF4-FFF2-40B4-BE49-F238E27FC236}">
                <a16:creationId xmlns:a16="http://schemas.microsoft.com/office/drawing/2014/main" id="{4C6B488A-F32C-6694-6A93-3145A2282F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3235" y="6294701"/>
            <a:ext cx="317524" cy="317524"/>
          </a:xfrm>
          <a:prstGeom prst="rect">
            <a:avLst/>
          </a:prstGeom>
        </p:spPr>
      </p:pic>
      <p:pic>
        <p:nvPicPr>
          <p:cNvPr id="9" name="Picture 2">
            <a:extLst>
              <a:ext uri="{FF2B5EF4-FFF2-40B4-BE49-F238E27FC236}">
                <a16:creationId xmlns:a16="http://schemas.microsoft.com/office/drawing/2014/main" id="{266EE757-196B-CDC6-8701-86024FBFC6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3104" y="6250135"/>
            <a:ext cx="653000" cy="3488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69B859-32EC-FEAF-C1FC-C33CA49D6E15}"/>
              </a:ext>
            </a:extLst>
          </p:cNvPr>
          <p:cNvSpPr txBox="1"/>
          <p:nvPr/>
        </p:nvSpPr>
        <p:spPr>
          <a:xfrm>
            <a:off x="395329" y="4238132"/>
            <a:ext cx="1553497" cy="646331"/>
          </a:xfrm>
          <a:prstGeom prst="rect">
            <a:avLst/>
          </a:prstGeom>
          <a:noFill/>
        </p:spPr>
        <p:txBody>
          <a:bodyPr wrap="square" rtlCol="0">
            <a:spAutoFit/>
          </a:bodyPr>
          <a:lstStyle/>
          <a:p>
            <a:r>
              <a:rPr lang="en-IN" dirty="0"/>
              <a:t>Physical phenomena</a:t>
            </a:r>
          </a:p>
        </p:txBody>
      </p:sp>
      <p:sp>
        <p:nvSpPr>
          <p:cNvPr id="11" name="Arrow: Right 10">
            <a:extLst>
              <a:ext uri="{FF2B5EF4-FFF2-40B4-BE49-F238E27FC236}">
                <a16:creationId xmlns:a16="http://schemas.microsoft.com/office/drawing/2014/main" id="{D15924C0-8571-EE38-2A54-411C4080F5E1}"/>
              </a:ext>
            </a:extLst>
          </p:cNvPr>
          <p:cNvSpPr/>
          <p:nvPr/>
        </p:nvSpPr>
        <p:spPr>
          <a:xfrm>
            <a:off x="3244645" y="4591602"/>
            <a:ext cx="530942" cy="201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9549806-37D9-5E4B-A4FE-CC42AB889508}"/>
              </a:ext>
            </a:extLst>
          </p:cNvPr>
          <p:cNvSpPr/>
          <p:nvPr/>
        </p:nvSpPr>
        <p:spPr>
          <a:xfrm>
            <a:off x="7173890" y="4521539"/>
            <a:ext cx="530942" cy="201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569E03E-F842-ECA5-7DC3-D14679CBF3D6}"/>
              </a:ext>
            </a:extLst>
          </p:cNvPr>
          <p:cNvSpPr txBox="1"/>
          <p:nvPr/>
        </p:nvSpPr>
        <p:spPr>
          <a:xfrm>
            <a:off x="8475734" y="3385838"/>
            <a:ext cx="1553497" cy="646331"/>
          </a:xfrm>
          <a:prstGeom prst="rect">
            <a:avLst/>
          </a:prstGeom>
          <a:noFill/>
        </p:spPr>
        <p:txBody>
          <a:bodyPr wrap="square" rtlCol="0">
            <a:spAutoFit/>
          </a:bodyPr>
          <a:lstStyle/>
          <a:p>
            <a:r>
              <a:rPr lang="en-IN" dirty="0"/>
              <a:t>Electrical impulses</a:t>
            </a:r>
          </a:p>
        </p:txBody>
      </p:sp>
      <p:pic>
        <p:nvPicPr>
          <p:cNvPr id="1026" name="Picture 2" descr="Analogue and Digital Signals | Digestible Notes">
            <a:extLst>
              <a:ext uri="{FF2B5EF4-FFF2-40B4-BE49-F238E27FC236}">
                <a16:creationId xmlns:a16="http://schemas.microsoft.com/office/drawing/2014/main" id="{6C54FB13-AB08-D3AF-34F0-97C978814E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9422" y="4232357"/>
            <a:ext cx="2771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794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2D1-DF82-01AE-6F2E-453064D994C4}"/>
              </a:ext>
            </a:extLst>
          </p:cNvPr>
          <p:cNvSpPr>
            <a:spLocks noGrp="1"/>
          </p:cNvSpPr>
          <p:nvPr>
            <p:ph type="title"/>
          </p:nvPr>
        </p:nvSpPr>
        <p:spPr/>
        <p:txBody>
          <a:bodyPr>
            <a:normAutofit/>
          </a:bodyPr>
          <a:lstStyle/>
          <a:p>
            <a:r>
              <a:rPr lang="en-IN" sz="3200" b="1" dirty="0"/>
              <a:t>ESP8266NodeMCU &amp; Arduino</a:t>
            </a:r>
          </a:p>
        </p:txBody>
      </p:sp>
      <p:sp>
        <p:nvSpPr>
          <p:cNvPr id="3" name="Content Placeholder 2">
            <a:extLst>
              <a:ext uri="{FF2B5EF4-FFF2-40B4-BE49-F238E27FC236}">
                <a16:creationId xmlns:a16="http://schemas.microsoft.com/office/drawing/2014/main" id="{0CA44736-D0D4-DA79-0EB4-951A7D03A0E6}"/>
              </a:ext>
            </a:extLst>
          </p:cNvPr>
          <p:cNvSpPr>
            <a:spLocks noGrp="1"/>
          </p:cNvSpPr>
          <p:nvPr>
            <p:ph idx="1"/>
          </p:nvPr>
        </p:nvSpPr>
        <p:spPr>
          <a:xfrm>
            <a:off x="1097280" y="1845734"/>
            <a:ext cx="10058400" cy="956460"/>
          </a:xfrm>
        </p:spPr>
        <p:txBody>
          <a:bodyPr/>
          <a:lstStyle/>
          <a:p>
            <a:pPr marL="0" indent="0">
              <a:buNone/>
            </a:pPr>
            <a:r>
              <a:rPr lang="en-IN" dirty="0"/>
              <a:t>The Arduino IDE does not have native support for ESP8266NodeMCU</a:t>
            </a:r>
          </a:p>
          <a:p>
            <a:pPr marL="0" indent="0">
              <a:buNone/>
            </a:pPr>
            <a:r>
              <a:rPr lang="en-IN" dirty="0"/>
              <a:t>The board support package for the ESP8266 group of boards has to be downloaded separately</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63D7042-AB55-2BB8-BA5A-D95115A77CD0}"/>
              </a:ext>
            </a:extLst>
          </p:cNvPr>
          <p:cNvPicPr>
            <a:picLocks noChangeAspect="1"/>
          </p:cNvPicPr>
          <p:nvPr/>
        </p:nvPicPr>
        <p:blipFill>
          <a:blip r:embed="rId2"/>
          <a:stretch>
            <a:fillRect/>
          </a:stretch>
        </p:blipFill>
        <p:spPr>
          <a:xfrm>
            <a:off x="1605472" y="2688090"/>
            <a:ext cx="7096078" cy="3797316"/>
          </a:xfrm>
          <a:prstGeom prst="rect">
            <a:avLst/>
          </a:prstGeom>
        </p:spPr>
      </p:pic>
      <p:sp>
        <p:nvSpPr>
          <p:cNvPr id="6" name="Oval 5">
            <a:extLst>
              <a:ext uri="{FF2B5EF4-FFF2-40B4-BE49-F238E27FC236}">
                <a16:creationId xmlns:a16="http://schemas.microsoft.com/office/drawing/2014/main" id="{BD78721A-861C-96FE-BBED-E3813CACF8E1}"/>
              </a:ext>
            </a:extLst>
          </p:cNvPr>
          <p:cNvSpPr/>
          <p:nvPr/>
        </p:nvSpPr>
        <p:spPr>
          <a:xfrm>
            <a:off x="2733368" y="4748982"/>
            <a:ext cx="5142271" cy="44245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039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8CD5-487D-6767-27EB-0202B086F875}"/>
              </a:ext>
            </a:extLst>
          </p:cNvPr>
          <p:cNvSpPr>
            <a:spLocks noGrp="1"/>
          </p:cNvSpPr>
          <p:nvPr>
            <p:ph type="title"/>
          </p:nvPr>
        </p:nvSpPr>
        <p:spPr/>
        <p:txBody>
          <a:bodyPr>
            <a:normAutofit/>
          </a:bodyPr>
          <a:lstStyle/>
          <a:p>
            <a:r>
              <a:rPr lang="en-IN" sz="3200" b="1" dirty="0"/>
              <a:t>ESP8266 </a:t>
            </a:r>
            <a:r>
              <a:rPr lang="en-IN" sz="3200" b="1" dirty="0" err="1"/>
              <a:t>NodeMCU</a:t>
            </a:r>
            <a:endParaRPr lang="en-IN" sz="3200" b="1" dirty="0"/>
          </a:p>
        </p:txBody>
      </p:sp>
      <p:pic>
        <p:nvPicPr>
          <p:cNvPr id="5" name="Picture 4">
            <a:extLst>
              <a:ext uri="{FF2B5EF4-FFF2-40B4-BE49-F238E27FC236}">
                <a16:creationId xmlns:a16="http://schemas.microsoft.com/office/drawing/2014/main" id="{60C25720-75E4-6171-1B88-7D9C7C17A534}"/>
              </a:ext>
            </a:extLst>
          </p:cNvPr>
          <p:cNvPicPr>
            <a:picLocks noChangeAspect="1"/>
          </p:cNvPicPr>
          <p:nvPr/>
        </p:nvPicPr>
        <p:blipFill>
          <a:blip r:embed="rId2"/>
          <a:stretch>
            <a:fillRect/>
          </a:stretch>
        </p:blipFill>
        <p:spPr>
          <a:xfrm>
            <a:off x="1199535" y="1892776"/>
            <a:ext cx="9075174" cy="4394773"/>
          </a:xfrm>
          <a:prstGeom prst="rect">
            <a:avLst/>
          </a:prstGeom>
        </p:spPr>
      </p:pic>
      <p:sp>
        <p:nvSpPr>
          <p:cNvPr id="6" name="Oval 5">
            <a:extLst>
              <a:ext uri="{FF2B5EF4-FFF2-40B4-BE49-F238E27FC236}">
                <a16:creationId xmlns:a16="http://schemas.microsoft.com/office/drawing/2014/main" id="{66A9C320-073A-CCAF-2CEE-52BCD00D5235}"/>
              </a:ext>
            </a:extLst>
          </p:cNvPr>
          <p:cNvSpPr/>
          <p:nvPr/>
        </p:nvSpPr>
        <p:spPr>
          <a:xfrm>
            <a:off x="6096000" y="5692877"/>
            <a:ext cx="3657600" cy="87852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653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2DAE-C154-CD5E-E85B-52EBE90DED19}"/>
              </a:ext>
            </a:extLst>
          </p:cNvPr>
          <p:cNvSpPr>
            <a:spLocks noGrp="1"/>
          </p:cNvSpPr>
          <p:nvPr>
            <p:ph type="title"/>
          </p:nvPr>
        </p:nvSpPr>
        <p:spPr/>
        <p:txBody>
          <a:bodyPr>
            <a:normAutofit/>
          </a:bodyPr>
          <a:lstStyle/>
          <a:p>
            <a:r>
              <a:rPr lang="en-IN" sz="3200" b="1" dirty="0"/>
              <a:t>Arduino UNO vs ESP8266NodeMCU</a:t>
            </a:r>
          </a:p>
        </p:txBody>
      </p:sp>
      <p:graphicFrame>
        <p:nvGraphicFramePr>
          <p:cNvPr id="4" name="Table 4">
            <a:extLst>
              <a:ext uri="{FF2B5EF4-FFF2-40B4-BE49-F238E27FC236}">
                <a16:creationId xmlns:a16="http://schemas.microsoft.com/office/drawing/2014/main" id="{11AFF038-78C1-F748-7DFD-8F270CC4389B}"/>
              </a:ext>
            </a:extLst>
          </p:cNvPr>
          <p:cNvGraphicFramePr>
            <a:graphicFrameLocks noGrp="1"/>
          </p:cNvGraphicFramePr>
          <p:nvPr>
            <p:extLst>
              <p:ext uri="{D42A27DB-BD31-4B8C-83A1-F6EECF244321}">
                <p14:modId xmlns:p14="http://schemas.microsoft.com/office/powerpoint/2010/main" val="2689484231"/>
              </p:ext>
            </p:extLst>
          </p:nvPr>
        </p:nvGraphicFramePr>
        <p:xfrm>
          <a:off x="1097280" y="2056853"/>
          <a:ext cx="7308807" cy="3235960"/>
        </p:xfrm>
        <a:graphic>
          <a:graphicData uri="http://schemas.openxmlformats.org/drawingml/2006/table">
            <a:tbl>
              <a:tblPr firstRow="1" bandRow="1">
                <a:tableStyleId>{5C22544A-7EE6-4342-B048-85BDC9FD1C3A}</a:tableStyleId>
              </a:tblPr>
              <a:tblGrid>
                <a:gridCol w="1890141">
                  <a:extLst>
                    <a:ext uri="{9D8B030D-6E8A-4147-A177-3AD203B41FA5}">
                      <a16:colId xmlns:a16="http://schemas.microsoft.com/office/drawing/2014/main" val="2552915783"/>
                    </a:ext>
                  </a:extLst>
                </a:gridCol>
                <a:gridCol w="2709333">
                  <a:extLst>
                    <a:ext uri="{9D8B030D-6E8A-4147-A177-3AD203B41FA5}">
                      <a16:colId xmlns:a16="http://schemas.microsoft.com/office/drawing/2014/main" val="2931693353"/>
                    </a:ext>
                  </a:extLst>
                </a:gridCol>
                <a:gridCol w="2709333">
                  <a:extLst>
                    <a:ext uri="{9D8B030D-6E8A-4147-A177-3AD203B41FA5}">
                      <a16:colId xmlns:a16="http://schemas.microsoft.com/office/drawing/2014/main" val="2641169592"/>
                    </a:ext>
                  </a:extLst>
                </a:gridCol>
              </a:tblGrid>
              <a:tr h="370840">
                <a:tc>
                  <a:txBody>
                    <a:bodyPr/>
                    <a:lstStyle/>
                    <a:p>
                      <a:endParaRPr lang="en-IN"/>
                    </a:p>
                  </a:txBody>
                  <a:tcPr/>
                </a:tc>
                <a:tc>
                  <a:txBody>
                    <a:bodyPr/>
                    <a:lstStyle/>
                    <a:p>
                      <a:r>
                        <a:rPr lang="en-IN" dirty="0"/>
                        <a:t>Arduino UNO</a:t>
                      </a:r>
                    </a:p>
                  </a:txBody>
                  <a:tcPr/>
                </a:tc>
                <a:tc>
                  <a:txBody>
                    <a:bodyPr/>
                    <a:lstStyle/>
                    <a:p>
                      <a:r>
                        <a:rPr lang="en-IN" dirty="0"/>
                        <a:t>ESP8266 </a:t>
                      </a:r>
                      <a:r>
                        <a:rPr lang="en-IN" dirty="0" err="1"/>
                        <a:t>NodeMCU</a:t>
                      </a:r>
                      <a:endParaRPr lang="en-IN" dirty="0"/>
                    </a:p>
                  </a:txBody>
                  <a:tcPr/>
                </a:tc>
                <a:extLst>
                  <a:ext uri="{0D108BD9-81ED-4DB2-BD59-A6C34878D82A}">
                    <a16:rowId xmlns:a16="http://schemas.microsoft.com/office/drawing/2014/main" val="339693440"/>
                  </a:ext>
                </a:extLst>
              </a:tr>
              <a:tr h="370840">
                <a:tc>
                  <a:txBody>
                    <a:bodyPr/>
                    <a:lstStyle/>
                    <a:p>
                      <a:r>
                        <a:rPr lang="en-IN" dirty="0"/>
                        <a:t>CPU</a:t>
                      </a:r>
                    </a:p>
                  </a:txBody>
                  <a:tcPr/>
                </a:tc>
                <a:tc>
                  <a:txBody>
                    <a:bodyPr/>
                    <a:lstStyle/>
                    <a:p>
                      <a:r>
                        <a:rPr lang="en-IN" dirty="0"/>
                        <a:t>8-bit</a:t>
                      </a:r>
                    </a:p>
                  </a:txBody>
                  <a:tcPr/>
                </a:tc>
                <a:tc>
                  <a:txBody>
                    <a:bodyPr/>
                    <a:lstStyle/>
                    <a:p>
                      <a:r>
                        <a:rPr lang="en-IN" dirty="0"/>
                        <a:t>32-bit</a:t>
                      </a:r>
                    </a:p>
                  </a:txBody>
                  <a:tcPr/>
                </a:tc>
                <a:extLst>
                  <a:ext uri="{0D108BD9-81ED-4DB2-BD59-A6C34878D82A}">
                    <a16:rowId xmlns:a16="http://schemas.microsoft.com/office/drawing/2014/main" val="946541973"/>
                  </a:ext>
                </a:extLst>
              </a:tr>
              <a:tr h="370840">
                <a:tc>
                  <a:txBody>
                    <a:bodyPr/>
                    <a:lstStyle/>
                    <a:p>
                      <a:r>
                        <a:rPr lang="en-IN" dirty="0"/>
                        <a:t>Operating voltage</a:t>
                      </a:r>
                    </a:p>
                  </a:txBody>
                  <a:tcPr/>
                </a:tc>
                <a:tc>
                  <a:txBody>
                    <a:bodyPr/>
                    <a:lstStyle/>
                    <a:p>
                      <a:r>
                        <a:rPr lang="en-IN" dirty="0"/>
                        <a:t>5V</a:t>
                      </a:r>
                    </a:p>
                  </a:txBody>
                  <a:tcPr/>
                </a:tc>
                <a:tc>
                  <a:txBody>
                    <a:bodyPr/>
                    <a:lstStyle/>
                    <a:p>
                      <a:r>
                        <a:rPr lang="en-IN" dirty="0"/>
                        <a:t>3.3V</a:t>
                      </a:r>
                    </a:p>
                  </a:txBody>
                  <a:tcPr/>
                </a:tc>
                <a:extLst>
                  <a:ext uri="{0D108BD9-81ED-4DB2-BD59-A6C34878D82A}">
                    <a16:rowId xmlns:a16="http://schemas.microsoft.com/office/drawing/2014/main" val="3992898172"/>
                  </a:ext>
                </a:extLst>
              </a:tr>
              <a:tr h="370840">
                <a:tc>
                  <a:txBody>
                    <a:bodyPr/>
                    <a:lstStyle/>
                    <a:p>
                      <a:r>
                        <a:rPr lang="en-IN" dirty="0"/>
                        <a:t>Clock frequency</a:t>
                      </a:r>
                    </a:p>
                  </a:txBody>
                  <a:tcPr/>
                </a:tc>
                <a:tc>
                  <a:txBody>
                    <a:bodyPr/>
                    <a:lstStyle/>
                    <a:p>
                      <a:r>
                        <a:rPr lang="en-IN" dirty="0"/>
                        <a:t>16MHz</a:t>
                      </a:r>
                    </a:p>
                  </a:txBody>
                  <a:tcPr/>
                </a:tc>
                <a:tc>
                  <a:txBody>
                    <a:bodyPr/>
                    <a:lstStyle/>
                    <a:p>
                      <a:r>
                        <a:rPr lang="en-IN" dirty="0"/>
                        <a:t>80-160MHz</a:t>
                      </a:r>
                    </a:p>
                  </a:txBody>
                  <a:tcPr/>
                </a:tc>
                <a:extLst>
                  <a:ext uri="{0D108BD9-81ED-4DB2-BD59-A6C34878D82A}">
                    <a16:rowId xmlns:a16="http://schemas.microsoft.com/office/drawing/2014/main" val="4249270940"/>
                  </a:ext>
                </a:extLst>
              </a:tr>
              <a:tr h="370840">
                <a:tc>
                  <a:txBody>
                    <a:bodyPr/>
                    <a:lstStyle/>
                    <a:p>
                      <a:r>
                        <a:rPr lang="en-IN" dirty="0"/>
                        <a:t>RAM</a:t>
                      </a:r>
                    </a:p>
                  </a:txBody>
                  <a:tcPr/>
                </a:tc>
                <a:tc>
                  <a:txBody>
                    <a:bodyPr/>
                    <a:lstStyle/>
                    <a:p>
                      <a:r>
                        <a:rPr lang="en-IN" dirty="0"/>
                        <a:t>2KB</a:t>
                      </a:r>
                    </a:p>
                  </a:txBody>
                  <a:tcPr/>
                </a:tc>
                <a:tc>
                  <a:txBody>
                    <a:bodyPr/>
                    <a:lstStyle/>
                    <a:p>
                      <a:r>
                        <a:rPr lang="en-IN" dirty="0"/>
                        <a:t>128KB</a:t>
                      </a:r>
                    </a:p>
                  </a:txBody>
                  <a:tcPr/>
                </a:tc>
                <a:extLst>
                  <a:ext uri="{0D108BD9-81ED-4DB2-BD59-A6C34878D82A}">
                    <a16:rowId xmlns:a16="http://schemas.microsoft.com/office/drawing/2014/main" val="3490714631"/>
                  </a:ext>
                </a:extLst>
              </a:tr>
              <a:tr h="370840">
                <a:tc>
                  <a:txBody>
                    <a:bodyPr/>
                    <a:lstStyle/>
                    <a:p>
                      <a:r>
                        <a:rPr lang="en-IN" dirty="0"/>
                        <a:t>Flash</a:t>
                      </a:r>
                    </a:p>
                  </a:txBody>
                  <a:tcPr/>
                </a:tc>
                <a:tc>
                  <a:txBody>
                    <a:bodyPr/>
                    <a:lstStyle/>
                    <a:p>
                      <a:r>
                        <a:rPr lang="en-IN" dirty="0"/>
                        <a:t>32KB</a:t>
                      </a:r>
                    </a:p>
                  </a:txBody>
                  <a:tcPr/>
                </a:tc>
                <a:tc>
                  <a:txBody>
                    <a:bodyPr/>
                    <a:lstStyle/>
                    <a:p>
                      <a:r>
                        <a:rPr lang="en-IN" dirty="0"/>
                        <a:t>4MB (external flash)</a:t>
                      </a:r>
                    </a:p>
                  </a:txBody>
                  <a:tcPr/>
                </a:tc>
                <a:extLst>
                  <a:ext uri="{0D108BD9-81ED-4DB2-BD59-A6C34878D82A}">
                    <a16:rowId xmlns:a16="http://schemas.microsoft.com/office/drawing/2014/main" val="720737648"/>
                  </a:ext>
                </a:extLst>
              </a:tr>
              <a:tr h="370840">
                <a:tc>
                  <a:txBody>
                    <a:bodyPr/>
                    <a:lstStyle/>
                    <a:p>
                      <a:r>
                        <a:rPr lang="en-IN" dirty="0" err="1"/>
                        <a:t>WiFi</a:t>
                      </a:r>
                      <a:endParaRPr lang="en-IN" dirty="0"/>
                    </a:p>
                  </a:txBody>
                  <a:tcPr/>
                </a:tc>
                <a:tc>
                  <a:txBody>
                    <a:bodyPr/>
                    <a:lstStyle/>
                    <a:p>
                      <a:r>
                        <a:rPr lang="en-IN" dirty="0"/>
                        <a:t>No </a:t>
                      </a:r>
                      <a:r>
                        <a:rPr lang="en-IN" dirty="0" err="1"/>
                        <a:t>WiFi</a:t>
                      </a:r>
                      <a:endParaRPr lang="en-IN" dirty="0"/>
                    </a:p>
                  </a:txBody>
                  <a:tcPr/>
                </a:tc>
                <a:tc>
                  <a:txBody>
                    <a:bodyPr/>
                    <a:lstStyle/>
                    <a:p>
                      <a:r>
                        <a:rPr lang="en-IN" dirty="0" err="1"/>
                        <a:t>WiFi</a:t>
                      </a:r>
                      <a:r>
                        <a:rPr lang="en-IN" dirty="0"/>
                        <a:t> on-chip</a:t>
                      </a:r>
                    </a:p>
                  </a:txBody>
                  <a:tcPr/>
                </a:tc>
                <a:extLst>
                  <a:ext uri="{0D108BD9-81ED-4DB2-BD59-A6C34878D82A}">
                    <a16:rowId xmlns:a16="http://schemas.microsoft.com/office/drawing/2014/main" val="3489341890"/>
                  </a:ext>
                </a:extLst>
              </a:tr>
              <a:tr h="370840">
                <a:tc>
                  <a:txBody>
                    <a:bodyPr/>
                    <a:lstStyle/>
                    <a:p>
                      <a:r>
                        <a:rPr lang="en-IN" dirty="0"/>
                        <a:t>Digital I/O</a:t>
                      </a:r>
                    </a:p>
                    <a:p>
                      <a:r>
                        <a:rPr lang="en-IN" dirty="0"/>
                        <a:t>Analog inputs</a:t>
                      </a:r>
                    </a:p>
                  </a:txBody>
                  <a:tcPr/>
                </a:tc>
                <a:tc>
                  <a:txBody>
                    <a:bodyPr/>
                    <a:lstStyle/>
                    <a:p>
                      <a:r>
                        <a:rPr lang="en-IN" dirty="0"/>
                        <a:t>14</a:t>
                      </a:r>
                    </a:p>
                    <a:p>
                      <a:r>
                        <a:rPr lang="en-IN" dirty="0"/>
                        <a:t>6</a:t>
                      </a:r>
                    </a:p>
                  </a:txBody>
                  <a:tcPr/>
                </a:tc>
                <a:tc>
                  <a:txBody>
                    <a:bodyPr/>
                    <a:lstStyle/>
                    <a:p>
                      <a:r>
                        <a:rPr lang="en-IN" dirty="0"/>
                        <a:t>11</a:t>
                      </a:r>
                    </a:p>
                    <a:p>
                      <a:r>
                        <a:rPr lang="en-IN" dirty="0"/>
                        <a:t>1</a:t>
                      </a:r>
                    </a:p>
                  </a:txBody>
                  <a:tcPr/>
                </a:tc>
                <a:extLst>
                  <a:ext uri="{0D108BD9-81ED-4DB2-BD59-A6C34878D82A}">
                    <a16:rowId xmlns:a16="http://schemas.microsoft.com/office/drawing/2014/main" val="666456979"/>
                  </a:ext>
                </a:extLst>
              </a:tr>
            </a:tbl>
          </a:graphicData>
        </a:graphic>
      </p:graphicFrame>
    </p:spTree>
    <p:extLst>
      <p:ext uri="{BB962C8B-B14F-4D97-AF65-F5344CB8AC3E}">
        <p14:creationId xmlns:p14="http://schemas.microsoft.com/office/powerpoint/2010/main" val="3381235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6D8D-7236-BE87-B5A6-3E450472EF31}"/>
              </a:ext>
            </a:extLst>
          </p:cNvPr>
          <p:cNvSpPr>
            <a:spLocks noGrp="1"/>
          </p:cNvSpPr>
          <p:nvPr>
            <p:ph type="title"/>
          </p:nvPr>
        </p:nvSpPr>
        <p:spPr/>
        <p:txBody>
          <a:bodyPr/>
          <a:lstStyle/>
          <a:p>
            <a:r>
              <a:rPr lang="en-IN" dirty="0"/>
              <a:t>Raspberry Pi 3</a:t>
            </a:r>
          </a:p>
        </p:txBody>
      </p:sp>
      <p:pic>
        <p:nvPicPr>
          <p:cNvPr id="9" name="Picture 8">
            <a:extLst>
              <a:ext uri="{FF2B5EF4-FFF2-40B4-BE49-F238E27FC236}">
                <a16:creationId xmlns:a16="http://schemas.microsoft.com/office/drawing/2014/main" id="{05FAC355-04B7-BDDC-DBC0-1EC0EE04E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79904"/>
            <a:ext cx="2667000" cy="1714500"/>
          </a:xfrm>
          <a:prstGeom prst="rect">
            <a:avLst/>
          </a:prstGeom>
        </p:spPr>
      </p:pic>
      <p:sp>
        <p:nvSpPr>
          <p:cNvPr id="11" name="TextBox 10">
            <a:extLst>
              <a:ext uri="{FF2B5EF4-FFF2-40B4-BE49-F238E27FC236}">
                <a16:creationId xmlns:a16="http://schemas.microsoft.com/office/drawing/2014/main" id="{C860043F-FB58-157E-0D21-D9A108654CA4}"/>
              </a:ext>
            </a:extLst>
          </p:cNvPr>
          <p:cNvSpPr txBox="1"/>
          <p:nvPr/>
        </p:nvSpPr>
        <p:spPr>
          <a:xfrm>
            <a:off x="3952568" y="1772387"/>
            <a:ext cx="7846142" cy="830997"/>
          </a:xfrm>
          <a:prstGeom prst="rect">
            <a:avLst/>
          </a:prstGeom>
          <a:noFill/>
        </p:spPr>
        <p:txBody>
          <a:bodyPr wrap="square">
            <a:spAutoFit/>
          </a:bodyPr>
          <a:lstStyle/>
          <a:p>
            <a:r>
              <a:rPr lang="en-US" sz="1600" b="0" i="0" dirty="0">
                <a:solidFill>
                  <a:srgbClr val="000000"/>
                </a:solidFill>
                <a:effectLst/>
              </a:rPr>
              <a:t>Raspberry Pi is a low-cost, credit card-sized computer that connects to a computer monitor or TV using HDMI, and uses a standard keyboard and mouse. It can run a host of operating systems, such as Raspbian (Debian Linux), Android, Windows 10, IoT Core, etc.</a:t>
            </a:r>
            <a:endParaRPr lang="en-IN" sz="1600" dirty="0"/>
          </a:p>
        </p:txBody>
      </p:sp>
      <p:pic>
        <p:nvPicPr>
          <p:cNvPr id="2052" name="Picture 4" descr="Headless Raspberry Pi Setup - learn.sparkfun.com">
            <a:extLst>
              <a:ext uri="{FF2B5EF4-FFF2-40B4-BE49-F238E27FC236}">
                <a16:creationId xmlns:a16="http://schemas.microsoft.com/office/drawing/2014/main" id="{86B81AED-B919-64D2-DD8B-6E6299357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912" y="3383079"/>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527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39B2-3A9E-5641-BD60-368263E6D1E5}"/>
              </a:ext>
            </a:extLst>
          </p:cNvPr>
          <p:cNvSpPr>
            <a:spLocks noGrp="1"/>
          </p:cNvSpPr>
          <p:nvPr>
            <p:ph type="title"/>
          </p:nvPr>
        </p:nvSpPr>
        <p:spPr/>
        <p:txBody>
          <a:bodyPr>
            <a:normAutofit/>
          </a:bodyPr>
          <a:lstStyle/>
          <a:p>
            <a:r>
              <a:rPr lang="en-IN" sz="3200" b="1" dirty="0"/>
              <a:t>Raspberry Pi 3</a:t>
            </a:r>
          </a:p>
        </p:txBody>
      </p:sp>
      <p:sp>
        <p:nvSpPr>
          <p:cNvPr id="4" name="TextBox 3">
            <a:extLst>
              <a:ext uri="{FF2B5EF4-FFF2-40B4-BE49-F238E27FC236}">
                <a16:creationId xmlns:a16="http://schemas.microsoft.com/office/drawing/2014/main" id="{8EDE7353-EC8E-D426-E31A-EF42B5A8F733}"/>
              </a:ext>
            </a:extLst>
          </p:cNvPr>
          <p:cNvSpPr txBox="1"/>
          <p:nvPr/>
        </p:nvSpPr>
        <p:spPr>
          <a:xfrm>
            <a:off x="1356852" y="1895620"/>
            <a:ext cx="6096000" cy="2062103"/>
          </a:xfrm>
          <a:prstGeom prst="rect">
            <a:avLst/>
          </a:prstGeom>
          <a:noFill/>
        </p:spPr>
        <p:txBody>
          <a:bodyPr wrap="square">
            <a:spAutoFit/>
          </a:bodyPr>
          <a:lstStyle/>
          <a:p>
            <a:pPr algn="l"/>
            <a:r>
              <a:rPr lang="en-IN" sz="1600" b="1" i="0" dirty="0">
                <a:solidFill>
                  <a:srgbClr val="000000"/>
                </a:solidFill>
                <a:effectLst/>
              </a:rPr>
              <a:t>Features</a:t>
            </a:r>
          </a:p>
          <a:p>
            <a:pPr marL="285750" indent="-285750" algn="l">
              <a:buFont typeface="Arial" panose="020B0604020202020204" pitchFamily="34" charset="0"/>
              <a:buChar char="•"/>
            </a:pPr>
            <a:r>
              <a:rPr lang="en-IN" sz="1600" b="0" i="0" dirty="0">
                <a:solidFill>
                  <a:srgbClr val="000000"/>
                </a:solidFill>
                <a:effectLst/>
              </a:rPr>
              <a:t>Processor: 64-bit ARMv8 CPU</a:t>
            </a:r>
          </a:p>
          <a:p>
            <a:pPr marL="285750" indent="-285750" algn="l">
              <a:buFont typeface="Arial" panose="020B0604020202020204" pitchFamily="34" charset="0"/>
              <a:buChar char="•"/>
            </a:pPr>
            <a:r>
              <a:rPr lang="en-IN" sz="1600" dirty="0">
                <a:solidFill>
                  <a:srgbClr val="000000"/>
                </a:solidFill>
              </a:rPr>
              <a:t>Operating frequency: 1.2GHz</a:t>
            </a:r>
            <a:endParaRPr lang="en-IN" sz="1600" b="0" i="0" dirty="0">
              <a:solidFill>
                <a:srgbClr val="000000"/>
              </a:solidFill>
              <a:effectLst/>
            </a:endParaRPr>
          </a:p>
          <a:p>
            <a:pPr marL="285750" indent="-285750" algn="l">
              <a:buFont typeface="Arial" panose="020B0604020202020204" pitchFamily="34" charset="0"/>
              <a:buChar char="•"/>
            </a:pPr>
            <a:r>
              <a:rPr lang="en-IN" sz="1600" b="0" i="0" dirty="0" err="1">
                <a:solidFill>
                  <a:srgbClr val="000000"/>
                </a:solidFill>
                <a:effectLst/>
              </a:rPr>
              <a:t>WiFi</a:t>
            </a:r>
            <a:r>
              <a:rPr lang="en-IN" sz="1600" b="0" i="0" dirty="0">
                <a:solidFill>
                  <a:srgbClr val="000000"/>
                </a:solidFill>
                <a:effectLst/>
              </a:rPr>
              <a:t>: 802.11n Wireless LAN</a:t>
            </a:r>
          </a:p>
          <a:p>
            <a:pPr marL="285750" indent="-285750" algn="l">
              <a:buFont typeface="Arial" panose="020B0604020202020204" pitchFamily="34" charset="0"/>
              <a:buChar char="•"/>
            </a:pPr>
            <a:r>
              <a:rPr lang="en-IN" sz="1600" b="0" i="0" dirty="0">
                <a:solidFill>
                  <a:srgbClr val="000000"/>
                </a:solidFill>
                <a:effectLst/>
              </a:rPr>
              <a:t>Bluetooth:  4.1 Low Energy (BLE)</a:t>
            </a:r>
          </a:p>
          <a:p>
            <a:pPr marL="285750" indent="-285750" algn="l">
              <a:buFont typeface="Arial" panose="020B0604020202020204" pitchFamily="34" charset="0"/>
              <a:buChar char="•"/>
            </a:pPr>
            <a:r>
              <a:rPr lang="en-IN" sz="1600" dirty="0">
                <a:solidFill>
                  <a:srgbClr val="000000"/>
                </a:solidFill>
              </a:rPr>
              <a:t>4 USB ports</a:t>
            </a:r>
          </a:p>
          <a:p>
            <a:pPr marL="285750" indent="-285750" algn="l">
              <a:buFont typeface="Arial" panose="020B0604020202020204" pitchFamily="34" charset="0"/>
              <a:buChar char="•"/>
            </a:pPr>
            <a:r>
              <a:rPr lang="en-IN" sz="1600" b="0" i="0" dirty="0">
                <a:solidFill>
                  <a:srgbClr val="000000"/>
                </a:solidFill>
                <a:effectLst/>
              </a:rPr>
              <a:t>Ethernet port</a:t>
            </a:r>
          </a:p>
          <a:p>
            <a:pPr marL="285750" indent="-285750" algn="l">
              <a:buFont typeface="Arial" panose="020B0604020202020204" pitchFamily="34" charset="0"/>
              <a:buChar char="•"/>
            </a:pPr>
            <a:r>
              <a:rPr lang="en-IN" sz="1600" dirty="0">
                <a:solidFill>
                  <a:srgbClr val="000000"/>
                </a:solidFill>
              </a:rPr>
              <a:t>40-pin GPIO connector for connecting external sensors</a:t>
            </a:r>
            <a:endParaRPr lang="en-IN" sz="1600" b="0" i="0" dirty="0">
              <a:solidFill>
                <a:srgbClr val="000000"/>
              </a:solidFill>
              <a:effectLst/>
            </a:endParaRPr>
          </a:p>
        </p:txBody>
      </p:sp>
    </p:spTree>
    <p:extLst>
      <p:ext uri="{BB962C8B-B14F-4D97-AF65-F5344CB8AC3E}">
        <p14:creationId xmlns:p14="http://schemas.microsoft.com/office/powerpoint/2010/main" val="983320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8EA2-DF9D-24E6-1677-D2026E7A2477}"/>
              </a:ext>
            </a:extLst>
          </p:cNvPr>
          <p:cNvSpPr>
            <a:spLocks noGrp="1"/>
          </p:cNvSpPr>
          <p:nvPr>
            <p:ph type="title"/>
          </p:nvPr>
        </p:nvSpPr>
        <p:spPr/>
        <p:txBody>
          <a:bodyPr>
            <a:normAutofit/>
          </a:bodyPr>
          <a:lstStyle/>
          <a:p>
            <a:r>
              <a:rPr lang="en-IN" sz="3200" b="1" dirty="0"/>
              <a:t>Raspberry Pi3</a:t>
            </a:r>
          </a:p>
        </p:txBody>
      </p:sp>
      <p:sp>
        <p:nvSpPr>
          <p:cNvPr id="5" name="TextBox 4">
            <a:extLst>
              <a:ext uri="{FF2B5EF4-FFF2-40B4-BE49-F238E27FC236}">
                <a16:creationId xmlns:a16="http://schemas.microsoft.com/office/drawing/2014/main" id="{74520DFA-B9DB-1B98-D8FE-FA8178939CDF}"/>
              </a:ext>
            </a:extLst>
          </p:cNvPr>
          <p:cNvSpPr txBox="1"/>
          <p:nvPr/>
        </p:nvSpPr>
        <p:spPr>
          <a:xfrm>
            <a:off x="1097280" y="2093874"/>
            <a:ext cx="10396630" cy="3785652"/>
          </a:xfrm>
          <a:prstGeom prst="rect">
            <a:avLst/>
          </a:prstGeom>
          <a:noFill/>
        </p:spPr>
        <p:txBody>
          <a:bodyPr wrap="square">
            <a:spAutoFit/>
          </a:bodyPr>
          <a:lstStyle/>
          <a:p>
            <a:r>
              <a:rPr lang="en-US" sz="1600" b="0" i="0" dirty="0">
                <a:solidFill>
                  <a:srgbClr val="000000"/>
                </a:solidFill>
                <a:effectLst/>
              </a:rPr>
              <a:t>One of the most popular OSs used for the Raspberry Pi is the </a:t>
            </a:r>
            <a:r>
              <a:rPr lang="en-US" sz="1600" b="1" i="0" dirty="0">
                <a:solidFill>
                  <a:srgbClr val="000000"/>
                </a:solidFill>
                <a:effectLst/>
              </a:rPr>
              <a:t>Raspbian </a:t>
            </a:r>
            <a:r>
              <a:rPr lang="en-US" sz="1600" b="0" i="0" dirty="0">
                <a:solidFill>
                  <a:srgbClr val="000000"/>
                </a:solidFill>
                <a:effectLst/>
              </a:rPr>
              <a:t>Operating system. The Raspbian OS is based on the Debian OS, optimized for the Raspberry Pi hardware</a:t>
            </a:r>
          </a:p>
          <a:p>
            <a:endParaRPr lang="en-US" sz="1600" b="0" i="0" dirty="0">
              <a:solidFill>
                <a:srgbClr val="000000"/>
              </a:solidFill>
              <a:effectLst/>
            </a:endParaRPr>
          </a:p>
          <a:p>
            <a:r>
              <a:rPr lang="en-US" sz="1600" b="0" i="0" dirty="0">
                <a:solidFill>
                  <a:srgbClr val="000000"/>
                </a:solidFill>
                <a:effectLst/>
              </a:rPr>
              <a:t>The Raspbian OS boots off a micro-SD card and the entire operating system runs off the </a:t>
            </a:r>
            <a:r>
              <a:rPr lang="en-US" sz="1600" b="0" i="0" dirty="0" err="1">
                <a:solidFill>
                  <a:srgbClr val="000000"/>
                </a:solidFill>
                <a:effectLst/>
              </a:rPr>
              <a:t>cardinstalled</a:t>
            </a:r>
            <a:r>
              <a:rPr lang="en-US" sz="1600" b="0" i="0" dirty="0">
                <a:solidFill>
                  <a:srgbClr val="000000"/>
                </a:solidFill>
                <a:effectLst/>
              </a:rPr>
              <a:t>, you can proceed to </a:t>
            </a:r>
          </a:p>
          <a:p>
            <a:endParaRPr lang="en-US" sz="1600" dirty="0">
              <a:solidFill>
                <a:srgbClr val="000000"/>
              </a:solidFill>
            </a:endParaRPr>
          </a:p>
          <a:p>
            <a:r>
              <a:rPr lang="en-US" sz="1600" dirty="0">
                <a:solidFill>
                  <a:srgbClr val="000000"/>
                </a:solidFill>
              </a:rPr>
              <a:t>Once the </a:t>
            </a:r>
            <a:r>
              <a:rPr lang="en-US" sz="1600" dirty="0" err="1">
                <a:solidFill>
                  <a:srgbClr val="000000"/>
                </a:solidFill>
              </a:rPr>
              <a:t>Rasbian</a:t>
            </a:r>
            <a:r>
              <a:rPr lang="en-US" sz="1600" dirty="0">
                <a:solidFill>
                  <a:srgbClr val="000000"/>
                </a:solidFill>
              </a:rPr>
              <a:t> OS is installed, you can </a:t>
            </a:r>
            <a:r>
              <a:rPr lang="en-US" sz="1600" b="0" i="0" dirty="0">
                <a:solidFill>
                  <a:srgbClr val="000000"/>
                </a:solidFill>
                <a:effectLst/>
              </a:rPr>
              <a:t>log into it and see a full windowed system. </a:t>
            </a:r>
            <a:endParaRPr lang="en-US" sz="1600" dirty="0">
              <a:solidFill>
                <a:srgbClr val="000000"/>
              </a:solidFill>
            </a:endParaRPr>
          </a:p>
          <a:p>
            <a:endParaRPr lang="en-US" sz="1600" b="0" i="0" dirty="0">
              <a:solidFill>
                <a:srgbClr val="000000"/>
              </a:solidFill>
              <a:effectLst/>
            </a:endParaRPr>
          </a:p>
          <a:p>
            <a:r>
              <a:rPr lang="en-US" sz="1600" dirty="0">
                <a:solidFill>
                  <a:srgbClr val="000000"/>
                </a:solidFill>
              </a:rPr>
              <a:t>Username: pi</a:t>
            </a:r>
          </a:p>
          <a:p>
            <a:r>
              <a:rPr lang="en-US" sz="1600" b="0" i="0" dirty="0">
                <a:solidFill>
                  <a:srgbClr val="000000"/>
                </a:solidFill>
                <a:effectLst/>
              </a:rPr>
              <a:t>Password: raspberry</a:t>
            </a:r>
          </a:p>
          <a:p>
            <a:endParaRPr lang="en-US" sz="1600" b="0" i="0" dirty="0">
              <a:solidFill>
                <a:srgbClr val="000000"/>
              </a:solidFill>
              <a:effectLst/>
            </a:endParaRPr>
          </a:p>
          <a:p>
            <a:endParaRPr lang="en-US" sz="1600" b="0" i="0" dirty="0">
              <a:solidFill>
                <a:srgbClr val="000000"/>
              </a:solidFill>
              <a:effectLst/>
            </a:endParaRPr>
          </a:p>
          <a:p>
            <a:endParaRPr lang="en-US" sz="1600" dirty="0">
              <a:solidFill>
                <a:srgbClr val="000000"/>
              </a:solidFill>
            </a:endParaRPr>
          </a:p>
          <a:p>
            <a:endParaRPr lang="en-US" sz="1600" b="0" i="0" dirty="0">
              <a:solidFill>
                <a:srgbClr val="000000"/>
              </a:solidFill>
              <a:effectLst/>
            </a:endParaRPr>
          </a:p>
          <a:p>
            <a:endParaRPr lang="en-US" sz="1600" dirty="0">
              <a:solidFill>
                <a:srgbClr val="000000"/>
              </a:solidFill>
            </a:endParaRPr>
          </a:p>
          <a:p>
            <a:endParaRPr lang="en-IN" sz="1600" dirty="0"/>
          </a:p>
        </p:txBody>
      </p:sp>
      <p:sp>
        <p:nvSpPr>
          <p:cNvPr id="8" name="Rectangle 1">
            <a:extLst>
              <a:ext uri="{FF2B5EF4-FFF2-40B4-BE49-F238E27FC236}">
                <a16:creationId xmlns:a16="http://schemas.microsoft.com/office/drawing/2014/main" id="{91E657B3-1F96-F5F5-E9B5-AEA26282A665}"/>
              </a:ext>
            </a:extLst>
          </p:cNvPr>
          <p:cNvSpPr>
            <a:spLocks noChangeArrowheads="1"/>
          </p:cNvSpPr>
          <p:nvPr/>
        </p:nvSpPr>
        <p:spPr bwMode="auto">
          <a:xfrm>
            <a:off x="0" y="0"/>
            <a:ext cx="12192000" cy="0"/>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Noto Sans" panose="020B0502040504020204" pitchFamily="34" charset="0"/>
                <a:cs typeface="Noto Sans" panose="020B0502040504020204" pitchFamily="34" charset="0"/>
              </a:rPr>
              <a:t>Once the Raspbian OS is installed, you can proceed to log into it and see a full windowed system (see </a:t>
            </a:r>
            <a:r>
              <a:rPr kumimoji="0" lang="en-US" altLang="en-US" sz="1200" b="1" i="0" u="none" strike="noStrike" cap="none" normalizeH="0" baseline="0" dirty="0">
                <a:ln>
                  <a:noFill/>
                </a:ln>
                <a:solidFill>
                  <a:srgbClr val="000000"/>
                </a:solidFill>
                <a:effectLst/>
                <a:latin typeface="Noto Sans" panose="020B0502040504020204" pitchFamily="34" charset="0"/>
                <a:cs typeface="Noto Sans" panose="020B0502040504020204" pitchFamily="34" charset="0"/>
              </a:rPr>
              <a:t>Figure 5</a:t>
            </a:r>
            <a:r>
              <a:rPr kumimoji="0" lang="en-US" altLang="en-US" sz="1200" b="0" i="0" u="none" strike="noStrike" cap="none" normalizeH="0" baseline="0" dirty="0">
                <a:ln>
                  <a:noFill/>
                </a:ln>
                <a:solidFill>
                  <a:srgbClr val="000000"/>
                </a:solidFill>
                <a:effectLst/>
                <a:latin typeface="Noto Sans" panose="020B0502040504020204" pitchFamily="34" charset="0"/>
                <a:cs typeface="Noto Sans" panose="020B0502040504020204" pitchFamily="34" charset="0"/>
              </a:rPr>
              <a:t>). The default username is </a:t>
            </a:r>
            <a:r>
              <a:rPr kumimoji="0" lang="en-US" altLang="en-US" sz="1200" b="0" i="0" u="none" strike="noStrike" cap="none" normalizeH="0" baseline="0" dirty="0">
                <a:ln>
                  <a:noFill/>
                </a:ln>
                <a:solidFill>
                  <a:srgbClr val="000000"/>
                </a:solidFill>
                <a:effectLst/>
                <a:latin typeface="Arial Unicode MS"/>
              </a:rPr>
              <a:t>pi</a:t>
            </a:r>
            <a:r>
              <a:rPr kumimoji="0" lang="en-US" altLang="en-US" sz="1200" b="0" i="0" u="none" strike="noStrike" cap="none" normalizeH="0" baseline="0" dirty="0">
                <a:ln>
                  <a:noFill/>
                </a:ln>
                <a:solidFill>
                  <a:srgbClr val="000000"/>
                </a:solidFill>
                <a:effectLst/>
                <a:latin typeface="Noto Sans" panose="020B0502040504020204" pitchFamily="34" charset="0"/>
                <a:cs typeface="Noto Sans" panose="020B0502040504020204" pitchFamily="34" charset="0"/>
              </a:rPr>
              <a:t> and the password is </a:t>
            </a:r>
            <a:r>
              <a:rPr kumimoji="0" lang="en-US" altLang="en-US" sz="1200" b="0" i="0" u="none" strike="noStrike" cap="none" normalizeH="0" baseline="0" dirty="0">
                <a:ln>
                  <a:noFill/>
                </a:ln>
                <a:solidFill>
                  <a:srgbClr val="000000"/>
                </a:solidFill>
                <a:effectLst/>
                <a:latin typeface="Arial Unicode MS"/>
              </a:rPr>
              <a:t>raspberry</a:t>
            </a:r>
            <a:r>
              <a:rPr kumimoji="0" lang="en-US" altLang="en-US" sz="1200" b="0" i="0" u="none" strike="noStrike" cap="none" normalizeH="0" baseline="0" dirty="0">
                <a:ln>
                  <a:noFill/>
                </a:ln>
                <a:solidFill>
                  <a:srgbClr val="000000"/>
                </a:solidFill>
                <a:effectLst/>
                <a:latin typeface="Noto Sans" panose="020B0502040504020204" pitchFamily="34" charset="0"/>
                <a:cs typeface="Noto Sans" panose="020B0502040504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8353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F35A-1AEC-BA85-6B79-6BBBC6D9D406}"/>
              </a:ext>
            </a:extLst>
          </p:cNvPr>
          <p:cNvSpPr>
            <a:spLocks noGrp="1"/>
          </p:cNvSpPr>
          <p:nvPr>
            <p:ph type="title"/>
          </p:nvPr>
        </p:nvSpPr>
        <p:spPr/>
        <p:txBody>
          <a:bodyPr>
            <a:normAutofit/>
          </a:bodyPr>
          <a:lstStyle/>
          <a:p>
            <a:r>
              <a:rPr lang="en-IN" sz="3200" b="1" dirty="0">
                <a:latin typeface="+mn-lt"/>
              </a:rPr>
              <a:t>Raspberry Pi</a:t>
            </a:r>
          </a:p>
        </p:txBody>
      </p:sp>
      <p:pic>
        <p:nvPicPr>
          <p:cNvPr id="5122" name="Picture 2" descr="GPIO pins">
            <a:extLst>
              <a:ext uri="{FF2B5EF4-FFF2-40B4-BE49-F238E27FC236}">
                <a16:creationId xmlns:a16="http://schemas.microsoft.com/office/drawing/2014/main" id="{98B099B0-22BC-5A1E-7424-4E773CAA7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9" y="2064775"/>
            <a:ext cx="6243569" cy="358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03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3062-C9ED-279B-7C4E-394926D8E2F2}"/>
              </a:ext>
            </a:extLst>
          </p:cNvPr>
          <p:cNvSpPr>
            <a:spLocks noGrp="1"/>
          </p:cNvSpPr>
          <p:nvPr>
            <p:ph type="title"/>
          </p:nvPr>
        </p:nvSpPr>
        <p:spPr/>
        <p:txBody>
          <a:bodyPr>
            <a:normAutofit/>
          </a:bodyPr>
          <a:lstStyle/>
          <a:p>
            <a:r>
              <a:rPr lang="en-IN" sz="3200" b="1" dirty="0"/>
              <a:t>Raspberry Pi</a:t>
            </a:r>
          </a:p>
        </p:txBody>
      </p:sp>
      <p:sp>
        <p:nvSpPr>
          <p:cNvPr id="6" name="TextBox 5">
            <a:extLst>
              <a:ext uri="{FF2B5EF4-FFF2-40B4-BE49-F238E27FC236}">
                <a16:creationId xmlns:a16="http://schemas.microsoft.com/office/drawing/2014/main" id="{ACD0B8CE-53DA-489E-3416-DECAF1CD8032}"/>
              </a:ext>
            </a:extLst>
          </p:cNvPr>
          <p:cNvSpPr txBox="1"/>
          <p:nvPr/>
        </p:nvSpPr>
        <p:spPr>
          <a:xfrm>
            <a:off x="943896" y="1907568"/>
            <a:ext cx="11326761" cy="2554545"/>
          </a:xfrm>
          <a:prstGeom prst="rect">
            <a:avLst/>
          </a:prstGeom>
          <a:noFill/>
        </p:spPr>
        <p:txBody>
          <a:bodyPr wrap="square">
            <a:spAutoFit/>
          </a:bodyPr>
          <a:lstStyle/>
          <a:p>
            <a:pPr algn="l"/>
            <a:r>
              <a:rPr lang="en-US" sz="1600" b="1" i="0" dirty="0">
                <a:solidFill>
                  <a:srgbClr val="343434"/>
                </a:solidFill>
                <a:effectLst/>
              </a:rPr>
              <a:t>Voltages</a:t>
            </a:r>
          </a:p>
          <a:p>
            <a:pPr algn="l"/>
            <a:r>
              <a:rPr lang="en-US" sz="1600" b="0" i="0" dirty="0">
                <a:solidFill>
                  <a:srgbClr val="000000"/>
                </a:solidFill>
                <a:effectLst/>
              </a:rPr>
              <a:t>Two 5V pins and two 3.3V pins are present on the board, as well as a number of ground pins (0V), which are unconfigurable. The remaining pins are all general purpose 3.3V pins, meaning outputs are set to 3.3V and inputs are 3.3V-tolerant.</a:t>
            </a:r>
          </a:p>
          <a:p>
            <a:pPr algn="l"/>
            <a:endParaRPr lang="en-US" sz="1600" b="1" i="0" dirty="0">
              <a:solidFill>
                <a:srgbClr val="343434"/>
              </a:solidFill>
              <a:effectLst/>
            </a:endParaRPr>
          </a:p>
          <a:p>
            <a:pPr algn="l"/>
            <a:r>
              <a:rPr lang="en-US" sz="1600" b="1" i="0" dirty="0">
                <a:solidFill>
                  <a:srgbClr val="343434"/>
                </a:solidFill>
                <a:effectLst/>
              </a:rPr>
              <a:t>Outputs</a:t>
            </a:r>
          </a:p>
          <a:p>
            <a:pPr algn="l"/>
            <a:r>
              <a:rPr lang="en-US" sz="1600" b="0" i="0" dirty="0">
                <a:solidFill>
                  <a:srgbClr val="000000"/>
                </a:solidFill>
                <a:effectLst/>
              </a:rPr>
              <a:t>A GPIO pin designated as an output pin can be set to high (3.3V) or low (0V).</a:t>
            </a:r>
          </a:p>
          <a:p>
            <a:pPr algn="l"/>
            <a:endParaRPr lang="en-US" sz="1600" b="1" i="0" dirty="0">
              <a:solidFill>
                <a:srgbClr val="343434"/>
              </a:solidFill>
              <a:effectLst/>
            </a:endParaRPr>
          </a:p>
          <a:p>
            <a:pPr algn="l"/>
            <a:r>
              <a:rPr lang="en-US" sz="1600" b="1" i="0" dirty="0">
                <a:solidFill>
                  <a:srgbClr val="343434"/>
                </a:solidFill>
                <a:effectLst/>
              </a:rPr>
              <a:t>Inputs</a:t>
            </a:r>
          </a:p>
          <a:p>
            <a:pPr algn="l"/>
            <a:r>
              <a:rPr lang="en-US" sz="1600" b="0" i="0" dirty="0">
                <a:solidFill>
                  <a:srgbClr val="000000"/>
                </a:solidFill>
                <a:effectLst/>
              </a:rPr>
              <a:t>A GPIO pin designated as an input pin can be read as high (3.3V) or low (0V). This is made easier with the use of internal pull-up or pull-down resistors. </a:t>
            </a:r>
          </a:p>
        </p:txBody>
      </p:sp>
      <p:pic>
        <p:nvPicPr>
          <p:cNvPr id="7" name="Picture 4" descr="GPIO layout">
            <a:extLst>
              <a:ext uri="{FF2B5EF4-FFF2-40B4-BE49-F238E27FC236}">
                <a16:creationId xmlns:a16="http://schemas.microsoft.com/office/drawing/2014/main" id="{6699AE41-00F8-50F7-2581-E0EB79E28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994" y="4347186"/>
            <a:ext cx="5583311" cy="195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4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BB88-0898-240F-DC7E-618545B718B4}"/>
              </a:ext>
            </a:extLst>
          </p:cNvPr>
          <p:cNvSpPr>
            <a:spLocks noGrp="1"/>
          </p:cNvSpPr>
          <p:nvPr>
            <p:ph type="title"/>
          </p:nvPr>
        </p:nvSpPr>
        <p:spPr/>
        <p:txBody>
          <a:bodyPr>
            <a:normAutofit/>
          </a:bodyPr>
          <a:lstStyle/>
          <a:p>
            <a:r>
              <a:rPr lang="en-IN" sz="3200" b="1" dirty="0"/>
              <a:t>Raspberry Pi</a:t>
            </a:r>
          </a:p>
        </p:txBody>
      </p:sp>
      <p:sp>
        <p:nvSpPr>
          <p:cNvPr id="5" name="TextBox 4">
            <a:extLst>
              <a:ext uri="{FF2B5EF4-FFF2-40B4-BE49-F238E27FC236}">
                <a16:creationId xmlns:a16="http://schemas.microsoft.com/office/drawing/2014/main" id="{DB82732C-C866-E870-4A23-5CA58491ACD3}"/>
              </a:ext>
            </a:extLst>
          </p:cNvPr>
          <p:cNvSpPr txBox="1"/>
          <p:nvPr/>
        </p:nvSpPr>
        <p:spPr>
          <a:xfrm>
            <a:off x="1097280" y="1770083"/>
            <a:ext cx="10671934" cy="3970318"/>
          </a:xfrm>
          <a:prstGeom prst="rect">
            <a:avLst/>
          </a:prstGeom>
          <a:noFill/>
        </p:spPr>
        <p:txBody>
          <a:bodyPr wrap="square">
            <a:spAutoFit/>
          </a:bodyPr>
          <a:lstStyle/>
          <a:p>
            <a:pPr algn="l"/>
            <a:r>
              <a:rPr lang="en-IN" b="1" i="0" dirty="0">
                <a:solidFill>
                  <a:srgbClr val="000000"/>
                </a:solidFill>
                <a:effectLst/>
              </a:rPr>
              <a:t>PWM</a:t>
            </a:r>
            <a:r>
              <a:rPr lang="en-IN" b="0" i="0" dirty="0">
                <a:solidFill>
                  <a:srgbClr val="000000"/>
                </a:solidFill>
                <a:effectLst/>
              </a:rPr>
              <a:t> (pulse-width modulation)</a:t>
            </a:r>
          </a:p>
          <a:p>
            <a:pPr algn="l"/>
            <a:r>
              <a:rPr lang="en-IN" b="0" i="0" dirty="0">
                <a:solidFill>
                  <a:srgbClr val="000000"/>
                </a:solidFill>
                <a:effectLst/>
              </a:rPr>
              <a:t>Software PWM available on all pins</a:t>
            </a:r>
          </a:p>
          <a:p>
            <a:pPr algn="l"/>
            <a:r>
              <a:rPr lang="en-IN" b="0" i="0" dirty="0">
                <a:solidFill>
                  <a:srgbClr val="000000"/>
                </a:solidFill>
                <a:effectLst/>
              </a:rPr>
              <a:t>Hardware PWM available on GPIO12, GPIO13, GPIO18, GPIO19</a:t>
            </a:r>
          </a:p>
          <a:p>
            <a:pPr algn="l"/>
            <a:endParaRPr lang="en-IN" b="0" i="0" dirty="0">
              <a:solidFill>
                <a:srgbClr val="000000"/>
              </a:solidFill>
              <a:effectLst/>
            </a:endParaRPr>
          </a:p>
          <a:p>
            <a:pPr algn="l"/>
            <a:r>
              <a:rPr lang="en-IN" b="1" i="0" dirty="0">
                <a:solidFill>
                  <a:srgbClr val="000000"/>
                </a:solidFill>
                <a:effectLst/>
              </a:rPr>
              <a:t>SPI</a:t>
            </a:r>
          </a:p>
          <a:p>
            <a:pPr algn="l"/>
            <a:r>
              <a:rPr lang="en-IN" b="0" i="0" dirty="0">
                <a:solidFill>
                  <a:srgbClr val="000000"/>
                </a:solidFill>
                <a:effectLst/>
              </a:rPr>
              <a:t>SPI0: MOSI (GPIO10); MISO (GPIO9); SCLK (GPIO11); CE0 (GPIO8), CE1 (GPIO7)</a:t>
            </a:r>
          </a:p>
          <a:p>
            <a:pPr algn="l"/>
            <a:r>
              <a:rPr lang="en-IN" b="0" i="0" dirty="0">
                <a:solidFill>
                  <a:srgbClr val="000000"/>
                </a:solidFill>
                <a:effectLst/>
              </a:rPr>
              <a:t>SPI1: MOSI (GPIO20); MISO (GPIO19); SCLK (GPIO21); CE0 (GPIO18); CE1 (GPIO17); CE2 (GPIO16)</a:t>
            </a:r>
          </a:p>
          <a:p>
            <a:pPr algn="l"/>
            <a:endParaRPr lang="en-IN" b="0" i="0" dirty="0">
              <a:solidFill>
                <a:srgbClr val="000000"/>
              </a:solidFill>
              <a:effectLst/>
            </a:endParaRPr>
          </a:p>
          <a:p>
            <a:pPr algn="l"/>
            <a:r>
              <a:rPr lang="en-IN" b="1" i="0" dirty="0">
                <a:solidFill>
                  <a:srgbClr val="000000"/>
                </a:solidFill>
                <a:effectLst/>
              </a:rPr>
              <a:t>I2C</a:t>
            </a:r>
          </a:p>
          <a:p>
            <a:pPr algn="l"/>
            <a:r>
              <a:rPr lang="en-IN" b="0" i="0" dirty="0">
                <a:solidFill>
                  <a:srgbClr val="000000"/>
                </a:solidFill>
                <a:effectLst/>
              </a:rPr>
              <a:t>Data: (GPIO2); Clock (GPIO3)</a:t>
            </a:r>
          </a:p>
          <a:p>
            <a:pPr algn="l"/>
            <a:r>
              <a:rPr lang="en-IN" b="0" i="0" dirty="0">
                <a:solidFill>
                  <a:srgbClr val="000000"/>
                </a:solidFill>
                <a:effectLst/>
              </a:rPr>
              <a:t>EEPROM Data: (GPIO0); EEPROM Clock (GPIO1)</a:t>
            </a:r>
          </a:p>
          <a:p>
            <a:pPr algn="l"/>
            <a:endParaRPr lang="en-IN" b="0" i="0" dirty="0">
              <a:solidFill>
                <a:srgbClr val="000000"/>
              </a:solidFill>
              <a:effectLst/>
            </a:endParaRPr>
          </a:p>
          <a:p>
            <a:pPr algn="l"/>
            <a:r>
              <a:rPr lang="en-IN" b="1" i="0" dirty="0">
                <a:solidFill>
                  <a:srgbClr val="000000"/>
                </a:solidFill>
                <a:effectLst/>
              </a:rPr>
              <a:t>Serial</a:t>
            </a:r>
          </a:p>
          <a:p>
            <a:pPr algn="l"/>
            <a:r>
              <a:rPr lang="en-IN" b="0" i="0" dirty="0">
                <a:solidFill>
                  <a:srgbClr val="000000"/>
                </a:solidFill>
                <a:effectLst/>
              </a:rPr>
              <a:t>TX (GPIO14); RX (GPIO15)</a:t>
            </a:r>
          </a:p>
        </p:txBody>
      </p:sp>
    </p:spTree>
    <p:extLst>
      <p:ext uri="{BB962C8B-B14F-4D97-AF65-F5344CB8AC3E}">
        <p14:creationId xmlns:p14="http://schemas.microsoft.com/office/powerpoint/2010/main" val="312850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9A2C-EE64-4347-9634-EC6322CFB6F8}"/>
              </a:ext>
            </a:extLst>
          </p:cNvPr>
          <p:cNvSpPr>
            <a:spLocks noGrp="1"/>
          </p:cNvSpPr>
          <p:nvPr>
            <p:ph type="title"/>
          </p:nvPr>
        </p:nvSpPr>
        <p:spPr>
          <a:xfrm>
            <a:off x="1097280" y="247274"/>
            <a:ext cx="10058400" cy="1450757"/>
          </a:xfrm>
        </p:spPr>
        <p:txBody>
          <a:bodyPr/>
          <a:lstStyle/>
          <a:p>
            <a:r>
              <a:rPr lang="en-IN" dirty="0"/>
              <a:t>Actuators</a:t>
            </a:r>
          </a:p>
        </p:txBody>
      </p:sp>
      <p:sp>
        <p:nvSpPr>
          <p:cNvPr id="5" name="TextBox 4">
            <a:extLst>
              <a:ext uri="{FF2B5EF4-FFF2-40B4-BE49-F238E27FC236}">
                <a16:creationId xmlns:a16="http://schemas.microsoft.com/office/drawing/2014/main" id="{345153F5-458C-58D7-667D-65B524AF52E2}"/>
              </a:ext>
            </a:extLst>
          </p:cNvPr>
          <p:cNvSpPr txBox="1"/>
          <p:nvPr/>
        </p:nvSpPr>
        <p:spPr>
          <a:xfrm>
            <a:off x="196645" y="1824250"/>
            <a:ext cx="11867535" cy="1477328"/>
          </a:xfrm>
          <a:prstGeom prst="rect">
            <a:avLst/>
          </a:prstGeom>
          <a:noFill/>
        </p:spPr>
        <p:txBody>
          <a:bodyPr wrap="square">
            <a:spAutoFit/>
          </a:bodyPr>
          <a:lstStyle/>
          <a:p>
            <a:r>
              <a:rPr lang="en-US" b="0" i="0" dirty="0">
                <a:solidFill>
                  <a:srgbClr val="000000"/>
                </a:solidFill>
                <a:effectLst/>
                <a:latin typeface="roboto" panose="02000000000000000000" pitchFamily="2" charset="0"/>
              </a:rPr>
              <a:t>An actuator, on the other hand, can be seen as a tool which functions inversely to the sensor. By interpreting the electrical impulses sent from the control system and converting them into mechanical motion, it actually introduces changes to its physical surroundings by means of a variety of simple actions, including but not limited to opening and closing valves, changing other devices’ position or angle, activating them or emitting sounds or light. In simpler terms, the actuator is referred to as a ‘mover’.</a:t>
            </a:r>
            <a:endParaRPr lang="en-IN" dirty="0"/>
          </a:p>
        </p:txBody>
      </p:sp>
      <p:sp>
        <p:nvSpPr>
          <p:cNvPr id="6" name="Rectangle: Rounded Corners 5">
            <a:extLst>
              <a:ext uri="{FF2B5EF4-FFF2-40B4-BE49-F238E27FC236}">
                <a16:creationId xmlns:a16="http://schemas.microsoft.com/office/drawing/2014/main" id="{F1F6DFA8-D3AC-0BD9-EABA-03DE52E0E213}"/>
              </a:ext>
            </a:extLst>
          </p:cNvPr>
          <p:cNvSpPr/>
          <p:nvPr/>
        </p:nvSpPr>
        <p:spPr>
          <a:xfrm>
            <a:off x="4896464" y="3952568"/>
            <a:ext cx="2743200" cy="1347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t>Actuator</a:t>
            </a:r>
          </a:p>
          <a:p>
            <a:pPr algn="ctr"/>
            <a:r>
              <a:rPr lang="en-IN" dirty="0"/>
              <a:t>‘Mover’</a:t>
            </a:r>
          </a:p>
        </p:txBody>
      </p:sp>
      <p:pic>
        <p:nvPicPr>
          <p:cNvPr id="7" name="Picture 2" descr="Analogue and Digital Signals | Digestible Notes">
            <a:extLst>
              <a:ext uri="{FF2B5EF4-FFF2-40B4-BE49-F238E27FC236}">
                <a16:creationId xmlns:a16="http://schemas.microsoft.com/office/drawing/2014/main" id="{48E833E1-B1EF-9AB1-5CDF-C2C5A6861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802164"/>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9ABE52B6-E831-8779-5708-04D8673FB590}"/>
              </a:ext>
            </a:extLst>
          </p:cNvPr>
          <p:cNvSpPr/>
          <p:nvPr/>
        </p:nvSpPr>
        <p:spPr>
          <a:xfrm>
            <a:off x="4011562" y="4525264"/>
            <a:ext cx="530942" cy="201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5D713E7F-BED1-C1B4-F4F1-160F35F8F26B}"/>
              </a:ext>
            </a:extLst>
          </p:cNvPr>
          <p:cNvSpPr/>
          <p:nvPr/>
        </p:nvSpPr>
        <p:spPr>
          <a:xfrm>
            <a:off x="8293511" y="4525263"/>
            <a:ext cx="530942" cy="201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What You Need to Know About Motor Speed Measurements (and How to Calculate  Yours) | Electronics360">
            <a:extLst>
              <a:ext uri="{FF2B5EF4-FFF2-40B4-BE49-F238E27FC236}">
                <a16:creationId xmlns:a16="http://schemas.microsoft.com/office/drawing/2014/main" id="{7FF9C31E-EB41-EE00-7CDA-BADBB3123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5529" y="4448973"/>
            <a:ext cx="1051130" cy="7702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3,958 Light Bulb On Off Stock Photos, Pictures &amp; Royalty-Free Images -  iStock">
            <a:extLst>
              <a:ext uri="{FF2B5EF4-FFF2-40B4-BE49-F238E27FC236}">
                <a16:creationId xmlns:a16="http://schemas.microsoft.com/office/drawing/2014/main" id="{A04D9770-0487-4447-D53A-B556B6760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0645" y="3578576"/>
            <a:ext cx="1347021" cy="8539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A Solenoid Valve? How Does The Solenoid Valve Work? | ALL ABOUT  PIPING">
            <a:extLst>
              <a:ext uri="{FF2B5EF4-FFF2-40B4-BE49-F238E27FC236}">
                <a16:creationId xmlns:a16="http://schemas.microsoft.com/office/drawing/2014/main" id="{FF20EA7E-47CF-C108-83F3-F08FBFD91B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5529" y="5428921"/>
            <a:ext cx="967096" cy="74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E8256C7-4F40-5781-0392-8243AC986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41" y="478829"/>
            <a:ext cx="9741706" cy="1241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73A4A5-F864-DF1A-8EE2-2BEF5F83E98D}"/>
              </a:ext>
            </a:extLst>
          </p:cNvPr>
          <p:cNvSpPr txBox="1"/>
          <p:nvPr/>
        </p:nvSpPr>
        <p:spPr>
          <a:xfrm>
            <a:off x="1071716" y="1818968"/>
            <a:ext cx="9379973" cy="2862322"/>
          </a:xfrm>
          <a:prstGeom prst="rect">
            <a:avLst/>
          </a:prstGeom>
          <a:noFill/>
        </p:spPr>
        <p:txBody>
          <a:bodyPr wrap="square">
            <a:spAutoFit/>
          </a:bodyPr>
          <a:lstStyle/>
          <a:p>
            <a:pPr algn="l" fontAlgn="base">
              <a:buFont typeface="Arial" panose="020B0604020202020204" pitchFamily="34" charset="0"/>
              <a:buChar char="•"/>
            </a:pPr>
            <a:r>
              <a:rPr lang="en-US" b="1" i="0" u="none" strike="noStrike" dirty="0">
                <a:solidFill>
                  <a:srgbClr val="000000"/>
                </a:solidFill>
                <a:effectLst/>
                <a:latin typeface="inherit"/>
              </a:rPr>
              <a:t>Thermistor</a:t>
            </a:r>
            <a:r>
              <a:rPr lang="en-US" b="0" i="0" u="none" strike="noStrike" dirty="0">
                <a:solidFill>
                  <a:srgbClr val="000000"/>
                </a:solidFill>
                <a:effectLst/>
                <a:latin typeface="roboto" panose="02000000000000000000" pitchFamily="2" charset="0"/>
              </a:rPr>
              <a:t>: a type of resistor, whose resistance (resistance) depends significantly on the temperature. Thermistors are widely used as sensors in electronics, e.g. as temperature sensors in electronic thermometers or in systems preventing excessive current increase.</a:t>
            </a:r>
            <a:endParaRPr lang="en-US" b="0" i="0" dirty="0">
              <a:solidFill>
                <a:srgbClr val="000000"/>
              </a:solidFill>
              <a:effectLst/>
              <a:latin typeface="inherit"/>
            </a:endParaRPr>
          </a:p>
          <a:p>
            <a:pPr algn="l" fontAlgn="base">
              <a:buFont typeface="Arial" panose="020B0604020202020204" pitchFamily="34" charset="0"/>
              <a:buChar char="•"/>
            </a:pPr>
            <a:r>
              <a:rPr lang="en-US" b="1" i="0" u="none" strike="noStrike" dirty="0">
                <a:solidFill>
                  <a:srgbClr val="000000"/>
                </a:solidFill>
                <a:effectLst/>
                <a:latin typeface="inherit"/>
              </a:rPr>
              <a:t>Resistance temperature detectors</a:t>
            </a:r>
            <a:r>
              <a:rPr lang="en-US" b="0" i="0" u="none" strike="noStrike" dirty="0">
                <a:solidFill>
                  <a:srgbClr val="000000"/>
                </a:solidFill>
                <a:effectLst/>
                <a:latin typeface="roboto" panose="02000000000000000000" pitchFamily="2" charset="0"/>
              </a:rPr>
              <a:t>: instruments for measuring temperature based on a change in resistance that is associated with temperature changes.</a:t>
            </a:r>
            <a:endParaRPr lang="en-US" b="0" i="0" dirty="0">
              <a:solidFill>
                <a:srgbClr val="000000"/>
              </a:solidFill>
              <a:effectLst/>
              <a:latin typeface="inherit"/>
            </a:endParaRPr>
          </a:p>
          <a:p>
            <a:pPr algn="l" fontAlgn="base">
              <a:buFont typeface="Arial" panose="020B0604020202020204" pitchFamily="34" charset="0"/>
              <a:buChar char="•"/>
            </a:pPr>
            <a:r>
              <a:rPr lang="en-US" b="1" i="0" u="none" strike="noStrike" dirty="0">
                <a:solidFill>
                  <a:srgbClr val="000000"/>
                </a:solidFill>
                <a:effectLst/>
                <a:latin typeface="inherit"/>
              </a:rPr>
              <a:t>Thermocouples</a:t>
            </a:r>
            <a:r>
              <a:rPr lang="en-US" b="0" i="0" u="none" strike="noStrike" dirty="0">
                <a:solidFill>
                  <a:srgbClr val="000000"/>
                </a:solidFill>
                <a:effectLst/>
                <a:latin typeface="roboto" panose="02000000000000000000" pitchFamily="2" charset="0"/>
              </a:rPr>
              <a:t>: elements of an electric circuit consisting of two different conductors. By using the fact that the electromotive force that arises between the connectors of a thermocouple is proportional to the temperature difference, thermocouples can be used as temperature sensors or sometimes even as a power source with very low voltage and relatively high current.</a:t>
            </a:r>
            <a:endParaRPr lang="en-US" b="0" i="0" dirty="0">
              <a:solidFill>
                <a:srgbClr val="000000"/>
              </a:solidFill>
              <a:effectLst/>
              <a:latin typeface="inherit"/>
            </a:endParaRPr>
          </a:p>
        </p:txBody>
      </p:sp>
    </p:spTree>
    <p:extLst>
      <p:ext uri="{BB962C8B-B14F-4D97-AF65-F5344CB8AC3E}">
        <p14:creationId xmlns:p14="http://schemas.microsoft.com/office/powerpoint/2010/main" val="262028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nsor modules">
            <a:extLst>
              <a:ext uri="{FF2B5EF4-FFF2-40B4-BE49-F238E27FC236}">
                <a16:creationId xmlns:a16="http://schemas.microsoft.com/office/drawing/2014/main" id="{DD9070B3-8E06-101A-7289-84D4797A3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471" y="2285385"/>
            <a:ext cx="4901382" cy="3063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385F76D-EBEB-86E6-DE0B-3C17C222B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441" y="478829"/>
            <a:ext cx="9741706" cy="124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87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F4FB2-4A2C-2CB9-A865-163FB9BAA48F}"/>
              </a:ext>
            </a:extLst>
          </p:cNvPr>
          <p:cNvSpPr>
            <a:spLocks noGrp="1"/>
          </p:cNvSpPr>
          <p:nvPr>
            <p:ph idx="1"/>
          </p:nvPr>
        </p:nvSpPr>
        <p:spPr>
          <a:xfrm>
            <a:off x="1066800" y="1875231"/>
            <a:ext cx="10058400" cy="4023360"/>
          </a:xfrm>
        </p:spPr>
        <p:txBody>
          <a:bodyPr>
            <a:normAutofit/>
          </a:bodyPr>
          <a:lstStyle/>
          <a:p>
            <a:r>
              <a:rPr lang="en-IN" dirty="0"/>
              <a:t>Types of humidity sensors:</a:t>
            </a:r>
          </a:p>
          <a:p>
            <a:pPr>
              <a:lnSpc>
                <a:spcPct val="100000"/>
              </a:lnSpc>
              <a:spcBef>
                <a:spcPts val="0"/>
              </a:spcBef>
            </a:pPr>
            <a:r>
              <a:rPr lang="en-IN" dirty="0"/>
              <a:t>- Capacitive</a:t>
            </a:r>
          </a:p>
          <a:p>
            <a:pPr>
              <a:lnSpc>
                <a:spcPct val="100000"/>
              </a:lnSpc>
              <a:spcBef>
                <a:spcPts val="0"/>
              </a:spcBef>
            </a:pPr>
            <a:r>
              <a:rPr lang="en-US" b="0" i="0" dirty="0">
                <a:solidFill>
                  <a:srgbClr val="222222"/>
                </a:solidFill>
                <a:effectLst/>
              </a:rPr>
              <a:t>A capacitive humidity sensor measures relative humidity by placing a thin strip of metal oxide between two electrodes. The metal oxide’s electrical capacity changes with the atmosphere’s relative humidity. Weather, commercial and industries are the major application areas.</a:t>
            </a:r>
          </a:p>
          <a:p>
            <a:pPr>
              <a:lnSpc>
                <a:spcPct val="100000"/>
              </a:lnSpc>
              <a:spcBef>
                <a:spcPts val="0"/>
              </a:spcBef>
            </a:pPr>
            <a:r>
              <a:rPr lang="en-US" dirty="0">
                <a:solidFill>
                  <a:srgbClr val="222222"/>
                </a:solidFill>
              </a:rPr>
              <a:t>- Resistive</a:t>
            </a:r>
          </a:p>
          <a:p>
            <a:pPr>
              <a:lnSpc>
                <a:spcPct val="100000"/>
              </a:lnSpc>
              <a:spcBef>
                <a:spcPts val="0"/>
              </a:spcBef>
            </a:pPr>
            <a:r>
              <a:rPr lang="en-US" b="0" i="0" dirty="0">
                <a:solidFill>
                  <a:srgbClr val="222222"/>
                </a:solidFill>
                <a:effectLst/>
              </a:rPr>
              <a:t>Resistive humidity sensors utilize ions in salts to measure the electrical impedance of atoms. As humidity changes, so do the resistance of the electrodes on either side of the salt medium.</a:t>
            </a:r>
          </a:p>
          <a:p>
            <a:pPr>
              <a:lnSpc>
                <a:spcPct val="100000"/>
              </a:lnSpc>
              <a:spcBef>
                <a:spcPts val="0"/>
              </a:spcBef>
            </a:pPr>
            <a:r>
              <a:rPr lang="en-US" dirty="0">
                <a:solidFill>
                  <a:srgbClr val="222222"/>
                </a:solidFill>
              </a:rPr>
              <a:t>- </a:t>
            </a:r>
            <a:r>
              <a:rPr lang="en-US" b="0" i="0" dirty="0">
                <a:solidFill>
                  <a:srgbClr val="222222"/>
                </a:solidFill>
                <a:effectLst/>
                <a:latin typeface="Calibri" panose="020F0502020204030204" pitchFamily="34" charset="0"/>
                <a:cs typeface="Calibri" panose="020F0502020204030204" pitchFamily="34" charset="0"/>
              </a:rPr>
              <a:t>Homes. A humidity sensor is also found as part of home heating, ventilating and air conditioning systems (HVAC systems</a:t>
            </a:r>
            <a:r>
              <a:rPr lang="en-US" b="0" i="0">
                <a:solidFill>
                  <a:srgbClr val="222222"/>
                </a:solidFill>
                <a:effectLst/>
                <a:latin typeface="Calibri" panose="020F0502020204030204" pitchFamily="34" charset="0"/>
                <a:cs typeface="Calibri" panose="020F0502020204030204" pitchFamily="34" charset="0"/>
              </a:rPr>
              <a:t>). </a:t>
            </a:r>
          </a:p>
          <a:p>
            <a:pPr>
              <a:lnSpc>
                <a:spcPct val="100000"/>
              </a:lnSpc>
              <a:spcBef>
                <a:spcPts val="0"/>
              </a:spcBef>
            </a:pPr>
            <a:r>
              <a:rPr lang="en-US" b="0" i="0">
                <a:solidFill>
                  <a:srgbClr val="222222"/>
                </a:solidFill>
                <a:effectLst/>
                <a:latin typeface="Calibri" panose="020F0502020204030204" pitchFamily="34" charset="0"/>
                <a:cs typeface="Calibri" panose="020F0502020204030204" pitchFamily="34" charset="0"/>
              </a:rPr>
              <a:t>These </a:t>
            </a:r>
            <a:r>
              <a:rPr lang="en-US" b="0" i="0" dirty="0">
                <a:solidFill>
                  <a:srgbClr val="222222"/>
                </a:solidFill>
                <a:effectLst/>
                <a:latin typeface="Calibri" panose="020F0502020204030204" pitchFamily="34" charset="0"/>
                <a:cs typeface="Calibri" panose="020F0502020204030204" pitchFamily="34" charset="0"/>
              </a:rPr>
              <a:t>are also used in offices, cars, humidors, museums, industrial spaces and greenhouses and are also used in meteorology stations to report and predict the weather</a:t>
            </a:r>
            <a:r>
              <a:rPr lang="en-US" b="0" i="0" dirty="0">
                <a:solidFill>
                  <a:srgbClr val="222222"/>
                </a:solidFill>
                <a:effectLst/>
                <a:latin typeface="Open Sans" panose="020B0606030504020204" pitchFamily="34" charset="0"/>
              </a:rPr>
              <a:t>.</a:t>
            </a:r>
            <a:endParaRPr lang="en-IN" dirty="0"/>
          </a:p>
        </p:txBody>
      </p:sp>
      <p:sp>
        <p:nvSpPr>
          <p:cNvPr id="4" name="TextBox 3">
            <a:extLst>
              <a:ext uri="{FF2B5EF4-FFF2-40B4-BE49-F238E27FC236}">
                <a16:creationId xmlns:a16="http://schemas.microsoft.com/office/drawing/2014/main" id="{0A7BC9BE-2F32-1B42-3F69-6A0EF3F20EB2}"/>
              </a:ext>
            </a:extLst>
          </p:cNvPr>
          <p:cNvSpPr txBox="1"/>
          <p:nvPr/>
        </p:nvSpPr>
        <p:spPr>
          <a:xfrm>
            <a:off x="1873127" y="760646"/>
            <a:ext cx="6571922" cy="861774"/>
          </a:xfrm>
          <a:prstGeom prst="rect">
            <a:avLst/>
          </a:prstGeom>
          <a:noFill/>
        </p:spPr>
        <p:txBody>
          <a:bodyPr wrap="square" rtlCol="0">
            <a:spAutoFit/>
          </a:bodyPr>
          <a:lstStyle/>
          <a:p>
            <a:r>
              <a:rPr lang="en-IN" sz="3200" dirty="0"/>
              <a:t>Humidity sensors</a:t>
            </a:r>
          </a:p>
          <a:p>
            <a:endParaRPr lang="en-IN" dirty="0"/>
          </a:p>
        </p:txBody>
      </p:sp>
      <p:pic>
        <p:nvPicPr>
          <p:cNvPr id="4102" name="Picture 6" descr="Image result for humidity symbol">
            <a:extLst>
              <a:ext uri="{FF2B5EF4-FFF2-40B4-BE49-F238E27FC236}">
                <a16:creationId xmlns:a16="http://schemas.microsoft.com/office/drawing/2014/main" id="{FE4B6CCE-C375-1B27-33DB-2B11CE209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10" y="505065"/>
            <a:ext cx="1061884" cy="1117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799F99-1B2C-4B7E-397D-A77F7B4C0F93}"/>
              </a:ext>
            </a:extLst>
          </p:cNvPr>
          <p:cNvSpPr txBox="1"/>
          <p:nvPr/>
        </p:nvSpPr>
        <p:spPr>
          <a:xfrm>
            <a:off x="2241755" y="2163097"/>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7968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63352-74C5-CF1F-2AA0-3E173FB6A6D2}"/>
              </a:ext>
            </a:extLst>
          </p:cNvPr>
          <p:cNvSpPr>
            <a:spLocks noGrp="1"/>
          </p:cNvSpPr>
          <p:nvPr>
            <p:ph idx="1"/>
          </p:nvPr>
        </p:nvSpPr>
        <p:spPr/>
        <p:txBody>
          <a:bodyPr>
            <a:normAutofit/>
          </a:bodyPr>
          <a:lstStyle/>
          <a:p>
            <a:pPr algn="l" rtl="0" fontAlgn="base">
              <a:buFont typeface="Arial" panose="020B0604020202020204" pitchFamily="34" charset="0"/>
              <a:buChar char="•"/>
            </a:pPr>
            <a:r>
              <a:rPr lang="en-US" b="1" i="0" u="none" strike="noStrike" dirty="0">
                <a:solidFill>
                  <a:srgbClr val="000000"/>
                </a:solidFill>
                <a:effectLst/>
                <a:latin typeface="inherit"/>
              </a:rPr>
              <a:t>Photoresistor</a:t>
            </a:r>
            <a:r>
              <a:rPr lang="en-US" b="0" i="0" u="none" strike="noStrike" dirty="0">
                <a:solidFill>
                  <a:srgbClr val="000000"/>
                </a:solidFill>
                <a:effectLst/>
                <a:latin typeface="roboto" panose="02000000000000000000" pitchFamily="2" charset="0"/>
              </a:rPr>
              <a:t>: it’s a photosensitive element, whose resistance changes through radiation. It can easily be connected to for example Arduino as an analog light sensor. Thanks to this it is possible to build e.g. lamps that turn on automatically after dark</a:t>
            </a:r>
            <a:endParaRPr lang="en-US" b="0" i="0" dirty="0">
              <a:solidFill>
                <a:srgbClr val="000000"/>
              </a:solidFill>
              <a:effectLst/>
              <a:latin typeface="inherit"/>
            </a:endParaRPr>
          </a:p>
          <a:p>
            <a:pPr algn="l" rtl="0" fontAlgn="base">
              <a:buFont typeface="Arial" panose="020B0604020202020204" pitchFamily="34" charset="0"/>
              <a:buChar char="•"/>
            </a:pPr>
            <a:r>
              <a:rPr lang="en-US" b="1" i="0" u="none" strike="noStrike" dirty="0">
                <a:solidFill>
                  <a:srgbClr val="000000"/>
                </a:solidFill>
                <a:effectLst/>
                <a:latin typeface="inherit"/>
              </a:rPr>
              <a:t>Photodiode</a:t>
            </a:r>
            <a:r>
              <a:rPr lang="en-US" b="0" i="0" u="none" strike="noStrike" dirty="0">
                <a:solidFill>
                  <a:srgbClr val="000000"/>
                </a:solidFill>
                <a:effectLst/>
                <a:latin typeface="roboto" panose="02000000000000000000" pitchFamily="2" charset="0"/>
              </a:rPr>
              <a:t>: a diode which works based on photoelectric effect. When photons reach the junction of a photodiode they are absorbed, which results in the electron being transferred to the conductivity band to create an electron-hole pair. Photodiodes are widely used in industrial automation (signaling and control systems), telecommunications (optocouplers, optoelectronic links) and many more industries.</a:t>
            </a:r>
          </a:p>
          <a:p>
            <a:pPr algn="l" rtl="0" fontAlgn="base">
              <a:buFont typeface="Arial" panose="020B0604020202020204" pitchFamily="34" charset="0"/>
              <a:buChar char="•"/>
            </a:pPr>
            <a:r>
              <a:rPr lang="en-US" b="0" i="0" dirty="0">
                <a:solidFill>
                  <a:srgbClr val="000000"/>
                </a:solidFill>
                <a:effectLst/>
                <a:latin typeface="roboto" panose="02000000000000000000" pitchFamily="2" charset="0"/>
              </a:rPr>
              <a:t>Depending on ambient light intensity, smart TVs, mobile phones or computer screens are able to adjust their brightness thanks to light sensors, yet sensors for detecting ambient light are not only commonplace in consumer electronics, but also smart city applications. </a:t>
            </a:r>
            <a:endParaRPr lang="en-IN" dirty="0"/>
          </a:p>
        </p:txBody>
      </p:sp>
      <p:pic>
        <p:nvPicPr>
          <p:cNvPr id="1026" name="Picture 2">
            <a:extLst>
              <a:ext uri="{FF2B5EF4-FFF2-40B4-BE49-F238E27FC236}">
                <a16:creationId xmlns:a16="http://schemas.microsoft.com/office/drawing/2014/main" id="{B31AA008-679D-6597-3D10-995C2E7B3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574" y="615848"/>
            <a:ext cx="7934632" cy="101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4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1BC6E7D-7CA5-B6DF-67A3-2EDDD276E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684674"/>
            <a:ext cx="7934632" cy="101145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Light Sensors">
            <a:extLst>
              <a:ext uri="{FF2B5EF4-FFF2-40B4-BE49-F238E27FC236}">
                <a16:creationId xmlns:a16="http://schemas.microsoft.com/office/drawing/2014/main" id="{A11502C4-1656-A6DE-E7E5-049BBDC8A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155876"/>
            <a:ext cx="5724611" cy="306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00426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567</TotalTime>
  <Words>1555</Words>
  <Application>Microsoft Office PowerPoint</Application>
  <PresentationFormat>Widescreen</PresentationFormat>
  <Paragraphs>224</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Unicode MS</vt:lpstr>
      <vt:lpstr>Calibri</vt:lpstr>
      <vt:lpstr>Calibri Light</vt:lpstr>
      <vt:lpstr>inherit</vt:lpstr>
      <vt:lpstr>Noto Sans</vt:lpstr>
      <vt:lpstr>Open Sans</vt:lpstr>
      <vt:lpstr>Roboto</vt:lpstr>
      <vt:lpstr>Segoe UI</vt:lpstr>
      <vt:lpstr>Retrospect</vt:lpstr>
      <vt:lpstr>Sensors,Actuators, Boards </vt:lpstr>
      <vt:lpstr>Agenda</vt:lpstr>
      <vt:lpstr>Sensors</vt:lpstr>
      <vt:lpstr>Actuators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IoT Actuator types</vt:lpstr>
      <vt:lpstr>IoT Actuator types</vt:lpstr>
      <vt:lpstr>Sensor interfaces</vt:lpstr>
      <vt:lpstr>Sensor interfaces</vt:lpstr>
      <vt:lpstr>Sensor interfaces</vt:lpstr>
      <vt:lpstr>Sensor interfaces</vt:lpstr>
      <vt:lpstr>Arduino UNO</vt:lpstr>
      <vt:lpstr>Arduino UNO</vt:lpstr>
      <vt:lpstr>Arduino UNO</vt:lpstr>
      <vt:lpstr>Arduino UNO</vt:lpstr>
      <vt:lpstr>Arduino IDE</vt:lpstr>
      <vt:lpstr>Arduino IDE</vt:lpstr>
      <vt:lpstr>Arduino IDE</vt:lpstr>
      <vt:lpstr>Arduino IDE</vt:lpstr>
      <vt:lpstr>Arduino IDE</vt:lpstr>
      <vt:lpstr>ESP8266 NodeMCU</vt:lpstr>
      <vt:lpstr>ESP8266 NodeMCU</vt:lpstr>
      <vt:lpstr>ESP8266 NodeMCU</vt:lpstr>
      <vt:lpstr>ESP8266NodeMCU &amp; Arduino</vt:lpstr>
      <vt:lpstr>ESP8266 NodeMCU</vt:lpstr>
      <vt:lpstr>Arduino UNO vs ESP8266NodeMCU</vt:lpstr>
      <vt:lpstr>Raspberry Pi 3</vt:lpstr>
      <vt:lpstr>Raspberry Pi 3</vt:lpstr>
      <vt:lpstr>Raspberry Pi3</vt:lpstr>
      <vt:lpstr>Raspberry Pi</vt:lpstr>
      <vt:lpstr>Raspberry Pi</vt:lpstr>
      <vt:lpstr>Raspberry 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Sensors,Actuators, Boards </dc:title>
  <dc:creator> </dc:creator>
  <cp:lastModifiedBy> </cp:lastModifiedBy>
  <cp:revision>13</cp:revision>
  <dcterms:created xsi:type="dcterms:W3CDTF">2022-09-29T03:58:00Z</dcterms:created>
  <dcterms:modified xsi:type="dcterms:W3CDTF">2022-10-06T07:29:30Z</dcterms:modified>
</cp:coreProperties>
</file>