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8" r:id="rId1"/>
  </p:sldMasterIdLst>
  <p:notesMasterIdLst>
    <p:notesMasterId r:id="rId30"/>
  </p:notesMasterIdLst>
  <p:sldIdLst>
    <p:sldId id="256" r:id="rId2"/>
    <p:sldId id="266" r:id="rId3"/>
    <p:sldId id="258" r:id="rId4"/>
    <p:sldId id="270" r:id="rId5"/>
    <p:sldId id="261" r:id="rId6"/>
    <p:sldId id="299" r:id="rId7"/>
    <p:sldId id="288" r:id="rId8"/>
    <p:sldId id="290" r:id="rId9"/>
    <p:sldId id="289" r:id="rId10"/>
    <p:sldId id="291" r:id="rId11"/>
    <p:sldId id="277" r:id="rId12"/>
    <p:sldId id="309" r:id="rId13"/>
    <p:sldId id="292" r:id="rId14"/>
    <p:sldId id="278" r:id="rId15"/>
    <p:sldId id="279" r:id="rId16"/>
    <p:sldId id="280" r:id="rId17"/>
    <p:sldId id="281" r:id="rId18"/>
    <p:sldId id="293" r:id="rId19"/>
    <p:sldId id="294" r:id="rId20"/>
    <p:sldId id="295" r:id="rId21"/>
    <p:sldId id="296" r:id="rId22"/>
    <p:sldId id="297" r:id="rId23"/>
    <p:sldId id="298" r:id="rId24"/>
    <p:sldId id="282" r:id="rId25"/>
    <p:sldId id="285" r:id="rId26"/>
    <p:sldId id="286" r:id="rId27"/>
    <p:sldId id="310" r:id="rId28"/>
    <p:sldId id="31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484A1-BB4F-4E85-960B-0517D0C7D7C4}" type="datetimeFigureOut">
              <a:rPr lang="en-US" smtClean="0"/>
              <a:t>9/28/2022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1EBB98-B975-47E6-8C5F-21F2BE2784DE}" type="slidenum">
              <a:rPr lang="en-US" smtClean="0"/>
              <a:t>‹#›</a:t>
            </a:fld>
            <a:endParaRPr lang="en-US"/>
          </a:p>
        </p:txBody>
      </p:sp>
    </p:spTree>
    <p:extLst>
      <p:ext uri="{BB962C8B-B14F-4D97-AF65-F5344CB8AC3E}">
        <p14:creationId xmlns:p14="http://schemas.microsoft.com/office/powerpoint/2010/main" val="2847807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1EBB98-B975-47E6-8C5F-21F2BE2784DE}" type="slidenum">
              <a:rPr lang="en-US" smtClean="0"/>
              <a:t>1</a:t>
            </a:fld>
            <a:endParaRPr lang="en-US"/>
          </a:p>
        </p:txBody>
      </p:sp>
    </p:spTree>
    <p:extLst>
      <p:ext uri="{BB962C8B-B14F-4D97-AF65-F5344CB8AC3E}">
        <p14:creationId xmlns:p14="http://schemas.microsoft.com/office/powerpoint/2010/main" val="1585966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98527D-7215-40DA-920A-CDBE340D6FA6}" type="datetime1">
              <a:rPr lang="en-US" smtClean="0"/>
              <a:t>9/28/2022</a:t>
            </a:fld>
            <a:endParaRPr lang="en-US"/>
          </a:p>
        </p:txBody>
      </p:sp>
      <p:sp>
        <p:nvSpPr>
          <p:cNvPr id="5" name="Footer Placeholder 4"/>
          <p:cNvSpPr>
            <a:spLocks noGrp="1"/>
          </p:cNvSpPr>
          <p:nvPr>
            <p:ph type="ftr" sz="quarter" idx="11"/>
          </p:nvPr>
        </p:nvSpPr>
        <p:spPr/>
        <p:txBody>
          <a:bodyPr/>
          <a:lstStyle/>
          <a:p>
            <a:r>
              <a:rPr lang="en-US"/>
              <a:t>IOT Lab, ECE Department</a:t>
            </a:r>
          </a:p>
        </p:txBody>
      </p:sp>
      <p:sp>
        <p:nvSpPr>
          <p:cNvPr id="6" name="Slide Number Placeholder 5"/>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237402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66C63B-2345-421C-9FF3-D95AA93D7A56}" type="datetime1">
              <a:rPr lang="en-US" smtClean="0"/>
              <a:t>9/28/2022</a:t>
            </a:fld>
            <a:endParaRPr lang="en-US"/>
          </a:p>
        </p:txBody>
      </p:sp>
      <p:sp>
        <p:nvSpPr>
          <p:cNvPr id="5" name="Footer Placeholder 4"/>
          <p:cNvSpPr>
            <a:spLocks noGrp="1"/>
          </p:cNvSpPr>
          <p:nvPr>
            <p:ph type="ftr" sz="quarter" idx="11"/>
          </p:nvPr>
        </p:nvSpPr>
        <p:spPr/>
        <p:txBody>
          <a:bodyPr/>
          <a:lstStyle/>
          <a:p>
            <a:r>
              <a:rPr lang="en-US"/>
              <a:t>IOT Lab, ECE Department</a:t>
            </a:r>
          </a:p>
        </p:txBody>
      </p:sp>
      <p:sp>
        <p:nvSpPr>
          <p:cNvPr id="6" name="Slide Number Placeholder 5"/>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2522985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772940-E9A0-4C40-AC64-09D63F9F4C76}" type="datetime1">
              <a:rPr lang="en-US" smtClean="0"/>
              <a:t>9/28/2022</a:t>
            </a:fld>
            <a:endParaRPr lang="en-US"/>
          </a:p>
        </p:txBody>
      </p:sp>
      <p:sp>
        <p:nvSpPr>
          <p:cNvPr id="5" name="Footer Placeholder 4"/>
          <p:cNvSpPr>
            <a:spLocks noGrp="1"/>
          </p:cNvSpPr>
          <p:nvPr>
            <p:ph type="ftr" sz="quarter" idx="11"/>
          </p:nvPr>
        </p:nvSpPr>
        <p:spPr/>
        <p:txBody>
          <a:bodyPr/>
          <a:lstStyle/>
          <a:p>
            <a:r>
              <a:rPr lang="en-US"/>
              <a:t>IOT Lab, ECE Department</a:t>
            </a:r>
          </a:p>
        </p:txBody>
      </p:sp>
      <p:sp>
        <p:nvSpPr>
          <p:cNvPr id="6" name="Slide Number Placeholder 5"/>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392353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731C3B-BB12-4989-AEE0-5019E669ABE3}" type="datetime1">
              <a:rPr lang="en-US" smtClean="0"/>
              <a:t>9/28/2022</a:t>
            </a:fld>
            <a:endParaRPr lang="en-US"/>
          </a:p>
        </p:txBody>
      </p:sp>
      <p:sp>
        <p:nvSpPr>
          <p:cNvPr id="5" name="Footer Placeholder 4"/>
          <p:cNvSpPr>
            <a:spLocks noGrp="1"/>
          </p:cNvSpPr>
          <p:nvPr>
            <p:ph type="ftr" sz="quarter" idx="11"/>
          </p:nvPr>
        </p:nvSpPr>
        <p:spPr/>
        <p:txBody>
          <a:bodyPr/>
          <a:lstStyle/>
          <a:p>
            <a:r>
              <a:rPr lang="en-US"/>
              <a:t>IOT Lab, ECE Department</a:t>
            </a:r>
          </a:p>
        </p:txBody>
      </p:sp>
      <p:sp>
        <p:nvSpPr>
          <p:cNvPr id="6" name="Slide Number Placeholder 5"/>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235413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3162FD-F8ED-4993-9502-6D664097B69E}" type="datetime1">
              <a:rPr lang="en-US" smtClean="0"/>
              <a:t>9/28/2022</a:t>
            </a:fld>
            <a:endParaRPr lang="en-US"/>
          </a:p>
        </p:txBody>
      </p:sp>
      <p:sp>
        <p:nvSpPr>
          <p:cNvPr id="5" name="Footer Placeholder 4"/>
          <p:cNvSpPr>
            <a:spLocks noGrp="1"/>
          </p:cNvSpPr>
          <p:nvPr>
            <p:ph type="ftr" sz="quarter" idx="11"/>
          </p:nvPr>
        </p:nvSpPr>
        <p:spPr/>
        <p:txBody>
          <a:bodyPr/>
          <a:lstStyle/>
          <a:p>
            <a:r>
              <a:rPr lang="en-US"/>
              <a:t>IOT Lab, ECE Department</a:t>
            </a:r>
          </a:p>
        </p:txBody>
      </p:sp>
      <p:sp>
        <p:nvSpPr>
          <p:cNvPr id="6" name="Slide Number Placeholder 5"/>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21726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010C1E-5BCE-4427-824A-C2B8BEC01F56}" type="datetime1">
              <a:rPr lang="en-US" smtClean="0"/>
              <a:t>9/28/2022</a:t>
            </a:fld>
            <a:endParaRPr lang="en-US"/>
          </a:p>
        </p:txBody>
      </p:sp>
      <p:sp>
        <p:nvSpPr>
          <p:cNvPr id="6" name="Footer Placeholder 5"/>
          <p:cNvSpPr>
            <a:spLocks noGrp="1"/>
          </p:cNvSpPr>
          <p:nvPr>
            <p:ph type="ftr" sz="quarter" idx="11"/>
          </p:nvPr>
        </p:nvSpPr>
        <p:spPr/>
        <p:txBody>
          <a:bodyPr/>
          <a:lstStyle/>
          <a:p>
            <a:r>
              <a:rPr lang="en-US"/>
              <a:t>IOT Lab, ECE Department</a:t>
            </a:r>
          </a:p>
        </p:txBody>
      </p:sp>
      <p:sp>
        <p:nvSpPr>
          <p:cNvPr id="7" name="Slide Number Placeholder 6"/>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2691720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68DD09-C742-403A-AA9A-07EE4F57A857}" type="datetime1">
              <a:rPr lang="en-US" smtClean="0"/>
              <a:t>9/28/2022</a:t>
            </a:fld>
            <a:endParaRPr lang="en-US"/>
          </a:p>
        </p:txBody>
      </p:sp>
      <p:sp>
        <p:nvSpPr>
          <p:cNvPr id="8" name="Footer Placeholder 7"/>
          <p:cNvSpPr>
            <a:spLocks noGrp="1"/>
          </p:cNvSpPr>
          <p:nvPr>
            <p:ph type="ftr" sz="quarter" idx="11"/>
          </p:nvPr>
        </p:nvSpPr>
        <p:spPr/>
        <p:txBody>
          <a:bodyPr/>
          <a:lstStyle/>
          <a:p>
            <a:r>
              <a:rPr lang="en-US"/>
              <a:t>IOT Lab, ECE Department</a:t>
            </a:r>
          </a:p>
        </p:txBody>
      </p:sp>
      <p:sp>
        <p:nvSpPr>
          <p:cNvPr id="9" name="Slide Number Placeholder 8"/>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253026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B35916-A3CB-486D-989D-1C6192DA652A}" type="datetime1">
              <a:rPr lang="en-US" smtClean="0"/>
              <a:t>9/28/2022</a:t>
            </a:fld>
            <a:endParaRPr lang="en-US"/>
          </a:p>
        </p:txBody>
      </p:sp>
      <p:sp>
        <p:nvSpPr>
          <p:cNvPr id="4" name="Footer Placeholder 3"/>
          <p:cNvSpPr>
            <a:spLocks noGrp="1"/>
          </p:cNvSpPr>
          <p:nvPr>
            <p:ph type="ftr" sz="quarter" idx="11"/>
          </p:nvPr>
        </p:nvSpPr>
        <p:spPr/>
        <p:txBody>
          <a:bodyPr/>
          <a:lstStyle/>
          <a:p>
            <a:r>
              <a:rPr lang="en-US"/>
              <a:t>IOT Lab, ECE Department</a:t>
            </a:r>
          </a:p>
        </p:txBody>
      </p:sp>
      <p:sp>
        <p:nvSpPr>
          <p:cNvPr id="5" name="Slide Number Placeholder 4"/>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152239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9ACDF-EC6D-468B-8C9D-C686D39BF61D}" type="datetime1">
              <a:rPr lang="en-US" smtClean="0"/>
              <a:t>9/28/2022</a:t>
            </a:fld>
            <a:endParaRPr lang="en-US"/>
          </a:p>
        </p:txBody>
      </p:sp>
      <p:sp>
        <p:nvSpPr>
          <p:cNvPr id="3" name="Footer Placeholder 2"/>
          <p:cNvSpPr>
            <a:spLocks noGrp="1"/>
          </p:cNvSpPr>
          <p:nvPr>
            <p:ph type="ftr" sz="quarter" idx="11"/>
          </p:nvPr>
        </p:nvSpPr>
        <p:spPr/>
        <p:txBody>
          <a:bodyPr/>
          <a:lstStyle/>
          <a:p>
            <a:r>
              <a:rPr lang="en-US"/>
              <a:t>IOT Lab, ECE Department</a:t>
            </a:r>
          </a:p>
        </p:txBody>
      </p:sp>
      <p:sp>
        <p:nvSpPr>
          <p:cNvPr id="4" name="Slide Number Placeholder 3"/>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301814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04F72-915C-4CFF-B144-869AF29418C3}" type="datetime1">
              <a:rPr lang="en-US" smtClean="0"/>
              <a:t>9/28/2022</a:t>
            </a:fld>
            <a:endParaRPr lang="en-US"/>
          </a:p>
        </p:txBody>
      </p:sp>
      <p:sp>
        <p:nvSpPr>
          <p:cNvPr id="6" name="Footer Placeholder 5"/>
          <p:cNvSpPr>
            <a:spLocks noGrp="1"/>
          </p:cNvSpPr>
          <p:nvPr>
            <p:ph type="ftr" sz="quarter" idx="11"/>
          </p:nvPr>
        </p:nvSpPr>
        <p:spPr/>
        <p:txBody>
          <a:bodyPr/>
          <a:lstStyle/>
          <a:p>
            <a:r>
              <a:rPr lang="en-US"/>
              <a:t>IOT Lab, ECE Department</a:t>
            </a:r>
          </a:p>
        </p:txBody>
      </p:sp>
      <p:sp>
        <p:nvSpPr>
          <p:cNvPr id="7" name="Slide Number Placeholder 6"/>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189936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C1B69E-CC65-411E-A337-88F2A4BC861D}" type="datetime1">
              <a:rPr lang="en-US" smtClean="0"/>
              <a:t>9/28/2022</a:t>
            </a:fld>
            <a:endParaRPr lang="en-US"/>
          </a:p>
        </p:txBody>
      </p:sp>
      <p:sp>
        <p:nvSpPr>
          <p:cNvPr id="6" name="Footer Placeholder 5"/>
          <p:cNvSpPr>
            <a:spLocks noGrp="1"/>
          </p:cNvSpPr>
          <p:nvPr>
            <p:ph type="ftr" sz="quarter" idx="11"/>
          </p:nvPr>
        </p:nvSpPr>
        <p:spPr/>
        <p:txBody>
          <a:bodyPr/>
          <a:lstStyle/>
          <a:p>
            <a:r>
              <a:rPr lang="en-US"/>
              <a:t>IOT Lab, ECE Department</a:t>
            </a:r>
          </a:p>
        </p:txBody>
      </p:sp>
      <p:sp>
        <p:nvSpPr>
          <p:cNvPr id="7" name="Slide Number Placeholder 6"/>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385131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CA58F-4884-44BB-BBE3-48CF76D18210}" type="datetime1">
              <a:rPr lang="en-US" smtClean="0"/>
              <a:t>9/28/2022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IOT Lab, ECE Department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472A8-EFA9-4D72-9CCD-FC0F45D05DD2}" type="slidenum">
              <a:rPr lang="en-US" smtClean="0"/>
              <a:t>‹#›</a:t>
            </a:fld>
            <a:endParaRPr lang="en-US"/>
          </a:p>
        </p:txBody>
      </p:sp>
    </p:spTree>
    <p:extLst>
      <p:ext uri="{BB962C8B-B14F-4D97-AF65-F5344CB8AC3E}">
        <p14:creationId xmlns:p14="http://schemas.microsoft.com/office/powerpoint/2010/main" val="254188854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jpeg"/><Relationship Id="rId5" Type="http://schemas.openxmlformats.org/officeDocument/2006/relationships/image" Target="../media/image31.png"/><Relationship Id="rId10" Type="http://schemas.openxmlformats.org/officeDocument/2006/relationships/image" Target="../media/image36.jpeg"/><Relationship Id="rId4" Type="http://schemas.openxmlformats.org/officeDocument/2006/relationships/image" Target="../media/image30.png"/><Relationship Id="rId9" Type="http://schemas.openxmlformats.org/officeDocument/2006/relationships/image" Target="../media/image35.jpeg"/></Relationships>
</file>

<file path=ppt/slides/_rels/slide1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jpg"/></Relationships>
</file>

<file path=ppt/slides/_rels/slide1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dl.espressif.com/dl/package_esp32_index.js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jpeg"/><Relationship Id="rId1" Type="http://schemas.openxmlformats.org/officeDocument/2006/relationships/slideLayout" Target="../slideLayouts/slideLayout2.xml"/><Relationship Id="rId5" Type="http://schemas.openxmlformats.org/officeDocument/2006/relationships/image" Target="../media/image59.jpg"/><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jpg"/><Relationship Id="rId9"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jfif"/><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solidFill>
                  <a:schemeClr val="accent5">
                    <a:lumMod val="75000"/>
                  </a:schemeClr>
                </a:solidFill>
              </a:rPr>
              <a:t>IoT and AI on the Edge</a:t>
            </a:r>
            <a:br>
              <a:rPr lang="en-US" sz="4800" b="1" dirty="0">
                <a:solidFill>
                  <a:schemeClr val="accent5">
                    <a:lumMod val="75000"/>
                  </a:schemeClr>
                </a:solidFill>
              </a:rPr>
            </a:br>
            <a:endParaRPr lang="en-US" sz="4800" b="1" dirty="0">
              <a:solidFill>
                <a:schemeClr val="accent5">
                  <a:lumMod val="75000"/>
                </a:schemeClr>
              </a:solidFill>
            </a:endParaRPr>
          </a:p>
        </p:txBody>
      </p:sp>
      <p:sp>
        <p:nvSpPr>
          <p:cNvPr id="3" name="Subtitle 2"/>
          <p:cNvSpPr>
            <a:spLocks noGrp="1"/>
          </p:cNvSpPr>
          <p:nvPr>
            <p:ph type="subTitle" idx="1"/>
          </p:nvPr>
        </p:nvSpPr>
        <p:spPr/>
        <p:txBody>
          <a:bodyPr/>
          <a:lstStyle/>
          <a:p>
            <a:r>
              <a:rPr lang="en-US" b="1" dirty="0"/>
              <a:t>Using the GISMO-VI board</a:t>
            </a:r>
          </a:p>
        </p:txBody>
      </p:sp>
    </p:spTree>
    <p:extLst>
      <p:ext uri="{BB962C8B-B14F-4D97-AF65-F5344CB8AC3E}">
        <p14:creationId xmlns:p14="http://schemas.microsoft.com/office/powerpoint/2010/main" val="1242325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F33A-1B9E-4542-B6FB-F51FA4AD0E61}"/>
              </a:ext>
            </a:extLst>
          </p:cNvPr>
          <p:cNvSpPr>
            <a:spLocks noGrp="1"/>
          </p:cNvSpPr>
          <p:nvPr>
            <p:ph type="title"/>
          </p:nvPr>
        </p:nvSpPr>
        <p:spPr/>
        <p:txBody>
          <a:bodyPr/>
          <a:lstStyle/>
          <a:p>
            <a:r>
              <a:rPr lang="en-IN" dirty="0"/>
              <a:t>Project Building Blocks</a:t>
            </a:r>
          </a:p>
        </p:txBody>
      </p:sp>
      <p:sp>
        <p:nvSpPr>
          <p:cNvPr id="4" name="Footer Placeholder 3">
            <a:extLst>
              <a:ext uri="{FF2B5EF4-FFF2-40B4-BE49-F238E27FC236}">
                <a16:creationId xmlns:a16="http://schemas.microsoft.com/office/drawing/2014/main" id="{222B0990-6135-44AF-A655-190C6ACDAF0A}"/>
              </a:ext>
            </a:extLst>
          </p:cNvPr>
          <p:cNvSpPr>
            <a:spLocks noGrp="1"/>
          </p:cNvSpPr>
          <p:nvPr>
            <p:ph type="ftr" sz="quarter" idx="11"/>
          </p:nvPr>
        </p:nvSpPr>
        <p:spPr/>
        <p:txBody>
          <a:bodyPr/>
          <a:lstStyle/>
          <a:p>
            <a:r>
              <a:rPr lang="en-US"/>
              <a:t>IOT Lab, ECE Department</a:t>
            </a:r>
          </a:p>
        </p:txBody>
      </p:sp>
      <p:sp>
        <p:nvSpPr>
          <p:cNvPr id="5" name="Rectangle: Rounded Corners 4">
            <a:extLst>
              <a:ext uri="{FF2B5EF4-FFF2-40B4-BE49-F238E27FC236}">
                <a16:creationId xmlns:a16="http://schemas.microsoft.com/office/drawing/2014/main" id="{58068AF2-A0D2-43CD-A11D-9C888F4AA199}"/>
              </a:ext>
            </a:extLst>
          </p:cNvPr>
          <p:cNvSpPr/>
          <p:nvPr/>
        </p:nvSpPr>
        <p:spPr>
          <a:xfrm>
            <a:off x="580104" y="2516727"/>
            <a:ext cx="2458064" cy="2762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Mobile App Development</a:t>
            </a:r>
          </a:p>
          <a:p>
            <a:pPr algn="ctr"/>
            <a:endParaRPr lang="en-IN" b="1" dirty="0"/>
          </a:p>
          <a:p>
            <a:pPr marL="285750" indent="-285750">
              <a:buFont typeface="Arial" panose="020B0604020202020204" pitchFamily="34" charset="0"/>
              <a:buChar char="•"/>
            </a:pPr>
            <a:r>
              <a:rPr lang="en-IN" sz="1400" dirty="0">
                <a:solidFill>
                  <a:schemeClr val="tx1"/>
                </a:solidFill>
              </a:rPr>
              <a:t>UI Design</a:t>
            </a:r>
          </a:p>
          <a:p>
            <a:pPr marL="285750" indent="-285750">
              <a:buFont typeface="Arial" panose="020B0604020202020204" pitchFamily="34" charset="0"/>
              <a:buChar char="•"/>
            </a:pPr>
            <a:r>
              <a:rPr lang="en-IN" sz="1400" dirty="0">
                <a:solidFill>
                  <a:schemeClr val="tx1"/>
                </a:solidFill>
              </a:rPr>
              <a:t>Cloud database interface</a:t>
            </a:r>
          </a:p>
          <a:p>
            <a:pPr marL="285750" indent="-285750">
              <a:buFont typeface="Arial" panose="020B0604020202020204" pitchFamily="34" charset="0"/>
              <a:buChar char="•"/>
            </a:pPr>
            <a:r>
              <a:rPr lang="en-IN" sz="1400" dirty="0">
                <a:solidFill>
                  <a:schemeClr val="tx1"/>
                </a:solidFill>
              </a:rPr>
              <a:t>Periodic update</a:t>
            </a:r>
          </a:p>
          <a:p>
            <a:pPr marL="285750" indent="-285750" algn="ctr">
              <a:buFontTx/>
              <a:buChar char="-"/>
            </a:pPr>
            <a:endParaRPr lang="en-IN" dirty="0"/>
          </a:p>
        </p:txBody>
      </p:sp>
      <p:pic>
        <p:nvPicPr>
          <p:cNvPr id="6" name="Picture 5">
            <a:extLst>
              <a:ext uri="{FF2B5EF4-FFF2-40B4-BE49-F238E27FC236}">
                <a16:creationId xmlns:a16="http://schemas.microsoft.com/office/drawing/2014/main" id="{E02A106A-2BB5-4FA3-AD33-E71641F52E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6028" y="2156134"/>
            <a:ext cx="699934" cy="699934"/>
          </a:xfrm>
          <a:prstGeom prst="rect">
            <a:avLst/>
          </a:prstGeom>
        </p:spPr>
      </p:pic>
      <p:pic>
        <p:nvPicPr>
          <p:cNvPr id="8" name="Picture 7">
            <a:extLst>
              <a:ext uri="{FF2B5EF4-FFF2-40B4-BE49-F238E27FC236}">
                <a16:creationId xmlns:a16="http://schemas.microsoft.com/office/drawing/2014/main" id="{FE9EBC99-559D-42B4-97C9-AFFAD647B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342" y="3429000"/>
            <a:ext cx="3724931" cy="2132115"/>
          </a:xfrm>
          <a:prstGeom prst="rect">
            <a:avLst/>
          </a:prstGeom>
        </p:spPr>
      </p:pic>
    </p:spTree>
    <p:extLst>
      <p:ext uri="{BB962C8B-B14F-4D97-AF65-F5344CB8AC3E}">
        <p14:creationId xmlns:p14="http://schemas.microsoft.com/office/powerpoint/2010/main" val="3852290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GISMO VI</a:t>
            </a:r>
          </a:p>
        </p:txBody>
      </p:sp>
      <p:sp>
        <p:nvSpPr>
          <p:cNvPr id="4" name="Footer Placeholder 3"/>
          <p:cNvSpPr>
            <a:spLocks noGrp="1"/>
          </p:cNvSpPr>
          <p:nvPr>
            <p:ph type="ftr" sz="quarter" idx="11"/>
          </p:nvPr>
        </p:nvSpPr>
        <p:spPr/>
        <p:txBody>
          <a:bodyPr/>
          <a:lstStyle/>
          <a:p>
            <a:r>
              <a:rPr lang="en-US"/>
              <a:t>IOT Lab, ECE Department</a:t>
            </a:r>
          </a:p>
        </p:txBody>
      </p:sp>
      <p:sp>
        <p:nvSpPr>
          <p:cNvPr id="6" name="TextBox 5"/>
          <p:cNvSpPr txBox="1"/>
          <p:nvPr/>
        </p:nvSpPr>
        <p:spPr>
          <a:xfrm>
            <a:off x="5267301" y="1001038"/>
            <a:ext cx="4844956" cy="6001643"/>
          </a:xfrm>
          <a:prstGeom prst="rect">
            <a:avLst/>
          </a:prstGeom>
          <a:noFill/>
        </p:spPr>
        <p:txBody>
          <a:bodyPr wrap="square" rtlCol="0">
            <a:spAutoFit/>
          </a:bodyPr>
          <a:lstStyle/>
          <a:p>
            <a:pPr>
              <a:lnSpc>
                <a:spcPct val="150000"/>
              </a:lnSpc>
            </a:pPr>
            <a:r>
              <a:rPr lang="en-US" b="1" dirty="0"/>
              <a:t>Resources</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ESP32 </a:t>
            </a:r>
            <a:r>
              <a:rPr lang="en-US" sz="1400" b="1" dirty="0" err="1">
                <a:latin typeface="Arial" panose="020B0604020202020204" pitchFamily="34" charset="0"/>
                <a:cs typeface="Arial" panose="020B0604020202020204" pitchFamily="34" charset="0"/>
              </a:rPr>
              <a:t>DevKitC</a:t>
            </a:r>
            <a:endParaRPr lang="en-US" sz="1400" b="1"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Relay</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Buzzer</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Polarized connectors for:</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OLED graphic display</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BMP280 Environment sensor</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MPU6050 3-axes accelerometer &amp; gyro</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Soil moisture sensor</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APDS 9960 Gesture and Color sensor</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HC-SR04 Ultrasonic sensor</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PIR sensor</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Magnetic switch</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MAX30100 Heart rate and SPO2 sensor</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INMP441 MEMS microphone</a:t>
            </a:r>
          </a:p>
          <a:p>
            <a:pPr marL="742950" lvl="1" indent="-285750">
              <a:lnSpc>
                <a:spcPct val="150000"/>
              </a:lnSpc>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Tx/>
              <a:buChar char="-"/>
            </a:pPr>
            <a:endParaRPr lang="en-US" dirty="0"/>
          </a:p>
        </p:txBody>
      </p:sp>
      <p:pic>
        <p:nvPicPr>
          <p:cNvPr id="7" name="Picture 6">
            <a:extLst>
              <a:ext uri="{FF2B5EF4-FFF2-40B4-BE49-F238E27FC236}">
                <a16:creationId xmlns:a16="http://schemas.microsoft.com/office/drawing/2014/main" id="{6DB9A6F4-B63C-453C-A273-2E225572620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rot="16200000">
            <a:off x="552996" y="2851289"/>
            <a:ext cx="3706488" cy="2322015"/>
          </a:xfrm>
          <a:prstGeom prst="rect">
            <a:avLst/>
          </a:prstGeom>
        </p:spPr>
      </p:pic>
    </p:spTree>
    <p:extLst>
      <p:ext uri="{BB962C8B-B14F-4D97-AF65-F5344CB8AC3E}">
        <p14:creationId xmlns:p14="http://schemas.microsoft.com/office/powerpoint/2010/main" val="215040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B2B83CA-3C3C-40FC-B263-9F4FC3E8DB96}"/>
              </a:ext>
            </a:extLst>
          </p:cNvPr>
          <p:cNvSpPr>
            <a:spLocks noGrp="1"/>
          </p:cNvSpPr>
          <p:nvPr>
            <p:ph type="ftr" sz="quarter" idx="11"/>
          </p:nvPr>
        </p:nvSpPr>
        <p:spPr/>
        <p:txBody>
          <a:bodyPr/>
          <a:lstStyle/>
          <a:p>
            <a:r>
              <a:rPr lang="en-US"/>
              <a:t>IOT Lab, ECE Department</a:t>
            </a:r>
          </a:p>
        </p:txBody>
      </p:sp>
      <p:sp>
        <p:nvSpPr>
          <p:cNvPr id="7" name="Title 1">
            <a:extLst>
              <a:ext uri="{FF2B5EF4-FFF2-40B4-BE49-F238E27FC236}">
                <a16:creationId xmlns:a16="http://schemas.microsoft.com/office/drawing/2014/main" id="{39CAD1B4-285D-441B-BEBB-D0C3E9065F2E}"/>
              </a:ext>
            </a:extLst>
          </p:cNvPr>
          <p:cNvSpPr txBox="1">
            <a:spLocks/>
          </p:cNvSpPr>
          <p:nvPr/>
        </p:nvSpPr>
        <p:spPr>
          <a:xfrm>
            <a:off x="838200" y="28706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9" name="Title 1">
            <a:extLst>
              <a:ext uri="{FF2B5EF4-FFF2-40B4-BE49-F238E27FC236}">
                <a16:creationId xmlns:a16="http://schemas.microsoft.com/office/drawing/2014/main" id="{58D9D02E-A684-469F-AD4A-B4D97D818DF5}"/>
              </a:ext>
            </a:extLst>
          </p:cNvPr>
          <p:cNvSpPr txBox="1">
            <a:spLocks/>
          </p:cNvSpPr>
          <p:nvPr/>
        </p:nvSpPr>
        <p:spPr>
          <a:xfrm>
            <a:off x="850754" y="75996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10" name="Picture 9">
            <a:extLst>
              <a:ext uri="{FF2B5EF4-FFF2-40B4-BE49-F238E27FC236}">
                <a16:creationId xmlns:a16="http://schemas.microsoft.com/office/drawing/2014/main" id="{799913AE-87F8-48E5-B361-FD83F4A15CD2}"/>
              </a:ext>
            </a:extLst>
          </p:cNvPr>
          <p:cNvPicPr>
            <a:picLocks noChangeAspect="1"/>
          </p:cNvPicPr>
          <p:nvPr/>
        </p:nvPicPr>
        <p:blipFill>
          <a:blip r:embed="rId2"/>
          <a:stretch>
            <a:fillRect/>
          </a:stretch>
        </p:blipFill>
        <p:spPr>
          <a:xfrm>
            <a:off x="838199" y="2085522"/>
            <a:ext cx="1686791" cy="1686791"/>
          </a:xfrm>
          <a:prstGeom prst="rect">
            <a:avLst/>
          </a:prstGeom>
        </p:spPr>
      </p:pic>
      <p:sp>
        <p:nvSpPr>
          <p:cNvPr id="11" name="TextBox 10">
            <a:extLst>
              <a:ext uri="{FF2B5EF4-FFF2-40B4-BE49-F238E27FC236}">
                <a16:creationId xmlns:a16="http://schemas.microsoft.com/office/drawing/2014/main" id="{87D76863-0AF1-4816-8968-4F0F325A0B38}"/>
              </a:ext>
            </a:extLst>
          </p:cNvPr>
          <p:cNvSpPr txBox="1"/>
          <p:nvPr/>
        </p:nvSpPr>
        <p:spPr>
          <a:xfrm>
            <a:off x="3489660" y="3933306"/>
            <a:ext cx="2483427" cy="369332"/>
          </a:xfrm>
          <a:prstGeom prst="rect">
            <a:avLst/>
          </a:prstGeom>
          <a:noFill/>
        </p:spPr>
        <p:txBody>
          <a:bodyPr wrap="square" rtlCol="0">
            <a:spAutoFit/>
          </a:bodyPr>
          <a:lstStyle/>
          <a:p>
            <a:r>
              <a:rPr lang="en-IN" b="1" dirty="0"/>
              <a:t>Soil moisture sensor</a:t>
            </a:r>
          </a:p>
        </p:txBody>
      </p:sp>
      <p:pic>
        <p:nvPicPr>
          <p:cNvPr id="12" name="Picture 11">
            <a:extLst>
              <a:ext uri="{FF2B5EF4-FFF2-40B4-BE49-F238E27FC236}">
                <a16:creationId xmlns:a16="http://schemas.microsoft.com/office/drawing/2014/main" id="{D515AB18-2CC2-4138-8E91-32E6B05B3C71}"/>
              </a:ext>
            </a:extLst>
          </p:cNvPr>
          <p:cNvPicPr>
            <a:picLocks noChangeAspect="1"/>
          </p:cNvPicPr>
          <p:nvPr/>
        </p:nvPicPr>
        <p:blipFill>
          <a:blip r:embed="rId3"/>
          <a:stretch>
            <a:fillRect/>
          </a:stretch>
        </p:blipFill>
        <p:spPr>
          <a:xfrm>
            <a:off x="3914534" y="2155401"/>
            <a:ext cx="1499598" cy="1499598"/>
          </a:xfrm>
          <a:prstGeom prst="rect">
            <a:avLst/>
          </a:prstGeom>
        </p:spPr>
      </p:pic>
      <p:sp>
        <p:nvSpPr>
          <p:cNvPr id="13" name="TextBox 12">
            <a:extLst>
              <a:ext uri="{FF2B5EF4-FFF2-40B4-BE49-F238E27FC236}">
                <a16:creationId xmlns:a16="http://schemas.microsoft.com/office/drawing/2014/main" id="{58D21594-C5D0-4330-BA37-8DB310380170}"/>
              </a:ext>
            </a:extLst>
          </p:cNvPr>
          <p:cNvSpPr txBox="1"/>
          <p:nvPr/>
        </p:nvSpPr>
        <p:spPr>
          <a:xfrm>
            <a:off x="483440" y="3865954"/>
            <a:ext cx="3244140" cy="369332"/>
          </a:xfrm>
          <a:prstGeom prst="rect">
            <a:avLst/>
          </a:prstGeom>
          <a:noFill/>
        </p:spPr>
        <p:txBody>
          <a:bodyPr wrap="square" rtlCol="0">
            <a:spAutoFit/>
          </a:bodyPr>
          <a:lstStyle/>
          <a:p>
            <a:r>
              <a:rPr lang="en-IN" b="1" dirty="0"/>
              <a:t>BPM280 Environment sensor</a:t>
            </a:r>
          </a:p>
        </p:txBody>
      </p:sp>
      <p:pic>
        <p:nvPicPr>
          <p:cNvPr id="14" name="Picture 13">
            <a:extLst>
              <a:ext uri="{FF2B5EF4-FFF2-40B4-BE49-F238E27FC236}">
                <a16:creationId xmlns:a16="http://schemas.microsoft.com/office/drawing/2014/main" id="{ACC83195-87FB-423D-B2A1-3D356C2063E0}"/>
              </a:ext>
            </a:extLst>
          </p:cNvPr>
          <p:cNvPicPr>
            <a:picLocks noChangeAspect="1"/>
          </p:cNvPicPr>
          <p:nvPr/>
        </p:nvPicPr>
        <p:blipFill>
          <a:blip r:embed="rId4"/>
          <a:stretch>
            <a:fillRect/>
          </a:stretch>
        </p:blipFill>
        <p:spPr>
          <a:xfrm>
            <a:off x="6536422" y="2155401"/>
            <a:ext cx="1343943" cy="1343943"/>
          </a:xfrm>
          <a:prstGeom prst="rect">
            <a:avLst/>
          </a:prstGeom>
        </p:spPr>
      </p:pic>
      <p:sp>
        <p:nvSpPr>
          <p:cNvPr id="15" name="TextBox 14">
            <a:extLst>
              <a:ext uri="{FF2B5EF4-FFF2-40B4-BE49-F238E27FC236}">
                <a16:creationId xmlns:a16="http://schemas.microsoft.com/office/drawing/2014/main" id="{D2DC1613-3BE1-4071-B2CF-692FDCF68A37}"/>
              </a:ext>
            </a:extLst>
          </p:cNvPr>
          <p:cNvSpPr txBox="1"/>
          <p:nvPr/>
        </p:nvSpPr>
        <p:spPr>
          <a:xfrm>
            <a:off x="9060436" y="3750348"/>
            <a:ext cx="2483427" cy="646331"/>
          </a:xfrm>
          <a:prstGeom prst="rect">
            <a:avLst/>
          </a:prstGeom>
          <a:noFill/>
        </p:spPr>
        <p:txBody>
          <a:bodyPr wrap="square" rtlCol="0">
            <a:spAutoFit/>
          </a:bodyPr>
          <a:lstStyle/>
          <a:p>
            <a:r>
              <a:rPr lang="en-IN" b="1" dirty="0"/>
              <a:t>HC-SR04 Ultrasonic sensor</a:t>
            </a:r>
          </a:p>
        </p:txBody>
      </p:sp>
      <p:pic>
        <p:nvPicPr>
          <p:cNvPr id="16" name="Picture 15">
            <a:extLst>
              <a:ext uri="{FF2B5EF4-FFF2-40B4-BE49-F238E27FC236}">
                <a16:creationId xmlns:a16="http://schemas.microsoft.com/office/drawing/2014/main" id="{E25728FB-9D20-4361-A606-75C9627ED104}"/>
              </a:ext>
            </a:extLst>
          </p:cNvPr>
          <p:cNvPicPr>
            <a:picLocks noChangeAspect="1"/>
          </p:cNvPicPr>
          <p:nvPr/>
        </p:nvPicPr>
        <p:blipFill>
          <a:blip r:embed="rId5"/>
          <a:stretch>
            <a:fillRect/>
          </a:stretch>
        </p:blipFill>
        <p:spPr>
          <a:xfrm>
            <a:off x="9206343" y="2335111"/>
            <a:ext cx="1641766" cy="1164233"/>
          </a:xfrm>
          <a:prstGeom prst="rect">
            <a:avLst/>
          </a:prstGeom>
        </p:spPr>
      </p:pic>
      <p:sp>
        <p:nvSpPr>
          <p:cNvPr id="17" name="TextBox 16">
            <a:extLst>
              <a:ext uri="{FF2B5EF4-FFF2-40B4-BE49-F238E27FC236}">
                <a16:creationId xmlns:a16="http://schemas.microsoft.com/office/drawing/2014/main" id="{CD8EF2AE-1037-4CC9-89AE-15C8097984EC}"/>
              </a:ext>
            </a:extLst>
          </p:cNvPr>
          <p:cNvSpPr txBox="1"/>
          <p:nvPr/>
        </p:nvSpPr>
        <p:spPr>
          <a:xfrm>
            <a:off x="6399500" y="3853844"/>
            <a:ext cx="2483427" cy="646331"/>
          </a:xfrm>
          <a:prstGeom prst="rect">
            <a:avLst/>
          </a:prstGeom>
          <a:noFill/>
        </p:spPr>
        <p:txBody>
          <a:bodyPr wrap="square" rtlCol="0">
            <a:spAutoFit/>
          </a:bodyPr>
          <a:lstStyle/>
          <a:p>
            <a:r>
              <a:rPr lang="en-IN" b="1" dirty="0"/>
              <a:t>MPU6050 3-axes accelerometer &amp; gyro</a:t>
            </a:r>
          </a:p>
        </p:txBody>
      </p:sp>
      <p:sp>
        <p:nvSpPr>
          <p:cNvPr id="19" name="TextBox 18">
            <a:extLst>
              <a:ext uri="{FF2B5EF4-FFF2-40B4-BE49-F238E27FC236}">
                <a16:creationId xmlns:a16="http://schemas.microsoft.com/office/drawing/2014/main" id="{C1E9D9CA-9919-4DC5-917D-50A05EB4D1A9}"/>
              </a:ext>
            </a:extLst>
          </p:cNvPr>
          <p:cNvSpPr txBox="1"/>
          <p:nvPr/>
        </p:nvSpPr>
        <p:spPr>
          <a:xfrm>
            <a:off x="642858" y="5954209"/>
            <a:ext cx="3084722" cy="646331"/>
          </a:xfrm>
          <a:prstGeom prst="rect">
            <a:avLst/>
          </a:prstGeom>
          <a:noFill/>
        </p:spPr>
        <p:txBody>
          <a:bodyPr wrap="square" rtlCol="0">
            <a:spAutoFit/>
          </a:bodyPr>
          <a:lstStyle/>
          <a:p>
            <a:r>
              <a:rPr lang="en-IN" b="1" dirty="0"/>
              <a:t>APDS 9960 Gesture &amp; </a:t>
            </a:r>
            <a:r>
              <a:rPr lang="en-IN" b="1" dirty="0" err="1"/>
              <a:t>Color</a:t>
            </a:r>
            <a:r>
              <a:rPr lang="en-IN" b="1" dirty="0"/>
              <a:t> sensor</a:t>
            </a:r>
          </a:p>
        </p:txBody>
      </p:sp>
      <p:pic>
        <p:nvPicPr>
          <p:cNvPr id="20" name="Picture 19">
            <a:extLst>
              <a:ext uri="{FF2B5EF4-FFF2-40B4-BE49-F238E27FC236}">
                <a16:creationId xmlns:a16="http://schemas.microsoft.com/office/drawing/2014/main" id="{54775699-318C-4B41-97D2-C719EEB763D9}"/>
              </a:ext>
            </a:extLst>
          </p:cNvPr>
          <p:cNvPicPr>
            <a:picLocks noChangeAspect="1"/>
          </p:cNvPicPr>
          <p:nvPr/>
        </p:nvPicPr>
        <p:blipFill>
          <a:blip r:embed="rId6"/>
          <a:stretch>
            <a:fillRect/>
          </a:stretch>
        </p:blipFill>
        <p:spPr>
          <a:xfrm>
            <a:off x="4161618" y="4736595"/>
            <a:ext cx="807676" cy="807676"/>
          </a:xfrm>
          <a:prstGeom prst="rect">
            <a:avLst/>
          </a:prstGeom>
        </p:spPr>
      </p:pic>
      <p:sp>
        <p:nvSpPr>
          <p:cNvPr id="21" name="TextBox 20">
            <a:extLst>
              <a:ext uri="{FF2B5EF4-FFF2-40B4-BE49-F238E27FC236}">
                <a16:creationId xmlns:a16="http://schemas.microsoft.com/office/drawing/2014/main" id="{DBE4E122-D033-444B-A3E3-13A4C1EB7DA8}"/>
              </a:ext>
            </a:extLst>
          </p:cNvPr>
          <p:cNvSpPr txBox="1"/>
          <p:nvPr/>
        </p:nvSpPr>
        <p:spPr>
          <a:xfrm>
            <a:off x="3968643" y="5919231"/>
            <a:ext cx="2483427" cy="369332"/>
          </a:xfrm>
          <a:prstGeom prst="rect">
            <a:avLst/>
          </a:prstGeom>
          <a:noFill/>
        </p:spPr>
        <p:txBody>
          <a:bodyPr wrap="square" rtlCol="0">
            <a:spAutoFit/>
          </a:bodyPr>
          <a:lstStyle/>
          <a:p>
            <a:r>
              <a:rPr lang="en-IN" b="1" dirty="0"/>
              <a:t>Magnetic switch</a:t>
            </a:r>
          </a:p>
        </p:txBody>
      </p:sp>
      <p:sp>
        <p:nvSpPr>
          <p:cNvPr id="23" name="TextBox 22">
            <a:extLst>
              <a:ext uri="{FF2B5EF4-FFF2-40B4-BE49-F238E27FC236}">
                <a16:creationId xmlns:a16="http://schemas.microsoft.com/office/drawing/2014/main" id="{7306FBCA-C6C1-40BC-8F0E-4651477EDE1E}"/>
              </a:ext>
            </a:extLst>
          </p:cNvPr>
          <p:cNvSpPr txBox="1"/>
          <p:nvPr/>
        </p:nvSpPr>
        <p:spPr>
          <a:xfrm>
            <a:off x="6459055" y="5888244"/>
            <a:ext cx="2483427" cy="646331"/>
          </a:xfrm>
          <a:prstGeom prst="rect">
            <a:avLst/>
          </a:prstGeom>
          <a:noFill/>
        </p:spPr>
        <p:txBody>
          <a:bodyPr wrap="square" rtlCol="0">
            <a:spAutoFit/>
          </a:bodyPr>
          <a:lstStyle/>
          <a:p>
            <a:r>
              <a:rPr lang="en-IN" b="1" dirty="0"/>
              <a:t>INMP441 MEMS microphone</a:t>
            </a:r>
          </a:p>
        </p:txBody>
      </p:sp>
      <p:pic>
        <p:nvPicPr>
          <p:cNvPr id="24" name="Picture 23">
            <a:extLst>
              <a:ext uri="{FF2B5EF4-FFF2-40B4-BE49-F238E27FC236}">
                <a16:creationId xmlns:a16="http://schemas.microsoft.com/office/drawing/2014/main" id="{89B0A162-8DC9-4252-9291-94AE9471F46D}"/>
              </a:ext>
            </a:extLst>
          </p:cNvPr>
          <p:cNvPicPr>
            <a:picLocks noChangeAspect="1"/>
          </p:cNvPicPr>
          <p:nvPr/>
        </p:nvPicPr>
        <p:blipFill>
          <a:blip r:embed="rId7"/>
          <a:stretch>
            <a:fillRect/>
          </a:stretch>
        </p:blipFill>
        <p:spPr>
          <a:xfrm>
            <a:off x="8881349" y="187312"/>
            <a:ext cx="966361" cy="922859"/>
          </a:xfrm>
          <a:prstGeom prst="rect">
            <a:avLst/>
          </a:prstGeom>
        </p:spPr>
      </p:pic>
      <p:sp>
        <p:nvSpPr>
          <p:cNvPr id="25" name="TextBox 24">
            <a:extLst>
              <a:ext uri="{FF2B5EF4-FFF2-40B4-BE49-F238E27FC236}">
                <a16:creationId xmlns:a16="http://schemas.microsoft.com/office/drawing/2014/main" id="{A7322145-1817-428F-9F84-2D478A3C2E04}"/>
              </a:ext>
            </a:extLst>
          </p:cNvPr>
          <p:cNvSpPr txBox="1"/>
          <p:nvPr/>
        </p:nvSpPr>
        <p:spPr>
          <a:xfrm>
            <a:off x="8695763" y="1222450"/>
            <a:ext cx="2483427" cy="369332"/>
          </a:xfrm>
          <a:prstGeom prst="rect">
            <a:avLst/>
          </a:prstGeom>
          <a:noFill/>
        </p:spPr>
        <p:txBody>
          <a:bodyPr wrap="square" rtlCol="0">
            <a:spAutoFit/>
          </a:bodyPr>
          <a:lstStyle/>
          <a:p>
            <a:r>
              <a:rPr lang="en-IN" b="1" dirty="0"/>
              <a:t>OLED graphic display</a:t>
            </a:r>
          </a:p>
        </p:txBody>
      </p:sp>
      <p:pic>
        <p:nvPicPr>
          <p:cNvPr id="1026" name="Picture 2" descr="Solnoi Electronics RGB Gesture Sensor APDS-9960 I2C Interface 3.3V  Detection Proximity Sensing Color UV Filter Electronic Components  Electronic Hobby Kit Price in India - Buy Solnoi Electronics RGB Gesture  Sensor APDS-9960 I2C">
            <a:extLst>
              <a:ext uri="{FF2B5EF4-FFF2-40B4-BE49-F238E27FC236}">
                <a16:creationId xmlns:a16="http://schemas.microsoft.com/office/drawing/2014/main" id="{88C964D9-FFD5-4865-8396-38A7816095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9442" y="4175902"/>
            <a:ext cx="1695548" cy="17459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duct Comparison">
            <a:extLst>
              <a:ext uri="{FF2B5EF4-FFF2-40B4-BE49-F238E27FC236}">
                <a16:creationId xmlns:a16="http://schemas.microsoft.com/office/drawing/2014/main" id="{868C77B9-0C46-4C72-98AB-BC3170E229B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70672" y="4604543"/>
            <a:ext cx="1193973" cy="11939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re Technologies HC-SR501 Adjust Ir Pyroelectric Infrared PIR Motion Sensor  Modules : Amazon.in: Industrial &amp; Scientific">
            <a:extLst>
              <a:ext uri="{FF2B5EF4-FFF2-40B4-BE49-F238E27FC236}">
                <a16:creationId xmlns:a16="http://schemas.microsoft.com/office/drawing/2014/main" id="{FE745624-B706-43D1-AA54-3FA41CCF97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14976" y="4494033"/>
            <a:ext cx="1292799" cy="129279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6622096D-6C31-4D5C-9CEF-4784C8A6600D}"/>
              </a:ext>
            </a:extLst>
          </p:cNvPr>
          <p:cNvSpPr txBox="1"/>
          <p:nvPr/>
        </p:nvSpPr>
        <p:spPr>
          <a:xfrm>
            <a:off x="9072005" y="5912887"/>
            <a:ext cx="2483427" cy="369332"/>
          </a:xfrm>
          <a:prstGeom prst="rect">
            <a:avLst/>
          </a:prstGeom>
          <a:noFill/>
        </p:spPr>
        <p:txBody>
          <a:bodyPr wrap="square" rtlCol="0">
            <a:spAutoFit/>
          </a:bodyPr>
          <a:lstStyle/>
          <a:p>
            <a:r>
              <a:rPr lang="en-IN" b="1" dirty="0"/>
              <a:t>PIR sensor</a:t>
            </a:r>
          </a:p>
        </p:txBody>
      </p:sp>
      <p:pic>
        <p:nvPicPr>
          <p:cNvPr id="1032" name="Picture 8" descr="MAX30100 Pluse Oximeter Heart Rate-Sensor at Rs 135/piece | Medical  Sensors, Medical Testing Apparatus, Clinical Diagnostic &amp; Monitoring  Devices Parts &amp; Accessories, Medical Equipment Accessories, Medical  Components - Jenshri India Pvt. Ltd.,">
            <a:extLst>
              <a:ext uri="{FF2B5EF4-FFF2-40B4-BE49-F238E27FC236}">
                <a16:creationId xmlns:a16="http://schemas.microsoft.com/office/drawing/2014/main" id="{70B7A144-635F-4421-8B3F-9C3F4BE96C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08554" y="129335"/>
            <a:ext cx="1141906" cy="11419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CEE5BC-4979-42AC-B232-72FD97F00603}"/>
              </a:ext>
            </a:extLst>
          </p:cNvPr>
          <p:cNvSpPr txBox="1"/>
          <p:nvPr/>
        </p:nvSpPr>
        <p:spPr>
          <a:xfrm>
            <a:off x="5973087" y="1340278"/>
            <a:ext cx="1810464" cy="646331"/>
          </a:xfrm>
          <a:prstGeom prst="rect">
            <a:avLst/>
          </a:prstGeom>
          <a:noFill/>
        </p:spPr>
        <p:txBody>
          <a:bodyPr wrap="square" rtlCol="0">
            <a:spAutoFit/>
          </a:bodyPr>
          <a:lstStyle/>
          <a:p>
            <a:r>
              <a:rPr lang="en-IN" b="1" dirty="0"/>
              <a:t>Heart rate &amp; Pulse Oximeter </a:t>
            </a:r>
          </a:p>
        </p:txBody>
      </p:sp>
      <p:sp>
        <p:nvSpPr>
          <p:cNvPr id="3" name="TextBox 2">
            <a:extLst>
              <a:ext uri="{FF2B5EF4-FFF2-40B4-BE49-F238E27FC236}">
                <a16:creationId xmlns:a16="http://schemas.microsoft.com/office/drawing/2014/main" id="{6C7E0AE6-D5EA-435A-9554-A2ACA2DEBEF8}"/>
              </a:ext>
            </a:extLst>
          </p:cNvPr>
          <p:cNvSpPr txBox="1"/>
          <p:nvPr/>
        </p:nvSpPr>
        <p:spPr>
          <a:xfrm>
            <a:off x="850754" y="759960"/>
            <a:ext cx="4022329" cy="769441"/>
          </a:xfrm>
          <a:prstGeom prst="rect">
            <a:avLst/>
          </a:prstGeom>
          <a:noFill/>
        </p:spPr>
        <p:txBody>
          <a:bodyPr wrap="square" rtlCol="0">
            <a:spAutoFit/>
          </a:bodyPr>
          <a:lstStyle/>
          <a:p>
            <a:r>
              <a:rPr lang="en-IN" sz="4400" dirty="0"/>
              <a:t>Sensor Pack</a:t>
            </a:r>
          </a:p>
        </p:txBody>
      </p:sp>
    </p:spTree>
    <p:extLst>
      <p:ext uri="{BB962C8B-B14F-4D97-AF65-F5344CB8AC3E}">
        <p14:creationId xmlns:p14="http://schemas.microsoft.com/office/powerpoint/2010/main" val="3254718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8B06-00B8-4AAC-AFBF-740522D9F549}"/>
              </a:ext>
            </a:extLst>
          </p:cNvPr>
          <p:cNvSpPr>
            <a:spLocks noGrp="1"/>
          </p:cNvSpPr>
          <p:nvPr>
            <p:ph type="title"/>
          </p:nvPr>
        </p:nvSpPr>
        <p:spPr/>
        <p:txBody>
          <a:bodyPr/>
          <a:lstStyle/>
          <a:p>
            <a:r>
              <a:rPr lang="en-IN" dirty="0"/>
              <a:t>ESP32 Dev Kit</a:t>
            </a:r>
          </a:p>
        </p:txBody>
      </p:sp>
      <p:sp>
        <p:nvSpPr>
          <p:cNvPr id="4" name="Footer Placeholder 3">
            <a:extLst>
              <a:ext uri="{FF2B5EF4-FFF2-40B4-BE49-F238E27FC236}">
                <a16:creationId xmlns:a16="http://schemas.microsoft.com/office/drawing/2014/main" id="{ACDB386B-FEC5-40BF-9AF2-FD564209EBB6}"/>
              </a:ext>
            </a:extLst>
          </p:cNvPr>
          <p:cNvSpPr>
            <a:spLocks noGrp="1"/>
          </p:cNvSpPr>
          <p:nvPr>
            <p:ph type="ftr" sz="quarter" idx="11"/>
          </p:nvPr>
        </p:nvSpPr>
        <p:spPr/>
        <p:txBody>
          <a:bodyPr/>
          <a:lstStyle/>
          <a:p>
            <a:r>
              <a:rPr lang="en-US"/>
              <a:t>IOT Lab, ECE Department</a:t>
            </a:r>
          </a:p>
        </p:txBody>
      </p:sp>
      <p:sp>
        <p:nvSpPr>
          <p:cNvPr id="9" name="TextBox 8">
            <a:extLst>
              <a:ext uri="{FF2B5EF4-FFF2-40B4-BE49-F238E27FC236}">
                <a16:creationId xmlns:a16="http://schemas.microsoft.com/office/drawing/2014/main" id="{F61B12C4-8542-4E7E-98F2-837AB046A871}"/>
              </a:ext>
            </a:extLst>
          </p:cNvPr>
          <p:cNvSpPr txBox="1"/>
          <p:nvPr/>
        </p:nvSpPr>
        <p:spPr>
          <a:xfrm>
            <a:off x="6312309" y="365125"/>
            <a:ext cx="4621161" cy="5755422"/>
          </a:xfrm>
          <a:prstGeom prst="rect">
            <a:avLst/>
          </a:prstGeom>
          <a:noFill/>
        </p:spPr>
        <p:txBody>
          <a:bodyPr wrap="square" rtlCol="0">
            <a:spAutoFit/>
          </a:bodyPr>
          <a:lstStyle/>
          <a:p>
            <a:pPr algn="just"/>
            <a:r>
              <a:rPr lang="en-US" sz="1600" b="1" i="0" dirty="0">
                <a:solidFill>
                  <a:srgbClr val="555555"/>
                </a:solidFill>
                <a:effectLst/>
                <a:latin typeface="Roboto"/>
              </a:rPr>
              <a:t>ESP-WROOM-32</a:t>
            </a:r>
            <a:r>
              <a:rPr lang="en-US" sz="1600" b="0" i="0" dirty="0">
                <a:solidFill>
                  <a:srgbClr val="555555"/>
                </a:solidFill>
                <a:effectLst/>
                <a:latin typeface="Roboto"/>
              </a:rPr>
              <a:t>: 32-bit microprocessor</a:t>
            </a:r>
          </a:p>
          <a:p>
            <a:pPr algn="just"/>
            <a:endParaRPr lang="en-US" sz="1600" b="1" i="0" dirty="0">
              <a:solidFill>
                <a:srgbClr val="555555"/>
              </a:solidFill>
              <a:effectLst/>
              <a:latin typeface="Roboto"/>
            </a:endParaRPr>
          </a:p>
          <a:p>
            <a:pPr algn="just"/>
            <a:r>
              <a:rPr lang="en-US" sz="1600" b="1" i="0" dirty="0">
                <a:solidFill>
                  <a:srgbClr val="555555"/>
                </a:solidFill>
                <a:effectLst/>
                <a:latin typeface="Roboto"/>
              </a:rPr>
              <a:t>I/O pins:</a:t>
            </a:r>
            <a:r>
              <a:rPr lang="en-US" sz="1600" dirty="0">
                <a:solidFill>
                  <a:srgbClr val="555555"/>
                </a:solidFill>
                <a:latin typeface="Roboto"/>
              </a:rPr>
              <a:t> </a:t>
            </a:r>
            <a:r>
              <a:rPr lang="en-US" sz="1600" b="0" i="0" dirty="0">
                <a:solidFill>
                  <a:srgbClr val="555555"/>
                </a:solidFill>
                <a:effectLst/>
                <a:latin typeface="Roboto"/>
              </a:rPr>
              <a:t>These pins are capable of Digital Read/Write, Analog Read/Write, PWM, IIC, SPI, DAC and much more. </a:t>
            </a:r>
          </a:p>
          <a:p>
            <a:pPr algn="just"/>
            <a:endParaRPr lang="en-US" sz="1600" dirty="0">
              <a:solidFill>
                <a:srgbClr val="555555"/>
              </a:solidFill>
              <a:latin typeface="Roboto"/>
            </a:endParaRPr>
          </a:p>
          <a:p>
            <a:pPr algn="just"/>
            <a:r>
              <a:rPr lang="en-US" sz="1600" b="1" i="0" dirty="0">
                <a:solidFill>
                  <a:srgbClr val="555555"/>
                </a:solidFill>
                <a:effectLst/>
                <a:latin typeface="Roboto"/>
              </a:rPr>
              <a:t>Micro-USB jack:</a:t>
            </a:r>
            <a:r>
              <a:rPr lang="en-US" sz="1600" b="0" i="0" dirty="0">
                <a:solidFill>
                  <a:srgbClr val="555555"/>
                </a:solidFill>
                <a:effectLst/>
                <a:latin typeface="Roboto"/>
              </a:rPr>
              <a:t>  The micro USB jack is used to connect the ESP32 to our computer through a USB cable.  It is used to program the ESP module as well as can be used for serial debugging as it supports serial communication</a:t>
            </a:r>
          </a:p>
          <a:p>
            <a:pPr algn="just"/>
            <a:endParaRPr lang="en-US" sz="1600" b="1" i="0" dirty="0">
              <a:solidFill>
                <a:srgbClr val="555555"/>
              </a:solidFill>
              <a:effectLst/>
              <a:latin typeface="Roboto"/>
            </a:endParaRPr>
          </a:p>
          <a:p>
            <a:pPr algn="just"/>
            <a:r>
              <a:rPr lang="en-US" sz="1600" b="1" i="0" dirty="0">
                <a:solidFill>
                  <a:srgbClr val="555555"/>
                </a:solidFill>
                <a:effectLst/>
                <a:latin typeface="Roboto"/>
              </a:rPr>
              <a:t>EN Button: </a:t>
            </a:r>
            <a:r>
              <a:rPr lang="en-US" sz="1600" b="0" i="0" dirty="0">
                <a:solidFill>
                  <a:srgbClr val="555555"/>
                </a:solidFill>
                <a:effectLst/>
                <a:latin typeface="Roboto"/>
              </a:rPr>
              <a:t>The EN button is the reset button of the ESP module. </a:t>
            </a:r>
          </a:p>
          <a:p>
            <a:pPr algn="just"/>
            <a:endParaRPr lang="en-US" sz="1600" b="1" i="0" dirty="0">
              <a:solidFill>
                <a:srgbClr val="555555"/>
              </a:solidFill>
              <a:effectLst/>
              <a:latin typeface="Roboto"/>
            </a:endParaRPr>
          </a:p>
          <a:p>
            <a:pPr algn="just"/>
            <a:r>
              <a:rPr lang="en-US" sz="1600" b="1" i="0" dirty="0">
                <a:solidFill>
                  <a:srgbClr val="555555"/>
                </a:solidFill>
                <a:effectLst/>
                <a:latin typeface="Roboto"/>
              </a:rPr>
              <a:t>Boot Button: </a:t>
            </a:r>
            <a:r>
              <a:rPr lang="en-US" sz="1600" b="0" i="0" dirty="0">
                <a:solidFill>
                  <a:srgbClr val="555555"/>
                </a:solidFill>
                <a:effectLst/>
                <a:latin typeface="Roboto"/>
              </a:rPr>
              <a:t>Press and upload program from Arduino IDE</a:t>
            </a:r>
          </a:p>
          <a:p>
            <a:pPr algn="just"/>
            <a:endParaRPr lang="en-US" sz="1600" b="1" i="0" dirty="0">
              <a:solidFill>
                <a:srgbClr val="555555"/>
              </a:solidFill>
              <a:effectLst/>
              <a:latin typeface="Roboto"/>
            </a:endParaRPr>
          </a:p>
          <a:p>
            <a:pPr algn="just"/>
            <a:r>
              <a:rPr lang="en-US" sz="1600" b="1" i="0" dirty="0">
                <a:solidFill>
                  <a:srgbClr val="555555"/>
                </a:solidFill>
                <a:effectLst/>
                <a:latin typeface="Roboto"/>
              </a:rPr>
              <a:t>Red LED:</a:t>
            </a:r>
            <a:r>
              <a:rPr lang="en-US" sz="1600" b="0" i="0" dirty="0">
                <a:solidFill>
                  <a:srgbClr val="555555"/>
                </a:solidFill>
                <a:effectLst/>
                <a:latin typeface="Roboto"/>
              </a:rPr>
              <a:t> The Red LED on the board is used to indicate the power supply. </a:t>
            </a:r>
          </a:p>
          <a:p>
            <a:pPr algn="just"/>
            <a:endParaRPr lang="en-US" sz="1600" b="0" i="0" dirty="0">
              <a:solidFill>
                <a:srgbClr val="555555"/>
              </a:solidFill>
              <a:effectLst/>
              <a:latin typeface="Roboto"/>
            </a:endParaRPr>
          </a:p>
          <a:p>
            <a:pPr algn="just"/>
            <a:r>
              <a:rPr lang="en-US" sz="1600" b="1" i="0" dirty="0">
                <a:solidFill>
                  <a:srgbClr val="555555"/>
                </a:solidFill>
                <a:effectLst/>
                <a:latin typeface="Roboto"/>
              </a:rPr>
              <a:t>Blue LED:</a:t>
            </a:r>
            <a:r>
              <a:rPr lang="en-US" sz="1600" b="0" i="0" dirty="0">
                <a:solidFill>
                  <a:srgbClr val="555555"/>
                </a:solidFill>
                <a:effectLst/>
                <a:latin typeface="Roboto"/>
              </a:rPr>
              <a:t> The Blue LED on the board is connected to the GPIO pin2. </a:t>
            </a:r>
          </a:p>
        </p:txBody>
      </p:sp>
      <p:pic>
        <p:nvPicPr>
          <p:cNvPr id="10" name="Picture 9">
            <a:extLst>
              <a:ext uri="{FF2B5EF4-FFF2-40B4-BE49-F238E27FC236}">
                <a16:creationId xmlns:a16="http://schemas.microsoft.com/office/drawing/2014/main" id="{E1CA6E94-3AB8-41DC-A377-ECB83526A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48" y="2341314"/>
            <a:ext cx="3946932" cy="2175372"/>
          </a:xfrm>
          <a:prstGeom prst="rect">
            <a:avLst/>
          </a:prstGeom>
        </p:spPr>
      </p:pic>
    </p:spTree>
    <p:extLst>
      <p:ext uri="{BB962C8B-B14F-4D97-AF65-F5344CB8AC3E}">
        <p14:creationId xmlns:p14="http://schemas.microsoft.com/office/powerpoint/2010/main" val="808054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the ESP32</a:t>
            </a:r>
          </a:p>
        </p:txBody>
      </p:sp>
      <p:sp>
        <p:nvSpPr>
          <p:cNvPr id="4" name="Footer Placeholder 3"/>
          <p:cNvSpPr>
            <a:spLocks noGrp="1"/>
          </p:cNvSpPr>
          <p:nvPr>
            <p:ph type="ftr" sz="quarter" idx="11"/>
          </p:nvPr>
        </p:nvSpPr>
        <p:spPr/>
        <p:txBody>
          <a:bodyPr/>
          <a:lstStyle/>
          <a:p>
            <a:r>
              <a:rPr lang="en-US"/>
              <a:t>IOT Lab, ECE Department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p:blipFill>
        <p:spPr>
          <a:xfrm>
            <a:off x="703471" y="2830722"/>
            <a:ext cx="2523415" cy="183259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256" y="1928243"/>
            <a:ext cx="5122592" cy="3189667"/>
          </a:xfrm>
          <a:prstGeom prst="rect">
            <a:avLst/>
          </a:prstGeom>
        </p:spPr>
      </p:pic>
    </p:spTree>
    <p:extLst>
      <p:ext uri="{BB962C8B-B14F-4D97-AF65-F5344CB8AC3E}">
        <p14:creationId xmlns:p14="http://schemas.microsoft.com/office/powerpoint/2010/main" val="1508326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ESP32 features</a:t>
            </a:r>
          </a:p>
        </p:txBody>
      </p:sp>
      <p:sp>
        <p:nvSpPr>
          <p:cNvPr id="4" name="Footer Placeholder 3"/>
          <p:cNvSpPr>
            <a:spLocks noGrp="1"/>
          </p:cNvSpPr>
          <p:nvPr>
            <p:ph type="ftr" sz="quarter" idx="11"/>
          </p:nvPr>
        </p:nvSpPr>
        <p:spPr/>
        <p:txBody>
          <a:bodyPr/>
          <a:lstStyle/>
          <a:p>
            <a:r>
              <a:rPr lang="en-US" dirty="0"/>
              <a:t>IOT Lab, ECE Department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000" y="1690689"/>
            <a:ext cx="905106" cy="1025215"/>
          </a:xfrm>
          <a:prstGeom prst="rect">
            <a:avLst/>
          </a:prstGeom>
        </p:spPr>
      </p:pic>
      <p:sp>
        <p:nvSpPr>
          <p:cNvPr id="6" name="TextBox 5"/>
          <p:cNvSpPr txBox="1"/>
          <p:nvPr/>
        </p:nvSpPr>
        <p:spPr>
          <a:xfrm>
            <a:off x="1837898" y="1837503"/>
            <a:ext cx="8516203" cy="646331"/>
          </a:xfrm>
          <a:prstGeom prst="rect">
            <a:avLst/>
          </a:prstGeom>
          <a:noFill/>
        </p:spPr>
        <p:txBody>
          <a:bodyPr wrap="square" rtlCol="0">
            <a:spAutoFit/>
          </a:bodyPr>
          <a:lstStyle/>
          <a:p>
            <a:r>
              <a:rPr lang="en-US" b="1" dirty="0"/>
              <a:t>ESP32 has </a:t>
            </a:r>
            <a:r>
              <a:rPr lang="en-US" b="1" dirty="0" err="1"/>
              <a:t>Xtensa</a:t>
            </a:r>
            <a:r>
              <a:rPr lang="en-US" b="1" dirty="0"/>
              <a:t>® Dual-Core 32-bit LX6 microprocessors.</a:t>
            </a:r>
            <a:r>
              <a:rPr lang="en-US" dirty="0"/>
              <a:t> The ESP32 will run on breakout boards and modules from </a:t>
            </a:r>
            <a:r>
              <a:rPr lang="en-US" b="1" dirty="0"/>
              <a:t>160Mhz </a:t>
            </a:r>
            <a:r>
              <a:rPr lang="en-US" b="1" dirty="0" err="1"/>
              <a:t>upto</a:t>
            </a:r>
            <a:r>
              <a:rPr lang="en-US" b="1" dirty="0"/>
              <a:t> 240MHz</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24" y="2806020"/>
            <a:ext cx="1262057" cy="1262057"/>
          </a:xfrm>
          <a:prstGeom prst="rect">
            <a:avLst/>
          </a:prstGeom>
        </p:spPr>
      </p:pic>
      <p:sp>
        <p:nvSpPr>
          <p:cNvPr id="9" name="TextBox 8"/>
          <p:cNvSpPr txBox="1"/>
          <p:nvPr/>
        </p:nvSpPr>
        <p:spPr>
          <a:xfrm>
            <a:off x="1837898" y="2959996"/>
            <a:ext cx="9134902" cy="954107"/>
          </a:xfrm>
          <a:prstGeom prst="rect">
            <a:avLst/>
          </a:prstGeom>
          <a:noFill/>
        </p:spPr>
        <p:txBody>
          <a:bodyPr wrap="square" rtlCol="0">
            <a:spAutoFit/>
          </a:bodyPr>
          <a:lstStyle/>
          <a:p>
            <a:r>
              <a:rPr lang="en-US" sz="2000" b="1" dirty="0"/>
              <a:t>Internal Memory : </a:t>
            </a:r>
            <a:r>
              <a:rPr lang="en-US" sz="1600" dirty="0"/>
              <a:t>448 KB ROM for booting and core functions &amp; 520 KB SRAM for data and instructions</a:t>
            </a:r>
          </a:p>
          <a:p>
            <a:r>
              <a:rPr lang="en-US" sz="2000" b="1" dirty="0"/>
              <a:t>External Flash : </a:t>
            </a:r>
            <a:r>
              <a:rPr lang="en-US" sz="1600" dirty="0"/>
              <a:t>4MB external Flash extendable to16MB</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449" y="4450261"/>
            <a:ext cx="681297" cy="681297"/>
          </a:xfrm>
          <a:prstGeom prst="rect">
            <a:avLst/>
          </a:prstGeom>
        </p:spPr>
      </p:pic>
      <p:sp>
        <p:nvSpPr>
          <p:cNvPr id="14" name="TextBox 13"/>
          <p:cNvSpPr txBox="1"/>
          <p:nvPr/>
        </p:nvSpPr>
        <p:spPr>
          <a:xfrm>
            <a:off x="1837897" y="4559542"/>
            <a:ext cx="8516203" cy="369332"/>
          </a:xfrm>
          <a:prstGeom prst="rect">
            <a:avLst/>
          </a:prstGeom>
          <a:noFill/>
        </p:spPr>
        <p:txBody>
          <a:bodyPr wrap="square" rtlCol="0">
            <a:spAutoFit/>
          </a:bodyPr>
          <a:lstStyle/>
          <a:p>
            <a:r>
              <a:rPr lang="en-US" b="1" dirty="0" err="1"/>
              <a:t>WiFi</a:t>
            </a:r>
            <a:r>
              <a:rPr lang="en-US" dirty="0"/>
              <a:t>: </a:t>
            </a:r>
            <a:r>
              <a:rPr lang="en-US" b="1" dirty="0"/>
              <a:t>ESP32</a:t>
            </a:r>
            <a:r>
              <a:rPr lang="en-US" dirty="0"/>
              <a:t> implements </a:t>
            </a:r>
            <a:r>
              <a:rPr lang="en-US" b="1" dirty="0"/>
              <a:t>TCP/IP, full 802.11 b/g/n/e/</a:t>
            </a:r>
            <a:r>
              <a:rPr lang="en-US" b="1" dirty="0" err="1"/>
              <a:t>i</a:t>
            </a:r>
            <a:r>
              <a:rPr lang="en-US" b="1" dirty="0"/>
              <a:t> WLAN MAC protocol</a:t>
            </a: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714" y="5331134"/>
            <a:ext cx="650758" cy="1025216"/>
          </a:xfrm>
          <a:prstGeom prst="rect">
            <a:avLst/>
          </a:prstGeom>
        </p:spPr>
      </p:pic>
      <p:sp>
        <p:nvSpPr>
          <p:cNvPr id="16" name="TextBox 15"/>
          <p:cNvSpPr txBox="1"/>
          <p:nvPr/>
        </p:nvSpPr>
        <p:spPr>
          <a:xfrm>
            <a:off x="1837897" y="5496493"/>
            <a:ext cx="8516203" cy="369332"/>
          </a:xfrm>
          <a:prstGeom prst="rect">
            <a:avLst/>
          </a:prstGeom>
          <a:noFill/>
        </p:spPr>
        <p:txBody>
          <a:bodyPr wrap="square" rtlCol="0">
            <a:spAutoFit/>
          </a:bodyPr>
          <a:lstStyle/>
          <a:p>
            <a:r>
              <a:rPr lang="en-US" b="1" dirty="0"/>
              <a:t>Bluetooth : ESP32</a:t>
            </a:r>
            <a:r>
              <a:rPr lang="en-US" dirty="0"/>
              <a:t>  supports the latest </a:t>
            </a:r>
            <a:r>
              <a:rPr lang="en-US" b="1" dirty="0"/>
              <a:t>BLE Bluetooth 4.2</a:t>
            </a:r>
            <a:r>
              <a:rPr lang="en-US" dirty="0"/>
              <a:t>, as well as  </a:t>
            </a:r>
            <a:r>
              <a:rPr lang="en-US" b="1" dirty="0"/>
              <a:t>classic Bluetooth</a:t>
            </a:r>
          </a:p>
        </p:txBody>
      </p:sp>
    </p:spTree>
    <p:extLst>
      <p:ext uri="{BB962C8B-B14F-4D97-AF65-F5344CB8AC3E}">
        <p14:creationId xmlns:p14="http://schemas.microsoft.com/office/powerpoint/2010/main" val="518485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ESP32 peripherals</a:t>
            </a:r>
          </a:p>
        </p:txBody>
      </p:sp>
      <p:sp>
        <p:nvSpPr>
          <p:cNvPr id="4" name="Footer Placeholder 3"/>
          <p:cNvSpPr>
            <a:spLocks noGrp="1"/>
          </p:cNvSpPr>
          <p:nvPr>
            <p:ph type="ftr" sz="quarter" idx="11"/>
          </p:nvPr>
        </p:nvSpPr>
        <p:spPr/>
        <p:txBody>
          <a:bodyPr/>
          <a:lstStyle/>
          <a:p>
            <a:r>
              <a:rPr lang="en-US" dirty="0"/>
              <a:t>IOT Lab, ECE Department</a:t>
            </a:r>
          </a:p>
        </p:txBody>
      </p:sp>
      <p:sp>
        <p:nvSpPr>
          <p:cNvPr id="6" name="Rectangle 5"/>
          <p:cNvSpPr/>
          <p:nvPr/>
        </p:nvSpPr>
        <p:spPr>
          <a:xfrm>
            <a:off x="990600" y="2333685"/>
            <a:ext cx="8044218" cy="3970318"/>
          </a:xfrm>
          <a:prstGeom prst="rect">
            <a:avLst/>
          </a:prstGeom>
        </p:spPr>
        <p:txBody>
          <a:bodyPr wrap="square">
            <a:spAutoFit/>
          </a:bodyPr>
          <a:lstStyle/>
          <a:p>
            <a:pPr>
              <a:buFont typeface="Arial" panose="020B0604020202020204" pitchFamily="34" charset="0"/>
              <a:buChar char="•"/>
            </a:pPr>
            <a:r>
              <a:rPr lang="en-US" dirty="0">
                <a:solidFill>
                  <a:srgbClr val="333333"/>
                </a:solidFill>
                <a:latin typeface="PT Serif"/>
              </a:rPr>
              <a:t> </a:t>
            </a:r>
            <a:r>
              <a:rPr lang="en-US" dirty="0">
                <a:latin typeface="PT Serif"/>
              </a:rPr>
              <a:t>GPIO</a:t>
            </a:r>
          </a:p>
          <a:p>
            <a:pPr>
              <a:buFont typeface="Arial" panose="020B0604020202020204" pitchFamily="34" charset="0"/>
              <a:buChar char="•"/>
            </a:pPr>
            <a:r>
              <a:rPr lang="en-US" dirty="0">
                <a:latin typeface="PT Serif"/>
              </a:rPr>
              <a:t>Timers and Watchdog</a:t>
            </a:r>
          </a:p>
          <a:p>
            <a:pPr>
              <a:buFont typeface="Arial" panose="020B0604020202020204" pitchFamily="34" charset="0"/>
              <a:buChar char="•"/>
            </a:pPr>
            <a:r>
              <a:rPr lang="en-US" dirty="0">
                <a:latin typeface="PT Serif"/>
              </a:rPr>
              <a:t>Real Time Clock</a:t>
            </a:r>
          </a:p>
          <a:p>
            <a:pPr>
              <a:buFont typeface="Arial" panose="020B0604020202020204" pitchFamily="34" charset="0"/>
              <a:buChar char="•"/>
            </a:pPr>
            <a:r>
              <a:rPr lang="en-US" dirty="0">
                <a:latin typeface="PT Serif"/>
              </a:rPr>
              <a:t>ADC and built-in Sensors</a:t>
            </a:r>
          </a:p>
          <a:p>
            <a:pPr>
              <a:buFont typeface="Arial" panose="020B0604020202020204" pitchFamily="34" charset="0"/>
              <a:buChar char="•"/>
            </a:pPr>
            <a:r>
              <a:rPr lang="en-US" dirty="0">
                <a:latin typeface="PT Serif"/>
              </a:rPr>
              <a:t>Digital to Analog Convertor (DAC)</a:t>
            </a:r>
          </a:p>
          <a:p>
            <a:pPr>
              <a:buFont typeface="Arial" panose="020B0604020202020204" pitchFamily="34" charset="0"/>
              <a:buChar char="•"/>
            </a:pPr>
            <a:r>
              <a:rPr lang="en-US" dirty="0">
                <a:latin typeface="PT Serif"/>
              </a:rPr>
              <a:t>Touch Sensor</a:t>
            </a:r>
          </a:p>
          <a:p>
            <a:pPr>
              <a:buFont typeface="Arial" panose="020B0604020202020204" pitchFamily="34" charset="0"/>
              <a:buChar char="•"/>
            </a:pPr>
            <a:r>
              <a:rPr lang="en-US" dirty="0">
                <a:latin typeface="PT Serif"/>
              </a:rPr>
              <a:t>Ultra Low Power(ULP) Co-processor</a:t>
            </a:r>
          </a:p>
          <a:p>
            <a:pPr>
              <a:buFont typeface="Arial" panose="020B0604020202020204" pitchFamily="34" charset="0"/>
              <a:buChar char="•"/>
            </a:pPr>
            <a:r>
              <a:rPr lang="en-US" dirty="0">
                <a:latin typeface="PT Serif"/>
              </a:rPr>
              <a:t>Ethernet MAC Interface</a:t>
            </a:r>
          </a:p>
          <a:p>
            <a:pPr>
              <a:buFont typeface="Arial" panose="020B0604020202020204" pitchFamily="34" charset="0"/>
              <a:buChar char="•"/>
            </a:pPr>
            <a:r>
              <a:rPr lang="en-US" dirty="0">
                <a:latin typeface="PT Serif"/>
              </a:rPr>
              <a:t>Universal Asynchronous Receiver Transmitter (UART)</a:t>
            </a:r>
          </a:p>
          <a:p>
            <a:pPr>
              <a:buFont typeface="Arial" panose="020B0604020202020204" pitchFamily="34" charset="0"/>
              <a:buChar char="•"/>
            </a:pPr>
            <a:r>
              <a:rPr lang="en-US" dirty="0">
                <a:latin typeface="PT Serif"/>
              </a:rPr>
              <a:t>I2C Interface</a:t>
            </a:r>
          </a:p>
          <a:p>
            <a:pPr>
              <a:buFont typeface="Arial" panose="020B0604020202020204" pitchFamily="34" charset="0"/>
              <a:buChar char="•"/>
            </a:pPr>
            <a:r>
              <a:rPr lang="en-US" dirty="0">
                <a:latin typeface="PT Serif"/>
              </a:rPr>
              <a:t>I2S Interface</a:t>
            </a:r>
          </a:p>
          <a:p>
            <a:pPr>
              <a:buFont typeface="Arial" panose="020B0604020202020204" pitchFamily="34" charset="0"/>
              <a:buChar char="•"/>
            </a:pPr>
            <a:r>
              <a:rPr lang="en-US" dirty="0">
                <a:latin typeface="PT Serif"/>
              </a:rPr>
              <a:t>SPI Interface</a:t>
            </a:r>
          </a:p>
          <a:p>
            <a:pPr>
              <a:buFont typeface="Arial" panose="020B0604020202020204" pitchFamily="34" charset="0"/>
              <a:buChar char="•"/>
            </a:pPr>
            <a:r>
              <a:rPr lang="en-US" dirty="0">
                <a:latin typeface="PT Serif"/>
              </a:rPr>
              <a:t>Pulse Width Modulation (PWM)</a:t>
            </a:r>
          </a:p>
          <a:p>
            <a:endParaRPr lang="en-US" i="0" dirty="0">
              <a:solidFill>
                <a:srgbClr val="333333"/>
              </a:solidFill>
              <a:effectLst/>
              <a:latin typeface="PT Serif"/>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8454" y="1312538"/>
            <a:ext cx="1480283" cy="67976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4085" y="2344158"/>
            <a:ext cx="969020" cy="9690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454" y="3708399"/>
            <a:ext cx="2381113" cy="122088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8453" y="5403738"/>
            <a:ext cx="3202725" cy="1092596"/>
          </a:xfrm>
          <a:prstGeom prst="rect">
            <a:avLst/>
          </a:prstGeom>
        </p:spPr>
      </p:pic>
    </p:spTree>
    <p:extLst>
      <p:ext uri="{BB962C8B-B14F-4D97-AF65-F5344CB8AC3E}">
        <p14:creationId xmlns:p14="http://schemas.microsoft.com/office/powerpoint/2010/main" val="1322397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ESP32 – powering &amp; programming</a:t>
            </a:r>
          </a:p>
        </p:txBody>
      </p:sp>
      <p:sp>
        <p:nvSpPr>
          <p:cNvPr id="4" name="Footer Placeholder 3"/>
          <p:cNvSpPr>
            <a:spLocks noGrp="1"/>
          </p:cNvSpPr>
          <p:nvPr>
            <p:ph type="ftr" sz="quarter" idx="11"/>
          </p:nvPr>
        </p:nvSpPr>
        <p:spPr/>
        <p:txBody>
          <a:bodyPr/>
          <a:lstStyle/>
          <a:p>
            <a:r>
              <a:rPr lang="en-US"/>
              <a:t>IOT Lab, ECE Department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631" y="2824092"/>
            <a:ext cx="3490138" cy="199772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183" y="2824092"/>
            <a:ext cx="3567547" cy="1966272"/>
          </a:xfrm>
          <a:prstGeom prst="rect">
            <a:avLst/>
          </a:prstGeom>
        </p:spPr>
      </p:pic>
    </p:spTree>
    <p:extLst>
      <p:ext uri="{BB962C8B-B14F-4D97-AF65-F5344CB8AC3E}">
        <p14:creationId xmlns:p14="http://schemas.microsoft.com/office/powerpoint/2010/main" val="2762781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76A1-7458-4344-9351-42915F3A73D4}"/>
              </a:ext>
            </a:extLst>
          </p:cNvPr>
          <p:cNvSpPr>
            <a:spLocks noGrp="1"/>
          </p:cNvSpPr>
          <p:nvPr>
            <p:ph type="title"/>
          </p:nvPr>
        </p:nvSpPr>
        <p:spPr/>
        <p:txBody>
          <a:bodyPr/>
          <a:lstStyle/>
          <a:p>
            <a:r>
              <a:rPr lang="en-IN" dirty="0"/>
              <a:t>Preparing Arduino IDE for ESP32</a:t>
            </a:r>
          </a:p>
        </p:txBody>
      </p:sp>
      <p:sp>
        <p:nvSpPr>
          <p:cNvPr id="4" name="Footer Placeholder 3">
            <a:extLst>
              <a:ext uri="{FF2B5EF4-FFF2-40B4-BE49-F238E27FC236}">
                <a16:creationId xmlns:a16="http://schemas.microsoft.com/office/drawing/2014/main" id="{C341975E-0228-48EF-9A18-CE3046E2DEDC}"/>
              </a:ext>
            </a:extLst>
          </p:cNvPr>
          <p:cNvSpPr>
            <a:spLocks noGrp="1"/>
          </p:cNvSpPr>
          <p:nvPr>
            <p:ph type="ftr" sz="quarter" idx="11"/>
          </p:nvPr>
        </p:nvSpPr>
        <p:spPr/>
        <p:txBody>
          <a:bodyPr/>
          <a:lstStyle/>
          <a:p>
            <a:r>
              <a:rPr lang="en-US"/>
              <a:t>IOT Lab, ECE Department</a:t>
            </a:r>
          </a:p>
        </p:txBody>
      </p:sp>
      <p:sp>
        <p:nvSpPr>
          <p:cNvPr id="6" name="TextBox 5">
            <a:extLst>
              <a:ext uri="{FF2B5EF4-FFF2-40B4-BE49-F238E27FC236}">
                <a16:creationId xmlns:a16="http://schemas.microsoft.com/office/drawing/2014/main" id="{C9A238E9-2C04-4645-8D8F-F65421A3F282}"/>
              </a:ext>
            </a:extLst>
          </p:cNvPr>
          <p:cNvSpPr txBox="1"/>
          <p:nvPr/>
        </p:nvSpPr>
        <p:spPr>
          <a:xfrm>
            <a:off x="530942" y="1600566"/>
            <a:ext cx="10746658" cy="584775"/>
          </a:xfrm>
          <a:prstGeom prst="rect">
            <a:avLst/>
          </a:prstGeom>
          <a:noFill/>
        </p:spPr>
        <p:txBody>
          <a:bodyPr wrap="square">
            <a:spAutoFit/>
          </a:bodyPr>
          <a:lstStyle/>
          <a:p>
            <a:r>
              <a:rPr lang="en-US" sz="1600" b="1" i="0" dirty="0">
                <a:solidFill>
                  <a:srgbClr val="555555"/>
                </a:solidFill>
                <a:effectLst/>
                <a:latin typeface="Roboto"/>
              </a:rPr>
              <a:t>STEP 1: </a:t>
            </a:r>
            <a:r>
              <a:rPr lang="en-US" sz="1600" b="0" i="0" dirty="0">
                <a:solidFill>
                  <a:srgbClr val="555555"/>
                </a:solidFill>
                <a:effectLst/>
                <a:latin typeface="Roboto"/>
              </a:rPr>
              <a:t>Now, let’s get started. The first step would be to </a:t>
            </a:r>
            <a:r>
              <a:rPr lang="en-US" sz="1600" b="1" i="0" dirty="0">
                <a:solidFill>
                  <a:srgbClr val="555555"/>
                </a:solidFill>
                <a:effectLst/>
                <a:latin typeface="Roboto"/>
              </a:rPr>
              <a:t>download and install the Arduino IDE</a:t>
            </a:r>
            <a:r>
              <a:rPr lang="en-US" sz="1600" b="0" i="0" dirty="0">
                <a:solidFill>
                  <a:srgbClr val="555555"/>
                </a:solidFill>
                <a:effectLst/>
                <a:latin typeface="Roboto"/>
              </a:rPr>
              <a:t>.. If you already have one make sure it is of the latest version.</a:t>
            </a:r>
            <a:endParaRPr lang="en-IN" sz="1600" dirty="0"/>
          </a:p>
        </p:txBody>
      </p:sp>
      <p:sp>
        <p:nvSpPr>
          <p:cNvPr id="8" name="TextBox 7">
            <a:extLst>
              <a:ext uri="{FF2B5EF4-FFF2-40B4-BE49-F238E27FC236}">
                <a16:creationId xmlns:a16="http://schemas.microsoft.com/office/drawing/2014/main" id="{FB35BEAF-0D74-4CF1-80A9-3E6A38DCAA82}"/>
              </a:ext>
            </a:extLst>
          </p:cNvPr>
          <p:cNvSpPr txBox="1"/>
          <p:nvPr/>
        </p:nvSpPr>
        <p:spPr>
          <a:xfrm>
            <a:off x="7138219" y="2325964"/>
            <a:ext cx="4571999" cy="1077218"/>
          </a:xfrm>
          <a:prstGeom prst="rect">
            <a:avLst/>
          </a:prstGeom>
          <a:noFill/>
        </p:spPr>
        <p:txBody>
          <a:bodyPr wrap="square">
            <a:spAutoFit/>
          </a:bodyPr>
          <a:lstStyle/>
          <a:p>
            <a:r>
              <a:rPr lang="en-US" sz="1600" b="1" i="0" dirty="0">
                <a:solidFill>
                  <a:srgbClr val="555555"/>
                </a:solidFill>
                <a:effectLst/>
                <a:latin typeface="Roboto"/>
              </a:rPr>
              <a:t>STEP 2: </a:t>
            </a:r>
            <a:r>
              <a:rPr lang="en-US" sz="1600" b="0" i="0" dirty="0">
                <a:solidFill>
                  <a:srgbClr val="555555"/>
                </a:solidFill>
                <a:effectLst/>
                <a:latin typeface="Roboto"/>
              </a:rPr>
              <a:t>Once installed, open the Arduino IDE and go to </a:t>
            </a:r>
            <a:r>
              <a:rPr lang="en-US" sz="1600" b="1" i="1" dirty="0">
                <a:solidFill>
                  <a:srgbClr val="555555"/>
                </a:solidFill>
                <a:effectLst/>
                <a:latin typeface="Roboto"/>
              </a:rPr>
              <a:t>Files -&gt; Preferences</a:t>
            </a:r>
            <a:r>
              <a:rPr lang="en-US" sz="1600" b="1" i="0" dirty="0">
                <a:solidFill>
                  <a:srgbClr val="555555"/>
                </a:solidFill>
                <a:effectLst/>
                <a:latin typeface="Roboto"/>
              </a:rPr>
              <a:t> </a:t>
            </a:r>
            <a:r>
              <a:rPr lang="en-US" sz="1600" b="0" i="0" dirty="0">
                <a:solidFill>
                  <a:srgbClr val="555555"/>
                </a:solidFill>
                <a:effectLst/>
                <a:latin typeface="Roboto"/>
              </a:rPr>
              <a:t>to open the preferences window and locate the </a:t>
            </a:r>
            <a:r>
              <a:rPr lang="en-US" sz="1600" b="0" i="1" dirty="0">
                <a:solidFill>
                  <a:srgbClr val="555555"/>
                </a:solidFill>
                <a:effectLst/>
                <a:latin typeface="Roboto"/>
              </a:rPr>
              <a:t>“</a:t>
            </a:r>
            <a:r>
              <a:rPr lang="en-US" sz="1600" b="1" i="1" dirty="0">
                <a:solidFill>
                  <a:srgbClr val="555555"/>
                </a:solidFill>
                <a:effectLst/>
                <a:latin typeface="Roboto"/>
              </a:rPr>
              <a:t>Additional Boards Manager URLs:”</a:t>
            </a:r>
            <a:r>
              <a:rPr lang="en-US" sz="1600" b="1" i="0" dirty="0">
                <a:solidFill>
                  <a:srgbClr val="555555"/>
                </a:solidFill>
                <a:effectLst/>
                <a:latin typeface="Roboto"/>
              </a:rPr>
              <a:t> </a:t>
            </a:r>
            <a:r>
              <a:rPr lang="en-US" sz="1600" b="0" i="0" dirty="0">
                <a:solidFill>
                  <a:srgbClr val="555555"/>
                </a:solidFill>
                <a:effectLst/>
                <a:latin typeface="Roboto"/>
              </a:rPr>
              <a:t>as shown</a:t>
            </a:r>
            <a:endParaRPr lang="en-IN" sz="1600" dirty="0"/>
          </a:p>
        </p:txBody>
      </p:sp>
      <p:pic>
        <p:nvPicPr>
          <p:cNvPr id="10" name="Picture 9">
            <a:extLst>
              <a:ext uri="{FF2B5EF4-FFF2-40B4-BE49-F238E27FC236}">
                <a16:creationId xmlns:a16="http://schemas.microsoft.com/office/drawing/2014/main" id="{6C985D60-04C2-420C-8766-5636CECB4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521" y="2322983"/>
            <a:ext cx="5238750" cy="3895725"/>
          </a:xfrm>
          <a:prstGeom prst="rect">
            <a:avLst/>
          </a:prstGeom>
        </p:spPr>
      </p:pic>
    </p:spTree>
    <p:extLst>
      <p:ext uri="{BB962C8B-B14F-4D97-AF65-F5344CB8AC3E}">
        <p14:creationId xmlns:p14="http://schemas.microsoft.com/office/powerpoint/2010/main" val="3766917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FD95-5C73-42E5-8774-522E22533EA4}"/>
              </a:ext>
            </a:extLst>
          </p:cNvPr>
          <p:cNvSpPr>
            <a:spLocks noGrp="1"/>
          </p:cNvSpPr>
          <p:nvPr>
            <p:ph type="title"/>
          </p:nvPr>
        </p:nvSpPr>
        <p:spPr/>
        <p:txBody>
          <a:bodyPr/>
          <a:lstStyle/>
          <a:p>
            <a:r>
              <a:rPr lang="en-IN" dirty="0"/>
              <a:t>Preparing Arduino IDE for ESP32</a:t>
            </a:r>
          </a:p>
        </p:txBody>
      </p:sp>
      <p:sp>
        <p:nvSpPr>
          <p:cNvPr id="4" name="Footer Placeholder 3">
            <a:extLst>
              <a:ext uri="{FF2B5EF4-FFF2-40B4-BE49-F238E27FC236}">
                <a16:creationId xmlns:a16="http://schemas.microsoft.com/office/drawing/2014/main" id="{A14060E1-A435-4DB6-9A1A-CA9BB30E955D}"/>
              </a:ext>
            </a:extLst>
          </p:cNvPr>
          <p:cNvSpPr>
            <a:spLocks noGrp="1"/>
          </p:cNvSpPr>
          <p:nvPr>
            <p:ph type="ftr" sz="quarter" idx="11"/>
          </p:nvPr>
        </p:nvSpPr>
        <p:spPr/>
        <p:txBody>
          <a:bodyPr/>
          <a:lstStyle/>
          <a:p>
            <a:r>
              <a:rPr lang="en-US"/>
              <a:t>IOT Lab, ECE Department</a:t>
            </a:r>
          </a:p>
        </p:txBody>
      </p:sp>
      <p:sp>
        <p:nvSpPr>
          <p:cNvPr id="6" name="TextBox 5">
            <a:extLst>
              <a:ext uri="{FF2B5EF4-FFF2-40B4-BE49-F238E27FC236}">
                <a16:creationId xmlns:a16="http://schemas.microsoft.com/office/drawing/2014/main" id="{3491B601-3099-4D89-8CE9-DD548B70A025}"/>
              </a:ext>
            </a:extLst>
          </p:cNvPr>
          <p:cNvSpPr txBox="1"/>
          <p:nvPr/>
        </p:nvSpPr>
        <p:spPr>
          <a:xfrm>
            <a:off x="6648449" y="1690688"/>
            <a:ext cx="5238750" cy="1569660"/>
          </a:xfrm>
          <a:prstGeom prst="rect">
            <a:avLst/>
          </a:prstGeom>
          <a:noFill/>
        </p:spPr>
        <p:txBody>
          <a:bodyPr wrap="square">
            <a:spAutoFit/>
          </a:bodyPr>
          <a:lstStyle/>
          <a:p>
            <a:pPr algn="just"/>
            <a:r>
              <a:rPr lang="en-US" sz="1600" b="1" i="0" dirty="0">
                <a:solidFill>
                  <a:srgbClr val="555555"/>
                </a:solidFill>
                <a:effectLst/>
                <a:latin typeface="Roboto"/>
              </a:rPr>
              <a:t>STEP 3:</a:t>
            </a:r>
            <a:r>
              <a:rPr lang="en-US" sz="1600" b="0" i="0" dirty="0">
                <a:solidFill>
                  <a:srgbClr val="555555"/>
                </a:solidFill>
                <a:effectLst/>
                <a:latin typeface="Roboto"/>
              </a:rPr>
              <a:t> This text box might be empty or might also contain some other URL if you have used it previously for ESP8266. If it is empty simply paste the below URL into the text box</a:t>
            </a:r>
          </a:p>
          <a:p>
            <a:pPr algn="just"/>
            <a:endParaRPr lang="en-US" sz="1600" b="0" i="0" dirty="0">
              <a:solidFill>
                <a:srgbClr val="555555"/>
              </a:solidFill>
              <a:effectLst/>
              <a:latin typeface="Roboto"/>
            </a:endParaRPr>
          </a:p>
          <a:p>
            <a:pPr algn="just"/>
            <a:r>
              <a:rPr lang="en-US" sz="1600" b="0" i="0" u="none" strike="noStrike" dirty="0">
                <a:solidFill>
                  <a:srgbClr val="00ACEC"/>
                </a:solidFill>
                <a:effectLst/>
                <a:latin typeface="Roboto"/>
                <a:hlinkClick r:id="rId2"/>
              </a:rPr>
              <a:t>https://dl.espressif.com/dl/package_esp32_index.json</a:t>
            </a:r>
            <a:endParaRPr lang="en-US" sz="1600" b="0" i="0" dirty="0">
              <a:solidFill>
                <a:srgbClr val="555555"/>
              </a:solidFill>
              <a:effectLst/>
              <a:latin typeface="Roboto"/>
            </a:endParaRPr>
          </a:p>
        </p:txBody>
      </p:sp>
      <p:pic>
        <p:nvPicPr>
          <p:cNvPr id="10" name="Picture 9">
            <a:extLst>
              <a:ext uri="{FF2B5EF4-FFF2-40B4-BE49-F238E27FC236}">
                <a16:creationId xmlns:a16="http://schemas.microsoft.com/office/drawing/2014/main" id="{D9AFAE70-A471-4940-9E3F-6135D97A17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47" y="1690688"/>
            <a:ext cx="5238750" cy="3905250"/>
          </a:xfrm>
          <a:prstGeom prst="rect">
            <a:avLst/>
          </a:prstGeom>
        </p:spPr>
      </p:pic>
    </p:spTree>
    <p:extLst>
      <p:ext uri="{BB962C8B-B14F-4D97-AF65-F5344CB8AC3E}">
        <p14:creationId xmlns:p14="http://schemas.microsoft.com/office/powerpoint/2010/main" val="253918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IOT Lab, ECE Department</a:t>
            </a:r>
          </a:p>
        </p:txBody>
      </p:sp>
      <p:sp>
        <p:nvSpPr>
          <p:cNvPr id="12" name="Title 1"/>
          <p:cNvSpPr>
            <a:spLocks noGrp="1"/>
          </p:cNvSpPr>
          <p:nvPr>
            <p:ph type="title"/>
          </p:nvPr>
        </p:nvSpPr>
        <p:spPr>
          <a:xfrm>
            <a:off x="838200" y="419066"/>
            <a:ext cx="10515600" cy="1325563"/>
          </a:xfrm>
        </p:spPr>
        <p:txBody>
          <a:bodyPr/>
          <a:lstStyle/>
          <a:p>
            <a:r>
              <a:rPr lang="en-US" dirty="0"/>
              <a:t>Agenda</a:t>
            </a:r>
          </a:p>
        </p:txBody>
      </p:sp>
      <p:sp>
        <p:nvSpPr>
          <p:cNvPr id="2" name="Rounded Rectangle 1"/>
          <p:cNvSpPr/>
          <p:nvPr/>
        </p:nvSpPr>
        <p:spPr>
          <a:xfrm>
            <a:off x="565245" y="1690688"/>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TextBox 8"/>
          <p:cNvSpPr txBox="1"/>
          <p:nvPr/>
        </p:nvSpPr>
        <p:spPr>
          <a:xfrm>
            <a:off x="1384110" y="1579159"/>
            <a:ext cx="4155745" cy="923330"/>
          </a:xfrm>
          <a:prstGeom prst="rect">
            <a:avLst/>
          </a:prstGeom>
          <a:noFill/>
        </p:spPr>
        <p:txBody>
          <a:bodyPr wrap="square" rtlCol="0">
            <a:spAutoFit/>
          </a:bodyPr>
          <a:lstStyle/>
          <a:p>
            <a:r>
              <a:rPr lang="en-US" b="1" dirty="0"/>
              <a:t>Introduction</a:t>
            </a:r>
            <a:r>
              <a:rPr lang="en-US" dirty="0"/>
              <a:t> to IoT, Edge Computing, GISMO-VI; Programming environment              </a:t>
            </a:r>
          </a:p>
          <a:p>
            <a:endParaRPr lang="en-US" dirty="0"/>
          </a:p>
        </p:txBody>
      </p:sp>
      <p:sp>
        <p:nvSpPr>
          <p:cNvPr id="11" name="Rounded Rectangle 10"/>
          <p:cNvSpPr/>
          <p:nvPr/>
        </p:nvSpPr>
        <p:spPr>
          <a:xfrm>
            <a:off x="565245" y="2729648"/>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TextBox 12"/>
          <p:cNvSpPr txBox="1"/>
          <p:nvPr/>
        </p:nvSpPr>
        <p:spPr>
          <a:xfrm>
            <a:off x="1384110" y="4755564"/>
            <a:ext cx="3965082" cy="369332"/>
          </a:xfrm>
          <a:prstGeom prst="rect">
            <a:avLst/>
          </a:prstGeom>
          <a:noFill/>
        </p:spPr>
        <p:txBody>
          <a:bodyPr wrap="square" rtlCol="0">
            <a:spAutoFit/>
          </a:bodyPr>
          <a:lstStyle/>
          <a:p>
            <a:r>
              <a:rPr lang="en-US" b="1" dirty="0"/>
              <a:t>Sensors: </a:t>
            </a:r>
            <a:r>
              <a:rPr lang="en-US" dirty="0"/>
              <a:t>BMP280, MPU6050, INMP441</a:t>
            </a:r>
          </a:p>
        </p:txBody>
      </p:sp>
      <p:sp>
        <p:nvSpPr>
          <p:cNvPr id="14" name="Rounded Rectangle 13"/>
          <p:cNvSpPr/>
          <p:nvPr/>
        </p:nvSpPr>
        <p:spPr>
          <a:xfrm>
            <a:off x="565245" y="3801141"/>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6" name="Rounded Rectangle 15"/>
          <p:cNvSpPr/>
          <p:nvPr/>
        </p:nvSpPr>
        <p:spPr>
          <a:xfrm>
            <a:off x="565245" y="4744184"/>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8" name="Rounded Rectangle 17"/>
          <p:cNvSpPr/>
          <p:nvPr/>
        </p:nvSpPr>
        <p:spPr>
          <a:xfrm>
            <a:off x="5662684" y="1734880"/>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9" name="TextBox 18"/>
          <p:cNvSpPr txBox="1"/>
          <p:nvPr/>
        </p:nvSpPr>
        <p:spPr>
          <a:xfrm>
            <a:off x="6406486" y="2771318"/>
            <a:ext cx="3493827" cy="923330"/>
          </a:xfrm>
          <a:prstGeom prst="rect">
            <a:avLst/>
          </a:prstGeom>
          <a:noFill/>
        </p:spPr>
        <p:txBody>
          <a:bodyPr wrap="square" rtlCol="0">
            <a:spAutoFit/>
          </a:bodyPr>
          <a:lstStyle/>
          <a:p>
            <a:r>
              <a:rPr lang="en-US" b="1" dirty="0"/>
              <a:t>End to End</a:t>
            </a:r>
            <a:r>
              <a:rPr lang="en-US" dirty="0"/>
              <a:t> </a:t>
            </a:r>
            <a:r>
              <a:rPr lang="en-US" b="1" dirty="0"/>
              <a:t>Projects</a:t>
            </a:r>
            <a:r>
              <a:rPr lang="en-US" dirty="0"/>
              <a:t>: </a:t>
            </a:r>
            <a:r>
              <a:rPr lang="en-IN" sz="1800" dirty="0">
                <a:effectLst/>
                <a:ea typeface="Calibri" panose="020F0502020204030204" pitchFamily="34" charset="0"/>
              </a:rPr>
              <a:t>Smart Garden, Home Security, Environment Monitoring, Remote Ranger</a:t>
            </a:r>
            <a:endParaRPr lang="en-US" dirty="0"/>
          </a:p>
        </p:txBody>
      </p:sp>
      <p:sp>
        <p:nvSpPr>
          <p:cNvPr id="20" name="Rounded Rectangle 19"/>
          <p:cNvSpPr/>
          <p:nvPr/>
        </p:nvSpPr>
        <p:spPr>
          <a:xfrm>
            <a:off x="5662684" y="2836822"/>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3" name="TextBox 22">
            <a:extLst>
              <a:ext uri="{FF2B5EF4-FFF2-40B4-BE49-F238E27FC236}">
                <a16:creationId xmlns:a16="http://schemas.microsoft.com/office/drawing/2014/main" id="{390D5A61-0D71-454B-90EC-4F0D4696B159}"/>
              </a:ext>
            </a:extLst>
          </p:cNvPr>
          <p:cNvSpPr txBox="1"/>
          <p:nvPr/>
        </p:nvSpPr>
        <p:spPr>
          <a:xfrm>
            <a:off x="6500484" y="1630421"/>
            <a:ext cx="3493827" cy="646331"/>
          </a:xfrm>
          <a:prstGeom prst="rect">
            <a:avLst/>
          </a:prstGeom>
          <a:noFill/>
        </p:spPr>
        <p:txBody>
          <a:bodyPr wrap="square" rtlCol="0">
            <a:spAutoFit/>
          </a:bodyPr>
          <a:lstStyle/>
          <a:p>
            <a:r>
              <a:rPr lang="en-US" b="1" dirty="0"/>
              <a:t>Mobile App</a:t>
            </a:r>
            <a:r>
              <a:rPr lang="en-US" dirty="0"/>
              <a:t> Development: </a:t>
            </a:r>
            <a:r>
              <a:rPr lang="en-US" dirty="0" err="1"/>
              <a:t>Kodular</a:t>
            </a:r>
            <a:endParaRPr lang="en-US" dirty="0"/>
          </a:p>
          <a:p>
            <a:r>
              <a:rPr lang="en-US" dirty="0"/>
              <a:t>Simple UI, Firebase interface</a:t>
            </a:r>
          </a:p>
        </p:txBody>
      </p:sp>
      <p:sp>
        <p:nvSpPr>
          <p:cNvPr id="17" name="TextBox 16">
            <a:extLst>
              <a:ext uri="{FF2B5EF4-FFF2-40B4-BE49-F238E27FC236}">
                <a16:creationId xmlns:a16="http://schemas.microsoft.com/office/drawing/2014/main" id="{E5063E22-9641-40D7-BF16-FA2B088FA33F}"/>
              </a:ext>
            </a:extLst>
          </p:cNvPr>
          <p:cNvSpPr txBox="1"/>
          <p:nvPr/>
        </p:nvSpPr>
        <p:spPr>
          <a:xfrm>
            <a:off x="1309047" y="2624210"/>
            <a:ext cx="4155745" cy="1200329"/>
          </a:xfrm>
          <a:prstGeom prst="rect">
            <a:avLst/>
          </a:prstGeom>
          <a:noFill/>
        </p:spPr>
        <p:txBody>
          <a:bodyPr wrap="square" rtlCol="0">
            <a:spAutoFit/>
          </a:bodyPr>
          <a:lstStyle/>
          <a:p>
            <a:r>
              <a:rPr lang="en-US" b="1" dirty="0"/>
              <a:t>Getting started</a:t>
            </a:r>
            <a:r>
              <a:rPr lang="en-US" dirty="0"/>
              <a:t>: LED, Relay, Buzzer</a:t>
            </a:r>
          </a:p>
          <a:p>
            <a:r>
              <a:rPr lang="en-US" dirty="0"/>
              <a:t>Magnetic switch, Soil Moisture sensor, OLED display</a:t>
            </a:r>
          </a:p>
          <a:p>
            <a:endParaRPr lang="en-US" dirty="0"/>
          </a:p>
        </p:txBody>
      </p:sp>
      <p:sp>
        <p:nvSpPr>
          <p:cNvPr id="25" name="TextBox 24">
            <a:extLst>
              <a:ext uri="{FF2B5EF4-FFF2-40B4-BE49-F238E27FC236}">
                <a16:creationId xmlns:a16="http://schemas.microsoft.com/office/drawing/2014/main" id="{82DE1F2F-8911-4057-93F7-E2DFB5016C3E}"/>
              </a:ext>
            </a:extLst>
          </p:cNvPr>
          <p:cNvSpPr txBox="1"/>
          <p:nvPr/>
        </p:nvSpPr>
        <p:spPr>
          <a:xfrm>
            <a:off x="1282066" y="3714215"/>
            <a:ext cx="3965082" cy="923330"/>
          </a:xfrm>
          <a:prstGeom prst="rect">
            <a:avLst/>
          </a:prstGeom>
          <a:noFill/>
        </p:spPr>
        <p:txBody>
          <a:bodyPr wrap="square" rtlCol="0">
            <a:spAutoFit/>
          </a:bodyPr>
          <a:lstStyle/>
          <a:p>
            <a:r>
              <a:rPr lang="en-US" b="1" dirty="0"/>
              <a:t>Google Firebase</a:t>
            </a:r>
            <a:r>
              <a:rPr lang="en-US" dirty="0"/>
              <a:t> creation, </a:t>
            </a:r>
            <a:r>
              <a:rPr lang="en-US" dirty="0" err="1"/>
              <a:t>WiFi</a:t>
            </a:r>
            <a:endParaRPr lang="en-US" dirty="0"/>
          </a:p>
          <a:p>
            <a:r>
              <a:rPr lang="en-US" dirty="0"/>
              <a:t>GISMO6 – Firebase interface</a:t>
            </a:r>
          </a:p>
          <a:p>
            <a:r>
              <a:rPr lang="en-US" dirty="0" err="1"/>
              <a:t>PIR,IR,Ultrasonic</a:t>
            </a:r>
            <a:endParaRPr lang="en-US" dirty="0"/>
          </a:p>
        </p:txBody>
      </p:sp>
      <p:sp>
        <p:nvSpPr>
          <p:cNvPr id="21" name="Rounded Rectangle 19">
            <a:extLst>
              <a:ext uri="{FF2B5EF4-FFF2-40B4-BE49-F238E27FC236}">
                <a16:creationId xmlns:a16="http://schemas.microsoft.com/office/drawing/2014/main" id="{5D6CA7E4-267C-DC77-95A7-B525699B28E1}"/>
              </a:ext>
            </a:extLst>
          </p:cNvPr>
          <p:cNvSpPr/>
          <p:nvPr/>
        </p:nvSpPr>
        <p:spPr>
          <a:xfrm>
            <a:off x="5622147" y="4700577"/>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22" name="Rounded Rectangle 19">
            <a:extLst>
              <a:ext uri="{FF2B5EF4-FFF2-40B4-BE49-F238E27FC236}">
                <a16:creationId xmlns:a16="http://schemas.microsoft.com/office/drawing/2014/main" id="{BCF31C03-A2F6-8812-F17C-4BC94D09A07F}"/>
              </a:ext>
            </a:extLst>
          </p:cNvPr>
          <p:cNvSpPr/>
          <p:nvPr/>
        </p:nvSpPr>
        <p:spPr>
          <a:xfrm>
            <a:off x="5622147" y="3801141"/>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3" name="TextBox 2">
            <a:extLst>
              <a:ext uri="{FF2B5EF4-FFF2-40B4-BE49-F238E27FC236}">
                <a16:creationId xmlns:a16="http://schemas.microsoft.com/office/drawing/2014/main" id="{BEAF1ADE-32BE-074E-9CEB-B77696AC665C}"/>
              </a:ext>
            </a:extLst>
          </p:cNvPr>
          <p:cNvSpPr txBox="1"/>
          <p:nvPr/>
        </p:nvSpPr>
        <p:spPr>
          <a:xfrm>
            <a:off x="6406486" y="3760000"/>
            <a:ext cx="3077737" cy="646331"/>
          </a:xfrm>
          <a:prstGeom prst="rect">
            <a:avLst/>
          </a:prstGeom>
          <a:noFill/>
        </p:spPr>
        <p:txBody>
          <a:bodyPr wrap="square" rtlCol="0">
            <a:spAutoFit/>
          </a:bodyPr>
          <a:lstStyle/>
          <a:p>
            <a:r>
              <a:rPr lang="en-IN" b="1" dirty="0"/>
              <a:t>ML introduction</a:t>
            </a:r>
            <a:r>
              <a:rPr lang="en-IN" dirty="0"/>
              <a:t>: Dataset, Model, Inference</a:t>
            </a:r>
          </a:p>
        </p:txBody>
      </p:sp>
      <p:sp>
        <p:nvSpPr>
          <p:cNvPr id="26" name="TextBox 25">
            <a:extLst>
              <a:ext uri="{FF2B5EF4-FFF2-40B4-BE49-F238E27FC236}">
                <a16:creationId xmlns:a16="http://schemas.microsoft.com/office/drawing/2014/main" id="{3CC6183D-8727-2CFB-326B-0AEAA2FE0ED6}"/>
              </a:ext>
            </a:extLst>
          </p:cNvPr>
          <p:cNvSpPr txBox="1"/>
          <p:nvPr/>
        </p:nvSpPr>
        <p:spPr>
          <a:xfrm>
            <a:off x="6406485" y="4672067"/>
            <a:ext cx="3077737" cy="646331"/>
          </a:xfrm>
          <a:prstGeom prst="rect">
            <a:avLst/>
          </a:prstGeom>
          <a:noFill/>
        </p:spPr>
        <p:txBody>
          <a:bodyPr wrap="square" rtlCol="0">
            <a:spAutoFit/>
          </a:bodyPr>
          <a:lstStyle/>
          <a:p>
            <a:r>
              <a:rPr lang="en-IN" b="1" dirty="0"/>
              <a:t>ML projects</a:t>
            </a:r>
            <a:r>
              <a:rPr lang="en-IN" dirty="0"/>
              <a:t>: Classification and Regression</a:t>
            </a:r>
          </a:p>
        </p:txBody>
      </p:sp>
    </p:spTree>
    <p:extLst>
      <p:ext uri="{BB962C8B-B14F-4D97-AF65-F5344CB8AC3E}">
        <p14:creationId xmlns:p14="http://schemas.microsoft.com/office/powerpoint/2010/main" val="4017783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418A-9CAC-48D1-8426-CAE29304976B}"/>
              </a:ext>
            </a:extLst>
          </p:cNvPr>
          <p:cNvSpPr>
            <a:spLocks noGrp="1"/>
          </p:cNvSpPr>
          <p:nvPr>
            <p:ph type="title"/>
          </p:nvPr>
        </p:nvSpPr>
        <p:spPr/>
        <p:txBody>
          <a:bodyPr/>
          <a:lstStyle/>
          <a:p>
            <a:r>
              <a:rPr lang="en-IN" dirty="0"/>
              <a:t>Preparing Arduino IDE for ESP32</a:t>
            </a:r>
          </a:p>
        </p:txBody>
      </p:sp>
      <p:sp>
        <p:nvSpPr>
          <p:cNvPr id="4" name="Footer Placeholder 3">
            <a:extLst>
              <a:ext uri="{FF2B5EF4-FFF2-40B4-BE49-F238E27FC236}">
                <a16:creationId xmlns:a16="http://schemas.microsoft.com/office/drawing/2014/main" id="{E363F2A1-E1AC-4DBB-B7D7-C99E6202BB84}"/>
              </a:ext>
            </a:extLst>
          </p:cNvPr>
          <p:cNvSpPr>
            <a:spLocks noGrp="1"/>
          </p:cNvSpPr>
          <p:nvPr>
            <p:ph type="ftr" sz="quarter" idx="11"/>
          </p:nvPr>
        </p:nvSpPr>
        <p:spPr/>
        <p:txBody>
          <a:bodyPr/>
          <a:lstStyle/>
          <a:p>
            <a:r>
              <a:rPr lang="en-US"/>
              <a:t>IOT Lab, ECE Department</a:t>
            </a:r>
          </a:p>
        </p:txBody>
      </p:sp>
      <p:pic>
        <p:nvPicPr>
          <p:cNvPr id="6" name="Picture 5">
            <a:extLst>
              <a:ext uri="{FF2B5EF4-FFF2-40B4-BE49-F238E27FC236}">
                <a16:creationId xmlns:a16="http://schemas.microsoft.com/office/drawing/2014/main" id="{F4B13761-BD5E-498A-8A8B-CD2E80278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05921"/>
            <a:ext cx="4762500" cy="2495550"/>
          </a:xfrm>
          <a:prstGeom prst="rect">
            <a:avLst/>
          </a:prstGeom>
        </p:spPr>
      </p:pic>
      <p:sp>
        <p:nvSpPr>
          <p:cNvPr id="8" name="TextBox 7">
            <a:extLst>
              <a:ext uri="{FF2B5EF4-FFF2-40B4-BE49-F238E27FC236}">
                <a16:creationId xmlns:a16="http://schemas.microsoft.com/office/drawing/2014/main" id="{85EB18DD-7069-49CE-A61A-63630AA87250}"/>
              </a:ext>
            </a:extLst>
          </p:cNvPr>
          <p:cNvSpPr txBox="1"/>
          <p:nvPr/>
        </p:nvSpPr>
        <p:spPr>
          <a:xfrm>
            <a:off x="6669960" y="1715195"/>
            <a:ext cx="4277032" cy="2062103"/>
          </a:xfrm>
          <a:prstGeom prst="rect">
            <a:avLst/>
          </a:prstGeom>
          <a:noFill/>
        </p:spPr>
        <p:txBody>
          <a:bodyPr wrap="square">
            <a:spAutoFit/>
          </a:bodyPr>
          <a:lstStyle/>
          <a:p>
            <a:r>
              <a:rPr lang="en-US" sz="1600" b="1" i="0" dirty="0">
                <a:solidFill>
                  <a:srgbClr val="555555"/>
                </a:solidFill>
                <a:effectLst/>
                <a:latin typeface="Roboto"/>
              </a:rPr>
              <a:t>STEP 4: </a:t>
            </a:r>
            <a:r>
              <a:rPr lang="en-US" sz="1600" b="0" i="0" dirty="0">
                <a:solidFill>
                  <a:srgbClr val="555555"/>
                </a:solidFill>
                <a:effectLst/>
                <a:latin typeface="Roboto"/>
              </a:rPr>
              <a:t>Now go to </a:t>
            </a:r>
            <a:r>
              <a:rPr lang="en-US" sz="1600" b="1" i="1" dirty="0">
                <a:solidFill>
                  <a:srgbClr val="555555"/>
                </a:solidFill>
                <a:effectLst/>
                <a:latin typeface="Roboto"/>
              </a:rPr>
              <a:t>Tools -&gt; Boards -&gt; Board Managers</a:t>
            </a:r>
            <a:r>
              <a:rPr lang="en-US" sz="1600" b="1" i="0" dirty="0">
                <a:solidFill>
                  <a:srgbClr val="555555"/>
                </a:solidFill>
                <a:effectLst/>
                <a:latin typeface="Roboto"/>
              </a:rPr>
              <a:t> </a:t>
            </a:r>
            <a:r>
              <a:rPr lang="en-US" sz="1600" b="0" i="0" dirty="0">
                <a:solidFill>
                  <a:srgbClr val="555555"/>
                </a:solidFill>
                <a:effectLst/>
                <a:latin typeface="Roboto"/>
              </a:rPr>
              <a:t>to open the Board manager window and search for ESP32.</a:t>
            </a:r>
          </a:p>
          <a:p>
            <a:endParaRPr lang="en-US" sz="1600" dirty="0">
              <a:solidFill>
                <a:srgbClr val="555555"/>
              </a:solidFill>
              <a:latin typeface="Roboto"/>
            </a:endParaRPr>
          </a:p>
          <a:p>
            <a:r>
              <a:rPr lang="en-US" sz="1600" b="0" i="0" dirty="0">
                <a:solidFill>
                  <a:srgbClr val="555555"/>
                </a:solidFill>
                <a:effectLst/>
                <a:latin typeface="Roboto"/>
              </a:rPr>
              <a:t> If the URL was pasted correctly your window should find the below screen with </a:t>
            </a:r>
            <a:r>
              <a:rPr lang="en-US" sz="1600" b="1" i="1" dirty="0">
                <a:solidFill>
                  <a:srgbClr val="555555"/>
                </a:solidFill>
                <a:effectLst/>
                <a:latin typeface="Roboto"/>
              </a:rPr>
              <a:t>Install</a:t>
            </a:r>
            <a:r>
              <a:rPr lang="en-US" sz="1600" b="0" i="0" dirty="0">
                <a:solidFill>
                  <a:srgbClr val="555555"/>
                </a:solidFill>
                <a:effectLst/>
                <a:latin typeface="Roboto"/>
              </a:rPr>
              <a:t> button, just click on the </a:t>
            </a:r>
            <a:r>
              <a:rPr lang="en-US" sz="1600" b="1" i="0" dirty="0">
                <a:solidFill>
                  <a:srgbClr val="555555"/>
                </a:solidFill>
                <a:effectLst/>
                <a:latin typeface="Roboto"/>
              </a:rPr>
              <a:t>Install</a:t>
            </a:r>
            <a:r>
              <a:rPr lang="en-US" sz="1600" b="0" i="0" dirty="0">
                <a:solidFill>
                  <a:srgbClr val="555555"/>
                </a:solidFill>
                <a:effectLst/>
                <a:latin typeface="Roboto"/>
              </a:rPr>
              <a:t> button and your board should get installed.</a:t>
            </a:r>
            <a:endParaRPr lang="en-IN" sz="1600" dirty="0"/>
          </a:p>
        </p:txBody>
      </p:sp>
    </p:spTree>
    <p:extLst>
      <p:ext uri="{BB962C8B-B14F-4D97-AF65-F5344CB8AC3E}">
        <p14:creationId xmlns:p14="http://schemas.microsoft.com/office/powerpoint/2010/main" val="1800605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8482-5A65-4EFB-B3D3-011A6C5A8B15}"/>
              </a:ext>
            </a:extLst>
          </p:cNvPr>
          <p:cNvSpPr>
            <a:spLocks noGrp="1"/>
          </p:cNvSpPr>
          <p:nvPr>
            <p:ph type="title"/>
          </p:nvPr>
        </p:nvSpPr>
        <p:spPr/>
        <p:txBody>
          <a:bodyPr/>
          <a:lstStyle/>
          <a:p>
            <a:r>
              <a:rPr lang="en-IN" dirty="0"/>
              <a:t>Preparing Arduino IDE for ESP32</a:t>
            </a:r>
          </a:p>
        </p:txBody>
      </p:sp>
      <p:sp>
        <p:nvSpPr>
          <p:cNvPr id="4" name="Footer Placeholder 3">
            <a:extLst>
              <a:ext uri="{FF2B5EF4-FFF2-40B4-BE49-F238E27FC236}">
                <a16:creationId xmlns:a16="http://schemas.microsoft.com/office/drawing/2014/main" id="{C60F7BBD-AFEF-462B-AE18-2DF72E1D9D01}"/>
              </a:ext>
            </a:extLst>
          </p:cNvPr>
          <p:cNvSpPr>
            <a:spLocks noGrp="1"/>
          </p:cNvSpPr>
          <p:nvPr>
            <p:ph type="ftr" sz="quarter" idx="11"/>
          </p:nvPr>
        </p:nvSpPr>
        <p:spPr/>
        <p:txBody>
          <a:bodyPr/>
          <a:lstStyle/>
          <a:p>
            <a:r>
              <a:rPr lang="en-US"/>
              <a:t>IOT Lab, ECE Department</a:t>
            </a:r>
          </a:p>
        </p:txBody>
      </p:sp>
      <p:pic>
        <p:nvPicPr>
          <p:cNvPr id="6" name="Picture 5">
            <a:extLst>
              <a:ext uri="{FF2B5EF4-FFF2-40B4-BE49-F238E27FC236}">
                <a16:creationId xmlns:a16="http://schemas.microsoft.com/office/drawing/2014/main" id="{1D2B5646-F455-405B-ABB4-61B0DB201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125" y="1807752"/>
            <a:ext cx="4953000" cy="2809875"/>
          </a:xfrm>
          <a:prstGeom prst="rect">
            <a:avLst/>
          </a:prstGeom>
        </p:spPr>
      </p:pic>
      <p:sp>
        <p:nvSpPr>
          <p:cNvPr id="8" name="TextBox 7">
            <a:extLst>
              <a:ext uri="{FF2B5EF4-FFF2-40B4-BE49-F238E27FC236}">
                <a16:creationId xmlns:a16="http://schemas.microsoft.com/office/drawing/2014/main" id="{7EA5AA2D-782E-4764-B502-5F3909114C00}"/>
              </a:ext>
            </a:extLst>
          </p:cNvPr>
          <p:cNvSpPr txBox="1"/>
          <p:nvPr/>
        </p:nvSpPr>
        <p:spPr>
          <a:xfrm>
            <a:off x="7433186" y="1807752"/>
            <a:ext cx="3106995" cy="1569660"/>
          </a:xfrm>
          <a:prstGeom prst="rect">
            <a:avLst/>
          </a:prstGeom>
          <a:noFill/>
        </p:spPr>
        <p:txBody>
          <a:bodyPr wrap="square">
            <a:spAutoFit/>
          </a:bodyPr>
          <a:lstStyle/>
          <a:p>
            <a:r>
              <a:rPr lang="en-US" sz="1600" b="1" i="0" dirty="0">
                <a:solidFill>
                  <a:srgbClr val="555555"/>
                </a:solidFill>
                <a:effectLst/>
                <a:latin typeface="Roboto"/>
              </a:rPr>
              <a:t>STEP 5: </a:t>
            </a:r>
            <a:r>
              <a:rPr lang="en-US" sz="1600" b="0" i="0" dirty="0">
                <a:solidFill>
                  <a:srgbClr val="555555"/>
                </a:solidFill>
                <a:effectLst/>
                <a:latin typeface="Roboto"/>
              </a:rPr>
              <a:t>Make sure you have an active internet connection and wait while the installation gets complete. It may take few minutes based on the speed of your internet connection.</a:t>
            </a:r>
            <a:endParaRPr lang="en-IN" sz="1600" dirty="0"/>
          </a:p>
        </p:txBody>
      </p:sp>
    </p:spTree>
    <p:extLst>
      <p:ext uri="{BB962C8B-B14F-4D97-AF65-F5344CB8AC3E}">
        <p14:creationId xmlns:p14="http://schemas.microsoft.com/office/powerpoint/2010/main" val="1838379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F933-E77C-439A-98C2-BB57E9669F2E}"/>
              </a:ext>
            </a:extLst>
          </p:cNvPr>
          <p:cNvSpPr>
            <a:spLocks noGrp="1"/>
          </p:cNvSpPr>
          <p:nvPr>
            <p:ph type="title"/>
          </p:nvPr>
        </p:nvSpPr>
        <p:spPr/>
        <p:txBody>
          <a:bodyPr/>
          <a:lstStyle/>
          <a:p>
            <a:r>
              <a:rPr lang="en-IN" dirty="0"/>
              <a:t>Programming ESP32 with Arduino</a:t>
            </a:r>
          </a:p>
        </p:txBody>
      </p:sp>
      <p:sp>
        <p:nvSpPr>
          <p:cNvPr id="4" name="Footer Placeholder 3">
            <a:extLst>
              <a:ext uri="{FF2B5EF4-FFF2-40B4-BE49-F238E27FC236}">
                <a16:creationId xmlns:a16="http://schemas.microsoft.com/office/drawing/2014/main" id="{ABA6CD2F-CDB0-487D-A7BC-A3CED6FE7F5D}"/>
              </a:ext>
            </a:extLst>
          </p:cNvPr>
          <p:cNvSpPr>
            <a:spLocks noGrp="1"/>
          </p:cNvSpPr>
          <p:nvPr>
            <p:ph type="ftr" sz="quarter" idx="11"/>
          </p:nvPr>
        </p:nvSpPr>
        <p:spPr/>
        <p:txBody>
          <a:bodyPr/>
          <a:lstStyle/>
          <a:p>
            <a:r>
              <a:rPr lang="en-US"/>
              <a:t>IOT Lab, ECE Department</a:t>
            </a:r>
          </a:p>
        </p:txBody>
      </p:sp>
      <p:pic>
        <p:nvPicPr>
          <p:cNvPr id="6" name="Picture 5">
            <a:extLst>
              <a:ext uri="{FF2B5EF4-FFF2-40B4-BE49-F238E27FC236}">
                <a16:creationId xmlns:a16="http://schemas.microsoft.com/office/drawing/2014/main" id="{B9F77E44-2E3D-46ED-99E8-406F32D40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43" y="1423679"/>
            <a:ext cx="6191250" cy="5819775"/>
          </a:xfrm>
          <a:prstGeom prst="rect">
            <a:avLst/>
          </a:prstGeom>
        </p:spPr>
      </p:pic>
      <p:sp>
        <p:nvSpPr>
          <p:cNvPr id="8" name="TextBox 7">
            <a:extLst>
              <a:ext uri="{FF2B5EF4-FFF2-40B4-BE49-F238E27FC236}">
                <a16:creationId xmlns:a16="http://schemas.microsoft.com/office/drawing/2014/main" id="{04AB1D1E-E645-4EE9-BAE9-6BCCDED24573}"/>
              </a:ext>
            </a:extLst>
          </p:cNvPr>
          <p:cNvSpPr txBox="1"/>
          <p:nvPr/>
        </p:nvSpPr>
        <p:spPr>
          <a:xfrm>
            <a:off x="6885499" y="1310056"/>
            <a:ext cx="4608411" cy="2554545"/>
          </a:xfrm>
          <a:prstGeom prst="rect">
            <a:avLst/>
          </a:prstGeom>
          <a:noFill/>
        </p:spPr>
        <p:txBody>
          <a:bodyPr wrap="square">
            <a:spAutoFit/>
          </a:bodyPr>
          <a:lstStyle/>
          <a:p>
            <a:pPr algn="just"/>
            <a:r>
              <a:rPr lang="en-US" sz="1600" b="1" i="0" dirty="0">
                <a:solidFill>
                  <a:srgbClr val="555555"/>
                </a:solidFill>
                <a:effectLst/>
                <a:latin typeface="Roboto"/>
              </a:rPr>
              <a:t>STEP 1: </a:t>
            </a:r>
            <a:r>
              <a:rPr lang="en-US" sz="1600" b="0" i="0" dirty="0">
                <a:solidFill>
                  <a:srgbClr val="555555"/>
                </a:solidFill>
                <a:effectLst/>
                <a:latin typeface="Roboto"/>
              </a:rPr>
              <a:t>Connect your ESP32 board to your computer through the micro-USB cable. Make sure the red LED goes high on the module to ensure power supply.</a:t>
            </a:r>
          </a:p>
          <a:p>
            <a:pPr algn="just"/>
            <a:endParaRPr lang="en-US" sz="1600" dirty="0">
              <a:solidFill>
                <a:srgbClr val="555555"/>
              </a:solidFill>
              <a:latin typeface="Roboto"/>
            </a:endParaRPr>
          </a:p>
          <a:p>
            <a:pPr algn="just"/>
            <a:endParaRPr lang="en-US" sz="1600" b="0" i="0" dirty="0">
              <a:solidFill>
                <a:srgbClr val="555555"/>
              </a:solidFill>
              <a:effectLst/>
              <a:latin typeface="Roboto"/>
            </a:endParaRPr>
          </a:p>
          <a:p>
            <a:pPr algn="just"/>
            <a:endParaRPr lang="en-US" sz="1600" b="0" i="0" dirty="0">
              <a:solidFill>
                <a:srgbClr val="555555"/>
              </a:solidFill>
              <a:effectLst/>
              <a:latin typeface="Roboto"/>
            </a:endParaRPr>
          </a:p>
          <a:p>
            <a:pPr algn="just"/>
            <a:r>
              <a:rPr lang="en-US" sz="1600" b="1" i="0" dirty="0">
                <a:solidFill>
                  <a:srgbClr val="555555"/>
                </a:solidFill>
                <a:effectLst/>
                <a:latin typeface="Roboto"/>
              </a:rPr>
              <a:t>STEP 2:</a:t>
            </a:r>
            <a:r>
              <a:rPr lang="en-US" sz="1600" b="0" i="0" dirty="0">
                <a:solidFill>
                  <a:srgbClr val="555555"/>
                </a:solidFill>
                <a:effectLst/>
                <a:latin typeface="Roboto"/>
              </a:rPr>
              <a:t>  Start the Arduino IDE and navigate to </a:t>
            </a:r>
            <a:r>
              <a:rPr lang="en-US" sz="1600" b="1" i="1" dirty="0">
                <a:solidFill>
                  <a:srgbClr val="555555"/>
                </a:solidFill>
                <a:effectLst/>
                <a:latin typeface="Roboto"/>
              </a:rPr>
              <a:t>Tools -&gt; Boards </a:t>
            </a:r>
            <a:r>
              <a:rPr lang="en-US" sz="1600" b="0" i="1" dirty="0">
                <a:solidFill>
                  <a:srgbClr val="555555"/>
                </a:solidFill>
                <a:effectLst/>
                <a:latin typeface="Roboto"/>
              </a:rPr>
              <a:t>and select </a:t>
            </a:r>
            <a:r>
              <a:rPr lang="en-US" sz="1600" b="1" i="1" dirty="0">
                <a:solidFill>
                  <a:srgbClr val="555555"/>
                </a:solidFill>
                <a:effectLst/>
                <a:latin typeface="Roboto"/>
              </a:rPr>
              <a:t>ESP32 Dev</a:t>
            </a:r>
            <a:r>
              <a:rPr lang="en-US" sz="1600" b="1" i="0" dirty="0">
                <a:solidFill>
                  <a:srgbClr val="555555"/>
                </a:solidFill>
                <a:effectLst/>
                <a:latin typeface="Roboto"/>
              </a:rPr>
              <a:t> Module </a:t>
            </a:r>
            <a:r>
              <a:rPr lang="en-US" sz="1600" b="0" i="0" dirty="0">
                <a:solidFill>
                  <a:srgbClr val="555555"/>
                </a:solidFill>
                <a:effectLst/>
                <a:latin typeface="Roboto"/>
              </a:rPr>
              <a:t>as shown</a:t>
            </a:r>
          </a:p>
        </p:txBody>
      </p:sp>
    </p:spTree>
    <p:extLst>
      <p:ext uri="{BB962C8B-B14F-4D97-AF65-F5344CB8AC3E}">
        <p14:creationId xmlns:p14="http://schemas.microsoft.com/office/powerpoint/2010/main" val="286423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4105274-4322-4009-A42D-08823A1D472C}"/>
              </a:ext>
            </a:extLst>
          </p:cNvPr>
          <p:cNvSpPr>
            <a:spLocks noGrp="1"/>
          </p:cNvSpPr>
          <p:nvPr>
            <p:ph type="ftr" sz="quarter" idx="11"/>
          </p:nvPr>
        </p:nvSpPr>
        <p:spPr/>
        <p:txBody>
          <a:bodyPr/>
          <a:lstStyle/>
          <a:p>
            <a:r>
              <a:rPr lang="en-US"/>
              <a:t>IOT Lab, ECE Department</a:t>
            </a:r>
          </a:p>
        </p:txBody>
      </p:sp>
      <p:pic>
        <p:nvPicPr>
          <p:cNvPr id="6" name="Picture 5">
            <a:extLst>
              <a:ext uri="{FF2B5EF4-FFF2-40B4-BE49-F238E27FC236}">
                <a16:creationId xmlns:a16="http://schemas.microsoft.com/office/drawing/2014/main" id="{D5AA2C86-370D-47F1-967E-54217F6E1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57" y="695325"/>
            <a:ext cx="4657725" cy="5467350"/>
          </a:xfrm>
          <a:prstGeom prst="rect">
            <a:avLst/>
          </a:prstGeom>
        </p:spPr>
      </p:pic>
      <p:sp>
        <p:nvSpPr>
          <p:cNvPr id="8" name="TextBox 7">
            <a:extLst>
              <a:ext uri="{FF2B5EF4-FFF2-40B4-BE49-F238E27FC236}">
                <a16:creationId xmlns:a16="http://schemas.microsoft.com/office/drawing/2014/main" id="{66818FAA-D5E9-4F87-B02C-A3C70E1E5EF5}"/>
              </a:ext>
            </a:extLst>
          </p:cNvPr>
          <p:cNvSpPr txBox="1"/>
          <p:nvPr/>
        </p:nvSpPr>
        <p:spPr>
          <a:xfrm>
            <a:off x="5799650" y="551058"/>
            <a:ext cx="3246028" cy="1077218"/>
          </a:xfrm>
          <a:prstGeom prst="rect">
            <a:avLst/>
          </a:prstGeom>
          <a:noFill/>
        </p:spPr>
        <p:txBody>
          <a:bodyPr wrap="square">
            <a:spAutoFit/>
          </a:bodyPr>
          <a:lstStyle/>
          <a:p>
            <a:r>
              <a:rPr lang="en-US" sz="1600" b="1" i="0" dirty="0">
                <a:solidFill>
                  <a:srgbClr val="555555"/>
                </a:solidFill>
                <a:effectLst/>
                <a:latin typeface="Roboto"/>
              </a:rPr>
              <a:t>STEP 3:</a:t>
            </a:r>
            <a:r>
              <a:rPr lang="en-US" sz="1600" b="0" i="0" dirty="0">
                <a:solidFill>
                  <a:srgbClr val="555555"/>
                </a:solidFill>
                <a:effectLst/>
                <a:latin typeface="Roboto"/>
              </a:rPr>
              <a:t> Open device manager and check to which com port your ESP32 is connected to. Mine is connected to COM 8 as shown</a:t>
            </a:r>
            <a:endParaRPr lang="en-IN" sz="1600" dirty="0"/>
          </a:p>
        </p:txBody>
      </p:sp>
    </p:spTree>
    <p:extLst>
      <p:ext uri="{BB962C8B-B14F-4D97-AF65-F5344CB8AC3E}">
        <p14:creationId xmlns:p14="http://schemas.microsoft.com/office/powerpoint/2010/main" val="1447296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ESP32 – </a:t>
            </a:r>
            <a:r>
              <a:rPr lang="en-US" dirty="0" err="1"/>
              <a:t>Arduino</a:t>
            </a:r>
            <a:r>
              <a:rPr lang="en-US" dirty="0"/>
              <a:t> IDE</a:t>
            </a:r>
          </a:p>
        </p:txBody>
      </p:sp>
      <p:sp>
        <p:nvSpPr>
          <p:cNvPr id="4" name="Footer Placeholder 3"/>
          <p:cNvSpPr>
            <a:spLocks noGrp="1"/>
          </p:cNvSpPr>
          <p:nvPr>
            <p:ph type="ftr" sz="quarter" idx="11"/>
          </p:nvPr>
        </p:nvSpPr>
        <p:spPr/>
        <p:txBody>
          <a:bodyPr/>
          <a:lstStyle/>
          <a:p>
            <a:r>
              <a:rPr lang="en-US"/>
              <a:t>IOT Lab, ECE Department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71" y="2229304"/>
            <a:ext cx="3727060" cy="3052428"/>
          </a:xfrm>
          <a:prstGeom prst="rect">
            <a:avLst/>
          </a:prstGeom>
        </p:spPr>
      </p:pic>
      <p:sp>
        <p:nvSpPr>
          <p:cNvPr id="7" name="TextBox 6"/>
          <p:cNvSpPr txBox="1"/>
          <p:nvPr/>
        </p:nvSpPr>
        <p:spPr>
          <a:xfrm>
            <a:off x="6095999" y="2157046"/>
            <a:ext cx="5404339" cy="584775"/>
          </a:xfrm>
          <a:prstGeom prst="rect">
            <a:avLst/>
          </a:prstGeom>
          <a:noFill/>
        </p:spPr>
        <p:txBody>
          <a:bodyPr wrap="square" rtlCol="0">
            <a:spAutoFit/>
          </a:bodyPr>
          <a:lstStyle/>
          <a:p>
            <a:r>
              <a:rPr lang="en-US" sz="1600" dirty="0"/>
              <a:t>In the Tools tab, go to</a:t>
            </a:r>
          </a:p>
          <a:p>
            <a:r>
              <a:rPr lang="en-US" sz="1600" b="1" dirty="0"/>
              <a:t> Board -&gt; ESP32 </a:t>
            </a:r>
            <a:r>
              <a:rPr lang="en-US" sz="1600" b="1" dirty="0" err="1"/>
              <a:t>Arduino</a:t>
            </a:r>
            <a:r>
              <a:rPr lang="en-US" sz="1600" b="1" dirty="0"/>
              <a:t> -&gt; ESP32 </a:t>
            </a:r>
            <a:r>
              <a:rPr lang="en-US" sz="1600" b="1" dirty="0" err="1"/>
              <a:t>Dev</a:t>
            </a:r>
            <a:r>
              <a:rPr lang="en-US" sz="1600" b="1" dirty="0"/>
              <a:t> Module</a:t>
            </a:r>
          </a:p>
        </p:txBody>
      </p:sp>
      <p:sp>
        <p:nvSpPr>
          <p:cNvPr id="8" name="TextBox 7"/>
          <p:cNvSpPr txBox="1"/>
          <p:nvPr/>
        </p:nvSpPr>
        <p:spPr>
          <a:xfrm>
            <a:off x="6095999" y="2946569"/>
            <a:ext cx="4783015" cy="584775"/>
          </a:xfrm>
          <a:prstGeom prst="rect">
            <a:avLst/>
          </a:prstGeom>
          <a:noFill/>
        </p:spPr>
        <p:txBody>
          <a:bodyPr wrap="square" rtlCol="0">
            <a:spAutoFit/>
          </a:bodyPr>
          <a:lstStyle/>
          <a:p>
            <a:r>
              <a:rPr lang="en-US" sz="1600" dirty="0"/>
              <a:t>In the Tools tab, go to</a:t>
            </a:r>
          </a:p>
          <a:p>
            <a:r>
              <a:rPr lang="en-US" sz="1600" b="1" dirty="0"/>
              <a:t> Port-&gt; COMX</a:t>
            </a:r>
          </a:p>
        </p:txBody>
      </p:sp>
    </p:spTree>
    <p:extLst>
      <p:ext uri="{BB962C8B-B14F-4D97-AF65-F5344CB8AC3E}">
        <p14:creationId xmlns:p14="http://schemas.microsoft.com/office/powerpoint/2010/main" val="628554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Arduino</a:t>
            </a:r>
            <a:r>
              <a:rPr lang="en-US" dirty="0"/>
              <a:t> IDE</a:t>
            </a:r>
          </a:p>
        </p:txBody>
      </p:sp>
      <p:sp>
        <p:nvSpPr>
          <p:cNvPr id="5" name="TextBox 4"/>
          <p:cNvSpPr txBox="1"/>
          <p:nvPr/>
        </p:nvSpPr>
        <p:spPr>
          <a:xfrm>
            <a:off x="3111690" y="2524835"/>
            <a:ext cx="5322626" cy="2585323"/>
          </a:xfrm>
          <a:prstGeom prst="rect">
            <a:avLst/>
          </a:prstGeom>
          <a:noFill/>
        </p:spPr>
        <p:txBody>
          <a:bodyPr wrap="square" rtlCol="0">
            <a:spAutoFit/>
          </a:bodyPr>
          <a:lstStyle/>
          <a:p>
            <a:r>
              <a:rPr lang="en-US" b="1" dirty="0" err="1">
                <a:solidFill>
                  <a:schemeClr val="accent6">
                    <a:lumMod val="75000"/>
                  </a:schemeClr>
                </a:solidFill>
              </a:rPr>
              <a:t>pinMode</a:t>
            </a:r>
            <a:r>
              <a:rPr lang="en-US" b="1" dirty="0">
                <a:solidFill>
                  <a:schemeClr val="accent6">
                    <a:lumMod val="75000"/>
                  </a:schemeClr>
                </a:solidFill>
              </a:rPr>
              <a:t>(2,OUTPUT);</a:t>
            </a:r>
          </a:p>
          <a:p>
            <a:endParaRPr lang="en-US" b="1" dirty="0">
              <a:solidFill>
                <a:schemeClr val="accent6">
                  <a:lumMod val="75000"/>
                </a:schemeClr>
              </a:solidFill>
            </a:endParaRPr>
          </a:p>
          <a:p>
            <a:endParaRPr lang="en-US" b="1" dirty="0">
              <a:solidFill>
                <a:schemeClr val="accent6">
                  <a:lumMod val="75000"/>
                </a:schemeClr>
              </a:solidFill>
            </a:endParaRPr>
          </a:p>
          <a:p>
            <a:endParaRPr lang="en-US" b="1" dirty="0">
              <a:solidFill>
                <a:schemeClr val="accent6">
                  <a:lumMod val="75000"/>
                </a:schemeClr>
              </a:solidFill>
            </a:endParaRPr>
          </a:p>
          <a:p>
            <a:r>
              <a:rPr lang="en-US" b="1" dirty="0" err="1">
                <a:solidFill>
                  <a:schemeClr val="accent6">
                    <a:lumMod val="75000"/>
                  </a:schemeClr>
                </a:solidFill>
              </a:rPr>
              <a:t>pinMode</a:t>
            </a:r>
            <a:r>
              <a:rPr lang="en-US" b="1" dirty="0">
                <a:solidFill>
                  <a:schemeClr val="accent6">
                    <a:lumMod val="75000"/>
                  </a:schemeClr>
                </a:solidFill>
              </a:rPr>
              <a:t>(3,INPUT);</a:t>
            </a:r>
          </a:p>
          <a:p>
            <a:endParaRPr lang="en-US" b="1" dirty="0">
              <a:solidFill>
                <a:schemeClr val="accent6">
                  <a:lumMod val="75000"/>
                </a:schemeClr>
              </a:solidFill>
            </a:endParaRPr>
          </a:p>
          <a:p>
            <a:endParaRPr lang="en-US" b="1" dirty="0">
              <a:solidFill>
                <a:schemeClr val="accent6">
                  <a:lumMod val="75000"/>
                </a:schemeClr>
              </a:solidFill>
            </a:endParaRPr>
          </a:p>
          <a:p>
            <a:endParaRPr lang="en-US" b="1" dirty="0">
              <a:solidFill>
                <a:schemeClr val="accent6">
                  <a:lumMod val="75000"/>
                </a:schemeClr>
              </a:solidFill>
            </a:endParaRPr>
          </a:p>
          <a:p>
            <a:r>
              <a:rPr lang="en-US" b="1" dirty="0" err="1">
                <a:solidFill>
                  <a:schemeClr val="accent6">
                    <a:lumMod val="75000"/>
                  </a:schemeClr>
                </a:solidFill>
              </a:rPr>
              <a:t>pinMode</a:t>
            </a:r>
            <a:r>
              <a:rPr lang="en-US" b="1" dirty="0">
                <a:solidFill>
                  <a:schemeClr val="accent6">
                    <a:lumMod val="75000"/>
                  </a:schemeClr>
                </a:solidFill>
              </a:rPr>
              <a:t>(4,INPUT_PULLUP);</a:t>
            </a:r>
          </a:p>
        </p:txBody>
      </p:sp>
      <p:sp>
        <p:nvSpPr>
          <p:cNvPr id="6" name="Rounded Rectangle 5"/>
          <p:cNvSpPr/>
          <p:nvPr/>
        </p:nvSpPr>
        <p:spPr>
          <a:xfrm>
            <a:off x="7301552" y="3029803"/>
            <a:ext cx="1364776" cy="326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8666328" y="3534770"/>
            <a:ext cx="510521" cy="6823"/>
          </a:xfrm>
          <a:prstGeom prst="line">
            <a:avLst/>
          </a:prstGeom>
        </p:spPr>
        <p:style>
          <a:lnRef idx="1">
            <a:schemeClr val="accent1"/>
          </a:lnRef>
          <a:fillRef idx="0">
            <a:schemeClr val="accent1"/>
          </a:fillRef>
          <a:effectRef idx="0">
            <a:schemeClr val="accent1"/>
          </a:effectRef>
          <a:fontRef idx="minor">
            <a:schemeClr val="tx1"/>
          </a:fontRef>
        </p:style>
      </p:cxnSp>
      <p:sp>
        <p:nvSpPr>
          <p:cNvPr id="9" name="Isosceles Triangle 8"/>
          <p:cNvSpPr/>
          <p:nvPr/>
        </p:nvSpPr>
        <p:spPr>
          <a:xfrm rot="16200000" flipH="1" flipV="1">
            <a:off x="9122258" y="3446058"/>
            <a:ext cx="300251" cy="1910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9367918" y="3391467"/>
            <a:ext cx="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367918" y="3541593"/>
            <a:ext cx="74253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110452" y="3459706"/>
            <a:ext cx="532263" cy="15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14" idx="3"/>
          </p:cNvCxnSpPr>
          <p:nvPr/>
        </p:nvCxnSpPr>
        <p:spPr>
          <a:xfrm>
            <a:off x="10642715" y="3534769"/>
            <a:ext cx="72587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368585" y="3541593"/>
            <a:ext cx="0" cy="460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150221" y="4002163"/>
            <a:ext cx="491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9286030" y="3109119"/>
            <a:ext cx="212810" cy="21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9179625" y="3045135"/>
            <a:ext cx="212810" cy="21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352429" y="3350102"/>
            <a:ext cx="313899" cy="369332"/>
          </a:xfrm>
          <a:prstGeom prst="rect">
            <a:avLst/>
          </a:prstGeom>
          <a:noFill/>
        </p:spPr>
        <p:txBody>
          <a:bodyPr wrap="square" rtlCol="0">
            <a:spAutoFit/>
          </a:bodyPr>
          <a:lstStyle/>
          <a:p>
            <a:r>
              <a:rPr lang="en-US" b="1" dirty="0">
                <a:solidFill>
                  <a:schemeClr val="accent1">
                    <a:lumMod val="20000"/>
                    <a:lumOff val="80000"/>
                  </a:schemeClr>
                </a:solidFill>
              </a:rPr>
              <a:t>2</a:t>
            </a:r>
          </a:p>
        </p:txBody>
      </p:sp>
      <p:sp>
        <p:nvSpPr>
          <p:cNvPr id="28" name="TextBox 27"/>
          <p:cNvSpPr txBox="1"/>
          <p:nvPr/>
        </p:nvSpPr>
        <p:spPr>
          <a:xfrm>
            <a:off x="8402972" y="4890764"/>
            <a:ext cx="313899" cy="369332"/>
          </a:xfrm>
          <a:prstGeom prst="rect">
            <a:avLst/>
          </a:prstGeom>
          <a:noFill/>
        </p:spPr>
        <p:txBody>
          <a:bodyPr wrap="square" rtlCol="0">
            <a:spAutoFit/>
          </a:bodyPr>
          <a:lstStyle/>
          <a:p>
            <a:r>
              <a:rPr lang="en-US" b="1" dirty="0">
                <a:solidFill>
                  <a:schemeClr val="accent1">
                    <a:lumMod val="20000"/>
                    <a:lumOff val="80000"/>
                  </a:schemeClr>
                </a:solidFill>
              </a:rPr>
              <a:t>4</a:t>
            </a:r>
          </a:p>
        </p:txBody>
      </p:sp>
      <p:cxnSp>
        <p:nvCxnSpPr>
          <p:cNvPr id="30" name="Straight Connector 29"/>
          <p:cNvCxnSpPr/>
          <p:nvPr/>
        </p:nvCxnSpPr>
        <p:spPr>
          <a:xfrm>
            <a:off x="8665692" y="5075430"/>
            <a:ext cx="1022314"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flipV="1">
            <a:off x="9687371" y="4890763"/>
            <a:ext cx="423081" cy="54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10110452" y="5075430"/>
            <a:ext cx="1022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150221" y="5075430"/>
            <a:ext cx="0" cy="460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931857" y="5536000"/>
            <a:ext cx="491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2" idx="2"/>
          </p:cNvCxnSpPr>
          <p:nvPr/>
        </p:nvCxnSpPr>
        <p:spPr>
          <a:xfrm flipV="1">
            <a:off x="9898912" y="4667534"/>
            <a:ext cx="17455" cy="223229"/>
          </a:xfrm>
          <a:prstGeom prst="line">
            <a:avLst/>
          </a:prstGeom>
          <a:ln w="57150"/>
        </p:spPr>
        <p:style>
          <a:lnRef idx="3">
            <a:schemeClr val="dk1"/>
          </a:lnRef>
          <a:fillRef idx="0">
            <a:schemeClr val="dk1"/>
          </a:fillRef>
          <a:effectRef idx="2">
            <a:schemeClr val="dk1"/>
          </a:effectRef>
          <a:fontRef idx="minor">
            <a:schemeClr val="tx1"/>
          </a:fontRef>
        </p:style>
      </p:cxnSp>
      <p:sp>
        <p:nvSpPr>
          <p:cNvPr id="41" name="Oval 40"/>
          <p:cNvSpPr/>
          <p:nvPr/>
        </p:nvSpPr>
        <p:spPr>
          <a:xfrm>
            <a:off x="7833815" y="2806572"/>
            <a:ext cx="4267200" cy="162362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765311" y="4580320"/>
            <a:ext cx="4267200" cy="162362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p:nvPr/>
        </p:nvCxnSpPr>
        <p:spPr>
          <a:xfrm flipH="1" flipV="1">
            <a:off x="5535660" y="2718896"/>
            <a:ext cx="2285424" cy="76764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6138704" y="4892447"/>
            <a:ext cx="1532498" cy="499448"/>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54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965278" y="4734795"/>
            <a:ext cx="8243247" cy="147297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2074460" y="3111690"/>
            <a:ext cx="8134065" cy="1472979"/>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 </a:t>
            </a:r>
            <a:r>
              <a:rPr lang="en-US" dirty="0" err="1"/>
              <a:t>Arduino</a:t>
            </a:r>
            <a:r>
              <a:rPr lang="en-US" dirty="0"/>
              <a:t> IDE</a:t>
            </a:r>
          </a:p>
        </p:txBody>
      </p:sp>
      <p:sp>
        <p:nvSpPr>
          <p:cNvPr id="4" name="Rounded Rectangle 3"/>
          <p:cNvSpPr/>
          <p:nvPr/>
        </p:nvSpPr>
        <p:spPr>
          <a:xfrm>
            <a:off x="2214386" y="3302085"/>
            <a:ext cx="1986531" cy="952407"/>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n w="0"/>
                <a:solidFill>
                  <a:srgbClr val="FF0000"/>
                </a:solidFill>
                <a:effectLst>
                  <a:outerShdw blurRad="38100" dist="19050" dir="2700000" algn="tl" rotWithShape="0">
                    <a:schemeClr val="dk1">
                      <a:alpha val="40000"/>
                    </a:schemeClr>
                  </a:outerShdw>
                </a:effectLst>
              </a:rPr>
              <a:t>digitalRead</a:t>
            </a:r>
            <a:r>
              <a:rPr lang="en-US" b="1" dirty="0">
                <a:ln w="0"/>
                <a:solidFill>
                  <a:srgbClr val="FF0000"/>
                </a:solidFill>
                <a:effectLst>
                  <a:outerShdw blurRad="38100" dist="19050" dir="2700000" algn="tl" rotWithShape="0">
                    <a:schemeClr val="dk1">
                      <a:alpha val="40000"/>
                    </a:schemeClr>
                  </a:outerShdw>
                </a:effectLst>
              </a:rPr>
              <a:t> ()</a:t>
            </a:r>
          </a:p>
        </p:txBody>
      </p:sp>
      <p:sp>
        <p:nvSpPr>
          <p:cNvPr id="8" name="Rounded Rectangle 7"/>
          <p:cNvSpPr/>
          <p:nvPr/>
        </p:nvSpPr>
        <p:spPr>
          <a:xfrm>
            <a:off x="6356257" y="3302085"/>
            <a:ext cx="1911692" cy="978357"/>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n w="0"/>
                <a:solidFill>
                  <a:schemeClr val="tx2">
                    <a:lumMod val="75000"/>
                  </a:schemeClr>
                </a:solidFill>
                <a:effectLst>
                  <a:outerShdw blurRad="38100" dist="19050" dir="2700000" algn="tl" rotWithShape="0">
                    <a:schemeClr val="dk1">
                      <a:alpha val="40000"/>
                    </a:schemeClr>
                  </a:outerShdw>
                </a:effectLst>
              </a:rPr>
              <a:t>digitalWrite</a:t>
            </a:r>
            <a:r>
              <a:rPr lang="en-US" b="1" dirty="0">
                <a:ln w="0"/>
                <a:solidFill>
                  <a:schemeClr val="tx2">
                    <a:lumMod val="75000"/>
                  </a:schemeClr>
                </a:solidFill>
                <a:effectLst>
                  <a:outerShdw blurRad="38100" dist="19050" dir="2700000" algn="tl" rotWithShape="0">
                    <a:schemeClr val="dk1">
                      <a:alpha val="40000"/>
                    </a:schemeClr>
                  </a:outerShdw>
                </a:effectLst>
              </a:rPr>
              <a:t> ()</a:t>
            </a:r>
          </a:p>
        </p:txBody>
      </p:sp>
      <p:sp>
        <p:nvSpPr>
          <p:cNvPr id="9" name="Rounded Rectangle 8"/>
          <p:cNvSpPr/>
          <p:nvPr/>
        </p:nvSpPr>
        <p:spPr>
          <a:xfrm>
            <a:off x="2143119" y="4873529"/>
            <a:ext cx="1938989" cy="958443"/>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n w="0"/>
                <a:solidFill>
                  <a:srgbClr val="FF0000"/>
                </a:solidFill>
                <a:effectLst>
                  <a:outerShdw blurRad="38100" dist="19050" dir="2700000" algn="tl" rotWithShape="0">
                    <a:schemeClr val="dk1">
                      <a:alpha val="40000"/>
                    </a:schemeClr>
                  </a:outerShdw>
                </a:effectLst>
              </a:rPr>
              <a:t>analogRead</a:t>
            </a:r>
            <a:r>
              <a:rPr lang="en-US" b="1" dirty="0">
                <a:ln w="0"/>
                <a:solidFill>
                  <a:srgbClr val="FF0000"/>
                </a:solidFill>
                <a:effectLst>
                  <a:outerShdw blurRad="38100" dist="19050" dir="2700000" algn="tl" rotWithShape="0">
                    <a:schemeClr val="dk1">
                      <a:alpha val="40000"/>
                    </a:schemeClr>
                  </a:outerShdw>
                </a:effectLst>
              </a:rPr>
              <a:t> ()</a:t>
            </a:r>
          </a:p>
        </p:txBody>
      </p:sp>
      <p:sp>
        <p:nvSpPr>
          <p:cNvPr id="10" name="Rounded Rectangle 9"/>
          <p:cNvSpPr/>
          <p:nvPr/>
        </p:nvSpPr>
        <p:spPr>
          <a:xfrm>
            <a:off x="6356257" y="4873529"/>
            <a:ext cx="1865194" cy="1003464"/>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n w="0"/>
                <a:solidFill>
                  <a:schemeClr val="tx2">
                    <a:lumMod val="75000"/>
                  </a:schemeClr>
                </a:solidFill>
                <a:effectLst>
                  <a:outerShdw blurRad="38100" dist="19050" dir="2700000" algn="tl" rotWithShape="0">
                    <a:schemeClr val="dk1">
                      <a:alpha val="40000"/>
                    </a:schemeClr>
                  </a:outerShdw>
                </a:effectLst>
              </a:rPr>
              <a:t>analogWrite</a:t>
            </a:r>
            <a:r>
              <a:rPr lang="en-US" b="1" dirty="0">
                <a:ln w="0"/>
                <a:solidFill>
                  <a:schemeClr val="tx2">
                    <a:lumMod val="75000"/>
                  </a:schemeClr>
                </a:solidFill>
                <a:effectLst>
                  <a:outerShdw blurRad="38100" dist="19050" dir="2700000" algn="tl" rotWithShape="0">
                    <a:schemeClr val="dk1">
                      <a:alpha val="40000"/>
                    </a:schemeClr>
                  </a:outerShdw>
                </a:effectLst>
              </a:rPr>
              <a:t>()</a:t>
            </a:r>
          </a:p>
        </p:txBody>
      </p:sp>
      <p:sp>
        <p:nvSpPr>
          <p:cNvPr id="16" name="TextBox 15"/>
          <p:cNvSpPr txBox="1"/>
          <p:nvPr/>
        </p:nvSpPr>
        <p:spPr>
          <a:xfrm>
            <a:off x="469283" y="5237098"/>
            <a:ext cx="1310185" cy="369332"/>
          </a:xfrm>
          <a:prstGeom prst="rect">
            <a:avLst/>
          </a:prstGeom>
          <a:solidFill>
            <a:schemeClr val="accent1">
              <a:lumMod val="40000"/>
              <a:lumOff val="60000"/>
            </a:schemeClr>
          </a:solidFill>
        </p:spPr>
        <p:txBody>
          <a:bodyPr wrap="square" rtlCol="0">
            <a:spAutoFit/>
          </a:bodyPr>
          <a:lstStyle/>
          <a:p>
            <a:r>
              <a:rPr lang="en-US" b="1" dirty="0"/>
              <a:t>Analog</a:t>
            </a:r>
          </a:p>
        </p:txBody>
      </p:sp>
      <p:sp>
        <p:nvSpPr>
          <p:cNvPr id="17" name="TextBox 16"/>
          <p:cNvSpPr txBox="1"/>
          <p:nvPr/>
        </p:nvSpPr>
        <p:spPr>
          <a:xfrm>
            <a:off x="614149" y="3595696"/>
            <a:ext cx="1310185" cy="369332"/>
          </a:xfrm>
          <a:prstGeom prst="rect">
            <a:avLst/>
          </a:prstGeom>
          <a:solidFill>
            <a:schemeClr val="tx2">
              <a:lumMod val="40000"/>
              <a:lumOff val="60000"/>
            </a:schemeClr>
          </a:solidFill>
        </p:spPr>
        <p:txBody>
          <a:bodyPr wrap="square" rtlCol="0">
            <a:spAutoFit/>
          </a:bodyPr>
          <a:lstStyle/>
          <a:p>
            <a:r>
              <a:rPr lang="en-US" b="1" dirty="0"/>
              <a:t>Digital</a:t>
            </a:r>
          </a:p>
        </p:txBody>
      </p:sp>
      <p:sp>
        <p:nvSpPr>
          <p:cNvPr id="18" name="TextBox 17"/>
          <p:cNvSpPr txBox="1"/>
          <p:nvPr/>
        </p:nvSpPr>
        <p:spPr>
          <a:xfrm>
            <a:off x="3305033" y="2453498"/>
            <a:ext cx="1310185" cy="369332"/>
          </a:xfrm>
          <a:prstGeom prst="rect">
            <a:avLst/>
          </a:prstGeom>
          <a:noFill/>
        </p:spPr>
        <p:txBody>
          <a:bodyPr wrap="square" rtlCol="0">
            <a:spAutoFit/>
          </a:bodyPr>
          <a:lstStyle/>
          <a:p>
            <a:r>
              <a:rPr lang="en-US" b="1" dirty="0">
                <a:solidFill>
                  <a:srgbClr val="FF0000"/>
                </a:solidFill>
              </a:rPr>
              <a:t>Input</a:t>
            </a:r>
          </a:p>
        </p:txBody>
      </p:sp>
      <p:sp>
        <p:nvSpPr>
          <p:cNvPr id="19" name="TextBox 18"/>
          <p:cNvSpPr txBox="1"/>
          <p:nvPr/>
        </p:nvSpPr>
        <p:spPr>
          <a:xfrm>
            <a:off x="7080913" y="2467078"/>
            <a:ext cx="1310185" cy="369332"/>
          </a:xfrm>
          <a:prstGeom prst="rect">
            <a:avLst/>
          </a:prstGeom>
          <a:noFill/>
        </p:spPr>
        <p:txBody>
          <a:bodyPr wrap="square" rtlCol="0">
            <a:spAutoFit/>
          </a:bodyPr>
          <a:lstStyle/>
          <a:p>
            <a:r>
              <a:rPr lang="en-US" b="1" dirty="0">
                <a:solidFill>
                  <a:schemeClr val="tx2">
                    <a:lumMod val="75000"/>
                  </a:schemeClr>
                </a:solidFill>
              </a:rPr>
              <a:t>Output</a:t>
            </a:r>
          </a:p>
        </p:txBody>
      </p:sp>
      <p:cxnSp>
        <p:nvCxnSpPr>
          <p:cNvPr id="23" name="Straight Connector 22"/>
          <p:cNvCxnSpPr/>
          <p:nvPr/>
        </p:nvCxnSpPr>
        <p:spPr>
          <a:xfrm>
            <a:off x="6032310" y="2467078"/>
            <a:ext cx="81887" cy="4233973"/>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6935" y="3171947"/>
            <a:ext cx="1415113" cy="125662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240" y="3302085"/>
            <a:ext cx="1431773" cy="95180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0893" y="4859949"/>
            <a:ext cx="1648037" cy="858463"/>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0869" y="4873529"/>
            <a:ext cx="1460676" cy="1070419"/>
          </a:xfrm>
          <a:prstGeom prst="rect">
            <a:avLst/>
          </a:prstGeom>
        </p:spPr>
      </p:pic>
    </p:spTree>
    <p:extLst>
      <p:ext uri="{BB962C8B-B14F-4D97-AF65-F5344CB8AC3E}">
        <p14:creationId xmlns:p14="http://schemas.microsoft.com/office/powerpoint/2010/main" val="1162918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5454D-CA50-40BA-84C6-B4D914A19AF3}"/>
              </a:ext>
            </a:extLst>
          </p:cNvPr>
          <p:cNvSpPr>
            <a:spLocks noGrp="1"/>
          </p:cNvSpPr>
          <p:nvPr>
            <p:ph type="title"/>
          </p:nvPr>
        </p:nvSpPr>
        <p:spPr>
          <a:xfrm>
            <a:off x="-42748" y="2483857"/>
            <a:ext cx="2808249" cy="1325563"/>
          </a:xfrm>
        </p:spPr>
        <p:txBody>
          <a:bodyPr/>
          <a:lstStyle/>
          <a:p>
            <a:r>
              <a:rPr lang="en-IN" dirty="0"/>
              <a:t>Arduino</a:t>
            </a:r>
            <a:br>
              <a:rPr lang="en-IN" dirty="0"/>
            </a:br>
            <a:r>
              <a:rPr lang="en-IN" dirty="0"/>
              <a:t>Libraries</a:t>
            </a:r>
          </a:p>
        </p:txBody>
      </p:sp>
      <p:sp>
        <p:nvSpPr>
          <p:cNvPr id="4" name="Footer Placeholder 3">
            <a:extLst>
              <a:ext uri="{FF2B5EF4-FFF2-40B4-BE49-F238E27FC236}">
                <a16:creationId xmlns:a16="http://schemas.microsoft.com/office/drawing/2014/main" id="{1C277CEB-08AF-46F6-8159-4271AB8D4E02}"/>
              </a:ext>
            </a:extLst>
          </p:cNvPr>
          <p:cNvSpPr>
            <a:spLocks noGrp="1"/>
          </p:cNvSpPr>
          <p:nvPr>
            <p:ph type="ftr" sz="quarter" idx="11"/>
          </p:nvPr>
        </p:nvSpPr>
        <p:spPr/>
        <p:txBody>
          <a:bodyPr/>
          <a:lstStyle/>
          <a:p>
            <a:r>
              <a:rPr lang="en-US"/>
              <a:t>IOT Lab, ECE Department</a:t>
            </a:r>
          </a:p>
        </p:txBody>
      </p:sp>
      <p:graphicFrame>
        <p:nvGraphicFramePr>
          <p:cNvPr id="5" name="Table 4">
            <a:extLst>
              <a:ext uri="{FF2B5EF4-FFF2-40B4-BE49-F238E27FC236}">
                <a16:creationId xmlns:a16="http://schemas.microsoft.com/office/drawing/2014/main" id="{0667412E-CE36-48FA-8FAA-2748BC3349F2}"/>
              </a:ext>
            </a:extLst>
          </p:cNvPr>
          <p:cNvGraphicFramePr>
            <a:graphicFrameLocks noGrp="1"/>
          </p:cNvGraphicFramePr>
          <p:nvPr>
            <p:extLst>
              <p:ext uri="{D42A27DB-BD31-4B8C-83A1-F6EECF244321}">
                <p14:modId xmlns:p14="http://schemas.microsoft.com/office/powerpoint/2010/main" val="388977326"/>
              </p:ext>
            </p:extLst>
          </p:nvPr>
        </p:nvGraphicFramePr>
        <p:xfrm>
          <a:off x="4783874" y="159258"/>
          <a:ext cx="7007450" cy="6197092"/>
        </p:xfrm>
        <a:graphic>
          <a:graphicData uri="http://schemas.openxmlformats.org/drawingml/2006/table">
            <a:tbl>
              <a:tblPr firstRow="1" firstCol="1" bandRow="1">
                <a:tableStyleId>{5C22544A-7EE6-4342-B048-85BDC9FD1C3A}</a:tableStyleId>
              </a:tblPr>
              <a:tblGrid>
                <a:gridCol w="458937">
                  <a:extLst>
                    <a:ext uri="{9D8B030D-6E8A-4147-A177-3AD203B41FA5}">
                      <a16:colId xmlns:a16="http://schemas.microsoft.com/office/drawing/2014/main" val="190954973"/>
                    </a:ext>
                  </a:extLst>
                </a:gridCol>
                <a:gridCol w="1980133">
                  <a:extLst>
                    <a:ext uri="{9D8B030D-6E8A-4147-A177-3AD203B41FA5}">
                      <a16:colId xmlns:a16="http://schemas.microsoft.com/office/drawing/2014/main" val="1179465408"/>
                    </a:ext>
                  </a:extLst>
                </a:gridCol>
                <a:gridCol w="4568380">
                  <a:extLst>
                    <a:ext uri="{9D8B030D-6E8A-4147-A177-3AD203B41FA5}">
                      <a16:colId xmlns:a16="http://schemas.microsoft.com/office/drawing/2014/main" val="835432848"/>
                    </a:ext>
                  </a:extLst>
                </a:gridCol>
              </a:tblGrid>
              <a:tr h="107678">
                <a:tc>
                  <a:txBody>
                    <a:bodyPr/>
                    <a:lstStyle/>
                    <a:p>
                      <a:pPr>
                        <a:lnSpc>
                          <a:spcPct val="107000"/>
                        </a:lnSpc>
                        <a:spcAft>
                          <a:spcPts val="800"/>
                        </a:spcAft>
                      </a:pPr>
                      <a:r>
                        <a:rPr lang="en-IN" sz="1400">
                          <a:effectLst/>
                        </a:rPr>
                        <a:t>S.No</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7000"/>
                        </a:lnSpc>
                        <a:spcAft>
                          <a:spcPts val="800"/>
                        </a:spcAft>
                      </a:pPr>
                      <a:r>
                        <a:rPr lang="en-IN" sz="1400">
                          <a:effectLst/>
                        </a:rPr>
                        <a:t>Sensor</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7000"/>
                        </a:lnSpc>
                        <a:spcAft>
                          <a:spcPts val="800"/>
                        </a:spcAft>
                      </a:pPr>
                      <a:r>
                        <a:rPr lang="en-IN" sz="1400">
                          <a:effectLst/>
                        </a:rPr>
                        <a:t>Library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1530296836"/>
                  </a:ext>
                </a:extLst>
              </a:tr>
              <a:tr h="533377">
                <a:tc>
                  <a:txBody>
                    <a:bodyPr/>
                    <a:lstStyle/>
                    <a:p>
                      <a:pPr>
                        <a:lnSpc>
                          <a:spcPct val="107000"/>
                        </a:lnSpc>
                        <a:spcAft>
                          <a:spcPts val="800"/>
                        </a:spcAft>
                      </a:pPr>
                      <a:r>
                        <a:rPr lang="en-IN" sz="1400">
                          <a:effectLst/>
                        </a:rPr>
                        <a:t>01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a:effectLst/>
                        </a:rPr>
                        <a:t>OLED Display</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a:effectLst/>
                        </a:rPr>
                        <a:t>ESP8266 and ESP32 OLED driver for SSD1306 displays </a:t>
                      </a:r>
                    </a:p>
                    <a:p>
                      <a:pPr>
                        <a:lnSpc>
                          <a:spcPct val="100000"/>
                        </a:lnSpc>
                        <a:spcAft>
                          <a:spcPts val="0"/>
                        </a:spcAft>
                      </a:pPr>
                      <a:r>
                        <a:rPr lang="en-IN" sz="1400" b="1" dirty="0">
                          <a:effectLst/>
                        </a:rPr>
                        <a:t>By </a:t>
                      </a:r>
                      <a:r>
                        <a:rPr lang="en-IN" sz="1400" b="1" dirty="0" err="1">
                          <a:effectLst/>
                        </a:rPr>
                        <a:t>Thingpulse</a:t>
                      </a:r>
                      <a:endParaRPr lang="en-IN" sz="1400" b="1" dirty="0">
                        <a:effectLst/>
                      </a:endParaRPr>
                    </a:p>
                    <a:p>
                      <a:pPr>
                        <a:lnSpc>
                          <a:spcPct val="100000"/>
                        </a:lnSpc>
                        <a:spcAft>
                          <a:spcPts val="0"/>
                        </a:spcAft>
                      </a:pPr>
                      <a:r>
                        <a:rPr lang="en-IN" sz="1400" b="1" dirty="0">
                          <a:effectLst/>
                        </a:rPr>
                        <a: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3077880677"/>
                  </a:ext>
                </a:extLst>
              </a:tr>
              <a:tr h="533377">
                <a:tc>
                  <a:txBody>
                    <a:bodyPr/>
                    <a:lstStyle/>
                    <a:p>
                      <a:pPr>
                        <a:lnSpc>
                          <a:spcPct val="107000"/>
                        </a:lnSpc>
                        <a:spcAft>
                          <a:spcPts val="800"/>
                        </a:spcAft>
                      </a:pPr>
                      <a:r>
                        <a:rPr lang="en-IN" sz="1400">
                          <a:effectLst/>
                        </a:rPr>
                        <a:t>02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a:effectLst/>
                        </a:rPr>
                        <a:t>BMP280</a:t>
                      </a:r>
                    </a:p>
                    <a:p>
                      <a:pPr>
                        <a:lnSpc>
                          <a:spcPct val="100000"/>
                        </a:lnSpc>
                        <a:spcAft>
                          <a:spcPts val="0"/>
                        </a:spcAft>
                      </a:pPr>
                      <a:r>
                        <a:rPr lang="en-IN" sz="1400" b="1">
                          <a:effectLst/>
                        </a:rPr>
                        <a:t> </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a:effectLst/>
                        </a:rPr>
                        <a:t>Adafruit BMP280 library</a:t>
                      </a:r>
                    </a:p>
                    <a:p>
                      <a:pPr>
                        <a:lnSpc>
                          <a:spcPct val="100000"/>
                        </a:lnSpc>
                        <a:spcAft>
                          <a:spcPts val="0"/>
                        </a:spcAft>
                      </a:pPr>
                      <a:r>
                        <a:rPr lang="en-IN" sz="1400" b="1" dirty="0">
                          <a:effectLst/>
                        </a:rPr>
                        <a:t>By Adafruit</a:t>
                      </a:r>
                    </a:p>
                    <a:p>
                      <a:pPr>
                        <a:lnSpc>
                          <a:spcPct val="100000"/>
                        </a:lnSpc>
                        <a:spcAft>
                          <a:spcPts val="0"/>
                        </a:spcAft>
                      </a:pPr>
                      <a:r>
                        <a:rPr lang="en-IN" sz="1400" b="1" dirty="0">
                          <a:effectLst/>
                        </a:rPr>
                        <a: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350198996"/>
                  </a:ext>
                </a:extLst>
              </a:tr>
              <a:tr h="533377">
                <a:tc>
                  <a:txBody>
                    <a:bodyPr/>
                    <a:lstStyle/>
                    <a:p>
                      <a:pPr>
                        <a:lnSpc>
                          <a:spcPct val="107000"/>
                        </a:lnSpc>
                        <a:spcAft>
                          <a:spcPts val="800"/>
                        </a:spcAft>
                      </a:pPr>
                      <a:r>
                        <a:rPr lang="en-IN" sz="1400">
                          <a:effectLst/>
                        </a:rPr>
                        <a:t>02A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a:effectLst/>
                        </a:rPr>
                        <a:t>BMP280</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a:effectLst/>
                        </a:rPr>
                        <a:t>Adafruit </a:t>
                      </a:r>
                      <a:r>
                        <a:rPr lang="en-IN" sz="1400" b="1" dirty="0" err="1">
                          <a:effectLst/>
                        </a:rPr>
                        <a:t>BusIO</a:t>
                      </a:r>
                      <a:endParaRPr lang="en-IN" sz="1400" b="1" dirty="0">
                        <a:effectLst/>
                      </a:endParaRPr>
                    </a:p>
                    <a:p>
                      <a:pPr>
                        <a:lnSpc>
                          <a:spcPct val="100000"/>
                        </a:lnSpc>
                        <a:spcAft>
                          <a:spcPts val="0"/>
                        </a:spcAft>
                      </a:pPr>
                      <a:r>
                        <a:rPr lang="en-IN" sz="1400" b="1" dirty="0">
                          <a:effectLst/>
                        </a:rPr>
                        <a:t>By Adafruit</a:t>
                      </a:r>
                    </a:p>
                    <a:p>
                      <a:pPr>
                        <a:lnSpc>
                          <a:spcPct val="100000"/>
                        </a:lnSpc>
                        <a:spcAft>
                          <a:spcPts val="0"/>
                        </a:spcAft>
                      </a:pPr>
                      <a:r>
                        <a:rPr lang="en-IN" sz="1400" b="1" dirty="0">
                          <a:effectLst/>
                        </a:rPr>
                        <a: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2390029839"/>
                  </a:ext>
                </a:extLst>
              </a:tr>
              <a:tr h="320528">
                <a:tc>
                  <a:txBody>
                    <a:bodyPr/>
                    <a:lstStyle/>
                    <a:p>
                      <a:pPr>
                        <a:lnSpc>
                          <a:spcPct val="107000"/>
                        </a:lnSpc>
                        <a:spcAft>
                          <a:spcPts val="800"/>
                        </a:spcAft>
                      </a:pPr>
                      <a:r>
                        <a:rPr lang="en-IN" sz="1400">
                          <a:effectLst/>
                        </a:rPr>
                        <a:t>02B</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a:effectLst/>
                        </a:rPr>
                        <a:t>BMP280</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err="1">
                          <a:effectLst/>
                        </a:rPr>
                        <a:t>Adafruit_Sensor_Master</a:t>
                      </a:r>
                      <a:r>
                        <a:rPr lang="en-IN" sz="1400" b="1" dirty="0">
                          <a:effectLst/>
                        </a:rPr>
                        <a:t> zip file</a:t>
                      </a:r>
                    </a:p>
                    <a:p>
                      <a:pPr>
                        <a:lnSpc>
                          <a:spcPct val="100000"/>
                        </a:lnSpc>
                        <a:spcAft>
                          <a:spcPts val="0"/>
                        </a:spcAft>
                      </a:pPr>
                      <a:r>
                        <a:rPr lang="en-IN" sz="1400" b="1" dirty="0">
                          <a:effectLst/>
                        </a:rPr>
                        <a: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1596598750"/>
                  </a:ext>
                </a:extLst>
              </a:tr>
              <a:tr h="746227">
                <a:tc>
                  <a:txBody>
                    <a:bodyPr/>
                    <a:lstStyle/>
                    <a:p>
                      <a:pPr>
                        <a:lnSpc>
                          <a:spcPct val="107000"/>
                        </a:lnSpc>
                        <a:spcAft>
                          <a:spcPts val="800"/>
                        </a:spcAft>
                      </a:pPr>
                      <a:r>
                        <a:rPr lang="en-IN" sz="1400">
                          <a:effectLst/>
                        </a:rPr>
                        <a:t>03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a:effectLst/>
                        </a:rPr>
                        <a:t>MPU6050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a:effectLst/>
                        </a:rPr>
                        <a:t>MPU6050</a:t>
                      </a:r>
                    </a:p>
                    <a:p>
                      <a:pPr>
                        <a:lnSpc>
                          <a:spcPct val="100000"/>
                        </a:lnSpc>
                        <a:spcAft>
                          <a:spcPts val="0"/>
                        </a:spcAft>
                      </a:pPr>
                      <a:r>
                        <a:rPr lang="en-IN" sz="1400" b="1" dirty="0">
                          <a:effectLst/>
                        </a:rPr>
                        <a:t>By Electronic Cats</a:t>
                      </a:r>
                    </a:p>
                    <a:p>
                      <a:pPr>
                        <a:lnSpc>
                          <a:spcPct val="100000"/>
                        </a:lnSpc>
                        <a:spcAft>
                          <a:spcPts val="0"/>
                        </a:spcAft>
                      </a:pPr>
                      <a:r>
                        <a:rPr lang="en-IN" sz="1400" b="1" dirty="0">
                          <a:effectLst/>
                        </a:rPr>
                        <a:t>MPU6050 Arduino Library</a:t>
                      </a:r>
                    </a:p>
                    <a:p>
                      <a:pPr>
                        <a:lnSpc>
                          <a:spcPct val="100000"/>
                        </a:lnSpc>
                        <a:spcAft>
                          <a:spcPts val="0"/>
                        </a:spcAft>
                      </a:pPr>
                      <a:r>
                        <a:rPr lang="en-IN" sz="1400" b="1" dirty="0">
                          <a:effectLst/>
                        </a:rPr>
                        <a: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225584982"/>
                  </a:ext>
                </a:extLst>
              </a:tr>
              <a:tr h="533377">
                <a:tc>
                  <a:txBody>
                    <a:bodyPr/>
                    <a:lstStyle/>
                    <a:p>
                      <a:pPr>
                        <a:lnSpc>
                          <a:spcPct val="107000"/>
                        </a:lnSpc>
                        <a:spcAft>
                          <a:spcPts val="800"/>
                        </a:spcAft>
                      </a:pPr>
                      <a:r>
                        <a:rPr lang="en-IN" sz="1400">
                          <a:effectLst/>
                        </a:rPr>
                        <a:t>04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a:effectLst/>
                        </a:rPr>
                        <a:t>Firebase</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a:effectLst/>
                        </a:rPr>
                        <a:t>Firebase ESP32 Client</a:t>
                      </a:r>
                    </a:p>
                    <a:p>
                      <a:pPr>
                        <a:lnSpc>
                          <a:spcPct val="100000"/>
                        </a:lnSpc>
                        <a:spcAft>
                          <a:spcPts val="0"/>
                        </a:spcAft>
                      </a:pPr>
                      <a:r>
                        <a:rPr lang="en-IN" sz="1400" b="1" dirty="0">
                          <a:effectLst/>
                        </a:rPr>
                        <a:t>By </a:t>
                      </a:r>
                      <a:r>
                        <a:rPr lang="en-IN" sz="1400" b="1" dirty="0" err="1">
                          <a:effectLst/>
                        </a:rPr>
                        <a:t>Mobizt</a:t>
                      </a:r>
                      <a:endParaRPr lang="en-IN" sz="1400" b="1" dirty="0">
                        <a:effectLst/>
                      </a:endParaRPr>
                    </a:p>
                    <a:p>
                      <a:pPr>
                        <a:lnSpc>
                          <a:spcPct val="100000"/>
                        </a:lnSpc>
                        <a:spcAft>
                          <a:spcPts val="0"/>
                        </a:spcAft>
                      </a:pPr>
                      <a:r>
                        <a:rPr lang="en-IN" sz="1400" b="1" dirty="0">
                          <a:effectLst/>
                        </a:rPr>
                        <a: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45409280"/>
                  </a:ext>
                </a:extLst>
              </a:tr>
              <a:tr h="533377">
                <a:tc>
                  <a:txBody>
                    <a:bodyPr/>
                    <a:lstStyle/>
                    <a:p>
                      <a:pPr>
                        <a:lnSpc>
                          <a:spcPct val="107000"/>
                        </a:lnSpc>
                        <a:spcAft>
                          <a:spcPts val="800"/>
                        </a:spcAft>
                      </a:pPr>
                      <a:r>
                        <a:rPr lang="en-IN" sz="1400">
                          <a:effectLst/>
                        </a:rPr>
                        <a:t>05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a:effectLst/>
                        </a:rPr>
                        <a:t>APDS9960</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err="1">
                          <a:effectLst/>
                        </a:rPr>
                        <a:t>SparkFun</a:t>
                      </a:r>
                      <a:r>
                        <a:rPr lang="en-IN" sz="1400" b="1" dirty="0">
                          <a:effectLst/>
                        </a:rPr>
                        <a:t> APDS9960 RGB and Gesture Sensor</a:t>
                      </a:r>
                    </a:p>
                    <a:p>
                      <a:pPr>
                        <a:lnSpc>
                          <a:spcPct val="100000"/>
                        </a:lnSpc>
                        <a:spcAft>
                          <a:spcPts val="0"/>
                        </a:spcAft>
                      </a:pPr>
                      <a:r>
                        <a:rPr lang="en-IN" sz="1400" b="1" dirty="0">
                          <a:effectLst/>
                        </a:rPr>
                        <a:t>By </a:t>
                      </a:r>
                      <a:r>
                        <a:rPr lang="en-IN" sz="1400" b="1" dirty="0" err="1">
                          <a:effectLst/>
                        </a:rPr>
                        <a:t>SparkFun</a:t>
                      </a:r>
                      <a:r>
                        <a:rPr lang="en-IN" sz="1400" b="1" dirty="0">
                          <a:effectLst/>
                        </a:rPr>
                        <a:t> Electronics</a:t>
                      </a:r>
                    </a:p>
                    <a:p>
                      <a:pPr>
                        <a:lnSpc>
                          <a:spcPct val="100000"/>
                        </a:lnSpc>
                        <a:spcAft>
                          <a:spcPts val="0"/>
                        </a:spcAft>
                      </a:pPr>
                      <a:r>
                        <a:rPr lang="en-IN" sz="1400" b="1" dirty="0">
                          <a:effectLst/>
                        </a:rPr>
                        <a: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775677788"/>
                  </a:ext>
                </a:extLst>
              </a:tr>
              <a:tr h="533377">
                <a:tc>
                  <a:txBody>
                    <a:bodyPr/>
                    <a:lstStyle/>
                    <a:p>
                      <a:pPr>
                        <a:lnSpc>
                          <a:spcPct val="107000"/>
                        </a:lnSpc>
                        <a:spcAft>
                          <a:spcPts val="800"/>
                        </a:spcAft>
                      </a:pPr>
                      <a:r>
                        <a:rPr lang="en-IN" sz="1400">
                          <a:effectLst/>
                        </a:rPr>
                        <a:t> 06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a:effectLst/>
                        </a:rPr>
                        <a:t>IR Remote</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a:effectLst/>
                        </a:rPr>
                        <a:t>IRRemoteESP8266</a:t>
                      </a:r>
                    </a:p>
                    <a:p>
                      <a:pPr>
                        <a:lnSpc>
                          <a:spcPct val="100000"/>
                        </a:lnSpc>
                        <a:spcAft>
                          <a:spcPts val="0"/>
                        </a:spcAft>
                      </a:pPr>
                      <a:r>
                        <a:rPr lang="en-IN" sz="1400" b="1" dirty="0">
                          <a:effectLst/>
                        </a:rPr>
                        <a:t>By David Conran et al</a:t>
                      </a:r>
                    </a:p>
                    <a:p>
                      <a:pPr>
                        <a:lnSpc>
                          <a:spcPct val="100000"/>
                        </a:lnSpc>
                        <a:spcAft>
                          <a:spcPts val="0"/>
                        </a:spcAft>
                      </a:pPr>
                      <a:r>
                        <a:rPr lang="en-IN" sz="1400" b="1" dirty="0">
                          <a:effectLst/>
                        </a:rPr>
                        <a: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1008995364"/>
                  </a:ext>
                </a:extLst>
              </a:tr>
              <a:tr h="533377">
                <a:tc>
                  <a:txBody>
                    <a:bodyPr/>
                    <a:lstStyle/>
                    <a:p>
                      <a:pPr>
                        <a:lnSpc>
                          <a:spcPct val="107000"/>
                        </a:lnSpc>
                        <a:spcAft>
                          <a:spcPts val="800"/>
                        </a:spcAft>
                      </a:pPr>
                      <a:r>
                        <a:rPr lang="en-IN" sz="1400">
                          <a:effectLst/>
                        </a:rPr>
                        <a:t>07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a:effectLst/>
                        </a:rPr>
                        <a:t>MAX30102</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err="1">
                          <a:effectLst/>
                        </a:rPr>
                        <a:t>SparkFun</a:t>
                      </a:r>
                      <a:r>
                        <a:rPr lang="en-IN" sz="1400" b="1" dirty="0">
                          <a:effectLst/>
                        </a:rPr>
                        <a:t> MAX3010x Pulse and Proximity Sensor Library</a:t>
                      </a:r>
                    </a:p>
                    <a:p>
                      <a:pPr>
                        <a:lnSpc>
                          <a:spcPct val="100000"/>
                        </a:lnSpc>
                        <a:spcAft>
                          <a:spcPts val="0"/>
                        </a:spcAft>
                      </a:pPr>
                      <a:r>
                        <a:rPr lang="en-IN" sz="1400" b="1" dirty="0">
                          <a:effectLst/>
                        </a:rPr>
                        <a:t>By </a:t>
                      </a:r>
                      <a:r>
                        <a:rPr lang="en-IN" sz="1400" b="1" dirty="0" err="1">
                          <a:effectLst/>
                        </a:rPr>
                        <a:t>SparkFun</a:t>
                      </a:r>
                      <a:r>
                        <a:rPr lang="en-IN" sz="1400" b="1" dirty="0">
                          <a:effectLst/>
                        </a:rPr>
                        <a:t> Electronics</a:t>
                      </a:r>
                    </a:p>
                    <a:p>
                      <a:pPr>
                        <a:lnSpc>
                          <a:spcPct val="100000"/>
                        </a:lnSpc>
                        <a:spcAft>
                          <a:spcPts val="0"/>
                        </a:spcAft>
                      </a:pPr>
                      <a:r>
                        <a:rPr lang="en-IN" sz="1400" b="1" dirty="0">
                          <a:effectLst/>
                        </a:rPr>
                        <a: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2277875458"/>
                  </a:ext>
                </a:extLst>
              </a:tr>
              <a:tr h="107678">
                <a:tc>
                  <a:txBody>
                    <a:bodyPr/>
                    <a:lstStyle/>
                    <a:p>
                      <a:pPr>
                        <a:lnSpc>
                          <a:spcPct val="107000"/>
                        </a:lnSpc>
                        <a:spcAft>
                          <a:spcPts val="800"/>
                        </a:spcAft>
                      </a:pPr>
                      <a:r>
                        <a:rPr lang="en-IN"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358687534"/>
                  </a:ext>
                </a:extLst>
              </a:tr>
            </a:tbl>
          </a:graphicData>
        </a:graphic>
      </p:graphicFrame>
      <p:sp>
        <p:nvSpPr>
          <p:cNvPr id="6" name="TextBox 5">
            <a:extLst>
              <a:ext uri="{FF2B5EF4-FFF2-40B4-BE49-F238E27FC236}">
                <a16:creationId xmlns:a16="http://schemas.microsoft.com/office/drawing/2014/main" id="{304A1CD5-3C63-4C38-8459-768D7587542A}"/>
              </a:ext>
            </a:extLst>
          </p:cNvPr>
          <p:cNvSpPr txBox="1"/>
          <p:nvPr/>
        </p:nvSpPr>
        <p:spPr>
          <a:xfrm>
            <a:off x="3055434" y="624468"/>
            <a:ext cx="1438507" cy="5693866"/>
          </a:xfrm>
          <a:prstGeom prst="rect">
            <a:avLst/>
          </a:prstGeom>
          <a:noFill/>
        </p:spPr>
        <p:txBody>
          <a:bodyPr wrap="square" rtlCol="0">
            <a:spAutoFit/>
          </a:bodyPr>
          <a:lstStyle/>
          <a:p>
            <a:r>
              <a:rPr lang="en-IN" sz="1400" b="1" dirty="0"/>
              <a:t>Display</a:t>
            </a:r>
          </a:p>
          <a:p>
            <a:endParaRPr lang="en-IN" sz="1400" b="1" dirty="0"/>
          </a:p>
          <a:p>
            <a:r>
              <a:rPr lang="en-IN" sz="1400" b="1" dirty="0"/>
              <a:t>Environment sensor</a:t>
            </a:r>
          </a:p>
          <a:p>
            <a:endParaRPr lang="en-IN" sz="1400" b="1" dirty="0"/>
          </a:p>
          <a:p>
            <a:endParaRPr lang="en-IN" sz="1400" b="1" dirty="0"/>
          </a:p>
          <a:p>
            <a:endParaRPr lang="en-IN" sz="1400" b="1" dirty="0"/>
          </a:p>
          <a:p>
            <a:endParaRPr lang="en-IN" sz="1400" b="1" dirty="0"/>
          </a:p>
          <a:p>
            <a:endParaRPr lang="en-IN" sz="1400" b="1" dirty="0"/>
          </a:p>
          <a:p>
            <a:endParaRPr lang="en-IN" sz="1400" b="1" dirty="0"/>
          </a:p>
          <a:p>
            <a:endParaRPr lang="en-IN" sz="1400" b="1" dirty="0"/>
          </a:p>
          <a:p>
            <a:r>
              <a:rPr lang="en-IN" sz="1400" b="1" dirty="0"/>
              <a:t>Accelerometer</a:t>
            </a:r>
          </a:p>
          <a:p>
            <a:endParaRPr lang="en-IN" sz="1400" b="1" dirty="0"/>
          </a:p>
          <a:p>
            <a:endParaRPr lang="en-IN" sz="1400" b="1" dirty="0"/>
          </a:p>
          <a:p>
            <a:endParaRPr lang="en-IN" sz="1400" b="1" dirty="0"/>
          </a:p>
          <a:p>
            <a:r>
              <a:rPr lang="en-IN" sz="1400" b="1" dirty="0"/>
              <a:t>Cloud database</a:t>
            </a:r>
          </a:p>
          <a:p>
            <a:endParaRPr lang="en-IN" sz="1400" b="1" dirty="0"/>
          </a:p>
          <a:p>
            <a:r>
              <a:rPr lang="en-IN" sz="1400" b="1" dirty="0"/>
              <a:t>Gesture sensor</a:t>
            </a:r>
          </a:p>
          <a:p>
            <a:endParaRPr lang="en-IN" sz="1400" b="1" dirty="0"/>
          </a:p>
          <a:p>
            <a:endParaRPr lang="en-IN" sz="1400" b="1" dirty="0"/>
          </a:p>
          <a:p>
            <a:r>
              <a:rPr lang="en-IN" sz="1400" b="1" dirty="0"/>
              <a:t>Infrared Remote</a:t>
            </a:r>
          </a:p>
          <a:p>
            <a:endParaRPr lang="en-IN" sz="1400" b="1" dirty="0"/>
          </a:p>
          <a:p>
            <a:endParaRPr lang="en-IN" sz="1400" b="1" dirty="0"/>
          </a:p>
          <a:p>
            <a:r>
              <a:rPr lang="en-IN" sz="1400" b="1" dirty="0"/>
              <a:t>Heartbeat sensor</a:t>
            </a:r>
          </a:p>
          <a:p>
            <a:endParaRPr lang="en-IN" sz="1400" b="1" dirty="0"/>
          </a:p>
        </p:txBody>
      </p:sp>
    </p:spTree>
    <p:extLst>
      <p:ext uri="{BB962C8B-B14F-4D97-AF65-F5344CB8AC3E}">
        <p14:creationId xmlns:p14="http://schemas.microsoft.com/office/powerpoint/2010/main" val="544168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379C-A796-D8F1-BF3B-CAC28B56D898}"/>
              </a:ext>
            </a:extLst>
          </p:cNvPr>
          <p:cNvSpPr>
            <a:spLocks noGrp="1"/>
          </p:cNvSpPr>
          <p:nvPr>
            <p:ph type="title"/>
          </p:nvPr>
        </p:nvSpPr>
        <p:spPr/>
        <p:txBody>
          <a:bodyPr/>
          <a:lstStyle/>
          <a:p>
            <a:r>
              <a:rPr lang="en-IN" dirty="0"/>
              <a:t>GitHub repository</a:t>
            </a:r>
          </a:p>
        </p:txBody>
      </p:sp>
      <p:sp>
        <p:nvSpPr>
          <p:cNvPr id="3" name="Content Placeholder 2">
            <a:extLst>
              <a:ext uri="{FF2B5EF4-FFF2-40B4-BE49-F238E27FC236}">
                <a16:creationId xmlns:a16="http://schemas.microsoft.com/office/drawing/2014/main" id="{AA91260E-AC42-FAE1-4360-5C9304678F7F}"/>
              </a:ext>
            </a:extLst>
          </p:cNvPr>
          <p:cNvSpPr>
            <a:spLocks noGrp="1"/>
          </p:cNvSpPr>
          <p:nvPr>
            <p:ph idx="1"/>
          </p:nvPr>
        </p:nvSpPr>
        <p:spPr>
          <a:xfrm>
            <a:off x="838200" y="1825625"/>
            <a:ext cx="10023088" cy="4285243"/>
          </a:xfrm>
        </p:spPr>
        <p:txBody>
          <a:bodyPr>
            <a:normAutofit/>
          </a:bodyPr>
          <a:lstStyle/>
          <a:p>
            <a:pPr marL="0" indent="0">
              <a:buNone/>
            </a:pPr>
            <a:r>
              <a:rPr lang="en-IN" sz="2300" dirty="0"/>
              <a:t>URL: </a:t>
            </a:r>
            <a:r>
              <a:rPr lang="en-IN" sz="2300" b="1" dirty="0">
                <a:solidFill>
                  <a:srgbClr val="0070C0"/>
                </a:solidFill>
              </a:rPr>
              <a:t>github.com/</a:t>
            </a:r>
            <a:r>
              <a:rPr lang="en-IN" sz="2300" b="1" dirty="0" err="1">
                <a:solidFill>
                  <a:srgbClr val="0070C0"/>
                </a:solidFill>
              </a:rPr>
              <a:t>grietiotlab</a:t>
            </a:r>
            <a:endParaRPr lang="en-IN" sz="2300" b="1" dirty="0">
              <a:solidFill>
                <a:srgbClr val="0070C0"/>
              </a:solidFill>
            </a:endParaRPr>
          </a:p>
          <a:p>
            <a:pPr marL="0" indent="0">
              <a:buNone/>
            </a:pPr>
            <a:r>
              <a:rPr lang="en-IN" sz="2300" dirty="0"/>
              <a:t>Repository: </a:t>
            </a:r>
            <a:r>
              <a:rPr lang="en-IN" sz="2300" b="1" dirty="0">
                <a:solidFill>
                  <a:srgbClr val="0070C0"/>
                </a:solidFill>
              </a:rPr>
              <a:t>GISMO-VI</a:t>
            </a:r>
          </a:p>
          <a:p>
            <a:pPr marL="0" indent="0">
              <a:buNone/>
            </a:pPr>
            <a:r>
              <a:rPr lang="en-IN" sz="2300" b="1" dirty="0"/>
              <a:t>Important docs:</a:t>
            </a:r>
          </a:p>
          <a:p>
            <a:pPr marL="0" indent="0">
              <a:buNone/>
            </a:pPr>
            <a:r>
              <a:rPr lang="en-IN" sz="2000" b="1" dirty="0"/>
              <a:t>Arduino libraries list               </a:t>
            </a:r>
            <a:r>
              <a:rPr lang="en-IN" sz="2000" b="1" dirty="0">
                <a:solidFill>
                  <a:srgbClr val="0070C0"/>
                </a:solidFill>
              </a:rPr>
              <a:t>GISMO-VI/GISMO6_Docs/Arduino Libraries.docx</a:t>
            </a:r>
          </a:p>
          <a:p>
            <a:pPr marL="0" indent="0">
              <a:buNone/>
            </a:pPr>
            <a:r>
              <a:rPr lang="en-IN" sz="2000" b="1" dirty="0"/>
              <a:t>GISMO-VI pin assignments   </a:t>
            </a:r>
            <a:r>
              <a:rPr lang="en-IN" sz="2000" b="1" dirty="0">
                <a:solidFill>
                  <a:srgbClr val="0070C0"/>
                </a:solidFill>
              </a:rPr>
              <a:t> GISMO-VI/GISMO6_Docs/GISMO-VI Pin Assignments.docx</a:t>
            </a:r>
          </a:p>
          <a:p>
            <a:pPr marL="0" indent="0">
              <a:buNone/>
            </a:pPr>
            <a:r>
              <a:rPr lang="en-IN" sz="2000" b="1" dirty="0"/>
              <a:t>Sensor Locations                      </a:t>
            </a:r>
            <a:r>
              <a:rPr lang="en-IN" sz="2000" b="1" dirty="0">
                <a:solidFill>
                  <a:srgbClr val="0070C0"/>
                </a:solidFill>
              </a:rPr>
              <a:t>GISMO-VI/GISMO-VI_SensorLocations.jpg</a:t>
            </a:r>
            <a:r>
              <a:rPr lang="en-IN" sz="2000" b="1" dirty="0"/>
              <a:t>   </a:t>
            </a:r>
          </a:p>
          <a:p>
            <a:pPr marL="0" indent="0">
              <a:buNone/>
            </a:pPr>
            <a:r>
              <a:rPr lang="en-IN" sz="2000" b="1" dirty="0"/>
              <a:t>Hardware schematic                </a:t>
            </a:r>
            <a:r>
              <a:rPr lang="en-IN" sz="2000" b="1" dirty="0">
                <a:solidFill>
                  <a:srgbClr val="0070C0"/>
                </a:solidFill>
              </a:rPr>
              <a:t>GISMO-VI/Hardware/gismoviv1.pdf</a:t>
            </a:r>
            <a:r>
              <a:rPr lang="en-IN" sz="2000" b="1" dirty="0"/>
              <a:t>                                </a:t>
            </a:r>
          </a:p>
          <a:p>
            <a:pPr marL="0" indent="0">
              <a:buNone/>
            </a:pPr>
            <a:endParaRPr lang="en-IN" sz="6200" b="1" dirty="0"/>
          </a:p>
          <a:p>
            <a:pPr marL="0" indent="0">
              <a:buNone/>
            </a:pPr>
            <a:endParaRPr lang="en-IN" b="1" dirty="0"/>
          </a:p>
        </p:txBody>
      </p:sp>
      <p:sp>
        <p:nvSpPr>
          <p:cNvPr id="4" name="Footer Placeholder 3">
            <a:extLst>
              <a:ext uri="{FF2B5EF4-FFF2-40B4-BE49-F238E27FC236}">
                <a16:creationId xmlns:a16="http://schemas.microsoft.com/office/drawing/2014/main" id="{14AC2AEC-B408-5A41-B37D-D2959253A58F}"/>
              </a:ext>
            </a:extLst>
          </p:cNvPr>
          <p:cNvSpPr>
            <a:spLocks noGrp="1"/>
          </p:cNvSpPr>
          <p:nvPr>
            <p:ph type="ftr" sz="quarter" idx="11"/>
          </p:nvPr>
        </p:nvSpPr>
        <p:spPr/>
        <p:txBody>
          <a:bodyPr/>
          <a:lstStyle/>
          <a:p>
            <a:r>
              <a:rPr lang="en-US"/>
              <a:t>IOT Lab, ECE Department</a:t>
            </a:r>
          </a:p>
        </p:txBody>
      </p:sp>
    </p:spTree>
    <p:extLst>
      <p:ext uri="{BB962C8B-B14F-4D97-AF65-F5344CB8AC3E}">
        <p14:creationId xmlns:p14="http://schemas.microsoft.com/office/powerpoint/2010/main" val="369278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of Things - IOT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738" y="1240312"/>
            <a:ext cx="6841150" cy="3961026"/>
          </a:xfrm>
        </p:spPr>
      </p:pic>
      <p:sp>
        <p:nvSpPr>
          <p:cNvPr id="4" name="Footer Placeholder 3"/>
          <p:cNvSpPr>
            <a:spLocks noGrp="1"/>
          </p:cNvSpPr>
          <p:nvPr>
            <p:ph type="ftr" sz="quarter" idx="11"/>
          </p:nvPr>
        </p:nvSpPr>
        <p:spPr/>
        <p:txBody>
          <a:bodyPr/>
          <a:lstStyle/>
          <a:p>
            <a:r>
              <a:rPr lang="en-US"/>
              <a:t>IOT Lab, ECE Department</a:t>
            </a:r>
          </a:p>
        </p:txBody>
      </p:sp>
      <p:sp>
        <p:nvSpPr>
          <p:cNvPr id="3" name="TextBox 2"/>
          <p:cNvSpPr txBox="1"/>
          <p:nvPr/>
        </p:nvSpPr>
        <p:spPr>
          <a:xfrm>
            <a:off x="838200" y="5201338"/>
            <a:ext cx="10625919" cy="646331"/>
          </a:xfrm>
          <a:prstGeom prst="rect">
            <a:avLst/>
          </a:prstGeom>
          <a:noFill/>
        </p:spPr>
        <p:txBody>
          <a:bodyPr wrap="square" rtlCol="0">
            <a:spAutoFit/>
          </a:bodyPr>
          <a:lstStyle/>
          <a:p>
            <a:r>
              <a:rPr lang="en-US" dirty="0"/>
              <a:t>A system of  internet-connected ‘things’ that can collect and transfer data over a wireless network without human intervention</a:t>
            </a:r>
          </a:p>
        </p:txBody>
      </p:sp>
      <p:sp>
        <p:nvSpPr>
          <p:cNvPr id="6" name="TextBox 5"/>
          <p:cNvSpPr txBox="1"/>
          <p:nvPr/>
        </p:nvSpPr>
        <p:spPr>
          <a:xfrm>
            <a:off x="8420669" y="2033516"/>
            <a:ext cx="2456597" cy="1200329"/>
          </a:xfrm>
          <a:prstGeom prst="rect">
            <a:avLst/>
          </a:prstGeom>
          <a:noFill/>
        </p:spPr>
        <p:txBody>
          <a:bodyPr wrap="square" rtlCol="0">
            <a:spAutoFit/>
          </a:bodyPr>
          <a:lstStyle/>
          <a:p>
            <a:r>
              <a:rPr lang="en-US" dirty="0"/>
              <a:t>Information</a:t>
            </a:r>
          </a:p>
          <a:p>
            <a:endParaRPr lang="en-US" dirty="0"/>
          </a:p>
          <a:p>
            <a:r>
              <a:rPr lang="en-US" dirty="0"/>
              <a:t>Control</a:t>
            </a:r>
          </a:p>
          <a:p>
            <a:endParaRPr lang="en-US" dirty="0"/>
          </a:p>
        </p:txBody>
      </p:sp>
    </p:spTree>
    <p:extLst>
      <p:ext uri="{BB962C8B-B14F-4D97-AF65-F5344CB8AC3E}">
        <p14:creationId xmlns:p14="http://schemas.microsoft.com/office/powerpoint/2010/main" val="202503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Applications</a:t>
            </a:r>
          </a:p>
        </p:txBody>
      </p:sp>
      <p:sp>
        <p:nvSpPr>
          <p:cNvPr id="4" name="Footer Placeholder 3"/>
          <p:cNvSpPr>
            <a:spLocks noGrp="1"/>
          </p:cNvSpPr>
          <p:nvPr>
            <p:ph type="ftr" sz="quarter" idx="11"/>
          </p:nvPr>
        </p:nvSpPr>
        <p:spPr/>
        <p:txBody>
          <a:bodyPr/>
          <a:lstStyle/>
          <a:p>
            <a:r>
              <a:rPr lang="en-US" dirty="0"/>
              <a:t>IOT Lab, ECE Department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345" y="1858685"/>
            <a:ext cx="2702256" cy="2231691"/>
          </a:xfrm>
          <a:prstGeom prst="rect">
            <a:avLst/>
          </a:prstGeom>
        </p:spPr>
      </p:pic>
      <p:sp>
        <p:nvSpPr>
          <p:cNvPr id="6" name="TextBox 5"/>
          <p:cNvSpPr txBox="1"/>
          <p:nvPr/>
        </p:nvSpPr>
        <p:spPr>
          <a:xfrm>
            <a:off x="830239" y="4599295"/>
            <a:ext cx="282736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Intrusion detection</a:t>
            </a:r>
          </a:p>
          <a:p>
            <a:pPr marL="285750" indent="-285750">
              <a:buFont typeface="Arial" panose="020B0604020202020204" pitchFamily="34" charset="0"/>
              <a:buChar char="•"/>
            </a:pPr>
            <a:r>
              <a:rPr lang="en-US" dirty="0"/>
              <a:t>Door/Window open </a:t>
            </a:r>
          </a:p>
          <a:p>
            <a:pPr marL="285750" indent="-285750">
              <a:buFont typeface="Arial" panose="020B0604020202020204" pitchFamily="34" charset="0"/>
              <a:buChar char="•"/>
            </a:pPr>
            <a:r>
              <a:rPr lang="en-US" dirty="0"/>
              <a:t>LPG Gas Leak detection</a:t>
            </a:r>
          </a:p>
          <a:p>
            <a:pPr marL="285750" indent="-285750">
              <a:buFont typeface="Arial" panose="020B0604020202020204" pitchFamily="34" charset="0"/>
              <a:buChar char="•"/>
            </a:pPr>
            <a:r>
              <a:rPr lang="en-US" dirty="0"/>
              <a:t>Appliance Control</a:t>
            </a:r>
          </a:p>
          <a:p>
            <a:pPr marL="285750" indent="-285750">
              <a:buFontTx/>
              <a:buChar char="-"/>
            </a:pP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3649" y="1858684"/>
            <a:ext cx="2418293" cy="2334235"/>
          </a:xfrm>
          <a:prstGeom prst="rect">
            <a:avLst/>
          </a:prstGeom>
        </p:spPr>
      </p:pic>
      <p:sp>
        <p:nvSpPr>
          <p:cNvPr id="8" name="TextBox 7"/>
          <p:cNvSpPr txBox="1"/>
          <p:nvPr/>
        </p:nvSpPr>
        <p:spPr>
          <a:xfrm>
            <a:off x="4723649" y="4599295"/>
            <a:ext cx="282736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Soil moisture</a:t>
            </a:r>
          </a:p>
          <a:p>
            <a:pPr marL="285750" indent="-285750">
              <a:buFont typeface="Arial" panose="020B0604020202020204" pitchFamily="34" charset="0"/>
              <a:buChar char="•"/>
            </a:pPr>
            <a:r>
              <a:rPr lang="en-US" dirty="0"/>
              <a:t>Temperature, humidity, leaf wetness sensing </a:t>
            </a:r>
          </a:p>
          <a:p>
            <a:pPr marL="285750" indent="-285750">
              <a:buFont typeface="Arial" panose="020B0604020202020204" pitchFamily="34" charset="0"/>
              <a:buChar char="•"/>
            </a:pPr>
            <a:r>
              <a:rPr lang="en-US" dirty="0"/>
              <a:t>Watering schedules</a:t>
            </a:r>
          </a:p>
          <a:p>
            <a:endParaRPr lang="en-US" dirty="0"/>
          </a:p>
          <a:p>
            <a:pPr marL="285750" indent="-285750">
              <a:buFontTx/>
              <a:buChar char="-"/>
            </a:pP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7991" y="1804092"/>
            <a:ext cx="3367948" cy="2138647"/>
          </a:xfrm>
          <a:prstGeom prst="rect">
            <a:avLst/>
          </a:prstGeom>
        </p:spPr>
      </p:pic>
      <p:sp>
        <p:nvSpPr>
          <p:cNvPr id="10" name="TextBox 9"/>
          <p:cNvSpPr txBox="1"/>
          <p:nvPr/>
        </p:nvSpPr>
        <p:spPr>
          <a:xfrm>
            <a:off x="8237926" y="4602024"/>
            <a:ext cx="282736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Industrial IOT</a:t>
            </a:r>
          </a:p>
          <a:p>
            <a:pPr marL="285750" indent="-285750">
              <a:buFont typeface="Arial" panose="020B0604020202020204" pitchFamily="34" charset="0"/>
              <a:buChar char="•"/>
            </a:pPr>
            <a:r>
              <a:rPr lang="en-US" dirty="0"/>
              <a:t>Manufacturing plants </a:t>
            </a:r>
          </a:p>
          <a:p>
            <a:pPr marL="285750" indent="-285750">
              <a:buFont typeface="Arial" panose="020B0604020202020204" pitchFamily="34" charset="0"/>
              <a:buChar char="•"/>
            </a:pPr>
            <a:r>
              <a:rPr lang="en-US" dirty="0"/>
              <a:t>Process plants</a:t>
            </a:r>
          </a:p>
          <a:p>
            <a:endParaRPr lang="en-US" dirty="0"/>
          </a:p>
          <a:p>
            <a:pPr marL="285750" indent="-285750">
              <a:buFontTx/>
              <a:buChar char="-"/>
            </a:pPr>
            <a:endParaRPr lang="en-US" dirty="0"/>
          </a:p>
        </p:txBody>
      </p:sp>
    </p:spTree>
    <p:extLst>
      <p:ext uri="{BB962C8B-B14F-4D97-AF65-F5344CB8AC3E}">
        <p14:creationId xmlns:p14="http://schemas.microsoft.com/office/powerpoint/2010/main" val="675278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IoT Projects</a:t>
            </a:r>
          </a:p>
        </p:txBody>
      </p:sp>
      <p:sp>
        <p:nvSpPr>
          <p:cNvPr id="4" name="Footer Placeholder 3"/>
          <p:cNvSpPr>
            <a:spLocks noGrp="1"/>
          </p:cNvSpPr>
          <p:nvPr>
            <p:ph type="ftr" sz="quarter" idx="11"/>
          </p:nvPr>
        </p:nvSpPr>
        <p:spPr/>
        <p:txBody>
          <a:bodyPr/>
          <a:lstStyle/>
          <a:p>
            <a:r>
              <a:rPr lang="en-US" dirty="0"/>
              <a:t>IOT Lab, ECE Department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449" y="2551350"/>
            <a:ext cx="544760" cy="58763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173" y="3518318"/>
            <a:ext cx="810726" cy="87453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171" y="4675214"/>
            <a:ext cx="695005" cy="723437"/>
          </a:xfrm>
          <a:prstGeom prst="rect">
            <a:avLst/>
          </a:prstGeom>
        </p:spPr>
      </p:pic>
      <p:sp>
        <p:nvSpPr>
          <p:cNvPr id="10" name="TextBox 9"/>
          <p:cNvSpPr txBox="1"/>
          <p:nvPr/>
        </p:nvSpPr>
        <p:spPr>
          <a:xfrm>
            <a:off x="2830239" y="4858604"/>
            <a:ext cx="1552190" cy="307777"/>
          </a:xfrm>
          <a:prstGeom prst="rect">
            <a:avLst/>
          </a:prstGeom>
          <a:noFill/>
        </p:spPr>
        <p:txBody>
          <a:bodyPr wrap="square" rtlCol="0">
            <a:spAutoFit/>
          </a:bodyPr>
          <a:lstStyle/>
          <a:p>
            <a:r>
              <a:rPr lang="en-US" sz="1400" b="1" dirty="0"/>
              <a:t>GISMO-VI</a:t>
            </a: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833005">
            <a:off x="4129739" y="2618212"/>
            <a:ext cx="441189" cy="44118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5834" y="701402"/>
            <a:ext cx="1978572" cy="197857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83110" y="3009335"/>
            <a:ext cx="794059" cy="794059"/>
          </a:xfrm>
          <a:prstGeom prst="rect">
            <a:avLst/>
          </a:prstGeom>
        </p:spPr>
      </p:pic>
      <p:sp>
        <p:nvSpPr>
          <p:cNvPr id="15" name="TextBox 14"/>
          <p:cNvSpPr txBox="1"/>
          <p:nvPr/>
        </p:nvSpPr>
        <p:spPr>
          <a:xfrm>
            <a:off x="9483110" y="3838853"/>
            <a:ext cx="928048" cy="307777"/>
          </a:xfrm>
          <a:prstGeom prst="rect">
            <a:avLst/>
          </a:prstGeom>
          <a:noFill/>
        </p:spPr>
        <p:txBody>
          <a:bodyPr wrap="square" rtlCol="0">
            <a:spAutoFit/>
          </a:bodyPr>
          <a:lstStyle/>
          <a:p>
            <a:r>
              <a:rPr lang="en-US" sz="1400" dirty="0"/>
              <a:t>Mobile</a:t>
            </a:r>
          </a:p>
        </p:txBody>
      </p:sp>
      <p:sp>
        <p:nvSpPr>
          <p:cNvPr id="16" name="TextBox 15"/>
          <p:cNvSpPr txBox="1"/>
          <p:nvPr/>
        </p:nvSpPr>
        <p:spPr>
          <a:xfrm>
            <a:off x="6961389" y="1690688"/>
            <a:ext cx="928048" cy="307777"/>
          </a:xfrm>
          <a:prstGeom prst="rect">
            <a:avLst/>
          </a:prstGeom>
          <a:noFill/>
        </p:spPr>
        <p:txBody>
          <a:bodyPr wrap="square" rtlCol="0">
            <a:spAutoFit/>
          </a:bodyPr>
          <a:lstStyle/>
          <a:p>
            <a:r>
              <a:rPr lang="en-US" sz="1400" dirty="0"/>
              <a:t>Cloud</a:t>
            </a:r>
          </a:p>
        </p:txBody>
      </p: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9580" y="5803089"/>
            <a:ext cx="317524" cy="317524"/>
          </a:xfrm>
          <a:prstGeom prst="rect">
            <a:avLst/>
          </a:prstGeom>
        </p:spPr>
      </p:pic>
      <p:sp>
        <p:nvSpPr>
          <p:cNvPr id="3" name="TextBox 2"/>
          <p:cNvSpPr txBox="1"/>
          <p:nvPr/>
        </p:nvSpPr>
        <p:spPr>
          <a:xfrm>
            <a:off x="6114197" y="3009335"/>
            <a:ext cx="3002507" cy="2308324"/>
          </a:xfrm>
          <a:prstGeom prst="rect">
            <a:avLst/>
          </a:prstGeom>
          <a:noFill/>
        </p:spPr>
        <p:txBody>
          <a:bodyPr wrap="square" rtlCol="0">
            <a:spAutoFit/>
          </a:bodyPr>
          <a:lstStyle/>
          <a:p>
            <a:r>
              <a:rPr lang="en-US" b="1" dirty="0"/>
              <a:t>IOT eco-system</a:t>
            </a:r>
          </a:p>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Microcontroller Board</a:t>
            </a:r>
          </a:p>
          <a:p>
            <a:pPr marL="742950" lvl="1" indent="-285750">
              <a:buFont typeface="Arial" panose="020B0604020202020204" pitchFamily="34" charset="0"/>
              <a:buChar char="•"/>
            </a:pPr>
            <a:r>
              <a:rPr lang="en-US" dirty="0"/>
              <a:t>Sensor Interfaces</a:t>
            </a:r>
          </a:p>
          <a:p>
            <a:pPr marL="742950" lvl="1" indent="-285750">
              <a:buFont typeface="Arial" panose="020B0604020202020204" pitchFamily="34" charset="0"/>
              <a:buChar char="•"/>
            </a:pPr>
            <a:r>
              <a:rPr lang="en-US" dirty="0" err="1"/>
              <a:t>WiFi</a:t>
            </a:r>
            <a:endParaRPr lang="en-US" dirty="0"/>
          </a:p>
          <a:p>
            <a:pPr marL="285750" indent="-285750">
              <a:buFont typeface="Arial" panose="020B0604020202020204" pitchFamily="34" charset="0"/>
              <a:buChar char="•"/>
            </a:pPr>
            <a:r>
              <a:rPr lang="en-US" dirty="0"/>
              <a:t>Internet Connectivity</a:t>
            </a:r>
          </a:p>
          <a:p>
            <a:pPr marL="285750" indent="-285750">
              <a:buFont typeface="Arial" panose="020B0604020202020204" pitchFamily="34" charset="0"/>
              <a:buChar char="•"/>
            </a:pPr>
            <a:r>
              <a:rPr lang="en-US" dirty="0"/>
              <a:t>Cloud Database</a:t>
            </a:r>
          </a:p>
          <a:p>
            <a:pPr marL="285750" indent="-285750">
              <a:buFont typeface="Arial" panose="020B0604020202020204" pitchFamily="34" charset="0"/>
              <a:buChar char="•"/>
            </a:pPr>
            <a:r>
              <a:rPr lang="en-US" dirty="0"/>
              <a:t>UI using mobile app</a:t>
            </a:r>
          </a:p>
        </p:txBody>
      </p:sp>
      <p:pic>
        <p:nvPicPr>
          <p:cNvPr id="18" name="Picture 17">
            <a:extLst>
              <a:ext uri="{FF2B5EF4-FFF2-40B4-BE49-F238E27FC236}">
                <a16:creationId xmlns:a16="http://schemas.microsoft.com/office/drawing/2014/main" id="{5B75E3E0-3C51-4E32-A91D-C461152849F4}"/>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p:blipFill>
        <p:spPr>
          <a:xfrm rot="16200000">
            <a:off x="2658244" y="3589357"/>
            <a:ext cx="1325563" cy="830429"/>
          </a:xfrm>
          <a:prstGeom prst="rect">
            <a:avLst/>
          </a:prstGeom>
        </p:spPr>
      </p:pic>
      <p:pic>
        <p:nvPicPr>
          <p:cNvPr id="1026" name="Picture 2">
            <a:extLst>
              <a:ext uri="{FF2B5EF4-FFF2-40B4-BE49-F238E27FC236}">
                <a16:creationId xmlns:a16="http://schemas.microsoft.com/office/drawing/2014/main" id="{42924DC5-EF6B-4143-85DF-95EB2669D0A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09449" y="5758523"/>
            <a:ext cx="653000" cy="348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15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B2BE-4D28-4158-8D78-22BC62796402}"/>
              </a:ext>
            </a:extLst>
          </p:cNvPr>
          <p:cNvSpPr>
            <a:spLocks noGrp="1"/>
          </p:cNvSpPr>
          <p:nvPr>
            <p:ph type="title"/>
          </p:nvPr>
        </p:nvSpPr>
        <p:spPr>
          <a:xfrm>
            <a:off x="936522" y="95673"/>
            <a:ext cx="10515600" cy="1325563"/>
          </a:xfrm>
        </p:spPr>
        <p:txBody>
          <a:bodyPr/>
          <a:lstStyle/>
          <a:p>
            <a:r>
              <a:rPr lang="en-IN" dirty="0"/>
              <a:t>Project Building Blocks</a:t>
            </a:r>
          </a:p>
        </p:txBody>
      </p:sp>
      <p:sp>
        <p:nvSpPr>
          <p:cNvPr id="4" name="Footer Placeholder 3">
            <a:extLst>
              <a:ext uri="{FF2B5EF4-FFF2-40B4-BE49-F238E27FC236}">
                <a16:creationId xmlns:a16="http://schemas.microsoft.com/office/drawing/2014/main" id="{4949AAA2-6460-4633-8C25-221972EA61B2}"/>
              </a:ext>
            </a:extLst>
          </p:cNvPr>
          <p:cNvSpPr>
            <a:spLocks noGrp="1"/>
          </p:cNvSpPr>
          <p:nvPr>
            <p:ph type="ftr" sz="quarter" idx="11"/>
          </p:nvPr>
        </p:nvSpPr>
        <p:spPr>
          <a:xfrm>
            <a:off x="3261852" y="5952773"/>
            <a:ext cx="4114800" cy="365125"/>
          </a:xfrm>
        </p:spPr>
        <p:txBody>
          <a:bodyPr/>
          <a:lstStyle/>
          <a:p>
            <a:r>
              <a:rPr lang="en-US" dirty="0"/>
              <a:t>IOT Lab, ECE Department</a:t>
            </a:r>
          </a:p>
        </p:txBody>
      </p:sp>
      <p:sp>
        <p:nvSpPr>
          <p:cNvPr id="7" name="Rectangle: Rounded Corners 6">
            <a:extLst>
              <a:ext uri="{FF2B5EF4-FFF2-40B4-BE49-F238E27FC236}">
                <a16:creationId xmlns:a16="http://schemas.microsoft.com/office/drawing/2014/main" id="{F9918A11-372E-450A-B7B8-26383A375EAE}"/>
              </a:ext>
            </a:extLst>
          </p:cNvPr>
          <p:cNvSpPr/>
          <p:nvPr/>
        </p:nvSpPr>
        <p:spPr>
          <a:xfrm>
            <a:off x="2998837" y="4593201"/>
            <a:ext cx="4876801" cy="531695"/>
          </a:xfrm>
          <a:prstGeom prst="roundRect">
            <a:avLst/>
          </a:prstGeom>
          <a:solidFill>
            <a:schemeClr val="accent5">
              <a:lumMod val="40000"/>
              <a:lumOff val="60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Sensor/ Actuator interface</a:t>
            </a:r>
            <a:endParaRPr lang="en-IN" sz="1400" b="1" dirty="0"/>
          </a:p>
        </p:txBody>
      </p:sp>
      <p:sp>
        <p:nvSpPr>
          <p:cNvPr id="12" name="Rectangle: Rounded Corners 11">
            <a:extLst>
              <a:ext uri="{FF2B5EF4-FFF2-40B4-BE49-F238E27FC236}">
                <a16:creationId xmlns:a16="http://schemas.microsoft.com/office/drawing/2014/main" id="{5EA64FA7-01F8-465C-915A-286171E47DE7}"/>
              </a:ext>
            </a:extLst>
          </p:cNvPr>
          <p:cNvSpPr/>
          <p:nvPr/>
        </p:nvSpPr>
        <p:spPr>
          <a:xfrm>
            <a:off x="2998837" y="3873388"/>
            <a:ext cx="4876802" cy="531695"/>
          </a:xfrm>
          <a:prstGeom prst="roundRect">
            <a:avLst/>
          </a:prstGeom>
          <a:solidFill>
            <a:schemeClr val="accent5">
              <a:lumMod val="40000"/>
              <a:lumOff val="60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Sensor data processing  </a:t>
            </a:r>
          </a:p>
        </p:txBody>
      </p:sp>
      <p:sp>
        <p:nvSpPr>
          <p:cNvPr id="15" name="Rectangle: Rounded Corners 14">
            <a:extLst>
              <a:ext uri="{FF2B5EF4-FFF2-40B4-BE49-F238E27FC236}">
                <a16:creationId xmlns:a16="http://schemas.microsoft.com/office/drawing/2014/main" id="{4C3D69E5-4312-4441-AB06-77D8AF340835}"/>
              </a:ext>
            </a:extLst>
          </p:cNvPr>
          <p:cNvSpPr/>
          <p:nvPr/>
        </p:nvSpPr>
        <p:spPr>
          <a:xfrm>
            <a:off x="3025874" y="3163152"/>
            <a:ext cx="4876803" cy="531695"/>
          </a:xfrm>
          <a:prstGeom prst="roundRect">
            <a:avLst/>
          </a:prstGeom>
          <a:solidFill>
            <a:schemeClr val="accent5">
              <a:lumMod val="40000"/>
              <a:lumOff val="60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Internet connectivity</a:t>
            </a:r>
          </a:p>
        </p:txBody>
      </p:sp>
      <p:sp>
        <p:nvSpPr>
          <p:cNvPr id="16" name="Rectangle: Rounded Corners 15">
            <a:extLst>
              <a:ext uri="{FF2B5EF4-FFF2-40B4-BE49-F238E27FC236}">
                <a16:creationId xmlns:a16="http://schemas.microsoft.com/office/drawing/2014/main" id="{490D88EE-2ABE-4699-99DB-5D73171BDA91}"/>
              </a:ext>
            </a:extLst>
          </p:cNvPr>
          <p:cNvSpPr/>
          <p:nvPr/>
        </p:nvSpPr>
        <p:spPr>
          <a:xfrm>
            <a:off x="2998835" y="2458134"/>
            <a:ext cx="4876804" cy="531695"/>
          </a:xfrm>
          <a:prstGeom prst="roundRect">
            <a:avLst/>
          </a:prstGeom>
          <a:solidFill>
            <a:schemeClr val="accent5">
              <a:lumMod val="40000"/>
              <a:lumOff val="60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Cloud database interface</a:t>
            </a:r>
          </a:p>
        </p:txBody>
      </p:sp>
      <p:sp>
        <p:nvSpPr>
          <p:cNvPr id="17" name="Rectangle: Rounded Corners 16">
            <a:extLst>
              <a:ext uri="{FF2B5EF4-FFF2-40B4-BE49-F238E27FC236}">
                <a16:creationId xmlns:a16="http://schemas.microsoft.com/office/drawing/2014/main" id="{57B0B9CE-6388-4F1B-9CCF-1AEA02B2F16A}"/>
              </a:ext>
            </a:extLst>
          </p:cNvPr>
          <p:cNvSpPr/>
          <p:nvPr/>
        </p:nvSpPr>
        <p:spPr>
          <a:xfrm>
            <a:off x="2998834" y="1747898"/>
            <a:ext cx="4903843" cy="531695"/>
          </a:xfrm>
          <a:prstGeom prst="roundRect">
            <a:avLst/>
          </a:prstGeom>
          <a:solidFill>
            <a:schemeClr val="accent5">
              <a:lumMod val="40000"/>
              <a:lumOff val="60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Mobile App</a:t>
            </a:r>
          </a:p>
        </p:txBody>
      </p:sp>
      <p:pic>
        <p:nvPicPr>
          <p:cNvPr id="5" name="Picture 4">
            <a:extLst>
              <a:ext uri="{FF2B5EF4-FFF2-40B4-BE49-F238E27FC236}">
                <a16:creationId xmlns:a16="http://schemas.microsoft.com/office/drawing/2014/main" id="{F4218413-B5C8-4AD0-93B3-03EB49632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818" y="5420584"/>
            <a:ext cx="1706902" cy="1278529"/>
          </a:xfrm>
          <a:prstGeom prst="rect">
            <a:avLst/>
          </a:prstGeom>
        </p:spPr>
      </p:pic>
      <p:sp>
        <p:nvSpPr>
          <p:cNvPr id="11" name="Arrow: Striped Right 10">
            <a:extLst>
              <a:ext uri="{FF2B5EF4-FFF2-40B4-BE49-F238E27FC236}">
                <a16:creationId xmlns:a16="http://schemas.microsoft.com/office/drawing/2014/main" id="{001806F0-01F3-454F-94B6-E4C382FC5A8C}"/>
              </a:ext>
            </a:extLst>
          </p:cNvPr>
          <p:cNvSpPr/>
          <p:nvPr/>
        </p:nvSpPr>
        <p:spPr>
          <a:xfrm rot="16200000">
            <a:off x="968868" y="3358337"/>
            <a:ext cx="1611708" cy="481784"/>
          </a:xfrm>
          <a:prstGeom prst="striped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Striped Right 17">
            <a:extLst>
              <a:ext uri="{FF2B5EF4-FFF2-40B4-BE49-F238E27FC236}">
                <a16:creationId xmlns:a16="http://schemas.microsoft.com/office/drawing/2014/main" id="{8D700758-05D6-4106-B032-B48357AEA56B}"/>
              </a:ext>
            </a:extLst>
          </p:cNvPr>
          <p:cNvSpPr/>
          <p:nvPr/>
        </p:nvSpPr>
        <p:spPr>
          <a:xfrm rot="5400000">
            <a:off x="8524958" y="3288943"/>
            <a:ext cx="1611708" cy="481784"/>
          </a:xfrm>
          <a:prstGeom prst="striped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A492EFFE-6FC8-4914-BDC4-F4D6CE9963F8}"/>
              </a:ext>
            </a:extLst>
          </p:cNvPr>
          <p:cNvSpPr txBox="1"/>
          <p:nvPr/>
        </p:nvSpPr>
        <p:spPr>
          <a:xfrm>
            <a:off x="452282" y="4593201"/>
            <a:ext cx="2448233" cy="1169551"/>
          </a:xfrm>
          <a:prstGeom prst="rect">
            <a:avLst/>
          </a:prstGeom>
          <a:noFill/>
        </p:spPr>
        <p:txBody>
          <a:bodyPr wrap="square" rtlCol="0">
            <a:spAutoFit/>
          </a:bodyPr>
          <a:lstStyle/>
          <a:p>
            <a:r>
              <a:rPr lang="en-IN" sz="1400" dirty="0"/>
              <a:t>Environment monitor</a:t>
            </a:r>
          </a:p>
          <a:p>
            <a:r>
              <a:rPr lang="en-IN" sz="1400" dirty="0"/>
              <a:t>Range meter</a:t>
            </a:r>
          </a:p>
          <a:p>
            <a:r>
              <a:rPr lang="en-IN" sz="1400" dirty="0"/>
              <a:t>Sound detector</a:t>
            </a:r>
          </a:p>
          <a:p>
            <a:r>
              <a:rPr lang="en-IN" sz="1400" dirty="0"/>
              <a:t>Gesture recognition</a:t>
            </a:r>
          </a:p>
          <a:p>
            <a:r>
              <a:rPr lang="en-IN" sz="1400" dirty="0"/>
              <a:t>Fall detector</a:t>
            </a:r>
          </a:p>
        </p:txBody>
      </p:sp>
      <p:sp>
        <p:nvSpPr>
          <p:cNvPr id="19" name="TextBox 18">
            <a:extLst>
              <a:ext uri="{FF2B5EF4-FFF2-40B4-BE49-F238E27FC236}">
                <a16:creationId xmlns:a16="http://schemas.microsoft.com/office/drawing/2014/main" id="{850A1995-5FEA-4989-978A-11EF0E1C3F60}"/>
              </a:ext>
            </a:extLst>
          </p:cNvPr>
          <p:cNvSpPr txBox="1"/>
          <p:nvPr/>
        </p:nvSpPr>
        <p:spPr>
          <a:xfrm>
            <a:off x="8450824" y="4593200"/>
            <a:ext cx="3001298" cy="738664"/>
          </a:xfrm>
          <a:prstGeom prst="rect">
            <a:avLst/>
          </a:prstGeom>
          <a:noFill/>
        </p:spPr>
        <p:txBody>
          <a:bodyPr wrap="square" rtlCol="0">
            <a:spAutoFit/>
          </a:bodyPr>
          <a:lstStyle/>
          <a:p>
            <a:r>
              <a:rPr lang="en-IN" sz="1400" dirty="0"/>
              <a:t>Smart garden</a:t>
            </a:r>
          </a:p>
          <a:p>
            <a:r>
              <a:rPr lang="en-IN" sz="1400" dirty="0"/>
              <a:t>IR based appliance control</a:t>
            </a:r>
          </a:p>
          <a:p>
            <a:r>
              <a:rPr lang="en-IN" sz="1400" dirty="0"/>
              <a:t>Real time based appliance control</a:t>
            </a:r>
          </a:p>
        </p:txBody>
      </p:sp>
    </p:spTree>
    <p:extLst>
      <p:ext uri="{BB962C8B-B14F-4D97-AF65-F5344CB8AC3E}">
        <p14:creationId xmlns:p14="http://schemas.microsoft.com/office/powerpoint/2010/main" val="182233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9603-68D7-48A6-ABBC-F7300436F3DB}"/>
              </a:ext>
            </a:extLst>
          </p:cNvPr>
          <p:cNvSpPr>
            <a:spLocks noGrp="1"/>
          </p:cNvSpPr>
          <p:nvPr>
            <p:ph type="title"/>
          </p:nvPr>
        </p:nvSpPr>
        <p:spPr/>
        <p:txBody>
          <a:bodyPr/>
          <a:lstStyle/>
          <a:p>
            <a:r>
              <a:rPr lang="en-IN" dirty="0"/>
              <a:t>Project Building Blocks</a:t>
            </a:r>
          </a:p>
        </p:txBody>
      </p:sp>
      <p:sp>
        <p:nvSpPr>
          <p:cNvPr id="4" name="Footer Placeholder 3">
            <a:extLst>
              <a:ext uri="{FF2B5EF4-FFF2-40B4-BE49-F238E27FC236}">
                <a16:creationId xmlns:a16="http://schemas.microsoft.com/office/drawing/2014/main" id="{E9EB681C-0651-4F23-98D5-17345371EC05}"/>
              </a:ext>
            </a:extLst>
          </p:cNvPr>
          <p:cNvSpPr>
            <a:spLocks noGrp="1"/>
          </p:cNvSpPr>
          <p:nvPr>
            <p:ph type="ftr" sz="quarter" idx="11"/>
          </p:nvPr>
        </p:nvSpPr>
        <p:spPr/>
        <p:txBody>
          <a:bodyPr/>
          <a:lstStyle/>
          <a:p>
            <a:r>
              <a:rPr lang="en-US"/>
              <a:t>IOT Lab, ECE Department</a:t>
            </a:r>
          </a:p>
        </p:txBody>
      </p:sp>
      <p:sp>
        <p:nvSpPr>
          <p:cNvPr id="5" name="Rectangle: Rounded Corners 4">
            <a:extLst>
              <a:ext uri="{FF2B5EF4-FFF2-40B4-BE49-F238E27FC236}">
                <a16:creationId xmlns:a16="http://schemas.microsoft.com/office/drawing/2014/main" id="{629A3AA2-79F3-44CC-9226-1C13F3E15A48}"/>
              </a:ext>
            </a:extLst>
          </p:cNvPr>
          <p:cNvSpPr/>
          <p:nvPr/>
        </p:nvSpPr>
        <p:spPr>
          <a:xfrm>
            <a:off x="540775" y="2015613"/>
            <a:ext cx="1180658" cy="2635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Sensor Interface</a:t>
            </a:r>
          </a:p>
          <a:p>
            <a:pPr algn="ctr"/>
            <a:endParaRPr lang="en-IN" b="1" dirty="0"/>
          </a:p>
          <a:p>
            <a:pPr marL="285750" indent="-285750">
              <a:buFont typeface="Arial" panose="020B0604020202020204" pitchFamily="34" charset="0"/>
              <a:buChar char="•"/>
            </a:pPr>
            <a:r>
              <a:rPr lang="en-IN" sz="1400" dirty="0">
                <a:solidFill>
                  <a:schemeClr val="tx1"/>
                </a:solidFill>
              </a:rPr>
              <a:t>Serial</a:t>
            </a:r>
          </a:p>
          <a:p>
            <a:pPr marL="285750" indent="-285750">
              <a:buFont typeface="Arial" panose="020B0604020202020204" pitchFamily="34" charset="0"/>
              <a:buChar char="•"/>
            </a:pPr>
            <a:r>
              <a:rPr lang="en-IN" sz="1400" dirty="0">
                <a:solidFill>
                  <a:schemeClr val="tx1"/>
                </a:solidFill>
              </a:rPr>
              <a:t>Parallel</a:t>
            </a:r>
          </a:p>
          <a:p>
            <a:pPr marL="285750" indent="-285750">
              <a:buFont typeface="Arial" panose="020B0604020202020204" pitchFamily="34" charset="0"/>
              <a:buChar char="•"/>
            </a:pPr>
            <a:r>
              <a:rPr lang="en-IN" sz="1400" dirty="0">
                <a:solidFill>
                  <a:schemeClr val="tx1"/>
                </a:solidFill>
              </a:rPr>
              <a:t>Analog</a:t>
            </a:r>
          </a:p>
          <a:p>
            <a:pPr marL="285750" indent="-285750">
              <a:buFont typeface="Arial" panose="020B0604020202020204" pitchFamily="34" charset="0"/>
              <a:buChar char="•"/>
            </a:pPr>
            <a:r>
              <a:rPr lang="en-IN" sz="1400" dirty="0">
                <a:solidFill>
                  <a:schemeClr val="tx1"/>
                </a:solidFill>
              </a:rPr>
              <a:t>Digital</a:t>
            </a:r>
          </a:p>
          <a:p>
            <a:pPr marL="285750" indent="-285750">
              <a:buFont typeface="Arial" panose="020B0604020202020204" pitchFamily="34" charset="0"/>
              <a:buChar char="•"/>
            </a:pPr>
            <a:r>
              <a:rPr lang="en-IN" sz="1400" dirty="0">
                <a:solidFill>
                  <a:schemeClr val="tx1"/>
                </a:solidFill>
              </a:rPr>
              <a:t>I2C</a:t>
            </a:r>
          </a:p>
          <a:p>
            <a:pPr marL="285750" indent="-285750">
              <a:buFont typeface="Arial" panose="020B0604020202020204" pitchFamily="34" charset="0"/>
              <a:buChar char="•"/>
            </a:pPr>
            <a:r>
              <a:rPr lang="en-IN" sz="1400" dirty="0">
                <a:solidFill>
                  <a:schemeClr val="tx1"/>
                </a:solidFill>
              </a:rPr>
              <a:t>SPI</a:t>
            </a:r>
          </a:p>
          <a:p>
            <a:pPr marL="285750" indent="-285750" algn="ctr">
              <a:buFontTx/>
              <a:buChar char="-"/>
            </a:pPr>
            <a:endParaRPr lang="en-IN" dirty="0"/>
          </a:p>
        </p:txBody>
      </p:sp>
      <p:pic>
        <p:nvPicPr>
          <p:cNvPr id="10" name="Picture 9">
            <a:extLst>
              <a:ext uri="{FF2B5EF4-FFF2-40B4-BE49-F238E27FC236}">
                <a16:creationId xmlns:a16="http://schemas.microsoft.com/office/drawing/2014/main" id="{0D859FF6-C0FF-4A8A-8689-E28514F4D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003" y="4919689"/>
            <a:ext cx="3293192" cy="1103389"/>
          </a:xfrm>
          <a:prstGeom prst="rect">
            <a:avLst/>
          </a:prstGeom>
        </p:spPr>
      </p:pic>
      <p:pic>
        <p:nvPicPr>
          <p:cNvPr id="14" name="Picture 13">
            <a:extLst>
              <a:ext uri="{FF2B5EF4-FFF2-40B4-BE49-F238E27FC236}">
                <a16:creationId xmlns:a16="http://schemas.microsoft.com/office/drawing/2014/main" id="{4C216F10-305A-4DCA-BAEE-B552DD7BE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402" y="1801939"/>
            <a:ext cx="1814473" cy="1458836"/>
          </a:xfrm>
          <a:prstGeom prst="rect">
            <a:avLst/>
          </a:prstGeom>
        </p:spPr>
      </p:pic>
      <p:pic>
        <p:nvPicPr>
          <p:cNvPr id="16" name="Picture 15">
            <a:extLst>
              <a:ext uri="{FF2B5EF4-FFF2-40B4-BE49-F238E27FC236}">
                <a16:creationId xmlns:a16="http://schemas.microsoft.com/office/drawing/2014/main" id="{5CCD5DAB-0CBF-4260-B9D9-1BE25A0A7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673" y="1707462"/>
            <a:ext cx="3883282" cy="1553313"/>
          </a:xfrm>
          <a:prstGeom prst="rect">
            <a:avLst/>
          </a:prstGeom>
        </p:spPr>
      </p:pic>
      <p:pic>
        <p:nvPicPr>
          <p:cNvPr id="18" name="Picture 17">
            <a:extLst>
              <a:ext uri="{FF2B5EF4-FFF2-40B4-BE49-F238E27FC236}">
                <a16:creationId xmlns:a16="http://schemas.microsoft.com/office/drawing/2014/main" id="{635934B7-F249-446D-AA3B-569B6322B3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7211" y="4186840"/>
            <a:ext cx="3193640" cy="2534635"/>
          </a:xfrm>
          <a:prstGeom prst="rect">
            <a:avLst/>
          </a:prstGeom>
        </p:spPr>
      </p:pic>
    </p:spTree>
    <p:extLst>
      <p:ext uri="{BB962C8B-B14F-4D97-AF65-F5344CB8AC3E}">
        <p14:creationId xmlns:p14="http://schemas.microsoft.com/office/powerpoint/2010/main" val="16446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21D7-90F0-4D67-847D-D6F56DF8E134}"/>
              </a:ext>
            </a:extLst>
          </p:cNvPr>
          <p:cNvSpPr>
            <a:spLocks noGrp="1"/>
          </p:cNvSpPr>
          <p:nvPr>
            <p:ph type="title"/>
          </p:nvPr>
        </p:nvSpPr>
        <p:spPr/>
        <p:txBody>
          <a:bodyPr/>
          <a:lstStyle/>
          <a:p>
            <a:r>
              <a:rPr lang="en-IN" dirty="0"/>
              <a:t>Project Building Blocks</a:t>
            </a:r>
          </a:p>
        </p:txBody>
      </p:sp>
      <p:sp>
        <p:nvSpPr>
          <p:cNvPr id="4" name="Footer Placeholder 3">
            <a:extLst>
              <a:ext uri="{FF2B5EF4-FFF2-40B4-BE49-F238E27FC236}">
                <a16:creationId xmlns:a16="http://schemas.microsoft.com/office/drawing/2014/main" id="{921661EB-00F3-4D5D-938A-60DE285F18D1}"/>
              </a:ext>
            </a:extLst>
          </p:cNvPr>
          <p:cNvSpPr>
            <a:spLocks noGrp="1"/>
          </p:cNvSpPr>
          <p:nvPr>
            <p:ph type="ftr" sz="quarter" idx="11"/>
          </p:nvPr>
        </p:nvSpPr>
        <p:spPr/>
        <p:txBody>
          <a:bodyPr/>
          <a:lstStyle/>
          <a:p>
            <a:r>
              <a:rPr lang="en-US"/>
              <a:t>IOT Lab, ECE Department</a:t>
            </a:r>
          </a:p>
        </p:txBody>
      </p:sp>
      <p:sp>
        <p:nvSpPr>
          <p:cNvPr id="5" name="Rectangle: Rounded Corners 4">
            <a:extLst>
              <a:ext uri="{FF2B5EF4-FFF2-40B4-BE49-F238E27FC236}">
                <a16:creationId xmlns:a16="http://schemas.microsoft.com/office/drawing/2014/main" id="{3F3E45B5-FAFE-4B42-A2FB-A580A687E4BA}"/>
              </a:ext>
            </a:extLst>
          </p:cNvPr>
          <p:cNvSpPr/>
          <p:nvPr/>
        </p:nvSpPr>
        <p:spPr>
          <a:xfrm>
            <a:off x="693174" y="2222090"/>
            <a:ext cx="2020529" cy="2762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Data Processing</a:t>
            </a:r>
          </a:p>
          <a:p>
            <a:pPr algn="ctr"/>
            <a:endParaRPr lang="en-IN" b="1" dirty="0"/>
          </a:p>
          <a:p>
            <a:pPr marL="285750" indent="-285750">
              <a:buFont typeface="Arial" panose="020B0604020202020204" pitchFamily="34" charset="0"/>
              <a:buChar char="•"/>
            </a:pPr>
            <a:r>
              <a:rPr lang="en-IN" sz="1400" dirty="0">
                <a:solidFill>
                  <a:schemeClr val="tx1"/>
                </a:solidFill>
              </a:rPr>
              <a:t>Limit checking</a:t>
            </a:r>
          </a:p>
          <a:p>
            <a:pPr marL="285750" indent="-285750">
              <a:buFont typeface="Arial" panose="020B0604020202020204" pitchFamily="34" charset="0"/>
              <a:buChar char="•"/>
            </a:pPr>
            <a:r>
              <a:rPr lang="en-IN" sz="1400" dirty="0" err="1">
                <a:solidFill>
                  <a:schemeClr val="tx1"/>
                </a:solidFill>
              </a:rPr>
              <a:t>Engg</a:t>
            </a:r>
            <a:r>
              <a:rPr lang="en-IN" sz="1400" dirty="0">
                <a:solidFill>
                  <a:schemeClr val="tx1"/>
                </a:solidFill>
              </a:rPr>
              <a:t>. unit conversion</a:t>
            </a:r>
          </a:p>
          <a:p>
            <a:pPr marL="285750" indent="-285750">
              <a:buFont typeface="Arial" panose="020B0604020202020204" pitchFamily="34" charset="0"/>
              <a:buChar char="•"/>
            </a:pPr>
            <a:r>
              <a:rPr lang="en-IN" sz="1400" dirty="0">
                <a:solidFill>
                  <a:schemeClr val="tx1"/>
                </a:solidFill>
              </a:rPr>
              <a:t>FFT computation</a:t>
            </a:r>
          </a:p>
          <a:p>
            <a:pPr marL="285750" indent="-285750">
              <a:buFont typeface="Arial" panose="020B0604020202020204" pitchFamily="34" charset="0"/>
              <a:buChar char="•"/>
            </a:pPr>
            <a:r>
              <a:rPr lang="en-IN" sz="1400" dirty="0">
                <a:solidFill>
                  <a:schemeClr val="tx1"/>
                </a:solidFill>
              </a:rPr>
              <a:t>Local display</a:t>
            </a:r>
          </a:p>
          <a:p>
            <a:pPr marL="285750" indent="-285750" algn="ctr">
              <a:buFontTx/>
              <a:buChar char="-"/>
            </a:pPr>
            <a:endParaRPr lang="en-IN" dirty="0"/>
          </a:p>
        </p:txBody>
      </p:sp>
      <p:pic>
        <p:nvPicPr>
          <p:cNvPr id="7" name="Picture 6">
            <a:extLst>
              <a:ext uri="{FF2B5EF4-FFF2-40B4-BE49-F238E27FC236}">
                <a16:creationId xmlns:a16="http://schemas.microsoft.com/office/drawing/2014/main" id="{CF0368F0-941D-431A-90BF-2E115659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665" y="4244552"/>
            <a:ext cx="1096295" cy="918683"/>
          </a:xfrm>
          <a:prstGeom prst="rect">
            <a:avLst/>
          </a:prstGeom>
        </p:spPr>
      </p:pic>
      <p:pic>
        <p:nvPicPr>
          <p:cNvPr id="9" name="Picture 8">
            <a:extLst>
              <a:ext uri="{FF2B5EF4-FFF2-40B4-BE49-F238E27FC236}">
                <a16:creationId xmlns:a16="http://schemas.microsoft.com/office/drawing/2014/main" id="{4DED068C-B42D-4354-B227-E50FBFC779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236" y="1625535"/>
            <a:ext cx="2816036" cy="2346697"/>
          </a:xfrm>
          <a:prstGeom prst="rect">
            <a:avLst/>
          </a:prstGeom>
        </p:spPr>
      </p:pic>
      <p:pic>
        <p:nvPicPr>
          <p:cNvPr id="11" name="Picture 10">
            <a:extLst>
              <a:ext uri="{FF2B5EF4-FFF2-40B4-BE49-F238E27FC236}">
                <a16:creationId xmlns:a16="http://schemas.microsoft.com/office/drawing/2014/main" id="{0546384C-F05E-47E9-940E-29C132164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400" y="1715992"/>
            <a:ext cx="2971800" cy="1543050"/>
          </a:xfrm>
          <a:prstGeom prst="rect">
            <a:avLst/>
          </a:prstGeom>
        </p:spPr>
      </p:pic>
      <p:pic>
        <p:nvPicPr>
          <p:cNvPr id="13" name="Picture 12">
            <a:extLst>
              <a:ext uri="{FF2B5EF4-FFF2-40B4-BE49-F238E27FC236}">
                <a16:creationId xmlns:a16="http://schemas.microsoft.com/office/drawing/2014/main" id="{F27A4077-B5F3-4C61-84EA-058019EC0E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32434" y="3855736"/>
            <a:ext cx="1307499" cy="1307499"/>
          </a:xfrm>
          <a:prstGeom prst="rect">
            <a:avLst/>
          </a:prstGeom>
        </p:spPr>
      </p:pic>
    </p:spTree>
    <p:extLst>
      <p:ext uri="{BB962C8B-B14F-4D97-AF65-F5344CB8AC3E}">
        <p14:creationId xmlns:p14="http://schemas.microsoft.com/office/powerpoint/2010/main" val="250804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6543-A1D4-48CF-994C-386876CCD5E4}"/>
              </a:ext>
            </a:extLst>
          </p:cNvPr>
          <p:cNvSpPr>
            <a:spLocks noGrp="1"/>
          </p:cNvSpPr>
          <p:nvPr>
            <p:ph type="title"/>
          </p:nvPr>
        </p:nvSpPr>
        <p:spPr/>
        <p:txBody>
          <a:bodyPr/>
          <a:lstStyle/>
          <a:p>
            <a:r>
              <a:rPr lang="en-IN" dirty="0"/>
              <a:t>Project Building Blocks</a:t>
            </a:r>
          </a:p>
        </p:txBody>
      </p:sp>
      <p:sp>
        <p:nvSpPr>
          <p:cNvPr id="4" name="Footer Placeholder 3">
            <a:extLst>
              <a:ext uri="{FF2B5EF4-FFF2-40B4-BE49-F238E27FC236}">
                <a16:creationId xmlns:a16="http://schemas.microsoft.com/office/drawing/2014/main" id="{02CFA590-24D7-40AC-9BD4-C24659A74723}"/>
              </a:ext>
            </a:extLst>
          </p:cNvPr>
          <p:cNvSpPr>
            <a:spLocks noGrp="1"/>
          </p:cNvSpPr>
          <p:nvPr>
            <p:ph type="ftr" sz="quarter" idx="11"/>
          </p:nvPr>
        </p:nvSpPr>
        <p:spPr/>
        <p:txBody>
          <a:bodyPr/>
          <a:lstStyle/>
          <a:p>
            <a:r>
              <a:rPr lang="en-US"/>
              <a:t>IOT Lab, ECE Department</a:t>
            </a:r>
          </a:p>
        </p:txBody>
      </p:sp>
      <p:sp>
        <p:nvSpPr>
          <p:cNvPr id="6" name="Rectangle: Rounded Corners 5">
            <a:extLst>
              <a:ext uri="{FF2B5EF4-FFF2-40B4-BE49-F238E27FC236}">
                <a16:creationId xmlns:a16="http://schemas.microsoft.com/office/drawing/2014/main" id="{B42AD7F9-15D6-4B7C-87F4-FDE78A8A7ECE}"/>
              </a:ext>
            </a:extLst>
          </p:cNvPr>
          <p:cNvSpPr/>
          <p:nvPr/>
        </p:nvSpPr>
        <p:spPr>
          <a:xfrm>
            <a:off x="838200" y="2047568"/>
            <a:ext cx="2639963" cy="2762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a:p>
            <a:pPr algn="ctr"/>
            <a:endParaRPr lang="en-IN" b="1" dirty="0">
              <a:solidFill>
                <a:schemeClr val="tx1"/>
              </a:solidFill>
            </a:endParaRPr>
          </a:p>
          <a:p>
            <a:pPr algn="ctr"/>
            <a:r>
              <a:rPr lang="en-IN" b="1" dirty="0">
                <a:solidFill>
                  <a:schemeClr val="tx1"/>
                </a:solidFill>
              </a:rPr>
              <a:t>Internet connectivity &amp; Cloud database</a:t>
            </a:r>
          </a:p>
          <a:p>
            <a:pPr algn="ctr"/>
            <a:endParaRPr lang="en-IN" b="1" dirty="0"/>
          </a:p>
          <a:p>
            <a:pPr marL="285750" indent="-285750">
              <a:buFont typeface="Arial" panose="020B0604020202020204" pitchFamily="34" charset="0"/>
              <a:buChar char="•"/>
            </a:pPr>
            <a:r>
              <a:rPr lang="en-IN" sz="1400" dirty="0">
                <a:solidFill>
                  <a:schemeClr val="tx1"/>
                </a:solidFill>
              </a:rPr>
              <a:t>Joining </a:t>
            </a:r>
            <a:r>
              <a:rPr lang="en-IN" sz="1400" dirty="0" err="1">
                <a:solidFill>
                  <a:schemeClr val="tx1"/>
                </a:solidFill>
              </a:rPr>
              <a:t>WiFi</a:t>
            </a:r>
            <a:r>
              <a:rPr lang="en-IN" sz="1400" dirty="0">
                <a:solidFill>
                  <a:schemeClr val="tx1"/>
                </a:solidFill>
              </a:rPr>
              <a:t> network</a:t>
            </a:r>
          </a:p>
          <a:p>
            <a:pPr marL="285750" indent="-285750">
              <a:buFont typeface="Arial" panose="020B0604020202020204" pitchFamily="34" charset="0"/>
              <a:buChar char="•"/>
            </a:pPr>
            <a:r>
              <a:rPr lang="en-IN" sz="1400" dirty="0">
                <a:solidFill>
                  <a:schemeClr val="tx1"/>
                </a:solidFill>
              </a:rPr>
              <a:t>Connection status to Internet</a:t>
            </a:r>
          </a:p>
          <a:p>
            <a:pPr marL="285750" indent="-285750">
              <a:buFont typeface="Arial" panose="020B0604020202020204" pitchFamily="34" charset="0"/>
              <a:buChar char="•"/>
            </a:pPr>
            <a:r>
              <a:rPr lang="en-IN" sz="1400" dirty="0">
                <a:solidFill>
                  <a:schemeClr val="tx1"/>
                </a:solidFill>
              </a:rPr>
              <a:t>Data access from cloud database</a:t>
            </a:r>
          </a:p>
          <a:p>
            <a:pPr marL="285750" indent="-285750">
              <a:buFont typeface="Arial" panose="020B0604020202020204" pitchFamily="34" charset="0"/>
              <a:buChar char="•"/>
            </a:pPr>
            <a:endParaRPr lang="en-IN" dirty="0"/>
          </a:p>
          <a:p>
            <a:pPr marL="285750" indent="-285750" algn="ctr">
              <a:buFontTx/>
              <a:buChar char="-"/>
            </a:pPr>
            <a:endParaRPr lang="en-IN" dirty="0"/>
          </a:p>
        </p:txBody>
      </p:sp>
      <p:pic>
        <p:nvPicPr>
          <p:cNvPr id="9" name="Picture 8">
            <a:extLst>
              <a:ext uri="{FF2B5EF4-FFF2-40B4-BE49-F238E27FC236}">
                <a16:creationId xmlns:a16="http://schemas.microsoft.com/office/drawing/2014/main" id="{02986D35-851F-4758-953D-3E1F6B67D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925" y="2047568"/>
            <a:ext cx="2724150" cy="1676400"/>
          </a:xfrm>
          <a:prstGeom prst="rect">
            <a:avLst/>
          </a:prstGeom>
        </p:spPr>
      </p:pic>
      <p:pic>
        <p:nvPicPr>
          <p:cNvPr id="11" name="Picture 10">
            <a:extLst>
              <a:ext uri="{FF2B5EF4-FFF2-40B4-BE49-F238E27FC236}">
                <a16:creationId xmlns:a16="http://schemas.microsoft.com/office/drawing/2014/main" id="{4D809899-1E23-41F7-9226-3A538EEDB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3569113"/>
            <a:ext cx="2114840" cy="2482638"/>
          </a:xfrm>
          <a:prstGeom prst="rect">
            <a:avLst/>
          </a:prstGeom>
        </p:spPr>
      </p:pic>
    </p:spTree>
    <p:extLst>
      <p:ext uri="{BB962C8B-B14F-4D97-AF65-F5344CB8AC3E}">
        <p14:creationId xmlns:p14="http://schemas.microsoft.com/office/powerpoint/2010/main" val="3161726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2440</TotalTime>
  <Words>1340</Words>
  <Application>Microsoft Office PowerPoint</Application>
  <PresentationFormat>Widescreen</PresentationFormat>
  <Paragraphs>315</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PT Serif</vt:lpstr>
      <vt:lpstr>Roboto</vt:lpstr>
      <vt:lpstr>Office Theme</vt:lpstr>
      <vt:lpstr>IoT and AI on the Edge </vt:lpstr>
      <vt:lpstr>Agenda</vt:lpstr>
      <vt:lpstr>Internet of Things - IOT</vt:lpstr>
      <vt:lpstr>IOT Applications</vt:lpstr>
      <vt:lpstr> IoT Projects</vt:lpstr>
      <vt:lpstr>Project Building Blocks</vt:lpstr>
      <vt:lpstr>Project Building Blocks</vt:lpstr>
      <vt:lpstr>Project Building Blocks</vt:lpstr>
      <vt:lpstr>Project Building Blocks</vt:lpstr>
      <vt:lpstr>Project Building Blocks</vt:lpstr>
      <vt:lpstr>GISMO VI</vt:lpstr>
      <vt:lpstr>PowerPoint Presentation</vt:lpstr>
      <vt:lpstr>ESP32 Dev Kit</vt:lpstr>
      <vt:lpstr>Inside the ESP32</vt:lpstr>
      <vt:lpstr>ESP32 features</vt:lpstr>
      <vt:lpstr>ESP32 peripherals</vt:lpstr>
      <vt:lpstr>ESP32 – powering &amp; programming</vt:lpstr>
      <vt:lpstr>Preparing Arduino IDE for ESP32</vt:lpstr>
      <vt:lpstr>Preparing Arduino IDE for ESP32</vt:lpstr>
      <vt:lpstr>Preparing Arduino IDE for ESP32</vt:lpstr>
      <vt:lpstr>Preparing Arduino IDE for ESP32</vt:lpstr>
      <vt:lpstr>Programming ESP32 with Arduino</vt:lpstr>
      <vt:lpstr>PowerPoint Presentation</vt:lpstr>
      <vt:lpstr>ESP32 – Arduino IDE</vt:lpstr>
      <vt:lpstr>Arduino IDE</vt:lpstr>
      <vt:lpstr>The Arduino IDE</vt:lpstr>
      <vt:lpstr>Arduino Libraries</vt:lpstr>
      <vt:lpstr>GitHub 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on the Edge</dc:title>
  <dc:creator>Radhanand123</dc:creator>
  <cp:lastModifiedBy> </cp:lastModifiedBy>
  <cp:revision>131</cp:revision>
  <dcterms:created xsi:type="dcterms:W3CDTF">2021-01-12T09:23:54Z</dcterms:created>
  <dcterms:modified xsi:type="dcterms:W3CDTF">2022-09-28T03:40:40Z</dcterms:modified>
</cp:coreProperties>
</file>