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3" r:id="rId2"/>
  </p:sldMasterIdLst>
  <p:notesMasterIdLst>
    <p:notesMasterId r:id="rId50"/>
  </p:notesMasterIdLst>
  <p:sldIdLst>
    <p:sldId id="256" r:id="rId3"/>
    <p:sldId id="293" r:id="rId4"/>
    <p:sldId id="279" r:id="rId5"/>
    <p:sldId id="280" r:id="rId6"/>
    <p:sldId id="292"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31" r:id="rId32"/>
    <p:sldId id="318" r:id="rId33"/>
    <p:sldId id="319" r:id="rId34"/>
    <p:sldId id="320" r:id="rId35"/>
    <p:sldId id="321" r:id="rId36"/>
    <p:sldId id="328" r:id="rId37"/>
    <p:sldId id="322" r:id="rId38"/>
    <p:sldId id="323" r:id="rId39"/>
    <p:sldId id="329" r:id="rId40"/>
    <p:sldId id="330" r:id="rId41"/>
    <p:sldId id="324" r:id="rId42"/>
    <p:sldId id="325" r:id="rId43"/>
    <p:sldId id="326" r:id="rId44"/>
    <p:sldId id="327" r:id="rId45"/>
    <p:sldId id="332" r:id="rId46"/>
    <p:sldId id="333" r:id="rId47"/>
    <p:sldId id="334" r:id="rId48"/>
    <p:sldId id="33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5FC5F-ACA6-43CD-A09F-2A002EFEA50F}" type="datetimeFigureOut">
              <a:rPr lang="en-IN" smtClean="0"/>
              <a:t>28-10-2022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EF972-2BFF-4B50-8348-E119F17794AC}" type="slidenum">
              <a:rPr lang="en-IN" smtClean="0"/>
              <a:t>‹#›</a:t>
            </a:fld>
            <a:endParaRPr lang="en-IN"/>
          </a:p>
        </p:txBody>
      </p:sp>
    </p:spTree>
    <p:extLst>
      <p:ext uri="{BB962C8B-B14F-4D97-AF65-F5344CB8AC3E}">
        <p14:creationId xmlns:p14="http://schemas.microsoft.com/office/powerpoint/2010/main" val="186848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8EF972-2BFF-4B50-8348-E119F17794AC}" type="slidenum">
              <a:rPr lang="en-IN" smtClean="0"/>
              <a:t>21</a:t>
            </a:fld>
            <a:endParaRPr lang="en-IN"/>
          </a:p>
        </p:txBody>
      </p:sp>
    </p:spTree>
    <p:extLst>
      <p:ext uri="{BB962C8B-B14F-4D97-AF65-F5344CB8AC3E}">
        <p14:creationId xmlns:p14="http://schemas.microsoft.com/office/powerpoint/2010/main" val="136166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8EF972-2BFF-4B50-8348-E119F17794AC}" type="slidenum">
              <a:rPr lang="en-IN" smtClean="0"/>
              <a:t>22</a:t>
            </a:fld>
            <a:endParaRPr lang="en-IN"/>
          </a:p>
        </p:txBody>
      </p:sp>
    </p:spTree>
    <p:extLst>
      <p:ext uri="{BB962C8B-B14F-4D97-AF65-F5344CB8AC3E}">
        <p14:creationId xmlns:p14="http://schemas.microsoft.com/office/powerpoint/2010/main" val="366785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8EF972-2BFF-4B50-8348-E119F17794AC}" type="slidenum">
              <a:rPr lang="en-IN" smtClean="0"/>
              <a:t>40</a:t>
            </a:fld>
            <a:endParaRPr lang="en-IN"/>
          </a:p>
        </p:txBody>
      </p:sp>
    </p:spTree>
    <p:extLst>
      <p:ext uri="{BB962C8B-B14F-4D97-AF65-F5344CB8AC3E}">
        <p14:creationId xmlns:p14="http://schemas.microsoft.com/office/powerpoint/2010/main" val="277283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49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243983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159227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56B55-3A3E-4B01-ADB1-82C1EC57EC26}"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9634A-BE0E-4A0B-B8D5-3DEE55803B3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53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56B55-3A3E-4B01-ADB1-82C1EC57EC26}"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431746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56B55-3A3E-4B01-ADB1-82C1EC57EC26}"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9634A-BE0E-4A0B-B8D5-3DEE55803B3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9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56B55-3A3E-4B01-ADB1-82C1EC57EC26}"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149797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56B55-3A3E-4B01-ADB1-82C1EC57EC26}"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686450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56B55-3A3E-4B01-ADB1-82C1EC57EC26}"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2250894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F56B55-3A3E-4B01-ADB1-82C1EC57EC26}" type="datetimeFigureOut">
              <a:rPr lang="en-IN" smtClean="0"/>
              <a:t>28-10-2022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307987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F56B55-3A3E-4B01-ADB1-82C1EC57EC26}" type="datetimeFigureOut">
              <a:rPr lang="en-IN" smtClean="0"/>
              <a:t>28-10-2022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09634A-BE0E-4A0B-B8D5-3DEE55803B3C}" type="slidenum">
              <a:rPr lang="en-IN" smtClean="0"/>
              <a:t>‹#›</a:t>
            </a:fld>
            <a:endParaRPr lang="en-IN"/>
          </a:p>
        </p:txBody>
      </p:sp>
    </p:spTree>
    <p:extLst>
      <p:ext uri="{BB962C8B-B14F-4D97-AF65-F5344CB8AC3E}">
        <p14:creationId xmlns:p14="http://schemas.microsoft.com/office/powerpoint/2010/main" val="372576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799BB-4289-4FA6-9D66-93CC2093FB58}"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4223953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F56B55-3A3E-4B01-ADB1-82C1EC57EC26}"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2962209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56B55-3A3E-4B01-ADB1-82C1EC57EC26}"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2797222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56B55-3A3E-4B01-ADB1-82C1EC57EC26}"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9634A-BE0E-4A0B-B8D5-3DEE55803B3C}" type="slidenum">
              <a:rPr lang="en-IN" smtClean="0"/>
              <a:t>‹#›</a:t>
            </a:fld>
            <a:endParaRPr lang="en-IN"/>
          </a:p>
        </p:txBody>
      </p:sp>
    </p:spTree>
    <p:extLst>
      <p:ext uri="{BB962C8B-B14F-4D97-AF65-F5344CB8AC3E}">
        <p14:creationId xmlns:p14="http://schemas.microsoft.com/office/powerpoint/2010/main" val="45819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B799BB-4289-4FA6-9D66-93CC2093FB58}" type="datetimeFigureOut">
              <a:rPr lang="en-IN" smtClean="0"/>
              <a:t>28-10-2022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48A7-2767-4E01-B884-E053691D9C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6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799BB-4289-4FA6-9D66-93CC2093FB58}"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18157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B799BB-4289-4FA6-9D66-93CC2093FB58}" type="datetimeFigureOut">
              <a:rPr lang="en-IN" smtClean="0"/>
              <a:t>28-10-2022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70401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799BB-4289-4FA6-9D66-93CC2093FB58}" type="datetimeFigureOut">
              <a:rPr lang="en-IN" smtClean="0"/>
              <a:t>28-10-2022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334623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B799BB-4289-4FA6-9D66-93CC2093FB58}" type="datetimeFigureOut">
              <a:rPr lang="en-IN" smtClean="0"/>
              <a:t>28-10-2022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266489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B799BB-4289-4FA6-9D66-93CC2093FB58}" type="datetimeFigureOut">
              <a:rPr lang="en-IN" smtClean="0"/>
              <a:t>28-10-2022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2F48A7-2767-4E01-B884-E053691D9C5C}" type="slidenum">
              <a:rPr lang="en-IN" smtClean="0"/>
              <a:t>‹#›</a:t>
            </a:fld>
            <a:endParaRPr lang="en-IN"/>
          </a:p>
        </p:txBody>
      </p:sp>
    </p:spTree>
    <p:extLst>
      <p:ext uri="{BB962C8B-B14F-4D97-AF65-F5344CB8AC3E}">
        <p14:creationId xmlns:p14="http://schemas.microsoft.com/office/powerpoint/2010/main" val="150807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799BB-4289-4FA6-9D66-93CC2093FB58}" type="datetimeFigureOut">
              <a:rPr lang="en-IN" smtClean="0"/>
              <a:t>28-10-2022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48A7-2767-4E01-B884-E053691D9C5C}" type="slidenum">
              <a:rPr lang="en-IN" smtClean="0"/>
              <a:t>‹#›</a:t>
            </a:fld>
            <a:endParaRPr lang="en-IN"/>
          </a:p>
        </p:txBody>
      </p:sp>
    </p:spTree>
    <p:extLst>
      <p:ext uri="{BB962C8B-B14F-4D97-AF65-F5344CB8AC3E}">
        <p14:creationId xmlns:p14="http://schemas.microsoft.com/office/powerpoint/2010/main" val="146203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F56B55-3A3E-4B01-ADB1-82C1EC57EC26}" type="datetimeFigureOut">
              <a:rPr lang="en-IN" smtClean="0"/>
              <a:t>28-10-2022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09634A-BE0E-4A0B-B8D5-3DEE55803B3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59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F56B55-3A3E-4B01-ADB1-82C1EC57EC26}" type="datetimeFigureOut">
              <a:rPr lang="en-IN" smtClean="0"/>
              <a:t>28-10-2022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09634A-BE0E-4A0B-B8D5-3DEE55803B3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100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um.pjrc.com/threads/24794-MicroPython-for-Teensy-3-1" TargetMode="External"/><Relationship Id="rId2" Type="http://schemas.openxmlformats.org/officeDocument/2006/relationships/hyperlink" Target="https://pycom.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micropython.org/download#esp826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7A51-B4D9-DF7F-275F-AAE299B4A070}"/>
              </a:ext>
            </a:extLst>
          </p:cNvPr>
          <p:cNvSpPr>
            <a:spLocks noGrp="1"/>
          </p:cNvSpPr>
          <p:nvPr>
            <p:ph type="ctrTitle"/>
          </p:nvPr>
        </p:nvSpPr>
        <p:spPr/>
        <p:txBody>
          <a:bodyPr/>
          <a:lstStyle/>
          <a:p>
            <a:r>
              <a:rPr lang="en-IN" dirty="0"/>
              <a:t>ESP8266NodeMCU</a:t>
            </a:r>
          </a:p>
        </p:txBody>
      </p:sp>
    </p:spTree>
    <p:extLst>
      <p:ext uri="{BB962C8B-B14F-4D97-AF65-F5344CB8AC3E}">
        <p14:creationId xmlns:p14="http://schemas.microsoft.com/office/powerpoint/2010/main" val="295550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C179-A27F-F81C-924C-1C0C13A764A3}"/>
              </a:ext>
            </a:extLst>
          </p:cNvPr>
          <p:cNvSpPr>
            <a:spLocks noGrp="1"/>
          </p:cNvSpPr>
          <p:nvPr>
            <p:ph type="title"/>
          </p:nvPr>
        </p:nvSpPr>
        <p:spPr/>
        <p:txBody>
          <a:bodyPr/>
          <a:lstStyle/>
          <a:p>
            <a:r>
              <a:rPr lang="en-IN" dirty="0"/>
              <a:t>Programming </a:t>
            </a:r>
            <a:r>
              <a:rPr lang="en-IN" dirty="0" err="1"/>
              <a:t>NodeMCU</a:t>
            </a:r>
            <a:endParaRPr lang="en-IN" dirty="0"/>
          </a:p>
        </p:txBody>
      </p:sp>
      <p:sp>
        <p:nvSpPr>
          <p:cNvPr id="5" name="TextBox 4">
            <a:extLst>
              <a:ext uri="{FF2B5EF4-FFF2-40B4-BE49-F238E27FC236}">
                <a16:creationId xmlns:a16="http://schemas.microsoft.com/office/drawing/2014/main" id="{FA8EDC93-EE58-96E6-2E2E-7C35DC877B9D}"/>
              </a:ext>
            </a:extLst>
          </p:cNvPr>
          <p:cNvSpPr txBox="1"/>
          <p:nvPr/>
        </p:nvSpPr>
        <p:spPr>
          <a:xfrm>
            <a:off x="1097280" y="2177277"/>
            <a:ext cx="5545393" cy="3139321"/>
          </a:xfrm>
          <a:prstGeom prst="rect">
            <a:avLst/>
          </a:prstGeom>
          <a:noFill/>
        </p:spPr>
        <p:txBody>
          <a:bodyPr wrap="square">
            <a:spAutoFit/>
          </a:bodyPr>
          <a:lstStyle/>
          <a:p>
            <a:r>
              <a:rPr lang="en-IN" b="1" dirty="0">
                <a:solidFill>
                  <a:srgbClr val="FF0000"/>
                </a:solidFill>
              </a:rPr>
              <a:t>Development platforms for NodeMCU_ESP8266:</a:t>
            </a:r>
          </a:p>
          <a:p>
            <a:r>
              <a:rPr lang="en-IN" dirty="0" err="1"/>
              <a:t>ESPlorer</a:t>
            </a:r>
            <a:endParaRPr lang="en-IN" dirty="0"/>
          </a:p>
          <a:p>
            <a:r>
              <a:rPr lang="en-IN" dirty="0" err="1"/>
              <a:t>LuaIDE</a:t>
            </a:r>
            <a:endParaRPr lang="en-IN" dirty="0"/>
          </a:p>
          <a:p>
            <a:r>
              <a:rPr lang="en-IN" dirty="0"/>
              <a:t>Arduino IDE </a:t>
            </a:r>
          </a:p>
          <a:p>
            <a:endParaRPr lang="en-IN" dirty="0"/>
          </a:p>
          <a:p>
            <a:r>
              <a:rPr lang="en-IN" b="1" dirty="0">
                <a:solidFill>
                  <a:srgbClr val="FF0000"/>
                </a:solidFill>
              </a:rPr>
              <a:t>Programming languages for NodeMCU_ESP8266:</a:t>
            </a:r>
          </a:p>
          <a:p>
            <a:r>
              <a:rPr lang="en-IN" dirty="0" err="1"/>
              <a:t>MicroPython</a:t>
            </a:r>
            <a:endParaRPr lang="en-IN" dirty="0"/>
          </a:p>
          <a:p>
            <a:r>
              <a:rPr lang="en-IN" dirty="0"/>
              <a:t>Circuit python</a:t>
            </a:r>
          </a:p>
          <a:p>
            <a:r>
              <a:rPr lang="en-IN" dirty="0"/>
              <a:t>Lua scripting</a:t>
            </a:r>
          </a:p>
          <a:p>
            <a:r>
              <a:rPr lang="en-IN" dirty="0"/>
              <a:t>Arduino(C/C++)</a:t>
            </a:r>
          </a:p>
          <a:p>
            <a:endParaRPr lang="en-IN" dirty="0"/>
          </a:p>
        </p:txBody>
      </p:sp>
    </p:spTree>
    <p:extLst>
      <p:ext uri="{BB962C8B-B14F-4D97-AF65-F5344CB8AC3E}">
        <p14:creationId xmlns:p14="http://schemas.microsoft.com/office/powerpoint/2010/main" val="362118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5766-4509-F8B5-1C26-BB5685D4C5DB}"/>
              </a:ext>
            </a:extLst>
          </p:cNvPr>
          <p:cNvSpPr>
            <a:spLocks noGrp="1"/>
          </p:cNvSpPr>
          <p:nvPr>
            <p:ph type="title"/>
          </p:nvPr>
        </p:nvSpPr>
        <p:spPr/>
        <p:txBody>
          <a:bodyPr/>
          <a:lstStyle/>
          <a:p>
            <a:r>
              <a:rPr lang="en-IN" dirty="0"/>
              <a:t>Compiled vs Interpreted</a:t>
            </a:r>
          </a:p>
        </p:txBody>
      </p:sp>
      <p:pic>
        <p:nvPicPr>
          <p:cNvPr id="3074" name="Picture 2" descr="What is Compiled Language">
            <a:extLst>
              <a:ext uri="{FF2B5EF4-FFF2-40B4-BE49-F238E27FC236}">
                <a16:creationId xmlns:a16="http://schemas.microsoft.com/office/drawing/2014/main" id="{CCE5E3A4-E146-9A9F-E620-F8DD27396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79" y="1991647"/>
            <a:ext cx="2276451" cy="40355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Interpreted Language">
            <a:extLst>
              <a:ext uri="{FF2B5EF4-FFF2-40B4-BE49-F238E27FC236}">
                <a16:creationId xmlns:a16="http://schemas.microsoft.com/office/drawing/2014/main" id="{2363FFF0-5799-4C31-58AD-D877D3578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1991647"/>
            <a:ext cx="1589335" cy="4035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13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089E-735F-5695-EE36-E0B35B09D379}"/>
              </a:ext>
            </a:extLst>
          </p:cNvPr>
          <p:cNvSpPr>
            <a:spLocks noGrp="1"/>
          </p:cNvSpPr>
          <p:nvPr>
            <p:ph type="title"/>
          </p:nvPr>
        </p:nvSpPr>
        <p:spPr/>
        <p:txBody>
          <a:bodyPr/>
          <a:lstStyle/>
          <a:p>
            <a:r>
              <a:rPr lang="en-IN" dirty="0"/>
              <a:t>Key differences</a:t>
            </a:r>
          </a:p>
        </p:txBody>
      </p:sp>
      <p:sp>
        <p:nvSpPr>
          <p:cNvPr id="3" name="Content Placeholder 2">
            <a:extLst>
              <a:ext uri="{FF2B5EF4-FFF2-40B4-BE49-F238E27FC236}">
                <a16:creationId xmlns:a16="http://schemas.microsoft.com/office/drawing/2014/main" id="{B3BA1EE5-F234-1E9B-7C35-888B31E455F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C is a structural programming language, while Python is an object-oriented programming language.</a:t>
            </a:r>
          </a:p>
          <a:p>
            <a:pPr>
              <a:buFont typeface="Arial" panose="020B0604020202020204" pitchFamily="34" charset="0"/>
              <a:buChar char="•"/>
            </a:pPr>
            <a:r>
              <a:rPr lang="en-US" dirty="0"/>
              <a:t> Python is a general-purpose programming language, while C is mainly used for hardware-related applications and low-level code.</a:t>
            </a:r>
          </a:p>
          <a:p>
            <a:pPr>
              <a:buFont typeface="Arial" panose="020B0604020202020204" pitchFamily="34" charset="0"/>
              <a:buChar char="•"/>
            </a:pPr>
            <a:r>
              <a:rPr lang="en-US" dirty="0"/>
              <a:t> C is a compiled language, and Python is an interpreted language.</a:t>
            </a:r>
          </a:p>
          <a:p>
            <a:pPr>
              <a:buFont typeface="Arial" panose="020B0604020202020204" pitchFamily="34" charset="0"/>
              <a:buChar char="•"/>
            </a:pPr>
            <a:r>
              <a:rPr lang="en-US" dirty="0"/>
              <a:t> Code execution is faster in C than in Python.</a:t>
            </a:r>
          </a:p>
          <a:p>
            <a:pPr>
              <a:buFont typeface="Arial" panose="020B0604020202020204" pitchFamily="34" charset="0"/>
              <a:buChar char="•"/>
            </a:pPr>
            <a:r>
              <a:rPr lang="en-US" dirty="0"/>
              <a:t> Python doesn't support pointer functionality, but pointers are available in C.</a:t>
            </a:r>
          </a:p>
          <a:p>
            <a:pPr>
              <a:buFont typeface="Arial" panose="020B0604020202020204" pitchFamily="34" charset="0"/>
              <a:buChar char="•"/>
            </a:pPr>
            <a:r>
              <a:rPr lang="en-US" dirty="0"/>
              <a:t> C has a limited library of built-in functions while Python's is more extensive.</a:t>
            </a:r>
          </a:p>
          <a:p>
            <a:pPr>
              <a:buFont typeface="Arial" panose="020B0604020202020204" pitchFamily="34" charset="0"/>
              <a:buChar char="•"/>
            </a:pPr>
            <a:r>
              <a:rPr lang="en-US" dirty="0"/>
              <a:t> In C, it's mandatory to declare variable types, but this is not necessary in Python.</a:t>
            </a:r>
          </a:p>
          <a:p>
            <a:pPr>
              <a:buFont typeface="Arial" panose="020B0604020202020204" pitchFamily="34" charset="0"/>
              <a:buChar char="•"/>
            </a:pPr>
            <a:r>
              <a:rPr lang="en-US" dirty="0"/>
              <a:t> C allows line assignment, while it gives errors in Python.</a:t>
            </a:r>
          </a:p>
          <a:p>
            <a:pPr>
              <a:buFont typeface="Arial" panose="020B0604020202020204" pitchFamily="34" charset="0"/>
              <a:buChar char="•"/>
            </a:pPr>
            <a:r>
              <a:rPr lang="en-US" dirty="0"/>
              <a:t> The syntax of Python is easier to understand than C's.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55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118E-2A23-A7D8-AC85-1687E0C6C867}"/>
              </a:ext>
            </a:extLst>
          </p:cNvPr>
          <p:cNvSpPr>
            <a:spLocks noGrp="1"/>
          </p:cNvSpPr>
          <p:nvPr>
            <p:ph type="title"/>
          </p:nvPr>
        </p:nvSpPr>
        <p:spPr/>
        <p:txBody>
          <a:bodyPr/>
          <a:lstStyle/>
          <a:p>
            <a:r>
              <a:rPr lang="en-IN" dirty="0"/>
              <a:t>KM to Mile conversion</a:t>
            </a:r>
          </a:p>
        </p:txBody>
      </p:sp>
      <p:sp>
        <p:nvSpPr>
          <p:cNvPr id="7" name="TextBox 6">
            <a:extLst>
              <a:ext uri="{FF2B5EF4-FFF2-40B4-BE49-F238E27FC236}">
                <a16:creationId xmlns:a16="http://schemas.microsoft.com/office/drawing/2014/main" id="{38D3F612-29C1-72D3-426B-D5B2E9E5A916}"/>
              </a:ext>
            </a:extLst>
          </p:cNvPr>
          <p:cNvSpPr txBox="1"/>
          <p:nvPr/>
        </p:nvSpPr>
        <p:spPr>
          <a:xfrm>
            <a:off x="1097280" y="2235423"/>
            <a:ext cx="4074488" cy="3139321"/>
          </a:xfrm>
          <a:prstGeom prst="rect">
            <a:avLst/>
          </a:prstGeom>
          <a:noFill/>
        </p:spPr>
        <p:txBody>
          <a:bodyPr wrap="square">
            <a:spAutoFit/>
          </a:bodyPr>
          <a:lstStyle/>
          <a:p>
            <a:r>
              <a:rPr lang="en-IN" dirty="0"/>
              <a:t>#include &lt;</a:t>
            </a:r>
            <a:r>
              <a:rPr lang="en-IN" dirty="0" err="1"/>
              <a:t>stdio.h</a:t>
            </a:r>
            <a:r>
              <a:rPr lang="en-IN" dirty="0"/>
              <a:t>&gt;</a:t>
            </a:r>
          </a:p>
          <a:p>
            <a:r>
              <a:rPr lang="en-IN" dirty="0"/>
              <a:t> </a:t>
            </a:r>
          </a:p>
          <a:p>
            <a:r>
              <a:rPr lang="en-IN" dirty="0"/>
              <a:t>int main(void) {</a:t>
            </a:r>
          </a:p>
          <a:p>
            <a:r>
              <a:rPr lang="en-IN" dirty="0"/>
              <a:t>    float </a:t>
            </a:r>
            <a:r>
              <a:rPr lang="en-IN" dirty="0" err="1"/>
              <a:t>kilometers</a:t>
            </a:r>
            <a:r>
              <a:rPr lang="en-IN" dirty="0"/>
              <a:t>; </a:t>
            </a:r>
          </a:p>
          <a:p>
            <a:r>
              <a:rPr lang="en-IN" dirty="0"/>
              <a:t>    </a:t>
            </a:r>
            <a:r>
              <a:rPr lang="en-IN" dirty="0" err="1"/>
              <a:t>printf</a:t>
            </a:r>
            <a:r>
              <a:rPr lang="en-IN" dirty="0"/>
              <a:t>("Please enter </a:t>
            </a:r>
            <a:r>
              <a:rPr lang="en-IN" dirty="0" err="1"/>
              <a:t>Kilometers</a:t>
            </a:r>
            <a:r>
              <a:rPr lang="en-IN" dirty="0"/>
              <a:t>:"); </a:t>
            </a:r>
          </a:p>
          <a:p>
            <a:r>
              <a:rPr lang="en-IN" dirty="0"/>
              <a:t>    </a:t>
            </a:r>
            <a:r>
              <a:rPr lang="en-IN" dirty="0" err="1"/>
              <a:t>scanf</a:t>
            </a:r>
            <a:r>
              <a:rPr lang="en-IN" dirty="0"/>
              <a:t>("%f", &amp;</a:t>
            </a:r>
            <a:r>
              <a:rPr lang="en-IN" dirty="0" err="1"/>
              <a:t>kilometers</a:t>
            </a:r>
            <a:r>
              <a:rPr lang="en-IN" dirty="0"/>
              <a:t>); </a:t>
            </a:r>
          </a:p>
          <a:p>
            <a:r>
              <a:rPr lang="en-IN" dirty="0"/>
              <a:t> </a:t>
            </a:r>
          </a:p>
          <a:p>
            <a:r>
              <a:rPr lang="en-IN" dirty="0"/>
              <a:t>    float miles = </a:t>
            </a:r>
            <a:r>
              <a:rPr lang="en-IN" dirty="0" err="1"/>
              <a:t>kilometers</a:t>
            </a:r>
            <a:r>
              <a:rPr lang="en-IN" dirty="0"/>
              <a:t> * 0.621371; </a:t>
            </a:r>
          </a:p>
          <a:p>
            <a:r>
              <a:rPr lang="en-IN" dirty="0"/>
              <a:t> </a:t>
            </a:r>
          </a:p>
          <a:p>
            <a:r>
              <a:rPr lang="en-IN" dirty="0"/>
              <a:t>    </a:t>
            </a:r>
            <a:r>
              <a:rPr lang="en-IN" dirty="0" err="1"/>
              <a:t>printf</a:t>
            </a:r>
            <a:r>
              <a:rPr lang="en-IN" dirty="0"/>
              <a:t>("%f miles", miles); </a:t>
            </a:r>
          </a:p>
          <a:p>
            <a:r>
              <a:rPr lang="en-IN" dirty="0"/>
              <a:t>}</a:t>
            </a:r>
          </a:p>
        </p:txBody>
      </p:sp>
      <p:sp>
        <p:nvSpPr>
          <p:cNvPr id="10" name="TextBox 9">
            <a:extLst>
              <a:ext uri="{FF2B5EF4-FFF2-40B4-BE49-F238E27FC236}">
                <a16:creationId xmlns:a16="http://schemas.microsoft.com/office/drawing/2014/main" id="{44C5E2FC-F98B-2166-D3B6-3E4D9DA13BD4}"/>
              </a:ext>
            </a:extLst>
          </p:cNvPr>
          <p:cNvSpPr txBox="1"/>
          <p:nvPr/>
        </p:nvSpPr>
        <p:spPr>
          <a:xfrm>
            <a:off x="7079226" y="2133600"/>
            <a:ext cx="4015494" cy="3529781"/>
          </a:xfrm>
          <a:prstGeom prst="rect">
            <a:avLst/>
          </a:prstGeom>
          <a:noFill/>
        </p:spPr>
        <p:txBody>
          <a:bodyPr wrap="square" rtlCol="0">
            <a:spAutoFit/>
          </a:bodyPr>
          <a:lstStyle/>
          <a:p>
            <a:r>
              <a:rPr lang="en-IN"/>
              <a:t># Taking kilometers as input from the user</a:t>
            </a:r>
          </a:p>
          <a:p>
            <a:r>
              <a:rPr lang="en-IN"/>
              <a:t>kilometers = float(input("Enter value in kilometers: "))</a:t>
            </a:r>
          </a:p>
          <a:p>
            <a:r>
              <a:rPr lang="en-IN"/>
              <a:t> </a:t>
            </a:r>
          </a:p>
          <a:p>
            <a:r>
              <a:rPr lang="en-IN"/>
              <a:t># conversion factor</a:t>
            </a:r>
          </a:p>
          <a:p>
            <a:r>
              <a:rPr lang="en-IN"/>
              <a:t>conv_fac = 0.621371</a:t>
            </a:r>
          </a:p>
          <a:p>
            <a:r>
              <a:rPr lang="en-IN"/>
              <a:t> </a:t>
            </a:r>
          </a:p>
          <a:p>
            <a:r>
              <a:rPr lang="en-IN"/>
              <a:t># calculate miles</a:t>
            </a:r>
          </a:p>
          <a:p>
            <a:r>
              <a:rPr lang="en-IN"/>
              <a:t>miles = kilometers * conv_fac</a:t>
            </a:r>
          </a:p>
          <a:p>
            <a:r>
              <a:rPr lang="en-IN"/>
              <a:t>print('%0.2f kilometers is equal to %0.2f miles' %(kilometers,miles))</a:t>
            </a:r>
            <a:endParaRPr lang="en-IN" dirty="0"/>
          </a:p>
        </p:txBody>
      </p:sp>
    </p:spTree>
    <p:extLst>
      <p:ext uri="{BB962C8B-B14F-4D97-AF65-F5344CB8AC3E}">
        <p14:creationId xmlns:p14="http://schemas.microsoft.com/office/powerpoint/2010/main" val="96717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0F62-6282-D606-303F-F8212D7B19E9}"/>
              </a:ext>
            </a:extLst>
          </p:cNvPr>
          <p:cNvSpPr>
            <a:spLocks noGrp="1"/>
          </p:cNvSpPr>
          <p:nvPr>
            <p:ph type="title"/>
          </p:nvPr>
        </p:nvSpPr>
        <p:spPr/>
        <p:txBody>
          <a:bodyPr/>
          <a:lstStyle/>
          <a:p>
            <a:r>
              <a:rPr lang="en-IN" dirty="0" err="1"/>
              <a:t>MicroPython</a:t>
            </a:r>
            <a:endParaRPr lang="en-IN" dirty="0"/>
          </a:p>
        </p:txBody>
      </p:sp>
      <p:sp>
        <p:nvSpPr>
          <p:cNvPr id="3" name="Content Placeholder 2">
            <a:extLst>
              <a:ext uri="{FF2B5EF4-FFF2-40B4-BE49-F238E27FC236}">
                <a16:creationId xmlns:a16="http://schemas.microsoft.com/office/drawing/2014/main" id="{678F8333-681F-76E3-4649-7486EF2B0E92}"/>
              </a:ext>
            </a:extLst>
          </p:cNvPr>
          <p:cNvSpPr>
            <a:spLocks noGrp="1"/>
          </p:cNvSpPr>
          <p:nvPr>
            <p:ph idx="1"/>
          </p:nvPr>
        </p:nvSpPr>
        <p:spPr>
          <a:xfrm>
            <a:off x="1097280" y="1845734"/>
            <a:ext cx="7161816" cy="4023360"/>
          </a:xfrm>
        </p:spPr>
        <p:txBody>
          <a:bodyPr/>
          <a:lstStyle/>
          <a:p>
            <a:r>
              <a:rPr lang="en-US" b="0" i="0" dirty="0" err="1">
                <a:solidFill>
                  <a:srgbClr val="444444"/>
                </a:solidFill>
                <a:effectLst/>
                <a:latin typeface="Roboto" panose="02000000000000000000" pitchFamily="2" charset="0"/>
              </a:rPr>
              <a:t>MicroPython</a:t>
            </a:r>
            <a:r>
              <a:rPr lang="en-US" b="0" i="0" dirty="0">
                <a:solidFill>
                  <a:srgbClr val="444444"/>
                </a:solidFill>
                <a:effectLst/>
                <a:latin typeface="Roboto" panose="02000000000000000000" pitchFamily="2" charset="0"/>
              </a:rPr>
              <a:t> is a tiny open source </a:t>
            </a:r>
            <a:r>
              <a:rPr lang="en-US" b="1" i="0" dirty="0">
                <a:solidFill>
                  <a:srgbClr val="00B050"/>
                </a:solidFill>
                <a:effectLst/>
                <a:latin typeface="Roboto" panose="02000000000000000000" pitchFamily="2" charset="0"/>
              </a:rPr>
              <a:t>Python programming language</a:t>
            </a:r>
            <a:r>
              <a:rPr lang="en-US" b="0" i="0" dirty="0">
                <a:solidFill>
                  <a:srgbClr val="444444"/>
                </a:solidFill>
                <a:effectLst/>
                <a:latin typeface="Roboto" panose="02000000000000000000" pitchFamily="2" charset="0"/>
              </a:rPr>
              <a:t> interpreter that runs on small embedded development boards such as ESP8266NodeMCU</a:t>
            </a:r>
          </a:p>
          <a:p>
            <a:r>
              <a:rPr lang="en-US" b="0" i="0" dirty="0">
                <a:solidFill>
                  <a:srgbClr val="444444"/>
                </a:solidFill>
                <a:effectLst/>
                <a:latin typeface="Roboto" panose="02000000000000000000" pitchFamily="2" charset="0"/>
              </a:rPr>
              <a:t>With </a:t>
            </a:r>
            <a:r>
              <a:rPr lang="en-US" b="0" i="0" dirty="0" err="1">
                <a:solidFill>
                  <a:srgbClr val="444444"/>
                </a:solidFill>
                <a:effectLst/>
                <a:latin typeface="Roboto" panose="02000000000000000000" pitchFamily="2" charset="0"/>
              </a:rPr>
              <a:t>MicroPython</a:t>
            </a:r>
            <a:r>
              <a:rPr lang="en-US" b="0" i="0" dirty="0">
                <a:solidFill>
                  <a:srgbClr val="444444"/>
                </a:solidFill>
                <a:effectLst/>
                <a:latin typeface="Roboto" panose="02000000000000000000" pitchFamily="2" charset="0"/>
              </a:rPr>
              <a:t> you can write clean and simple Python code to control hardware instead of having to use complex low-level languages like C or C++ (what Arduino uses for programming).</a:t>
            </a:r>
            <a:endParaRPr lang="en-US" dirty="0"/>
          </a:p>
          <a:p>
            <a:r>
              <a:rPr lang="en-US" b="0" i="0" dirty="0">
                <a:solidFill>
                  <a:srgbClr val="444444"/>
                </a:solidFill>
                <a:effectLst/>
                <a:latin typeface="Roboto" panose="02000000000000000000" pitchFamily="2" charset="0"/>
              </a:rPr>
              <a:t>The simplicity of the </a:t>
            </a:r>
            <a:r>
              <a:rPr lang="en-US" b="1" i="0" dirty="0">
                <a:solidFill>
                  <a:srgbClr val="444444"/>
                </a:solidFill>
                <a:effectLst/>
                <a:latin typeface="Roboto" panose="02000000000000000000" pitchFamily="2" charset="0"/>
              </a:rPr>
              <a:t>Python</a:t>
            </a:r>
            <a:r>
              <a:rPr lang="en-US" b="0" i="0" dirty="0">
                <a:solidFill>
                  <a:srgbClr val="444444"/>
                </a:solidFill>
                <a:effectLst/>
                <a:latin typeface="Roboto" panose="02000000000000000000" pitchFamily="2" charset="0"/>
              </a:rPr>
              <a:t> programming language makes </a:t>
            </a:r>
            <a:r>
              <a:rPr lang="en-US" b="1" i="0" dirty="0" err="1">
                <a:solidFill>
                  <a:srgbClr val="444444"/>
                </a:solidFill>
                <a:effectLst/>
                <a:latin typeface="Roboto" panose="02000000000000000000" pitchFamily="2" charset="0"/>
              </a:rPr>
              <a:t>MicroPython</a:t>
            </a:r>
            <a:r>
              <a:rPr lang="en-US" b="0" i="0" dirty="0">
                <a:solidFill>
                  <a:srgbClr val="444444"/>
                </a:solidFill>
                <a:effectLst/>
                <a:latin typeface="Roboto" panose="02000000000000000000" pitchFamily="2" charset="0"/>
              </a:rPr>
              <a:t> an excellent choice for beginners who are new to programming and hardware. </a:t>
            </a:r>
          </a:p>
          <a:p>
            <a:r>
              <a:rPr lang="en-US" b="0" i="0" dirty="0">
                <a:solidFill>
                  <a:srgbClr val="444444"/>
                </a:solidFill>
                <a:effectLst/>
                <a:latin typeface="Roboto" panose="02000000000000000000" pitchFamily="2" charset="0"/>
              </a:rPr>
              <a:t>However </a:t>
            </a:r>
            <a:r>
              <a:rPr lang="en-US" b="0" i="0" dirty="0" err="1">
                <a:solidFill>
                  <a:srgbClr val="444444"/>
                </a:solidFill>
                <a:effectLst/>
                <a:latin typeface="Roboto" panose="02000000000000000000" pitchFamily="2" charset="0"/>
              </a:rPr>
              <a:t>MicroPython</a:t>
            </a:r>
            <a:r>
              <a:rPr lang="en-US" b="0" i="0" dirty="0">
                <a:solidFill>
                  <a:srgbClr val="444444"/>
                </a:solidFill>
                <a:effectLst/>
                <a:latin typeface="Roboto" panose="02000000000000000000" pitchFamily="2" charset="0"/>
              </a:rPr>
              <a:t> is also quite full-featured and supports most of Python's syntax so even seasoned Python veterans will find </a:t>
            </a:r>
            <a:r>
              <a:rPr lang="en-US" b="0" i="0" dirty="0" err="1">
                <a:solidFill>
                  <a:srgbClr val="444444"/>
                </a:solidFill>
                <a:effectLst/>
                <a:latin typeface="Roboto" panose="02000000000000000000" pitchFamily="2" charset="0"/>
              </a:rPr>
              <a:t>MicroPython</a:t>
            </a:r>
            <a:r>
              <a:rPr lang="en-US" b="0" i="0" dirty="0">
                <a:solidFill>
                  <a:srgbClr val="444444"/>
                </a:solidFill>
                <a:effectLst/>
                <a:latin typeface="Roboto" panose="02000000000000000000" pitchFamily="2" charset="0"/>
              </a:rPr>
              <a:t> familiar and fun to use</a:t>
            </a:r>
            <a:endParaRPr lang="en-IN" dirty="0"/>
          </a:p>
        </p:txBody>
      </p:sp>
      <p:pic>
        <p:nvPicPr>
          <p:cNvPr id="4" name="Picture 3">
            <a:extLst>
              <a:ext uri="{FF2B5EF4-FFF2-40B4-BE49-F238E27FC236}">
                <a16:creationId xmlns:a16="http://schemas.microsoft.com/office/drawing/2014/main" id="{2E89CC14-0A6E-BF85-5456-89D5E0C4D5F7}"/>
              </a:ext>
            </a:extLst>
          </p:cNvPr>
          <p:cNvPicPr>
            <a:picLocks noChangeAspect="1"/>
          </p:cNvPicPr>
          <p:nvPr/>
        </p:nvPicPr>
        <p:blipFill>
          <a:blip r:embed="rId2"/>
          <a:stretch>
            <a:fillRect/>
          </a:stretch>
        </p:blipFill>
        <p:spPr>
          <a:xfrm>
            <a:off x="8976851" y="1623553"/>
            <a:ext cx="3132803" cy="3132803"/>
          </a:xfrm>
          <a:prstGeom prst="rect">
            <a:avLst/>
          </a:prstGeom>
        </p:spPr>
      </p:pic>
    </p:spTree>
    <p:extLst>
      <p:ext uri="{BB962C8B-B14F-4D97-AF65-F5344CB8AC3E}">
        <p14:creationId xmlns:p14="http://schemas.microsoft.com/office/powerpoint/2010/main" val="71936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D7E6-597A-0148-6662-2051939FD1E6}"/>
              </a:ext>
            </a:extLst>
          </p:cNvPr>
          <p:cNvSpPr>
            <a:spLocks noGrp="1"/>
          </p:cNvSpPr>
          <p:nvPr>
            <p:ph type="title"/>
          </p:nvPr>
        </p:nvSpPr>
        <p:spPr/>
        <p:txBody>
          <a:bodyPr/>
          <a:lstStyle/>
          <a:p>
            <a:r>
              <a:rPr lang="en-IN" dirty="0" err="1"/>
              <a:t>MicroPython</a:t>
            </a:r>
            <a:endParaRPr lang="en-IN" dirty="0"/>
          </a:p>
        </p:txBody>
      </p:sp>
      <p:sp>
        <p:nvSpPr>
          <p:cNvPr id="3" name="Content Placeholder 2">
            <a:extLst>
              <a:ext uri="{FF2B5EF4-FFF2-40B4-BE49-F238E27FC236}">
                <a16:creationId xmlns:a16="http://schemas.microsoft.com/office/drawing/2014/main" id="{0CB51FB4-44C1-A2C7-6E96-5156D0132293}"/>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Roboto" panose="02000000000000000000" pitchFamily="2" charset="0"/>
              </a:rPr>
              <a:t>Interactive REPL, or read-evaluate-print loop.</a:t>
            </a:r>
            <a:r>
              <a:rPr lang="en-US" b="0" i="0" dirty="0">
                <a:solidFill>
                  <a:srgbClr val="000000"/>
                </a:solidFill>
                <a:effectLst/>
                <a:latin typeface="Roboto" panose="02000000000000000000" pitchFamily="2" charset="0"/>
              </a:rPr>
              <a:t> This allows you to connect to a board and have it execute code without any need for compiling or uploading--perfect for quickly learning and experimenting with hardware!</a:t>
            </a:r>
          </a:p>
          <a:p>
            <a:pPr algn="l">
              <a:buFont typeface="Arial" panose="020B0604020202020204" pitchFamily="34" charset="0"/>
              <a:buChar char="•"/>
            </a:pPr>
            <a:r>
              <a:rPr lang="en-US" b="1" i="0" dirty="0">
                <a:solidFill>
                  <a:srgbClr val="000000"/>
                </a:solidFill>
                <a:effectLst/>
                <a:latin typeface="Roboto" panose="02000000000000000000" pitchFamily="2" charset="0"/>
              </a:rPr>
              <a:t>Extensive software library.</a:t>
            </a:r>
            <a:r>
              <a:rPr lang="en-US" b="0" i="0" dirty="0">
                <a:solidFill>
                  <a:srgbClr val="000000"/>
                </a:solidFill>
                <a:effectLst/>
                <a:latin typeface="Roboto" panose="02000000000000000000" pitchFamily="2" charset="0"/>
              </a:rPr>
              <a:t> Like the normal Python programming </a:t>
            </a:r>
            <a:r>
              <a:rPr lang="en-US" b="0" i="0" dirty="0" err="1">
                <a:solidFill>
                  <a:srgbClr val="000000"/>
                </a:solidFill>
                <a:effectLst/>
                <a:latin typeface="Roboto" panose="02000000000000000000" pitchFamily="2" charset="0"/>
              </a:rPr>
              <a:t>langauge</a:t>
            </a:r>
            <a:r>
              <a:rPr lang="en-US" b="0" i="0" dirty="0">
                <a:solidFill>
                  <a:srgbClr val="000000"/>
                </a:solidFill>
                <a:effectLst/>
                <a:latin typeface="Roboto" panose="02000000000000000000" pitchFamily="2" charset="0"/>
              </a:rPr>
              <a:t> </a:t>
            </a:r>
            <a:r>
              <a:rPr lang="en-US" b="0" i="0" dirty="0" err="1">
                <a:solidFill>
                  <a:srgbClr val="000000"/>
                </a:solidFill>
                <a:effectLst/>
                <a:latin typeface="Roboto" panose="02000000000000000000" pitchFamily="2" charset="0"/>
              </a:rPr>
              <a:t>MicroPython</a:t>
            </a:r>
            <a:r>
              <a:rPr lang="en-US" b="0" i="0" dirty="0">
                <a:solidFill>
                  <a:srgbClr val="000000"/>
                </a:solidFill>
                <a:effectLst/>
                <a:latin typeface="Roboto" panose="02000000000000000000" pitchFamily="2" charset="0"/>
              </a:rPr>
              <a:t> is 'batteries included' and has libraries built in to support many tasks. For example, parsing JSON data from a web service, searching text with a regular expression, or even doing network socket programming is easy with built-in libraries for </a:t>
            </a:r>
            <a:r>
              <a:rPr lang="en-US" b="0" i="0" dirty="0" err="1">
                <a:solidFill>
                  <a:srgbClr val="000000"/>
                </a:solidFill>
                <a:effectLst/>
                <a:latin typeface="Roboto" panose="02000000000000000000" pitchFamily="2" charset="0"/>
              </a:rPr>
              <a:t>MicroPython</a:t>
            </a:r>
            <a:r>
              <a:rPr lang="en-US" b="0" i="0" dirty="0">
                <a:solidFill>
                  <a:srgbClr val="000000"/>
                </a:solidFill>
                <a:effectLst/>
                <a:latin typeface="Roboto" panose="02000000000000000000" pitchFamily="2" charset="0"/>
              </a:rPr>
              <a:t>.</a:t>
            </a:r>
          </a:p>
          <a:p>
            <a:pPr algn="l">
              <a:buFont typeface="Arial" panose="020B0604020202020204" pitchFamily="34" charset="0"/>
              <a:buChar char="•"/>
            </a:pPr>
            <a:r>
              <a:rPr lang="en-US" b="1" i="0" dirty="0">
                <a:solidFill>
                  <a:srgbClr val="000000"/>
                </a:solidFill>
                <a:effectLst/>
                <a:latin typeface="Roboto" panose="02000000000000000000" pitchFamily="2" charset="0"/>
              </a:rPr>
              <a:t>Extensibility.</a:t>
            </a:r>
            <a:r>
              <a:rPr lang="en-US" b="0" i="0" dirty="0">
                <a:solidFill>
                  <a:srgbClr val="000000"/>
                </a:solidFill>
                <a:effectLst/>
                <a:latin typeface="Roboto" panose="02000000000000000000" pitchFamily="2" charset="0"/>
              </a:rPr>
              <a:t> For advanced users </a:t>
            </a:r>
            <a:r>
              <a:rPr lang="en-US" b="0" i="0" dirty="0" err="1">
                <a:solidFill>
                  <a:srgbClr val="000000"/>
                </a:solidFill>
                <a:effectLst/>
                <a:latin typeface="Roboto" panose="02000000000000000000" pitchFamily="2" charset="0"/>
              </a:rPr>
              <a:t>MicroPython</a:t>
            </a:r>
            <a:r>
              <a:rPr lang="en-US" b="0" i="0" dirty="0">
                <a:solidFill>
                  <a:srgbClr val="000000"/>
                </a:solidFill>
                <a:effectLst/>
                <a:latin typeface="Roboto" panose="02000000000000000000" pitchFamily="2" charset="0"/>
              </a:rPr>
              <a:t> is extensible with low-level C/C++ functions so you can mix expressive high-level </a:t>
            </a:r>
            <a:r>
              <a:rPr lang="en-US" b="0" i="0" dirty="0" err="1">
                <a:solidFill>
                  <a:srgbClr val="000000"/>
                </a:solidFill>
                <a:effectLst/>
                <a:latin typeface="Roboto" panose="02000000000000000000" pitchFamily="2" charset="0"/>
              </a:rPr>
              <a:t>MicroPython</a:t>
            </a:r>
            <a:r>
              <a:rPr lang="en-US" b="0" i="0" dirty="0">
                <a:solidFill>
                  <a:srgbClr val="000000"/>
                </a:solidFill>
                <a:effectLst/>
                <a:latin typeface="Roboto" panose="02000000000000000000" pitchFamily="2" charset="0"/>
              </a:rPr>
              <a:t> code with faster low-level code when you need it</a:t>
            </a:r>
          </a:p>
          <a:p>
            <a:endParaRPr lang="en-IN" dirty="0"/>
          </a:p>
        </p:txBody>
      </p:sp>
    </p:spTree>
    <p:extLst>
      <p:ext uri="{BB962C8B-B14F-4D97-AF65-F5344CB8AC3E}">
        <p14:creationId xmlns:p14="http://schemas.microsoft.com/office/powerpoint/2010/main" val="296612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EA04-8C67-411F-C9F2-C3F93006AF0C}"/>
              </a:ext>
            </a:extLst>
          </p:cNvPr>
          <p:cNvSpPr>
            <a:spLocks noGrp="1"/>
          </p:cNvSpPr>
          <p:nvPr>
            <p:ph type="title"/>
          </p:nvPr>
        </p:nvSpPr>
        <p:spPr/>
        <p:txBody>
          <a:bodyPr/>
          <a:lstStyle/>
          <a:p>
            <a:r>
              <a:rPr lang="en-IN" dirty="0" err="1"/>
              <a:t>MicroPython</a:t>
            </a:r>
            <a:endParaRPr lang="en-IN" dirty="0"/>
          </a:p>
        </p:txBody>
      </p:sp>
      <p:sp>
        <p:nvSpPr>
          <p:cNvPr id="3" name="Content Placeholder 2">
            <a:extLst>
              <a:ext uri="{FF2B5EF4-FFF2-40B4-BE49-F238E27FC236}">
                <a16:creationId xmlns:a16="http://schemas.microsoft.com/office/drawing/2014/main" id="{55E49C51-EB91-8AC2-91E6-241D98625FD6}"/>
              </a:ext>
            </a:extLst>
          </p:cNvPr>
          <p:cNvSpPr>
            <a:spLocks noGrp="1"/>
          </p:cNvSpPr>
          <p:nvPr>
            <p:ph idx="1"/>
          </p:nvPr>
        </p:nvSpPr>
        <p:spPr/>
        <p:txBody>
          <a:bodyPr/>
          <a:lstStyle/>
          <a:p>
            <a:r>
              <a:rPr lang="en-US" dirty="0"/>
              <a:t>Just like an Arduino board </a:t>
            </a:r>
            <a:r>
              <a:rPr lang="en-US" dirty="0" err="1"/>
              <a:t>MicroPython</a:t>
            </a:r>
            <a:r>
              <a:rPr lang="en-US" dirty="0"/>
              <a:t> can control hardware and connected devices. </a:t>
            </a:r>
          </a:p>
          <a:p>
            <a:r>
              <a:rPr lang="en-US" dirty="0"/>
              <a:t>You can control </a:t>
            </a:r>
            <a:r>
              <a:rPr lang="en-US" b="1" dirty="0"/>
              <a:t>GPIO</a:t>
            </a:r>
            <a:r>
              <a:rPr lang="en-US" dirty="0"/>
              <a:t> pins to blink lights, read switches, and more. You can drive </a:t>
            </a:r>
            <a:r>
              <a:rPr lang="en-US" b="1" dirty="0"/>
              <a:t>PWM</a:t>
            </a:r>
            <a:r>
              <a:rPr lang="en-US" dirty="0"/>
              <a:t> outputs for servos, LEDs, etc. or read </a:t>
            </a:r>
            <a:r>
              <a:rPr lang="en-US" b="1" dirty="0"/>
              <a:t>analog sensors</a:t>
            </a:r>
            <a:r>
              <a:rPr lang="en-US" dirty="0"/>
              <a:t> with an </a:t>
            </a:r>
            <a:r>
              <a:rPr lang="en-US" b="1" dirty="0"/>
              <a:t>ADC</a:t>
            </a:r>
            <a:r>
              <a:rPr lang="en-US" dirty="0"/>
              <a:t>. </a:t>
            </a:r>
          </a:p>
          <a:p>
            <a:r>
              <a:rPr lang="en-US" dirty="0"/>
              <a:t>Talking to </a:t>
            </a:r>
            <a:r>
              <a:rPr lang="en-US" b="1" dirty="0"/>
              <a:t>I2C</a:t>
            </a:r>
            <a:r>
              <a:rPr lang="en-US" dirty="0"/>
              <a:t> or </a:t>
            </a:r>
            <a:r>
              <a:rPr lang="en-US" b="1" dirty="0"/>
              <a:t>SPI</a:t>
            </a:r>
            <a:r>
              <a:rPr lang="en-US" dirty="0"/>
              <a:t> devices is easy too, and you'll even find network &amp; </a:t>
            </a:r>
            <a:r>
              <a:rPr lang="en-US" dirty="0" err="1"/>
              <a:t>WiFi</a:t>
            </a:r>
            <a:r>
              <a:rPr lang="en-US" dirty="0"/>
              <a:t> support on some boards. </a:t>
            </a:r>
          </a:p>
          <a:p>
            <a:r>
              <a:rPr lang="en-US" dirty="0" err="1"/>
              <a:t>MicroPython</a:t>
            </a:r>
            <a:r>
              <a:rPr lang="en-US" dirty="0"/>
              <a:t> even has libraries for controlling other hardware like </a:t>
            </a:r>
            <a:r>
              <a:rPr lang="en-US" dirty="0" err="1"/>
              <a:t>NeoPixels</a:t>
            </a:r>
            <a:r>
              <a:rPr lang="en-US" dirty="0"/>
              <a:t> and LED strips, tiny OLED displays, and more</a:t>
            </a:r>
            <a:endParaRPr lang="en-IN" dirty="0"/>
          </a:p>
        </p:txBody>
      </p:sp>
    </p:spTree>
    <p:extLst>
      <p:ext uri="{BB962C8B-B14F-4D97-AF65-F5344CB8AC3E}">
        <p14:creationId xmlns:p14="http://schemas.microsoft.com/office/powerpoint/2010/main" val="255699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C1B8-20E2-04E6-F9EA-48E7E9F35682}"/>
              </a:ext>
            </a:extLst>
          </p:cNvPr>
          <p:cNvSpPr>
            <a:spLocks noGrp="1"/>
          </p:cNvSpPr>
          <p:nvPr>
            <p:ph type="title"/>
          </p:nvPr>
        </p:nvSpPr>
        <p:spPr/>
        <p:txBody>
          <a:bodyPr/>
          <a:lstStyle/>
          <a:p>
            <a:r>
              <a:rPr lang="en-IN" dirty="0" err="1"/>
              <a:t>MicroPython</a:t>
            </a:r>
            <a:r>
              <a:rPr lang="en-IN" dirty="0"/>
              <a:t> vs Arduino</a:t>
            </a:r>
          </a:p>
        </p:txBody>
      </p:sp>
      <p:sp>
        <p:nvSpPr>
          <p:cNvPr id="3" name="Content Placeholder 2">
            <a:extLst>
              <a:ext uri="{FF2B5EF4-FFF2-40B4-BE49-F238E27FC236}">
                <a16:creationId xmlns:a16="http://schemas.microsoft.com/office/drawing/2014/main" id="{F5C3D899-E2BD-90C1-178A-DC6AB01FE613}"/>
              </a:ext>
            </a:extLst>
          </p:cNvPr>
          <p:cNvSpPr>
            <a:spLocks noGrp="1"/>
          </p:cNvSpPr>
          <p:nvPr>
            <p:ph idx="1"/>
          </p:nvPr>
        </p:nvSpPr>
        <p:spPr/>
        <p:txBody>
          <a:bodyPr>
            <a:normAutofit/>
          </a:bodyPr>
          <a:lstStyle/>
          <a:p>
            <a:pPr algn="l"/>
            <a:r>
              <a:rPr lang="en-US" b="0" i="0" dirty="0">
                <a:effectLst/>
                <a:latin typeface="Roboto" panose="02000000000000000000" pitchFamily="2" charset="0"/>
              </a:rPr>
              <a:t>Arduino is an entire 'ecosystem' with the Arduino IDE, the Arduino programming language (based on C/C++), and Arduino hardware like the Arduino Uno R3 board.</a:t>
            </a:r>
          </a:p>
          <a:p>
            <a:pPr algn="l"/>
            <a:r>
              <a:rPr lang="en-US" b="0" i="0" dirty="0" err="1">
                <a:effectLst/>
                <a:latin typeface="Roboto" panose="02000000000000000000" pitchFamily="2" charset="0"/>
              </a:rPr>
              <a:t>MicroPython</a:t>
            </a:r>
            <a:r>
              <a:rPr lang="en-US" b="0" i="0" dirty="0">
                <a:effectLst/>
                <a:latin typeface="Roboto" panose="02000000000000000000" pitchFamily="2" charset="0"/>
              </a:rPr>
              <a:t> is </a:t>
            </a:r>
            <a:r>
              <a:rPr lang="en-US" b="1" i="0" dirty="0">
                <a:effectLst/>
                <a:latin typeface="Roboto" panose="02000000000000000000" pitchFamily="2" charset="0"/>
              </a:rPr>
              <a:t>only</a:t>
            </a:r>
            <a:r>
              <a:rPr lang="en-US" b="0" i="0" dirty="0">
                <a:effectLst/>
                <a:latin typeface="Roboto" panose="02000000000000000000" pitchFamily="2" charset="0"/>
              </a:rPr>
              <a:t> a programming language interpreter and does not include an editor</a:t>
            </a:r>
          </a:p>
          <a:p>
            <a:pPr algn="l"/>
            <a:r>
              <a:rPr lang="en-US" b="0" i="0" dirty="0" err="1">
                <a:effectLst/>
                <a:latin typeface="Roboto" panose="02000000000000000000" pitchFamily="2" charset="0"/>
              </a:rPr>
              <a:t>MicroPython</a:t>
            </a:r>
            <a:r>
              <a:rPr lang="en-US" b="0" i="0" dirty="0">
                <a:effectLst/>
                <a:latin typeface="Roboto" panose="02000000000000000000" pitchFamily="2" charset="0"/>
              </a:rPr>
              <a:t> language is </a:t>
            </a:r>
            <a:r>
              <a:rPr lang="en-US" b="1" i="0" dirty="0">
                <a:effectLst/>
                <a:latin typeface="Roboto" panose="02000000000000000000" pitchFamily="2" charset="0"/>
              </a:rPr>
              <a:t>interpreted</a:t>
            </a:r>
            <a:r>
              <a:rPr lang="en-US" b="0" i="0" dirty="0">
                <a:effectLst/>
                <a:latin typeface="Roboto" panose="02000000000000000000" pitchFamily="2" charset="0"/>
              </a:rPr>
              <a:t> instead of being compiled into code the CPU can run directly like with the Arduino programming language. </a:t>
            </a:r>
          </a:p>
          <a:p>
            <a:pPr algn="l"/>
            <a:r>
              <a:rPr lang="en-US" b="0" i="0" dirty="0">
                <a:effectLst/>
                <a:latin typeface="Roboto" panose="02000000000000000000" pitchFamily="2" charset="0"/>
              </a:rPr>
              <a:t>A major advantage of interpreted code is that it can be much cleaner and simpler compared to languages that compile directly to CPU instructions. You can even write and run interpreted code like </a:t>
            </a:r>
            <a:r>
              <a:rPr lang="en-US" b="0" i="0" dirty="0" err="1">
                <a:effectLst/>
                <a:latin typeface="Roboto" panose="02000000000000000000" pitchFamily="2" charset="0"/>
              </a:rPr>
              <a:t>MicroPython</a:t>
            </a:r>
            <a:r>
              <a:rPr lang="en-US" b="0" i="0" dirty="0">
                <a:effectLst/>
                <a:latin typeface="Roboto" panose="02000000000000000000" pitchFamily="2" charset="0"/>
              </a:rPr>
              <a:t> directly on a board without any compiling or uploading--something that's impossible with Arduino</a:t>
            </a:r>
          </a:p>
          <a:p>
            <a:pPr algn="l"/>
            <a:r>
              <a:rPr lang="en-US" b="0" i="0" dirty="0">
                <a:effectLst/>
                <a:latin typeface="Roboto" panose="02000000000000000000" pitchFamily="2" charset="0"/>
              </a:rPr>
              <a:t> </a:t>
            </a:r>
          </a:p>
          <a:p>
            <a:endParaRPr lang="en-IN" dirty="0"/>
          </a:p>
        </p:txBody>
      </p:sp>
    </p:spTree>
    <p:extLst>
      <p:ext uri="{BB962C8B-B14F-4D97-AF65-F5344CB8AC3E}">
        <p14:creationId xmlns:p14="http://schemas.microsoft.com/office/powerpoint/2010/main" val="306709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B6189-5DEF-0CE7-FC3F-77A8F760DE05}"/>
              </a:ext>
            </a:extLst>
          </p:cNvPr>
          <p:cNvSpPr>
            <a:spLocks noGrp="1"/>
          </p:cNvSpPr>
          <p:nvPr>
            <p:ph idx="1"/>
          </p:nvPr>
        </p:nvSpPr>
        <p:spPr>
          <a:xfrm>
            <a:off x="1097280" y="304799"/>
            <a:ext cx="10058400" cy="5919019"/>
          </a:xfrm>
        </p:spPr>
        <p:txBody>
          <a:bodyPr>
            <a:normAutofit fontScale="92500" lnSpcReduction="10000"/>
          </a:bodyPr>
          <a:lstStyle/>
          <a:p>
            <a:pPr algn="l">
              <a:buFont typeface="Arial" panose="020B0604020202020204" pitchFamily="34" charset="0"/>
              <a:buChar char="•"/>
            </a:pPr>
            <a:r>
              <a:rPr lang="en-US" b="1" i="0" dirty="0" err="1">
                <a:solidFill>
                  <a:srgbClr val="000000"/>
                </a:solidFill>
                <a:effectLst/>
                <a:latin typeface="Roboto" panose="02000000000000000000" pitchFamily="2" charset="0"/>
              </a:rPr>
              <a:t>pyboard</a:t>
            </a:r>
            <a:endParaRPr lang="en-US" b="0" i="0" dirty="0">
              <a:solidFill>
                <a:srgbClr val="000000"/>
              </a:solidFill>
              <a:effectLst/>
              <a:latin typeface="Roboto" panose="02000000000000000000" pitchFamily="2" charset="0"/>
            </a:endParaRPr>
          </a:p>
          <a:p>
            <a:pPr algn="l"/>
            <a:r>
              <a:rPr lang="en-US" b="0" i="0" dirty="0">
                <a:effectLst/>
                <a:latin typeface="Roboto" panose="02000000000000000000" pitchFamily="2" charset="0"/>
              </a:rPr>
              <a:t>This is the first </a:t>
            </a:r>
            <a:r>
              <a:rPr lang="en-US" b="0" i="0" dirty="0" err="1">
                <a:effectLst/>
                <a:latin typeface="Roboto" panose="02000000000000000000" pitchFamily="2" charset="0"/>
              </a:rPr>
              <a:t>MicroPython</a:t>
            </a:r>
            <a:r>
              <a:rPr lang="en-US" b="0" i="0" dirty="0">
                <a:effectLst/>
                <a:latin typeface="Roboto" panose="02000000000000000000" pitchFamily="2" charset="0"/>
              </a:rPr>
              <a:t> board and has very complete support for the language and hardware peripherals. This board comes to you with </a:t>
            </a:r>
            <a:r>
              <a:rPr lang="en-US" b="0" i="0" dirty="0" err="1">
                <a:effectLst/>
                <a:latin typeface="Roboto" panose="02000000000000000000" pitchFamily="2" charset="0"/>
              </a:rPr>
              <a:t>MicroPython</a:t>
            </a:r>
            <a:r>
              <a:rPr lang="en-US" b="0" i="0" dirty="0">
                <a:effectLst/>
                <a:latin typeface="Roboto" panose="02000000000000000000" pitchFamily="2" charset="0"/>
              </a:rPr>
              <a:t> running on it so you can get started using it immediately without any setup. </a:t>
            </a:r>
          </a:p>
          <a:p>
            <a:pPr algn="l">
              <a:buFont typeface="Arial" panose="020B0604020202020204" pitchFamily="34" charset="0"/>
              <a:buChar char="•"/>
            </a:pPr>
            <a:r>
              <a:rPr lang="en-US" b="1" i="0" dirty="0">
                <a:solidFill>
                  <a:srgbClr val="000000"/>
                </a:solidFill>
                <a:effectLst/>
                <a:latin typeface="Roboto" panose="02000000000000000000" pitchFamily="2" charset="0"/>
              </a:rPr>
              <a:t>ESP8266: </a:t>
            </a:r>
          </a:p>
          <a:p>
            <a:pPr algn="l">
              <a:buFont typeface="Arial" panose="020B0604020202020204" pitchFamily="34" charset="0"/>
              <a:buChar char="•"/>
            </a:pPr>
            <a:r>
              <a:rPr lang="en-US" b="0" i="0" dirty="0" err="1">
                <a:effectLst/>
                <a:latin typeface="Roboto" panose="02000000000000000000" pitchFamily="2" charset="0"/>
              </a:rPr>
              <a:t>MicroPython</a:t>
            </a:r>
            <a:r>
              <a:rPr lang="en-US" b="0" i="0" dirty="0">
                <a:effectLst/>
                <a:latin typeface="Roboto" panose="02000000000000000000" pitchFamily="2" charset="0"/>
              </a:rPr>
              <a:t> support for the popular ESP8266 </a:t>
            </a:r>
            <a:r>
              <a:rPr lang="en-US" b="0" i="0" dirty="0" err="1">
                <a:effectLst/>
                <a:latin typeface="Roboto" panose="02000000000000000000" pitchFamily="2" charset="0"/>
              </a:rPr>
              <a:t>WiFi</a:t>
            </a:r>
            <a:r>
              <a:rPr lang="en-US" b="0" i="0" dirty="0">
                <a:effectLst/>
                <a:latin typeface="Roboto" panose="02000000000000000000" pitchFamily="2" charset="0"/>
              </a:rPr>
              <a:t> microcontroller is excellent. With </a:t>
            </a:r>
            <a:r>
              <a:rPr lang="en-US" b="0" i="0" dirty="0" err="1">
                <a:effectLst/>
                <a:latin typeface="Roboto" panose="02000000000000000000" pitchFamily="2" charset="0"/>
              </a:rPr>
              <a:t>MicroPython</a:t>
            </a:r>
            <a:r>
              <a:rPr lang="en-US" b="0" i="0" dirty="0">
                <a:effectLst/>
                <a:latin typeface="Roboto" panose="02000000000000000000" pitchFamily="2" charset="0"/>
              </a:rPr>
              <a:t> on ESP8266 you can access peripherals like </a:t>
            </a:r>
            <a:r>
              <a:rPr lang="en-US" b="1" i="0" dirty="0">
                <a:effectLst/>
                <a:latin typeface="Roboto" panose="02000000000000000000" pitchFamily="2" charset="0"/>
              </a:rPr>
              <a:t>GPIO, ADC, PWM, and I2C/SPI d</a:t>
            </a:r>
            <a:r>
              <a:rPr lang="en-US" b="0" i="0" dirty="0">
                <a:effectLst/>
                <a:latin typeface="Roboto" panose="02000000000000000000" pitchFamily="2" charset="0"/>
              </a:rPr>
              <a:t>evices. In addition </a:t>
            </a:r>
            <a:r>
              <a:rPr lang="en-US" b="1" i="0" dirty="0" err="1">
                <a:effectLst/>
                <a:latin typeface="Roboto" panose="02000000000000000000" pitchFamily="2" charset="0"/>
              </a:rPr>
              <a:t>WiFi</a:t>
            </a:r>
            <a:r>
              <a:rPr lang="en-US" b="1" i="0" dirty="0">
                <a:effectLst/>
                <a:latin typeface="Roboto" panose="02000000000000000000" pitchFamily="2" charset="0"/>
              </a:rPr>
              <a:t> &amp; internet access </a:t>
            </a:r>
            <a:r>
              <a:rPr lang="en-US" b="0" i="0" dirty="0">
                <a:effectLst/>
                <a:latin typeface="Roboto" panose="02000000000000000000" pitchFamily="2" charset="0"/>
              </a:rPr>
              <a:t>is available and well supported. </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1" i="0" dirty="0" err="1">
                <a:solidFill>
                  <a:srgbClr val="000000"/>
                </a:solidFill>
                <a:effectLst/>
                <a:latin typeface="Roboto" panose="02000000000000000000" pitchFamily="2" charset="0"/>
              </a:rPr>
              <a:t>WiPy</a:t>
            </a:r>
            <a:endParaRPr lang="en-US" b="0" i="0" dirty="0">
              <a:solidFill>
                <a:srgbClr val="000000"/>
              </a:solidFill>
              <a:effectLst/>
              <a:latin typeface="Roboto" panose="02000000000000000000" pitchFamily="2" charset="0"/>
            </a:endParaRPr>
          </a:p>
          <a:p>
            <a:pPr algn="l"/>
            <a:r>
              <a:rPr lang="en-US" b="0" i="0" dirty="0">
                <a:effectLst/>
                <a:latin typeface="Roboto" panose="02000000000000000000" pitchFamily="2" charset="0"/>
              </a:rPr>
              <a:t>The </a:t>
            </a:r>
            <a:r>
              <a:rPr lang="en-US" b="0" i="0" dirty="0" err="1">
                <a:effectLst/>
                <a:latin typeface="Roboto" panose="02000000000000000000" pitchFamily="2" charset="0"/>
              </a:rPr>
              <a:t>WiPy</a:t>
            </a:r>
            <a:r>
              <a:rPr lang="en-US" b="0" i="0" dirty="0">
                <a:effectLst/>
                <a:latin typeface="Roboto" panose="02000000000000000000" pitchFamily="2" charset="0"/>
              </a:rPr>
              <a:t> is another </a:t>
            </a:r>
            <a:r>
              <a:rPr lang="en-US" b="0" i="0" dirty="0" err="1">
                <a:effectLst/>
                <a:latin typeface="Roboto" panose="02000000000000000000" pitchFamily="2" charset="0"/>
              </a:rPr>
              <a:t>MicroPython</a:t>
            </a:r>
            <a:r>
              <a:rPr lang="en-US" b="0" i="0" dirty="0">
                <a:effectLst/>
                <a:latin typeface="Roboto" panose="02000000000000000000" pitchFamily="2" charset="0"/>
              </a:rPr>
              <a:t> board with </a:t>
            </a:r>
            <a:r>
              <a:rPr lang="en-US" b="0" i="0" dirty="0" err="1">
                <a:effectLst/>
                <a:latin typeface="Roboto" panose="02000000000000000000" pitchFamily="2" charset="0"/>
              </a:rPr>
              <a:t>WiFi</a:t>
            </a:r>
            <a:r>
              <a:rPr lang="en-US" b="0" i="0" dirty="0">
                <a:effectLst/>
                <a:latin typeface="Roboto" panose="02000000000000000000" pitchFamily="2" charset="0"/>
              </a:rPr>
              <a:t> and great support. </a:t>
            </a:r>
            <a:r>
              <a:rPr lang="en-US" b="0" i="0" dirty="0" err="1">
                <a:effectLst/>
                <a:latin typeface="Roboto" panose="02000000000000000000" pitchFamily="2" charset="0"/>
                <a:hlinkClick r:id="rId2"/>
              </a:rPr>
              <a:t>Pycom</a:t>
            </a:r>
            <a:r>
              <a:rPr lang="en-US" b="0" i="0" dirty="0">
                <a:effectLst/>
                <a:latin typeface="Roboto" panose="02000000000000000000" pitchFamily="2" charset="0"/>
              </a:rPr>
              <a:t> is the company behind the </a:t>
            </a:r>
            <a:r>
              <a:rPr lang="en-US" b="0" i="0" dirty="0" err="1">
                <a:effectLst/>
                <a:latin typeface="Roboto" panose="02000000000000000000" pitchFamily="2" charset="0"/>
              </a:rPr>
              <a:t>WiPy</a:t>
            </a:r>
            <a:r>
              <a:rPr lang="en-US" b="0" i="0" dirty="0">
                <a:effectLst/>
                <a:latin typeface="Roboto" panose="02000000000000000000" pitchFamily="2" charset="0"/>
              </a:rPr>
              <a:t> board and they provide a nice integrated development environment to load and run </a:t>
            </a:r>
            <a:r>
              <a:rPr lang="en-US" b="0" i="0" dirty="0" err="1">
                <a:effectLst/>
                <a:latin typeface="Roboto" panose="02000000000000000000" pitchFamily="2" charset="0"/>
              </a:rPr>
              <a:t>MicroPython</a:t>
            </a:r>
            <a:r>
              <a:rPr lang="en-US" b="0" i="0" dirty="0">
                <a:effectLst/>
                <a:latin typeface="Roboto" panose="02000000000000000000" pitchFamily="2" charset="0"/>
              </a:rPr>
              <a:t> code on their boards. </a:t>
            </a:r>
          </a:p>
          <a:p>
            <a:pPr algn="l">
              <a:buFont typeface="Arial" panose="020B0604020202020204" pitchFamily="34" charset="0"/>
              <a:buChar char="•"/>
            </a:pPr>
            <a:r>
              <a:rPr lang="en-US" b="1" i="0" dirty="0">
                <a:solidFill>
                  <a:srgbClr val="000000"/>
                </a:solidFill>
                <a:effectLst/>
                <a:latin typeface="Roboto" panose="02000000000000000000" pitchFamily="2" charset="0"/>
              </a:rPr>
              <a:t>BBC </a:t>
            </a:r>
            <a:r>
              <a:rPr lang="en-US" b="1" i="0" dirty="0" err="1">
                <a:solidFill>
                  <a:srgbClr val="000000"/>
                </a:solidFill>
                <a:effectLst/>
                <a:latin typeface="Roboto" panose="02000000000000000000" pitchFamily="2" charset="0"/>
              </a:rPr>
              <a:t>micro:bit</a:t>
            </a:r>
            <a:endParaRPr lang="en-US" b="0" i="0" dirty="0">
              <a:solidFill>
                <a:srgbClr val="000000"/>
              </a:solidFill>
              <a:effectLst/>
              <a:latin typeface="Roboto" panose="02000000000000000000" pitchFamily="2" charset="0"/>
            </a:endParaRPr>
          </a:p>
          <a:p>
            <a:pPr algn="l"/>
            <a:r>
              <a:rPr lang="en-US" b="0" i="0" dirty="0">
                <a:effectLst/>
                <a:latin typeface="Roboto" panose="02000000000000000000" pitchFamily="2" charset="0"/>
              </a:rPr>
              <a:t>The BBC </a:t>
            </a:r>
            <a:r>
              <a:rPr lang="en-US" b="0" i="0" dirty="0" err="1">
                <a:effectLst/>
                <a:latin typeface="Roboto" panose="02000000000000000000" pitchFamily="2" charset="0"/>
              </a:rPr>
              <a:t>micro:bit</a:t>
            </a:r>
            <a:r>
              <a:rPr lang="en-US" b="0" i="0" dirty="0">
                <a:effectLst/>
                <a:latin typeface="Roboto" panose="02000000000000000000" pitchFamily="2" charset="0"/>
              </a:rPr>
              <a:t> has great support for </a:t>
            </a:r>
            <a:r>
              <a:rPr lang="en-US" b="0" i="0" dirty="0" err="1">
                <a:effectLst/>
                <a:latin typeface="Roboto" panose="02000000000000000000" pitchFamily="2" charset="0"/>
              </a:rPr>
              <a:t>MicroPython</a:t>
            </a:r>
            <a:r>
              <a:rPr lang="en-US" b="0" i="0" dirty="0">
                <a:effectLst/>
                <a:latin typeface="Roboto" panose="02000000000000000000" pitchFamily="2" charset="0"/>
              </a:rPr>
              <a:t> and a very nice set of tools to write and upload code. </a:t>
            </a:r>
          </a:p>
          <a:p>
            <a:pPr algn="l"/>
            <a:r>
              <a:rPr lang="en-US" b="1" i="0" dirty="0">
                <a:solidFill>
                  <a:srgbClr val="000000"/>
                </a:solidFill>
                <a:effectLst/>
                <a:latin typeface="Roboto" panose="02000000000000000000" pitchFamily="2" charset="0"/>
              </a:rPr>
              <a:t>Teensy 3.x</a:t>
            </a:r>
            <a:endParaRPr lang="en-US" b="0" i="0" dirty="0">
              <a:solidFill>
                <a:srgbClr val="000000"/>
              </a:solidFill>
              <a:effectLst/>
              <a:latin typeface="Roboto" panose="02000000000000000000" pitchFamily="2" charset="0"/>
            </a:endParaRPr>
          </a:p>
          <a:p>
            <a:pPr algn="l"/>
            <a:r>
              <a:rPr lang="en-US" b="0" i="0" dirty="0">
                <a:effectLst/>
                <a:latin typeface="Roboto" panose="02000000000000000000" pitchFamily="2" charset="0"/>
              </a:rPr>
              <a:t>The Teensy 3.x series of microcontrollers have an </a:t>
            </a:r>
            <a:r>
              <a:rPr lang="en-US" b="0" i="0" dirty="0">
                <a:effectLst/>
                <a:latin typeface="Roboto" panose="02000000000000000000" pitchFamily="2" charset="0"/>
                <a:hlinkClick r:id="rId3"/>
              </a:rPr>
              <a:t>early port of </a:t>
            </a:r>
            <a:r>
              <a:rPr lang="en-US" b="0" i="0" dirty="0" err="1">
                <a:effectLst/>
                <a:latin typeface="Roboto" panose="02000000000000000000" pitchFamily="2" charset="0"/>
                <a:hlinkClick r:id="rId3"/>
              </a:rPr>
              <a:t>MicroPython</a:t>
            </a:r>
            <a:r>
              <a:rPr lang="en-US" b="0" i="0" dirty="0">
                <a:effectLst/>
                <a:latin typeface="Roboto" panose="02000000000000000000" pitchFamily="2" charset="0"/>
                <a:hlinkClick r:id="rId3"/>
              </a:rPr>
              <a:t> available</a:t>
            </a:r>
            <a:r>
              <a:rPr lang="en-US" b="0" i="0" dirty="0">
                <a:effectLst/>
                <a:latin typeface="Roboto" panose="02000000000000000000" pitchFamily="2" charset="0"/>
              </a:rPr>
              <a:t>. </a:t>
            </a:r>
            <a:br>
              <a:rPr lang="en-US" dirty="0"/>
            </a:br>
            <a:endParaRPr lang="en-IN" dirty="0"/>
          </a:p>
        </p:txBody>
      </p:sp>
    </p:spTree>
    <p:extLst>
      <p:ext uri="{BB962C8B-B14F-4D97-AF65-F5344CB8AC3E}">
        <p14:creationId xmlns:p14="http://schemas.microsoft.com/office/powerpoint/2010/main" val="350748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7491-C4B0-9E80-AB42-C85C825AEFFA}"/>
              </a:ext>
            </a:extLst>
          </p:cNvPr>
          <p:cNvSpPr>
            <a:spLocks noGrp="1"/>
          </p:cNvSpPr>
          <p:nvPr>
            <p:ph type="title"/>
          </p:nvPr>
        </p:nvSpPr>
        <p:spPr/>
        <p:txBody>
          <a:bodyPr/>
          <a:lstStyle/>
          <a:p>
            <a:r>
              <a:rPr lang="en-IN" dirty="0" err="1"/>
              <a:t>ESPlorer</a:t>
            </a:r>
            <a:endParaRPr lang="en-IN" dirty="0"/>
          </a:p>
        </p:txBody>
      </p:sp>
      <p:sp>
        <p:nvSpPr>
          <p:cNvPr id="3" name="Content Placeholder 2">
            <a:extLst>
              <a:ext uri="{FF2B5EF4-FFF2-40B4-BE49-F238E27FC236}">
                <a16:creationId xmlns:a16="http://schemas.microsoft.com/office/drawing/2014/main" id="{55F23B59-B5CF-C55D-0D02-B81C055BCBB2}"/>
              </a:ext>
            </a:extLst>
          </p:cNvPr>
          <p:cNvSpPr>
            <a:spLocks noGrp="1"/>
          </p:cNvSpPr>
          <p:nvPr>
            <p:ph idx="1"/>
          </p:nvPr>
        </p:nvSpPr>
        <p:spPr>
          <a:xfrm>
            <a:off x="8868697" y="1845734"/>
            <a:ext cx="3205315" cy="3562008"/>
          </a:xfrm>
        </p:spPr>
        <p:txBody>
          <a:bodyPr>
            <a:normAutofit/>
          </a:bodyPr>
          <a:lstStyle/>
          <a:p>
            <a:r>
              <a:rPr lang="en-US" b="0" i="0" dirty="0">
                <a:solidFill>
                  <a:srgbClr val="313131"/>
                </a:solidFill>
                <a:effectLst/>
                <a:latin typeface="-apple-system"/>
              </a:rPr>
              <a:t>The </a:t>
            </a:r>
            <a:r>
              <a:rPr lang="en-US" b="0" i="0" dirty="0" err="1">
                <a:solidFill>
                  <a:srgbClr val="313131"/>
                </a:solidFill>
                <a:effectLst/>
                <a:latin typeface="-apple-system"/>
              </a:rPr>
              <a:t>ESPlorer</a:t>
            </a:r>
            <a:r>
              <a:rPr lang="en-US" b="0" i="0" dirty="0">
                <a:solidFill>
                  <a:srgbClr val="313131"/>
                </a:solidFill>
                <a:effectLst/>
                <a:latin typeface="-apple-system"/>
              </a:rPr>
              <a:t> is an IDE for ESP development. </a:t>
            </a:r>
          </a:p>
          <a:p>
            <a:r>
              <a:rPr lang="en-US" b="0" i="0" dirty="0">
                <a:solidFill>
                  <a:srgbClr val="313131"/>
                </a:solidFill>
                <a:effectLst/>
                <a:latin typeface="-apple-system"/>
              </a:rPr>
              <a:t>It’s multiplatform, means that it runs on Windows, Mac OS X or Linux (it was created in JAVA).</a:t>
            </a:r>
            <a:endParaRPr lang="en-IN" dirty="0"/>
          </a:p>
        </p:txBody>
      </p:sp>
      <p:pic>
        <p:nvPicPr>
          <p:cNvPr id="1028" name="Picture 4">
            <a:extLst>
              <a:ext uri="{FF2B5EF4-FFF2-40B4-BE49-F238E27FC236}">
                <a16:creationId xmlns:a16="http://schemas.microsoft.com/office/drawing/2014/main" id="{D6890CC6-524A-4F62-F970-55DED3F91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8" y="1641987"/>
            <a:ext cx="8485492" cy="453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0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A7D1-F5F5-0374-3205-56A16E6AAD74}"/>
              </a:ext>
            </a:extLst>
          </p:cNvPr>
          <p:cNvSpPr>
            <a:spLocks noGrp="1"/>
          </p:cNvSpPr>
          <p:nvPr>
            <p:ph type="title"/>
          </p:nvPr>
        </p:nvSpPr>
        <p:spPr/>
        <p:txBody>
          <a:bodyPr/>
          <a:lstStyle/>
          <a:p>
            <a:r>
              <a:rPr lang="en-IN" dirty="0"/>
              <a:t>What is </a:t>
            </a:r>
            <a:r>
              <a:rPr lang="en-IN" dirty="0" err="1"/>
              <a:t>NodeMCU</a:t>
            </a:r>
            <a:r>
              <a:rPr lang="en-IN" dirty="0"/>
              <a:t>?</a:t>
            </a:r>
          </a:p>
        </p:txBody>
      </p:sp>
      <p:sp>
        <p:nvSpPr>
          <p:cNvPr id="3" name="Content Placeholder 2">
            <a:extLst>
              <a:ext uri="{FF2B5EF4-FFF2-40B4-BE49-F238E27FC236}">
                <a16:creationId xmlns:a16="http://schemas.microsoft.com/office/drawing/2014/main" id="{36F5153C-A306-4EFB-79DA-87A806B1E8E8}"/>
              </a:ext>
            </a:extLst>
          </p:cNvPr>
          <p:cNvSpPr>
            <a:spLocks noGrp="1"/>
          </p:cNvSpPr>
          <p:nvPr>
            <p:ph idx="1"/>
          </p:nvPr>
        </p:nvSpPr>
        <p:spPr/>
        <p:txBody>
          <a:bodyPr>
            <a:normAutofit lnSpcReduction="10000"/>
          </a:bodyPr>
          <a:lstStyle/>
          <a:p>
            <a:r>
              <a:rPr lang="en-US" dirty="0"/>
              <a:t>The </a:t>
            </a:r>
            <a:r>
              <a:rPr lang="en-US" dirty="0" err="1"/>
              <a:t>NodeMCU</a:t>
            </a:r>
            <a:r>
              <a:rPr lang="en-US" dirty="0"/>
              <a:t> (Node </a:t>
            </a:r>
            <a:r>
              <a:rPr lang="en-US" dirty="0" err="1"/>
              <a:t>MicroController</a:t>
            </a:r>
            <a:r>
              <a:rPr lang="en-US" dirty="0"/>
              <a:t> Unit) is an open-source software and hardware development environment built around an inexpensive System-on-a-Chip (SoC) called the </a:t>
            </a:r>
            <a:r>
              <a:rPr lang="en-US" b="1" dirty="0"/>
              <a:t>ESP8266</a:t>
            </a:r>
            <a:r>
              <a:rPr lang="en-US" dirty="0"/>
              <a:t>. </a:t>
            </a:r>
          </a:p>
          <a:p>
            <a:endParaRPr lang="en-US" dirty="0"/>
          </a:p>
          <a:p>
            <a:r>
              <a:rPr lang="en-US" dirty="0"/>
              <a:t>The </a:t>
            </a:r>
            <a:r>
              <a:rPr lang="en-US" b="1" dirty="0"/>
              <a:t>ESP8266</a:t>
            </a:r>
            <a:r>
              <a:rPr lang="en-US" dirty="0"/>
              <a:t>, designed and manufactured by </a:t>
            </a:r>
            <a:r>
              <a:rPr lang="en-US" b="1" dirty="0" err="1"/>
              <a:t>Espressif</a:t>
            </a:r>
            <a:r>
              <a:rPr lang="en-US" dirty="0"/>
              <a:t> Systems, contains the crucial elements of a computer: CPU, RAM, networking (</a:t>
            </a:r>
            <a:r>
              <a:rPr lang="en-US" dirty="0" err="1"/>
              <a:t>WiFi</a:t>
            </a:r>
            <a:r>
              <a:rPr lang="en-US" dirty="0"/>
              <a:t>).That makes it an excellent choice for Internet of Things (IoT) projects of all kinds.</a:t>
            </a:r>
          </a:p>
          <a:p>
            <a:endParaRPr lang="en-US" dirty="0"/>
          </a:p>
          <a:p>
            <a:r>
              <a:rPr lang="en-US" dirty="0"/>
              <a:t>However, as a chip, the ESP8266 is also hard to access and use. You must solder wires, with the appropriate analog voltage, to its pins for the simplest tasks such as powering it on or doing serial communication. You also have to program it in low-level machine instructions that can be interpreted by the chip hardware. Itis a huge burden for hobbyists, hackers, or students who want to experiment with it in their own IoT projects</a:t>
            </a:r>
            <a:endParaRPr lang="en-IN" dirty="0"/>
          </a:p>
        </p:txBody>
      </p:sp>
    </p:spTree>
    <p:extLst>
      <p:ext uri="{BB962C8B-B14F-4D97-AF65-F5344CB8AC3E}">
        <p14:creationId xmlns:p14="http://schemas.microsoft.com/office/powerpoint/2010/main" val="80414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708B-ADAC-EEAD-86E7-7E73EECF13E0}"/>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1339048D-4BFE-C353-5D2C-C7409B069974}"/>
              </a:ext>
            </a:extLst>
          </p:cNvPr>
          <p:cNvSpPr>
            <a:spLocks noGrp="1"/>
          </p:cNvSpPr>
          <p:nvPr>
            <p:ph idx="1"/>
          </p:nvPr>
        </p:nvSpPr>
        <p:spPr>
          <a:xfrm>
            <a:off x="1097280" y="1845734"/>
            <a:ext cx="7800914" cy="1998679"/>
          </a:xfrm>
        </p:spPr>
        <p:txBody>
          <a:bodyPr>
            <a:normAutofit lnSpcReduction="10000"/>
          </a:bodyPr>
          <a:lstStyle/>
          <a:p>
            <a:r>
              <a:rPr lang="en-US" dirty="0"/>
              <a:t>1. You need to have JAVA installed in your computer. If you are not having already, go to this website: http://java.com/download, download and install the latest version. It requires JAVA (SE version 7 and above) installed.</a:t>
            </a:r>
          </a:p>
          <a:p>
            <a:endParaRPr lang="en-US" dirty="0"/>
          </a:p>
          <a:p>
            <a:r>
              <a:rPr lang="en-US" dirty="0"/>
              <a:t>2. You need to flash your ESP8266 with </a:t>
            </a:r>
            <a:r>
              <a:rPr lang="en-US" dirty="0" err="1"/>
              <a:t>NodeMCU</a:t>
            </a:r>
            <a:r>
              <a:rPr lang="en-US" dirty="0"/>
              <a:t> firmware</a:t>
            </a:r>
            <a:endParaRPr lang="en-IN" dirty="0"/>
          </a:p>
        </p:txBody>
      </p:sp>
    </p:spTree>
    <p:extLst>
      <p:ext uri="{BB962C8B-B14F-4D97-AF65-F5344CB8AC3E}">
        <p14:creationId xmlns:p14="http://schemas.microsoft.com/office/powerpoint/2010/main" val="2952302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3333-2164-544C-C44B-E151959B636A}"/>
              </a:ext>
            </a:extLst>
          </p:cNvPr>
          <p:cNvSpPr>
            <a:spLocks noGrp="1"/>
          </p:cNvSpPr>
          <p:nvPr>
            <p:ph type="title"/>
          </p:nvPr>
        </p:nvSpPr>
        <p:spPr/>
        <p:txBody>
          <a:bodyPr/>
          <a:lstStyle/>
          <a:p>
            <a:r>
              <a:rPr lang="en-IN" dirty="0" err="1"/>
              <a:t>ESPlorer</a:t>
            </a:r>
            <a:r>
              <a:rPr lang="en-IN" dirty="0"/>
              <a:t> overview</a:t>
            </a:r>
          </a:p>
        </p:txBody>
      </p:sp>
      <p:pic>
        <p:nvPicPr>
          <p:cNvPr id="2050" name="Picture 2">
            <a:extLst>
              <a:ext uri="{FF2B5EF4-FFF2-40B4-BE49-F238E27FC236}">
                <a16:creationId xmlns:a16="http://schemas.microsoft.com/office/drawing/2014/main" id="{D8644A69-6F57-C935-9EBD-317E8B940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07" y="1824991"/>
            <a:ext cx="6096000" cy="3295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1C74A6-ADEA-C4B9-F0EC-B8DC38E96C52}"/>
              </a:ext>
            </a:extLst>
          </p:cNvPr>
          <p:cNvSpPr txBox="1"/>
          <p:nvPr/>
        </p:nvSpPr>
        <p:spPr>
          <a:xfrm>
            <a:off x="7688826" y="2015613"/>
            <a:ext cx="3893574" cy="1754326"/>
          </a:xfrm>
          <a:prstGeom prst="rect">
            <a:avLst/>
          </a:prstGeom>
          <a:noFill/>
        </p:spPr>
        <p:txBody>
          <a:bodyPr wrap="square" rtlCol="0">
            <a:spAutoFit/>
          </a:bodyPr>
          <a:lstStyle/>
          <a:p>
            <a:r>
              <a:rPr lang="en-US" b="0" i="0" dirty="0">
                <a:solidFill>
                  <a:srgbClr val="313131"/>
                </a:solidFill>
                <a:effectLst/>
                <a:latin typeface="-apple-system"/>
              </a:rPr>
              <a:t>In the top left corner you can see all the regular options that you find in any software. </a:t>
            </a:r>
          </a:p>
          <a:p>
            <a:endParaRPr lang="en-US" dirty="0">
              <a:solidFill>
                <a:srgbClr val="313131"/>
              </a:solidFill>
              <a:latin typeface="-apple-system"/>
            </a:endParaRPr>
          </a:p>
          <a:p>
            <a:r>
              <a:rPr lang="en-US" b="0" i="0" dirty="0">
                <a:solidFill>
                  <a:srgbClr val="313131"/>
                </a:solidFill>
                <a:effectLst/>
                <a:latin typeface="-apple-system"/>
              </a:rPr>
              <a:t>Create a New file, Open a new file, Save file, Save file as, Undo, Redo, etc.</a:t>
            </a:r>
            <a:endParaRPr lang="en-IN" dirty="0"/>
          </a:p>
        </p:txBody>
      </p:sp>
    </p:spTree>
    <p:extLst>
      <p:ext uri="{BB962C8B-B14F-4D97-AF65-F5344CB8AC3E}">
        <p14:creationId xmlns:p14="http://schemas.microsoft.com/office/powerpoint/2010/main" val="35317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8C39-CAA9-3098-91E5-E4F24182F7B9}"/>
              </a:ext>
            </a:extLst>
          </p:cNvPr>
          <p:cNvSpPr>
            <a:spLocks noGrp="1"/>
          </p:cNvSpPr>
          <p:nvPr>
            <p:ph type="title"/>
          </p:nvPr>
        </p:nvSpPr>
        <p:spPr/>
        <p:txBody>
          <a:bodyPr/>
          <a:lstStyle/>
          <a:p>
            <a:r>
              <a:rPr lang="en-IN" dirty="0"/>
              <a:t>Serial communication</a:t>
            </a:r>
          </a:p>
        </p:txBody>
      </p:sp>
      <p:pic>
        <p:nvPicPr>
          <p:cNvPr id="3074" name="Picture 2">
            <a:extLst>
              <a:ext uri="{FF2B5EF4-FFF2-40B4-BE49-F238E27FC236}">
                <a16:creationId xmlns:a16="http://schemas.microsoft.com/office/drawing/2014/main" id="{9CE54274-3955-9FC6-FBE7-68261DF19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035432"/>
            <a:ext cx="5393225" cy="2615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4572EA-97E3-8127-1CC4-447024630E41}"/>
              </a:ext>
            </a:extLst>
          </p:cNvPr>
          <p:cNvSpPr txBox="1"/>
          <p:nvPr/>
        </p:nvSpPr>
        <p:spPr>
          <a:xfrm>
            <a:off x="6833420" y="2291367"/>
            <a:ext cx="2300748" cy="1477328"/>
          </a:xfrm>
          <a:prstGeom prst="rect">
            <a:avLst/>
          </a:prstGeom>
          <a:noFill/>
        </p:spPr>
        <p:txBody>
          <a:bodyPr wrap="square">
            <a:spAutoFit/>
          </a:bodyPr>
          <a:lstStyle/>
          <a:p>
            <a:r>
              <a:rPr lang="en-US" b="0" i="0" dirty="0">
                <a:solidFill>
                  <a:srgbClr val="313131"/>
                </a:solidFill>
                <a:effectLst/>
                <a:latin typeface="-apple-system"/>
              </a:rPr>
              <a:t>In the top right corner you have all the options you need to establish a serial communication </a:t>
            </a:r>
            <a:endParaRPr lang="en-IN" dirty="0"/>
          </a:p>
        </p:txBody>
      </p:sp>
    </p:spTree>
    <p:extLst>
      <p:ext uri="{BB962C8B-B14F-4D97-AF65-F5344CB8AC3E}">
        <p14:creationId xmlns:p14="http://schemas.microsoft.com/office/powerpoint/2010/main" val="19447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9D7B-C623-BD6F-7A39-01000BF92AE4}"/>
              </a:ext>
            </a:extLst>
          </p:cNvPr>
          <p:cNvSpPr>
            <a:spLocks noGrp="1"/>
          </p:cNvSpPr>
          <p:nvPr>
            <p:ph type="title"/>
          </p:nvPr>
        </p:nvSpPr>
        <p:spPr/>
        <p:txBody>
          <a:bodyPr/>
          <a:lstStyle/>
          <a:p>
            <a:r>
              <a:rPr lang="en-IN" dirty="0"/>
              <a:t>Code window</a:t>
            </a:r>
          </a:p>
        </p:txBody>
      </p:sp>
      <p:pic>
        <p:nvPicPr>
          <p:cNvPr id="4098" name="Picture 2">
            <a:extLst>
              <a:ext uri="{FF2B5EF4-FFF2-40B4-BE49-F238E27FC236}">
                <a16:creationId xmlns:a16="http://schemas.microsoft.com/office/drawing/2014/main" id="{2382D53E-FE18-65E3-95B9-FD8728067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4" y="1846997"/>
            <a:ext cx="6202065" cy="4618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E74CE3-C6A7-DE2D-7C89-38F91CC3E1CF}"/>
              </a:ext>
            </a:extLst>
          </p:cNvPr>
          <p:cNvSpPr txBox="1"/>
          <p:nvPr/>
        </p:nvSpPr>
        <p:spPr>
          <a:xfrm>
            <a:off x="7855973" y="2969793"/>
            <a:ext cx="3696929" cy="1200329"/>
          </a:xfrm>
          <a:prstGeom prst="rect">
            <a:avLst/>
          </a:prstGeom>
          <a:noFill/>
        </p:spPr>
        <p:txBody>
          <a:bodyPr wrap="square">
            <a:spAutoFit/>
          </a:bodyPr>
          <a:lstStyle/>
          <a:p>
            <a:r>
              <a:rPr lang="en-US" b="0" i="0" dirty="0">
                <a:solidFill>
                  <a:srgbClr val="313131"/>
                </a:solidFill>
                <a:effectLst/>
                <a:latin typeface="-apple-system"/>
              </a:rPr>
              <a:t>This next screenshot shows your Code Window, that’s where you write your scripts (your scripts are highlighted with your code syntax).</a:t>
            </a:r>
            <a:endParaRPr lang="en-IN" dirty="0"/>
          </a:p>
        </p:txBody>
      </p:sp>
    </p:spTree>
    <p:extLst>
      <p:ext uri="{BB962C8B-B14F-4D97-AF65-F5344CB8AC3E}">
        <p14:creationId xmlns:p14="http://schemas.microsoft.com/office/powerpoint/2010/main" val="2652667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CC26-0765-CFC4-B29C-78CE36C14406}"/>
              </a:ext>
            </a:extLst>
          </p:cNvPr>
          <p:cNvSpPr>
            <a:spLocks noGrp="1"/>
          </p:cNvSpPr>
          <p:nvPr>
            <p:ph type="title"/>
          </p:nvPr>
        </p:nvSpPr>
        <p:spPr/>
        <p:txBody>
          <a:bodyPr/>
          <a:lstStyle/>
          <a:p>
            <a:r>
              <a:rPr lang="en-IN" dirty="0" err="1"/>
              <a:t>ESPlorer</a:t>
            </a:r>
            <a:r>
              <a:rPr lang="en-IN" dirty="0"/>
              <a:t> ESP8266 interaction</a:t>
            </a:r>
          </a:p>
        </p:txBody>
      </p:sp>
      <p:pic>
        <p:nvPicPr>
          <p:cNvPr id="5122" name="Picture 2">
            <a:extLst>
              <a:ext uri="{FF2B5EF4-FFF2-40B4-BE49-F238E27FC236}">
                <a16:creationId xmlns:a16="http://schemas.microsoft.com/office/drawing/2014/main" id="{1DFDCC39-0B94-AC1E-A542-CFACE536B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00250"/>
            <a:ext cx="8025495" cy="1804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66D45C-F084-B63C-9920-3CAE83743465}"/>
              </a:ext>
            </a:extLst>
          </p:cNvPr>
          <p:cNvSpPr txBox="1"/>
          <p:nvPr/>
        </p:nvSpPr>
        <p:spPr>
          <a:xfrm>
            <a:off x="1097279" y="4067974"/>
            <a:ext cx="9295417" cy="923330"/>
          </a:xfrm>
          <a:prstGeom prst="rect">
            <a:avLst/>
          </a:prstGeom>
          <a:noFill/>
        </p:spPr>
        <p:txBody>
          <a:bodyPr wrap="square">
            <a:spAutoFit/>
          </a:bodyPr>
          <a:lstStyle/>
          <a:p>
            <a:r>
              <a:rPr lang="en-US" b="0" i="0" dirty="0">
                <a:solidFill>
                  <a:srgbClr val="313131"/>
                </a:solidFill>
                <a:effectLst/>
                <a:latin typeface="-apple-system"/>
              </a:rPr>
              <a:t>Below the Code Window, you have 12 buttons that offer you all the functions you could possibly need to interact with your ESP8266. Here’s the ones you’ll use most: “Save to ESP” and “Send to ESP”.</a:t>
            </a:r>
            <a:endParaRPr lang="en-IN" dirty="0"/>
          </a:p>
        </p:txBody>
      </p:sp>
    </p:spTree>
    <p:extLst>
      <p:ext uri="{BB962C8B-B14F-4D97-AF65-F5344CB8AC3E}">
        <p14:creationId xmlns:p14="http://schemas.microsoft.com/office/powerpoint/2010/main" val="187060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BC9D-3DE8-D3EA-CB7A-77FCBF08B3C7}"/>
              </a:ext>
            </a:extLst>
          </p:cNvPr>
          <p:cNvSpPr>
            <a:spLocks noGrp="1"/>
          </p:cNvSpPr>
          <p:nvPr>
            <p:ph type="title"/>
          </p:nvPr>
        </p:nvSpPr>
        <p:spPr/>
        <p:txBody>
          <a:bodyPr/>
          <a:lstStyle/>
          <a:p>
            <a:r>
              <a:rPr lang="en-IN" dirty="0"/>
              <a:t>Output window</a:t>
            </a:r>
          </a:p>
        </p:txBody>
      </p:sp>
      <p:pic>
        <p:nvPicPr>
          <p:cNvPr id="6146" name="Picture 2">
            <a:extLst>
              <a:ext uri="{FF2B5EF4-FFF2-40B4-BE49-F238E27FC236}">
                <a16:creationId xmlns:a16="http://schemas.microsoft.com/office/drawing/2014/main" id="{0FA4B4DA-D334-6264-C13C-E0F7F123C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12176"/>
            <a:ext cx="5507908" cy="4115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ED10F3-BA62-AF59-9ACA-6D7FED16D761}"/>
              </a:ext>
            </a:extLst>
          </p:cNvPr>
          <p:cNvSpPr txBox="1"/>
          <p:nvPr/>
        </p:nvSpPr>
        <p:spPr>
          <a:xfrm>
            <a:off x="6744929" y="2012176"/>
            <a:ext cx="4945625" cy="1754326"/>
          </a:xfrm>
          <a:prstGeom prst="rect">
            <a:avLst/>
          </a:prstGeom>
          <a:noFill/>
        </p:spPr>
        <p:txBody>
          <a:bodyPr wrap="square">
            <a:spAutoFit/>
          </a:bodyPr>
          <a:lstStyle/>
          <a:p>
            <a:pPr algn="just"/>
            <a:r>
              <a:rPr lang="en-US" b="0" i="0" dirty="0">
                <a:solidFill>
                  <a:srgbClr val="313131"/>
                </a:solidFill>
                <a:effectLst/>
                <a:latin typeface="-apple-system"/>
              </a:rPr>
              <a:t>This screenshot shows the Output Window which tells you exactly what’s going on in your ESP8266. You can see errors and use prints in your code to debug your projects.</a:t>
            </a:r>
          </a:p>
          <a:p>
            <a:br>
              <a:rPr lang="en-US" dirty="0"/>
            </a:br>
            <a:endParaRPr lang="en-IN" dirty="0"/>
          </a:p>
        </p:txBody>
      </p:sp>
    </p:spTree>
    <p:extLst>
      <p:ext uri="{BB962C8B-B14F-4D97-AF65-F5344CB8AC3E}">
        <p14:creationId xmlns:p14="http://schemas.microsoft.com/office/powerpoint/2010/main" val="1324892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63D8-ACF8-D352-615C-128A525AEF6A}"/>
              </a:ext>
            </a:extLst>
          </p:cNvPr>
          <p:cNvSpPr>
            <a:spLocks noGrp="1"/>
          </p:cNvSpPr>
          <p:nvPr>
            <p:ph type="title"/>
          </p:nvPr>
        </p:nvSpPr>
        <p:spPr/>
        <p:txBody>
          <a:bodyPr/>
          <a:lstStyle/>
          <a:p>
            <a:r>
              <a:rPr lang="en-IN" dirty="0"/>
              <a:t>Flashing ESP8266 with </a:t>
            </a:r>
            <a:r>
              <a:rPr lang="en-IN" dirty="0" err="1"/>
              <a:t>MicroPython</a:t>
            </a:r>
            <a:endParaRPr lang="en-IN" dirty="0"/>
          </a:p>
        </p:txBody>
      </p:sp>
      <p:sp>
        <p:nvSpPr>
          <p:cNvPr id="3" name="Content Placeholder 2">
            <a:extLst>
              <a:ext uri="{FF2B5EF4-FFF2-40B4-BE49-F238E27FC236}">
                <a16:creationId xmlns:a16="http://schemas.microsoft.com/office/drawing/2014/main" id="{77C8EF74-EF67-05D4-93B7-43708102D14E}"/>
              </a:ext>
            </a:extLst>
          </p:cNvPr>
          <p:cNvSpPr>
            <a:spLocks noGrp="1"/>
          </p:cNvSpPr>
          <p:nvPr>
            <p:ph idx="1"/>
          </p:nvPr>
        </p:nvSpPr>
        <p:spPr/>
        <p:txBody>
          <a:bodyPr>
            <a:normAutofit/>
          </a:bodyPr>
          <a:lstStyle/>
          <a:p>
            <a:pPr algn="l"/>
            <a:r>
              <a:rPr lang="en-US" b="1" i="0" dirty="0">
                <a:solidFill>
                  <a:srgbClr val="404040"/>
                </a:solidFill>
                <a:effectLst/>
                <a:latin typeface="Roboto Slab" pitchFamily="2" charset="0"/>
              </a:rPr>
              <a:t>Getting the firmware</a:t>
            </a:r>
          </a:p>
          <a:p>
            <a:pPr algn="l"/>
            <a:r>
              <a:rPr lang="en-US" b="0" i="0" dirty="0">
                <a:solidFill>
                  <a:srgbClr val="404040"/>
                </a:solidFill>
                <a:effectLst/>
                <a:latin typeface="Lato" panose="020F0502020204030203" pitchFamily="34" charset="0"/>
              </a:rPr>
              <a:t>The first thing you need to do is download the most recent </a:t>
            </a:r>
            <a:r>
              <a:rPr lang="en-US" b="0" i="0" dirty="0" err="1">
                <a:solidFill>
                  <a:srgbClr val="404040"/>
                </a:solidFill>
                <a:effectLst/>
                <a:latin typeface="Lato" panose="020F0502020204030203" pitchFamily="34" charset="0"/>
              </a:rPr>
              <a:t>MicroPython</a:t>
            </a:r>
            <a:r>
              <a:rPr lang="en-US" b="0" i="0" dirty="0">
                <a:solidFill>
                  <a:srgbClr val="404040"/>
                </a:solidFill>
                <a:effectLst/>
                <a:latin typeface="Lato" panose="020F0502020204030203" pitchFamily="34" charset="0"/>
              </a:rPr>
              <a:t> firmware .bin file to load onto your ESP8266 device. You can download it from the </a:t>
            </a:r>
            <a:r>
              <a:rPr lang="en-US" b="0" i="0" u="none" strike="noStrike" dirty="0" err="1">
                <a:solidFill>
                  <a:srgbClr val="2980B9"/>
                </a:solidFill>
                <a:effectLst/>
                <a:latin typeface="Lato" panose="020F0502020204030203" pitchFamily="34" charset="0"/>
                <a:hlinkClick r:id="rId2"/>
              </a:rPr>
              <a:t>MicroPython</a:t>
            </a:r>
            <a:r>
              <a:rPr lang="en-US" b="0" i="0" u="none" strike="noStrike" dirty="0">
                <a:solidFill>
                  <a:srgbClr val="2980B9"/>
                </a:solidFill>
                <a:effectLst/>
                <a:latin typeface="Lato" panose="020F0502020204030203" pitchFamily="34" charset="0"/>
                <a:hlinkClick r:id="rId2"/>
              </a:rPr>
              <a:t> downloads page</a:t>
            </a:r>
            <a:r>
              <a:rPr lang="en-US" b="0" i="0" dirty="0">
                <a:solidFill>
                  <a:srgbClr val="404040"/>
                </a:solidFill>
                <a:effectLst/>
                <a:latin typeface="Lato" panose="020F0502020204030203" pitchFamily="34" charset="0"/>
              </a:rPr>
              <a:t>. </a:t>
            </a:r>
          </a:p>
          <a:p>
            <a:pPr algn="l"/>
            <a:r>
              <a:rPr lang="en-US" b="1" i="0" dirty="0">
                <a:solidFill>
                  <a:srgbClr val="404040"/>
                </a:solidFill>
                <a:effectLst/>
                <a:latin typeface="Roboto Slab" pitchFamily="2" charset="0"/>
              </a:rPr>
              <a:t>Deploying the firmware</a:t>
            </a:r>
          </a:p>
          <a:p>
            <a:pPr algn="l"/>
            <a:r>
              <a:rPr lang="en-US" b="0" i="0" dirty="0">
                <a:solidFill>
                  <a:srgbClr val="404040"/>
                </a:solidFill>
                <a:effectLst/>
                <a:latin typeface="Lato" panose="020F0502020204030203" pitchFamily="34" charset="0"/>
              </a:rPr>
              <a:t>Once you have the </a:t>
            </a:r>
            <a:r>
              <a:rPr lang="en-US" b="0" i="0" dirty="0" err="1">
                <a:solidFill>
                  <a:srgbClr val="404040"/>
                </a:solidFill>
                <a:effectLst/>
                <a:latin typeface="Lato" panose="020F0502020204030203" pitchFamily="34" charset="0"/>
              </a:rPr>
              <a:t>MicroPython</a:t>
            </a:r>
            <a:r>
              <a:rPr lang="en-US" b="0" i="0" dirty="0">
                <a:solidFill>
                  <a:srgbClr val="404040"/>
                </a:solidFill>
                <a:effectLst/>
                <a:latin typeface="Lato" panose="020F0502020204030203" pitchFamily="34" charset="0"/>
              </a:rPr>
              <a:t> firmware (compiled code), you need to load it onto your ESP8266 device. There are two main steps to do this: first you need to put your device in boot-loader mode, and second you need to copy across the firmware. </a:t>
            </a:r>
          </a:p>
          <a:p>
            <a:pPr algn="l"/>
            <a:r>
              <a:rPr lang="en-US" b="0" i="0" dirty="0">
                <a:solidFill>
                  <a:srgbClr val="404040"/>
                </a:solidFill>
                <a:effectLst/>
                <a:latin typeface="Lato" panose="020F0502020204030203" pitchFamily="34" charset="0"/>
              </a:rPr>
              <a:t>If you have a board that has a USB connector, a USB-serial convertor, then deploying the firmware should be easy as all steps can be done automatically. Boards that have such features include the Adafruit Feather HUZZAH and </a:t>
            </a:r>
            <a:r>
              <a:rPr lang="en-US" b="0" i="0" dirty="0" err="1">
                <a:solidFill>
                  <a:srgbClr val="404040"/>
                </a:solidFill>
                <a:effectLst/>
                <a:latin typeface="Lato" panose="020F0502020204030203" pitchFamily="34" charset="0"/>
              </a:rPr>
              <a:t>NodeMCU</a:t>
            </a:r>
            <a:r>
              <a:rPr lang="en-US" b="0" i="0" dirty="0">
                <a:solidFill>
                  <a:srgbClr val="404040"/>
                </a:solidFill>
                <a:effectLst/>
                <a:latin typeface="Lato" panose="020F0502020204030203" pitchFamily="34" charset="0"/>
              </a:rPr>
              <a:t> boards</a:t>
            </a:r>
          </a:p>
          <a:p>
            <a:pPr algn="l"/>
            <a:endParaRPr lang="en-US" dirty="0">
              <a:solidFill>
                <a:srgbClr val="404040"/>
              </a:solidFill>
              <a:latin typeface="Lato" panose="020F0502020204030203" pitchFamily="34" charset="0"/>
            </a:endParaRPr>
          </a:p>
          <a:p>
            <a:pPr algn="l"/>
            <a:endParaRPr lang="en-IN" dirty="0"/>
          </a:p>
        </p:txBody>
      </p:sp>
    </p:spTree>
    <p:extLst>
      <p:ext uri="{BB962C8B-B14F-4D97-AF65-F5344CB8AC3E}">
        <p14:creationId xmlns:p14="http://schemas.microsoft.com/office/powerpoint/2010/main" val="193312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C07B-0318-7679-BCE2-2E88446FCDBA}"/>
              </a:ext>
            </a:extLst>
          </p:cNvPr>
          <p:cNvSpPr>
            <a:spLocks noGrp="1"/>
          </p:cNvSpPr>
          <p:nvPr>
            <p:ph type="title"/>
          </p:nvPr>
        </p:nvSpPr>
        <p:spPr/>
        <p:txBody>
          <a:bodyPr/>
          <a:lstStyle/>
          <a:p>
            <a:r>
              <a:rPr lang="en-IN" dirty="0"/>
              <a:t>Blinking LED</a:t>
            </a:r>
          </a:p>
        </p:txBody>
      </p:sp>
      <p:sp>
        <p:nvSpPr>
          <p:cNvPr id="3" name="Content Placeholder 2">
            <a:extLst>
              <a:ext uri="{FF2B5EF4-FFF2-40B4-BE49-F238E27FC236}">
                <a16:creationId xmlns:a16="http://schemas.microsoft.com/office/drawing/2014/main" id="{A2F373E4-0C3C-A338-0A1F-37274DE41B6E}"/>
              </a:ext>
            </a:extLst>
          </p:cNvPr>
          <p:cNvSpPr>
            <a:spLocks noGrp="1"/>
          </p:cNvSpPr>
          <p:nvPr>
            <p:ph idx="1"/>
          </p:nvPr>
        </p:nvSpPr>
        <p:spPr>
          <a:xfrm>
            <a:off x="1097280" y="1845734"/>
            <a:ext cx="4031224" cy="3984795"/>
          </a:xfrm>
        </p:spPr>
        <p:txBody>
          <a:bodyPr>
            <a:normAutofit/>
          </a:bodyPr>
          <a:lstStyle/>
          <a:p>
            <a:pPr>
              <a:lnSpc>
                <a:spcPct val="100000"/>
              </a:lnSpc>
              <a:spcBef>
                <a:spcPts val="0"/>
              </a:spcBef>
              <a:spcAft>
                <a:spcPts val="0"/>
              </a:spcAft>
            </a:pPr>
            <a:r>
              <a:rPr lang="en-US" dirty="0"/>
              <a:t>from machine import Pin</a:t>
            </a:r>
          </a:p>
          <a:p>
            <a:pPr>
              <a:lnSpc>
                <a:spcPct val="100000"/>
              </a:lnSpc>
              <a:spcBef>
                <a:spcPts val="0"/>
              </a:spcBef>
              <a:spcAft>
                <a:spcPts val="0"/>
              </a:spcAft>
            </a:pPr>
            <a:r>
              <a:rPr lang="en-US" dirty="0"/>
              <a:t>import time</a:t>
            </a:r>
          </a:p>
          <a:p>
            <a:pPr>
              <a:lnSpc>
                <a:spcPct val="100000"/>
              </a:lnSpc>
              <a:spcBef>
                <a:spcPts val="0"/>
              </a:spcBef>
              <a:spcAft>
                <a:spcPts val="0"/>
              </a:spcAft>
            </a:pPr>
            <a:endParaRPr lang="en-US" dirty="0"/>
          </a:p>
          <a:p>
            <a:pPr>
              <a:lnSpc>
                <a:spcPct val="100000"/>
              </a:lnSpc>
              <a:spcBef>
                <a:spcPts val="0"/>
              </a:spcBef>
              <a:spcAft>
                <a:spcPts val="0"/>
              </a:spcAft>
            </a:pPr>
            <a:r>
              <a:rPr lang="en-US" dirty="0"/>
              <a:t>led = Pin(2,Pin.OUT)</a:t>
            </a:r>
          </a:p>
          <a:p>
            <a:pPr>
              <a:lnSpc>
                <a:spcPct val="100000"/>
              </a:lnSpc>
              <a:spcBef>
                <a:spcPts val="0"/>
              </a:spcBef>
              <a:spcAft>
                <a:spcPts val="0"/>
              </a:spcAft>
            </a:pPr>
            <a:endParaRPr lang="en-US" dirty="0"/>
          </a:p>
          <a:p>
            <a:pPr>
              <a:lnSpc>
                <a:spcPct val="100000"/>
              </a:lnSpc>
              <a:spcBef>
                <a:spcPts val="0"/>
              </a:spcBef>
              <a:spcAft>
                <a:spcPts val="0"/>
              </a:spcAft>
            </a:pPr>
            <a:r>
              <a:rPr lang="en-US" dirty="0"/>
              <a:t>While True:</a:t>
            </a:r>
          </a:p>
          <a:p>
            <a:pPr marL="201168" lvl="1" indent="0">
              <a:lnSpc>
                <a:spcPct val="100000"/>
              </a:lnSpc>
              <a:spcBef>
                <a:spcPts val="0"/>
              </a:spcBef>
              <a:spcAft>
                <a:spcPts val="0"/>
              </a:spcAft>
              <a:buNone/>
            </a:pPr>
            <a:r>
              <a:rPr lang="en-US" sz="2000" dirty="0"/>
              <a:t> </a:t>
            </a:r>
            <a:r>
              <a:rPr lang="en-US" sz="2000" dirty="0" err="1"/>
              <a:t>led.high</a:t>
            </a:r>
            <a:r>
              <a:rPr lang="en-US" sz="2000" dirty="0"/>
              <a:t>()</a:t>
            </a:r>
          </a:p>
          <a:p>
            <a:pPr marL="201168" lvl="1" indent="0">
              <a:lnSpc>
                <a:spcPct val="100000"/>
              </a:lnSpc>
              <a:spcBef>
                <a:spcPts val="0"/>
              </a:spcBef>
              <a:spcAft>
                <a:spcPts val="0"/>
              </a:spcAft>
              <a:buNone/>
            </a:pPr>
            <a:r>
              <a:rPr lang="en-US" sz="2000" dirty="0"/>
              <a:t> </a:t>
            </a:r>
            <a:r>
              <a:rPr lang="en-US" sz="2000" dirty="0" err="1"/>
              <a:t>time.sleep</a:t>
            </a:r>
            <a:r>
              <a:rPr lang="en-US" sz="2000" dirty="0"/>
              <a:t>(1)</a:t>
            </a:r>
          </a:p>
          <a:p>
            <a:pPr marL="201168" lvl="1" indent="0">
              <a:lnSpc>
                <a:spcPct val="100000"/>
              </a:lnSpc>
              <a:spcBef>
                <a:spcPts val="0"/>
              </a:spcBef>
              <a:spcAft>
                <a:spcPts val="0"/>
              </a:spcAft>
              <a:buNone/>
            </a:pPr>
            <a:r>
              <a:rPr lang="en-US" sz="2000" dirty="0"/>
              <a:t> </a:t>
            </a:r>
            <a:r>
              <a:rPr lang="en-US" sz="2000" dirty="0" err="1"/>
              <a:t>led.low</a:t>
            </a:r>
            <a:r>
              <a:rPr lang="en-US" sz="2000" dirty="0"/>
              <a:t>()</a:t>
            </a:r>
          </a:p>
          <a:p>
            <a:pPr marL="201168" lvl="1" indent="0">
              <a:lnSpc>
                <a:spcPct val="100000"/>
              </a:lnSpc>
              <a:spcBef>
                <a:spcPts val="0"/>
              </a:spcBef>
              <a:spcAft>
                <a:spcPts val="0"/>
              </a:spcAft>
              <a:buNone/>
            </a:pPr>
            <a:r>
              <a:rPr lang="en-US" sz="2000" dirty="0"/>
              <a:t> </a:t>
            </a:r>
            <a:r>
              <a:rPr lang="en-US" sz="2000" dirty="0" err="1"/>
              <a:t>time.sleep</a:t>
            </a:r>
            <a:r>
              <a:rPr lang="en-US" sz="2000" dirty="0"/>
              <a:t>(1)</a:t>
            </a:r>
          </a:p>
          <a:p>
            <a:pPr>
              <a:lnSpc>
                <a:spcPct val="100000"/>
              </a:lnSpc>
              <a:spcBef>
                <a:spcPts val="0"/>
              </a:spcBef>
              <a:spcAft>
                <a:spcPts val="0"/>
              </a:spcAft>
            </a:pPr>
            <a:endParaRPr lang="en-US" dirty="0"/>
          </a:p>
          <a:p>
            <a:pPr>
              <a:lnSpc>
                <a:spcPct val="120000"/>
              </a:lnSpc>
              <a:spcAft>
                <a:spcPts val="0"/>
              </a:spcAft>
            </a:pPr>
            <a:endParaRPr lang="en-US" dirty="0"/>
          </a:p>
          <a:p>
            <a:endParaRPr lang="en-IN" dirty="0"/>
          </a:p>
        </p:txBody>
      </p:sp>
      <p:sp>
        <p:nvSpPr>
          <p:cNvPr id="6" name="TextBox 5">
            <a:extLst>
              <a:ext uri="{FF2B5EF4-FFF2-40B4-BE49-F238E27FC236}">
                <a16:creationId xmlns:a16="http://schemas.microsoft.com/office/drawing/2014/main" id="{64D2400A-9508-C1C4-E4DB-79201FDAA6D7}"/>
              </a:ext>
            </a:extLst>
          </p:cNvPr>
          <p:cNvSpPr txBox="1"/>
          <p:nvPr/>
        </p:nvSpPr>
        <p:spPr>
          <a:xfrm>
            <a:off x="7669162" y="2084438"/>
            <a:ext cx="4031224" cy="4247317"/>
          </a:xfrm>
          <a:prstGeom prst="rect">
            <a:avLst/>
          </a:prstGeom>
          <a:noFill/>
        </p:spPr>
        <p:txBody>
          <a:bodyPr wrap="square">
            <a:spAutoFit/>
          </a:bodyPr>
          <a:lstStyle/>
          <a:p>
            <a:r>
              <a:rPr lang="en-US" dirty="0"/>
              <a:t>The first line “imports” the “Pin” function from the “machine” module. In Python, to use any libraries, you first have to import them. The “machine” module contains most of the hardware-specific functions in </a:t>
            </a:r>
            <a:r>
              <a:rPr lang="en-US" dirty="0" err="1"/>
              <a:t>Micropython</a:t>
            </a:r>
            <a:r>
              <a:rPr lang="en-US" dirty="0"/>
              <a:t>.</a:t>
            </a:r>
          </a:p>
          <a:p>
            <a:endParaRPr lang="en-US" dirty="0"/>
          </a:p>
          <a:p>
            <a:r>
              <a:rPr lang="en-US" dirty="0"/>
              <a:t>Once we have the “Pin” function imported, we use it to create a pin object, with the first parameter telling it to use gpio2, and the second parameter telling it to switch it into output mode. Once created, the pin is assigned to the variable we called “led”.</a:t>
            </a:r>
          </a:p>
          <a:p>
            <a:endParaRPr lang="en-US" dirty="0"/>
          </a:p>
        </p:txBody>
      </p:sp>
    </p:spTree>
    <p:extLst>
      <p:ext uri="{BB962C8B-B14F-4D97-AF65-F5344CB8AC3E}">
        <p14:creationId xmlns:p14="http://schemas.microsoft.com/office/powerpoint/2010/main" val="2028432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BCCB-2AE7-B790-C80E-25A3917B86E6}"/>
              </a:ext>
            </a:extLst>
          </p:cNvPr>
          <p:cNvSpPr>
            <a:spLocks noGrp="1"/>
          </p:cNvSpPr>
          <p:nvPr>
            <p:ph type="title"/>
          </p:nvPr>
        </p:nvSpPr>
        <p:spPr/>
        <p:txBody>
          <a:bodyPr/>
          <a:lstStyle/>
          <a:p>
            <a:r>
              <a:rPr lang="en-IN" dirty="0"/>
              <a:t>LED Push Button</a:t>
            </a:r>
          </a:p>
        </p:txBody>
      </p:sp>
      <p:pic>
        <p:nvPicPr>
          <p:cNvPr id="8196" name="Picture 4" descr="ESP32 and ESP8266 Control LED with Push button Micropython">
            <a:extLst>
              <a:ext uri="{FF2B5EF4-FFF2-40B4-BE49-F238E27FC236}">
                <a16:creationId xmlns:a16="http://schemas.microsoft.com/office/drawing/2014/main" id="{1910B64C-477F-F857-3D5D-90B8BB91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806" y="1737360"/>
            <a:ext cx="3583613" cy="190930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SP32 digital input and digital output pin example">
            <a:extLst>
              <a:ext uri="{FF2B5EF4-FFF2-40B4-BE49-F238E27FC236}">
                <a16:creationId xmlns:a16="http://schemas.microsoft.com/office/drawing/2014/main" id="{6BE7EA84-74B5-EC43-FC88-C81228345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62" y="1853380"/>
            <a:ext cx="5951096" cy="459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89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9AB-82CB-6384-21E4-626E4FB9F00A}"/>
              </a:ext>
            </a:extLst>
          </p:cNvPr>
          <p:cNvSpPr>
            <a:spLocks noGrp="1"/>
          </p:cNvSpPr>
          <p:nvPr>
            <p:ph type="title"/>
          </p:nvPr>
        </p:nvSpPr>
        <p:spPr/>
        <p:txBody>
          <a:bodyPr/>
          <a:lstStyle/>
          <a:p>
            <a:r>
              <a:rPr lang="en-IN" dirty="0"/>
              <a:t>LED Push Button</a:t>
            </a:r>
          </a:p>
        </p:txBody>
      </p:sp>
      <p:pic>
        <p:nvPicPr>
          <p:cNvPr id="9218" name="Picture 2" descr="Control LED with Push button ESP32 Micropython">
            <a:extLst>
              <a:ext uri="{FF2B5EF4-FFF2-40B4-BE49-F238E27FC236}">
                <a16:creationId xmlns:a16="http://schemas.microsoft.com/office/drawing/2014/main" id="{801403DE-72F7-7A94-1E37-C89F7754E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22" y="1858296"/>
            <a:ext cx="4763330" cy="32623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9727B93-B8D4-E798-C77B-BE58EF9FC17D}"/>
              </a:ext>
            </a:extLst>
          </p:cNvPr>
          <p:cNvSpPr/>
          <p:nvPr/>
        </p:nvSpPr>
        <p:spPr>
          <a:xfrm>
            <a:off x="6975085" y="2323991"/>
            <a:ext cx="1681316" cy="326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20" name="Picture 4" descr="Electrical Symbols | Circuit Symbols For Kids | DK Find Out">
            <a:extLst>
              <a:ext uri="{FF2B5EF4-FFF2-40B4-BE49-F238E27FC236}">
                <a16:creationId xmlns:a16="http://schemas.microsoft.com/office/drawing/2014/main" id="{F2979072-86A3-5654-9C43-9B4404405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989729" y="2885652"/>
            <a:ext cx="602228" cy="2730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255BE93-32A1-90D9-A13B-CE318A01E0B5}"/>
              </a:ext>
            </a:extLst>
          </p:cNvPr>
          <p:cNvSpPr/>
          <p:nvPr/>
        </p:nvSpPr>
        <p:spPr>
          <a:xfrm>
            <a:off x="9154302" y="3657600"/>
            <a:ext cx="176511" cy="727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9B1663C-96DF-161F-2254-D9B439845B9C}"/>
              </a:ext>
            </a:extLst>
          </p:cNvPr>
          <p:cNvCxnSpPr>
            <a:cxnSpLocks/>
            <a:endCxn id="5" idx="0"/>
          </p:cNvCxnSpPr>
          <p:nvPr/>
        </p:nvCxnSpPr>
        <p:spPr>
          <a:xfrm>
            <a:off x="9242558" y="320040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335AC4-9A35-7F12-19A2-1A333D92BC53}"/>
              </a:ext>
            </a:extLst>
          </p:cNvPr>
          <p:cNvCxnSpPr>
            <a:cxnSpLocks/>
          </p:cNvCxnSpPr>
          <p:nvPr/>
        </p:nvCxnSpPr>
        <p:spPr>
          <a:xfrm>
            <a:off x="9247710" y="4385187"/>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775CA5-E7CC-540B-1848-005218700AD8}"/>
              </a:ext>
            </a:extLst>
          </p:cNvPr>
          <p:cNvCxnSpPr>
            <a:cxnSpLocks/>
          </p:cNvCxnSpPr>
          <p:nvPr/>
        </p:nvCxnSpPr>
        <p:spPr>
          <a:xfrm flipH="1">
            <a:off x="9026484" y="4842387"/>
            <a:ext cx="400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CAE2D0-0076-F9E4-60C9-B884AF498E99}"/>
              </a:ext>
            </a:extLst>
          </p:cNvPr>
          <p:cNvCxnSpPr>
            <a:cxnSpLocks/>
          </p:cNvCxnSpPr>
          <p:nvPr/>
        </p:nvCxnSpPr>
        <p:spPr>
          <a:xfrm flipH="1" flipV="1">
            <a:off x="8549854" y="3419168"/>
            <a:ext cx="692703" cy="24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F87A2A-300E-BF0D-B1E5-F12EF72CF7AE}"/>
              </a:ext>
            </a:extLst>
          </p:cNvPr>
          <p:cNvCxnSpPr>
            <a:cxnSpLocks/>
          </p:cNvCxnSpPr>
          <p:nvPr/>
        </p:nvCxnSpPr>
        <p:spPr>
          <a:xfrm>
            <a:off x="9242557" y="226387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37F7C6CF-B4BD-03AA-BEF4-F3C2110E2355}"/>
              </a:ext>
            </a:extLst>
          </p:cNvPr>
          <p:cNvSpPr/>
          <p:nvPr/>
        </p:nvSpPr>
        <p:spPr>
          <a:xfrm>
            <a:off x="9112635" y="2085671"/>
            <a:ext cx="216073" cy="2133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090D3BCE-2F79-8355-663F-7B5E52861C33}"/>
              </a:ext>
            </a:extLst>
          </p:cNvPr>
          <p:cNvSpPr txBox="1"/>
          <p:nvPr/>
        </p:nvSpPr>
        <p:spPr>
          <a:xfrm>
            <a:off x="9026484" y="4778236"/>
            <a:ext cx="965550" cy="369332"/>
          </a:xfrm>
          <a:prstGeom prst="rect">
            <a:avLst/>
          </a:prstGeom>
          <a:noFill/>
        </p:spPr>
        <p:txBody>
          <a:bodyPr wrap="square" rtlCol="0">
            <a:spAutoFit/>
          </a:bodyPr>
          <a:lstStyle/>
          <a:p>
            <a:r>
              <a:rPr lang="en-IN" dirty="0"/>
              <a:t>GND</a:t>
            </a:r>
          </a:p>
        </p:txBody>
      </p:sp>
      <p:sp>
        <p:nvSpPr>
          <p:cNvPr id="19" name="TextBox 18">
            <a:extLst>
              <a:ext uri="{FF2B5EF4-FFF2-40B4-BE49-F238E27FC236}">
                <a16:creationId xmlns:a16="http://schemas.microsoft.com/office/drawing/2014/main" id="{2C268054-5A93-EF0F-4B0B-6F9F7C365967}"/>
              </a:ext>
            </a:extLst>
          </p:cNvPr>
          <p:cNvSpPr txBox="1"/>
          <p:nvPr/>
        </p:nvSpPr>
        <p:spPr>
          <a:xfrm>
            <a:off x="8944609" y="1753958"/>
            <a:ext cx="965550" cy="369332"/>
          </a:xfrm>
          <a:prstGeom prst="rect">
            <a:avLst/>
          </a:prstGeom>
          <a:noFill/>
        </p:spPr>
        <p:txBody>
          <a:bodyPr wrap="square" rtlCol="0">
            <a:spAutoFit/>
          </a:bodyPr>
          <a:lstStyle/>
          <a:p>
            <a:r>
              <a:rPr lang="en-IN" dirty="0"/>
              <a:t>3.3V</a:t>
            </a:r>
          </a:p>
        </p:txBody>
      </p:sp>
      <p:pic>
        <p:nvPicPr>
          <p:cNvPr id="9222" name="Picture 6">
            <a:extLst>
              <a:ext uri="{FF2B5EF4-FFF2-40B4-BE49-F238E27FC236}">
                <a16:creationId xmlns:a16="http://schemas.microsoft.com/office/drawing/2014/main" id="{D0DABAF9-2B25-DDBA-1BB5-00174F4B7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913494" y="2945076"/>
            <a:ext cx="756461" cy="75646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B96836F-BB93-2A12-941C-C5F91A866CD8}"/>
              </a:ext>
            </a:extLst>
          </p:cNvPr>
          <p:cNvSpPr/>
          <p:nvPr/>
        </p:nvSpPr>
        <p:spPr>
          <a:xfrm>
            <a:off x="5580220" y="3657600"/>
            <a:ext cx="176511" cy="727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065BCC97-6810-749D-2017-8C849A37AA9C}"/>
              </a:ext>
            </a:extLst>
          </p:cNvPr>
          <p:cNvCxnSpPr>
            <a:cxnSpLocks/>
          </p:cNvCxnSpPr>
          <p:nvPr/>
        </p:nvCxnSpPr>
        <p:spPr>
          <a:xfrm>
            <a:off x="5673628" y="4385187"/>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8700DC-6F27-13B1-7B99-1EF5992B4FE1}"/>
              </a:ext>
            </a:extLst>
          </p:cNvPr>
          <p:cNvCxnSpPr>
            <a:cxnSpLocks/>
          </p:cNvCxnSpPr>
          <p:nvPr/>
        </p:nvCxnSpPr>
        <p:spPr>
          <a:xfrm flipH="1">
            <a:off x="5452402" y="4842387"/>
            <a:ext cx="4009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5333A03-FD7D-B9B4-A22A-1BDADC030AAF}"/>
              </a:ext>
            </a:extLst>
          </p:cNvPr>
          <p:cNvSpPr txBox="1"/>
          <p:nvPr/>
        </p:nvSpPr>
        <p:spPr>
          <a:xfrm>
            <a:off x="5452402" y="4778236"/>
            <a:ext cx="965550" cy="369332"/>
          </a:xfrm>
          <a:prstGeom prst="rect">
            <a:avLst/>
          </a:prstGeom>
          <a:noFill/>
        </p:spPr>
        <p:txBody>
          <a:bodyPr wrap="square" rtlCol="0">
            <a:spAutoFit/>
          </a:bodyPr>
          <a:lstStyle/>
          <a:p>
            <a:r>
              <a:rPr lang="en-IN" dirty="0"/>
              <a:t>GND</a:t>
            </a:r>
          </a:p>
        </p:txBody>
      </p:sp>
      <p:cxnSp>
        <p:nvCxnSpPr>
          <p:cNvPr id="24" name="Straight Connector 23">
            <a:extLst>
              <a:ext uri="{FF2B5EF4-FFF2-40B4-BE49-F238E27FC236}">
                <a16:creationId xmlns:a16="http://schemas.microsoft.com/office/drawing/2014/main" id="{2B5A36D0-F935-CAFC-F53E-185B2B35464D}"/>
              </a:ext>
            </a:extLst>
          </p:cNvPr>
          <p:cNvCxnSpPr>
            <a:cxnSpLocks/>
          </p:cNvCxnSpPr>
          <p:nvPr/>
        </p:nvCxnSpPr>
        <p:spPr>
          <a:xfrm flipH="1">
            <a:off x="5614601" y="3299833"/>
            <a:ext cx="436218" cy="111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B8C4A3-E85B-CAC9-EDD4-A8A2A8B9915D}"/>
              </a:ext>
            </a:extLst>
          </p:cNvPr>
          <p:cNvCxnSpPr>
            <a:cxnSpLocks/>
          </p:cNvCxnSpPr>
          <p:nvPr/>
        </p:nvCxnSpPr>
        <p:spPr>
          <a:xfrm>
            <a:off x="5614601" y="3323307"/>
            <a:ext cx="0" cy="3231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11B204-9CBE-B3FC-16EF-9C104A9BB773}"/>
              </a:ext>
            </a:extLst>
          </p:cNvPr>
          <p:cNvCxnSpPr>
            <a:cxnSpLocks/>
          </p:cNvCxnSpPr>
          <p:nvPr/>
        </p:nvCxnSpPr>
        <p:spPr>
          <a:xfrm flipH="1" flipV="1">
            <a:off x="6594758" y="3305061"/>
            <a:ext cx="692703" cy="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F83729-E4B0-1B2D-655D-E40EE4C21BE7}"/>
              </a:ext>
            </a:extLst>
          </p:cNvPr>
          <p:cNvSpPr txBox="1"/>
          <p:nvPr/>
        </p:nvSpPr>
        <p:spPr>
          <a:xfrm>
            <a:off x="7287461" y="4021393"/>
            <a:ext cx="1456110" cy="646331"/>
          </a:xfrm>
          <a:prstGeom prst="rect">
            <a:avLst/>
          </a:prstGeom>
          <a:noFill/>
        </p:spPr>
        <p:txBody>
          <a:bodyPr wrap="square" rtlCol="0">
            <a:spAutoFit/>
          </a:bodyPr>
          <a:lstStyle/>
          <a:p>
            <a:r>
              <a:rPr lang="en-IN" dirty="0"/>
              <a:t>ESP8266 </a:t>
            </a:r>
            <a:r>
              <a:rPr lang="en-IN" dirty="0" err="1"/>
              <a:t>NodeMCU</a:t>
            </a:r>
            <a:endParaRPr lang="en-IN" dirty="0"/>
          </a:p>
        </p:txBody>
      </p:sp>
      <p:sp>
        <p:nvSpPr>
          <p:cNvPr id="31" name="TextBox 30">
            <a:extLst>
              <a:ext uri="{FF2B5EF4-FFF2-40B4-BE49-F238E27FC236}">
                <a16:creationId xmlns:a16="http://schemas.microsoft.com/office/drawing/2014/main" id="{FB67248E-28E2-DB59-7195-CD3118D69A5F}"/>
              </a:ext>
            </a:extLst>
          </p:cNvPr>
          <p:cNvSpPr txBox="1"/>
          <p:nvPr/>
        </p:nvSpPr>
        <p:spPr>
          <a:xfrm>
            <a:off x="6968847" y="3147329"/>
            <a:ext cx="444307" cy="369332"/>
          </a:xfrm>
          <a:prstGeom prst="rect">
            <a:avLst/>
          </a:prstGeom>
          <a:noFill/>
        </p:spPr>
        <p:txBody>
          <a:bodyPr wrap="square" rtlCol="0">
            <a:spAutoFit/>
          </a:bodyPr>
          <a:lstStyle/>
          <a:p>
            <a:r>
              <a:rPr lang="en-IN" dirty="0"/>
              <a:t>14</a:t>
            </a:r>
          </a:p>
        </p:txBody>
      </p:sp>
      <p:sp>
        <p:nvSpPr>
          <p:cNvPr id="9216" name="TextBox 9215">
            <a:extLst>
              <a:ext uri="{FF2B5EF4-FFF2-40B4-BE49-F238E27FC236}">
                <a16:creationId xmlns:a16="http://schemas.microsoft.com/office/drawing/2014/main" id="{451B4DEE-7B3B-69B6-53F5-4261CEFA4FFE}"/>
              </a:ext>
            </a:extLst>
          </p:cNvPr>
          <p:cNvSpPr txBox="1"/>
          <p:nvPr/>
        </p:nvSpPr>
        <p:spPr>
          <a:xfrm>
            <a:off x="8238891" y="3200400"/>
            <a:ext cx="444307"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44750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D797-0661-56E7-2945-70DD191CB8C9}"/>
              </a:ext>
            </a:extLst>
          </p:cNvPr>
          <p:cNvSpPr>
            <a:spLocks noGrp="1"/>
          </p:cNvSpPr>
          <p:nvPr>
            <p:ph type="title"/>
          </p:nvPr>
        </p:nvSpPr>
        <p:spPr/>
        <p:txBody>
          <a:bodyPr>
            <a:normAutofit/>
          </a:bodyPr>
          <a:lstStyle/>
          <a:p>
            <a:r>
              <a:rPr lang="en-IN" sz="3200" b="1" dirty="0"/>
              <a:t>ESP8266-12E</a:t>
            </a:r>
          </a:p>
        </p:txBody>
      </p:sp>
      <p:sp>
        <p:nvSpPr>
          <p:cNvPr id="4" name="TextBox 3">
            <a:extLst>
              <a:ext uri="{FF2B5EF4-FFF2-40B4-BE49-F238E27FC236}">
                <a16:creationId xmlns:a16="http://schemas.microsoft.com/office/drawing/2014/main" id="{8FA9C845-DAF5-231C-201C-1EF16E33CEA5}"/>
              </a:ext>
            </a:extLst>
          </p:cNvPr>
          <p:cNvSpPr txBox="1"/>
          <p:nvPr/>
        </p:nvSpPr>
        <p:spPr>
          <a:xfrm>
            <a:off x="4660490" y="2104103"/>
            <a:ext cx="4075626" cy="424731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ESP8266-12E</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err="1">
                <a:ln>
                  <a:noFill/>
                </a:ln>
                <a:solidFill>
                  <a:prstClr val="black"/>
                </a:solidFill>
                <a:effectLst/>
                <a:uLnTx/>
                <a:uFillTx/>
                <a:latin typeface="Calibri Light" panose="020F0302020204030204"/>
                <a:ea typeface="+mn-ea"/>
                <a:cs typeface="Arial" panose="020B0604020202020204" pitchFamily="34" charset="0"/>
              </a:rPr>
              <a:t>Tensilica</a:t>
            </a: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 </a:t>
            </a:r>
            <a:r>
              <a:rPr kumimoji="0" lang="en-IN" sz="1800" b="1" i="0" u="none" strike="noStrike" kern="1200" cap="none" spc="0" normalizeH="0" baseline="0" noProof="0" dirty="0" err="1">
                <a:ln>
                  <a:noFill/>
                </a:ln>
                <a:solidFill>
                  <a:prstClr val="black"/>
                </a:solidFill>
                <a:effectLst/>
                <a:uLnTx/>
                <a:uFillTx/>
                <a:latin typeface="Calibri Light" panose="020F0302020204030204"/>
                <a:ea typeface="+mn-ea"/>
                <a:cs typeface="Arial" panose="020B0604020202020204" pitchFamily="34" charset="0"/>
              </a:rPr>
              <a:t>Xtensa</a:t>
            </a: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 32-bit LX106</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80 to 160 MHz Clock Freq.</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128kB internal RAM</a:t>
            </a:r>
          </a:p>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 4MB external Flash</a:t>
            </a:r>
          </a:p>
          <a:p>
            <a:pPr marL="0" marR="0" lvl="0" indent="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 802.11 b/g/n </a:t>
            </a:r>
            <a:r>
              <a:rPr kumimoji="0" lang="en-IN" sz="1800" b="1" i="0" u="none" strike="noStrike" kern="1200" cap="none" spc="0" normalizeH="0" baseline="0" noProof="0" dirty="0" err="1">
                <a:ln>
                  <a:noFill/>
                </a:ln>
                <a:solidFill>
                  <a:prstClr val="black"/>
                </a:solidFill>
                <a:effectLst/>
                <a:uLnTx/>
                <a:uFillTx/>
                <a:latin typeface="Calibri Light" panose="020F0302020204030204"/>
                <a:ea typeface="+mn-ea"/>
                <a:cs typeface="Arial" panose="020B0604020202020204" pitchFamily="34" charset="0"/>
              </a:rPr>
              <a:t>WiFi</a:t>
            </a: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 transceiver</a:t>
            </a:r>
          </a:p>
          <a:p>
            <a:pPr marL="0" marR="0" lvl="0" indent="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rPr>
              <a:t>-Operating Voltage 3.3V</a:t>
            </a:r>
            <a:r>
              <a:rPr kumimoji="0" lang="pt-BR" sz="1800" b="0" i="0" u="none" strike="noStrike" kern="1200" cap="none" spc="0" normalizeH="0" baseline="0" noProof="0" dirty="0">
                <a:ln>
                  <a:noFill/>
                </a:ln>
                <a:solidFill>
                  <a:srgbClr val="FFFFFF"/>
                </a:solidFill>
                <a:effectLst/>
                <a:uLnTx/>
                <a:uFillTx/>
                <a:latin typeface="Calibri Light" panose="020F0302020204030204"/>
                <a:ea typeface="+mn-ea"/>
                <a:cs typeface="+mn-cs"/>
              </a:rPr>
              <a:t>8 transceiver</a:t>
            </a: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pt-BR" sz="1800" b="0" i="0" u="none" strike="noStrike" kern="1200" cap="none" spc="0" normalizeH="0" baseline="0" noProof="0" dirty="0">
                <a:ln>
                  <a:noFill/>
                </a:ln>
                <a:solidFill>
                  <a:srgbClr val="191919"/>
                </a:solidFill>
                <a:effectLst/>
                <a:uLnTx/>
                <a:uFillTx/>
                <a:latin typeface="Segoe UI" panose="020B0502040204020203" pitchFamily="34" charset="0"/>
                <a:ea typeface="+mn-ea"/>
                <a:cs typeface="+mn-cs"/>
              </a:rPr>
            </a:br>
            <a:endPar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1" i="0" u="none" strike="noStrike" kern="1200" cap="none" spc="0" normalizeH="0" baseline="0" noProof="0" dirty="0">
              <a:ln>
                <a:noFill/>
              </a:ln>
              <a:solidFill>
                <a:prstClr val="black"/>
              </a:solidFill>
              <a:effectLst/>
              <a:uLnTx/>
              <a:uFillTx/>
              <a:latin typeface="Calibri Light" panose="020F0302020204030204"/>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026" name="Picture 2" descr="ESP8266-12E WiFi Module at Rs 165 | WiFi Module in Palghar | ID: 19087297812">
            <a:extLst>
              <a:ext uri="{FF2B5EF4-FFF2-40B4-BE49-F238E27FC236}">
                <a16:creationId xmlns:a16="http://schemas.microsoft.com/office/drawing/2014/main" id="{D6961FFB-29E4-A82B-8E8C-A0E14BD84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1" y="2107546"/>
            <a:ext cx="2845302" cy="284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0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556C-F7F8-E2EE-FE12-4B2AF57AA74B}"/>
              </a:ext>
            </a:extLst>
          </p:cNvPr>
          <p:cNvSpPr>
            <a:spLocks noGrp="1"/>
          </p:cNvSpPr>
          <p:nvPr>
            <p:ph type="title"/>
          </p:nvPr>
        </p:nvSpPr>
        <p:spPr/>
        <p:txBody>
          <a:bodyPr/>
          <a:lstStyle/>
          <a:p>
            <a:r>
              <a:rPr lang="en-IN" dirty="0"/>
              <a:t>class Pin </a:t>
            </a:r>
          </a:p>
        </p:txBody>
      </p:sp>
      <p:sp>
        <p:nvSpPr>
          <p:cNvPr id="3" name="Content Placeholder 2">
            <a:extLst>
              <a:ext uri="{FF2B5EF4-FFF2-40B4-BE49-F238E27FC236}">
                <a16:creationId xmlns:a16="http://schemas.microsoft.com/office/drawing/2014/main" id="{C511D7AE-2335-6830-7D52-108BC9AA7985}"/>
              </a:ext>
            </a:extLst>
          </p:cNvPr>
          <p:cNvSpPr>
            <a:spLocks noGrp="1"/>
          </p:cNvSpPr>
          <p:nvPr>
            <p:ph idx="1"/>
          </p:nvPr>
        </p:nvSpPr>
        <p:spPr>
          <a:xfrm>
            <a:off x="1097280" y="1845734"/>
            <a:ext cx="3317404" cy="4023360"/>
          </a:xfrm>
        </p:spPr>
        <p:txBody>
          <a:bodyPr>
            <a:normAutofit lnSpcReduction="10000"/>
          </a:bodyPr>
          <a:lstStyle/>
          <a:p>
            <a:r>
              <a:rPr lang="en-US" b="0" i="0" dirty="0">
                <a:solidFill>
                  <a:srgbClr val="404040"/>
                </a:solidFill>
                <a:effectLst/>
                <a:latin typeface="Lato" panose="020F0502020204030203" pitchFamily="34" charset="0"/>
              </a:rPr>
              <a:t>A pin object is used to control I/O pins (also known as GPIO - general-purpose input/output).</a:t>
            </a:r>
          </a:p>
          <a:p>
            <a:r>
              <a:rPr lang="en-US" b="0" i="0" dirty="0">
                <a:solidFill>
                  <a:srgbClr val="404040"/>
                </a:solidFill>
                <a:effectLst/>
                <a:latin typeface="Lato" panose="020F0502020204030203" pitchFamily="34" charset="0"/>
              </a:rPr>
              <a:t> Pin objects are commonly associated with a physical pin that can drive an output voltage and read input voltages. </a:t>
            </a:r>
          </a:p>
          <a:p>
            <a:r>
              <a:rPr lang="en-US" b="0" i="0" dirty="0">
                <a:solidFill>
                  <a:srgbClr val="404040"/>
                </a:solidFill>
                <a:effectLst/>
                <a:latin typeface="Lato" panose="020F0502020204030203" pitchFamily="34" charset="0"/>
              </a:rPr>
              <a:t>The pin class has methods to set the </a:t>
            </a:r>
            <a:r>
              <a:rPr lang="en-US" b="1" i="0" dirty="0">
                <a:solidFill>
                  <a:srgbClr val="404040"/>
                </a:solidFill>
                <a:effectLst/>
                <a:latin typeface="Lato" panose="020F0502020204030203" pitchFamily="34" charset="0"/>
              </a:rPr>
              <a:t>mode</a:t>
            </a:r>
            <a:r>
              <a:rPr lang="en-US" b="0" i="0" dirty="0">
                <a:solidFill>
                  <a:srgbClr val="404040"/>
                </a:solidFill>
                <a:effectLst/>
                <a:latin typeface="Lato" panose="020F0502020204030203" pitchFamily="34" charset="0"/>
              </a:rPr>
              <a:t> of the pin (IN, OUT, </a:t>
            </a:r>
            <a:r>
              <a:rPr lang="en-US" b="0" i="0" dirty="0" err="1">
                <a:solidFill>
                  <a:srgbClr val="404040"/>
                </a:solidFill>
                <a:effectLst/>
                <a:latin typeface="Lato" panose="020F0502020204030203" pitchFamily="34" charset="0"/>
              </a:rPr>
              <a:t>etc</a:t>
            </a:r>
            <a:r>
              <a:rPr lang="en-US" b="0" i="0" dirty="0">
                <a:solidFill>
                  <a:srgbClr val="404040"/>
                </a:solidFill>
                <a:effectLst/>
                <a:latin typeface="Lato" panose="020F0502020204030203" pitchFamily="34" charset="0"/>
              </a:rPr>
              <a:t>) and methods to </a:t>
            </a:r>
            <a:r>
              <a:rPr lang="en-US" b="1" i="0" dirty="0">
                <a:solidFill>
                  <a:srgbClr val="404040"/>
                </a:solidFill>
                <a:effectLst/>
                <a:latin typeface="Lato" panose="020F0502020204030203" pitchFamily="34" charset="0"/>
              </a:rPr>
              <a:t>get</a:t>
            </a:r>
            <a:r>
              <a:rPr lang="en-US" b="0" i="0" dirty="0">
                <a:solidFill>
                  <a:srgbClr val="404040"/>
                </a:solidFill>
                <a:effectLst/>
                <a:latin typeface="Lato" panose="020F0502020204030203" pitchFamily="34" charset="0"/>
              </a:rPr>
              <a:t> and </a:t>
            </a:r>
            <a:r>
              <a:rPr lang="en-US" b="1" i="0" dirty="0">
                <a:solidFill>
                  <a:srgbClr val="404040"/>
                </a:solidFill>
                <a:effectLst/>
                <a:latin typeface="Lato" panose="020F0502020204030203" pitchFamily="34" charset="0"/>
              </a:rPr>
              <a:t>set</a:t>
            </a:r>
            <a:r>
              <a:rPr lang="en-US" b="0" i="0" dirty="0">
                <a:solidFill>
                  <a:srgbClr val="404040"/>
                </a:solidFill>
                <a:effectLst/>
                <a:latin typeface="Lato" panose="020F0502020204030203" pitchFamily="34" charset="0"/>
              </a:rPr>
              <a:t> the digital logic level. </a:t>
            </a:r>
          </a:p>
          <a:p>
            <a:endParaRPr lang="en-IN" dirty="0"/>
          </a:p>
        </p:txBody>
      </p:sp>
      <p:sp>
        <p:nvSpPr>
          <p:cNvPr id="7" name="TextBox 6">
            <a:extLst>
              <a:ext uri="{FF2B5EF4-FFF2-40B4-BE49-F238E27FC236}">
                <a16:creationId xmlns:a16="http://schemas.microsoft.com/office/drawing/2014/main" id="{1BC4D88D-2047-2E35-312F-172C8ED6AD6D}"/>
              </a:ext>
            </a:extLst>
          </p:cNvPr>
          <p:cNvSpPr txBox="1"/>
          <p:nvPr/>
        </p:nvSpPr>
        <p:spPr>
          <a:xfrm>
            <a:off x="5702710" y="1946787"/>
            <a:ext cx="5604387" cy="3970318"/>
          </a:xfrm>
          <a:prstGeom prst="rect">
            <a:avLst/>
          </a:prstGeom>
          <a:noFill/>
        </p:spPr>
        <p:txBody>
          <a:bodyPr wrap="square" rtlCol="0">
            <a:spAutoFit/>
          </a:bodyPr>
          <a:lstStyle/>
          <a:p>
            <a:r>
              <a:rPr lang="en-US" dirty="0"/>
              <a:t>from machine import Pin</a:t>
            </a:r>
          </a:p>
          <a:p>
            <a:endParaRPr lang="en-US" dirty="0"/>
          </a:p>
          <a:p>
            <a:r>
              <a:rPr lang="en-US" dirty="0"/>
              <a:t># create an output pin on pin #0</a:t>
            </a:r>
          </a:p>
          <a:p>
            <a:r>
              <a:rPr lang="en-US" dirty="0"/>
              <a:t>p0 = Pin(0, </a:t>
            </a:r>
            <a:r>
              <a:rPr lang="en-US" dirty="0" err="1"/>
              <a:t>Pin.OUT</a:t>
            </a:r>
            <a:r>
              <a:rPr lang="en-US" dirty="0"/>
              <a:t>)</a:t>
            </a:r>
          </a:p>
          <a:p>
            <a:endParaRPr lang="en-US" dirty="0"/>
          </a:p>
          <a:p>
            <a:r>
              <a:rPr lang="en-US" dirty="0"/>
              <a:t># set the value low then high</a:t>
            </a:r>
          </a:p>
          <a:p>
            <a:r>
              <a:rPr lang="en-US" dirty="0"/>
              <a:t>p0.value(0)</a:t>
            </a:r>
          </a:p>
          <a:p>
            <a:r>
              <a:rPr lang="en-US" dirty="0"/>
              <a:t>p0.value(1)</a:t>
            </a:r>
          </a:p>
          <a:p>
            <a:endParaRPr lang="en-US" dirty="0"/>
          </a:p>
          <a:p>
            <a:r>
              <a:rPr lang="en-US" dirty="0"/>
              <a:t># create an input pin on pin #2, with a pull up resistor</a:t>
            </a:r>
          </a:p>
          <a:p>
            <a:r>
              <a:rPr lang="en-US" dirty="0"/>
              <a:t>p2 = Pin(2, Pin</a:t>
            </a:r>
            <a:r>
              <a:rPr lang="en-US"/>
              <a:t>.IN)</a:t>
            </a:r>
          </a:p>
          <a:p>
            <a:endParaRPr lang="en-US" dirty="0"/>
          </a:p>
          <a:p>
            <a:r>
              <a:rPr lang="en-US" dirty="0"/>
              <a:t># read and print the pin value</a:t>
            </a:r>
          </a:p>
          <a:p>
            <a:r>
              <a:rPr lang="en-US" dirty="0"/>
              <a:t>print(p2.value())</a:t>
            </a:r>
          </a:p>
        </p:txBody>
      </p:sp>
    </p:spTree>
    <p:extLst>
      <p:ext uri="{BB962C8B-B14F-4D97-AF65-F5344CB8AC3E}">
        <p14:creationId xmlns:p14="http://schemas.microsoft.com/office/powerpoint/2010/main" val="3662983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8E00-CEEC-1796-B088-B1EE16BF3BBB}"/>
              </a:ext>
            </a:extLst>
          </p:cNvPr>
          <p:cNvSpPr>
            <a:spLocks noGrp="1"/>
          </p:cNvSpPr>
          <p:nvPr>
            <p:ph type="title"/>
          </p:nvPr>
        </p:nvSpPr>
        <p:spPr/>
        <p:txBody>
          <a:bodyPr/>
          <a:lstStyle/>
          <a:p>
            <a:r>
              <a:rPr lang="en-IN" dirty="0"/>
              <a:t>LED Push Button</a:t>
            </a:r>
          </a:p>
        </p:txBody>
      </p:sp>
      <p:sp>
        <p:nvSpPr>
          <p:cNvPr id="3" name="Content Placeholder 2">
            <a:extLst>
              <a:ext uri="{FF2B5EF4-FFF2-40B4-BE49-F238E27FC236}">
                <a16:creationId xmlns:a16="http://schemas.microsoft.com/office/drawing/2014/main" id="{1624C3B7-72A9-D3C8-F36C-162DA03CBDB4}"/>
              </a:ext>
            </a:extLst>
          </p:cNvPr>
          <p:cNvSpPr>
            <a:spLocks noGrp="1"/>
          </p:cNvSpPr>
          <p:nvPr>
            <p:ph idx="1"/>
          </p:nvPr>
        </p:nvSpPr>
        <p:spPr/>
        <p:txBody>
          <a:bodyPr>
            <a:normAutofit fontScale="92500" lnSpcReduction="10000"/>
          </a:bodyPr>
          <a:lstStyle/>
          <a:p>
            <a:r>
              <a:rPr lang="en-US" b="0" i="0" dirty="0">
                <a:solidFill>
                  <a:srgbClr val="000000"/>
                </a:solidFill>
                <a:effectLst/>
                <a:latin typeface="Consolas" panose="020B0609020204030204" pitchFamily="49" charset="0"/>
              </a:rPr>
              <a:t>from machine import Pin</a:t>
            </a:r>
          </a:p>
          <a:p>
            <a:r>
              <a:rPr lang="en-US" b="0" i="0" dirty="0">
                <a:solidFill>
                  <a:srgbClr val="000000"/>
                </a:solidFill>
                <a:effectLst/>
                <a:latin typeface="Consolas" panose="020B0609020204030204" pitchFamily="49" charset="0"/>
              </a:rPr>
              <a:t>from time import sleep </a:t>
            </a:r>
          </a:p>
          <a:p>
            <a:r>
              <a:rPr lang="en-US" b="0" i="0" dirty="0">
                <a:solidFill>
                  <a:srgbClr val="000000"/>
                </a:solidFill>
                <a:effectLst/>
                <a:latin typeface="Consolas" panose="020B0609020204030204" pitchFamily="49" charset="0"/>
              </a:rPr>
              <a:t>led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Pin</a:t>
            </a:r>
            <a:r>
              <a:rPr lang="en-US" b="0" i="0" dirty="0">
                <a:solidFill>
                  <a:srgbClr val="999999"/>
                </a:solidFill>
                <a:effectLst/>
                <a:latin typeface="Consolas" panose="020B0609020204030204" pitchFamily="49" charset="0"/>
              </a:rPr>
              <a:t>(</a:t>
            </a:r>
            <a:r>
              <a:rPr lang="en-US" b="0" i="0" dirty="0">
                <a:solidFill>
                  <a:srgbClr val="990055"/>
                </a:solidFill>
                <a:effectLst/>
                <a:latin typeface="Consolas" panose="020B0609020204030204" pitchFamily="49" charset="0"/>
              </a:rPr>
              <a:t>14</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Pin</a:t>
            </a:r>
            <a:r>
              <a:rPr lang="en-US" b="0" i="0" dirty="0" err="1">
                <a:solidFill>
                  <a:srgbClr val="999999"/>
                </a:solidFill>
                <a:effectLst/>
                <a:latin typeface="Consolas" panose="020B0609020204030204" pitchFamily="49" charset="0"/>
              </a:rPr>
              <a:t>.</a:t>
            </a:r>
            <a:r>
              <a:rPr lang="en-US" b="0" i="0" dirty="0" err="1">
                <a:solidFill>
                  <a:srgbClr val="000000"/>
                </a:solidFill>
                <a:effectLst/>
                <a:latin typeface="Consolas" panose="020B0609020204030204" pitchFamily="49" charset="0"/>
              </a:rPr>
              <a:t>OUT</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err="1">
                <a:solidFill>
                  <a:srgbClr val="000000"/>
                </a:solidFill>
                <a:effectLst/>
                <a:latin typeface="Consolas" panose="020B0609020204030204" pitchFamily="49" charset="0"/>
              </a:rPr>
              <a:t>push_button</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DD4A68"/>
                </a:solidFill>
                <a:effectLst/>
                <a:latin typeface="Consolas" panose="020B0609020204030204" pitchFamily="49" charset="0"/>
              </a:rPr>
              <a:t>Pin</a:t>
            </a:r>
            <a:r>
              <a:rPr lang="en-US" b="0" i="0" dirty="0">
                <a:solidFill>
                  <a:srgbClr val="999999"/>
                </a:solidFill>
                <a:effectLst/>
                <a:latin typeface="Consolas" panose="020B0609020204030204" pitchFamily="49" charset="0"/>
              </a:rPr>
              <a:t>(</a:t>
            </a:r>
            <a:r>
              <a:rPr lang="en-US" b="0" i="0" dirty="0">
                <a:solidFill>
                  <a:srgbClr val="990055"/>
                </a:solidFill>
                <a:effectLst/>
                <a:latin typeface="Consolas" panose="020B0609020204030204" pitchFamily="49" charset="0"/>
              </a:rPr>
              <a:t>13</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Pin</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IN</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while</a:t>
            </a:r>
            <a:r>
              <a:rPr lang="en-US" b="0" i="0" dirty="0">
                <a:solidFill>
                  <a:srgbClr val="000000"/>
                </a:solidFill>
                <a:effectLst/>
                <a:latin typeface="Consolas" panose="020B0609020204030204" pitchFamily="49" charset="0"/>
              </a:rPr>
              <a:t> True</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err="1">
                <a:solidFill>
                  <a:srgbClr val="000000"/>
                </a:solidFill>
                <a:effectLst/>
                <a:latin typeface="Consolas" panose="020B0609020204030204" pitchFamily="49" charset="0"/>
              </a:rPr>
              <a:t>logic_state</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push_button</a:t>
            </a:r>
            <a:r>
              <a:rPr lang="en-US" b="0" i="0" dirty="0" err="1">
                <a:solidFill>
                  <a:srgbClr val="999999"/>
                </a:solidFill>
                <a:effectLst/>
                <a:latin typeface="Consolas" panose="020B0609020204030204" pitchFamily="49" charset="0"/>
              </a:rPr>
              <a:t>.</a:t>
            </a:r>
            <a:r>
              <a:rPr lang="en-US" b="0" i="0" dirty="0" err="1">
                <a:solidFill>
                  <a:srgbClr val="DD4A68"/>
                </a:solidFill>
                <a:effectLst/>
                <a:latin typeface="Consolas" panose="020B0609020204030204" pitchFamily="49" charset="0"/>
              </a:rPr>
              <a:t>value</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a:solidFill>
                  <a:srgbClr val="0077AA"/>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logic_state</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True</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err="1">
                <a:solidFill>
                  <a:srgbClr val="000000"/>
                </a:solidFill>
                <a:effectLst/>
                <a:latin typeface="Consolas" panose="020B0609020204030204" pitchFamily="49" charset="0"/>
              </a:rPr>
              <a:t>led</a:t>
            </a:r>
            <a:r>
              <a:rPr lang="en-US" b="0" i="0" dirty="0" err="1">
                <a:solidFill>
                  <a:srgbClr val="999999"/>
                </a:solidFill>
                <a:effectLst/>
                <a:latin typeface="Consolas" panose="020B0609020204030204" pitchFamily="49" charset="0"/>
              </a:rPr>
              <a:t>.</a:t>
            </a:r>
            <a:r>
              <a:rPr lang="en-US" b="0" i="0" dirty="0" err="1">
                <a:solidFill>
                  <a:srgbClr val="DD4A68"/>
                </a:solidFill>
                <a:effectLst/>
                <a:latin typeface="Consolas" panose="020B0609020204030204" pitchFamily="49" charset="0"/>
              </a:rPr>
              <a:t>value</a:t>
            </a:r>
            <a:r>
              <a:rPr lang="en-US" b="0" i="0" dirty="0">
                <a:solidFill>
                  <a:srgbClr val="999999"/>
                </a:solidFill>
                <a:effectLst/>
                <a:latin typeface="Consolas" panose="020B0609020204030204" pitchFamily="49" charset="0"/>
              </a:rPr>
              <a:t>(</a:t>
            </a:r>
            <a:r>
              <a:rPr lang="en-US" b="0" i="0" dirty="0">
                <a:solidFill>
                  <a:srgbClr val="990055"/>
                </a:solidFill>
                <a:effectLst/>
                <a:latin typeface="Consolas" panose="020B0609020204030204" pitchFamily="49" charset="0"/>
              </a:rPr>
              <a:t>1</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i="0" dirty="0">
                <a:solidFill>
                  <a:srgbClr val="0077AA"/>
                </a:solidFill>
                <a:effectLst/>
                <a:latin typeface="Consolas" panose="020B0609020204030204" pitchFamily="49" charset="0"/>
              </a:rPr>
              <a:t>else</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led</a:t>
            </a:r>
            <a:r>
              <a:rPr lang="en-US" b="0" i="0" dirty="0" err="1">
                <a:solidFill>
                  <a:srgbClr val="999999"/>
                </a:solidFill>
                <a:effectLst/>
                <a:latin typeface="Consolas" panose="020B0609020204030204" pitchFamily="49" charset="0"/>
              </a:rPr>
              <a:t>.</a:t>
            </a:r>
            <a:r>
              <a:rPr lang="en-US" b="0" i="0" dirty="0" err="1">
                <a:solidFill>
                  <a:srgbClr val="DD4A68"/>
                </a:solidFill>
                <a:effectLst/>
                <a:latin typeface="Consolas" panose="020B0609020204030204" pitchFamily="49" charset="0"/>
              </a:rPr>
              <a:t>value</a:t>
            </a:r>
            <a:r>
              <a:rPr lang="en-US" b="0" i="0" dirty="0">
                <a:solidFill>
                  <a:srgbClr val="999999"/>
                </a:solidFill>
                <a:effectLst/>
                <a:latin typeface="Consolas" panose="020B0609020204030204" pitchFamily="49" charset="0"/>
              </a:rPr>
              <a:t>(</a:t>
            </a:r>
            <a:r>
              <a:rPr lang="en-US" b="0" i="0" dirty="0">
                <a:solidFill>
                  <a:srgbClr val="990055"/>
                </a:solidFill>
                <a:effectLst/>
                <a:latin typeface="Consolas" panose="020B0609020204030204" pitchFamily="49" charset="0"/>
              </a:rPr>
              <a:t>0</a:t>
            </a:r>
            <a:r>
              <a:rPr lang="en-US" b="0" i="0" dirty="0">
                <a:solidFill>
                  <a:srgbClr val="999999"/>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65085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2AE9-2DB9-290A-0286-87E4755E9926}"/>
              </a:ext>
            </a:extLst>
          </p:cNvPr>
          <p:cNvSpPr>
            <a:spLocks noGrp="1"/>
          </p:cNvSpPr>
          <p:nvPr>
            <p:ph type="title"/>
          </p:nvPr>
        </p:nvSpPr>
        <p:spPr/>
        <p:txBody>
          <a:bodyPr/>
          <a:lstStyle/>
          <a:p>
            <a:r>
              <a:rPr lang="en-IN" dirty="0"/>
              <a:t>Reading </a:t>
            </a:r>
            <a:r>
              <a:rPr lang="en-IN" dirty="0" err="1"/>
              <a:t>analog</a:t>
            </a:r>
            <a:r>
              <a:rPr lang="en-IN" dirty="0"/>
              <a:t> values</a:t>
            </a:r>
          </a:p>
        </p:txBody>
      </p:sp>
      <p:pic>
        <p:nvPicPr>
          <p:cNvPr id="10242" name="Picture 2" descr="ESP8266 Analog Readings with MicroPython circuit schematic diagram">
            <a:extLst>
              <a:ext uri="{FF2B5EF4-FFF2-40B4-BE49-F238E27FC236}">
                <a16:creationId xmlns:a16="http://schemas.microsoft.com/office/drawing/2014/main" id="{B9F2771F-EE35-919F-14EE-98D8E87C5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440264"/>
            <a:ext cx="5162550" cy="23131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nalog reading esp32 esp8266 micropython">
            <a:extLst>
              <a:ext uri="{FF2B5EF4-FFF2-40B4-BE49-F238E27FC236}">
                <a16:creationId xmlns:a16="http://schemas.microsoft.com/office/drawing/2014/main" id="{251830B8-32AA-10A8-1446-6FA2259CC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669" y="2440264"/>
            <a:ext cx="4457545" cy="203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58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F33E-6CB3-A02A-AF31-EF26B47E9969}"/>
              </a:ext>
            </a:extLst>
          </p:cNvPr>
          <p:cNvSpPr>
            <a:spLocks noGrp="1"/>
          </p:cNvSpPr>
          <p:nvPr>
            <p:ph type="title"/>
          </p:nvPr>
        </p:nvSpPr>
        <p:spPr/>
        <p:txBody>
          <a:bodyPr/>
          <a:lstStyle/>
          <a:p>
            <a:r>
              <a:rPr lang="en-IN" dirty="0"/>
              <a:t>Reading </a:t>
            </a:r>
            <a:r>
              <a:rPr lang="en-IN" dirty="0" err="1"/>
              <a:t>analog</a:t>
            </a:r>
            <a:r>
              <a:rPr lang="en-IN" dirty="0"/>
              <a:t> values</a:t>
            </a:r>
          </a:p>
        </p:txBody>
      </p:sp>
      <p:sp>
        <p:nvSpPr>
          <p:cNvPr id="3" name="Content Placeholder 2">
            <a:extLst>
              <a:ext uri="{FF2B5EF4-FFF2-40B4-BE49-F238E27FC236}">
                <a16:creationId xmlns:a16="http://schemas.microsoft.com/office/drawing/2014/main" id="{DA51D145-D8B3-A04E-95F2-7DC2F2B5182B}"/>
              </a:ext>
            </a:extLst>
          </p:cNvPr>
          <p:cNvSpPr>
            <a:spLocks noGrp="1"/>
          </p:cNvSpPr>
          <p:nvPr>
            <p:ph idx="1"/>
          </p:nvPr>
        </p:nvSpPr>
        <p:spPr>
          <a:xfrm>
            <a:off x="1097280" y="1845734"/>
            <a:ext cx="4212139" cy="4023360"/>
          </a:xfrm>
        </p:spPr>
        <p:txBody>
          <a:bodyPr/>
          <a:lstStyle/>
          <a:p>
            <a:r>
              <a:rPr lang="en-US" dirty="0"/>
              <a:t>from machine import Pin, ADC</a:t>
            </a:r>
          </a:p>
          <a:p>
            <a:r>
              <a:rPr lang="en-US" dirty="0"/>
              <a:t>from time import sleep</a:t>
            </a:r>
          </a:p>
          <a:p>
            <a:r>
              <a:rPr lang="en-US" dirty="0"/>
              <a:t>pot = ADC(0)</a:t>
            </a:r>
          </a:p>
          <a:p>
            <a:r>
              <a:rPr lang="en-US" dirty="0"/>
              <a:t>while True:</a:t>
            </a:r>
          </a:p>
          <a:p>
            <a:r>
              <a:rPr lang="en-US" dirty="0"/>
              <a:t>  </a:t>
            </a:r>
            <a:r>
              <a:rPr lang="en-US" dirty="0" err="1"/>
              <a:t>pot_value</a:t>
            </a:r>
            <a:r>
              <a:rPr lang="en-US" dirty="0"/>
              <a:t> = </a:t>
            </a:r>
            <a:r>
              <a:rPr lang="en-US" dirty="0" err="1"/>
              <a:t>pot.read</a:t>
            </a:r>
            <a:r>
              <a:rPr lang="en-US" dirty="0"/>
              <a:t>()</a:t>
            </a:r>
          </a:p>
          <a:p>
            <a:r>
              <a:rPr lang="en-US" dirty="0"/>
              <a:t>  print(</a:t>
            </a:r>
            <a:r>
              <a:rPr lang="en-US" dirty="0" err="1"/>
              <a:t>pot_value</a:t>
            </a:r>
            <a:r>
              <a:rPr lang="en-US" dirty="0"/>
              <a:t>)</a:t>
            </a:r>
          </a:p>
          <a:p>
            <a:r>
              <a:rPr lang="en-US" dirty="0"/>
              <a:t>  sleep(0.1)</a:t>
            </a:r>
            <a:endParaRPr lang="en-IN" dirty="0"/>
          </a:p>
        </p:txBody>
      </p:sp>
    </p:spTree>
    <p:extLst>
      <p:ext uri="{BB962C8B-B14F-4D97-AF65-F5344CB8AC3E}">
        <p14:creationId xmlns:p14="http://schemas.microsoft.com/office/powerpoint/2010/main" val="101377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4FC2-1012-9A5E-6EE1-47A9A6535EF1}"/>
              </a:ext>
            </a:extLst>
          </p:cNvPr>
          <p:cNvSpPr>
            <a:spLocks noGrp="1"/>
          </p:cNvSpPr>
          <p:nvPr>
            <p:ph type="title"/>
          </p:nvPr>
        </p:nvSpPr>
        <p:spPr/>
        <p:txBody>
          <a:bodyPr/>
          <a:lstStyle/>
          <a:p>
            <a:r>
              <a:rPr lang="en-IN" dirty="0"/>
              <a:t>Soil Moisture sensor</a:t>
            </a:r>
          </a:p>
        </p:txBody>
      </p:sp>
      <p:pic>
        <p:nvPicPr>
          <p:cNvPr id="11266" name="Picture 2" descr="Soil Moisture Sensor Interfacing with NodeMCU">
            <a:extLst>
              <a:ext uri="{FF2B5EF4-FFF2-40B4-BE49-F238E27FC236}">
                <a16:creationId xmlns:a16="http://schemas.microsoft.com/office/drawing/2014/main" id="{A66BA0E4-138B-63DE-C48C-44EB37012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348" y="1737360"/>
            <a:ext cx="6016370" cy="44819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F088D9-FAEF-939D-AE1C-6FE700891BB0}"/>
              </a:ext>
            </a:extLst>
          </p:cNvPr>
          <p:cNvSpPr txBox="1"/>
          <p:nvPr/>
        </p:nvSpPr>
        <p:spPr>
          <a:xfrm>
            <a:off x="8042787" y="2310581"/>
            <a:ext cx="2526890" cy="2308324"/>
          </a:xfrm>
          <a:prstGeom prst="rect">
            <a:avLst/>
          </a:prstGeom>
          <a:noFill/>
        </p:spPr>
        <p:txBody>
          <a:bodyPr wrap="square" rtlCol="0">
            <a:spAutoFit/>
          </a:bodyPr>
          <a:lstStyle/>
          <a:p>
            <a:r>
              <a:rPr lang="en-IN" dirty="0"/>
              <a:t>Pins of soil moisture sensor</a:t>
            </a:r>
          </a:p>
          <a:p>
            <a:endParaRPr lang="en-IN" dirty="0"/>
          </a:p>
          <a:p>
            <a:r>
              <a:rPr lang="en-IN" dirty="0"/>
              <a:t>VCC : Supply</a:t>
            </a:r>
          </a:p>
          <a:p>
            <a:endParaRPr lang="en-IN" dirty="0"/>
          </a:p>
          <a:p>
            <a:r>
              <a:rPr lang="en-IN" dirty="0"/>
              <a:t>AO : Analog output</a:t>
            </a:r>
          </a:p>
          <a:p>
            <a:endParaRPr lang="en-IN" dirty="0"/>
          </a:p>
          <a:p>
            <a:r>
              <a:rPr lang="en-IN" dirty="0"/>
              <a:t>GND : Ground</a:t>
            </a:r>
          </a:p>
        </p:txBody>
      </p:sp>
    </p:spTree>
    <p:extLst>
      <p:ext uri="{BB962C8B-B14F-4D97-AF65-F5344CB8AC3E}">
        <p14:creationId xmlns:p14="http://schemas.microsoft.com/office/powerpoint/2010/main" val="1809584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0C6D-77C8-E465-D89C-4881CAEFC066}"/>
              </a:ext>
            </a:extLst>
          </p:cNvPr>
          <p:cNvSpPr>
            <a:spLocks noGrp="1"/>
          </p:cNvSpPr>
          <p:nvPr>
            <p:ph type="title"/>
          </p:nvPr>
        </p:nvSpPr>
        <p:spPr/>
        <p:txBody>
          <a:bodyPr/>
          <a:lstStyle/>
          <a:p>
            <a:r>
              <a:rPr lang="en-IN" dirty="0"/>
              <a:t>Code</a:t>
            </a:r>
          </a:p>
        </p:txBody>
      </p:sp>
      <p:sp>
        <p:nvSpPr>
          <p:cNvPr id="4" name="Content Placeholder 2">
            <a:extLst>
              <a:ext uri="{FF2B5EF4-FFF2-40B4-BE49-F238E27FC236}">
                <a16:creationId xmlns:a16="http://schemas.microsoft.com/office/drawing/2014/main" id="{0381DB29-8950-4665-D511-7D3680D79C4A}"/>
              </a:ext>
            </a:extLst>
          </p:cNvPr>
          <p:cNvSpPr>
            <a:spLocks noGrp="1"/>
          </p:cNvSpPr>
          <p:nvPr>
            <p:ph idx="1"/>
          </p:nvPr>
        </p:nvSpPr>
        <p:spPr>
          <a:xfrm>
            <a:off x="1097280" y="1845734"/>
            <a:ext cx="4212139" cy="4023360"/>
          </a:xfrm>
        </p:spPr>
        <p:txBody>
          <a:bodyPr/>
          <a:lstStyle/>
          <a:p>
            <a:r>
              <a:rPr lang="en-US" dirty="0"/>
              <a:t>from machine import Pin, ADC</a:t>
            </a:r>
          </a:p>
          <a:p>
            <a:r>
              <a:rPr lang="en-US" dirty="0"/>
              <a:t>from time import sleep</a:t>
            </a:r>
          </a:p>
          <a:p>
            <a:r>
              <a:rPr lang="en-US" dirty="0" err="1"/>
              <a:t>soil_sensor</a:t>
            </a:r>
            <a:r>
              <a:rPr lang="en-US" dirty="0"/>
              <a:t> = ADC(0)</a:t>
            </a:r>
          </a:p>
          <a:p>
            <a:r>
              <a:rPr lang="en-US" dirty="0"/>
              <a:t>while True:</a:t>
            </a:r>
          </a:p>
          <a:p>
            <a:r>
              <a:rPr lang="en-US" dirty="0"/>
              <a:t>  </a:t>
            </a:r>
            <a:r>
              <a:rPr lang="en-US" dirty="0" err="1"/>
              <a:t>sensor_value</a:t>
            </a:r>
            <a:r>
              <a:rPr lang="en-US" dirty="0"/>
              <a:t> = </a:t>
            </a:r>
            <a:r>
              <a:rPr lang="en-US" dirty="0" err="1"/>
              <a:t>soil_sensor.read</a:t>
            </a:r>
            <a:r>
              <a:rPr lang="en-US" dirty="0"/>
              <a:t>()</a:t>
            </a:r>
          </a:p>
          <a:p>
            <a:r>
              <a:rPr lang="en-US" dirty="0"/>
              <a:t>  print(</a:t>
            </a:r>
            <a:r>
              <a:rPr lang="en-US" dirty="0" err="1"/>
              <a:t>sensor_value</a:t>
            </a:r>
            <a:r>
              <a:rPr lang="en-US" dirty="0"/>
              <a:t>)</a:t>
            </a:r>
          </a:p>
          <a:p>
            <a:r>
              <a:rPr lang="en-US" dirty="0"/>
              <a:t>  sleep(1)</a:t>
            </a:r>
            <a:endParaRPr lang="en-IN" dirty="0"/>
          </a:p>
        </p:txBody>
      </p:sp>
    </p:spTree>
    <p:extLst>
      <p:ext uri="{BB962C8B-B14F-4D97-AF65-F5344CB8AC3E}">
        <p14:creationId xmlns:p14="http://schemas.microsoft.com/office/powerpoint/2010/main" val="333389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DEAD-7854-159A-66B3-8752A929F738}"/>
              </a:ext>
            </a:extLst>
          </p:cNvPr>
          <p:cNvSpPr>
            <a:spLocks noGrp="1"/>
          </p:cNvSpPr>
          <p:nvPr>
            <p:ph type="title"/>
          </p:nvPr>
        </p:nvSpPr>
        <p:spPr/>
        <p:txBody>
          <a:bodyPr/>
          <a:lstStyle/>
          <a:p>
            <a:r>
              <a:rPr lang="en-IN" dirty="0"/>
              <a:t>Ultrasonic sensor</a:t>
            </a:r>
          </a:p>
        </p:txBody>
      </p:sp>
      <p:pic>
        <p:nvPicPr>
          <p:cNvPr id="2050" name="Picture 2" descr="HC-SR04 Ultrasonic Sensor Module Distance Measurement Component Part Front">
            <a:extLst>
              <a:ext uri="{FF2B5EF4-FFF2-40B4-BE49-F238E27FC236}">
                <a16:creationId xmlns:a16="http://schemas.microsoft.com/office/drawing/2014/main" id="{E1ADA36F-5F49-BFFD-FFF0-BA58E5C48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64" y="3087329"/>
            <a:ext cx="5105254" cy="2872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065C83B-1733-684B-AD22-18B524A9BE39}"/>
              </a:ext>
            </a:extLst>
          </p:cNvPr>
          <p:cNvGraphicFramePr>
            <a:graphicFrameLocks noGrp="1"/>
          </p:cNvGraphicFramePr>
          <p:nvPr>
            <p:extLst>
              <p:ext uri="{D42A27DB-BD31-4B8C-83A1-F6EECF244321}">
                <p14:modId xmlns:p14="http://schemas.microsoft.com/office/powerpoint/2010/main" val="4046900314"/>
              </p:ext>
            </p:extLst>
          </p:nvPr>
        </p:nvGraphicFramePr>
        <p:xfrm>
          <a:off x="7496070" y="3276160"/>
          <a:ext cx="4220309" cy="1584960"/>
        </p:xfrm>
        <a:graphic>
          <a:graphicData uri="http://schemas.openxmlformats.org/drawingml/2006/table">
            <a:tbl>
              <a:tblPr/>
              <a:tblGrid>
                <a:gridCol w="1501485">
                  <a:extLst>
                    <a:ext uri="{9D8B030D-6E8A-4147-A177-3AD203B41FA5}">
                      <a16:colId xmlns:a16="http://schemas.microsoft.com/office/drawing/2014/main" val="3806759908"/>
                    </a:ext>
                  </a:extLst>
                </a:gridCol>
                <a:gridCol w="2718824">
                  <a:extLst>
                    <a:ext uri="{9D8B030D-6E8A-4147-A177-3AD203B41FA5}">
                      <a16:colId xmlns:a16="http://schemas.microsoft.com/office/drawing/2014/main" val="2755713417"/>
                    </a:ext>
                  </a:extLst>
                </a:gridCol>
              </a:tblGrid>
              <a:tr h="0">
                <a:tc>
                  <a:txBody>
                    <a:bodyPr/>
                    <a:lstStyle/>
                    <a:p>
                      <a:pPr algn="l"/>
                      <a:r>
                        <a:rPr lang="en-IN" b="1" dirty="0">
                          <a:solidFill>
                            <a:srgbClr val="FF0000"/>
                          </a:solidFill>
                          <a:effectLst/>
                        </a:rPr>
                        <a:t>VCC</a:t>
                      </a:r>
                    </a:p>
                  </a:txBody>
                  <a:tcPr marL="60960" marR="60960" marT="60960" marB="60960" anchor="ctr">
                    <a:lnL w="12700" cap="flat" cmpd="sng" algn="ctr">
                      <a:solidFill>
                        <a:srgbClr val="A8AEAC"/>
                      </a:solidFill>
                      <a:prstDash val="solid"/>
                      <a:round/>
                      <a:headEnd type="none" w="med" len="med"/>
                      <a:tailEnd type="none" w="med" len="med"/>
                    </a:lnL>
                    <a:lnR w="12700" cap="flat" cmpd="sng" algn="ctr">
                      <a:solidFill>
                        <a:srgbClr val="D8AEAC"/>
                      </a:solidFill>
                      <a:prstDash val="solid"/>
                      <a:round/>
                      <a:headEnd type="none" w="med" len="med"/>
                      <a:tailEnd type="none" w="med" len="med"/>
                    </a:lnR>
                    <a:lnT w="12700" cap="flat" cmpd="sng" algn="ctr">
                      <a:solidFill>
                        <a:srgbClr val="A8AEAC"/>
                      </a:solidFill>
                      <a:prstDash val="solid"/>
                      <a:round/>
                      <a:headEnd type="none" w="med" len="med"/>
                      <a:tailEnd type="none" w="med" len="med"/>
                    </a:lnT>
                    <a:lnB w="12700" cap="flat" cmpd="sng" algn="ctr">
                      <a:solidFill>
                        <a:srgbClr val="E8B0AC"/>
                      </a:solidFill>
                      <a:prstDash val="solid"/>
                      <a:round/>
                      <a:headEnd type="none" w="med" len="med"/>
                      <a:tailEnd type="none" w="med" len="med"/>
                    </a:lnB>
                    <a:solidFill>
                      <a:srgbClr val="FFFFFF"/>
                    </a:solidFill>
                  </a:tcPr>
                </a:tc>
                <a:tc>
                  <a:txBody>
                    <a:bodyPr/>
                    <a:lstStyle/>
                    <a:p>
                      <a:pPr algn="l"/>
                      <a:r>
                        <a:rPr lang="en-IN" b="0">
                          <a:effectLst/>
                        </a:rPr>
                        <a:t>Powers the sensor (5V)</a:t>
                      </a:r>
                    </a:p>
                  </a:txBody>
                  <a:tcPr marL="60960" marR="60960" marT="60960" marB="60960" anchor="ctr">
                    <a:lnL w="12700" cap="flat" cmpd="sng" algn="ctr">
                      <a:solidFill>
                        <a:srgbClr val="D8AEAC"/>
                      </a:solidFill>
                      <a:prstDash val="solid"/>
                      <a:round/>
                      <a:headEnd type="none" w="med" len="med"/>
                      <a:tailEnd type="none" w="med" len="med"/>
                    </a:lnL>
                    <a:lnR w="7620" cap="flat" cmpd="sng" algn="ctr">
                      <a:solidFill>
                        <a:srgbClr val="D8AEAC"/>
                      </a:solidFill>
                      <a:prstDash val="solid"/>
                      <a:round/>
                      <a:headEnd type="none" w="med" len="med"/>
                      <a:tailEnd type="none" w="med" len="med"/>
                    </a:lnR>
                    <a:lnT w="12700" cap="flat" cmpd="sng" algn="ctr">
                      <a:solidFill>
                        <a:srgbClr val="D8AEAC"/>
                      </a:solidFill>
                      <a:prstDash val="solid"/>
                      <a:round/>
                      <a:headEnd type="none" w="med" len="med"/>
                      <a:tailEnd type="none" w="med" len="med"/>
                    </a:lnT>
                    <a:lnB w="12700" cap="flat" cmpd="sng" algn="ctr">
                      <a:solidFill>
                        <a:srgbClr val="78B1AC"/>
                      </a:solidFill>
                      <a:prstDash val="solid"/>
                      <a:round/>
                      <a:headEnd type="none" w="med" len="med"/>
                      <a:tailEnd type="none" w="med" len="med"/>
                    </a:lnB>
                    <a:solidFill>
                      <a:srgbClr val="FFFFFF"/>
                    </a:solidFill>
                  </a:tcPr>
                </a:tc>
                <a:extLst>
                  <a:ext uri="{0D108BD9-81ED-4DB2-BD59-A6C34878D82A}">
                    <a16:rowId xmlns:a16="http://schemas.microsoft.com/office/drawing/2014/main" val="3932439582"/>
                  </a:ext>
                </a:extLst>
              </a:tr>
              <a:tr h="0">
                <a:tc>
                  <a:txBody>
                    <a:bodyPr/>
                    <a:lstStyle/>
                    <a:p>
                      <a:pPr algn="l"/>
                      <a:r>
                        <a:rPr lang="en-IN" b="1" dirty="0">
                          <a:solidFill>
                            <a:srgbClr val="0070C0"/>
                          </a:solidFill>
                          <a:effectLst/>
                        </a:rPr>
                        <a:t>Trig</a:t>
                      </a:r>
                    </a:p>
                  </a:txBody>
                  <a:tcPr marL="60960" marR="60960" marT="60960" marB="60960" anchor="ctr">
                    <a:lnL w="12700" cap="flat" cmpd="sng" algn="ctr">
                      <a:solidFill>
                        <a:srgbClr val="E8B0AC"/>
                      </a:solidFill>
                      <a:prstDash val="solid"/>
                      <a:round/>
                      <a:headEnd type="none" w="med" len="med"/>
                      <a:tailEnd type="none" w="med" len="med"/>
                    </a:lnL>
                    <a:lnR w="12700" cap="flat" cmpd="sng" algn="ctr">
                      <a:solidFill>
                        <a:srgbClr val="78B1AC"/>
                      </a:solidFill>
                      <a:prstDash val="solid"/>
                      <a:round/>
                      <a:headEnd type="none" w="med" len="med"/>
                      <a:tailEnd type="none" w="med" len="med"/>
                    </a:lnR>
                    <a:lnT w="12700" cap="flat" cmpd="sng" algn="ctr">
                      <a:solidFill>
                        <a:srgbClr val="E8B0AC"/>
                      </a:solidFill>
                      <a:prstDash val="solid"/>
                      <a:round/>
                      <a:headEnd type="none" w="med" len="med"/>
                      <a:tailEnd type="none" w="med" len="med"/>
                    </a:lnT>
                    <a:lnB w="12700" cap="flat" cmpd="sng" algn="ctr">
                      <a:solidFill>
                        <a:srgbClr val="C8AFAC"/>
                      </a:solidFill>
                      <a:prstDash val="solid"/>
                      <a:round/>
                      <a:headEnd type="none" w="med" len="med"/>
                      <a:tailEnd type="none" w="med" len="med"/>
                    </a:lnB>
                    <a:solidFill>
                      <a:srgbClr val="FFFFFF"/>
                    </a:solidFill>
                  </a:tcPr>
                </a:tc>
                <a:tc>
                  <a:txBody>
                    <a:bodyPr/>
                    <a:lstStyle/>
                    <a:p>
                      <a:pPr algn="l"/>
                      <a:r>
                        <a:rPr lang="en-IN" b="0">
                          <a:effectLst/>
                        </a:rPr>
                        <a:t>Trigger Input Pin</a:t>
                      </a:r>
                    </a:p>
                  </a:txBody>
                  <a:tcPr marL="60960" marR="60960" marT="60960" marB="60960" anchor="ctr">
                    <a:lnL w="12700" cap="flat" cmpd="sng" algn="ctr">
                      <a:solidFill>
                        <a:srgbClr val="78B1AC"/>
                      </a:solidFill>
                      <a:prstDash val="solid"/>
                      <a:round/>
                      <a:headEnd type="none" w="med" len="med"/>
                      <a:tailEnd type="none" w="med" len="med"/>
                    </a:lnL>
                    <a:lnR w="7620" cap="flat" cmpd="sng" algn="ctr">
                      <a:solidFill>
                        <a:srgbClr val="78B1AC"/>
                      </a:solidFill>
                      <a:prstDash val="solid"/>
                      <a:round/>
                      <a:headEnd type="none" w="med" len="med"/>
                      <a:tailEnd type="none" w="med" len="med"/>
                    </a:lnR>
                    <a:lnT w="12700" cap="flat" cmpd="sng" algn="ctr">
                      <a:solidFill>
                        <a:srgbClr val="78B1AC"/>
                      </a:solidFill>
                      <a:prstDash val="solid"/>
                      <a:round/>
                      <a:headEnd type="none" w="med" len="med"/>
                      <a:tailEnd type="none" w="med" len="med"/>
                    </a:lnT>
                    <a:lnB w="12700" cap="flat" cmpd="sng" algn="ctr">
                      <a:solidFill>
                        <a:srgbClr val="F8AFAC"/>
                      </a:solidFill>
                      <a:prstDash val="solid"/>
                      <a:round/>
                      <a:headEnd type="none" w="med" len="med"/>
                      <a:tailEnd type="none" w="med" len="med"/>
                    </a:lnB>
                    <a:solidFill>
                      <a:srgbClr val="FFFFFF"/>
                    </a:solidFill>
                  </a:tcPr>
                </a:tc>
                <a:extLst>
                  <a:ext uri="{0D108BD9-81ED-4DB2-BD59-A6C34878D82A}">
                    <a16:rowId xmlns:a16="http://schemas.microsoft.com/office/drawing/2014/main" val="2802119056"/>
                  </a:ext>
                </a:extLst>
              </a:tr>
              <a:tr h="0">
                <a:tc>
                  <a:txBody>
                    <a:bodyPr/>
                    <a:lstStyle/>
                    <a:p>
                      <a:pPr algn="l"/>
                      <a:r>
                        <a:rPr lang="en-IN" b="1" dirty="0">
                          <a:solidFill>
                            <a:srgbClr val="000000"/>
                          </a:solidFill>
                          <a:effectLst/>
                        </a:rPr>
                        <a:t>Echo</a:t>
                      </a:r>
                      <a:endParaRPr lang="en-IN" b="1" dirty="0">
                        <a:effectLst/>
                      </a:endParaRPr>
                    </a:p>
                  </a:txBody>
                  <a:tcPr marL="60960" marR="60960" marT="60960" marB="60960" anchor="ctr">
                    <a:lnL w="12700" cap="flat" cmpd="sng" algn="ctr">
                      <a:solidFill>
                        <a:srgbClr val="C8AFAC"/>
                      </a:solidFill>
                      <a:prstDash val="solid"/>
                      <a:round/>
                      <a:headEnd type="none" w="med" len="med"/>
                      <a:tailEnd type="none" w="med" len="med"/>
                    </a:lnL>
                    <a:lnR w="12700" cap="flat" cmpd="sng" algn="ctr">
                      <a:solidFill>
                        <a:srgbClr val="F8AFAC"/>
                      </a:solidFill>
                      <a:prstDash val="solid"/>
                      <a:round/>
                      <a:headEnd type="none" w="med" len="med"/>
                      <a:tailEnd type="none" w="med" len="med"/>
                    </a:lnR>
                    <a:lnT w="12700" cap="flat" cmpd="sng" algn="ctr">
                      <a:solidFill>
                        <a:srgbClr val="C8AFAC"/>
                      </a:solidFill>
                      <a:prstDash val="solid"/>
                      <a:round/>
                      <a:headEnd type="none" w="med" len="med"/>
                      <a:tailEnd type="none" w="med" len="med"/>
                    </a:lnT>
                    <a:lnB w="12700" cap="flat" cmpd="sng" algn="ctr">
                      <a:solidFill>
                        <a:srgbClr val="F8AFAC"/>
                      </a:solidFill>
                      <a:prstDash val="solid"/>
                      <a:round/>
                      <a:headEnd type="none" w="med" len="med"/>
                      <a:tailEnd type="none" w="med" len="med"/>
                    </a:lnB>
                    <a:solidFill>
                      <a:srgbClr val="FFFFFF"/>
                    </a:solidFill>
                  </a:tcPr>
                </a:tc>
                <a:tc>
                  <a:txBody>
                    <a:bodyPr/>
                    <a:lstStyle/>
                    <a:p>
                      <a:pPr algn="l"/>
                      <a:r>
                        <a:rPr lang="en-IN" b="0">
                          <a:effectLst/>
                        </a:rPr>
                        <a:t>Echo Output Pin</a:t>
                      </a:r>
                    </a:p>
                  </a:txBody>
                  <a:tcPr marL="60960" marR="60960" marT="60960" marB="60960" anchor="ctr">
                    <a:lnL w="12700" cap="flat" cmpd="sng" algn="ctr">
                      <a:solidFill>
                        <a:srgbClr val="F8AFAC"/>
                      </a:solidFill>
                      <a:prstDash val="solid"/>
                      <a:round/>
                      <a:headEnd type="none" w="med" len="med"/>
                      <a:tailEnd type="none" w="med" len="med"/>
                    </a:lnL>
                    <a:lnR w="7620" cap="flat" cmpd="sng" algn="ctr">
                      <a:solidFill>
                        <a:srgbClr val="F8AFAC"/>
                      </a:solidFill>
                      <a:prstDash val="solid"/>
                      <a:round/>
                      <a:headEnd type="none" w="med" len="med"/>
                      <a:tailEnd type="none" w="med" len="med"/>
                    </a:lnR>
                    <a:lnT w="12700" cap="flat" cmpd="sng" algn="ctr">
                      <a:solidFill>
                        <a:srgbClr val="F8AFAC"/>
                      </a:solidFill>
                      <a:prstDash val="solid"/>
                      <a:round/>
                      <a:headEnd type="none" w="med" len="med"/>
                      <a:tailEnd type="none" w="med" len="med"/>
                    </a:lnT>
                    <a:lnB w="12700" cap="flat" cmpd="sng" algn="ctr">
                      <a:solidFill>
                        <a:srgbClr val="E8B9AC"/>
                      </a:solidFill>
                      <a:prstDash val="solid"/>
                      <a:round/>
                      <a:headEnd type="none" w="med" len="med"/>
                      <a:tailEnd type="none" w="med" len="med"/>
                    </a:lnB>
                    <a:solidFill>
                      <a:srgbClr val="FFFFFF"/>
                    </a:solidFill>
                  </a:tcPr>
                </a:tc>
                <a:extLst>
                  <a:ext uri="{0D108BD9-81ED-4DB2-BD59-A6C34878D82A}">
                    <a16:rowId xmlns:a16="http://schemas.microsoft.com/office/drawing/2014/main" val="463677513"/>
                  </a:ext>
                </a:extLst>
              </a:tr>
              <a:tr h="0">
                <a:tc>
                  <a:txBody>
                    <a:bodyPr/>
                    <a:lstStyle/>
                    <a:p>
                      <a:pPr algn="l"/>
                      <a:r>
                        <a:rPr lang="en-IN" b="1" dirty="0">
                          <a:solidFill>
                            <a:srgbClr val="00B050"/>
                          </a:solidFill>
                          <a:effectLst/>
                        </a:rPr>
                        <a:t>GND</a:t>
                      </a:r>
                    </a:p>
                  </a:txBody>
                  <a:tcPr marL="60960" marR="60960" marT="60960" marB="60960" anchor="ctr">
                    <a:lnL w="12700" cap="flat" cmpd="sng" algn="ctr">
                      <a:solidFill>
                        <a:srgbClr val="F8AFAC"/>
                      </a:solidFill>
                      <a:prstDash val="solid"/>
                      <a:round/>
                      <a:headEnd type="none" w="med" len="med"/>
                      <a:tailEnd type="none" w="med" len="med"/>
                    </a:lnL>
                    <a:lnR w="12700" cap="flat" cmpd="sng" algn="ctr">
                      <a:solidFill>
                        <a:srgbClr val="E8B9AC"/>
                      </a:solidFill>
                      <a:prstDash val="solid"/>
                      <a:round/>
                      <a:headEnd type="none" w="med" len="med"/>
                      <a:tailEnd type="none" w="med" len="med"/>
                    </a:lnR>
                    <a:lnT w="12700" cap="flat" cmpd="sng" algn="ctr">
                      <a:solidFill>
                        <a:srgbClr val="F8AFAC"/>
                      </a:solidFill>
                      <a:prstDash val="solid"/>
                      <a:round/>
                      <a:headEnd type="none" w="med" len="med"/>
                      <a:tailEnd type="none" w="med" len="med"/>
                    </a:lnT>
                    <a:lnB w="7620" cap="flat" cmpd="sng" algn="ctr">
                      <a:solidFill>
                        <a:srgbClr val="F8AFAC"/>
                      </a:solidFill>
                      <a:prstDash val="solid"/>
                      <a:round/>
                      <a:headEnd type="none" w="med" len="med"/>
                      <a:tailEnd type="none" w="med" len="med"/>
                    </a:lnB>
                    <a:solidFill>
                      <a:srgbClr val="FFFFFF"/>
                    </a:solidFill>
                  </a:tcPr>
                </a:tc>
                <a:tc>
                  <a:txBody>
                    <a:bodyPr/>
                    <a:lstStyle/>
                    <a:p>
                      <a:pPr algn="l"/>
                      <a:r>
                        <a:rPr lang="en-IN" b="0" dirty="0">
                          <a:effectLst/>
                        </a:rPr>
                        <a:t>Common GND</a:t>
                      </a:r>
                    </a:p>
                  </a:txBody>
                  <a:tcPr marL="60960" marR="60960" marT="60960" marB="60960" anchor="ctr">
                    <a:lnL w="12700" cap="flat" cmpd="sng" algn="ctr">
                      <a:solidFill>
                        <a:srgbClr val="E8B9AC"/>
                      </a:solidFill>
                      <a:prstDash val="solid"/>
                      <a:round/>
                      <a:headEnd type="none" w="med" len="med"/>
                      <a:tailEnd type="none" w="med" len="med"/>
                    </a:lnL>
                    <a:lnR w="7620" cap="flat" cmpd="sng" algn="ctr">
                      <a:solidFill>
                        <a:srgbClr val="E8B9AC"/>
                      </a:solidFill>
                      <a:prstDash val="solid"/>
                      <a:round/>
                      <a:headEnd type="none" w="med" len="med"/>
                      <a:tailEnd type="none" w="med" len="med"/>
                    </a:lnR>
                    <a:lnT w="12700" cap="flat" cmpd="sng" algn="ctr">
                      <a:solidFill>
                        <a:srgbClr val="E8B9AC"/>
                      </a:solidFill>
                      <a:prstDash val="solid"/>
                      <a:round/>
                      <a:headEnd type="none" w="med" len="med"/>
                      <a:tailEnd type="none" w="med" len="med"/>
                    </a:lnT>
                    <a:lnB w="7620" cap="flat" cmpd="sng" algn="ctr">
                      <a:solidFill>
                        <a:srgbClr val="E8B9AC"/>
                      </a:solidFill>
                      <a:prstDash val="solid"/>
                      <a:round/>
                      <a:headEnd type="none" w="med" len="med"/>
                      <a:tailEnd type="none" w="med" len="med"/>
                    </a:lnB>
                    <a:solidFill>
                      <a:srgbClr val="FFFFFF"/>
                    </a:solidFill>
                  </a:tcPr>
                </a:tc>
                <a:extLst>
                  <a:ext uri="{0D108BD9-81ED-4DB2-BD59-A6C34878D82A}">
                    <a16:rowId xmlns:a16="http://schemas.microsoft.com/office/drawing/2014/main" val="52090329"/>
                  </a:ext>
                </a:extLst>
              </a:tr>
            </a:tbl>
          </a:graphicData>
        </a:graphic>
      </p:graphicFrame>
    </p:spTree>
    <p:extLst>
      <p:ext uri="{BB962C8B-B14F-4D97-AF65-F5344CB8AC3E}">
        <p14:creationId xmlns:p14="http://schemas.microsoft.com/office/powerpoint/2010/main" val="2792451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572D-0E63-51EA-AF1C-0CC05865D47F}"/>
              </a:ext>
            </a:extLst>
          </p:cNvPr>
          <p:cNvSpPr>
            <a:spLocks noGrp="1"/>
          </p:cNvSpPr>
          <p:nvPr>
            <p:ph type="title"/>
          </p:nvPr>
        </p:nvSpPr>
        <p:spPr/>
        <p:txBody>
          <a:bodyPr/>
          <a:lstStyle/>
          <a:p>
            <a:r>
              <a:rPr lang="en-IN" dirty="0"/>
              <a:t>Ultrasonic sensor</a:t>
            </a:r>
          </a:p>
        </p:txBody>
      </p:sp>
      <p:pic>
        <p:nvPicPr>
          <p:cNvPr id="1026" name="Picture 2" descr="ESP32 Wiring Ultrasonic Sensor Diagram">
            <a:extLst>
              <a:ext uri="{FF2B5EF4-FFF2-40B4-BE49-F238E27FC236}">
                <a16:creationId xmlns:a16="http://schemas.microsoft.com/office/drawing/2014/main" id="{3DFD146F-360C-53A7-DAB6-9EBE54D04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737360"/>
            <a:ext cx="5328777" cy="42384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4F4D66-B703-2355-FCA6-B3647A4EA243}"/>
              </a:ext>
            </a:extLst>
          </p:cNvPr>
          <p:cNvSpPr txBox="1"/>
          <p:nvPr/>
        </p:nvSpPr>
        <p:spPr>
          <a:xfrm>
            <a:off x="6961239" y="1916894"/>
            <a:ext cx="4650658" cy="1754326"/>
          </a:xfrm>
          <a:prstGeom prst="rect">
            <a:avLst/>
          </a:prstGeom>
          <a:noFill/>
        </p:spPr>
        <p:txBody>
          <a:bodyPr wrap="square">
            <a:spAutoFit/>
          </a:bodyPr>
          <a:lstStyle/>
          <a:p>
            <a:r>
              <a:rPr lang="en-US" b="0" i="0" dirty="0">
                <a:solidFill>
                  <a:srgbClr val="3A3A3A"/>
                </a:solidFill>
                <a:effectLst/>
                <a:latin typeface="Helvetica" panose="020B0604020202020204" pitchFamily="34" charset="0"/>
              </a:rPr>
              <a:t>Wire the HC-SR04 ultrasonic sensor to the ESP8266 as shown in the following schematic diagram. We’re connecting the Trig pin to </a:t>
            </a:r>
            <a:r>
              <a:rPr lang="en-US" b="0" i="0" dirty="0">
                <a:solidFill>
                  <a:srgbClr val="FFFFFF"/>
                </a:solidFill>
                <a:effectLst/>
                <a:latin typeface="Helvetica" panose="020B0604020202020204" pitchFamily="34" charset="0"/>
              </a:rPr>
              <a:t>GPIO 12</a:t>
            </a:r>
            <a:r>
              <a:rPr lang="en-US" b="0" i="0" dirty="0">
                <a:solidFill>
                  <a:srgbClr val="3A3A3A"/>
                </a:solidFill>
                <a:effectLst/>
                <a:latin typeface="Helvetica" panose="020B0604020202020204" pitchFamily="34" charset="0"/>
              </a:rPr>
              <a:t> and the Echo pin to </a:t>
            </a:r>
            <a:r>
              <a:rPr lang="en-US" b="0" i="0" dirty="0">
                <a:solidFill>
                  <a:srgbClr val="000000"/>
                </a:solidFill>
                <a:effectLst/>
                <a:latin typeface="Helvetica" panose="020B0604020202020204" pitchFamily="34" charset="0"/>
              </a:rPr>
              <a:t>GPIO 14</a:t>
            </a:r>
            <a:r>
              <a:rPr lang="en-US" b="0" i="0" dirty="0">
                <a:solidFill>
                  <a:srgbClr val="3A3A3A"/>
                </a:solidFill>
                <a:effectLst/>
                <a:latin typeface="Helvetica" panose="020B0604020202020204" pitchFamily="34" charset="0"/>
              </a:rPr>
              <a:t>, but you can use any other suitable pins.</a:t>
            </a:r>
            <a:endParaRPr lang="en-IN" dirty="0"/>
          </a:p>
        </p:txBody>
      </p:sp>
    </p:spTree>
    <p:extLst>
      <p:ext uri="{BB962C8B-B14F-4D97-AF65-F5344CB8AC3E}">
        <p14:creationId xmlns:p14="http://schemas.microsoft.com/office/powerpoint/2010/main" val="2961185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C3DF60-D900-B908-7C8D-164B3C98C0BB}"/>
              </a:ext>
            </a:extLst>
          </p:cNvPr>
          <p:cNvSpPr txBox="1"/>
          <p:nvPr/>
        </p:nvSpPr>
        <p:spPr>
          <a:xfrm>
            <a:off x="973393" y="137925"/>
            <a:ext cx="9724104" cy="5909310"/>
          </a:xfrm>
          <a:prstGeom prst="rect">
            <a:avLst/>
          </a:prstGeom>
          <a:noFill/>
        </p:spPr>
        <p:txBody>
          <a:bodyPr wrap="square">
            <a:spAutoFit/>
          </a:bodyPr>
          <a:lstStyle/>
          <a:p>
            <a:r>
              <a:rPr lang="en-US" dirty="0"/>
              <a:t>import machine, time</a:t>
            </a:r>
          </a:p>
          <a:p>
            <a:r>
              <a:rPr lang="en-US" dirty="0"/>
              <a:t>from machine import Pin</a:t>
            </a:r>
          </a:p>
          <a:p>
            <a:endParaRPr lang="en-US" dirty="0"/>
          </a:p>
          <a:p>
            <a:r>
              <a:rPr lang="en-US" dirty="0"/>
              <a:t>class HCSR04:</a:t>
            </a:r>
          </a:p>
          <a:p>
            <a:r>
              <a:rPr lang="en-US" dirty="0"/>
              <a:t>def __</a:t>
            </a:r>
            <a:r>
              <a:rPr lang="en-US" dirty="0" err="1"/>
              <a:t>init</a:t>
            </a:r>
            <a:r>
              <a:rPr lang="en-US" dirty="0"/>
              <a:t>__(self, </a:t>
            </a:r>
            <a:r>
              <a:rPr lang="en-US" dirty="0" err="1"/>
              <a:t>trigger_pin</a:t>
            </a:r>
            <a:r>
              <a:rPr lang="en-US" dirty="0"/>
              <a:t>, </a:t>
            </a:r>
            <a:r>
              <a:rPr lang="en-US" dirty="0" err="1"/>
              <a:t>echo_pin</a:t>
            </a:r>
            <a:r>
              <a:rPr lang="en-US" dirty="0"/>
              <a:t>, </a:t>
            </a:r>
            <a:r>
              <a:rPr lang="en-US" dirty="0" err="1"/>
              <a:t>echo_timeout_us</a:t>
            </a:r>
            <a:r>
              <a:rPr lang="en-US" dirty="0"/>
              <a:t>=500*2*30):</a:t>
            </a:r>
          </a:p>
          <a:p>
            <a:r>
              <a:rPr lang="en-US" dirty="0" err="1"/>
              <a:t>self.echo_timeout_us</a:t>
            </a:r>
            <a:r>
              <a:rPr lang="en-US" dirty="0"/>
              <a:t> = </a:t>
            </a:r>
            <a:r>
              <a:rPr lang="en-US" dirty="0" err="1"/>
              <a:t>echo_timeout_us</a:t>
            </a:r>
            <a:endParaRPr lang="en-US" dirty="0"/>
          </a:p>
          <a:p>
            <a:r>
              <a:rPr lang="en-US" dirty="0" err="1"/>
              <a:t>self.trigger</a:t>
            </a:r>
            <a:r>
              <a:rPr lang="en-US" dirty="0"/>
              <a:t> = Pin(</a:t>
            </a:r>
            <a:r>
              <a:rPr lang="en-US" dirty="0" err="1"/>
              <a:t>trigger_pin</a:t>
            </a:r>
            <a:r>
              <a:rPr lang="en-US" dirty="0"/>
              <a:t>, mode=</a:t>
            </a:r>
            <a:r>
              <a:rPr lang="en-US" dirty="0" err="1"/>
              <a:t>Pin.OUT</a:t>
            </a:r>
            <a:r>
              <a:rPr lang="en-US" dirty="0"/>
              <a:t>, pull=None)</a:t>
            </a:r>
          </a:p>
          <a:p>
            <a:r>
              <a:rPr lang="en-US" dirty="0" err="1"/>
              <a:t>self.echo</a:t>
            </a:r>
            <a:r>
              <a:rPr lang="en-US" dirty="0"/>
              <a:t> = Pin(</a:t>
            </a:r>
            <a:r>
              <a:rPr lang="en-US" dirty="0" err="1"/>
              <a:t>echo_pin</a:t>
            </a:r>
            <a:r>
              <a:rPr lang="en-US" dirty="0"/>
              <a:t>, mode=Pin.IN, pull=None)</a:t>
            </a:r>
          </a:p>
          <a:p>
            <a:r>
              <a:rPr lang="en-US" dirty="0"/>
              <a:t>def  _</a:t>
            </a:r>
            <a:r>
              <a:rPr lang="en-US" dirty="0" err="1"/>
              <a:t>send_pulse_and_wait</a:t>
            </a:r>
            <a:r>
              <a:rPr lang="en-US" dirty="0"/>
              <a:t>(self):</a:t>
            </a:r>
          </a:p>
          <a:p>
            <a:r>
              <a:rPr lang="en-US" dirty="0"/>
              <a:t>     </a:t>
            </a:r>
            <a:r>
              <a:rPr lang="en-US" dirty="0" err="1"/>
              <a:t>self.trigger.value</a:t>
            </a:r>
            <a:r>
              <a:rPr lang="en-US" dirty="0"/>
              <a:t>(1)</a:t>
            </a:r>
          </a:p>
          <a:p>
            <a:r>
              <a:rPr lang="en-US" dirty="0"/>
              <a:t>     </a:t>
            </a:r>
            <a:r>
              <a:rPr lang="en-US" dirty="0" err="1"/>
              <a:t>time.sleep_us</a:t>
            </a:r>
            <a:r>
              <a:rPr lang="en-US" dirty="0"/>
              <a:t>(10)</a:t>
            </a:r>
          </a:p>
          <a:p>
            <a:r>
              <a:rPr lang="en-US" dirty="0"/>
              <a:t>     </a:t>
            </a:r>
            <a:r>
              <a:rPr lang="en-US" dirty="0" err="1"/>
              <a:t>self.trigger.value</a:t>
            </a:r>
            <a:r>
              <a:rPr lang="en-US" dirty="0"/>
              <a:t>(0)</a:t>
            </a:r>
          </a:p>
          <a:p>
            <a:r>
              <a:rPr lang="en-US" dirty="0"/>
              <a:t>      try:</a:t>
            </a:r>
          </a:p>
          <a:p>
            <a:r>
              <a:rPr lang="en-US" dirty="0"/>
              <a:t>            </a:t>
            </a:r>
            <a:r>
              <a:rPr lang="en-US" dirty="0" err="1"/>
              <a:t>pulse_time</a:t>
            </a:r>
            <a:r>
              <a:rPr lang="en-US" dirty="0"/>
              <a:t> = </a:t>
            </a:r>
            <a:r>
              <a:rPr lang="en-US" dirty="0" err="1"/>
              <a:t>machine.time_pulse_us</a:t>
            </a:r>
            <a:r>
              <a:rPr lang="en-US" dirty="0"/>
              <a:t>(</a:t>
            </a:r>
            <a:r>
              <a:rPr lang="en-US" dirty="0" err="1"/>
              <a:t>self.echo</a:t>
            </a:r>
            <a:r>
              <a:rPr lang="en-US" dirty="0"/>
              <a:t>, 1, </a:t>
            </a:r>
            <a:r>
              <a:rPr lang="en-US" dirty="0" err="1"/>
              <a:t>self.echo_timeout_us</a:t>
            </a:r>
            <a:r>
              <a:rPr lang="en-US" dirty="0"/>
              <a:t>)</a:t>
            </a:r>
          </a:p>
          <a:p>
            <a:r>
              <a:rPr lang="en-US" dirty="0"/>
              <a:t>            return </a:t>
            </a:r>
            <a:r>
              <a:rPr lang="en-US" dirty="0" err="1"/>
              <a:t>pulse_time</a:t>
            </a:r>
            <a:endParaRPr lang="en-US" dirty="0"/>
          </a:p>
          <a:p>
            <a:r>
              <a:rPr lang="en-US" dirty="0"/>
              <a:t>        except </a:t>
            </a:r>
            <a:r>
              <a:rPr lang="en-US" dirty="0" err="1"/>
              <a:t>OSError</a:t>
            </a:r>
            <a:r>
              <a:rPr lang="en-US" dirty="0"/>
              <a:t> as ex:</a:t>
            </a:r>
          </a:p>
          <a:p>
            <a:r>
              <a:rPr lang="en-US" dirty="0"/>
              <a:t>            if </a:t>
            </a:r>
            <a:r>
              <a:rPr lang="en-US" dirty="0" err="1"/>
              <a:t>ex.args</a:t>
            </a:r>
            <a:r>
              <a:rPr lang="en-US" dirty="0"/>
              <a:t>[0] == 110:</a:t>
            </a:r>
          </a:p>
          <a:p>
            <a:r>
              <a:rPr lang="en-US" dirty="0"/>
              <a:t>                raise </a:t>
            </a:r>
            <a:r>
              <a:rPr lang="en-US" dirty="0" err="1"/>
              <a:t>OSError</a:t>
            </a:r>
            <a:r>
              <a:rPr lang="en-US" dirty="0"/>
              <a:t>('Out of range')</a:t>
            </a:r>
          </a:p>
          <a:p>
            <a:r>
              <a:rPr lang="en-US" dirty="0"/>
              <a:t>            </a:t>
            </a:r>
          </a:p>
          <a:p>
            <a:endParaRPr lang="en-US" dirty="0"/>
          </a:p>
          <a:p>
            <a:r>
              <a:rPr lang="en-US" dirty="0"/>
              <a:t>    </a:t>
            </a:r>
          </a:p>
        </p:txBody>
      </p:sp>
    </p:spTree>
    <p:extLst>
      <p:ext uri="{BB962C8B-B14F-4D97-AF65-F5344CB8AC3E}">
        <p14:creationId xmlns:p14="http://schemas.microsoft.com/office/powerpoint/2010/main" val="3773066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335-A0DA-FD78-4862-D47237D08741}"/>
              </a:ext>
            </a:extLst>
          </p:cNvPr>
          <p:cNvSpPr>
            <a:spLocks noGrp="1"/>
          </p:cNvSpPr>
          <p:nvPr>
            <p:ph type="title"/>
          </p:nvPr>
        </p:nvSpPr>
        <p:spPr/>
        <p:txBody>
          <a:bodyPr/>
          <a:lstStyle/>
          <a:p>
            <a:r>
              <a:rPr lang="en-IN" dirty="0"/>
              <a:t>Code</a:t>
            </a:r>
          </a:p>
        </p:txBody>
      </p:sp>
      <p:sp>
        <p:nvSpPr>
          <p:cNvPr id="4" name="TextBox 3">
            <a:extLst>
              <a:ext uri="{FF2B5EF4-FFF2-40B4-BE49-F238E27FC236}">
                <a16:creationId xmlns:a16="http://schemas.microsoft.com/office/drawing/2014/main" id="{4B999EED-45D6-654F-9DBF-7CB8DF047E5E}"/>
              </a:ext>
            </a:extLst>
          </p:cNvPr>
          <p:cNvSpPr txBox="1"/>
          <p:nvPr/>
        </p:nvSpPr>
        <p:spPr>
          <a:xfrm>
            <a:off x="2910349" y="1997839"/>
            <a:ext cx="8642554"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def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distance_mm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self._</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send_pulse_and_wait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To calculate the distance we get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divide it by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(the pulse walk the distance twice) and by 29.1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becasue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the sound speed on air (343.2 m/s), that It's equivalent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0.34320 mm/us that is 1mm each 2.91us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2 // 2.91 -&gt;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5.82 -&gt;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100 // 582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mm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pulse_time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100 // 582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return mm</a:t>
            </a:r>
          </a:p>
        </p:txBody>
      </p:sp>
    </p:spTree>
    <p:extLst>
      <p:ext uri="{BB962C8B-B14F-4D97-AF65-F5344CB8AC3E}">
        <p14:creationId xmlns:p14="http://schemas.microsoft.com/office/powerpoint/2010/main" val="413760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817B-7731-2E2D-9794-0E1098B19014}"/>
              </a:ext>
            </a:extLst>
          </p:cNvPr>
          <p:cNvSpPr>
            <a:spLocks noGrp="1"/>
          </p:cNvSpPr>
          <p:nvPr>
            <p:ph type="title"/>
          </p:nvPr>
        </p:nvSpPr>
        <p:spPr/>
        <p:txBody>
          <a:bodyPr>
            <a:normAutofit/>
          </a:bodyPr>
          <a:lstStyle/>
          <a:p>
            <a:r>
              <a:rPr lang="en-IN" sz="3200" b="1" dirty="0"/>
              <a:t>ESP8266 </a:t>
            </a:r>
            <a:r>
              <a:rPr lang="en-IN" sz="3200" b="1" dirty="0" err="1"/>
              <a:t>NodeMCU</a:t>
            </a:r>
            <a:endParaRPr lang="en-IN" sz="3200" b="1" dirty="0"/>
          </a:p>
        </p:txBody>
      </p:sp>
      <p:sp>
        <p:nvSpPr>
          <p:cNvPr id="4" name="TextBox 3">
            <a:extLst>
              <a:ext uri="{FF2B5EF4-FFF2-40B4-BE49-F238E27FC236}">
                <a16:creationId xmlns:a16="http://schemas.microsoft.com/office/drawing/2014/main" id="{97DB9B76-D2A6-E5E4-0338-97B515F74758}"/>
              </a:ext>
            </a:extLst>
          </p:cNvPr>
          <p:cNvSpPr txBox="1"/>
          <p:nvPr/>
        </p:nvSpPr>
        <p:spPr>
          <a:xfrm>
            <a:off x="1504335" y="2300748"/>
            <a:ext cx="3362633" cy="2126864"/>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17 GPIOs</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1 Analog input</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2 UARTs</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I2C</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SPI </a:t>
            </a:r>
          </a:p>
        </p:txBody>
      </p:sp>
      <p:sp>
        <p:nvSpPr>
          <p:cNvPr id="5" name="AutoShape 2" descr="ESP8266 ESP-12E Development board ESP8266 is low cost Wifi Module and... |  Download Scientific Diagram">
            <a:extLst>
              <a:ext uri="{FF2B5EF4-FFF2-40B4-BE49-F238E27FC236}">
                <a16:creationId xmlns:a16="http://schemas.microsoft.com/office/drawing/2014/main" id="{B29DD891-C1CD-7521-5FEC-9E7EAD3D9B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ESP8266 ESP-12E Development board ESP8266 is low cost Wifi Module and has ultra low power technology. It is integrated with 32 bit TenSilica L 106 microcontroller which features extra low power consumption. The power saving architecture of the ESP8266 operates in 3 modes: active mode, sleep mode, deep sleep mode. ESP8266 consumes about 60uA in deep sleep mode with RTC clock still running[7]. The algorithms for ESP8266 power saving operation is explained in [7]. The integration of application specific devices or the sensors with ESP8266 board is easy through its GPIO pins which creates a way to connect ESP8266 board to the external world. ">
            <a:extLst>
              <a:ext uri="{FF2B5EF4-FFF2-40B4-BE49-F238E27FC236}">
                <a16:creationId xmlns:a16="http://schemas.microsoft.com/office/drawing/2014/main" id="{192B3F28-E758-E305-16FC-7214C1F6D1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8198" name="Picture 6" descr="NodeMCU ESP8266 Pinout, Specifications, Features &amp; Datasheet">
            <a:extLst>
              <a:ext uri="{FF2B5EF4-FFF2-40B4-BE49-F238E27FC236}">
                <a16:creationId xmlns:a16="http://schemas.microsoft.com/office/drawing/2014/main" id="{36891034-3974-E560-1D5E-EB1F28EB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2681288"/>
            <a:ext cx="5252824" cy="25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100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FEE7-41EA-FCC4-0B1F-10FF398F1D9E}"/>
              </a:ext>
            </a:extLst>
          </p:cNvPr>
          <p:cNvSpPr>
            <a:spLocks noGrp="1"/>
          </p:cNvSpPr>
          <p:nvPr>
            <p:ph type="title"/>
          </p:nvPr>
        </p:nvSpPr>
        <p:spPr/>
        <p:txBody>
          <a:bodyPr/>
          <a:lstStyle/>
          <a:p>
            <a:r>
              <a:rPr lang="en-IN" dirty="0"/>
              <a:t>DHT11</a:t>
            </a:r>
          </a:p>
        </p:txBody>
      </p:sp>
      <p:pic>
        <p:nvPicPr>
          <p:cNvPr id="3076" name="Picture 4" descr="DHT22 Temperature and Humidity Sensor using Arduino IDE">
            <a:extLst>
              <a:ext uri="{FF2B5EF4-FFF2-40B4-BE49-F238E27FC236}">
                <a16:creationId xmlns:a16="http://schemas.microsoft.com/office/drawing/2014/main" id="{FEA3B787-A962-648C-FF44-695134831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904" y="2729865"/>
            <a:ext cx="909374" cy="19768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268582-4178-DF9A-7C59-A1060046BDB9}"/>
              </a:ext>
            </a:extLst>
          </p:cNvPr>
          <p:cNvSpPr>
            <a:spLocks noChangeArrowheads="1"/>
          </p:cNvSpPr>
          <p:nvPr/>
        </p:nvSpPr>
        <p:spPr bwMode="auto">
          <a:xfrm>
            <a:off x="3094038" y="2653941"/>
            <a:ext cx="65" cy="610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5832" rIns="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6">
            <a:extLst>
              <a:ext uri="{FF2B5EF4-FFF2-40B4-BE49-F238E27FC236}">
                <a16:creationId xmlns:a16="http://schemas.microsoft.com/office/drawing/2014/main" id="{678A3A4A-A1D1-307B-EE8D-48335A4FE044}"/>
              </a:ext>
            </a:extLst>
          </p:cNvPr>
          <p:cNvGraphicFramePr>
            <a:graphicFrameLocks noGrp="1"/>
          </p:cNvGraphicFramePr>
          <p:nvPr>
            <p:extLst>
              <p:ext uri="{D42A27DB-BD31-4B8C-83A1-F6EECF244321}">
                <p14:modId xmlns:p14="http://schemas.microsoft.com/office/powerpoint/2010/main" val="2539125011"/>
              </p:ext>
            </p:extLst>
          </p:nvPr>
        </p:nvGraphicFramePr>
        <p:xfrm>
          <a:off x="2826196" y="3264260"/>
          <a:ext cx="6600568" cy="2123440"/>
        </p:xfrm>
        <a:graphic>
          <a:graphicData uri="http://schemas.openxmlformats.org/drawingml/2006/table">
            <a:tbl>
              <a:tblPr firstRow="1" bandRow="1">
                <a:tableStyleId>{5C22544A-7EE6-4342-B048-85BDC9FD1C3A}</a:tableStyleId>
              </a:tblPr>
              <a:tblGrid>
                <a:gridCol w="2579329">
                  <a:extLst>
                    <a:ext uri="{9D8B030D-6E8A-4147-A177-3AD203B41FA5}">
                      <a16:colId xmlns:a16="http://schemas.microsoft.com/office/drawing/2014/main" val="182784751"/>
                    </a:ext>
                  </a:extLst>
                </a:gridCol>
                <a:gridCol w="4021239">
                  <a:extLst>
                    <a:ext uri="{9D8B030D-6E8A-4147-A177-3AD203B41FA5}">
                      <a16:colId xmlns:a16="http://schemas.microsoft.com/office/drawing/2014/main" val="5335834"/>
                    </a:ext>
                  </a:extLst>
                </a:gridCol>
              </a:tblGrid>
              <a:tr h="370840">
                <a:tc>
                  <a:txBody>
                    <a:bodyPr/>
                    <a:lstStyle/>
                    <a:p>
                      <a:r>
                        <a:rPr lang="en-IN" dirty="0"/>
                        <a:t>DHT pin</a:t>
                      </a:r>
                    </a:p>
                  </a:txBody>
                  <a:tcPr/>
                </a:tc>
                <a:tc>
                  <a:txBody>
                    <a:bodyPr/>
                    <a:lstStyle/>
                    <a:p>
                      <a:r>
                        <a:rPr lang="en-IN" dirty="0"/>
                        <a:t>Connect to</a:t>
                      </a:r>
                    </a:p>
                    <a:p>
                      <a:endParaRPr lang="en-IN" dirty="0"/>
                    </a:p>
                  </a:txBody>
                  <a:tcPr/>
                </a:tc>
                <a:extLst>
                  <a:ext uri="{0D108BD9-81ED-4DB2-BD59-A6C34878D82A}">
                    <a16:rowId xmlns:a16="http://schemas.microsoft.com/office/drawing/2014/main" val="1475066170"/>
                  </a:ext>
                </a:extLst>
              </a:tr>
              <a:tr h="370840">
                <a:tc>
                  <a:txBody>
                    <a:bodyPr/>
                    <a:lstStyle/>
                    <a:p>
                      <a:r>
                        <a:rPr lang="en-IN" dirty="0"/>
                        <a:t>1</a:t>
                      </a:r>
                    </a:p>
                  </a:txBody>
                  <a:tcPr/>
                </a:tc>
                <a:tc>
                  <a:txBody>
                    <a:bodyPr/>
                    <a:lstStyle/>
                    <a:p>
                      <a:r>
                        <a:rPr lang="en-IN" dirty="0"/>
                        <a:t>3.3V</a:t>
                      </a:r>
                    </a:p>
                  </a:txBody>
                  <a:tcPr/>
                </a:tc>
                <a:extLst>
                  <a:ext uri="{0D108BD9-81ED-4DB2-BD59-A6C34878D82A}">
                    <a16:rowId xmlns:a16="http://schemas.microsoft.com/office/drawing/2014/main" val="2752189635"/>
                  </a:ext>
                </a:extLst>
              </a:tr>
              <a:tr h="370840">
                <a:tc>
                  <a:txBody>
                    <a:bodyPr/>
                    <a:lstStyle/>
                    <a:p>
                      <a:r>
                        <a:rPr lang="en-IN" dirty="0"/>
                        <a:t>2</a:t>
                      </a:r>
                    </a:p>
                  </a:txBody>
                  <a:tcPr/>
                </a:tc>
                <a:tc>
                  <a:txBody>
                    <a:bodyPr/>
                    <a:lstStyle/>
                    <a:p>
                      <a:r>
                        <a:rPr lang="en-IN" dirty="0"/>
                        <a:t>Any digital GPIO pin</a:t>
                      </a:r>
                    </a:p>
                  </a:txBody>
                  <a:tcPr/>
                </a:tc>
                <a:extLst>
                  <a:ext uri="{0D108BD9-81ED-4DB2-BD59-A6C34878D82A}">
                    <a16:rowId xmlns:a16="http://schemas.microsoft.com/office/drawing/2014/main" val="887727669"/>
                  </a:ext>
                </a:extLst>
              </a:tr>
              <a:tr h="370840">
                <a:tc>
                  <a:txBody>
                    <a:bodyPr/>
                    <a:lstStyle/>
                    <a:p>
                      <a:r>
                        <a:rPr lang="en-IN" dirty="0"/>
                        <a:t>3</a:t>
                      </a:r>
                    </a:p>
                  </a:txBody>
                  <a:tcPr/>
                </a:tc>
                <a:tc>
                  <a:txBody>
                    <a:bodyPr/>
                    <a:lstStyle/>
                    <a:p>
                      <a:r>
                        <a:rPr lang="en-IN" dirty="0"/>
                        <a:t>Do not connect</a:t>
                      </a:r>
                    </a:p>
                  </a:txBody>
                  <a:tcPr/>
                </a:tc>
                <a:extLst>
                  <a:ext uri="{0D108BD9-81ED-4DB2-BD59-A6C34878D82A}">
                    <a16:rowId xmlns:a16="http://schemas.microsoft.com/office/drawing/2014/main" val="2869195296"/>
                  </a:ext>
                </a:extLst>
              </a:tr>
              <a:tr h="370840">
                <a:tc>
                  <a:txBody>
                    <a:bodyPr/>
                    <a:lstStyle/>
                    <a:p>
                      <a:r>
                        <a:rPr lang="en-IN" dirty="0"/>
                        <a:t>4</a:t>
                      </a:r>
                    </a:p>
                  </a:txBody>
                  <a:tcPr/>
                </a:tc>
                <a:tc>
                  <a:txBody>
                    <a:bodyPr/>
                    <a:lstStyle/>
                    <a:p>
                      <a:r>
                        <a:rPr lang="en-IN" dirty="0"/>
                        <a:t>GND</a:t>
                      </a:r>
                    </a:p>
                  </a:txBody>
                  <a:tcPr/>
                </a:tc>
                <a:extLst>
                  <a:ext uri="{0D108BD9-81ED-4DB2-BD59-A6C34878D82A}">
                    <a16:rowId xmlns:a16="http://schemas.microsoft.com/office/drawing/2014/main" val="187950879"/>
                  </a:ext>
                </a:extLst>
              </a:tr>
            </a:tbl>
          </a:graphicData>
        </a:graphic>
      </p:graphicFrame>
    </p:spTree>
    <p:extLst>
      <p:ext uri="{BB962C8B-B14F-4D97-AF65-F5344CB8AC3E}">
        <p14:creationId xmlns:p14="http://schemas.microsoft.com/office/powerpoint/2010/main" val="3531948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4911-8959-9ADB-3922-462E6D8A97B1}"/>
              </a:ext>
            </a:extLst>
          </p:cNvPr>
          <p:cNvSpPr>
            <a:spLocks noGrp="1"/>
          </p:cNvSpPr>
          <p:nvPr>
            <p:ph type="title"/>
          </p:nvPr>
        </p:nvSpPr>
        <p:spPr/>
        <p:txBody>
          <a:bodyPr/>
          <a:lstStyle/>
          <a:p>
            <a:r>
              <a:rPr lang="en-IN" dirty="0"/>
              <a:t>DHT11</a:t>
            </a:r>
          </a:p>
        </p:txBody>
      </p:sp>
      <p:graphicFrame>
        <p:nvGraphicFramePr>
          <p:cNvPr id="4" name="Table 4">
            <a:extLst>
              <a:ext uri="{FF2B5EF4-FFF2-40B4-BE49-F238E27FC236}">
                <a16:creationId xmlns:a16="http://schemas.microsoft.com/office/drawing/2014/main" id="{A8170179-4F05-A2C9-37FE-2E53E9C3A93A}"/>
              </a:ext>
            </a:extLst>
          </p:cNvPr>
          <p:cNvGraphicFramePr>
            <a:graphicFrameLocks noGrp="1"/>
          </p:cNvGraphicFramePr>
          <p:nvPr>
            <p:extLst>
              <p:ext uri="{D42A27DB-BD31-4B8C-83A1-F6EECF244321}">
                <p14:modId xmlns:p14="http://schemas.microsoft.com/office/powerpoint/2010/main" val="1419300505"/>
              </p:ext>
            </p:extLst>
          </p:nvPr>
        </p:nvGraphicFramePr>
        <p:xfrm>
          <a:off x="1445591" y="2339744"/>
          <a:ext cx="8128000" cy="3134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12215945"/>
                    </a:ext>
                  </a:extLst>
                </a:gridCol>
                <a:gridCol w="4064000">
                  <a:extLst>
                    <a:ext uri="{9D8B030D-6E8A-4147-A177-3AD203B41FA5}">
                      <a16:colId xmlns:a16="http://schemas.microsoft.com/office/drawing/2014/main" val="2966934590"/>
                    </a:ext>
                  </a:extLst>
                </a:gridCol>
              </a:tblGrid>
              <a:tr h="370840">
                <a:tc>
                  <a:txBody>
                    <a:bodyPr/>
                    <a:lstStyle/>
                    <a:p>
                      <a:r>
                        <a:rPr lang="en-IN" dirty="0"/>
                        <a:t>Parameter</a:t>
                      </a:r>
                    </a:p>
                  </a:txBody>
                  <a:tcPr/>
                </a:tc>
                <a:tc>
                  <a:txBody>
                    <a:bodyPr/>
                    <a:lstStyle/>
                    <a:p>
                      <a:r>
                        <a:rPr lang="en-IN" dirty="0"/>
                        <a:t>Value</a:t>
                      </a:r>
                    </a:p>
                    <a:p>
                      <a:endParaRPr lang="en-IN" dirty="0"/>
                    </a:p>
                  </a:txBody>
                  <a:tcPr/>
                </a:tc>
                <a:extLst>
                  <a:ext uri="{0D108BD9-81ED-4DB2-BD59-A6C34878D82A}">
                    <a16:rowId xmlns:a16="http://schemas.microsoft.com/office/drawing/2014/main" val="1023096670"/>
                  </a:ext>
                </a:extLst>
              </a:tr>
              <a:tr h="370840">
                <a:tc>
                  <a:txBody>
                    <a:bodyPr/>
                    <a:lstStyle/>
                    <a:p>
                      <a:r>
                        <a:rPr lang="en-IN" b="1" dirty="0"/>
                        <a:t>Temperature range</a:t>
                      </a:r>
                    </a:p>
                  </a:txBody>
                  <a:tcPr/>
                </a:tc>
                <a:tc>
                  <a:txBody>
                    <a:bodyPr/>
                    <a:lstStyle/>
                    <a:p>
                      <a:r>
                        <a:rPr lang="en-IN" b="1" dirty="0"/>
                        <a:t>0 to 50 </a:t>
                      </a:r>
                      <a:r>
                        <a:rPr lang="en-IN" b="1" dirty="0" err="1"/>
                        <a:t>deg</a:t>
                      </a:r>
                      <a:r>
                        <a:rPr lang="en-IN" b="1" dirty="0"/>
                        <a:t> C +/- 2 </a:t>
                      </a:r>
                      <a:r>
                        <a:rPr lang="en-IN" b="1" dirty="0" err="1"/>
                        <a:t>deg</a:t>
                      </a:r>
                      <a:r>
                        <a:rPr lang="en-IN" b="1" dirty="0"/>
                        <a:t> C</a:t>
                      </a:r>
                    </a:p>
                  </a:txBody>
                  <a:tcPr/>
                </a:tc>
                <a:extLst>
                  <a:ext uri="{0D108BD9-81ED-4DB2-BD59-A6C34878D82A}">
                    <a16:rowId xmlns:a16="http://schemas.microsoft.com/office/drawing/2014/main" val="3874571989"/>
                  </a:ext>
                </a:extLst>
              </a:tr>
              <a:tr h="370840">
                <a:tc>
                  <a:txBody>
                    <a:bodyPr/>
                    <a:lstStyle/>
                    <a:p>
                      <a:r>
                        <a:rPr lang="en-IN" b="1" dirty="0"/>
                        <a:t>Humidity range</a:t>
                      </a:r>
                    </a:p>
                  </a:txBody>
                  <a:tcPr/>
                </a:tc>
                <a:tc>
                  <a:txBody>
                    <a:bodyPr/>
                    <a:lstStyle/>
                    <a:p>
                      <a:r>
                        <a:rPr lang="en-IN" b="1" dirty="0"/>
                        <a:t>20 – 90 % +/- 5%</a:t>
                      </a:r>
                    </a:p>
                  </a:txBody>
                  <a:tcPr/>
                </a:tc>
                <a:extLst>
                  <a:ext uri="{0D108BD9-81ED-4DB2-BD59-A6C34878D82A}">
                    <a16:rowId xmlns:a16="http://schemas.microsoft.com/office/drawing/2014/main" val="1499173461"/>
                  </a:ext>
                </a:extLst>
              </a:tr>
              <a:tr h="370840">
                <a:tc>
                  <a:txBody>
                    <a:bodyPr/>
                    <a:lstStyle/>
                    <a:p>
                      <a:r>
                        <a:rPr lang="en-IN" b="1" dirty="0"/>
                        <a:t>Resolution</a:t>
                      </a:r>
                    </a:p>
                  </a:txBody>
                  <a:tcPr/>
                </a:tc>
                <a:tc>
                  <a:txBody>
                    <a:bodyPr/>
                    <a:lstStyle/>
                    <a:p>
                      <a:r>
                        <a:rPr lang="en-IN" b="1" dirty="0"/>
                        <a:t>Temperature: 1 </a:t>
                      </a:r>
                      <a:r>
                        <a:rPr lang="en-IN" b="1" dirty="0" err="1"/>
                        <a:t>deg</a:t>
                      </a:r>
                      <a:r>
                        <a:rPr lang="en-IN" b="1" dirty="0"/>
                        <a:t> C</a:t>
                      </a:r>
                    </a:p>
                    <a:p>
                      <a:r>
                        <a:rPr lang="en-IN" b="1" dirty="0"/>
                        <a:t>Humidity: 1%</a:t>
                      </a:r>
                    </a:p>
                  </a:txBody>
                  <a:tcPr/>
                </a:tc>
                <a:extLst>
                  <a:ext uri="{0D108BD9-81ED-4DB2-BD59-A6C34878D82A}">
                    <a16:rowId xmlns:a16="http://schemas.microsoft.com/office/drawing/2014/main" val="2150459932"/>
                  </a:ext>
                </a:extLst>
              </a:tr>
              <a:tr h="370840">
                <a:tc>
                  <a:txBody>
                    <a:bodyPr/>
                    <a:lstStyle/>
                    <a:p>
                      <a:r>
                        <a:rPr lang="en-IN" b="1" dirty="0"/>
                        <a:t>Operating voltage</a:t>
                      </a:r>
                    </a:p>
                  </a:txBody>
                  <a:tcPr/>
                </a:tc>
                <a:tc>
                  <a:txBody>
                    <a:bodyPr/>
                    <a:lstStyle/>
                    <a:p>
                      <a:r>
                        <a:rPr lang="en-IN" b="1" dirty="0"/>
                        <a:t>3 – 5.5V</a:t>
                      </a:r>
                    </a:p>
                  </a:txBody>
                  <a:tcPr/>
                </a:tc>
                <a:extLst>
                  <a:ext uri="{0D108BD9-81ED-4DB2-BD59-A6C34878D82A}">
                    <a16:rowId xmlns:a16="http://schemas.microsoft.com/office/drawing/2014/main" val="1014498075"/>
                  </a:ext>
                </a:extLst>
              </a:tr>
              <a:tr h="370840">
                <a:tc>
                  <a:txBody>
                    <a:bodyPr/>
                    <a:lstStyle/>
                    <a:p>
                      <a:r>
                        <a:rPr lang="en-IN" b="1" dirty="0"/>
                        <a:t>Sampling period</a:t>
                      </a:r>
                    </a:p>
                  </a:txBody>
                  <a:tcPr/>
                </a:tc>
                <a:tc>
                  <a:txBody>
                    <a:bodyPr/>
                    <a:lstStyle/>
                    <a:p>
                      <a:r>
                        <a:rPr lang="en-IN" b="1" dirty="0"/>
                        <a:t>1 second</a:t>
                      </a:r>
                    </a:p>
                  </a:txBody>
                  <a:tcPr/>
                </a:tc>
                <a:extLst>
                  <a:ext uri="{0D108BD9-81ED-4DB2-BD59-A6C34878D82A}">
                    <a16:rowId xmlns:a16="http://schemas.microsoft.com/office/drawing/2014/main" val="407547607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08630302"/>
                  </a:ext>
                </a:extLst>
              </a:tr>
            </a:tbl>
          </a:graphicData>
        </a:graphic>
      </p:graphicFrame>
    </p:spTree>
    <p:extLst>
      <p:ext uri="{BB962C8B-B14F-4D97-AF65-F5344CB8AC3E}">
        <p14:creationId xmlns:p14="http://schemas.microsoft.com/office/powerpoint/2010/main" val="1345842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4377-5078-2846-D4B8-DB69120D41EA}"/>
              </a:ext>
            </a:extLst>
          </p:cNvPr>
          <p:cNvSpPr>
            <a:spLocks noGrp="1"/>
          </p:cNvSpPr>
          <p:nvPr>
            <p:ph type="title"/>
          </p:nvPr>
        </p:nvSpPr>
        <p:spPr/>
        <p:txBody>
          <a:bodyPr/>
          <a:lstStyle/>
          <a:p>
            <a:r>
              <a:rPr lang="en-IN" dirty="0"/>
              <a:t>Schematic</a:t>
            </a:r>
          </a:p>
        </p:txBody>
      </p:sp>
      <p:pic>
        <p:nvPicPr>
          <p:cNvPr id="4100" name="Picture 4">
            <a:extLst>
              <a:ext uri="{FF2B5EF4-FFF2-40B4-BE49-F238E27FC236}">
                <a16:creationId xmlns:a16="http://schemas.microsoft.com/office/drawing/2014/main" id="{DE50445A-92D0-13D3-3101-90F42FF6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75811" y="1162878"/>
            <a:ext cx="3377950" cy="530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0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97C8-C465-C107-7D20-48393EBDAE95}"/>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064AACC8-2CA8-E7BB-C3D5-969D3EDB8564}"/>
              </a:ext>
            </a:extLst>
          </p:cNvPr>
          <p:cNvSpPr>
            <a:spLocks noGrp="1"/>
          </p:cNvSpPr>
          <p:nvPr>
            <p:ph idx="1"/>
          </p:nvPr>
        </p:nvSpPr>
        <p:spPr>
          <a:xfrm>
            <a:off x="6434593" y="645088"/>
            <a:ext cx="4518330" cy="5338269"/>
          </a:xfrm>
        </p:spPr>
        <p:txBody>
          <a:bodyPr>
            <a:noAutofit/>
          </a:bodyPr>
          <a:lstStyle/>
          <a:p>
            <a:pPr>
              <a:lnSpc>
                <a:spcPct val="100000"/>
              </a:lnSpc>
              <a:spcBef>
                <a:spcPts val="0"/>
              </a:spcBef>
              <a:spcAft>
                <a:spcPts val="0"/>
              </a:spcAft>
            </a:pPr>
            <a:r>
              <a:rPr lang="en-IN" sz="1800" dirty="0"/>
              <a:t>from machine import Pin</a:t>
            </a:r>
          </a:p>
          <a:p>
            <a:pPr>
              <a:lnSpc>
                <a:spcPct val="100000"/>
              </a:lnSpc>
              <a:spcBef>
                <a:spcPts val="0"/>
              </a:spcBef>
              <a:spcAft>
                <a:spcPts val="0"/>
              </a:spcAft>
            </a:pPr>
            <a:r>
              <a:rPr lang="en-IN" sz="1800" dirty="0"/>
              <a:t>from time import sleep</a:t>
            </a:r>
          </a:p>
          <a:p>
            <a:pPr>
              <a:lnSpc>
                <a:spcPct val="100000"/>
              </a:lnSpc>
              <a:spcBef>
                <a:spcPts val="0"/>
              </a:spcBef>
              <a:spcAft>
                <a:spcPts val="0"/>
              </a:spcAft>
            </a:pPr>
            <a:r>
              <a:rPr lang="en-IN" sz="1800" dirty="0"/>
              <a:t>import </a:t>
            </a:r>
            <a:r>
              <a:rPr lang="en-IN" sz="1800" dirty="0" err="1"/>
              <a:t>dht</a:t>
            </a:r>
            <a:r>
              <a:rPr lang="en-IN" sz="1800" dirty="0"/>
              <a:t> </a:t>
            </a:r>
          </a:p>
          <a:p>
            <a:pPr>
              <a:lnSpc>
                <a:spcPct val="100000"/>
              </a:lnSpc>
              <a:spcBef>
                <a:spcPts val="0"/>
              </a:spcBef>
              <a:spcAft>
                <a:spcPts val="0"/>
              </a:spcAft>
            </a:pPr>
            <a:endParaRPr lang="en-IN" sz="1800" dirty="0"/>
          </a:p>
          <a:p>
            <a:pPr>
              <a:lnSpc>
                <a:spcPct val="100000"/>
              </a:lnSpc>
              <a:spcBef>
                <a:spcPts val="0"/>
              </a:spcBef>
              <a:spcAft>
                <a:spcPts val="0"/>
              </a:spcAft>
            </a:pPr>
            <a:r>
              <a:rPr lang="en-IN" sz="1800" dirty="0"/>
              <a:t>sensor = dht.DHT11(Pin(14))</a:t>
            </a:r>
          </a:p>
          <a:p>
            <a:pPr>
              <a:lnSpc>
                <a:spcPct val="100000"/>
              </a:lnSpc>
              <a:spcBef>
                <a:spcPts val="0"/>
              </a:spcBef>
              <a:spcAft>
                <a:spcPts val="0"/>
              </a:spcAft>
            </a:pPr>
            <a:endParaRPr lang="en-IN" sz="1800" dirty="0"/>
          </a:p>
          <a:p>
            <a:pPr>
              <a:lnSpc>
                <a:spcPct val="100000"/>
              </a:lnSpc>
              <a:spcBef>
                <a:spcPts val="0"/>
              </a:spcBef>
              <a:spcAft>
                <a:spcPts val="0"/>
              </a:spcAft>
            </a:pPr>
            <a:r>
              <a:rPr lang="en-IN" sz="1800" dirty="0"/>
              <a:t>while True:</a:t>
            </a:r>
          </a:p>
          <a:p>
            <a:pPr>
              <a:lnSpc>
                <a:spcPct val="100000"/>
              </a:lnSpc>
              <a:spcBef>
                <a:spcPts val="0"/>
              </a:spcBef>
              <a:spcAft>
                <a:spcPts val="0"/>
              </a:spcAft>
            </a:pPr>
            <a:r>
              <a:rPr lang="en-IN" sz="1800" dirty="0"/>
              <a:t>  try:</a:t>
            </a:r>
          </a:p>
          <a:p>
            <a:pPr>
              <a:lnSpc>
                <a:spcPct val="100000"/>
              </a:lnSpc>
              <a:spcBef>
                <a:spcPts val="0"/>
              </a:spcBef>
              <a:spcAft>
                <a:spcPts val="0"/>
              </a:spcAft>
            </a:pPr>
            <a:r>
              <a:rPr lang="en-IN" sz="1800" dirty="0"/>
              <a:t>    sleep(1)</a:t>
            </a:r>
          </a:p>
          <a:p>
            <a:pPr>
              <a:lnSpc>
                <a:spcPct val="100000"/>
              </a:lnSpc>
              <a:spcBef>
                <a:spcPts val="0"/>
              </a:spcBef>
              <a:spcAft>
                <a:spcPts val="0"/>
              </a:spcAft>
            </a:pPr>
            <a:r>
              <a:rPr lang="en-IN" sz="1800" dirty="0"/>
              <a:t>    </a:t>
            </a:r>
            <a:r>
              <a:rPr lang="en-IN" sz="1800" dirty="0" err="1"/>
              <a:t>sensor.measure</a:t>
            </a:r>
            <a:r>
              <a:rPr lang="en-IN" sz="1800" dirty="0"/>
              <a:t>()</a:t>
            </a:r>
          </a:p>
          <a:p>
            <a:pPr>
              <a:lnSpc>
                <a:spcPct val="100000"/>
              </a:lnSpc>
              <a:spcBef>
                <a:spcPts val="0"/>
              </a:spcBef>
              <a:spcAft>
                <a:spcPts val="0"/>
              </a:spcAft>
            </a:pPr>
            <a:r>
              <a:rPr lang="en-IN" sz="1800" dirty="0"/>
              <a:t>    temp = </a:t>
            </a:r>
            <a:r>
              <a:rPr lang="en-IN" sz="1800" dirty="0" err="1"/>
              <a:t>sensor.temperature</a:t>
            </a:r>
            <a:r>
              <a:rPr lang="en-IN" sz="1800" dirty="0"/>
              <a:t>()</a:t>
            </a:r>
          </a:p>
          <a:p>
            <a:pPr>
              <a:lnSpc>
                <a:spcPct val="100000"/>
              </a:lnSpc>
              <a:spcBef>
                <a:spcPts val="0"/>
              </a:spcBef>
              <a:spcAft>
                <a:spcPts val="0"/>
              </a:spcAft>
            </a:pPr>
            <a:r>
              <a:rPr lang="en-IN" sz="1800" dirty="0"/>
              <a:t>    hum = </a:t>
            </a:r>
            <a:r>
              <a:rPr lang="en-IN" sz="1800" dirty="0" err="1"/>
              <a:t>sensor.humidity</a:t>
            </a:r>
            <a:r>
              <a:rPr lang="en-IN" sz="1800" dirty="0"/>
              <a:t>()</a:t>
            </a:r>
          </a:p>
          <a:p>
            <a:pPr>
              <a:lnSpc>
                <a:spcPct val="100000"/>
              </a:lnSpc>
              <a:spcBef>
                <a:spcPts val="0"/>
              </a:spcBef>
              <a:spcAft>
                <a:spcPts val="0"/>
              </a:spcAft>
            </a:pPr>
            <a:r>
              <a:rPr lang="en-IN" sz="1800" dirty="0"/>
              <a:t>    print('Temperature: %3.1f C' %temp)</a:t>
            </a:r>
          </a:p>
          <a:p>
            <a:pPr>
              <a:lnSpc>
                <a:spcPct val="100000"/>
              </a:lnSpc>
              <a:spcBef>
                <a:spcPts val="0"/>
              </a:spcBef>
              <a:spcAft>
                <a:spcPts val="0"/>
              </a:spcAft>
            </a:pPr>
            <a:r>
              <a:rPr lang="en-IN" sz="1800" dirty="0"/>
              <a:t>    print('Humidity: %3.1f %%' %hum)</a:t>
            </a:r>
          </a:p>
          <a:p>
            <a:pPr>
              <a:lnSpc>
                <a:spcPct val="100000"/>
              </a:lnSpc>
              <a:spcBef>
                <a:spcPts val="0"/>
              </a:spcBef>
              <a:spcAft>
                <a:spcPts val="0"/>
              </a:spcAft>
            </a:pPr>
            <a:r>
              <a:rPr lang="en-IN" sz="1800" dirty="0"/>
              <a:t> except </a:t>
            </a:r>
            <a:r>
              <a:rPr lang="en-IN" sz="1800" dirty="0" err="1"/>
              <a:t>OSError</a:t>
            </a:r>
            <a:r>
              <a:rPr lang="en-IN" sz="1800" dirty="0"/>
              <a:t> as e:</a:t>
            </a:r>
          </a:p>
          <a:p>
            <a:pPr>
              <a:lnSpc>
                <a:spcPct val="100000"/>
              </a:lnSpc>
              <a:spcBef>
                <a:spcPts val="0"/>
              </a:spcBef>
              <a:spcAft>
                <a:spcPts val="0"/>
              </a:spcAft>
            </a:pPr>
            <a:r>
              <a:rPr lang="en-IN" sz="1800" dirty="0"/>
              <a:t>     print(‘Failed to read sensor’)</a:t>
            </a:r>
          </a:p>
          <a:p>
            <a:pPr>
              <a:lnSpc>
                <a:spcPct val="100000"/>
              </a:lnSpc>
              <a:spcBef>
                <a:spcPts val="0"/>
              </a:spcBef>
              <a:spcAft>
                <a:spcPts val="0"/>
              </a:spcAft>
            </a:pPr>
            <a:endParaRPr lang="en-IN" sz="1800" dirty="0"/>
          </a:p>
          <a:p>
            <a:pPr>
              <a:lnSpc>
                <a:spcPct val="100000"/>
              </a:lnSpc>
              <a:spcBef>
                <a:spcPts val="0"/>
              </a:spcBef>
              <a:spcAft>
                <a:spcPts val="0"/>
              </a:spcAft>
            </a:pPr>
            <a:endParaRPr lang="en-IN" sz="1800" dirty="0"/>
          </a:p>
        </p:txBody>
      </p:sp>
      <p:sp>
        <p:nvSpPr>
          <p:cNvPr id="6" name="TextBox 5">
            <a:extLst>
              <a:ext uri="{FF2B5EF4-FFF2-40B4-BE49-F238E27FC236}">
                <a16:creationId xmlns:a16="http://schemas.microsoft.com/office/drawing/2014/main" id="{EAED4C52-6DB2-FD50-AE64-17F6B6B4EF83}"/>
              </a:ext>
            </a:extLst>
          </p:cNvPr>
          <p:cNvSpPr txBox="1"/>
          <p:nvPr/>
        </p:nvSpPr>
        <p:spPr>
          <a:xfrm>
            <a:off x="1097280" y="1966076"/>
            <a:ext cx="3745561" cy="2031325"/>
          </a:xfrm>
          <a:prstGeom prst="rect">
            <a:avLst/>
          </a:prstGeom>
          <a:noFill/>
        </p:spPr>
        <p:txBody>
          <a:bodyPr wrap="square">
            <a:spAutoFit/>
          </a:bodyPr>
          <a:lstStyle/>
          <a:p>
            <a:r>
              <a:rPr lang="en-US" sz="1400" b="1" i="0" dirty="0">
                <a:effectLst/>
                <a:latin typeface="Helvetica" panose="020B0604020202020204" pitchFamily="34" charset="0"/>
              </a:rPr>
              <a:t>Note: try and except </a:t>
            </a:r>
            <a:r>
              <a:rPr lang="en-US" sz="1400" b="0" i="0" dirty="0">
                <a:effectLst/>
                <a:latin typeface="Helvetica" panose="020B0604020202020204" pitchFamily="34" charset="0"/>
              </a:rPr>
              <a:t>allows us to continue the execution of the program when an exception happens.</a:t>
            </a:r>
          </a:p>
          <a:p>
            <a:r>
              <a:rPr lang="en-US" sz="1400" b="0" i="0" dirty="0">
                <a:effectLst/>
                <a:latin typeface="Helvetica" panose="020B0604020202020204" pitchFamily="34" charset="0"/>
              </a:rPr>
              <a:t> For example, when an error occurs, the try block code execution is stopped and transferred to the except block. In our example, the exception is especially useful to prevent the ESP8266 from crashing when we are not able to read from the sensor.</a:t>
            </a:r>
            <a:endParaRPr lang="en-IN" sz="1400" dirty="0"/>
          </a:p>
        </p:txBody>
      </p:sp>
    </p:spTree>
    <p:extLst>
      <p:ext uri="{BB962C8B-B14F-4D97-AF65-F5344CB8AC3E}">
        <p14:creationId xmlns:p14="http://schemas.microsoft.com/office/powerpoint/2010/main" val="133553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6617-2F3B-4E4B-45B2-F49E4A7416A1}"/>
              </a:ext>
            </a:extLst>
          </p:cNvPr>
          <p:cNvSpPr>
            <a:spLocks noGrp="1"/>
          </p:cNvSpPr>
          <p:nvPr>
            <p:ph type="title"/>
          </p:nvPr>
        </p:nvSpPr>
        <p:spPr/>
        <p:txBody>
          <a:bodyPr/>
          <a:lstStyle/>
          <a:p>
            <a:r>
              <a:rPr lang="en-IN" dirty="0"/>
              <a:t>Network module</a:t>
            </a:r>
          </a:p>
        </p:txBody>
      </p:sp>
      <p:sp>
        <p:nvSpPr>
          <p:cNvPr id="3" name="Content Placeholder 2">
            <a:extLst>
              <a:ext uri="{FF2B5EF4-FFF2-40B4-BE49-F238E27FC236}">
                <a16:creationId xmlns:a16="http://schemas.microsoft.com/office/drawing/2014/main" id="{740DFA49-EE7C-8A28-C1FD-78F1845E20FF}"/>
              </a:ext>
            </a:extLst>
          </p:cNvPr>
          <p:cNvSpPr>
            <a:spLocks noGrp="1"/>
          </p:cNvSpPr>
          <p:nvPr>
            <p:ph idx="1"/>
          </p:nvPr>
        </p:nvSpPr>
        <p:spPr/>
        <p:txBody>
          <a:bodyPr/>
          <a:lstStyle/>
          <a:p>
            <a:pPr algn="l"/>
            <a:r>
              <a:rPr lang="en-US" b="0" i="0" dirty="0" err="1">
                <a:solidFill>
                  <a:srgbClr val="313131"/>
                </a:solidFill>
                <a:effectLst/>
                <a:latin typeface="-apple-system"/>
              </a:rPr>
              <a:t>MicroPython’s</a:t>
            </a:r>
            <a:r>
              <a:rPr lang="en-US" b="0" i="0" dirty="0">
                <a:solidFill>
                  <a:srgbClr val="313131"/>
                </a:solidFill>
                <a:effectLst/>
                <a:latin typeface="-apple-system"/>
              </a:rPr>
              <a:t> network module is written to configure </a:t>
            </a:r>
            <a:r>
              <a:rPr lang="en-US" b="0" i="0" dirty="0" err="1">
                <a:solidFill>
                  <a:srgbClr val="313131"/>
                </a:solidFill>
                <a:effectLst/>
                <a:latin typeface="-apple-system"/>
              </a:rPr>
              <a:t>WiFi</a:t>
            </a:r>
            <a:r>
              <a:rPr lang="en-US" b="0" i="0" dirty="0">
                <a:solidFill>
                  <a:srgbClr val="313131"/>
                </a:solidFill>
                <a:effectLst/>
                <a:latin typeface="-apple-system"/>
              </a:rPr>
              <a:t> connections. The module provides two </a:t>
            </a:r>
            <a:r>
              <a:rPr lang="en-US" b="0" i="0" dirty="0" err="1">
                <a:solidFill>
                  <a:srgbClr val="313131"/>
                </a:solidFill>
                <a:effectLst/>
                <a:latin typeface="-apple-system"/>
              </a:rPr>
              <a:t>WiFi</a:t>
            </a:r>
            <a:r>
              <a:rPr lang="en-US" b="0" i="0" dirty="0">
                <a:solidFill>
                  <a:srgbClr val="313131"/>
                </a:solidFill>
                <a:effectLst/>
                <a:latin typeface="-apple-system"/>
              </a:rPr>
              <a:t> interfaces: station and access point. The access-point interface is active by default. </a:t>
            </a:r>
          </a:p>
          <a:p>
            <a:pPr algn="l">
              <a:buFont typeface="Arial" panose="020B0604020202020204" pitchFamily="34" charset="0"/>
              <a:buChar char="•"/>
            </a:pPr>
            <a:r>
              <a:rPr lang="en-US" b="0" i="0" dirty="0">
                <a:solidFill>
                  <a:srgbClr val="313131"/>
                </a:solidFill>
                <a:effectLst/>
                <a:latin typeface="-apple-system"/>
              </a:rPr>
              <a:t>In the access-point interface, the ESP8266/ESP32 or any other </a:t>
            </a:r>
            <a:r>
              <a:rPr lang="en-US" b="0" i="0" dirty="0" err="1">
                <a:solidFill>
                  <a:srgbClr val="313131"/>
                </a:solidFill>
                <a:effectLst/>
                <a:latin typeface="-apple-system"/>
              </a:rPr>
              <a:t>MicroPython</a:t>
            </a:r>
            <a:r>
              <a:rPr lang="en-US" b="0" i="0" dirty="0">
                <a:solidFill>
                  <a:srgbClr val="313131"/>
                </a:solidFill>
                <a:effectLst/>
                <a:latin typeface="-apple-system"/>
              </a:rPr>
              <a:t> port acts as a </a:t>
            </a:r>
            <a:r>
              <a:rPr lang="en-US" b="0" i="0" dirty="0" err="1">
                <a:solidFill>
                  <a:srgbClr val="313131"/>
                </a:solidFill>
                <a:effectLst/>
                <a:latin typeface="-apple-system"/>
              </a:rPr>
              <a:t>WiFi</a:t>
            </a:r>
            <a:r>
              <a:rPr lang="en-US" b="0" i="0" dirty="0">
                <a:solidFill>
                  <a:srgbClr val="313131"/>
                </a:solidFill>
                <a:effectLst/>
                <a:latin typeface="-apple-system"/>
              </a:rPr>
              <a:t> </a:t>
            </a:r>
            <a:r>
              <a:rPr lang="en-US" b="1" i="0" dirty="0">
                <a:solidFill>
                  <a:srgbClr val="313131"/>
                </a:solidFill>
                <a:effectLst/>
                <a:latin typeface="-apple-system"/>
              </a:rPr>
              <a:t>access point</a:t>
            </a:r>
            <a:r>
              <a:rPr lang="en-US" b="0" i="0" dirty="0">
                <a:solidFill>
                  <a:srgbClr val="313131"/>
                </a:solidFill>
                <a:effectLst/>
                <a:latin typeface="-apple-system"/>
              </a:rPr>
              <a:t> for other devices to connect with an internet connection. </a:t>
            </a:r>
          </a:p>
          <a:p>
            <a:pPr algn="l">
              <a:buFont typeface="Arial" panose="020B0604020202020204" pitchFamily="34" charset="0"/>
              <a:buChar char="•"/>
            </a:pPr>
            <a:r>
              <a:rPr lang="en-US" b="0" i="0" dirty="0">
                <a:solidFill>
                  <a:srgbClr val="313131"/>
                </a:solidFill>
                <a:effectLst/>
                <a:latin typeface="-apple-system"/>
              </a:rPr>
              <a:t>In the </a:t>
            </a:r>
            <a:r>
              <a:rPr lang="en-US" b="1" i="0" dirty="0">
                <a:solidFill>
                  <a:srgbClr val="313131"/>
                </a:solidFill>
                <a:effectLst/>
                <a:latin typeface="-apple-system"/>
              </a:rPr>
              <a:t>station</a:t>
            </a:r>
            <a:r>
              <a:rPr lang="en-US" b="0" i="0" dirty="0">
                <a:solidFill>
                  <a:srgbClr val="313131"/>
                </a:solidFill>
                <a:effectLst/>
                <a:latin typeface="-apple-system"/>
              </a:rPr>
              <a:t> interface, the ESP8266/ESP32 or any other </a:t>
            </a:r>
            <a:r>
              <a:rPr lang="en-US" b="0" i="0" dirty="0" err="1">
                <a:solidFill>
                  <a:srgbClr val="313131"/>
                </a:solidFill>
                <a:effectLst/>
                <a:latin typeface="-apple-system"/>
              </a:rPr>
              <a:t>MicroPython</a:t>
            </a:r>
            <a:r>
              <a:rPr lang="en-US" b="0" i="0" dirty="0">
                <a:solidFill>
                  <a:srgbClr val="313131"/>
                </a:solidFill>
                <a:effectLst/>
                <a:latin typeface="-apple-system"/>
              </a:rPr>
              <a:t> port connects to the router for internet access. </a:t>
            </a:r>
          </a:p>
          <a:p>
            <a:pPr algn="l"/>
            <a:br>
              <a:rPr lang="en-US" dirty="0"/>
            </a:br>
            <a:r>
              <a:rPr lang="en-US" b="0" i="0" dirty="0">
                <a:solidFill>
                  <a:srgbClr val="313131"/>
                </a:solidFill>
                <a:effectLst/>
                <a:latin typeface="-apple-system"/>
              </a:rPr>
              <a:t>The network module can be imported into a </a:t>
            </a:r>
            <a:r>
              <a:rPr lang="en-US" b="0" i="0" dirty="0" err="1">
                <a:solidFill>
                  <a:srgbClr val="313131"/>
                </a:solidFill>
                <a:effectLst/>
                <a:latin typeface="-apple-system"/>
              </a:rPr>
              <a:t>MicroPython</a:t>
            </a:r>
            <a:r>
              <a:rPr lang="en-US" b="0" i="0" dirty="0">
                <a:solidFill>
                  <a:srgbClr val="313131"/>
                </a:solidFill>
                <a:effectLst/>
                <a:latin typeface="-apple-system"/>
              </a:rPr>
              <a:t> script with this statement:</a:t>
            </a:r>
            <a:br>
              <a:rPr lang="en-US" b="0" i="0" dirty="0">
                <a:solidFill>
                  <a:srgbClr val="313131"/>
                </a:solidFill>
                <a:effectLst/>
                <a:latin typeface="-apple-system"/>
              </a:rPr>
            </a:br>
            <a:r>
              <a:rPr lang="en-US" b="1" i="0" dirty="0">
                <a:solidFill>
                  <a:srgbClr val="800000"/>
                </a:solidFill>
                <a:effectLst/>
                <a:latin typeface="-apple-system"/>
              </a:rPr>
              <a:t>import network</a:t>
            </a:r>
            <a:endParaRPr lang="en-US" b="0" i="0" dirty="0">
              <a:solidFill>
                <a:srgbClr val="313131"/>
              </a:solidFill>
              <a:effectLst/>
              <a:latin typeface="-apple-system"/>
            </a:endParaRPr>
          </a:p>
          <a:p>
            <a:br>
              <a:rPr lang="en-US" dirty="0"/>
            </a:br>
            <a:endParaRPr lang="en-IN" dirty="0"/>
          </a:p>
        </p:txBody>
      </p:sp>
    </p:spTree>
    <p:extLst>
      <p:ext uri="{BB962C8B-B14F-4D97-AF65-F5344CB8AC3E}">
        <p14:creationId xmlns:p14="http://schemas.microsoft.com/office/powerpoint/2010/main" val="817345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B560-6ACD-7B75-63F6-56100FC6B500}"/>
              </a:ext>
            </a:extLst>
          </p:cNvPr>
          <p:cNvSpPr>
            <a:spLocks noGrp="1"/>
          </p:cNvSpPr>
          <p:nvPr>
            <p:ph type="title"/>
          </p:nvPr>
        </p:nvSpPr>
        <p:spPr/>
        <p:txBody>
          <a:bodyPr/>
          <a:lstStyle/>
          <a:p>
            <a:r>
              <a:rPr lang="en-IN" dirty="0"/>
              <a:t>Network module</a:t>
            </a:r>
          </a:p>
        </p:txBody>
      </p:sp>
      <p:pic>
        <p:nvPicPr>
          <p:cNvPr id="1026" name="Picture 2" descr="ESP8266 NodeMCU Access Point (AP) for Web Server | Random Nerd Tutorials">
            <a:extLst>
              <a:ext uri="{FF2B5EF4-FFF2-40B4-BE49-F238E27FC236}">
                <a16:creationId xmlns:a16="http://schemas.microsoft.com/office/drawing/2014/main" id="{2537EA67-3B3E-C16A-7EA7-915C041FB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53" y="2545172"/>
            <a:ext cx="3724031" cy="2066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P8266 NodeMCU Access Point (AP) for Web Server | Random Nerd Tutorials">
            <a:extLst>
              <a:ext uri="{FF2B5EF4-FFF2-40B4-BE49-F238E27FC236}">
                <a16:creationId xmlns:a16="http://schemas.microsoft.com/office/drawing/2014/main" id="{E1C7BDFD-7F72-1078-399F-348147339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438" y="2412858"/>
            <a:ext cx="4237596" cy="206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953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CAF1-9962-BE4A-3078-DE97EE7CEACD}"/>
              </a:ext>
            </a:extLst>
          </p:cNvPr>
          <p:cNvSpPr>
            <a:spLocks noGrp="1"/>
          </p:cNvSpPr>
          <p:nvPr>
            <p:ph type="title"/>
          </p:nvPr>
        </p:nvSpPr>
        <p:spPr/>
        <p:txBody>
          <a:bodyPr/>
          <a:lstStyle/>
          <a:p>
            <a:r>
              <a:rPr lang="en-IN" dirty="0"/>
              <a:t>Network module</a:t>
            </a:r>
          </a:p>
        </p:txBody>
      </p:sp>
      <p:sp>
        <p:nvSpPr>
          <p:cNvPr id="3" name="Content Placeholder 2">
            <a:extLst>
              <a:ext uri="{FF2B5EF4-FFF2-40B4-BE49-F238E27FC236}">
                <a16:creationId xmlns:a16="http://schemas.microsoft.com/office/drawing/2014/main" id="{F3246552-373A-CA0B-2F8E-A9940CB7119D}"/>
              </a:ext>
            </a:extLst>
          </p:cNvPr>
          <p:cNvSpPr>
            <a:spLocks noGrp="1"/>
          </p:cNvSpPr>
          <p:nvPr>
            <p:ph idx="1"/>
          </p:nvPr>
        </p:nvSpPr>
        <p:spPr>
          <a:xfrm>
            <a:off x="1097280" y="1845734"/>
            <a:ext cx="7830410" cy="4023360"/>
          </a:xfrm>
        </p:spPr>
        <p:txBody>
          <a:bodyPr>
            <a:normAutofit fontScale="92500" lnSpcReduction="20000"/>
          </a:bodyPr>
          <a:lstStyle/>
          <a:p>
            <a:r>
              <a:rPr lang="en-IN" dirty="0"/>
              <a:t>import network</a:t>
            </a:r>
          </a:p>
          <a:p>
            <a:r>
              <a:rPr lang="en-IN" dirty="0"/>
              <a:t>&gt;&gt;&gt;</a:t>
            </a:r>
            <a:r>
              <a:rPr lang="en-IN" dirty="0" err="1"/>
              <a:t>sta_if</a:t>
            </a:r>
            <a:r>
              <a:rPr lang="en-IN" dirty="0"/>
              <a:t> = </a:t>
            </a:r>
            <a:r>
              <a:rPr lang="en-IN" dirty="0" err="1"/>
              <a:t>network.WLAN</a:t>
            </a:r>
            <a:r>
              <a:rPr lang="en-IN" dirty="0"/>
              <a:t>(</a:t>
            </a:r>
            <a:r>
              <a:rPr lang="en-IN" dirty="0" err="1"/>
              <a:t>network.STA_IF</a:t>
            </a:r>
            <a:r>
              <a:rPr lang="en-IN" dirty="0"/>
              <a:t>)</a:t>
            </a:r>
          </a:p>
          <a:p>
            <a:r>
              <a:rPr lang="en-IN" dirty="0"/>
              <a:t>&gt;&gt;&gt;</a:t>
            </a:r>
            <a:r>
              <a:rPr lang="en-IN" dirty="0" err="1"/>
              <a:t>ap_if</a:t>
            </a:r>
            <a:r>
              <a:rPr lang="en-IN" dirty="0"/>
              <a:t> = </a:t>
            </a:r>
            <a:r>
              <a:rPr lang="en-IN" dirty="0" err="1"/>
              <a:t>network.WLAN</a:t>
            </a:r>
            <a:r>
              <a:rPr lang="en-IN" dirty="0"/>
              <a:t>(</a:t>
            </a:r>
            <a:r>
              <a:rPr lang="en-IN" dirty="0" err="1"/>
              <a:t>network.AP_IF</a:t>
            </a:r>
            <a:r>
              <a:rPr lang="en-IN" dirty="0"/>
              <a:t>)</a:t>
            </a:r>
          </a:p>
          <a:p>
            <a:r>
              <a:rPr lang="en-IN" dirty="0"/>
              <a:t>&gt;&gt;&gt;</a:t>
            </a:r>
            <a:r>
              <a:rPr lang="en-IN" dirty="0" err="1"/>
              <a:t>sta_if.active</a:t>
            </a:r>
            <a:r>
              <a:rPr lang="en-IN" dirty="0"/>
              <a:t>()</a:t>
            </a:r>
          </a:p>
          <a:p>
            <a:r>
              <a:rPr lang="en-IN" dirty="0"/>
              <a:t>False</a:t>
            </a:r>
          </a:p>
          <a:p>
            <a:r>
              <a:rPr lang="en-IN" dirty="0"/>
              <a:t>&gt;&gt;&gt;</a:t>
            </a:r>
            <a:r>
              <a:rPr lang="en-IN" dirty="0" err="1"/>
              <a:t>ap_if.active</a:t>
            </a:r>
            <a:r>
              <a:rPr lang="en-IN" dirty="0"/>
              <a:t>()</a:t>
            </a:r>
          </a:p>
          <a:p>
            <a:r>
              <a:rPr lang="en-IN" dirty="0"/>
              <a:t>True</a:t>
            </a:r>
          </a:p>
          <a:p>
            <a:r>
              <a:rPr lang="en-US" dirty="0"/>
              <a:t>&gt;&gt;&gt;</a:t>
            </a:r>
            <a:r>
              <a:rPr lang="en-US" dirty="0" err="1"/>
              <a:t>ap_if.ifconfig</a:t>
            </a:r>
            <a:r>
              <a:rPr lang="en-US" dirty="0"/>
              <a:t>()</a:t>
            </a:r>
          </a:p>
          <a:p>
            <a:r>
              <a:rPr lang="en-US" dirty="0"/>
              <a:t>('192.168.4.1', '255.255.255.0', '192.168.4.1', '8.8.8.8’)</a:t>
            </a:r>
          </a:p>
          <a:p>
            <a:r>
              <a:rPr lang="en-US" dirty="0"/>
              <a:t>The returned values are: IP address, netmask, gateway, DNS.</a:t>
            </a:r>
          </a:p>
          <a:p>
            <a:endParaRPr lang="en-IN" dirty="0"/>
          </a:p>
          <a:p>
            <a:endParaRPr lang="en-IN" dirty="0"/>
          </a:p>
        </p:txBody>
      </p:sp>
    </p:spTree>
    <p:extLst>
      <p:ext uri="{BB962C8B-B14F-4D97-AF65-F5344CB8AC3E}">
        <p14:creationId xmlns:p14="http://schemas.microsoft.com/office/powerpoint/2010/main" val="343986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E50E-1945-AF6F-09D8-4FDB3BA2F3C1}"/>
              </a:ext>
            </a:extLst>
          </p:cNvPr>
          <p:cNvSpPr>
            <a:spLocks noGrp="1"/>
          </p:cNvSpPr>
          <p:nvPr>
            <p:ph type="title"/>
          </p:nvPr>
        </p:nvSpPr>
        <p:spPr/>
        <p:txBody>
          <a:bodyPr/>
          <a:lstStyle/>
          <a:p>
            <a:r>
              <a:rPr lang="en-IN" dirty="0"/>
              <a:t>Network module</a:t>
            </a:r>
          </a:p>
        </p:txBody>
      </p:sp>
      <p:sp>
        <p:nvSpPr>
          <p:cNvPr id="3" name="Content Placeholder 2">
            <a:extLst>
              <a:ext uri="{FF2B5EF4-FFF2-40B4-BE49-F238E27FC236}">
                <a16:creationId xmlns:a16="http://schemas.microsoft.com/office/drawing/2014/main" id="{AFA14F27-AB25-EE89-88DA-9FEF2C117CD3}"/>
              </a:ext>
            </a:extLst>
          </p:cNvPr>
          <p:cNvSpPr>
            <a:spLocks noGrp="1"/>
          </p:cNvSpPr>
          <p:nvPr>
            <p:ph idx="1"/>
          </p:nvPr>
        </p:nvSpPr>
        <p:spPr>
          <a:xfrm>
            <a:off x="1097280" y="1845734"/>
            <a:ext cx="4890565" cy="4023360"/>
          </a:xfrm>
        </p:spPr>
        <p:txBody>
          <a:bodyPr>
            <a:normAutofit/>
          </a:bodyPr>
          <a:lstStyle/>
          <a:p>
            <a:r>
              <a:rPr lang="en-US" dirty="0"/>
              <a:t>&gt;&gt;&gt;</a:t>
            </a:r>
            <a:r>
              <a:rPr lang="en-US" dirty="0" err="1"/>
              <a:t>sta_if.connect</a:t>
            </a:r>
            <a:r>
              <a:rPr lang="en-US" dirty="0"/>
              <a:t>('&lt;your SSID&gt;', '&lt;your key&gt;’)</a:t>
            </a:r>
          </a:p>
          <a:p>
            <a:r>
              <a:rPr lang="en-US" dirty="0"/>
              <a:t>&gt;&gt;&gt;</a:t>
            </a:r>
            <a:r>
              <a:rPr lang="en-US" dirty="0" err="1"/>
              <a:t>sta_if.isconnected</a:t>
            </a:r>
            <a:r>
              <a:rPr lang="en-US" dirty="0"/>
              <a:t>()</a:t>
            </a:r>
          </a:p>
        </p:txBody>
      </p:sp>
      <p:pic>
        <p:nvPicPr>
          <p:cNvPr id="6" name="Picture 5">
            <a:extLst>
              <a:ext uri="{FF2B5EF4-FFF2-40B4-BE49-F238E27FC236}">
                <a16:creationId xmlns:a16="http://schemas.microsoft.com/office/drawing/2014/main" id="{B8EE748D-42B4-2248-CCDE-8AB4F9866C32}"/>
              </a:ext>
            </a:extLst>
          </p:cNvPr>
          <p:cNvPicPr>
            <a:picLocks noChangeAspect="1"/>
          </p:cNvPicPr>
          <p:nvPr/>
        </p:nvPicPr>
        <p:blipFill>
          <a:blip r:embed="rId2"/>
          <a:stretch>
            <a:fillRect/>
          </a:stretch>
        </p:blipFill>
        <p:spPr>
          <a:xfrm>
            <a:off x="6558325" y="361683"/>
            <a:ext cx="5281161" cy="5420400"/>
          </a:xfrm>
          <a:prstGeom prst="rect">
            <a:avLst/>
          </a:prstGeom>
        </p:spPr>
      </p:pic>
      <p:sp>
        <p:nvSpPr>
          <p:cNvPr id="7" name="TextBox 6">
            <a:extLst>
              <a:ext uri="{FF2B5EF4-FFF2-40B4-BE49-F238E27FC236}">
                <a16:creationId xmlns:a16="http://schemas.microsoft.com/office/drawing/2014/main" id="{C3956C78-8E1B-BFA3-89A2-D23FCE4A8A50}"/>
              </a:ext>
            </a:extLst>
          </p:cNvPr>
          <p:cNvSpPr txBox="1"/>
          <p:nvPr/>
        </p:nvSpPr>
        <p:spPr>
          <a:xfrm>
            <a:off x="1408962" y="3244334"/>
            <a:ext cx="4267200" cy="1477328"/>
          </a:xfrm>
          <a:prstGeom prst="rect">
            <a:avLst/>
          </a:prstGeom>
          <a:noFill/>
        </p:spPr>
        <p:txBody>
          <a:bodyPr wrap="square" rtlCol="0">
            <a:spAutoFit/>
          </a:bodyPr>
          <a:lstStyle/>
          <a:p>
            <a:r>
              <a:rPr lang="en-IN" b="1" dirty="0" err="1"/>
              <a:t>WiFi</a:t>
            </a:r>
            <a:r>
              <a:rPr lang="en-IN" b="1" dirty="0"/>
              <a:t> network credentials:</a:t>
            </a:r>
          </a:p>
          <a:p>
            <a:endParaRPr lang="en-IN" b="1" dirty="0"/>
          </a:p>
          <a:p>
            <a:pPr marL="285750" indent="-285750">
              <a:buFont typeface="Arial" panose="020B0604020202020204" pitchFamily="34" charset="0"/>
              <a:buChar char="•"/>
            </a:pPr>
            <a:r>
              <a:rPr lang="en-IN" b="1" dirty="0"/>
              <a:t>SSID</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Password</a:t>
            </a:r>
          </a:p>
        </p:txBody>
      </p:sp>
    </p:spTree>
    <p:extLst>
      <p:ext uri="{BB962C8B-B14F-4D97-AF65-F5344CB8AC3E}">
        <p14:creationId xmlns:p14="http://schemas.microsoft.com/office/powerpoint/2010/main" val="341888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6DEE-0A10-D5D7-F1E9-5B7DA89FAFBC}"/>
              </a:ext>
            </a:extLst>
          </p:cNvPr>
          <p:cNvSpPr>
            <a:spLocks noGrp="1"/>
          </p:cNvSpPr>
          <p:nvPr>
            <p:ph type="title"/>
          </p:nvPr>
        </p:nvSpPr>
        <p:spPr/>
        <p:txBody>
          <a:bodyPr/>
          <a:lstStyle/>
          <a:p>
            <a:r>
              <a:rPr kumimoji="0" lang="en-IN" sz="3200" b="1"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mj-ea"/>
                <a:cs typeface="+mj-cs"/>
              </a:rPr>
              <a:t>ESP8266 </a:t>
            </a:r>
            <a:r>
              <a:rPr kumimoji="0" lang="en-IN" sz="3200" b="1" i="0" u="none" strike="noStrike" kern="1200" cap="none" spc="-50" normalizeH="0" baseline="0" noProof="0" dirty="0" err="1">
                <a:ln>
                  <a:noFill/>
                </a:ln>
                <a:solidFill>
                  <a:prstClr val="black">
                    <a:lumMod val="75000"/>
                    <a:lumOff val="25000"/>
                  </a:prstClr>
                </a:solidFill>
                <a:effectLst/>
                <a:uLnTx/>
                <a:uFillTx/>
                <a:latin typeface="Calibri Light" panose="020F0302020204030204"/>
                <a:ea typeface="+mj-ea"/>
                <a:cs typeface="+mj-cs"/>
              </a:rPr>
              <a:t>NodeMCU</a:t>
            </a:r>
            <a:endParaRPr lang="en-IN" dirty="0"/>
          </a:p>
        </p:txBody>
      </p:sp>
      <p:pic>
        <p:nvPicPr>
          <p:cNvPr id="8196" name="Picture 4" descr="ESP8266 Pinout Reference: Which GPIO pins should you use? | Random Nerd  Tutorials">
            <a:extLst>
              <a:ext uri="{FF2B5EF4-FFF2-40B4-BE49-F238E27FC236}">
                <a16:creationId xmlns:a16="http://schemas.microsoft.com/office/drawing/2014/main" id="{6FD62053-785C-5A75-924E-44CDDDC46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571" y="1737360"/>
            <a:ext cx="7161817" cy="475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10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deMCU ESP8266 Pinout Listing To Matching Functions">
            <a:extLst>
              <a:ext uri="{FF2B5EF4-FFF2-40B4-BE49-F238E27FC236}">
                <a16:creationId xmlns:a16="http://schemas.microsoft.com/office/drawing/2014/main" id="{543DE37C-7D2A-8C23-81B2-EC02DFB2D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29" y="550607"/>
            <a:ext cx="7723239" cy="520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8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907583-B0E9-26FD-4C81-0C2818624DE2}"/>
              </a:ext>
            </a:extLst>
          </p:cNvPr>
          <p:cNvSpPr txBox="1"/>
          <p:nvPr/>
        </p:nvSpPr>
        <p:spPr>
          <a:xfrm>
            <a:off x="1238864" y="1838632"/>
            <a:ext cx="9379975" cy="4247317"/>
          </a:xfrm>
          <a:prstGeom prst="rect">
            <a:avLst/>
          </a:prstGeom>
          <a:noFill/>
        </p:spPr>
        <p:txBody>
          <a:bodyPr wrap="square">
            <a:spAutoFit/>
          </a:bodyPr>
          <a:lstStyle/>
          <a:p>
            <a:r>
              <a:rPr lang="en-US" b="1" i="1" dirty="0" err="1">
                <a:solidFill>
                  <a:srgbClr val="FF0000"/>
                </a:solidFill>
              </a:rPr>
              <a:t>Power:</a:t>
            </a:r>
            <a:r>
              <a:rPr lang="en-US" dirty="0" err="1"/>
              <a:t>There</a:t>
            </a:r>
            <a:r>
              <a:rPr lang="en-US" dirty="0"/>
              <a:t> are four power pins. VIN pin and three 3.3V pins.</a:t>
            </a:r>
          </a:p>
          <a:p>
            <a:r>
              <a:rPr lang="en-US" dirty="0"/>
              <a:t>VIN can be used to directly supply the </a:t>
            </a:r>
            <a:r>
              <a:rPr lang="en-US" dirty="0" err="1"/>
              <a:t>NodeMCU</a:t>
            </a:r>
            <a:r>
              <a:rPr lang="en-US" dirty="0"/>
              <a:t>/ESP8266 and its peripherals. </a:t>
            </a:r>
          </a:p>
          <a:p>
            <a:r>
              <a:rPr lang="en-US" dirty="0"/>
              <a:t>3.3V pins are the output of the onboard voltage regulator and can be used to supply power to external components.</a:t>
            </a:r>
          </a:p>
          <a:p>
            <a:endParaRPr lang="en-US" b="1" i="1" dirty="0">
              <a:solidFill>
                <a:srgbClr val="FF0000"/>
              </a:solidFill>
            </a:endParaRPr>
          </a:p>
          <a:p>
            <a:r>
              <a:rPr lang="en-US" b="1" i="1" dirty="0">
                <a:solidFill>
                  <a:srgbClr val="FF0000"/>
                </a:solidFill>
              </a:rPr>
              <a:t>GND: </a:t>
            </a:r>
            <a:r>
              <a:rPr lang="en-US" dirty="0"/>
              <a:t>are the ground pins of </a:t>
            </a:r>
            <a:r>
              <a:rPr lang="en-US" dirty="0" err="1"/>
              <a:t>NodeMCU</a:t>
            </a:r>
            <a:r>
              <a:rPr lang="en-US" dirty="0"/>
              <a:t>/ESP8266</a:t>
            </a:r>
          </a:p>
          <a:p>
            <a:endParaRPr lang="en-US" dirty="0"/>
          </a:p>
          <a:p>
            <a:r>
              <a:rPr lang="en-US" b="1" i="1" dirty="0">
                <a:solidFill>
                  <a:srgbClr val="FF0000"/>
                </a:solidFill>
              </a:rPr>
              <a:t>I2C</a:t>
            </a:r>
            <a:r>
              <a:rPr lang="en-US" dirty="0"/>
              <a:t> Pins are used to connect I2C sensors and peripherals. Both I2C Master and I2C Slave are supported. </a:t>
            </a:r>
          </a:p>
          <a:p>
            <a:endParaRPr lang="en-US" b="1" i="1" dirty="0">
              <a:solidFill>
                <a:srgbClr val="FF0000"/>
              </a:solidFill>
            </a:endParaRPr>
          </a:p>
          <a:p>
            <a:r>
              <a:rPr lang="en-US" b="1" i="1" dirty="0">
                <a:solidFill>
                  <a:srgbClr val="FF0000"/>
                </a:solidFill>
              </a:rPr>
              <a:t>GPIO</a:t>
            </a:r>
            <a:r>
              <a:rPr lang="en-US" dirty="0"/>
              <a:t> Pins </a:t>
            </a:r>
            <a:r>
              <a:rPr lang="en-US" dirty="0" err="1"/>
              <a:t>NodeMCU</a:t>
            </a:r>
            <a:r>
              <a:rPr lang="en-US" dirty="0"/>
              <a:t>/ESP8266 has 17 GPIO pins which can be assigned to functions such as I2C, I2 UART, PWM programmatically. Each digital enabled GPIO can be configured to internal pull-up or pull-down, or set to high impedance. When configured as an input, it can also be set to edge-trigger or level-trigger to generate CPU interrupts.</a:t>
            </a:r>
          </a:p>
          <a:p>
            <a:endParaRPr lang="en-US" dirty="0"/>
          </a:p>
        </p:txBody>
      </p:sp>
      <p:sp>
        <p:nvSpPr>
          <p:cNvPr id="6" name="Title 1">
            <a:extLst>
              <a:ext uri="{FF2B5EF4-FFF2-40B4-BE49-F238E27FC236}">
                <a16:creationId xmlns:a16="http://schemas.microsoft.com/office/drawing/2014/main" id="{377CD534-1288-D382-547E-CE4769E2DC8D}"/>
              </a:ext>
            </a:extLst>
          </p:cNvPr>
          <p:cNvSpPr>
            <a:spLocks noGrp="1"/>
          </p:cNvSpPr>
          <p:nvPr>
            <p:ph type="title"/>
          </p:nvPr>
        </p:nvSpPr>
        <p:spPr>
          <a:xfrm>
            <a:off x="1097280" y="286603"/>
            <a:ext cx="10058400" cy="1450757"/>
          </a:xfrm>
        </p:spPr>
        <p:txBody>
          <a:bodyPr/>
          <a:lstStyle/>
          <a:p>
            <a:r>
              <a:rPr lang="en-IN" sz="3200" b="1" dirty="0">
                <a:solidFill>
                  <a:prstClr val="black">
                    <a:lumMod val="75000"/>
                    <a:lumOff val="25000"/>
                  </a:prstClr>
                </a:solidFill>
                <a:latin typeface="Calibri Light" panose="020F0302020204030204"/>
              </a:rPr>
              <a:t>Pin functions</a:t>
            </a:r>
            <a:endParaRPr lang="en-IN" dirty="0"/>
          </a:p>
        </p:txBody>
      </p:sp>
    </p:spTree>
    <p:extLst>
      <p:ext uri="{BB962C8B-B14F-4D97-AF65-F5344CB8AC3E}">
        <p14:creationId xmlns:p14="http://schemas.microsoft.com/office/powerpoint/2010/main" val="305540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BECB7-51D4-DA30-9DE6-F9DE8B230B58}"/>
              </a:ext>
            </a:extLst>
          </p:cNvPr>
          <p:cNvSpPr txBox="1"/>
          <p:nvPr/>
        </p:nvSpPr>
        <p:spPr>
          <a:xfrm>
            <a:off x="1111046" y="1897625"/>
            <a:ext cx="10422193" cy="4247317"/>
          </a:xfrm>
          <a:prstGeom prst="rect">
            <a:avLst/>
          </a:prstGeom>
          <a:noFill/>
        </p:spPr>
        <p:txBody>
          <a:bodyPr wrap="square" rtlCol="0">
            <a:spAutoFit/>
          </a:bodyPr>
          <a:lstStyle/>
          <a:p>
            <a:r>
              <a:rPr lang="en-US" b="1" i="1" dirty="0">
                <a:solidFill>
                  <a:srgbClr val="FF0000"/>
                </a:solidFill>
              </a:rPr>
              <a:t>ADC Channel</a:t>
            </a:r>
            <a:r>
              <a:rPr lang="en-US" dirty="0"/>
              <a:t> The </a:t>
            </a:r>
            <a:r>
              <a:rPr lang="en-US" dirty="0" err="1"/>
              <a:t>NodeMCU</a:t>
            </a:r>
            <a:r>
              <a:rPr lang="en-US" dirty="0"/>
              <a:t> is embedded with a 10-bit precision SADC. The two functions can be implemented using ADC. T</a:t>
            </a:r>
          </a:p>
          <a:p>
            <a:endParaRPr lang="en-US" dirty="0"/>
          </a:p>
          <a:p>
            <a:r>
              <a:rPr lang="en-US" b="1" i="1" dirty="0">
                <a:solidFill>
                  <a:srgbClr val="FF0000"/>
                </a:solidFill>
              </a:rPr>
              <a:t>UART Pins</a:t>
            </a:r>
            <a:r>
              <a:rPr lang="en-US" dirty="0"/>
              <a:t> </a:t>
            </a:r>
            <a:r>
              <a:rPr lang="en-US" dirty="0" err="1"/>
              <a:t>NodeMCU</a:t>
            </a:r>
            <a:r>
              <a:rPr lang="en-US" dirty="0"/>
              <a:t>/ESP8266 has 2 UART interfaces (UART0 and UART1) which provide asynchronous serial  communication (RS232 and RS485), and can communicate at up to 4.5 Mbps. </a:t>
            </a:r>
            <a:endParaRPr lang="en-IN" dirty="0"/>
          </a:p>
          <a:p>
            <a:endParaRPr lang="en-US" b="1" i="1" dirty="0">
              <a:solidFill>
                <a:srgbClr val="FF0000"/>
              </a:solidFill>
            </a:endParaRPr>
          </a:p>
          <a:p>
            <a:r>
              <a:rPr lang="en-US" b="1" i="1" dirty="0">
                <a:solidFill>
                  <a:srgbClr val="FF0000"/>
                </a:solidFill>
              </a:rPr>
              <a:t>SPI Pins</a:t>
            </a:r>
            <a:r>
              <a:rPr lang="en-US" dirty="0"/>
              <a:t> </a:t>
            </a:r>
            <a:r>
              <a:rPr lang="en-US" dirty="0" err="1"/>
              <a:t>NodeMCU</a:t>
            </a:r>
            <a:r>
              <a:rPr lang="en-US" dirty="0"/>
              <a:t>/ESP8266 features two SPIs (SPI and HSPI) in slave and master modes. </a:t>
            </a:r>
          </a:p>
          <a:p>
            <a:endParaRPr lang="en-US" dirty="0"/>
          </a:p>
          <a:p>
            <a:r>
              <a:rPr lang="en-US" b="1" i="1" dirty="0">
                <a:solidFill>
                  <a:srgbClr val="FF0000"/>
                </a:solidFill>
              </a:rPr>
              <a:t>PWM Pins</a:t>
            </a:r>
            <a:r>
              <a:rPr lang="en-US" dirty="0"/>
              <a:t> The board has 4 channels of Pulse Width Modulation (PWM). The PWM output can be implemented programmatically and used for driving digital motors and LEDs. </a:t>
            </a:r>
          </a:p>
          <a:p>
            <a:endParaRPr lang="en-US" dirty="0"/>
          </a:p>
          <a:p>
            <a:r>
              <a:rPr lang="en-US" b="1" i="1" dirty="0">
                <a:solidFill>
                  <a:srgbClr val="FF0000"/>
                </a:solidFill>
              </a:rPr>
              <a:t>EN</a:t>
            </a:r>
            <a:r>
              <a:rPr lang="en-US" dirty="0"/>
              <a:t>: The ESP8266 chip is enabled when EN pin is pulled HIGH. When pulled LOW the chip works at minimum power.</a:t>
            </a:r>
          </a:p>
          <a:p>
            <a:endParaRPr lang="en-US" dirty="0"/>
          </a:p>
          <a:p>
            <a:r>
              <a:rPr lang="en-US" b="1" i="1" dirty="0">
                <a:solidFill>
                  <a:srgbClr val="FF0000"/>
                </a:solidFill>
              </a:rPr>
              <a:t>RST</a:t>
            </a:r>
            <a:r>
              <a:rPr lang="en-US" dirty="0"/>
              <a:t>: RST pin is used to reset the ESP8266 chip.</a:t>
            </a:r>
          </a:p>
        </p:txBody>
      </p:sp>
      <p:sp>
        <p:nvSpPr>
          <p:cNvPr id="5" name="Title 1">
            <a:extLst>
              <a:ext uri="{FF2B5EF4-FFF2-40B4-BE49-F238E27FC236}">
                <a16:creationId xmlns:a16="http://schemas.microsoft.com/office/drawing/2014/main" id="{EF9CEB9D-6A20-70A4-1802-33A55571D0FD}"/>
              </a:ext>
            </a:extLst>
          </p:cNvPr>
          <p:cNvSpPr>
            <a:spLocks noGrp="1"/>
          </p:cNvSpPr>
          <p:nvPr>
            <p:ph type="title"/>
          </p:nvPr>
        </p:nvSpPr>
        <p:spPr>
          <a:xfrm>
            <a:off x="1097280" y="286603"/>
            <a:ext cx="10058400" cy="1450757"/>
          </a:xfrm>
        </p:spPr>
        <p:txBody>
          <a:bodyPr/>
          <a:lstStyle/>
          <a:p>
            <a:r>
              <a:rPr lang="en-IN" sz="3200" b="1" dirty="0">
                <a:solidFill>
                  <a:prstClr val="black">
                    <a:lumMod val="75000"/>
                    <a:lumOff val="25000"/>
                  </a:prstClr>
                </a:solidFill>
                <a:latin typeface="Calibri Light" panose="020F0302020204030204"/>
              </a:rPr>
              <a:t>Pin functions</a:t>
            </a:r>
            <a:endParaRPr lang="en-IN" dirty="0"/>
          </a:p>
        </p:txBody>
      </p:sp>
    </p:spTree>
    <p:extLst>
      <p:ext uri="{BB962C8B-B14F-4D97-AF65-F5344CB8AC3E}">
        <p14:creationId xmlns:p14="http://schemas.microsoft.com/office/powerpoint/2010/main" val="311600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3B93-D76F-992C-4501-6C7A8185F351}"/>
              </a:ext>
            </a:extLst>
          </p:cNvPr>
          <p:cNvSpPr>
            <a:spLocks noGrp="1"/>
          </p:cNvSpPr>
          <p:nvPr>
            <p:ph type="title"/>
          </p:nvPr>
        </p:nvSpPr>
        <p:spPr/>
        <p:txBody>
          <a:bodyPr/>
          <a:lstStyle/>
          <a:p>
            <a:r>
              <a:rPr lang="en-IN" dirty="0"/>
              <a:t>Layout</a:t>
            </a:r>
          </a:p>
        </p:txBody>
      </p:sp>
      <p:pic>
        <p:nvPicPr>
          <p:cNvPr id="2050" name="Picture 2" descr="NodeMCU-Parts-on-Board">
            <a:extLst>
              <a:ext uri="{FF2B5EF4-FFF2-40B4-BE49-F238E27FC236}">
                <a16:creationId xmlns:a16="http://schemas.microsoft.com/office/drawing/2014/main" id="{AF9D49F9-E20A-B2FE-208C-CFD86854C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473" y="1984427"/>
            <a:ext cx="6799178" cy="38166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27E87E-28D6-9A4B-B4E5-5555DB67A7D7}"/>
              </a:ext>
            </a:extLst>
          </p:cNvPr>
          <p:cNvSpPr txBox="1"/>
          <p:nvPr/>
        </p:nvSpPr>
        <p:spPr>
          <a:xfrm>
            <a:off x="7993626" y="1984427"/>
            <a:ext cx="3795251" cy="3416320"/>
          </a:xfrm>
          <a:prstGeom prst="rect">
            <a:avLst/>
          </a:prstGeom>
          <a:noFill/>
        </p:spPr>
        <p:txBody>
          <a:bodyPr wrap="square" rtlCol="0">
            <a:spAutoFit/>
          </a:bodyPr>
          <a:lstStyle/>
          <a:p>
            <a:r>
              <a:rPr lang="en-IN" dirty="0"/>
              <a:t>ESP-12E(ESP8266) (Processor)</a:t>
            </a:r>
          </a:p>
          <a:p>
            <a:endParaRPr lang="en-IN" dirty="0"/>
          </a:p>
          <a:p>
            <a:r>
              <a:rPr lang="en-IN" dirty="0"/>
              <a:t>3.3V regulator (Power supply)</a:t>
            </a:r>
          </a:p>
          <a:p>
            <a:endParaRPr lang="en-IN" dirty="0"/>
          </a:p>
          <a:p>
            <a:r>
              <a:rPr lang="en-IN" dirty="0"/>
              <a:t>USB-UART bridge ( Serial communication)</a:t>
            </a:r>
          </a:p>
          <a:p>
            <a:endParaRPr lang="en-IN" dirty="0"/>
          </a:p>
          <a:p>
            <a:r>
              <a:rPr lang="en-IN" dirty="0"/>
              <a:t>Reset button</a:t>
            </a:r>
          </a:p>
          <a:p>
            <a:endParaRPr lang="en-IN" dirty="0"/>
          </a:p>
          <a:p>
            <a:r>
              <a:rPr lang="en-IN" dirty="0"/>
              <a:t>Flash button</a:t>
            </a:r>
          </a:p>
          <a:p>
            <a:endParaRPr lang="en-IN" dirty="0"/>
          </a:p>
          <a:p>
            <a:r>
              <a:rPr lang="en-IN" dirty="0"/>
              <a:t>2 LEDs</a:t>
            </a:r>
          </a:p>
        </p:txBody>
      </p:sp>
    </p:spTree>
    <p:extLst>
      <p:ext uri="{BB962C8B-B14F-4D97-AF65-F5344CB8AC3E}">
        <p14:creationId xmlns:p14="http://schemas.microsoft.com/office/powerpoint/2010/main" val="24055779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3124</Words>
  <Application>Microsoft Office PowerPoint</Application>
  <PresentationFormat>Widescreen</PresentationFormat>
  <Paragraphs>353</Paragraphs>
  <Slides>47</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-apple-system</vt:lpstr>
      <vt:lpstr>Arial</vt:lpstr>
      <vt:lpstr>Calibri</vt:lpstr>
      <vt:lpstr>Calibri Light</vt:lpstr>
      <vt:lpstr>Consolas</vt:lpstr>
      <vt:lpstr>Helvetica</vt:lpstr>
      <vt:lpstr>Lato</vt:lpstr>
      <vt:lpstr>Roboto</vt:lpstr>
      <vt:lpstr>Roboto Slab</vt:lpstr>
      <vt:lpstr>Segoe UI</vt:lpstr>
      <vt:lpstr>Retrospect</vt:lpstr>
      <vt:lpstr>1_Retrospect</vt:lpstr>
      <vt:lpstr>ESP8266NodeMCU</vt:lpstr>
      <vt:lpstr>What is NodeMCU?</vt:lpstr>
      <vt:lpstr>ESP8266-12E</vt:lpstr>
      <vt:lpstr>ESP8266 NodeMCU</vt:lpstr>
      <vt:lpstr>ESP8266 NodeMCU</vt:lpstr>
      <vt:lpstr>PowerPoint Presentation</vt:lpstr>
      <vt:lpstr>Pin functions</vt:lpstr>
      <vt:lpstr>Pin functions</vt:lpstr>
      <vt:lpstr>Layout</vt:lpstr>
      <vt:lpstr>Programming NodeMCU</vt:lpstr>
      <vt:lpstr>Compiled vs Interpreted</vt:lpstr>
      <vt:lpstr>Key differences</vt:lpstr>
      <vt:lpstr>KM to Mile conversion</vt:lpstr>
      <vt:lpstr>MicroPython</vt:lpstr>
      <vt:lpstr>MicroPython</vt:lpstr>
      <vt:lpstr>MicroPython</vt:lpstr>
      <vt:lpstr>MicroPython vs Arduino</vt:lpstr>
      <vt:lpstr>PowerPoint Presentation</vt:lpstr>
      <vt:lpstr>ESPlorer</vt:lpstr>
      <vt:lpstr>Requirements</vt:lpstr>
      <vt:lpstr>ESPlorer overview</vt:lpstr>
      <vt:lpstr>Serial communication</vt:lpstr>
      <vt:lpstr>Code window</vt:lpstr>
      <vt:lpstr>ESPlorer ESP8266 interaction</vt:lpstr>
      <vt:lpstr>Output window</vt:lpstr>
      <vt:lpstr>Flashing ESP8266 with MicroPython</vt:lpstr>
      <vt:lpstr>Blinking LED</vt:lpstr>
      <vt:lpstr>LED Push Button</vt:lpstr>
      <vt:lpstr>LED Push Button</vt:lpstr>
      <vt:lpstr>class Pin </vt:lpstr>
      <vt:lpstr>LED Push Button</vt:lpstr>
      <vt:lpstr>Reading analog values</vt:lpstr>
      <vt:lpstr>Reading analog values</vt:lpstr>
      <vt:lpstr>Soil Moisture sensor</vt:lpstr>
      <vt:lpstr>Code</vt:lpstr>
      <vt:lpstr>Ultrasonic sensor</vt:lpstr>
      <vt:lpstr>Ultrasonic sensor</vt:lpstr>
      <vt:lpstr>PowerPoint Presentation</vt:lpstr>
      <vt:lpstr>Code</vt:lpstr>
      <vt:lpstr>DHT11</vt:lpstr>
      <vt:lpstr>DHT11</vt:lpstr>
      <vt:lpstr>Schematic</vt:lpstr>
      <vt:lpstr>Code</vt:lpstr>
      <vt:lpstr>Network module</vt:lpstr>
      <vt:lpstr>Network module</vt:lpstr>
      <vt:lpstr>Network module</vt:lpstr>
      <vt:lpstr>Network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ESP8266NodeMCU</dc:title>
  <dc:creator> </dc:creator>
  <cp:lastModifiedBy> </cp:lastModifiedBy>
  <cp:revision>20</cp:revision>
  <dcterms:created xsi:type="dcterms:W3CDTF">2022-10-25T00:31:32Z</dcterms:created>
  <dcterms:modified xsi:type="dcterms:W3CDTF">2022-10-28T14:23:03Z</dcterms:modified>
</cp:coreProperties>
</file>