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61" r:id="rId2"/>
    <p:sldId id="263" r:id="rId3"/>
    <p:sldId id="266" r:id="rId4"/>
    <p:sldId id="295" r:id="rId5"/>
    <p:sldId id="310" r:id="rId6"/>
    <p:sldId id="321" r:id="rId7"/>
    <p:sldId id="309" r:id="rId8"/>
    <p:sldId id="296" r:id="rId9"/>
    <p:sldId id="297" r:id="rId10"/>
    <p:sldId id="298" r:id="rId11"/>
    <p:sldId id="312" r:id="rId12"/>
    <p:sldId id="299" r:id="rId13"/>
    <p:sldId id="313" r:id="rId14"/>
    <p:sldId id="316" r:id="rId15"/>
    <p:sldId id="318" r:id="rId16"/>
    <p:sldId id="319" r:id="rId17"/>
    <p:sldId id="320" r:id="rId18"/>
    <p:sldId id="322" r:id="rId19"/>
    <p:sldId id="311" r:id="rId20"/>
    <p:sldId id="300" r:id="rId21"/>
    <p:sldId id="315" r:id="rId22"/>
    <p:sldId id="314" r:id="rId23"/>
    <p:sldId id="301" r:id="rId24"/>
    <p:sldId id="304" r:id="rId25"/>
    <p:sldId id="305" r:id="rId26"/>
    <p:sldId id="306" r:id="rId27"/>
    <p:sldId id="30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36" userDrawn="1">
          <p15:clr>
            <a:srgbClr val="A4A3A4"/>
          </p15:clr>
        </p15:guide>
        <p15:guide id="2" pos="7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673" autoAdjust="0"/>
    <p:restoredTop sz="95468" autoAdjust="0"/>
  </p:normalViewPr>
  <p:slideViewPr>
    <p:cSldViewPr>
      <p:cViewPr varScale="1">
        <p:scale>
          <a:sx n="86" d="100"/>
          <a:sy n="86" d="100"/>
        </p:scale>
        <p:origin x="96" y="128"/>
      </p:cViewPr>
      <p:guideLst>
        <p:guide orient="horz" pos="3936"/>
        <p:guide pos="70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DA094C-6E73-4E5A-A573-1901BD87A5E3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F89CB-DD58-4364-B3AD-F8062B139E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60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nl-NL" dirty="0">
              <a:ea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2009B4-9F92-944A-80E9-F8DA839EC1D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100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IBD</a:t>
            </a:r>
            <a:r>
              <a:rPr lang="en-US" baseline="0" dirty="0"/>
              <a:t>: UC &amp; CD – differ in location &amp; pathology, same/similar </a:t>
            </a:r>
            <a:r>
              <a:rPr lang="en-US" baseline="0" dirty="0" err="1"/>
              <a:t>sympthoms</a:t>
            </a:r>
            <a:endParaRPr lang="en-US" baseline="0" dirty="0"/>
          </a:p>
          <a:p>
            <a:r>
              <a:rPr lang="en-US" baseline="0" dirty="0"/>
              <a:t>Associated with various factors such as diet, smoking and genetics, but also gut </a:t>
            </a:r>
            <a:r>
              <a:rPr lang="en-US" baseline="0" dirty="0" err="1"/>
              <a:t>microbiome</a:t>
            </a:r>
            <a:r>
              <a:rPr lang="en-US" baseline="0" dirty="0"/>
              <a:t>; I am specifically looking into this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4FE4FC-F8AF-A04A-A42A-AF433D021E9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49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8636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7719485" y="0"/>
            <a:ext cx="4472516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10492319" y="2"/>
            <a:ext cx="1551516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071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0D239488-B37D-CD46-BCDB-673163AA02AD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lIns="121917" tIns="60958" rIns="121917" bIns="60958"/>
          <a:lstStyle/>
          <a:p>
            <a:fld id="{45C51659-D939-F249-ADCE-1F64603C967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96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"/>
            <a:ext cx="8636000" cy="5503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101"/>
          <p:cNvSpPr>
            <a:spLocks noChangeArrowheads="1"/>
          </p:cNvSpPr>
          <p:nvPr userDrawn="1"/>
        </p:nvSpPr>
        <p:spPr bwMode="auto">
          <a:xfrm>
            <a:off x="7719485" y="0"/>
            <a:ext cx="4472516" cy="543984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  <p:sp>
        <p:nvSpPr>
          <p:cNvPr id="10" name="Rectangle 101"/>
          <p:cNvSpPr>
            <a:spLocks noChangeArrowheads="1"/>
          </p:cNvSpPr>
          <p:nvPr userDrawn="1"/>
        </p:nvSpPr>
        <p:spPr bwMode="auto">
          <a:xfrm>
            <a:off x="10492319" y="2"/>
            <a:ext cx="1551516" cy="520700"/>
          </a:xfrm>
          <a:prstGeom prst="rect">
            <a:avLst/>
          </a:prstGeom>
          <a:solidFill>
            <a:srgbClr val="372E68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21917" tIns="60958" rIns="121917" bIns="60958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 sz="180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600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2.xml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jpe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6" descr="fotoXy.jpg"/>
          <p:cNvPicPr>
            <a:picLocks noChangeAspect="1"/>
          </p:cNvPicPr>
          <p:nvPr/>
        </p:nvPicPr>
        <p:blipFill rotWithShape="1">
          <a:blip r:embed="rId3"/>
          <a:srcRect b="23666"/>
          <a:stretch/>
        </p:blipFill>
        <p:spPr bwMode="auto">
          <a:xfrm>
            <a:off x="0" y="15433"/>
            <a:ext cx="1219041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ounded Rectangle 8"/>
          <p:cNvSpPr/>
          <p:nvPr/>
        </p:nvSpPr>
        <p:spPr>
          <a:xfrm>
            <a:off x="685800" y="714147"/>
            <a:ext cx="10972800" cy="1648054"/>
          </a:xfrm>
          <a:prstGeom prst="roundRect">
            <a:avLst/>
          </a:prstGeom>
          <a:solidFill>
            <a:schemeClr val="tx1">
              <a:lumMod val="75000"/>
              <a:lumOff val="25000"/>
              <a:alpha val="9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90388" y="1143000"/>
            <a:ext cx="8472813" cy="1297988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solidFill>
                  <a:schemeClr val="bg1"/>
                </a:solidFill>
              </a:rPr>
              <a:t>Microbiome data analysis workshop (pipelines)</a:t>
            </a:r>
            <a:br>
              <a:rPr lang="en-US" dirty="0">
                <a:solidFill>
                  <a:schemeClr val="bg1"/>
                </a:solidFill>
                <a:latin typeface="Helvetica"/>
                <a:cs typeface="Helvetica"/>
              </a:rPr>
            </a:br>
            <a:endParaRPr lang="en-US" dirty="0">
              <a:solidFill>
                <a:schemeClr val="bg1"/>
              </a:solidFill>
              <a:latin typeface="Helvetica"/>
              <a:cs typeface="Helvetica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00800" y="5334000"/>
            <a:ext cx="5617497" cy="1391264"/>
          </a:xfrm>
          <a:prstGeom prst="roundRect">
            <a:avLst/>
          </a:prstGeom>
          <a:solidFill>
            <a:srgbClr val="404040">
              <a:alpha val="9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r"/>
            <a:r>
              <a:rPr lang="en-US" sz="2100" dirty="0">
                <a:solidFill>
                  <a:srgbClr val="FFFFFF"/>
                </a:solidFill>
              </a:rPr>
              <a:t>Dr. </a:t>
            </a:r>
            <a:r>
              <a:rPr lang="en-US" sz="2100" dirty="0" err="1">
                <a:solidFill>
                  <a:srgbClr val="FFFFFF"/>
                </a:solidFill>
              </a:rPr>
              <a:t>Ranko</a:t>
            </a:r>
            <a:r>
              <a:rPr lang="en-US" sz="2100" dirty="0">
                <a:solidFill>
                  <a:srgbClr val="FFFFFF"/>
                </a:solidFill>
              </a:rPr>
              <a:t> </a:t>
            </a:r>
            <a:r>
              <a:rPr lang="en-US" sz="2100" dirty="0" err="1">
                <a:solidFill>
                  <a:srgbClr val="FFFFFF"/>
                </a:solidFill>
              </a:rPr>
              <a:t>Gacesa</a:t>
            </a:r>
            <a:endParaRPr lang="en-US" sz="2100" dirty="0">
              <a:solidFill>
                <a:srgbClr val="FFFFFF"/>
              </a:solidFill>
            </a:endParaRPr>
          </a:p>
          <a:p>
            <a:pPr algn="r"/>
            <a:r>
              <a:rPr lang="en-US" sz="1900" dirty="0">
                <a:solidFill>
                  <a:srgbClr val="FFFFFF"/>
                </a:solidFill>
              </a:rPr>
              <a:t>Dept. of Gastroenterology and Hepatology</a:t>
            </a:r>
          </a:p>
          <a:p>
            <a:pPr algn="r"/>
            <a:r>
              <a:rPr lang="en-US" sz="1900" dirty="0">
                <a:solidFill>
                  <a:srgbClr val="FFFFFF"/>
                </a:solidFill>
              </a:rPr>
              <a:t>University Medical Center Groningen, </a:t>
            </a:r>
            <a:br>
              <a:rPr lang="en-US" sz="1900" dirty="0">
                <a:solidFill>
                  <a:srgbClr val="FFFFFF"/>
                </a:solidFill>
              </a:rPr>
            </a:br>
            <a:r>
              <a:rPr lang="en-US" sz="1900" dirty="0">
                <a:solidFill>
                  <a:srgbClr val="FFFFFF"/>
                </a:solidFill>
              </a:rPr>
              <a:t>The Netherlands </a:t>
            </a:r>
          </a:p>
        </p:txBody>
      </p:sp>
      <p:sp>
        <p:nvSpPr>
          <p:cNvPr id="4" name="AutoShape 2" descr="Image result for pint of science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5" name="AutoShape 4" descr="Image result for pint of science"/>
          <p:cNvSpPr>
            <a:spLocks noChangeAspect="1" noChangeArrowheads="1"/>
          </p:cNvSpPr>
          <p:nvPr/>
        </p:nvSpPr>
        <p:spPr bwMode="auto">
          <a:xfrm>
            <a:off x="1831975" y="79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6" name="AutoShape 6" descr="Image result for pint of science"/>
          <p:cNvSpPr>
            <a:spLocks noChangeAspect="1" noChangeArrowheads="1"/>
          </p:cNvSpPr>
          <p:nvPr/>
        </p:nvSpPr>
        <p:spPr bwMode="auto">
          <a:xfrm>
            <a:off x="1984375" y="16033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9777413" y="0"/>
            <a:ext cx="24384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>
                <a:solidFill>
                  <a:schemeClr val="bg1"/>
                </a:solidFill>
              </a:rPr>
              <a:t>28/05/2024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8297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667"/>
    </mc:Choice>
    <mc:Fallback xmlns="">
      <p:transition spd="slow" advTm="20667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demonstration of pipeline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1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2) Tell the pipeline to write jobs: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1B2DB8F-08A5-4DCF-B5DE-B71564B34390}"/>
              </a:ext>
            </a:extLst>
          </p:cNvPr>
          <p:cNvSpPr txBox="1">
            <a:spLocks/>
          </p:cNvSpPr>
          <p:nvPr/>
        </p:nvSpPr>
        <p:spPr>
          <a:xfrm>
            <a:off x="457200" y="1279306"/>
            <a:ext cx="8229600" cy="108289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module load Python/3.11.3-GCCcore-12.3.0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/projects/hb-tifn/tools/GMH_pipeline/GMH_pipe.py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writejobs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 -l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9C2D6-C7B5-4F03-A393-F54C1818F739}"/>
              </a:ext>
            </a:extLst>
          </p:cNvPr>
          <p:cNvCxnSpPr>
            <a:cxnSpLocks/>
          </p:cNvCxnSpPr>
          <p:nvPr/>
        </p:nvCxnSpPr>
        <p:spPr>
          <a:xfrm>
            <a:off x="5409526" y="1480166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E1F079-0064-4176-B90F-51EC0C7F7998}"/>
              </a:ext>
            </a:extLst>
          </p:cNvPr>
          <p:cNvSpPr txBox="1"/>
          <p:nvPr/>
        </p:nvSpPr>
        <p:spPr>
          <a:xfrm>
            <a:off x="5791201" y="1298596"/>
            <a:ext cx="46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is written in python</a:t>
            </a:r>
            <a:endParaRPr lang="en-US" dirty="0"/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9F12C451-46AE-41D3-A3EF-A14B82C40F03}"/>
              </a:ext>
            </a:extLst>
          </p:cNvPr>
          <p:cNvSpPr txBox="1">
            <a:spLocks/>
          </p:cNvSpPr>
          <p:nvPr/>
        </p:nvSpPr>
        <p:spPr>
          <a:xfrm>
            <a:off x="289290" y="2389862"/>
            <a:ext cx="7923213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3) Run the jobs</a:t>
            </a: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CCE845BE-B796-42A9-885D-20F4F12F62E8}"/>
              </a:ext>
            </a:extLst>
          </p:cNvPr>
          <p:cNvSpPr txBox="1">
            <a:spLocks/>
          </p:cNvSpPr>
          <p:nvPr/>
        </p:nvSpPr>
        <p:spPr>
          <a:xfrm>
            <a:off x="457200" y="2917942"/>
            <a:ext cx="3733800" cy="35395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*_p1.sh;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done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64B1195A-566E-4493-BF17-915A84A3F52C}"/>
              </a:ext>
            </a:extLst>
          </p:cNvPr>
          <p:cNvSpPr txBox="1">
            <a:spLocks/>
          </p:cNvSpPr>
          <p:nvPr/>
        </p:nvSpPr>
        <p:spPr>
          <a:xfrm>
            <a:off x="1928966" y="3347284"/>
            <a:ext cx="7923213" cy="52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… wait until jobs are no longer running …</a:t>
            </a: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C320BFAC-5CD5-4D20-BBD5-30C815196130}"/>
              </a:ext>
            </a:extLst>
          </p:cNvPr>
          <p:cNvSpPr txBox="1">
            <a:spLocks/>
          </p:cNvSpPr>
          <p:nvPr/>
        </p:nvSpPr>
        <p:spPr>
          <a:xfrm>
            <a:off x="289288" y="3822824"/>
            <a:ext cx="7923213" cy="52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Extra: To check the status of jobs</a:t>
            </a:r>
          </a:p>
        </p:txBody>
      </p:sp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F239605A-DC52-4497-9A76-BE9347417619}"/>
              </a:ext>
            </a:extLst>
          </p:cNvPr>
          <p:cNvSpPr txBox="1">
            <a:spLocks/>
          </p:cNvSpPr>
          <p:nvPr/>
        </p:nvSpPr>
        <p:spPr>
          <a:xfrm>
            <a:off x="457200" y="4316415"/>
            <a:ext cx="8610600" cy="35877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squeue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-u ${USER}</a:t>
            </a:r>
          </a:p>
        </p:txBody>
      </p:sp>
      <p:sp>
        <p:nvSpPr>
          <p:cNvPr id="15" name="Content Placeholder 1">
            <a:extLst>
              <a:ext uri="{FF2B5EF4-FFF2-40B4-BE49-F238E27FC236}">
                <a16:creationId xmlns:a16="http://schemas.microsoft.com/office/drawing/2014/main" id="{C39F1A65-BA0F-4D3C-8475-06A0B5A3751B}"/>
              </a:ext>
            </a:extLst>
          </p:cNvPr>
          <p:cNvSpPr txBox="1">
            <a:spLocks/>
          </p:cNvSpPr>
          <p:nvPr/>
        </p:nvSpPr>
        <p:spPr>
          <a:xfrm>
            <a:off x="289287" y="4704878"/>
            <a:ext cx="7923213" cy="522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4) Tell pipeline to look for completed jobs</a:t>
            </a:r>
          </a:p>
        </p:txBody>
      </p:sp>
      <p:sp>
        <p:nvSpPr>
          <p:cNvPr id="16" name="Content Placeholder 1">
            <a:extLst>
              <a:ext uri="{FF2B5EF4-FFF2-40B4-BE49-F238E27FC236}">
                <a16:creationId xmlns:a16="http://schemas.microsoft.com/office/drawing/2014/main" id="{A498CE3B-8275-41B8-9B37-9F62B07603E6}"/>
              </a:ext>
            </a:extLst>
          </p:cNvPr>
          <p:cNvSpPr txBox="1">
            <a:spLocks/>
          </p:cNvSpPr>
          <p:nvPr/>
        </p:nvSpPr>
        <p:spPr>
          <a:xfrm>
            <a:off x="419100" y="5230929"/>
            <a:ext cx="11544300" cy="108289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ml Python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GHM_pipe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checkjobs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 -l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654306C-909B-4080-9B8A-216F1E539E40}"/>
              </a:ext>
            </a:extLst>
          </p:cNvPr>
          <p:cNvCxnSpPr>
            <a:cxnSpLocks/>
          </p:cNvCxnSpPr>
          <p:nvPr/>
        </p:nvCxnSpPr>
        <p:spPr>
          <a:xfrm>
            <a:off x="1726378" y="5410200"/>
            <a:ext cx="1600874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B1D0DE4-1A9F-4413-8580-6EBDA5C10D7A}"/>
              </a:ext>
            </a:extLst>
          </p:cNvPr>
          <p:cNvSpPr txBox="1"/>
          <p:nvPr/>
        </p:nvSpPr>
        <p:spPr>
          <a:xfrm>
            <a:off x="3351315" y="5217600"/>
            <a:ext cx="46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 python is not loaded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2D70DD6-AC60-4532-AB86-281E1BA3A940}"/>
              </a:ext>
            </a:extLst>
          </p:cNvPr>
          <p:cNvCxnSpPr>
            <a:cxnSpLocks/>
          </p:cNvCxnSpPr>
          <p:nvPr/>
        </p:nvCxnSpPr>
        <p:spPr>
          <a:xfrm>
            <a:off x="1143000" y="6059969"/>
            <a:ext cx="838201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F55EA315-776F-47F2-8C8E-414F5D814925}"/>
              </a:ext>
            </a:extLst>
          </p:cNvPr>
          <p:cNvSpPr txBox="1"/>
          <p:nvPr/>
        </p:nvSpPr>
        <p:spPr>
          <a:xfrm>
            <a:off x="1981200" y="585910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makes files with list of completed / non-completed jobs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115E1-6968-B823-13D0-822D4387AA09}"/>
              </a:ext>
            </a:extLst>
          </p:cNvPr>
          <p:cNvSpPr txBox="1"/>
          <p:nvPr/>
        </p:nvSpPr>
        <p:spPr>
          <a:xfrm>
            <a:off x="4724400" y="504525"/>
            <a:ext cx="678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</a:t>
            </a:r>
            <a:r>
              <a:rPr lang="en-US" dirty="0"/>
              <a:t>alias </a:t>
            </a:r>
            <a:r>
              <a:rPr lang="en-US" i="1" dirty="0"/>
              <a:t>can help a lot – this replaces full command with  </a:t>
            </a:r>
            <a:r>
              <a:rPr lang="en-US" dirty="0" err="1"/>
              <a:t>GMH_pipe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AFBAADCE-7F40-5EF2-50F3-AB40D1BF3D43}"/>
              </a:ext>
            </a:extLst>
          </p:cNvPr>
          <p:cNvSpPr txBox="1">
            <a:spLocks/>
          </p:cNvSpPr>
          <p:nvPr/>
        </p:nvSpPr>
        <p:spPr>
          <a:xfrm>
            <a:off x="4809590" y="2917942"/>
            <a:ext cx="6849010" cy="36026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GHM_pipe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runjobs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F99B93-1878-68E8-9009-0093A4EB815E}"/>
              </a:ext>
            </a:extLst>
          </p:cNvPr>
          <p:cNvSpPr txBox="1"/>
          <p:nvPr/>
        </p:nvSpPr>
        <p:spPr>
          <a:xfrm>
            <a:off x="4578597" y="2511971"/>
            <a:ext cx="4619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  <a:endParaRPr lang="LID4096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D77CFD-60BA-4A34-4AF3-8A565BE51C84}"/>
              </a:ext>
            </a:extLst>
          </p:cNvPr>
          <p:cNvCxnSpPr>
            <a:cxnSpLocks/>
          </p:cNvCxnSpPr>
          <p:nvPr/>
        </p:nvCxnSpPr>
        <p:spPr>
          <a:xfrm>
            <a:off x="7125979" y="3085612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1C32A3F-2642-AE1F-1454-2F3D941A0015}"/>
              </a:ext>
            </a:extLst>
          </p:cNvPr>
          <p:cNvSpPr txBox="1"/>
          <p:nvPr/>
        </p:nvSpPr>
        <p:spPr>
          <a:xfrm>
            <a:off x="7507654" y="2904042"/>
            <a:ext cx="46569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alias (see above) or full path</a:t>
            </a:r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DA9B748-823C-6844-AE69-4F173C7EA645}"/>
              </a:ext>
            </a:extLst>
          </p:cNvPr>
          <p:cNvCxnSpPr>
            <a:cxnSpLocks/>
          </p:cNvCxnSpPr>
          <p:nvPr/>
        </p:nvCxnSpPr>
        <p:spPr>
          <a:xfrm>
            <a:off x="2945577" y="4489329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F5438F90-86FB-9015-C3E2-4FEBC87A9C4F}"/>
              </a:ext>
            </a:extLst>
          </p:cNvPr>
          <p:cNvSpPr txBox="1"/>
          <p:nvPr/>
        </p:nvSpPr>
        <p:spPr>
          <a:xfrm>
            <a:off x="3327252" y="4307157"/>
            <a:ext cx="55374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check what is running for your user</a:t>
            </a:r>
            <a:endParaRPr lang="en-US" dirty="0"/>
          </a:p>
        </p:txBody>
      </p:sp>
      <p:sp>
        <p:nvSpPr>
          <p:cNvPr id="27" name="Content Placeholder 1">
            <a:extLst>
              <a:ext uri="{FF2B5EF4-FFF2-40B4-BE49-F238E27FC236}">
                <a16:creationId xmlns:a16="http://schemas.microsoft.com/office/drawing/2014/main" id="{BAB5D566-5349-243A-2CA4-6FD6AA39A7D8}"/>
              </a:ext>
            </a:extLst>
          </p:cNvPr>
          <p:cNvSpPr txBox="1">
            <a:spLocks/>
          </p:cNvSpPr>
          <p:nvPr/>
        </p:nvSpPr>
        <p:spPr>
          <a:xfrm>
            <a:off x="5202603" y="814882"/>
            <a:ext cx="6608397" cy="34736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alias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='python /projects/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/GMH_pipe.py'</a:t>
            </a:r>
          </a:p>
          <a:p>
            <a:pPr marL="0" indent="0">
              <a:buNone/>
            </a:pPr>
            <a:endParaRPr lang="en-US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0FEF1A9-21E9-4791-24A8-6A9AC09988FB}"/>
              </a:ext>
            </a:extLst>
          </p:cNvPr>
          <p:cNvCxnSpPr>
            <a:cxnSpLocks/>
          </p:cNvCxnSpPr>
          <p:nvPr/>
        </p:nvCxnSpPr>
        <p:spPr>
          <a:xfrm>
            <a:off x="2945577" y="5772376"/>
            <a:ext cx="838201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F5AE431-A865-FDB6-DB54-71513F09F6E2}"/>
              </a:ext>
            </a:extLst>
          </p:cNvPr>
          <p:cNvSpPr txBox="1"/>
          <p:nvPr/>
        </p:nvSpPr>
        <p:spPr>
          <a:xfrm>
            <a:off x="3783778" y="5558341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Will scan all folders </a:t>
            </a:r>
            <a:r>
              <a:rPr lang="en-US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current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${PWD}</a:t>
            </a:r>
            <a:r>
              <a:rPr lang="en-US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results and report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8445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demonstration of pipeline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1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3/b) Running </a:t>
            </a:r>
            <a:r>
              <a:rPr lang="en-US" sz="2400" dirty="0" err="1"/>
              <a:t>panphlan</a:t>
            </a:r>
            <a:r>
              <a:rPr lang="en-US" sz="2400" dirty="0"/>
              <a:t> jobs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1B2DB8F-08A5-4DCF-B5DE-B71564B34390}"/>
              </a:ext>
            </a:extLst>
          </p:cNvPr>
          <p:cNvSpPr txBox="1">
            <a:spLocks/>
          </p:cNvSpPr>
          <p:nvPr/>
        </p:nvSpPr>
        <p:spPr>
          <a:xfrm>
            <a:off x="304800" y="2028636"/>
            <a:ext cx="11582400" cy="159096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_pp01.sh;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${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done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69C2D6-C7B5-4F03-A393-F54C1818F739}"/>
              </a:ext>
            </a:extLst>
          </p:cNvPr>
          <p:cNvCxnSpPr>
            <a:cxnSpLocks/>
          </p:cNvCxnSpPr>
          <p:nvPr/>
        </p:nvCxnSpPr>
        <p:spPr>
          <a:xfrm>
            <a:off x="571955" y="2743200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E1F079-0064-4176-B90F-51EC0C7F7998}"/>
              </a:ext>
            </a:extLst>
          </p:cNvPr>
          <p:cNvSpPr txBox="1"/>
          <p:nvPr/>
        </p:nvSpPr>
        <p:spPr>
          <a:xfrm>
            <a:off x="983308" y="2558534"/>
            <a:ext cx="1090389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Basically we only need to submit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panphlan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jobs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BUT: SLURM has job limit, and if we have multiple bugs and many samples, that can be many jobs, 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so either submit them in batches or use something like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C5115E1-6968-B823-13D0-822D4387AA09}"/>
              </a:ext>
            </a:extLst>
          </p:cNvPr>
          <p:cNvSpPr txBox="1"/>
          <p:nvPr/>
        </p:nvSpPr>
        <p:spPr>
          <a:xfrm>
            <a:off x="4724400" y="504525"/>
            <a:ext cx="6789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Note: </a:t>
            </a:r>
            <a:r>
              <a:rPr lang="en-US" dirty="0"/>
              <a:t>alias </a:t>
            </a:r>
            <a:r>
              <a:rPr lang="en-US" i="1" dirty="0"/>
              <a:t>can help a lot – this replaces full command with  </a:t>
            </a:r>
            <a:r>
              <a:rPr lang="en-US" dirty="0" err="1"/>
              <a:t>GMH_pipe</a:t>
            </a:r>
            <a:r>
              <a:rPr lang="en-US" dirty="0"/>
              <a:t>:</a:t>
            </a:r>
            <a:endParaRPr lang="en-US" i="1" dirty="0"/>
          </a:p>
        </p:txBody>
      </p:sp>
      <p:sp>
        <p:nvSpPr>
          <p:cNvPr id="23" name="Content Placeholder 1">
            <a:extLst>
              <a:ext uri="{FF2B5EF4-FFF2-40B4-BE49-F238E27FC236}">
                <a16:creationId xmlns:a16="http://schemas.microsoft.com/office/drawing/2014/main" id="{FD0C500F-45EC-3345-0197-6D445DC6AB00}"/>
              </a:ext>
            </a:extLst>
          </p:cNvPr>
          <p:cNvSpPr txBox="1">
            <a:spLocks/>
          </p:cNvSpPr>
          <p:nvPr/>
        </p:nvSpPr>
        <p:spPr>
          <a:xfrm>
            <a:off x="762793" y="1310472"/>
            <a:ext cx="11353007" cy="597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… wait until jobs are no longer running* (technically only cleaning has to be done) …</a:t>
            </a:r>
          </a:p>
        </p:txBody>
      </p:sp>
      <p:sp>
        <p:nvSpPr>
          <p:cNvPr id="26" name="Content Placeholder 1">
            <a:extLst>
              <a:ext uri="{FF2B5EF4-FFF2-40B4-BE49-F238E27FC236}">
                <a16:creationId xmlns:a16="http://schemas.microsoft.com/office/drawing/2014/main" id="{759B1553-A098-0E12-E4EE-19D9CC3768A1}"/>
              </a:ext>
            </a:extLst>
          </p:cNvPr>
          <p:cNvSpPr txBox="1">
            <a:spLocks/>
          </p:cNvSpPr>
          <p:nvPr/>
        </p:nvSpPr>
        <p:spPr>
          <a:xfrm>
            <a:off x="304800" y="3758087"/>
            <a:ext cx="11582400" cy="2490313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_pp01.sh; do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${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}; sleep 30s; done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581124B-FD3D-6A33-7B89-A149556191B3}"/>
              </a:ext>
            </a:extLst>
          </p:cNvPr>
          <p:cNvCxnSpPr>
            <a:cxnSpLocks/>
          </p:cNvCxnSpPr>
          <p:nvPr/>
        </p:nvCxnSpPr>
        <p:spPr>
          <a:xfrm>
            <a:off x="3884731" y="4114800"/>
            <a:ext cx="0" cy="45720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7EAE087-8A3E-6A99-CF8A-2BB1360B0F99}"/>
              </a:ext>
            </a:extLst>
          </p:cNvPr>
          <p:cNvSpPr txBox="1"/>
          <p:nvPr/>
        </p:nvSpPr>
        <p:spPr>
          <a:xfrm>
            <a:off x="1305754" y="4654034"/>
            <a:ext cx="1090389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makes system wait 30 seconds between each job submission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*: NOTE: run it in </a:t>
            </a:r>
            <a:r>
              <a:rPr lang="en-US" b="1" i="1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screen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or it will stop queuing jobs when you log out of the cluster!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**: NOTE2: if anyone plans to do bigger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panphlan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runs, let me know and I will look into implementing</a:t>
            </a:r>
            <a:b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better solution to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6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demonstration of pipeline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688" y="794444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5) Sort the results 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41B2DB8F-08A5-4DCF-B5DE-B71564B34390}"/>
              </a:ext>
            </a:extLst>
          </p:cNvPr>
          <p:cNvSpPr txBox="1">
            <a:spLocks/>
          </p:cNvSpPr>
          <p:nvPr/>
        </p:nvSpPr>
        <p:spPr>
          <a:xfrm>
            <a:off x="381000" y="1295399"/>
            <a:ext cx="11353799" cy="168728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&lt;folder where we ran the pipeline&gt;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sortresults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outPath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../&lt;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my_tests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&gt;_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results_sorted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 -l ../&lt;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my_tests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&gt;_</a:t>
            </a:r>
            <a:r>
              <a:rPr lang="en-US" sz="20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results_sorted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 txBox="1">
            <a:spLocks/>
          </p:cNvSpPr>
          <p:nvPr/>
        </p:nvSpPr>
        <p:spPr>
          <a:xfrm>
            <a:off x="381000" y="3205037"/>
            <a:ext cx="7923213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6) Result merging</a:t>
            </a:r>
          </a:p>
        </p:txBody>
      </p:sp>
      <p:sp>
        <p:nvSpPr>
          <p:cNvPr id="7" name="Content Placeholder 1">
            <a:extLst>
              <a:ext uri="{FF2B5EF4-FFF2-40B4-BE49-F238E27FC236}">
                <a16:creationId xmlns:a16="http://schemas.microsoft.com/office/drawing/2014/main" id="{41B2DB8F-08A5-4DCF-B5DE-B71564B34390}"/>
              </a:ext>
            </a:extLst>
          </p:cNvPr>
          <p:cNvSpPr txBox="1">
            <a:spLocks/>
          </p:cNvSpPr>
          <p:nvPr/>
        </p:nvSpPr>
        <p:spPr>
          <a:xfrm>
            <a:off x="381001" y="3733800"/>
            <a:ext cx="11353798" cy="24384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../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results_sorted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mergeresults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--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jobConfig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../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GMH_pipe.cfg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./mergercommand.sh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BEE86D-CA90-D693-4354-B0E670EE9DB6}"/>
              </a:ext>
            </a:extLst>
          </p:cNvPr>
          <p:cNvSpPr txBox="1"/>
          <p:nvPr/>
        </p:nvSpPr>
        <p:spPr>
          <a:xfrm>
            <a:off x="7387958" y="1323706"/>
            <a:ext cx="465696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Pipeline will sort results by putting each</a:t>
            </a:r>
            <a:b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data type into its folder </a:t>
            </a:r>
            <a:b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(e.g.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results;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results, 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assemblies…)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A16C890-E097-8073-077F-8846B35A3F06}"/>
              </a:ext>
            </a:extLst>
          </p:cNvPr>
          <p:cNvCxnSpPr>
            <a:cxnSpLocks/>
          </p:cNvCxnSpPr>
          <p:nvPr/>
        </p:nvCxnSpPr>
        <p:spPr>
          <a:xfrm>
            <a:off x="3809325" y="3923201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0499685-4A4F-3284-8553-4E3D3A889BA5}"/>
              </a:ext>
            </a:extLst>
          </p:cNvPr>
          <p:cNvSpPr txBox="1"/>
          <p:nvPr/>
        </p:nvSpPr>
        <p:spPr>
          <a:xfrm>
            <a:off x="4191000" y="3741631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Assuming we are in &lt;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folder where we ran the pipeline&gt;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4FF50B-7387-155F-4CF9-443C0BD912B6}"/>
              </a:ext>
            </a:extLst>
          </p:cNvPr>
          <p:cNvCxnSpPr>
            <a:cxnSpLocks/>
          </p:cNvCxnSpPr>
          <p:nvPr/>
        </p:nvCxnSpPr>
        <p:spPr>
          <a:xfrm>
            <a:off x="6096000" y="4267200"/>
            <a:ext cx="381675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5694331-4261-0AC9-7CAF-7AFEDBF48710}"/>
              </a:ext>
            </a:extLst>
          </p:cNvPr>
          <p:cNvSpPr txBox="1"/>
          <p:nvPr/>
        </p:nvSpPr>
        <p:spPr>
          <a:xfrm>
            <a:off x="6477675" y="4089289"/>
            <a:ext cx="7086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 file is not in our folder, so we have to point to it</a:t>
            </a:r>
          </a:p>
          <a:p>
            <a:r>
              <a:rPr lang="en-US" sz="16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(or copy it to this folder)</a:t>
            </a:r>
            <a:endParaRPr lang="en-US" sz="1600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341568-62CA-6607-E81E-5DD5BCA0AD32}"/>
              </a:ext>
            </a:extLst>
          </p:cNvPr>
          <p:cNvCxnSpPr>
            <a:cxnSpLocks/>
          </p:cNvCxnSpPr>
          <p:nvPr/>
        </p:nvCxnSpPr>
        <p:spPr>
          <a:xfrm>
            <a:off x="3048000" y="4409975"/>
            <a:ext cx="3429675" cy="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DBF95CD-064B-E4C0-1363-8F761A7F8F05}"/>
              </a:ext>
            </a:extLst>
          </p:cNvPr>
          <p:cNvCxnSpPr>
            <a:cxnSpLocks/>
          </p:cNvCxnSpPr>
          <p:nvPr/>
        </p:nvCxnSpPr>
        <p:spPr>
          <a:xfrm>
            <a:off x="3301467" y="4634262"/>
            <a:ext cx="1099694" cy="431336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EDC0729-49AE-AEDF-E83F-2FD136213B6C}"/>
              </a:ext>
            </a:extLst>
          </p:cNvPr>
          <p:cNvSpPr txBox="1"/>
          <p:nvPr/>
        </p:nvSpPr>
        <p:spPr>
          <a:xfrm>
            <a:off x="4354626" y="4858033"/>
            <a:ext cx="7086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script does the data merging (</a:t>
            </a:r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mergeresults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prepares this script): this implementation was done to make it easier to work around some weird interactions between cluster, modules, </a:t>
            </a:r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python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349CCA0-029D-ADC3-67F8-82FE88A37852}"/>
              </a:ext>
            </a:extLst>
          </p:cNvPr>
          <p:cNvCxnSpPr>
            <a:cxnSpLocks/>
          </p:cNvCxnSpPr>
          <p:nvPr/>
        </p:nvCxnSpPr>
        <p:spPr>
          <a:xfrm>
            <a:off x="3090098" y="2028525"/>
            <a:ext cx="3310702" cy="7832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73B30FF8-5A66-DD78-7797-45CA474E5DA3}"/>
              </a:ext>
            </a:extLst>
          </p:cNvPr>
          <p:cNvSpPr txBox="1"/>
          <p:nvPr/>
        </p:nvSpPr>
        <p:spPr>
          <a:xfrm>
            <a:off x="4620360" y="2604032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Sorted samples go into this path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198132-11B2-3BCC-3864-9D9C21612C66}"/>
              </a:ext>
            </a:extLst>
          </p:cNvPr>
          <p:cNvCxnSpPr>
            <a:cxnSpLocks/>
          </p:cNvCxnSpPr>
          <p:nvPr/>
        </p:nvCxnSpPr>
        <p:spPr>
          <a:xfrm>
            <a:off x="4804043" y="2111005"/>
            <a:ext cx="1099694" cy="431336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91594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1447800" y="0"/>
            <a:ext cx="8407873" cy="5386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Extra scripts for dealing with bins / MAGs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D9E89A-D768-A294-3D6F-1A47EED5A4EC}"/>
              </a:ext>
            </a:extLst>
          </p:cNvPr>
          <p:cNvSpPr txBox="1"/>
          <p:nvPr/>
        </p:nvSpPr>
        <p:spPr>
          <a:xfrm>
            <a:off x="0" y="609998"/>
            <a:ext cx="79270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Collection of extra scripts is in: /projects/</a:t>
            </a:r>
            <a:r>
              <a:rPr lang="en-US" sz="2000" dirty="0" err="1"/>
              <a:t>hb-tifn</a:t>
            </a:r>
            <a:r>
              <a:rPr lang="en-US" sz="2000" dirty="0"/>
              <a:t>/tools/</a:t>
            </a:r>
            <a:r>
              <a:rPr lang="en-US" sz="2000" dirty="0" err="1"/>
              <a:t>GMH_pipeline</a:t>
            </a:r>
            <a:r>
              <a:rPr lang="en-US" sz="2000" dirty="0"/>
              <a:t>/utils</a:t>
            </a:r>
            <a:endParaRPr lang="LID4096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709667-BD45-EA45-0F44-989F58D9ED9A}"/>
              </a:ext>
            </a:extLst>
          </p:cNvPr>
          <p:cNvSpPr txBox="1"/>
          <p:nvPr/>
        </p:nvSpPr>
        <p:spPr>
          <a:xfrm>
            <a:off x="199039" y="890050"/>
            <a:ext cx="11555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NOTE</a:t>
            </a:r>
            <a:r>
              <a:rPr lang="en-US" sz="2000" dirty="0"/>
              <a:t>: most of these are outdated or very specific – do not blindly run them unless you are sure what they do!</a:t>
            </a:r>
            <a:endParaRPr lang="LID4096" sz="2000" dirty="0"/>
          </a:p>
        </p:txBody>
      </p:sp>
      <p:sp>
        <p:nvSpPr>
          <p:cNvPr id="17" name="Content Placeholder 1">
            <a:extLst>
              <a:ext uri="{FF2B5EF4-FFF2-40B4-BE49-F238E27FC236}">
                <a16:creationId xmlns:a16="http://schemas.microsoft.com/office/drawing/2014/main" id="{C4D64A9B-CF74-6206-23CF-7E10CE396D76}"/>
              </a:ext>
            </a:extLst>
          </p:cNvPr>
          <p:cNvSpPr txBox="1">
            <a:spLocks/>
          </p:cNvSpPr>
          <p:nvPr/>
        </p:nvSpPr>
        <p:spPr>
          <a:xfrm>
            <a:off x="199039" y="2251642"/>
            <a:ext cx="11353799" cy="78679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&lt;folder where we ran the pipeline&gt;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/projects/hb-tifn/tools/GMH_pipeline/utils/binning_ptmp/batchruns/checkBinningPipeline.py</a:t>
            </a:r>
          </a:p>
        </p:txBody>
      </p:sp>
      <p:sp>
        <p:nvSpPr>
          <p:cNvPr id="19" name="Content Placeholder 1">
            <a:extLst>
              <a:ext uri="{FF2B5EF4-FFF2-40B4-BE49-F238E27FC236}">
                <a16:creationId xmlns:a16="http://schemas.microsoft.com/office/drawing/2014/main" id="{3A2EC7B9-B27A-1472-C796-D7B0391AF29D}"/>
              </a:ext>
            </a:extLst>
          </p:cNvPr>
          <p:cNvSpPr txBox="1">
            <a:spLocks/>
          </p:cNvSpPr>
          <p:nvPr/>
        </p:nvSpPr>
        <p:spPr>
          <a:xfrm>
            <a:off x="86325" y="1796436"/>
            <a:ext cx="7923213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Check results of assembly, binning &amp; MAG generation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2CA8747-2DC5-FDA2-29E7-105871B77094}"/>
              </a:ext>
            </a:extLst>
          </p:cNvPr>
          <p:cNvSpPr txBox="1"/>
          <p:nvPr/>
        </p:nvSpPr>
        <p:spPr>
          <a:xfrm>
            <a:off x="0" y="1404835"/>
            <a:ext cx="2734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Some useful scripts:</a:t>
            </a:r>
            <a:endParaRPr lang="LID4096" sz="2400" b="1" u="sng" dirty="0"/>
          </a:p>
        </p:txBody>
      </p: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8F412CC0-AB28-1F90-708C-504822287412}"/>
              </a:ext>
            </a:extLst>
          </p:cNvPr>
          <p:cNvSpPr txBox="1">
            <a:spLocks/>
          </p:cNvSpPr>
          <p:nvPr/>
        </p:nvSpPr>
        <p:spPr>
          <a:xfrm>
            <a:off x="86324" y="3091489"/>
            <a:ext cx="11953276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Consolidate bin quality results into a nice table (sample -&gt; bin -&gt; quality -&gt; taxonomy)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21EC8639-6D87-F544-E1BD-C84F9B08034D}"/>
              </a:ext>
            </a:extLst>
          </p:cNvPr>
          <p:cNvSpPr txBox="1">
            <a:spLocks/>
          </p:cNvSpPr>
          <p:nvPr/>
        </p:nvSpPr>
        <p:spPr>
          <a:xfrm>
            <a:off x="199038" y="3578672"/>
            <a:ext cx="11381639" cy="11310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sortresults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 [5] ) was run: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&lt;root folder of sorted results&gt;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/projects/hb-tifn/tools/GMH_pipeline/utils/binning_ptmp/collectBinStatsSortedSamples.py</a:t>
            </a:r>
          </a:p>
        </p:txBody>
      </p:sp>
      <p:sp>
        <p:nvSpPr>
          <p:cNvPr id="30" name="Content Placeholder 1">
            <a:extLst>
              <a:ext uri="{FF2B5EF4-FFF2-40B4-BE49-F238E27FC236}">
                <a16:creationId xmlns:a16="http://schemas.microsoft.com/office/drawing/2014/main" id="{51FFA7CB-4F0D-9C7F-DF85-5248FB392AED}"/>
              </a:ext>
            </a:extLst>
          </p:cNvPr>
          <p:cNvSpPr txBox="1">
            <a:spLocks/>
          </p:cNvSpPr>
          <p:nvPr/>
        </p:nvSpPr>
        <p:spPr>
          <a:xfrm>
            <a:off x="210267" y="4709716"/>
            <a:ext cx="11953276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i="1" dirty="0"/>
              <a:t>Annotate refined bins</a:t>
            </a:r>
          </a:p>
        </p:txBody>
      </p:sp>
      <p:sp>
        <p:nvSpPr>
          <p:cNvPr id="31" name="Content Placeholder 1">
            <a:extLst>
              <a:ext uri="{FF2B5EF4-FFF2-40B4-BE49-F238E27FC236}">
                <a16:creationId xmlns:a16="http://schemas.microsoft.com/office/drawing/2014/main" id="{D302555E-19D1-1B8D-CA6F-17771826B516}"/>
              </a:ext>
            </a:extLst>
          </p:cNvPr>
          <p:cNvSpPr txBox="1">
            <a:spLocks/>
          </p:cNvSpPr>
          <p:nvPr/>
        </p:nvSpPr>
        <p:spPr>
          <a:xfrm>
            <a:off x="285954" y="5564482"/>
            <a:ext cx="11381639" cy="113104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lang="en-US" sz="20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sortresults</a:t>
            </a:r>
            <a:r>
              <a:rPr lang="en-US" sz="20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(step [5] ) was run: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&lt;root folder of sorted results&gt;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bash /projects/hb-tifn/tools/GMH_pipeline/utils/BAKTA/refinedBinsRunBAKTA.sh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F2049-E568-130E-1280-4A7B2C563CC0}"/>
              </a:ext>
            </a:extLst>
          </p:cNvPr>
          <p:cNvSpPr txBox="1"/>
          <p:nvPr/>
        </p:nvSpPr>
        <p:spPr>
          <a:xfrm>
            <a:off x="232726" y="5195150"/>
            <a:ext cx="910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script waits a bit between submitting jobs to avoid swamping SLURM, run it in </a:t>
            </a:r>
            <a:r>
              <a:rPr lang="en-US" i="1" dirty="0"/>
              <a:t>screen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26547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1447800" y="0"/>
            <a:ext cx="8407873" cy="538605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Extra scripts for dealing with </a:t>
            </a:r>
            <a:r>
              <a:rPr lang="en-US" sz="2700" dirty="0" err="1">
                <a:solidFill>
                  <a:schemeClr val="bg1"/>
                </a:solidFill>
              </a:rPr>
              <a:t>strainphlan</a:t>
            </a:r>
            <a:r>
              <a:rPr lang="en-US" sz="2700" dirty="0">
                <a:solidFill>
                  <a:schemeClr val="bg1"/>
                </a:solidFill>
              </a:rPr>
              <a:t> results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4E78CB-6A1D-BF6E-51BA-7B9160E470A4}"/>
              </a:ext>
            </a:extLst>
          </p:cNvPr>
          <p:cNvSpPr txBox="1"/>
          <p:nvPr/>
        </p:nvSpPr>
        <p:spPr>
          <a:xfrm>
            <a:off x="152400" y="609600"/>
            <a:ext cx="956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Strainphlan</a:t>
            </a:r>
            <a:r>
              <a:rPr lang="en-GB" b="1" dirty="0"/>
              <a:t> post-processing scripts are in: /projects/</a:t>
            </a:r>
            <a:r>
              <a:rPr lang="en-GB" b="1" dirty="0" err="1"/>
              <a:t>hb-tifn</a:t>
            </a:r>
            <a:r>
              <a:rPr lang="en-GB" b="1" dirty="0"/>
              <a:t>/tools/</a:t>
            </a:r>
            <a:r>
              <a:rPr lang="en-GB" b="1" dirty="0" err="1"/>
              <a:t>GMH_pipeline</a:t>
            </a:r>
            <a:r>
              <a:rPr lang="en-GB" b="1" dirty="0"/>
              <a:t>/utils/</a:t>
            </a:r>
            <a:r>
              <a:rPr lang="en-GB" b="1" dirty="0" err="1"/>
              <a:t>strainphlan</a:t>
            </a:r>
            <a:endParaRPr lang="LID4096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6D6257F-D236-AE7A-DBA2-30C150F3F196}"/>
              </a:ext>
            </a:extLst>
          </p:cNvPr>
          <p:cNvSpPr txBox="1">
            <a:spLocks/>
          </p:cNvSpPr>
          <p:nvPr/>
        </p:nvSpPr>
        <p:spPr>
          <a:xfrm>
            <a:off x="152400" y="3990384"/>
            <a:ext cx="11953275" cy="180081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lang="en-US" sz="18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sortdata</a:t>
            </a:r>
            <a:r>
              <a:rPr lang="en-US" sz="1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done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&lt;sorted data root folder&gt;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strainphlan_processing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strainphlan_processing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/projects/hb-tifn/tools/GMH_pipeline/utils/strainphlan/sp4_profileClades_mp400.sh ../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strainphlan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89D528F-F445-CB2B-809C-25589143C894}"/>
              </a:ext>
            </a:extLst>
          </p:cNvPr>
          <p:cNvSpPr txBox="1">
            <a:spLocks/>
          </p:cNvSpPr>
          <p:nvPr/>
        </p:nvSpPr>
        <p:spPr>
          <a:xfrm>
            <a:off x="86325" y="3663953"/>
            <a:ext cx="12105675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2. Profile </a:t>
            </a:r>
            <a:r>
              <a:rPr lang="en-US" sz="1800" i="1" dirty="0" err="1"/>
              <a:t>strainphlan</a:t>
            </a:r>
            <a:r>
              <a:rPr lang="en-US" sz="1800" i="1" dirty="0"/>
              <a:t> markers to find how many samples have which clades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E46143-F4C6-98BA-3C8D-8C7FABE08E19}"/>
              </a:ext>
            </a:extLst>
          </p:cNvPr>
          <p:cNvSpPr txBox="1"/>
          <p:nvPr/>
        </p:nvSpPr>
        <p:spPr>
          <a:xfrm>
            <a:off x="8138" y="3337719"/>
            <a:ext cx="885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Scripts:</a:t>
            </a:r>
            <a:endParaRPr lang="LID4096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6DE750-A810-DAC0-9167-4C93AB9134ED}"/>
              </a:ext>
            </a:extLst>
          </p:cNvPr>
          <p:cNvSpPr txBox="1"/>
          <p:nvPr/>
        </p:nvSpPr>
        <p:spPr>
          <a:xfrm>
            <a:off x="66350" y="1049927"/>
            <a:ext cx="12415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Basic workflow: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generate markers [this is done by </a:t>
            </a:r>
            <a:r>
              <a:rPr lang="en-US" i="1" dirty="0" err="1"/>
              <a:t>strainphlan</a:t>
            </a:r>
            <a:r>
              <a:rPr lang="en-US" i="1" dirty="0"/>
              <a:t> </a:t>
            </a:r>
            <a:r>
              <a:rPr lang="en-US" dirty="0"/>
              <a:t>part of main pipeline]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profile clades; </a:t>
            </a:r>
          </a:p>
          <a:p>
            <a:r>
              <a:rPr lang="en-US" dirty="0"/>
              <a:t>   2/b: parse clade profile to select clades to compare</a:t>
            </a:r>
          </a:p>
          <a:p>
            <a:r>
              <a:rPr lang="en-US" dirty="0"/>
              <a:t>3.   compare markers, build multiple alignment &amp; phylogenetic trees</a:t>
            </a:r>
          </a:p>
          <a:p>
            <a:r>
              <a:rPr lang="en-US" dirty="0"/>
              <a:t>4.   calculate distance matrices from multiple alignments</a:t>
            </a:r>
          </a:p>
          <a:p>
            <a:r>
              <a:rPr lang="en-US" dirty="0"/>
              <a:t>5.   analyze data (e.g. ordination on distance matrices, distances between groups…) [out of scope of this tutorial, usually done in R]</a:t>
            </a:r>
            <a:endParaRPr lang="LID4096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ED608C4-B9ED-C785-5F66-A25CA6138BA1}"/>
              </a:ext>
            </a:extLst>
          </p:cNvPr>
          <p:cNvCxnSpPr>
            <a:cxnSpLocks/>
          </p:cNvCxnSpPr>
          <p:nvPr/>
        </p:nvCxnSpPr>
        <p:spPr>
          <a:xfrm flipV="1">
            <a:off x="3612485" y="4419600"/>
            <a:ext cx="1035715" cy="14499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1E6AFC-8260-83B4-281C-B8F43B7E1E42}"/>
              </a:ext>
            </a:extLst>
          </p:cNvPr>
          <p:cNvSpPr txBox="1"/>
          <p:nvPr/>
        </p:nvSpPr>
        <p:spPr>
          <a:xfrm>
            <a:off x="4668982" y="4149545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 wherever you want to put data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1358C1-E183-D708-C879-E8A3A4F88C22}"/>
              </a:ext>
            </a:extLst>
          </p:cNvPr>
          <p:cNvCxnSpPr>
            <a:cxnSpLocks/>
          </p:cNvCxnSpPr>
          <p:nvPr/>
        </p:nvCxnSpPr>
        <p:spPr>
          <a:xfrm>
            <a:off x="3505200" y="4038600"/>
            <a:ext cx="0" cy="762000"/>
          </a:xfrm>
          <a:prstGeom prst="straightConnector1">
            <a:avLst/>
          </a:prstGeom>
          <a:ln w="25400">
            <a:headEnd type="none"/>
            <a:tailEnd type="non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D638AFA-1597-9EF8-9D8A-74A9E916C675}"/>
              </a:ext>
            </a:extLst>
          </p:cNvPr>
          <p:cNvCxnSpPr>
            <a:cxnSpLocks/>
          </p:cNvCxnSpPr>
          <p:nvPr/>
        </p:nvCxnSpPr>
        <p:spPr>
          <a:xfrm flipH="1" flipV="1">
            <a:off x="8991600" y="4937818"/>
            <a:ext cx="1143000" cy="36902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0EFC705-1D6A-754A-3E5E-F1E9584582AE}"/>
              </a:ext>
            </a:extLst>
          </p:cNvPr>
          <p:cNvSpPr txBox="1"/>
          <p:nvPr/>
        </p:nvSpPr>
        <p:spPr>
          <a:xfrm>
            <a:off x="7086600" y="4615934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Location of </a:t>
            </a:r>
            <a:r>
              <a:rPr lang="en-US" dirty="0" err="1">
                <a:solidFill>
                  <a:srgbClr val="92D050"/>
                </a:solidFill>
              </a:rPr>
              <a:t>strainphlan</a:t>
            </a:r>
            <a:r>
              <a:rPr lang="en-US" dirty="0">
                <a:solidFill>
                  <a:srgbClr val="92D050"/>
                </a:solidFill>
              </a:rPr>
              <a:t> .</a:t>
            </a:r>
            <a:r>
              <a:rPr lang="en-US" dirty="0" err="1">
                <a:solidFill>
                  <a:srgbClr val="92D050"/>
                </a:solidFill>
              </a:rPr>
              <a:t>pkl</a:t>
            </a:r>
            <a:r>
              <a:rPr lang="en-US" dirty="0">
                <a:solidFill>
                  <a:srgbClr val="92D050"/>
                </a:solidFill>
              </a:rPr>
              <a:t> files of analyzed dataset</a:t>
            </a:r>
          </a:p>
        </p:txBody>
      </p:sp>
    </p:spTree>
    <p:extLst>
      <p:ext uri="{BB962C8B-B14F-4D97-AF65-F5344CB8AC3E}">
        <p14:creationId xmlns:p14="http://schemas.microsoft.com/office/powerpoint/2010/main" val="1954455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AC7532-A4CB-22AC-0F92-2D67523CC6A2}"/>
              </a:ext>
            </a:extLst>
          </p:cNvPr>
          <p:cNvSpPr txBox="1"/>
          <p:nvPr/>
        </p:nvSpPr>
        <p:spPr>
          <a:xfrm>
            <a:off x="228600" y="1080798"/>
            <a:ext cx="76467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it works, you should get: </a:t>
            </a:r>
          </a:p>
          <a:p>
            <a:r>
              <a:rPr lang="en-GB" b="1" dirty="0"/>
              <a:t>strainphlan4_clades_50.txt </a:t>
            </a:r>
            <a:r>
              <a:rPr lang="en-GB" dirty="0"/>
              <a:t>file [or _&lt;number&gt;.txt if different cutoffs were used]</a:t>
            </a:r>
            <a:endParaRPr lang="LID4096" b="1" dirty="0"/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3F15890F-BE5A-F019-CB0F-76408D6E3A4D}"/>
              </a:ext>
            </a:extLst>
          </p:cNvPr>
          <p:cNvSpPr txBox="1">
            <a:spLocks/>
          </p:cNvSpPr>
          <p:nvPr/>
        </p:nvSpPr>
        <p:spPr>
          <a:xfrm>
            <a:off x="86325" y="685800"/>
            <a:ext cx="12105675" cy="718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i="1" dirty="0"/>
              <a:t>2</a:t>
            </a:r>
            <a:r>
              <a:rPr lang="en-US" sz="1800" i="1" u="sng" dirty="0"/>
              <a:t>. Profile </a:t>
            </a:r>
            <a:r>
              <a:rPr lang="en-US" sz="1800" i="1" u="sng" dirty="0" err="1"/>
              <a:t>strainphlan</a:t>
            </a:r>
            <a:r>
              <a:rPr lang="en-US" sz="1800" i="1" u="sng" dirty="0"/>
              <a:t> markers to find how many samples have which clades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9E77282-E7AE-C92C-F5CE-282FCB426951}"/>
              </a:ext>
            </a:extLst>
          </p:cNvPr>
          <p:cNvSpPr txBox="1">
            <a:spLocks/>
          </p:cNvSpPr>
          <p:nvPr/>
        </p:nvSpPr>
        <p:spPr>
          <a:xfrm>
            <a:off x="238725" y="2122127"/>
            <a:ext cx="11953275" cy="318171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16:15:16 2024: Start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StrainPhlAn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4.0.6 execution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16:15:16 2024: Loading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mpa_vOct22_CHOCOPhlAnSGB_202212 database...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16:15:39 2024: Done.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16:15:42 2024: Detecting clades...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Done.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Detected clades: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t__SGB15233: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t__SGB15356: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t__SGB2318: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t__SGB14252: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t__SGB2290: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t__SGB15317: in 6 samples.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 May  2 16:32:34 2024:       t__SGB15318: in 6 samples.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4EC406-B9FD-2DC5-134B-E1EF06B2B64D}"/>
              </a:ext>
            </a:extLst>
          </p:cNvPr>
          <p:cNvSpPr txBox="1"/>
          <p:nvPr/>
        </p:nvSpPr>
        <p:spPr>
          <a:xfrm>
            <a:off x="304800" y="179896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A32DF-24CC-EA8C-5897-36E927CC5DB5}"/>
              </a:ext>
            </a:extLst>
          </p:cNvPr>
          <p:cNvSpPr txBox="1"/>
          <p:nvPr/>
        </p:nvSpPr>
        <p:spPr>
          <a:xfrm>
            <a:off x="86325" y="5442338"/>
            <a:ext cx="263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2/b: run parser on this file</a:t>
            </a:r>
            <a:endParaRPr lang="LID4096" u="sng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4604E05-61BC-D4BE-B2F3-D5A63138B520}"/>
              </a:ext>
            </a:extLst>
          </p:cNvPr>
          <p:cNvSpPr txBox="1">
            <a:spLocks/>
          </p:cNvSpPr>
          <p:nvPr/>
        </p:nvSpPr>
        <p:spPr>
          <a:xfrm>
            <a:off x="152400" y="5813118"/>
            <a:ext cx="11953275" cy="7181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/projects/hb-tifn/tools/GMH_pipeline/utils/strainphlan/profileCladesParse.py -I strainphlan4_clades_50.txt -N &lt;min samples&gt;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BA35F98-BB00-416A-8AAF-C6C528221932}"/>
              </a:ext>
            </a:extLst>
          </p:cNvPr>
          <p:cNvCxnSpPr>
            <a:cxnSpLocks/>
          </p:cNvCxnSpPr>
          <p:nvPr/>
        </p:nvCxnSpPr>
        <p:spPr>
          <a:xfrm>
            <a:off x="5791200" y="2681499"/>
            <a:ext cx="1143000" cy="37232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6A0683-9308-37B8-1429-343B57679EE4}"/>
              </a:ext>
            </a:extLst>
          </p:cNvPr>
          <p:cNvSpPr txBox="1"/>
          <p:nvPr/>
        </p:nvSpPr>
        <p:spPr>
          <a:xfrm>
            <a:off x="6934200" y="2869153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</a:t>
            </a:r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DB; if 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does not match</a:t>
            </a:r>
            <a:b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your </a:t>
            </a:r>
            <a:r>
              <a:rPr lang="en-US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run, things will fail!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7418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9E77282-E7AE-C92C-F5CE-282FCB426951}"/>
              </a:ext>
            </a:extLst>
          </p:cNvPr>
          <p:cNvSpPr txBox="1">
            <a:spLocks/>
          </p:cNvSpPr>
          <p:nvPr/>
        </p:nvSpPr>
        <p:spPr>
          <a:xfrm>
            <a:off x="220251" y="2009785"/>
            <a:ext cx="11953275" cy="1200329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t__SGB15233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t__SGB15356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t__SGB2318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t__SGB14252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0A32DF-24CC-EA8C-5897-36E927CC5DB5}"/>
              </a:ext>
            </a:extLst>
          </p:cNvPr>
          <p:cNvSpPr txBox="1"/>
          <p:nvPr/>
        </p:nvSpPr>
        <p:spPr>
          <a:xfrm>
            <a:off x="172650" y="543620"/>
            <a:ext cx="2634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2/b: run parser on this file</a:t>
            </a:r>
            <a:endParaRPr lang="LID4096" u="sng" dirty="0"/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04604E05-61BC-D4BE-B2F3-D5A63138B520}"/>
              </a:ext>
            </a:extLst>
          </p:cNvPr>
          <p:cNvSpPr txBox="1">
            <a:spLocks/>
          </p:cNvSpPr>
          <p:nvPr/>
        </p:nvSpPr>
        <p:spPr>
          <a:xfrm>
            <a:off x="238725" y="914400"/>
            <a:ext cx="11953275" cy="45720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 /projects/hb-tifn/tools/GMH_pipeline/utils/strainphlan/profileCladesParse.py -I strainphlan4_clades_50.txt -N &lt;min samples&gt;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15DD06-6D5B-7352-A537-12D7622FBD44}"/>
              </a:ext>
            </a:extLst>
          </p:cNvPr>
          <p:cNvSpPr txBox="1"/>
          <p:nvPr/>
        </p:nvSpPr>
        <p:spPr>
          <a:xfrm>
            <a:off x="170341" y="1363454"/>
            <a:ext cx="613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Output </a:t>
            </a:r>
            <a:r>
              <a:rPr lang="fr-FR" dirty="0" err="1"/>
              <a:t>is</a:t>
            </a:r>
            <a:r>
              <a:rPr lang="fr-FR" dirty="0"/>
              <a:t> _</a:t>
            </a:r>
            <a:r>
              <a:rPr lang="fr-FR" dirty="0" err="1"/>
              <a:t>parsed</a:t>
            </a:r>
            <a:r>
              <a:rPr lang="fr-FR" dirty="0"/>
              <a:t> file [e.g. </a:t>
            </a:r>
            <a:r>
              <a:rPr lang="fr-FR" b="1" dirty="0"/>
              <a:t>strainphlan4_clades_50_parsed.txt</a:t>
            </a:r>
            <a:r>
              <a:rPr lang="fr-FR" dirty="0"/>
              <a:t>]</a:t>
            </a:r>
          </a:p>
          <a:p>
            <a:r>
              <a:rPr lang="fr-FR" i="1" dirty="0"/>
              <a:t>This </a:t>
            </a:r>
            <a:r>
              <a:rPr lang="fr-FR" i="1" dirty="0" err="1"/>
              <a:t>is</a:t>
            </a:r>
            <a:r>
              <a:rPr lang="fr-FR" i="1" dirty="0"/>
              <a:t> </a:t>
            </a:r>
            <a:r>
              <a:rPr lang="fr-FR" i="1" dirty="0" err="1"/>
              <a:t>just</a:t>
            </a:r>
            <a:r>
              <a:rPr lang="fr-FR" i="1" dirty="0"/>
              <a:t> </a:t>
            </a:r>
            <a:r>
              <a:rPr lang="fr-FR" i="1" dirty="0" err="1"/>
              <a:t>text</a:t>
            </a:r>
            <a:r>
              <a:rPr lang="fr-FR" i="1" dirty="0"/>
              <a:t> file </a:t>
            </a:r>
            <a:r>
              <a:rPr lang="fr-FR" i="1" dirty="0" err="1"/>
              <a:t>with</a:t>
            </a:r>
            <a:r>
              <a:rPr lang="fr-FR" i="1" dirty="0"/>
              <a:t> a </a:t>
            </a:r>
            <a:r>
              <a:rPr lang="fr-FR" i="1" dirty="0" err="1"/>
              <a:t>list</a:t>
            </a:r>
            <a:r>
              <a:rPr lang="fr-FR" i="1" dirty="0"/>
              <a:t> of taxa:</a:t>
            </a:r>
            <a:endParaRPr lang="LID4096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25A831-97EB-F285-91B4-E066F2FEB618}"/>
              </a:ext>
            </a:extLst>
          </p:cNvPr>
          <p:cNvSpPr txBox="1"/>
          <p:nvPr/>
        </p:nvSpPr>
        <p:spPr>
          <a:xfrm>
            <a:off x="170341" y="3256280"/>
            <a:ext cx="116406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3) compare markers, build multiple alignment &amp; phylogenetic trees: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To do this, run </a:t>
            </a:r>
            <a:r>
              <a:rPr lang="en-US" i="1" dirty="0"/>
              <a:t>one job of </a:t>
            </a:r>
            <a:r>
              <a:rPr lang="en-US" b="1" dirty="0" err="1"/>
              <a:t>runMarkerComparison</a:t>
            </a:r>
            <a:r>
              <a:rPr lang="en-US" b="1" dirty="0"/>
              <a:t>_  </a:t>
            </a:r>
            <a:r>
              <a:rPr lang="en-US" dirty="0"/>
              <a:t>for each clade to analyze.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For example for </a:t>
            </a:r>
            <a:r>
              <a:rPr lang="en-US" b="1" dirty="0" err="1"/>
              <a:t>metaphlan</a:t>
            </a:r>
            <a:r>
              <a:rPr lang="en-US" b="1" dirty="0"/>
              <a:t> 4.0.0, script is:</a:t>
            </a:r>
          </a:p>
          <a:p>
            <a:r>
              <a:rPr lang="en-US" dirty="0"/>
              <a:t>/projects/hb-tifn/tools/GMH_pipeline/utils/strainphlan/sp4_runMarkerComparison_mp400.sh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7CF1D04-D63C-EAA4-AE62-BD90AF97DDAD}"/>
              </a:ext>
            </a:extLst>
          </p:cNvPr>
          <p:cNvSpPr txBox="1">
            <a:spLocks/>
          </p:cNvSpPr>
          <p:nvPr/>
        </p:nvSpPr>
        <p:spPr>
          <a:xfrm>
            <a:off x="170341" y="4502299"/>
            <a:ext cx="11953275" cy="235570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read CLADE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 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sbatch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/projects/hb-tifn/tools/GMH_pipeline/utils/strainphlan/sp4_runMarkerComparison_mp400.sh ../strainphlan4 ${CLADE}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done &lt; </a:t>
            </a:r>
            <a:r>
              <a:rPr lang="fr-FR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strainphlan4_clades_50_parsed.txt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D618D8-2C9D-8C07-712C-CECE4140A70D}"/>
              </a:ext>
            </a:extLst>
          </p:cNvPr>
          <p:cNvSpPr txBox="1"/>
          <p:nvPr/>
        </p:nvSpPr>
        <p:spPr>
          <a:xfrm>
            <a:off x="170341" y="6211669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Basically</a:t>
            </a:r>
            <a:r>
              <a:rPr lang="en-US" dirty="0">
                <a:solidFill>
                  <a:srgbClr val="92D050"/>
                </a:solidFill>
              </a:rPr>
              <a:t>: read </a:t>
            </a:r>
            <a:r>
              <a:rPr lang="fr-FR" dirty="0">
                <a:solidFill>
                  <a:srgbClr val="92D050"/>
                </a:solidFill>
              </a:rPr>
              <a:t>strainphlan4_clades_50_parsed.txt [clades] one line at a time and </a:t>
            </a:r>
            <a:r>
              <a:rPr lang="fr-FR" dirty="0" err="1">
                <a:solidFill>
                  <a:srgbClr val="92D050"/>
                </a:solidFill>
              </a:rPr>
              <a:t>submit</a:t>
            </a:r>
            <a:r>
              <a:rPr lang="fr-FR" dirty="0">
                <a:solidFill>
                  <a:srgbClr val="92D050"/>
                </a:solidFill>
              </a:rPr>
              <a:t> marker </a:t>
            </a:r>
            <a:r>
              <a:rPr lang="fr-FR" dirty="0" err="1">
                <a:solidFill>
                  <a:srgbClr val="92D050"/>
                </a:solidFill>
              </a:rPr>
              <a:t>comparison</a:t>
            </a:r>
            <a:r>
              <a:rPr lang="fr-FR" dirty="0">
                <a:solidFill>
                  <a:srgbClr val="92D050"/>
                </a:solidFill>
              </a:rPr>
              <a:t> job for </a:t>
            </a:r>
            <a:r>
              <a:rPr lang="fr-FR" dirty="0" err="1">
                <a:solidFill>
                  <a:srgbClr val="92D050"/>
                </a:solidFill>
              </a:rPr>
              <a:t>each</a:t>
            </a:r>
            <a:r>
              <a:rPr lang="fr-FR" dirty="0">
                <a:solidFill>
                  <a:srgbClr val="92D050"/>
                </a:solidFill>
              </a:rPr>
              <a:t> line [clade]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705510-3063-58F6-7FF9-C148302F8511}"/>
              </a:ext>
            </a:extLst>
          </p:cNvPr>
          <p:cNvSpPr txBox="1"/>
          <p:nvPr/>
        </p:nvSpPr>
        <p:spPr>
          <a:xfrm>
            <a:off x="7162800" y="6234809"/>
            <a:ext cx="7086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Note</a:t>
            </a:r>
            <a:r>
              <a:rPr lang="en-US" dirty="0">
                <a:solidFill>
                  <a:srgbClr val="92D050"/>
                </a:solidFill>
              </a:rPr>
              <a:t>: there might be hundreds or thousands of </a:t>
            </a:r>
            <a:br>
              <a:rPr lang="en-US" dirty="0">
                <a:solidFill>
                  <a:srgbClr val="92D050"/>
                </a:solidFill>
              </a:rPr>
            </a:br>
            <a:r>
              <a:rPr lang="en-US" dirty="0">
                <a:solidFill>
                  <a:srgbClr val="92D050"/>
                </a:solidFill>
              </a:rPr>
              <a:t>  clades, try not to swamp SLURM / run useless stuff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4AAB1A-82D1-C6C8-F7C9-97618C704758}"/>
              </a:ext>
            </a:extLst>
          </p:cNvPr>
          <p:cNvSpPr txBox="1"/>
          <p:nvPr/>
        </p:nvSpPr>
        <p:spPr>
          <a:xfrm>
            <a:off x="10134600" y="4502298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location of .</a:t>
            </a:r>
            <a:r>
              <a:rPr lang="en-US" b="1" dirty="0" err="1">
                <a:solidFill>
                  <a:srgbClr val="92D050"/>
                </a:solidFill>
              </a:rPr>
              <a:t>pkl</a:t>
            </a:r>
            <a:r>
              <a:rPr lang="en-US" b="1" dirty="0">
                <a:solidFill>
                  <a:srgbClr val="92D050"/>
                </a:solidFill>
              </a:rPr>
              <a:t> files</a:t>
            </a:r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7A3FDA-2D09-D2C1-1B79-529457B521F3}"/>
              </a:ext>
            </a:extLst>
          </p:cNvPr>
          <p:cNvSpPr txBox="1"/>
          <p:nvPr/>
        </p:nvSpPr>
        <p:spPr>
          <a:xfrm>
            <a:off x="6591300" y="5595363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92D050"/>
                </a:solidFill>
              </a:rPr>
              <a:t>Clade to analyze</a:t>
            </a:r>
            <a:endParaRPr lang="en-US" dirty="0">
              <a:solidFill>
                <a:srgbClr val="92D050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E008CCC-20E3-122C-2FB9-7948057292F8}"/>
              </a:ext>
            </a:extLst>
          </p:cNvPr>
          <p:cNvCxnSpPr>
            <a:cxnSpLocks/>
          </p:cNvCxnSpPr>
          <p:nvPr/>
        </p:nvCxnSpPr>
        <p:spPr>
          <a:xfrm flipV="1">
            <a:off x="4724400" y="5748794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D76318-2FC2-3D49-9C7C-C65148A0300E}"/>
              </a:ext>
            </a:extLst>
          </p:cNvPr>
          <p:cNvCxnSpPr>
            <a:cxnSpLocks/>
          </p:cNvCxnSpPr>
          <p:nvPr/>
        </p:nvCxnSpPr>
        <p:spPr>
          <a:xfrm flipH="1" flipV="1">
            <a:off x="11201400" y="4917320"/>
            <a:ext cx="152400" cy="24379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841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5A831-97EB-F285-91B4-E066F2FEB618}"/>
              </a:ext>
            </a:extLst>
          </p:cNvPr>
          <p:cNvSpPr txBox="1"/>
          <p:nvPr/>
        </p:nvSpPr>
        <p:spPr>
          <a:xfrm>
            <a:off x="76200" y="609600"/>
            <a:ext cx="116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3) compare markers, build multiple alignment &amp; phylogenetic trees: </a:t>
            </a:r>
          </a:p>
          <a:p>
            <a:r>
              <a:rPr lang="en-US" dirty="0"/>
              <a:t>- Assuming it works, you will get </a:t>
            </a:r>
            <a:r>
              <a:rPr lang="en-US" i="1" dirty="0"/>
              <a:t>one folder per clade </a:t>
            </a:r>
            <a:r>
              <a:rPr lang="en-US" dirty="0"/>
              <a:t>(and one </a:t>
            </a:r>
            <a:r>
              <a:rPr lang="en-US" dirty="0" err="1"/>
              <a:t>slurm</a:t>
            </a:r>
            <a:r>
              <a:rPr lang="en-US" dirty="0"/>
              <a:t> .out file for debugging if necessary):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216CD-05D8-F272-9313-3BF56624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5931"/>
            <a:ext cx="2895600" cy="24612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FCD21B2-3C8E-96A3-B0F8-EF4377B6B137}"/>
              </a:ext>
            </a:extLst>
          </p:cNvPr>
          <p:cNvSpPr txBox="1"/>
          <p:nvPr/>
        </p:nvSpPr>
        <p:spPr>
          <a:xfrm>
            <a:off x="4210050" y="1370569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Job output files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B1D880-CD69-129D-0C83-E5B03C4521AB}"/>
              </a:ext>
            </a:extLst>
          </p:cNvPr>
          <p:cNvCxnSpPr>
            <a:cxnSpLocks/>
          </p:cNvCxnSpPr>
          <p:nvPr/>
        </p:nvCxnSpPr>
        <p:spPr>
          <a:xfrm flipV="1">
            <a:off x="2343150" y="1524000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8AF4A33-20A1-723B-7D29-53D8A9DBEBD3}"/>
              </a:ext>
            </a:extLst>
          </p:cNvPr>
          <p:cNvCxnSpPr>
            <a:cxnSpLocks/>
          </p:cNvCxnSpPr>
          <p:nvPr/>
        </p:nvCxnSpPr>
        <p:spPr>
          <a:xfrm flipV="1">
            <a:off x="3124200" y="2177240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8D2E635-8A37-95E3-D931-FC8CB7A251F2}"/>
              </a:ext>
            </a:extLst>
          </p:cNvPr>
          <p:cNvSpPr txBox="1"/>
          <p:nvPr/>
        </p:nvSpPr>
        <p:spPr>
          <a:xfrm>
            <a:off x="5027535" y="1992574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List of clades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E1847-35A6-73D4-53AE-90AC56878176}"/>
              </a:ext>
            </a:extLst>
          </p:cNvPr>
          <p:cNvCxnSpPr>
            <a:cxnSpLocks/>
          </p:cNvCxnSpPr>
          <p:nvPr/>
        </p:nvCxnSpPr>
        <p:spPr>
          <a:xfrm flipV="1">
            <a:off x="1651247" y="2875241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6F5642A-2C03-4523-D0A9-8204489E3BB0}"/>
              </a:ext>
            </a:extLst>
          </p:cNvPr>
          <p:cNvSpPr txBox="1"/>
          <p:nvPr/>
        </p:nvSpPr>
        <p:spPr>
          <a:xfrm>
            <a:off x="3581400" y="2663511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Results per clade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CA3796-6CB4-81D7-21F7-DA2503A785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575"/>
          <a:stretch/>
        </p:blipFill>
        <p:spPr>
          <a:xfrm>
            <a:off x="228600" y="4248784"/>
            <a:ext cx="4877287" cy="20409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C2DF7DF-0D4B-C7EA-C21D-587A737F5704}"/>
              </a:ext>
            </a:extLst>
          </p:cNvPr>
          <p:cNvCxnSpPr>
            <a:cxnSpLocks/>
          </p:cNvCxnSpPr>
          <p:nvPr/>
        </p:nvCxnSpPr>
        <p:spPr>
          <a:xfrm>
            <a:off x="1409700" y="2651022"/>
            <a:ext cx="114300" cy="168972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561C952-D79B-1035-D7F2-90F8159E6824}"/>
              </a:ext>
            </a:extLst>
          </p:cNvPr>
          <p:cNvCxnSpPr>
            <a:cxnSpLocks/>
          </p:cNvCxnSpPr>
          <p:nvPr/>
        </p:nvCxnSpPr>
        <p:spPr>
          <a:xfrm flipV="1">
            <a:off x="4343400" y="4215964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4031C5C-246A-AC5F-7A95-5E8EC7462EDA}"/>
              </a:ext>
            </a:extLst>
          </p:cNvPr>
          <p:cNvSpPr txBox="1"/>
          <p:nvPr/>
        </p:nvSpPr>
        <p:spPr>
          <a:xfrm>
            <a:off x="1521831" y="3897868"/>
            <a:ext cx="1996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Strainphlan</a:t>
            </a:r>
            <a:r>
              <a:rPr lang="en-US" dirty="0"/>
              <a:t> results: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DB1E168-E4FC-930F-7BEA-C771A3A2D30F}"/>
              </a:ext>
            </a:extLst>
          </p:cNvPr>
          <p:cNvSpPr txBox="1"/>
          <p:nvPr/>
        </p:nvSpPr>
        <p:spPr>
          <a:xfrm>
            <a:off x="6337547" y="4031298"/>
            <a:ext cx="4625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RAxML</a:t>
            </a:r>
            <a:r>
              <a:rPr lang="en-US" dirty="0"/>
              <a:t> phylogenetic tree (maximum likelihood)</a:t>
            </a:r>
            <a:endParaRPr lang="LID4096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4B82805-67CC-95EE-D807-0C14763BBFB9}"/>
              </a:ext>
            </a:extLst>
          </p:cNvPr>
          <p:cNvCxnSpPr>
            <a:cxnSpLocks/>
          </p:cNvCxnSpPr>
          <p:nvPr/>
        </p:nvCxnSpPr>
        <p:spPr>
          <a:xfrm flipV="1">
            <a:off x="4838700" y="4800600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70DC4F9-1AE2-7AF3-6082-41859F7A45AF}"/>
              </a:ext>
            </a:extLst>
          </p:cNvPr>
          <p:cNvSpPr txBox="1"/>
          <p:nvPr/>
        </p:nvSpPr>
        <p:spPr>
          <a:xfrm>
            <a:off x="6781800" y="4563484"/>
            <a:ext cx="3705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RAxML</a:t>
            </a:r>
            <a:r>
              <a:rPr lang="en-US" dirty="0"/>
              <a:t> phylogenetic tree (parsimony)</a:t>
            </a:r>
            <a:endParaRPr lang="LID4096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6ABA489-149E-A8DA-EBE3-91795E2D43AB}"/>
              </a:ext>
            </a:extLst>
          </p:cNvPr>
          <p:cNvCxnSpPr>
            <a:cxnSpLocks/>
          </p:cNvCxnSpPr>
          <p:nvPr/>
        </p:nvCxnSpPr>
        <p:spPr>
          <a:xfrm flipV="1">
            <a:off x="4955567" y="5545143"/>
            <a:ext cx="1866900" cy="249565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86CDBE-432E-7E9A-03CE-F3F2329A2095}"/>
              </a:ext>
            </a:extLst>
          </p:cNvPr>
          <p:cNvSpPr txBox="1"/>
          <p:nvPr/>
        </p:nvSpPr>
        <p:spPr>
          <a:xfrm>
            <a:off x="6846628" y="5360477"/>
            <a:ext cx="4463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Multiple alignment of markers of our samples</a:t>
            </a:r>
            <a:endParaRPr lang="LID4096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D8D87A8-5459-1B55-7A5F-346AE18F125C}"/>
              </a:ext>
            </a:extLst>
          </p:cNvPr>
          <p:cNvCxnSpPr>
            <a:cxnSpLocks/>
          </p:cNvCxnSpPr>
          <p:nvPr/>
        </p:nvCxnSpPr>
        <p:spPr>
          <a:xfrm flipV="1">
            <a:off x="2584697" y="5269235"/>
            <a:ext cx="3311832" cy="334017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25BD9B6-01DA-ABB9-C0FF-588D0E8C799F}"/>
              </a:ext>
            </a:extLst>
          </p:cNvPr>
          <p:cNvSpPr txBox="1"/>
          <p:nvPr/>
        </p:nvSpPr>
        <p:spPr>
          <a:xfrm>
            <a:off x="6038492" y="4963454"/>
            <a:ext cx="281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Marker differences statistics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52856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825A831-97EB-F285-91B4-E066F2FEB618}"/>
              </a:ext>
            </a:extLst>
          </p:cNvPr>
          <p:cNvSpPr txBox="1"/>
          <p:nvPr/>
        </p:nvSpPr>
        <p:spPr>
          <a:xfrm>
            <a:off x="76200" y="609600"/>
            <a:ext cx="116406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3) compare markers, build multiple alignment &amp; phylogenetic trees: </a:t>
            </a:r>
          </a:p>
          <a:p>
            <a:r>
              <a:rPr lang="en-US" dirty="0"/>
              <a:t>- Assuming it works, you will get </a:t>
            </a:r>
            <a:r>
              <a:rPr lang="en-US" i="1" dirty="0"/>
              <a:t>one folder per clade </a:t>
            </a:r>
            <a:r>
              <a:rPr lang="en-US" dirty="0"/>
              <a:t>(and one </a:t>
            </a:r>
            <a:r>
              <a:rPr lang="en-US" dirty="0" err="1"/>
              <a:t>slurm</a:t>
            </a:r>
            <a:r>
              <a:rPr lang="en-US" dirty="0"/>
              <a:t> .out file for debugging if necessary):</a:t>
            </a:r>
            <a:endParaRPr lang="en-US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216CD-05D8-F272-9313-3BF566241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255931"/>
            <a:ext cx="2895600" cy="24612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C1595BD-1B98-068E-9474-EF3568A81EEB}"/>
              </a:ext>
            </a:extLst>
          </p:cNvPr>
          <p:cNvSpPr txBox="1"/>
          <p:nvPr/>
        </p:nvSpPr>
        <p:spPr>
          <a:xfrm>
            <a:off x="3605542" y="2410725"/>
            <a:ext cx="7629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/projects/hb-tifn/tools/GMH_pipeline/utils/strainphlan/makeTreeDistMatAll.sh</a:t>
            </a:r>
            <a:endParaRPr lang="LID4096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41045F-D501-8406-0F60-7E84632C5A5E}"/>
              </a:ext>
            </a:extLst>
          </p:cNvPr>
          <p:cNvSpPr txBox="1"/>
          <p:nvPr/>
        </p:nvSpPr>
        <p:spPr>
          <a:xfrm>
            <a:off x="3280317" y="1485488"/>
            <a:ext cx="7667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Multiple alignments =&gt; distance matrices scripts:</a:t>
            </a:r>
          </a:p>
          <a:p>
            <a:r>
              <a:rPr lang="en-US" dirty="0"/>
              <a:t>(run them from this folder [each </a:t>
            </a:r>
            <a:r>
              <a:rPr lang="en-US" dirty="0" err="1"/>
              <a:t>strainphlan</a:t>
            </a:r>
            <a:r>
              <a:rPr lang="en-US" dirty="0"/>
              <a:t> clade should be in separate folder] )</a:t>
            </a:r>
            <a:endParaRPr lang="LID4096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C6FAA7F-8006-8C32-F0CA-40FCE8C374D5}"/>
              </a:ext>
            </a:extLst>
          </p:cNvPr>
          <p:cNvSpPr txBox="1"/>
          <p:nvPr/>
        </p:nvSpPr>
        <p:spPr>
          <a:xfrm>
            <a:off x="3261409" y="2131819"/>
            <a:ext cx="9179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Tree-based distance matrix </a:t>
            </a:r>
            <a:r>
              <a:rPr lang="en-US" u="sng" dirty="0"/>
              <a:t>(works better with longer distances, more stable/reliable/accurate)</a:t>
            </a:r>
            <a:r>
              <a:rPr lang="en-US" i="1" u="sng" dirty="0"/>
              <a:t>:</a:t>
            </a:r>
            <a:endParaRPr lang="LID4096" i="1" u="sng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04FE90-954A-3F27-EB1E-A20C4D07C20F}"/>
              </a:ext>
            </a:extLst>
          </p:cNvPr>
          <p:cNvSpPr txBox="1"/>
          <p:nvPr/>
        </p:nvSpPr>
        <p:spPr>
          <a:xfrm>
            <a:off x="3581400" y="3101947"/>
            <a:ext cx="8053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/projects/hb-tifn/tools/GMH_pipeline/utils/strainphlan/makeDistMatAll.sh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053766A-0C4F-A5FD-2CB4-A13A83ED5029}"/>
              </a:ext>
            </a:extLst>
          </p:cNvPr>
          <p:cNvSpPr txBox="1"/>
          <p:nvPr/>
        </p:nvSpPr>
        <p:spPr>
          <a:xfrm>
            <a:off x="3261408" y="2808452"/>
            <a:ext cx="7541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u="sng" dirty="0"/>
              <a:t>Kimura-distance matrix </a:t>
            </a:r>
            <a:r>
              <a:rPr lang="en-US" u="sng" dirty="0"/>
              <a:t>(older method, quick, might make sense </a:t>
            </a:r>
            <a:r>
              <a:rPr lang="en-US" u="sng"/>
              <a:t>as validation):</a:t>
            </a:r>
            <a:endParaRPr lang="LID4096" i="1" u="sng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A14F962-55B1-66D3-DFA3-B5A0646AE0BB}"/>
              </a:ext>
            </a:extLst>
          </p:cNvPr>
          <p:cNvSpPr txBox="1"/>
          <p:nvPr/>
        </p:nvSpPr>
        <p:spPr>
          <a:xfrm>
            <a:off x="210015" y="3918605"/>
            <a:ext cx="6424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Matrices will be generated in folders with other </a:t>
            </a:r>
            <a:r>
              <a:rPr lang="en-US" dirty="0" err="1"/>
              <a:t>strainphlan</a:t>
            </a:r>
            <a:r>
              <a:rPr lang="en-US" dirty="0"/>
              <a:t> results:</a:t>
            </a:r>
            <a:endParaRPr lang="LID4096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D11398D3-C776-96A6-F486-90EFC0AD6B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81" y="4363523"/>
            <a:ext cx="9392277" cy="1580955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CF36290-EBC5-384A-0528-D89B43F9269E}"/>
              </a:ext>
            </a:extLst>
          </p:cNvPr>
          <p:cNvCxnSpPr>
            <a:cxnSpLocks/>
          </p:cNvCxnSpPr>
          <p:nvPr/>
        </p:nvCxnSpPr>
        <p:spPr>
          <a:xfrm>
            <a:off x="7010400" y="5442077"/>
            <a:ext cx="410129" cy="44323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7BF02D6-5ACF-F3FE-B85E-327D4AF86FCA}"/>
              </a:ext>
            </a:extLst>
          </p:cNvPr>
          <p:cNvCxnSpPr>
            <a:cxnSpLocks/>
          </p:cNvCxnSpPr>
          <p:nvPr/>
        </p:nvCxnSpPr>
        <p:spPr>
          <a:xfrm>
            <a:off x="1828800" y="5579907"/>
            <a:ext cx="2609385" cy="40308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EAC79F48-6E35-9354-F66A-3AC874B1B007}"/>
              </a:ext>
            </a:extLst>
          </p:cNvPr>
          <p:cNvSpPr txBox="1"/>
          <p:nvPr/>
        </p:nvSpPr>
        <p:spPr>
          <a:xfrm>
            <a:off x="7467600" y="5279572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Tree-based distances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78B30AE-B6B9-CD37-F191-A57CE5013882}"/>
              </a:ext>
            </a:extLst>
          </p:cNvPr>
          <p:cNvSpPr txBox="1"/>
          <p:nvPr/>
        </p:nvSpPr>
        <p:spPr>
          <a:xfrm>
            <a:off x="4453661" y="5510883"/>
            <a:ext cx="7086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Kimura distances</a:t>
            </a:r>
          </a:p>
        </p:txBody>
      </p:sp>
    </p:spTree>
    <p:extLst>
      <p:ext uri="{BB962C8B-B14F-4D97-AF65-F5344CB8AC3E}">
        <p14:creationId xmlns:p14="http://schemas.microsoft.com/office/powerpoint/2010/main" val="41424083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99E832-96EF-D1A7-31F7-05452AA20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609600"/>
            <a:ext cx="10972800" cy="662940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panphlan</a:t>
            </a:r>
            <a:r>
              <a:rPr lang="en-US" dirty="0"/>
              <a:t> scripts do not run automatically, they have to be </a:t>
            </a:r>
            <a:r>
              <a:rPr lang="en-US" dirty="0" err="1"/>
              <a:t>sbatched</a:t>
            </a:r>
            <a:r>
              <a:rPr lang="en-US" dirty="0"/>
              <a:t> </a:t>
            </a:r>
            <a:r>
              <a:rPr lang="en-US" dirty="0" err="1"/>
              <a:t>individualy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These are: &lt;sample&gt;_pp*.sh [e.g. p076_M2_pp01.sh]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This is “working as intended” to prevent flooding SLURM with jobs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MetaSPADES</a:t>
            </a:r>
            <a:r>
              <a:rPr lang="en-US" dirty="0"/>
              <a:t> does not run binning automatically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Workaround: use MEGAHIT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Work in progress!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Metaphlan4.1 and virus profiling is currently alpha / experimental, there might be bugs!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MAG annotation is not automated</a:t>
            </a:r>
          </a:p>
          <a:p>
            <a:pPr marL="914400" lvl="1" indent="-514350">
              <a:buFont typeface="Arial" panose="020B0604020202020204" pitchFamily="34" charset="0"/>
              <a:buChar char="•"/>
            </a:pPr>
            <a:r>
              <a:rPr lang="en-US" dirty="0"/>
              <a:t>As (1), this is “working as intended” to prevent flooding SLURM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07D54EF-5150-A058-1B66-C18397A639A0}"/>
              </a:ext>
            </a:extLst>
          </p:cNvPr>
          <p:cNvSpPr/>
          <p:nvPr/>
        </p:nvSpPr>
        <p:spPr>
          <a:xfrm>
            <a:off x="1371600" y="-76200"/>
            <a:ext cx="840787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Notes / Issues / current quirks of the pipeline</a:t>
            </a:r>
          </a:p>
        </p:txBody>
      </p:sp>
    </p:spTree>
    <p:extLst>
      <p:ext uri="{BB962C8B-B14F-4D97-AF65-F5344CB8AC3E}">
        <p14:creationId xmlns:p14="http://schemas.microsoft.com/office/powerpoint/2010/main" val="3310608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371600" y="-76200"/>
            <a:ext cx="8229600" cy="62304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Topic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" y="644481"/>
            <a:ext cx="11582400" cy="5756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800" b="1" dirty="0"/>
              <a:t>Our standard workflow for microbiome data (or “microbiome pipeline”)</a:t>
            </a:r>
          </a:p>
          <a:p>
            <a:pPr marL="971550" lvl="1" indent="-5143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Short version</a:t>
            </a:r>
          </a:p>
          <a:p>
            <a:pPr marL="1428750" lvl="2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Test data example</a:t>
            </a:r>
          </a:p>
          <a:p>
            <a:pPr marL="1428750" lvl="2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What to do (and not do) with real data</a:t>
            </a:r>
          </a:p>
          <a:p>
            <a:pPr marL="971550" lvl="1" indent="-51435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Long version:</a:t>
            </a:r>
          </a:p>
          <a:p>
            <a:pPr marL="1428750" lvl="2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Pipeline layout and functionality</a:t>
            </a:r>
          </a:p>
          <a:p>
            <a:pPr marL="1428750" lvl="2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Configuration</a:t>
            </a:r>
          </a:p>
          <a:p>
            <a:pPr marL="1428750" lvl="2" indent="-51435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Job script files</a:t>
            </a:r>
          </a:p>
          <a:p>
            <a:pPr>
              <a:lnSpc>
                <a:spcPct val="110000"/>
              </a:lnSpc>
            </a:pPr>
            <a:endParaRPr lang="en-US" sz="2800" b="1" dirty="0"/>
          </a:p>
          <a:p>
            <a:pPr>
              <a:lnSpc>
                <a:spcPct val="110000"/>
              </a:lnSpc>
            </a:pPr>
            <a:r>
              <a:rPr lang="en-US" sz="2800" b="1" dirty="0"/>
              <a:t>Feedback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What can we do better?</a:t>
            </a:r>
          </a:p>
          <a:p>
            <a:pPr marL="914400" lvl="1" indent="-457200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Your favorite new toys?</a:t>
            </a:r>
          </a:p>
        </p:txBody>
      </p:sp>
    </p:spTree>
    <p:extLst>
      <p:ext uri="{BB962C8B-B14F-4D97-AF65-F5344CB8AC3E}">
        <p14:creationId xmlns:p14="http://schemas.microsoft.com/office/powerpoint/2010/main" val="4185516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real data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83018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Basically the same workflow applies, with few modifications: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68396-D6A3-4D52-99E5-32B39F581E62}"/>
              </a:ext>
            </a:extLst>
          </p:cNvPr>
          <p:cNvSpPr txBox="1"/>
          <p:nvPr/>
        </p:nvSpPr>
        <p:spPr>
          <a:xfrm>
            <a:off x="76200" y="1066800"/>
            <a:ext cx="116586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Notes: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Jobs will take much longer: it takes ~24 hours for run of one sample, the majority of this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humann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Jobs will occasionally crash due to time limits, memory limits, data corruption and random reasons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time/memory limit crash, adjust config file to increase limits, re-make jobs and re-run failed jobs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Corrupted zipped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tend to fail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kneaddata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to produce 0 size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files, can be bit tricky to diagnose. No easy fix – basically re-copy the data and try again, if it still fails, there was a problem with hard drive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job crashes happen – it is usually something cluster-side – if there is no explanation why job failed, try re-running</a:t>
            </a: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Make sure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strainphlan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post-processing scripts use the same version of database as the main pipeline run: otherwise weird stuff will happen or no markers will be found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not sure, check raw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output files (they will start with something like #mpa_vOct22_CHOCOPhlAnSGB_202212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 this is database version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and/or load appropriate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conda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(check .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cfg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file) and run 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strainphlan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–h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check which DB is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By default: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4.00: DB is mpa_vJan21_CHOCOPhlAnSGB_202103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4.06: DB is mpa_vOct22_CHOCOPhlAnSGB_202212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 4.10: DB is mpa_vJun23_CHOCOPhlAnSGB_202307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90854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real data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83018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Basically the same workflow applies, with few modifications: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68396-D6A3-4D52-99E5-32B39F581E62}"/>
              </a:ext>
            </a:extLst>
          </p:cNvPr>
          <p:cNvSpPr txBox="1"/>
          <p:nvPr/>
        </p:nvSpPr>
        <p:spPr>
          <a:xfrm>
            <a:off x="76200" y="1066800"/>
            <a:ext cx="11658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u="sng" dirty="0"/>
              <a:t>Starting config files:</a:t>
            </a:r>
          </a:p>
          <a:p>
            <a:endParaRPr lang="en-US" sz="2000" u="sng" dirty="0"/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Standard profiling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(metaphlan4, stainphlan4, humann3.6):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 /projects/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GMH_pipe.cfg</a:t>
            </a:r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Backward compatibility profiling 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&amp; stainphlan4, humann3.6;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strainphlan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3, humann3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      /projects/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/GMH_pipe_bb34.cfg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MAG generation: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/projects/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GMH_pipe_MAGs.cfg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4.1 &amp; Virus profiling: [experimental!]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  /projects/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/GMH_pipe_mp41_viruses.cfg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Metaphlan3 default DB is:    mpa_v30_CHOCOPhlAn_201901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Metaphlan4 default DB is:    mpa_vOct22_CHOCOPhlAnSGB_202212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Metaphlan4.1 default DB is: mpa_vJun23_CHOCOPhlAnSGB_202307</a:t>
            </a:r>
          </a:p>
        </p:txBody>
      </p:sp>
    </p:spTree>
    <p:extLst>
      <p:ext uri="{BB962C8B-B14F-4D97-AF65-F5344CB8AC3E}">
        <p14:creationId xmlns:p14="http://schemas.microsoft.com/office/powerpoint/2010/main" val="248807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real data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" y="583018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(Quick) notes on config files: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68396-D6A3-4D52-99E5-32B39F581E62}"/>
              </a:ext>
            </a:extLst>
          </p:cNvPr>
          <p:cNvSpPr txBox="1"/>
          <p:nvPr/>
        </p:nvSpPr>
        <p:spPr>
          <a:xfrm>
            <a:off x="76200" y="1066800"/>
            <a:ext cx="120396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Jobs will take much longer: it takes ~24 hours for run of one sample, the majority of this is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humann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Jobs will occasionally crash due to time limits, memory limits, data corruption and random reasons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time/memory limit crash, adjust config file to increase limits, re-make jobs and re-run failed jobs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Corrupted zipped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fastq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 tend to fail at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kneaddata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or to produce 0 size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metaphlan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files, can be bit tricky to diagnose. No easy fix – basically re-copy the data and try again, if it still fails, check the raw data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Random job crashes happen – it is usually something cluster-side – if there is no explanation why job failed, try re-running</a:t>
            </a:r>
          </a:p>
        </p:txBody>
      </p:sp>
    </p:spTree>
    <p:extLst>
      <p:ext uri="{BB962C8B-B14F-4D97-AF65-F5344CB8AC3E}">
        <p14:creationId xmlns:p14="http://schemas.microsoft.com/office/powerpoint/2010/main" val="1849537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D237D0F-5939-411D-85D2-8F37DCEE2CA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real data, what NOT to do: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483B0302-2001-4823-BF37-A20A46BDB1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62001"/>
            <a:ext cx="7923213" cy="71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Keep following in mind: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B68396-D6A3-4D52-99E5-32B39F581E62}"/>
              </a:ext>
            </a:extLst>
          </p:cNvPr>
          <p:cNvSpPr txBox="1"/>
          <p:nvPr/>
        </p:nvSpPr>
        <p:spPr>
          <a:xfrm>
            <a:off x="1663585" y="1213293"/>
            <a:ext cx="8852016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Don’t blindly run the pipeline, please check rest of these slides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Do not edit pipeline or basic config files, if you do, make copy for yourself first and work on that!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</a:rPr>
              <a:t>Storage limits:</a:t>
            </a:r>
            <a:r>
              <a:rPr lang="en-US" sz="2200" dirty="0">
                <a:latin typeface="+mj-lt"/>
              </a:rPr>
              <a:t> pipeline does not automagically remove temporary files – this means data can and does add up, so clean the finished jobs regularly and be careful about storage limits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+mj-lt"/>
                <a:cs typeface="Arial" panose="020B0604020202020204" pitchFamily="34" charset="0"/>
              </a:rPr>
              <a:t>Max number of jobs:</a:t>
            </a:r>
            <a:r>
              <a:rPr lang="en-US" sz="2200" dirty="0">
                <a:latin typeface="+mj-lt"/>
                <a:cs typeface="Arial" panose="020B0604020202020204" pitchFamily="34" charset="0"/>
              </a:rPr>
              <a:t> there is a limit of how many jobs user can queue at a time; pipeline makes up to 10 jobs per sample, so don’t flood the job manager – it is good idea to run samples in batches of 100-200 if dealing with large amount of data</a:t>
            </a:r>
          </a:p>
        </p:txBody>
      </p:sp>
    </p:spTree>
    <p:extLst>
      <p:ext uri="{BB962C8B-B14F-4D97-AF65-F5344CB8AC3E}">
        <p14:creationId xmlns:p14="http://schemas.microsoft.com/office/powerpoint/2010/main" val="293694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23-6118-4B8C-9376-4E3D93E3009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 pipeline, workflow</a:t>
            </a:r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2293C807-BDE6-49E6-ACA5-5C115E1CC522}"/>
              </a:ext>
            </a:extLst>
          </p:cNvPr>
          <p:cNvSpPr/>
          <p:nvPr/>
        </p:nvSpPr>
        <p:spPr>
          <a:xfrm>
            <a:off x="3803939" y="864679"/>
            <a:ext cx="3977828" cy="413466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D46B2-C75A-438E-A567-E89CF2AE8CD5}"/>
              </a:ext>
            </a:extLst>
          </p:cNvPr>
          <p:cNvSpPr txBox="1"/>
          <p:nvPr/>
        </p:nvSpPr>
        <p:spPr>
          <a:xfrm>
            <a:off x="3640187" y="1256543"/>
            <a:ext cx="1809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Taxonomic profiling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Metaphlan</a:t>
            </a:r>
            <a:r>
              <a:rPr lang="en-US" sz="1600" i="1" dirty="0"/>
              <a:t>)</a:t>
            </a:r>
            <a:endParaRPr lang="en-GB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8634-5931-4816-9347-86238B22AA4A}"/>
              </a:ext>
            </a:extLst>
          </p:cNvPr>
          <p:cNvSpPr txBox="1"/>
          <p:nvPr/>
        </p:nvSpPr>
        <p:spPr>
          <a:xfrm>
            <a:off x="7964109" y="732859"/>
            <a:ext cx="2537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Taxonomical composition</a:t>
            </a:r>
          </a:p>
          <a:p>
            <a:r>
              <a:rPr lang="en-US" sz="1600" b="1" dirty="0"/>
              <a:t>(</a:t>
            </a:r>
            <a:r>
              <a:rPr lang="en-US" sz="1600" b="1" dirty="0" err="1"/>
              <a:t>Metaphlan</a:t>
            </a:r>
            <a:r>
              <a:rPr lang="en-US" sz="1600" b="1" dirty="0"/>
              <a:t> result)</a:t>
            </a:r>
            <a:endParaRPr lang="en-GB" sz="1600" b="1" dirty="0"/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79CA709B-7972-414A-8810-A1E49E3E7B49}"/>
              </a:ext>
            </a:extLst>
          </p:cNvPr>
          <p:cNvSpPr/>
          <p:nvPr/>
        </p:nvSpPr>
        <p:spPr>
          <a:xfrm rot="5400000">
            <a:off x="6774170" y="2542986"/>
            <a:ext cx="29013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9EC28-AAEC-4A32-BE96-5F5DFE2E4656}"/>
              </a:ext>
            </a:extLst>
          </p:cNvPr>
          <p:cNvSpPr txBox="1"/>
          <p:nvPr/>
        </p:nvSpPr>
        <p:spPr>
          <a:xfrm>
            <a:off x="7205323" y="2787612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Humann</a:t>
            </a:r>
            <a:endParaRPr lang="en-GB" sz="1600" i="1" dirty="0"/>
          </a:p>
        </p:txBody>
      </p:sp>
      <p:pic>
        <p:nvPicPr>
          <p:cNvPr id="11" name="Picture 12" descr="Image result for dna clipart">
            <a:extLst>
              <a:ext uri="{FF2B5EF4-FFF2-40B4-BE49-F238E27FC236}">
                <a16:creationId xmlns:a16="http://schemas.microsoft.com/office/drawing/2014/main" id="{9982BF2A-F0BA-4212-A376-AE5756CB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7" y="92075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21611-1993-4C68-AF30-9945675EC21B}"/>
              </a:ext>
            </a:extLst>
          </p:cNvPr>
          <p:cNvSpPr txBox="1"/>
          <p:nvPr/>
        </p:nvSpPr>
        <p:spPr>
          <a:xfrm>
            <a:off x="7629282" y="4239096"/>
            <a:ext cx="1474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Humann</a:t>
            </a:r>
            <a:r>
              <a:rPr lang="en-US" sz="1600" b="1" dirty="0"/>
              <a:t> tables</a:t>
            </a:r>
          </a:p>
          <a:p>
            <a:r>
              <a:rPr lang="en-US" sz="1600" b="1" dirty="0"/>
              <a:t>(</a:t>
            </a:r>
            <a:r>
              <a:rPr lang="en-US" sz="1600" b="1" dirty="0" err="1"/>
              <a:t>MetaCyc</a:t>
            </a:r>
            <a:r>
              <a:rPr lang="en-US" sz="1600" b="1" dirty="0"/>
              <a:t>)</a:t>
            </a:r>
            <a:endParaRPr lang="en-GB" sz="1600" b="1" dirty="0"/>
          </a:p>
        </p:txBody>
      </p:sp>
      <p:sp>
        <p:nvSpPr>
          <p:cNvPr id="14" name="Right Arrow 23">
            <a:extLst>
              <a:ext uri="{FF2B5EF4-FFF2-40B4-BE49-F238E27FC236}">
                <a16:creationId xmlns:a16="http://schemas.microsoft.com/office/drawing/2014/main" id="{B2610AE2-4936-4085-8EE9-B4129EBE751B}"/>
              </a:ext>
            </a:extLst>
          </p:cNvPr>
          <p:cNvSpPr/>
          <p:nvPr/>
        </p:nvSpPr>
        <p:spPr>
          <a:xfrm>
            <a:off x="1166975" y="1221049"/>
            <a:ext cx="1440160" cy="461392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4CFF6-8094-4E59-9278-7C7394B4BEBC}"/>
              </a:ext>
            </a:extLst>
          </p:cNvPr>
          <p:cNvSpPr txBox="1"/>
          <p:nvPr/>
        </p:nvSpPr>
        <p:spPr>
          <a:xfrm>
            <a:off x="1068053" y="1632958"/>
            <a:ext cx="149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QC </a:t>
            </a:r>
            <a:r>
              <a:rPr lang="en-US" sz="1600" i="1" dirty="0"/>
              <a:t>(</a:t>
            </a:r>
            <a:r>
              <a:rPr lang="en-US" sz="1600" i="1" dirty="0" err="1"/>
              <a:t>kneaddata</a:t>
            </a:r>
            <a:r>
              <a:rPr lang="en-US" sz="1600" i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4EAA1-D920-4467-832C-4B9B9A82F401}"/>
              </a:ext>
            </a:extLst>
          </p:cNvPr>
          <p:cNvSpPr txBox="1"/>
          <p:nvPr/>
        </p:nvSpPr>
        <p:spPr>
          <a:xfrm>
            <a:off x="314168" y="590791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7" name="Picture 12" descr="Image result for dna clipart">
            <a:extLst>
              <a:ext uri="{FF2B5EF4-FFF2-40B4-BE49-F238E27FC236}">
                <a16:creationId xmlns:a16="http://schemas.microsoft.com/office/drawing/2014/main" id="{7F6D97D0-09A8-45A0-9D4D-946BBE01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55" y="99495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part - checkbox checked">
            <a:extLst>
              <a:ext uri="{FF2B5EF4-FFF2-40B4-BE49-F238E27FC236}">
                <a16:creationId xmlns:a16="http://schemas.microsoft.com/office/drawing/2014/main" id="{B46F555F-B140-4742-A343-8CD6FC77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32" y="1512931"/>
            <a:ext cx="425001" cy="4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F9176B-E2A2-4FF6-A8F0-943A61B4F117}"/>
              </a:ext>
            </a:extLst>
          </p:cNvPr>
          <p:cNvSpPr txBox="1"/>
          <p:nvPr/>
        </p:nvSpPr>
        <p:spPr>
          <a:xfrm>
            <a:off x="2454516" y="541515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5A0EDC82-8921-483A-9FAA-F2EF381A93F9}"/>
              </a:ext>
            </a:extLst>
          </p:cNvPr>
          <p:cNvSpPr/>
          <p:nvPr/>
        </p:nvSpPr>
        <p:spPr>
          <a:xfrm rot="5400000">
            <a:off x="1883197" y="3442733"/>
            <a:ext cx="3178640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BA488-6C01-491D-8905-FA4F9B05AC5F}"/>
              </a:ext>
            </a:extLst>
          </p:cNvPr>
          <p:cNvSpPr txBox="1"/>
          <p:nvPr/>
        </p:nvSpPr>
        <p:spPr>
          <a:xfrm>
            <a:off x="2482110" y="5265149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CARD Profile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shortBRED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22" name="Right Arrow 17">
            <a:extLst>
              <a:ext uri="{FF2B5EF4-FFF2-40B4-BE49-F238E27FC236}">
                <a16:creationId xmlns:a16="http://schemas.microsoft.com/office/drawing/2014/main" id="{63826A0A-1B7A-4AFE-BED3-05792F3425C7}"/>
              </a:ext>
            </a:extLst>
          </p:cNvPr>
          <p:cNvSpPr/>
          <p:nvPr/>
        </p:nvSpPr>
        <p:spPr>
          <a:xfrm rot="5400000">
            <a:off x="-56245" y="2389878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9E4A3-727B-4995-BF56-C2FCCE49BD00}"/>
              </a:ext>
            </a:extLst>
          </p:cNvPr>
          <p:cNvSpPr txBox="1"/>
          <p:nvPr/>
        </p:nvSpPr>
        <p:spPr>
          <a:xfrm>
            <a:off x="759302" y="2538257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4" name="Right Arrow 17">
            <a:extLst>
              <a:ext uri="{FF2B5EF4-FFF2-40B4-BE49-F238E27FC236}">
                <a16:creationId xmlns:a16="http://schemas.microsoft.com/office/drawing/2014/main" id="{C13D6FE5-FEA7-414F-A19B-7716F0B2A431}"/>
              </a:ext>
            </a:extLst>
          </p:cNvPr>
          <p:cNvSpPr/>
          <p:nvPr/>
        </p:nvSpPr>
        <p:spPr>
          <a:xfrm rot="5400000">
            <a:off x="2148382" y="2419023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884DB-6EF0-4F27-BA05-B860C629E54D}"/>
              </a:ext>
            </a:extLst>
          </p:cNvPr>
          <p:cNvSpPr txBox="1"/>
          <p:nvPr/>
        </p:nvSpPr>
        <p:spPr>
          <a:xfrm>
            <a:off x="1807731" y="2176231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318A6-6741-4639-ADBD-C35511F1263B}"/>
              </a:ext>
            </a:extLst>
          </p:cNvPr>
          <p:cNvSpPr txBox="1"/>
          <p:nvPr/>
        </p:nvSpPr>
        <p:spPr>
          <a:xfrm>
            <a:off x="152400" y="3282541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EEA02-2B41-4F42-AEDC-75FFBFCA3135}"/>
              </a:ext>
            </a:extLst>
          </p:cNvPr>
          <p:cNvSpPr txBox="1"/>
          <p:nvPr/>
        </p:nvSpPr>
        <p:spPr>
          <a:xfrm>
            <a:off x="2015646" y="3300436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 report</a:t>
            </a:r>
          </a:p>
        </p:txBody>
      </p:sp>
      <p:sp>
        <p:nvSpPr>
          <p:cNvPr id="28" name="Right Arrow 17">
            <a:extLst>
              <a:ext uri="{FF2B5EF4-FFF2-40B4-BE49-F238E27FC236}">
                <a16:creationId xmlns:a16="http://schemas.microsoft.com/office/drawing/2014/main" id="{0B2AB725-D5FA-4372-93CE-B05A43B02026}"/>
              </a:ext>
            </a:extLst>
          </p:cNvPr>
          <p:cNvSpPr/>
          <p:nvPr/>
        </p:nvSpPr>
        <p:spPr>
          <a:xfrm rot="5400000">
            <a:off x="8857927" y="2005300"/>
            <a:ext cx="1714115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32452-4E39-4737-B6AA-B24265F429BF}"/>
              </a:ext>
            </a:extLst>
          </p:cNvPr>
          <p:cNvSpPr txBox="1"/>
          <p:nvPr/>
        </p:nvSpPr>
        <p:spPr>
          <a:xfrm>
            <a:off x="8437474" y="218270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Strainphlan</a:t>
            </a:r>
            <a:endParaRPr lang="en-GB" sz="16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CF7F-6C0E-4C65-82C8-AAB025B387D6}"/>
              </a:ext>
            </a:extLst>
          </p:cNvPr>
          <p:cNvSpPr txBox="1"/>
          <p:nvPr/>
        </p:nvSpPr>
        <p:spPr>
          <a:xfrm>
            <a:off x="9279895" y="3116200"/>
            <a:ext cx="116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Strainphlan</a:t>
            </a:r>
            <a:br>
              <a:rPr lang="en-US" sz="1600" b="1" dirty="0"/>
            </a:br>
            <a:r>
              <a:rPr lang="en-US" sz="1600" b="1" dirty="0"/>
              <a:t>markers</a:t>
            </a:r>
            <a:endParaRPr lang="en-GB" sz="16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F97B6498-A8E4-4458-9D0A-302FD2D639CA}"/>
              </a:ext>
            </a:extLst>
          </p:cNvPr>
          <p:cNvSpPr/>
          <p:nvPr/>
        </p:nvSpPr>
        <p:spPr>
          <a:xfrm rot="5400000">
            <a:off x="2351091" y="3728288"/>
            <a:ext cx="3178640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3DB084-05F6-4E64-8D3D-27DAD5429CCD}"/>
              </a:ext>
            </a:extLst>
          </p:cNvPr>
          <p:cNvSpPr txBox="1"/>
          <p:nvPr/>
        </p:nvSpPr>
        <p:spPr>
          <a:xfrm>
            <a:off x="2953251" y="5791402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VFDB Profile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shortBRED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9BBA15-EE2B-42BF-B580-074785E474E8}"/>
              </a:ext>
            </a:extLst>
          </p:cNvPr>
          <p:cNvSpPr txBox="1"/>
          <p:nvPr/>
        </p:nvSpPr>
        <p:spPr>
          <a:xfrm>
            <a:off x="1761056" y="438495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shortBRED</a:t>
            </a:r>
            <a:br>
              <a:rPr lang="en-US" dirty="0"/>
            </a:br>
            <a:r>
              <a:rPr lang="en-US" dirty="0"/>
              <a:t>(CARD)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597FD-3232-4B93-8BFC-F5B5CBB1BB5D}"/>
              </a:ext>
            </a:extLst>
          </p:cNvPr>
          <p:cNvSpPr txBox="1"/>
          <p:nvPr/>
        </p:nvSpPr>
        <p:spPr>
          <a:xfrm>
            <a:off x="2073065" y="3808544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shortBRED</a:t>
            </a:r>
            <a:br>
              <a:rPr lang="en-US" dirty="0"/>
            </a:br>
            <a:r>
              <a:rPr lang="en-US" dirty="0"/>
              <a:t>(VFDB)</a:t>
            </a:r>
          </a:p>
        </p:txBody>
      </p:sp>
      <p:sp>
        <p:nvSpPr>
          <p:cNvPr id="4" name="Right Arrow 14">
            <a:extLst>
              <a:ext uri="{FF2B5EF4-FFF2-40B4-BE49-F238E27FC236}">
                <a16:creationId xmlns:a16="http://schemas.microsoft.com/office/drawing/2014/main" id="{AEA806B6-F5ED-37D3-D1C3-9ABBAAEABAE6}"/>
              </a:ext>
            </a:extLst>
          </p:cNvPr>
          <p:cNvSpPr/>
          <p:nvPr/>
        </p:nvSpPr>
        <p:spPr>
          <a:xfrm rot="5400000">
            <a:off x="9263587" y="3960022"/>
            <a:ext cx="902793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3B676-2ABB-86DE-DEDB-2F609AEDF1C8}"/>
              </a:ext>
            </a:extLst>
          </p:cNvPr>
          <p:cNvSpPr txBox="1"/>
          <p:nvPr/>
        </p:nvSpPr>
        <p:spPr>
          <a:xfrm>
            <a:off x="9293160" y="4686428"/>
            <a:ext cx="175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Clade profiles, </a:t>
            </a:r>
          </a:p>
          <a:p>
            <a:r>
              <a:rPr lang="en-US" sz="1600" b="1" dirty="0"/>
              <a:t>distance matrices,</a:t>
            </a:r>
          </a:p>
          <a:p>
            <a:r>
              <a:rPr lang="en-US" sz="1600" b="1" dirty="0"/>
              <a:t>phylogenetic trees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58AD9-FD8C-C85A-C263-EA18C5773552}"/>
              </a:ext>
            </a:extLst>
          </p:cNvPr>
          <p:cNvSpPr txBox="1"/>
          <p:nvPr/>
        </p:nvSpPr>
        <p:spPr>
          <a:xfrm>
            <a:off x="10138300" y="3867737"/>
            <a:ext cx="183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Extra scripts</a:t>
            </a:r>
          </a:p>
          <a:p>
            <a:r>
              <a:rPr lang="en-US" sz="1600" i="1" dirty="0"/>
              <a:t>(see previous slides)</a:t>
            </a:r>
            <a:endParaRPr lang="en-GB" sz="1600" i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A922665-3AA5-166C-A94F-9744A12C05AD}"/>
              </a:ext>
            </a:extLst>
          </p:cNvPr>
          <p:cNvSpPr/>
          <p:nvPr/>
        </p:nvSpPr>
        <p:spPr>
          <a:xfrm rot="5400000">
            <a:off x="4158063" y="2133015"/>
            <a:ext cx="7736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ight Arrow 17">
            <a:extLst>
              <a:ext uri="{FF2B5EF4-FFF2-40B4-BE49-F238E27FC236}">
                <a16:creationId xmlns:a16="http://schemas.microsoft.com/office/drawing/2014/main" id="{9A441592-AE73-4F65-4E80-0B5A9267ACBA}"/>
              </a:ext>
            </a:extLst>
          </p:cNvPr>
          <p:cNvSpPr/>
          <p:nvPr/>
        </p:nvSpPr>
        <p:spPr>
          <a:xfrm rot="5400000">
            <a:off x="4268867" y="3173228"/>
            <a:ext cx="604846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ight Arrow 17">
            <a:extLst>
              <a:ext uri="{FF2B5EF4-FFF2-40B4-BE49-F238E27FC236}">
                <a16:creationId xmlns:a16="http://schemas.microsoft.com/office/drawing/2014/main" id="{B27C55FC-AFF5-57E8-229E-ADC44184A3E2}"/>
              </a:ext>
            </a:extLst>
          </p:cNvPr>
          <p:cNvSpPr/>
          <p:nvPr/>
        </p:nvSpPr>
        <p:spPr>
          <a:xfrm rot="5400000">
            <a:off x="4320117" y="4059666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FDB86-3416-141D-5575-216CC0251878}"/>
              </a:ext>
            </a:extLst>
          </p:cNvPr>
          <p:cNvSpPr txBox="1"/>
          <p:nvPr/>
        </p:nvSpPr>
        <p:spPr>
          <a:xfrm>
            <a:off x="4758433" y="1998016"/>
            <a:ext cx="109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</a:t>
            </a:r>
          </a:p>
          <a:p>
            <a:r>
              <a:rPr lang="en-US" dirty="0"/>
              <a:t>(</a:t>
            </a:r>
            <a:r>
              <a:rPr lang="en-US" i="1" dirty="0"/>
              <a:t>megahit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CC6CA0-24C2-A3CF-5197-E1D253F3A12F}"/>
              </a:ext>
            </a:extLst>
          </p:cNvPr>
          <p:cNvSpPr txBox="1"/>
          <p:nvPr/>
        </p:nvSpPr>
        <p:spPr>
          <a:xfrm>
            <a:off x="4202311" y="2722923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contigs</a:t>
            </a:r>
            <a:endParaRPr lang="LID4096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68471-A3D4-5563-07FB-79345D0DE6E6}"/>
              </a:ext>
            </a:extLst>
          </p:cNvPr>
          <p:cNvSpPr txBox="1"/>
          <p:nvPr/>
        </p:nvSpPr>
        <p:spPr>
          <a:xfrm>
            <a:off x="4218506" y="36590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x bins</a:t>
            </a:r>
            <a:endParaRPr lang="LID4096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D59492-2D9C-D154-61DD-74317AC7D8F4}"/>
              </a:ext>
            </a:extLst>
          </p:cNvPr>
          <p:cNvSpPr txBox="1"/>
          <p:nvPr/>
        </p:nvSpPr>
        <p:spPr>
          <a:xfrm>
            <a:off x="4850583" y="2985765"/>
            <a:ext cx="233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Binning</a:t>
            </a:r>
          </a:p>
          <a:p>
            <a:r>
              <a:rPr lang="en-US" sz="1400" dirty="0"/>
              <a:t>(</a:t>
            </a:r>
            <a:r>
              <a:rPr lang="en-US" sz="1400" i="1" dirty="0"/>
              <a:t>maxbin2,metabat2, concoct)</a:t>
            </a:r>
            <a:endParaRPr lang="LID4096" sz="14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88351D-FFA4-8354-1E3C-7B082157400A}"/>
              </a:ext>
            </a:extLst>
          </p:cNvPr>
          <p:cNvSpPr txBox="1"/>
          <p:nvPr/>
        </p:nvSpPr>
        <p:spPr>
          <a:xfrm>
            <a:off x="4850940" y="3876431"/>
            <a:ext cx="128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metawrap</a:t>
            </a:r>
            <a:r>
              <a:rPr lang="en-US" i="1" dirty="0"/>
              <a:t>)</a:t>
            </a:r>
            <a:endParaRPr lang="LID4096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76F9D1-3942-067D-DA28-0FF0D4E83DD2}"/>
              </a:ext>
            </a:extLst>
          </p:cNvPr>
          <p:cNvSpPr txBox="1"/>
          <p:nvPr/>
        </p:nvSpPr>
        <p:spPr>
          <a:xfrm>
            <a:off x="4231790" y="4552511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Refined bins</a:t>
            </a:r>
            <a:endParaRPr lang="LID4096" b="1" dirty="0"/>
          </a:p>
        </p:txBody>
      </p:sp>
      <p:sp>
        <p:nvSpPr>
          <p:cNvPr id="42" name="Right Arrow 17">
            <a:extLst>
              <a:ext uri="{FF2B5EF4-FFF2-40B4-BE49-F238E27FC236}">
                <a16:creationId xmlns:a16="http://schemas.microsoft.com/office/drawing/2014/main" id="{BC07FC22-B928-933C-ED60-CD302DE46B52}"/>
              </a:ext>
            </a:extLst>
          </p:cNvPr>
          <p:cNvSpPr/>
          <p:nvPr/>
        </p:nvSpPr>
        <p:spPr>
          <a:xfrm rot="5400000">
            <a:off x="4330400" y="4931207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7">
            <a:extLst>
              <a:ext uri="{FF2B5EF4-FFF2-40B4-BE49-F238E27FC236}">
                <a16:creationId xmlns:a16="http://schemas.microsoft.com/office/drawing/2014/main" id="{785A5E63-63C1-C072-393D-F601AEB5A45B}"/>
              </a:ext>
            </a:extLst>
          </p:cNvPr>
          <p:cNvSpPr/>
          <p:nvPr/>
        </p:nvSpPr>
        <p:spPr>
          <a:xfrm rot="5400000">
            <a:off x="5546648" y="4927904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C44FB-B8F6-B023-29C7-48D58B3E6390}"/>
              </a:ext>
            </a:extLst>
          </p:cNvPr>
          <p:cNvSpPr txBox="1"/>
          <p:nvPr/>
        </p:nvSpPr>
        <p:spPr>
          <a:xfrm>
            <a:off x="4270923" y="5371214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Taxonomy</a:t>
            </a:r>
            <a:endParaRPr lang="LID4096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A42D80-098D-9BD9-A9AB-6C03F14FDD90}"/>
              </a:ext>
            </a:extLst>
          </p:cNvPr>
          <p:cNvSpPr txBox="1"/>
          <p:nvPr/>
        </p:nvSpPr>
        <p:spPr>
          <a:xfrm>
            <a:off x="5442225" y="53728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Quality</a:t>
            </a:r>
            <a:endParaRPr lang="LID4096" b="1" dirty="0"/>
          </a:p>
        </p:txBody>
      </p:sp>
      <p:sp>
        <p:nvSpPr>
          <p:cNvPr id="46" name="Right Arrow 17">
            <a:extLst>
              <a:ext uri="{FF2B5EF4-FFF2-40B4-BE49-F238E27FC236}">
                <a16:creationId xmlns:a16="http://schemas.microsoft.com/office/drawing/2014/main" id="{B12CBEA4-3997-D689-7308-6EBAAA9FF293}"/>
              </a:ext>
            </a:extLst>
          </p:cNvPr>
          <p:cNvSpPr/>
          <p:nvPr/>
        </p:nvSpPr>
        <p:spPr>
          <a:xfrm rot="5400000">
            <a:off x="6699462" y="4909931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C1489B-1292-221E-5109-F44648F988F4}"/>
              </a:ext>
            </a:extLst>
          </p:cNvPr>
          <p:cNvSpPr txBox="1"/>
          <p:nvPr/>
        </p:nvSpPr>
        <p:spPr>
          <a:xfrm>
            <a:off x="6521260" y="53846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Abundance</a:t>
            </a:r>
            <a:endParaRPr lang="LID4096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AF374C-F392-78DB-160C-C1EE4A3F8E4A}"/>
              </a:ext>
            </a:extLst>
          </p:cNvPr>
          <p:cNvSpPr txBox="1"/>
          <p:nvPr/>
        </p:nvSpPr>
        <p:spPr>
          <a:xfrm>
            <a:off x="4721235" y="483871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GTDB-TK</a:t>
            </a:r>
            <a:endParaRPr lang="LID4096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164EC-F9FF-7132-A9E9-4EBB16DDA174}"/>
              </a:ext>
            </a:extLst>
          </p:cNvPr>
          <p:cNvSpPr txBox="1"/>
          <p:nvPr/>
        </p:nvSpPr>
        <p:spPr>
          <a:xfrm>
            <a:off x="5932033" y="48387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CheckM</a:t>
            </a:r>
            <a:endParaRPr lang="LID4096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365E5C-30D8-291E-1DC0-A5602A5E7674}"/>
              </a:ext>
            </a:extLst>
          </p:cNvPr>
          <p:cNvSpPr txBox="1"/>
          <p:nvPr/>
        </p:nvSpPr>
        <p:spPr>
          <a:xfrm>
            <a:off x="7088285" y="4865702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SALMON</a:t>
            </a:r>
            <a:endParaRPr lang="LID4096" i="1" dirty="0"/>
          </a:p>
        </p:txBody>
      </p:sp>
      <p:sp>
        <p:nvSpPr>
          <p:cNvPr id="51" name="Right Arrow 14">
            <a:extLst>
              <a:ext uri="{FF2B5EF4-FFF2-40B4-BE49-F238E27FC236}">
                <a16:creationId xmlns:a16="http://schemas.microsoft.com/office/drawing/2014/main" id="{F3008776-42AD-F8F7-4339-5EE0999E17A1}"/>
              </a:ext>
            </a:extLst>
          </p:cNvPr>
          <p:cNvSpPr/>
          <p:nvPr/>
        </p:nvSpPr>
        <p:spPr>
          <a:xfrm rot="5400000">
            <a:off x="4921414" y="5749119"/>
            <a:ext cx="430610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325AF-B31A-50B2-DAF3-4226B166DFAB}"/>
              </a:ext>
            </a:extLst>
          </p:cNvPr>
          <p:cNvSpPr txBox="1"/>
          <p:nvPr/>
        </p:nvSpPr>
        <p:spPr>
          <a:xfrm>
            <a:off x="5374313" y="5624738"/>
            <a:ext cx="183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Extra scripts</a:t>
            </a:r>
          </a:p>
          <a:p>
            <a:r>
              <a:rPr lang="en-US" sz="1600" i="1" dirty="0"/>
              <a:t>(see previous slides)</a:t>
            </a:r>
            <a:endParaRPr lang="en-GB" sz="1600" i="1" dirty="0"/>
          </a:p>
        </p:txBody>
      </p:sp>
      <p:sp>
        <p:nvSpPr>
          <p:cNvPr id="53" name="Right Arrow 14">
            <a:extLst>
              <a:ext uri="{FF2B5EF4-FFF2-40B4-BE49-F238E27FC236}">
                <a16:creationId xmlns:a16="http://schemas.microsoft.com/office/drawing/2014/main" id="{355442EC-9967-DA8F-2B76-B7CF50565AF5}"/>
              </a:ext>
            </a:extLst>
          </p:cNvPr>
          <p:cNvSpPr/>
          <p:nvPr/>
        </p:nvSpPr>
        <p:spPr>
          <a:xfrm rot="5400000">
            <a:off x="7203423" y="5775004"/>
            <a:ext cx="430610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3F5FC7-6838-75E5-6B6B-5EEBE5684923}"/>
              </a:ext>
            </a:extLst>
          </p:cNvPr>
          <p:cNvSpPr txBox="1"/>
          <p:nvPr/>
        </p:nvSpPr>
        <p:spPr>
          <a:xfrm>
            <a:off x="4577606" y="6171157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Annotation</a:t>
            </a:r>
            <a:endParaRPr lang="LID4096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183833-3215-BD91-4B56-4D47DC5F3250}"/>
              </a:ext>
            </a:extLst>
          </p:cNvPr>
          <p:cNvSpPr txBox="1"/>
          <p:nvPr/>
        </p:nvSpPr>
        <p:spPr>
          <a:xfrm>
            <a:off x="6793206" y="6183868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 quality tables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181230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F3716BB-1B3B-480B-9642-E11FBA0CC59B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 pipeline, config file, general config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6FF998-F1C7-47FA-96BA-6EA73E024C3A}"/>
              </a:ext>
            </a:extLst>
          </p:cNvPr>
          <p:cNvSpPr txBox="1"/>
          <p:nvPr/>
        </p:nvSpPr>
        <p:spPr>
          <a:xfrm>
            <a:off x="1752601" y="1143001"/>
            <a:ext cx="7375289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[PIPELINE]</a:t>
            </a:r>
          </a:p>
          <a:p>
            <a:r>
              <a:rPr lang="en-US" dirty="0" err="1"/>
              <a:t>doKnead</a:t>
            </a:r>
            <a:r>
              <a:rPr lang="en-US" dirty="0"/>
              <a:t> = 1</a:t>
            </a:r>
          </a:p>
          <a:p>
            <a:r>
              <a:rPr lang="en-US" dirty="0" err="1"/>
              <a:t>doQC</a:t>
            </a:r>
            <a:r>
              <a:rPr lang="en-US" dirty="0"/>
              <a:t> = 1</a:t>
            </a:r>
          </a:p>
          <a:p>
            <a:r>
              <a:rPr lang="en-US" dirty="0"/>
              <a:t>doMeta3 = 1</a:t>
            </a:r>
          </a:p>
          <a:p>
            <a:r>
              <a:rPr lang="en-US" dirty="0"/>
              <a:t>doStrainPhlan3 = 1</a:t>
            </a:r>
          </a:p>
          <a:p>
            <a:r>
              <a:rPr lang="en-US" dirty="0"/>
              <a:t>doHumann3 = 1</a:t>
            </a:r>
          </a:p>
          <a:p>
            <a:r>
              <a:rPr lang="en-US" dirty="0" err="1"/>
              <a:t>doVFDB_SB</a:t>
            </a:r>
            <a:r>
              <a:rPr lang="en-US" dirty="0"/>
              <a:t> = 1</a:t>
            </a:r>
          </a:p>
          <a:p>
            <a:r>
              <a:rPr lang="en-US" dirty="0" err="1"/>
              <a:t>doCARD_SB</a:t>
            </a:r>
            <a:r>
              <a:rPr lang="en-US" dirty="0"/>
              <a:t> = 1</a:t>
            </a:r>
          </a:p>
          <a:p>
            <a:r>
              <a:rPr lang="en-US" dirty="0" err="1"/>
              <a:t>jobout</a:t>
            </a:r>
            <a:r>
              <a:rPr lang="en-US" dirty="0"/>
              <a:t> = 'JOBS_OUT'</a:t>
            </a:r>
          </a:p>
          <a:p>
            <a:r>
              <a:rPr lang="en-US" dirty="0" err="1"/>
              <a:t>usenodetmp</a:t>
            </a:r>
            <a:r>
              <a:rPr lang="en-US" dirty="0"/>
              <a:t> = 0 # not implemented on gearshift, do not change!</a:t>
            </a:r>
          </a:p>
          <a:p>
            <a:r>
              <a:rPr lang="en-US" dirty="0" err="1"/>
              <a:t>doassemblymetaspades</a:t>
            </a:r>
            <a:r>
              <a:rPr lang="en-US" dirty="0"/>
              <a:t> = 0 #  not implemented on gearshift, do not change!</a:t>
            </a:r>
          </a:p>
          <a:p>
            <a:r>
              <a:rPr lang="en-US" dirty="0" err="1"/>
              <a:t>doassemblymegahit</a:t>
            </a:r>
            <a:r>
              <a:rPr lang="en-US" dirty="0"/>
              <a:t> = 0 #  not implemented on gearshift, do not change!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C12161-B465-4BA3-93D6-4D3D984E70CD}"/>
              </a:ext>
            </a:extLst>
          </p:cNvPr>
          <p:cNvSpPr txBox="1"/>
          <p:nvPr/>
        </p:nvSpPr>
        <p:spPr>
          <a:xfrm>
            <a:off x="1664637" y="653574"/>
            <a:ext cx="447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Section [PIPELINE]: general config for the run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EBBF65-5181-4E83-9CBD-C63AF9FFCA97}"/>
              </a:ext>
            </a:extLst>
          </p:cNvPr>
          <p:cNvCxnSpPr/>
          <p:nvPr/>
        </p:nvCxnSpPr>
        <p:spPr>
          <a:xfrm>
            <a:off x="3901498" y="1447800"/>
            <a:ext cx="0" cy="19050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075F4FE-C96B-4769-B7F6-F7843F9AE745}"/>
              </a:ext>
            </a:extLst>
          </p:cNvPr>
          <p:cNvSpPr txBox="1"/>
          <p:nvPr/>
        </p:nvSpPr>
        <p:spPr>
          <a:xfrm>
            <a:off x="3976820" y="2030968"/>
            <a:ext cx="25378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 = run it, 0 = don’t run it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D1D3E0-F50A-455D-9B74-2AF0251F0138}"/>
              </a:ext>
            </a:extLst>
          </p:cNvPr>
          <p:cNvSpPr txBox="1"/>
          <p:nvPr/>
        </p:nvSpPr>
        <p:spPr>
          <a:xfrm>
            <a:off x="4095524" y="3288268"/>
            <a:ext cx="2220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to put job logs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7794D91-0258-451E-9F70-6FBD72E50817}"/>
              </a:ext>
            </a:extLst>
          </p:cNvPr>
          <p:cNvCxnSpPr>
            <a:cxnSpLocks/>
          </p:cNvCxnSpPr>
          <p:nvPr/>
        </p:nvCxnSpPr>
        <p:spPr>
          <a:xfrm>
            <a:off x="4084522" y="3244334"/>
            <a:ext cx="0" cy="4572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CC075E4-758A-43D4-A3AF-924090CF3CEF}"/>
              </a:ext>
            </a:extLst>
          </p:cNvPr>
          <p:cNvCxnSpPr>
            <a:cxnSpLocks/>
          </p:cNvCxnSpPr>
          <p:nvPr/>
        </p:nvCxnSpPr>
        <p:spPr>
          <a:xfrm flipH="1">
            <a:off x="9052290" y="3657600"/>
            <a:ext cx="15510" cy="1676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B75C74F-0E74-44CE-A5F3-2155D4567447}"/>
              </a:ext>
            </a:extLst>
          </p:cNvPr>
          <p:cNvSpPr txBox="1"/>
          <p:nvPr/>
        </p:nvSpPr>
        <p:spPr>
          <a:xfrm>
            <a:off x="9052291" y="3783568"/>
            <a:ext cx="17823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stuff</a:t>
            </a:r>
            <a:br>
              <a:rPr lang="en-US" dirty="0"/>
            </a:br>
            <a:r>
              <a:rPr lang="en-US" dirty="0"/>
              <a:t>I implemented</a:t>
            </a:r>
            <a:br>
              <a:rPr lang="en-US" dirty="0"/>
            </a:br>
            <a:r>
              <a:rPr lang="en-US" dirty="0"/>
              <a:t>on peregrine,</a:t>
            </a:r>
          </a:p>
          <a:p>
            <a:r>
              <a:rPr lang="en-US" dirty="0"/>
              <a:t>Doesn’t work on </a:t>
            </a:r>
          </a:p>
          <a:p>
            <a:r>
              <a:rPr lang="en-US" dirty="0" err="1"/>
              <a:t>Calculon</a:t>
            </a:r>
            <a:r>
              <a:rPr lang="en-US" dirty="0"/>
              <a:t> yet</a:t>
            </a:r>
          </a:p>
        </p:txBody>
      </p:sp>
    </p:spTree>
    <p:extLst>
      <p:ext uri="{BB962C8B-B14F-4D97-AF65-F5344CB8AC3E}">
        <p14:creationId xmlns:p14="http://schemas.microsoft.com/office/powerpoint/2010/main" val="2749923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034952-2978-44AC-A281-F2BA3469D12A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 pipeline, config file, one job example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DA44F-8FDF-46A6-9BD4-4C6A04D0A012}"/>
              </a:ext>
            </a:extLst>
          </p:cNvPr>
          <p:cNvSpPr txBox="1"/>
          <p:nvPr/>
        </p:nvSpPr>
        <p:spPr>
          <a:xfrm>
            <a:off x="152400" y="914401"/>
            <a:ext cx="102108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[QC]</a:t>
            </a:r>
          </a:p>
          <a:p>
            <a:r>
              <a:rPr lang="en-US" dirty="0"/>
              <a:t>modules = Anaconda3/5.3.0</a:t>
            </a:r>
          </a:p>
          <a:p>
            <a:r>
              <a:rPr lang="en-US" dirty="0"/>
              <a:t>paths = </a:t>
            </a:r>
          </a:p>
          <a:p>
            <a:r>
              <a:rPr lang="en-US" dirty="0" err="1"/>
              <a:t>condaEnv</a:t>
            </a:r>
            <a:r>
              <a:rPr lang="en-US" dirty="0"/>
              <a:t> = /groups/</a:t>
            </a:r>
            <a:r>
              <a:rPr lang="en-US" dirty="0" err="1"/>
              <a:t>umcg-tifn</a:t>
            </a:r>
            <a:r>
              <a:rPr lang="en-US" dirty="0"/>
              <a:t>/tmp01/tools/conda_microbiome_July2021/</a:t>
            </a:r>
            <a:r>
              <a:rPr lang="en-US" dirty="0" err="1"/>
              <a:t>envs</a:t>
            </a:r>
            <a:r>
              <a:rPr lang="en-US" dirty="0"/>
              <a:t>/conda_dag3</a:t>
            </a:r>
          </a:p>
          <a:p>
            <a:r>
              <a:rPr lang="en-US" dirty="0"/>
              <a:t>memory = 4gb</a:t>
            </a:r>
          </a:p>
          <a:p>
            <a:r>
              <a:rPr lang="en-US" dirty="0" err="1"/>
              <a:t>cpus</a:t>
            </a:r>
            <a:r>
              <a:rPr lang="en-US" dirty="0"/>
              <a:t> = 4</a:t>
            </a:r>
          </a:p>
          <a:p>
            <a:r>
              <a:rPr lang="en-US" dirty="0"/>
              <a:t>threads = 8</a:t>
            </a:r>
          </a:p>
          <a:p>
            <a:r>
              <a:rPr lang="en-US" dirty="0"/>
              <a:t>time = 3:59:00</a:t>
            </a:r>
          </a:p>
          <a:p>
            <a:r>
              <a:rPr lang="en-US" dirty="0" err="1"/>
              <a:t>fastqc</a:t>
            </a:r>
            <a:r>
              <a:rPr lang="en-US" dirty="0"/>
              <a:t> =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2CB40A-BF6A-46DF-ACCD-1BF47EF7F096}"/>
              </a:ext>
            </a:extLst>
          </p:cNvPr>
          <p:cNvSpPr txBox="1"/>
          <p:nvPr/>
        </p:nvSpPr>
        <p:spPr>
          <a:xfrm>
            <a:off x="1667489" y="567321"/>
            <a:ext cx="1544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FastQC</a:t>
            </a:r>
            <a:r>
              <a:rPr lang="en-US" b="1" dirty="0"/>
              <a:t> config: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DB48B3-E635-4E7F-A7BB-8A219FA48BDC}"/>
              </a:ext>
            </a:extLst>
          </p:cNvPr>
          <p:cNvCxnSpPr>
            <a:cxnSpLocks/>
          </p:cNvCxnSpPr>
          <p:nvPr/>
        </p:nvCxnSpPr>
        <p:spPr>
          <a:xfrm flipH="1">
            <a:off x="4876801" y="1371600"/>
            <a:ext cx="87829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D87B34C-5E29-4DD1-AD7B-ACC4A60CD8E3}"/>
              </a:ext>
            </a:extLst>
          </p:cNvPr>
          <p:cNvSpPr txBox="1"/>
          <p:nvPr/>
        </p:nvSpPr>
        <p:spPr>
          <a:xfrm>
            <a:off x="5867400" y="880560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modules loaded before doing anything else</a:t>
            </a:r>
          </a:p>
          <a:p>
            <a:r>
              <a:rPr lang="en-US" dirty="0"/>
              <a:t>(separated by comma for multiple modules)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76D4DA-B9C3-4AAF-8F9F-42CFDA23AB1E}"/>
              </a:ext>
            </a:extLst>
          </p:cNvPr>
          <p:cNvCxnSpPr>
            <a:cxnSpLocks/>
          </p:cNvCxnSpPr>
          <p:nvPr/>
        </p:nvCxnSpPr>
        <p:spPr>
          <a:xfrm flipH="1">
            <a:off x="4876800" y="1600200"/>
            <a:ext cx="878296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B169F8B-7B87-4A08-A609-BA373A4E29BD}"/>
              </a:ext>
            </a:extLst>
          </p:cNvPr>
          <p:cNvSpPr txBox="1"/>
          <p:nvPr/>
        </p:nvSpPr>
        <p:spPr>
          <a:xfrm>
            <a:off x="5867400" y="1423491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paths to add to system path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CE2378-E48A-4997-B757-F628879FB8E8}"/>
              </a:ext>
            </a:extLst>
          </p:cNvPr>
          <p:cNvCxnSpPr>
            <a:cxnSpLocks/>
          </p:cNvCxnSpPr>
          <p:nvPr/>
        </p:nvCxnSpPr>
        <p:spPr>
          <a:xfrm flipH="1" flipV="1">
            <a:off x="8915400" y="1905000"/>
            <a:ext cx="1447800" cy="8395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90BEA26-FF9C-412A-BAB1-5FAF55C82022}"/>
              </a:ext>
            </a:extLst>
          </p:cNvPr>
          <p:cNvSpPr txBox="1"/>
          <p:nvPr/>
        </p:nvSpPr>
        <p:spPr>
          <a:xfrm>
            <a:off x="8763000" y="2807407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Conda</a:t>
            </a:r>
            <a:r>
              <a:rPr lang="en-US" dirty="0"/>
              <a:t> environment to load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5953059-0E33-4918-B95A-9C6DFEBD6E20}"/>
              </a:ext>
            </a:extLst>
          </p:cNvPr>
          <p:cNvCxnSpPr/>
          <p:nvPr/>
        </p:nvCxnSpPr>
        <p:spPr>
          <a:xfrm>
            <a:off x="1905000" y="2133600"/>
            <a:ext cx="0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3FB46B86-49A7-4F8E-8695-BBDE0B9DDF1C}"/>
              </a:ext>
            </a:extLst>
          </p:cNvPr>
          <p:cNvSpPr txBox="1"/>
          <p:nvPr/>
        </p:nvSpPr>
        <p:spPr>
          <a:xfrm>
            <a:off x="2162007" y="2454364"/>
            <a:ext cx="147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SLURM config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5A166F-8236-4C2B-86BA-D2F45610ECA9}"/>
              </a:ext>
            </a:extLst>
          </p:cNvPr>
          <p:cNvCxnSpPr>
            <a:cxnSpLocks/>
          </p:cNvCxnSpPr>
          <p:nvPr/>
        </p:nvCxnSpPr>
        <p:spPr>
          <a:xfrm flipH="1" flipV="1">
            <a:off x="1828800" y="3352800"/>
            <a:ext cx="666414" cy="24026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1D0FF5-457C-4D65-8AC7-3A24C1C86BCB}"/>
              </a:ext>
            </a:extLst>
          </p:cNvPr>
          <p:cNvSpPr txBox="1"/>
          <p:nvPr/>
        </p:nvSpPr>
        <p:spPr>
          <a:xfrm>
            <a:off x="2667000" y="3429000"/>
            <a:ext cx="2245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 of </a:t>
            </a:r>
            <a:r>
              <a:rPr lang="en-US" dirty="0" err="1"/>
              <a:t>fastqc</a:t>
            </a:r>
            <a:r>
              <a:rPr lang="en-US" dirty="0"/>
              <a:t> binary</a:t>
            </a:r>
          </a:p>
        </p:txBody>
      </p:sp>
    </p:spTree>
    <p:extLst>
      <p:ext uri="{BB962C8B-B14F-4D97-AF65-F5344CB8AC3E}">
        <p14:creationId xmlns:p14="http://schemas.microsoft.com/office/powerpoint/2010/main" val="1244354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833FD20-A1F5-4FD9-B5F3-7E538FB58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838201"/>
            <a:ext cx="8229600" cy="2971800"/>
          </a:xfrm>
        </p:spPr>
        <p:txBody>
          <a:bodyPr>
            <a:normAutofit/>
          </a:bodyPr>
          <a:lstStyle/>
          <a:p>
            <a:r>
              <a:rPr lang="en-US" sz="2000" dirty="0"/>
              <a:t>[PIPELINE] section: which jobs to write</a:t>
            </a:r>
          </a:p>
          <a:p>
            <a:r>
              <a:rPr lang="en-US" sz="2000" dirty="0"/>
              <a:t>[QC] section: </a:t>
            </a:r>
            <a:r>
              <a:rPr lang="en-US" sz="2000" dirty="0" err="1"/>
              <a:t>fastqc</a:t>
            </a:r>
            <a:r>
              <a:rPr lang="en-US" sz="2000" dirty="0"/>
              <a:t> jobs: &lt;sample&gt;_q1.sh &amp; &lt;sample&gt;_q2.sh</a:t>
            </a:r>
          </a:p>
          <a:p>
            <a:r>
              <a:rPr lang="en-US" sz="2000" dirty="0"/>
              <a:t>[KNEAD] section: </a:t>
            </a:r>
            <a:r>
              <a:rPr lang="en-US" sz="2000" dirty="0" err="1"/>
              <a:t>kneaddata</a:t>
            </a:r>
            <a:r>
              <a:rPr lang="en-US" sz="2000" dirty="0"/>
              <a:t>: &lt;sample&gt;_p1.sh</a:t>
            </a:r>
          </a:p>
          <a:p>
            <a:r>
              <a:rPr lang="en-US" sz="2000" dirty="0"/>
              <a:t>[METAPHLAN3] section: metaphlan3: &lt;sample&gt;_p2.sh</a:t>
            </a:r>
          </a:p>
          <a:p>
            <a:r>
              <a:rPr lang="en-US" sz="2000" dirty="0"/>
              <a:t>[STRAINPHLAN3] section: strainphlan3: &lt;sample&gt;_p2_sp.sh</a:t>
            </a:r>
          </a:p>
          <a:p>
            <a:r>
              <a:rPr lang="en-US" sz="2000" dirty="0"/>
              <a:t>[HUMANN3] section: humann3: &lt;sample&gt;_p3.sh</a:t>
            </a:r>
          </a:p>
          <a:p>
            <a:r>
              <a:rPr lang="en-US" sz="2000" dirty="0"/>
              <a:t>[VFDB_SB] section: </a:t>
            </a:r>
            <a:r>
              <a:rPr lang="en-US" sz="2000" dirty="0" err="1"/>
              <a:t>shortbred</a:t>
            </a:r>
            <a:r>
              <a:rPr lang="en-US" sz="2000" dirty="0"/>
              <a:t>, VFDB markers: &lt;sample&gt;_vs.sh</a:t>
            </a:r>
          </a:p>
          <a:p>
            <a:r>
              <a:rPr lang="en-US" sz="2000" dirty="0"/>
              <a:t>[CARD_SB] section: </a:t>
            </a:r>
            <a:r>
              <a:rPr lang="en-US" sz="2000" dirty="0" err="1"/>
              <a:t>shortbred</a:t>
            </a:r>
            <a:r>
              <a:rPr lang="en-US" sz="2000" dirty="0"/>
              <a:t>, CARD markers: &lt;sample&gt;_ac.sh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64888FD-6261-4230-B5F5-CD819F15E896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 pipeline, config sections VS </a:t>
            </a:r>
            <a:r>
              <a:rPr lang="en-US" sz="2700" dirty="0">
                <a:solidFill>
                  <a:schemeClr val="bg1"/>
                </a:solidFill>
                <a:sym typeface="Wingdings" panose="05000000000000000000" pitchFamily="2" charset="2"/>
              </a:rPr>
              <a:t>jobs:</a:t>
            </a:r>
            <a:endParaRPr lang="en-US" sz="2700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1C363E-368C-40BD-A5B3-26F66A3C1F58}"/>
              </a:ext>
            </a:extLst>
          </p:cNvPr>
          <p:cNvSpPr txBox="1"/>
          <p:nvPr/>
        </p:nvSpPr>
        <p:spPr>
          <a:xfrm>
            <a:off x="1726728" y="4114801"/>
            <a:ext cx="51024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Metaphlan</a:t>
            </a:r>
            <a:r>
              <a:rPr lang="en-US" dirty="0"/>
              <a:t> requires </a:t>
            </a:r>
            <a:r>
              <a:rPr lang="en-US" dirty="0" err="1"/>
              <a:t>Kneaddata</a:t>
            </a:r>
            <a:r>
              <a:rPr lang="en-US" dirty="0"/>
              <a:t>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Strainphlan</a:t>
            </a:r>
            <a:r>
              <a:rPr lang="en-US" dirty="0"/>
              <a:t> &amp; </a:t>
            </a:r>
            <a:r>
              <a:rPr lang="en-US" dirty="0" err="1"/>
              <a:t>Humann</a:t>
            </a:r>
            <a:r>
              <a:rPr lang="en-US" dirty="0"/>
              <a:t> require </a:t>
            </a:r>
            <a:r>
              <a:rPr lang="en-US" dirty="0" err="1"/>
              <a:t>Metaphlan</a:t>
            </a:r>
            <a:r>
              <a:rPr lang="en-US" dirty="0"/>
              <a:t> 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ShortBRED</a:t>
            </a:r>
            <a:r>
              <a:rPr lang="en-US" dirty="0"/>
              <a:t> requires </a:t>
            </a:r>
            <a:r>
              <a:rPr lang="en-US" dirty="0" err="1"/>
              <a:t>Kneaddata</a:t>
            </a:r>
            <a:r>
              <a:rPr lang="en-US" dirty="0"/>
              <a:t> results</a:t>
            </a:r>
          </a:p>
        </p:txBody>
      </p:sp>
    </p:spTree>
    <p:extLst>
      <p:ext uri="{BB962C8B-B14F-4D97-AF65-F5344CB8AC3E}">
        <p14:creationId xmlns:p14="http://schemas.microsoft.com/office/powerpoint/2010/main" val="359965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0" name="Picture 6" descr="Image result for DNA isolation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576" y="2447048"/>
            <a:ext cx="1142825" cy="10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Right Arrow 17"/>
          <p:cNvSpPr/>
          <p:nvPr/>
        </p:nvSpPr>
        <p:spPr>
          <a:xfrm>
            <a:off x="5867400" y="1667530"/>
            <a:ext cx="641864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7" name="Picture 3" descr="C:\Users\ranko\Dropbox\UMCG\ML_IBD_11_2017\dna_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1441450"/>
            <a:ext cx="1147344" cy="1147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05001" y="876300"/>
            <a:ext cx="1838881" cy="17526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 err="1">
                <a:solidFill>
                  <a:schemeClr val="bg1"/>
                </a:solidFill>
              </a:rPr>
              <a:t>Metagenomic</a:t>
            </a:r>
            <a:r>
              <a:rPr lang="en-US" sz="2700" dirty="0">
                <a:solidFill>
                  <a:schemeClr val="bg1"/>
                </a:solidFill>
              </a:rPr>
              <a:t> sequencing for </a:t>
            </a:r>
            <a:r>
              <a:rPr lang="en-US" sz="2700" dirty="0" err="1">
                <a:solidFill>
                  <a:schemeClr val="bg1"/>
                </a:solidFill>
              </a:rPr>
              <a:t>microbiome</a:t>
            </a:r>
            <a:r>
              <a:rPr lang="en-US" sz="2700" dirty="0">
                <a:solidFill>
                  <a:schemeClr val="bg1"/>
                </a:solidFill>
              </a:rPr>
              <a:t> analysis</a:t>
            </a:r>
          </a:p>
        </p:txBody>
      </p:sp>
      <p:pic>
        <p:nvPicPr>
          <p:cNvPr id="12" name="Picture 2" descr="C:\Users\ranko\Dropbox\UMCG\ML_IBD_11_2017\poo_happy.jpg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664" t="22157" r="29452" b="19768"/>
          <a:stretch/>
        </p:blipFill>
        <p:spPr bwMode="auto">
          <a:xfrm>
            <a:off x="2824440" y="1793508"/>
            <a:ext cx="865716" cy="82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363" y="742950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>
          <a:xfrm>
            <a:off x="3853612" y="1600200"/>
            <a:ext cx="1040652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8" descr="C:\Users\ranko\Dropbox\UMCG\ML_IBD_11_2017\illuminax299.jp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1107714"/>
            <a:ext cx="1524000" cy="15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ight Arrow 19"/>
          <p:cNvSpPr/>
          <p:nvPr/>
        </p:nvSpPr>
        <p:spPr>
          <a:xfrm>
            <a:off x="7848600" y="1727200"/>
            <a:ext cx="609600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1" name="Group 40"/>
          <p:cNvGrpSpPr/>
          <p:nvPr/>
        </p:nvGrpSpPr>
        <p:grpSpPr>
          <a:xfrm>
            <a:off x="1711387" y="3657600"/>
            <a:ext cx="2868209" cy="2548522"/>
            <a:chOff x="187386" y="3657600"/>
            <a:chExt cx="2868209" cy="2548522"/>
          </a:xfrm>
        </p:grpSpPr>
        <p:pic>
          <p:nvPicPr>
            <p:cNvPr id="6146" name="Picture 2" descr="Image result for DNA in tube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333" t="12281" r="21613"/>
            <a:stretch/>
          </p:blipFill>
          <p:spPr bwMode="auto">
            <a:xfrm>
              <a:off x="464795" y="3657600"/>
              <a:ext cx="2590800" cy="2308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" descr="C:\Users\ranko\Dropbox\UMCG\ML_IBD_11_2017\dna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386" y="5058778"/>
              <a:ext cx="1147344" cy="1147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Group 26"/>
          <p:cNvGrpSpPr/>
          <p:nvPr/>
        </p:nvGrpSpPr>
        <p:grpSpPr>
          <a:xfrm>
            <a:off x="6540319" y="1336314"/>
            <a:ext cx="1147344" cy="1441450"/>
            <a:chOff x="4957344" y="3124200"/>
            <a:chExt cx="1147344" cy="1441450"/>
          </a:xfrm>
        </p:grpSpPr>
        <p:pic>
          <p:nvPicPr>
            <p:cNvPr id="22" name="Picture 3" descr="C:\Users\ranko\Dropbox\UMCG\ML_IBD_11_2017\dna_2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7344" y="3200400"/>
              <a:ext cx="1147344" cy="11473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Connector 4"/>
            <p:cNvCxnSpPr/>
            <p:nvPr/>
          </p:nvCxnSpPr>
          <p:spPr>
            <a:xfrm>
              <a:off x="5562600" y="312420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5334000" y="320040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5073816" y="3270250"/>
              <a:ext cx="457200" cy="129540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015580" y="3720379"/>
              <a:ext cx="1030872" cy="165821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9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5032" y="762473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800600" y="2447048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483242" y="2428994"/>
            <a:ext cx="1261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DNA library</a:t>
            </a:r>
          </a:p>
        </p:txBody>
      </p:sp>
      <p:pic>
        <p:nvPicPr>
          <p:cNvPr id="35" name="Picture 6" descr="Image result for DNA isolation ki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063" y="2447048"/>
            <a:ext cx="1142825" cy="1055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5" descr="C:\Users\ranko\Dropbox\UMCG\ML_IBD_11_2017\labworker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3968" y="762473"/>
            <a:ext cx="694233" cy="824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Right Arrow 43"/>
          <p:cNvSpPr/>
          <p:nvPr/>
        </p:nvSpPr>
        <p:spPr>
          <a:xfrm rot="5400000">
            <a:off x="9110592" y="2823066"/>
            <a:ext cx="609600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5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893" y="3657601"/>
            <a:ext cx="515937" cy="403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TextBox 37"/>
          <p:cNvSpPr txBox="1"/>
          <p:nvPr/>
        </p:nvSpPr>
        <p:spPr>
          <a:xfrm>
            <a:off x="8745464" y="4191000"/>
            <a:ext cx="1759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Sequencing data</a:t>
            </a:r>
          </a:p>
        </p:txBody>
      </p:sp>
      <p:pic>
        <p:nvPicPr>
          <p:cNvPr id="6154" name="Picture 10" descr="Image result for hard drive clipart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1" y="3367563"/>
            <a:ext cx="866607" cy="866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Right Arrow 43">
            <a:extLst>
              <a:ext uri="{FF2B5EF4-FFF2-40B4-BE49-F238E27FC236}">
                <a16:creationId xmlns:a16="http://schemas.microsoft.com/office/drawing/2014/main" id="{C99DA3C6-E5B4-4D2D-9C69-C1FA3BCF4D89}"/>
              </a:ext>
            </a:extLst>
          </p:cNvPr>
          <p:cNvSpPr/>
          <p:nvPr/>
        </p:nvSpPr>
        <p:spPr>
          <a:xfrm rot="5400000">
            <a:off x="8972704" y="4695199"/>
            <a:ext cx="609600" cy="695184"/>
          </a:xfrm>
          <a:prstGeom prst="rightArrow">
            <a:avLst/>
          </a:prstGeom>
          <a:gradFill>
            <a:gsLst>
              <a:gs pos="0">
                <a:schemeClr val="accent1">
                  <a:shade val="51000"/>
                  <a:satMod val="130000"/>
                </a:schemeClr>
              </a:gs>
              <a:gs pos="100000">
                <a:schemeClr val="accent1">
                  <a:shade val="94000"/>
                  <a:satMod val="135000"/>
                  <a:alpha val="10000"/>
                </a:schemeClr>
              </a:gs>
            </a:gsLst>
            <a:lin ang="10800000"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6D6ABB-0A76-467C-B945-810CE962C49F}"/>
              </a:ext>
            </a:extLst>
          </p:cNvPr>
          <p:cNvSpPr txBox="1"/>
          <p:nvPr/>
        </p:nvSpPr>
        <p:spPr>
          <a:xfrm>
            <a:off x="8382001" y="5405735"/>
            <a:ext cx="20096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What now?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87883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6904"/>
    </mc:Choice>
    <mc:Fallback>
      <p:transition spd="slow" advTm="36904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23-6118-4B8C-9376-4E3D93E30098}"/>
              </a:ext>
            </a:extLst>
          </p:cNvPr>
          <p:cNvSpPr/>
          <p:nvPr/>
        </p:nvSpPr>
        <p:spPr>
          <a:xfrm>
            <a:off x="1385742" y="-30019"/>
            <a:ext cx="840787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Microbiome profiling</a:t>
            </a:r>
          </a:p>
        </p:txBody>
      </p:sp>
      <p:pic>
        <p:nvPicPr>
          <p:cNvPr id="4" name="Picture 2" descr="Image result for bacteria taxonomy">
            <a:extLst>
              <a:ext uri="{FF2B5EF4-FFF2-40B4-BE49-F238E27FC236}">
                <a16:creationId xmlns:a16="http://schemas.microsoft.com/office/drawing/2014/main" id="{5CEAE86B-5E6D-48D1-A5E4-47D1AD37D9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032" y="621092"/>
            <a:ext cx="1806201" cy="119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 descr="Related image">
            <a:extLst>
              <a:ext uri="{FF2B5EF4-FFF2-40B4-BE49-F238E27FC236}">
                <a16:creationId xmlns:a16="http://schemas.microsoft.com/office/drawing/2014/main" id="{D27E902E-F2E4-410B-BD34-744B3B0429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1"/>
          <a:stretch/>
        </p:blipFill>
        <p:spPr bwMode="auto">
          <a:xfrm>
            <a:off x="7539040" y="2062652"/>
            <a:ext cx="1327343" cy="1496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ight Arrow 14">
            <a:extLst>
              <a:ext uri="{FF2B5EF4-FFF2-40B4-BE49-F238E27FC236}">
                <a16:creationId xmlns:a16="http://schemas.microsoft.com/office/drawing/2014/main" id="{2293C807-BDE6-49E6-ACA5-5C115E1CC522}"/>
              </a:ext>
            </a:extLst>
          </p:cNvPr>
          <p:cNvSpPr/>
          <p:nvPr/>
        </p:nvSpPr>
        <p:spPr>
          <a:xfrm>
            <a:off x="5589679" y="1217137"/>
            <a:ext cx="1368154" cy="413466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D46B2-C75A-438E-A567-E89CF2AE8CD5}"/>
              </a:ext>
            </a:extLst>
          </p:cNvPr>
          <p:cNvSpPr txBox="1"/>
          <p:nvPr/>
        </p:nvSpPr>
        <p:spPr>
          <a:xfrm>
            <a:off x="5447649" y="1558596"/>
            <a:ext cx="1809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Taxonomic profiling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Metaphlan</a:t>
            </a:r>
            <a:r>
              <a:rPr lang="en-US" sz="1600" i="1" dirty="0"/>
              <a:t>)</a:t>
            </a:r>
            <a:endParaRPr lang="en-GB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8634-5931-4816-9347-86238B22AA4A}"/>
              </a:ext>
            </a:extLst>
          </p:cNvPr>
          <p:cNvSpPr txBox="1"/>
          <p:nvPr/>
        </p:nvSpPr>
        <p:spPr>
          <a:xfrm>
            <a:off x="7435835" y="1693135"/>
            <a:ext cx="22897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Taxonomical composition</a:t>
            </a:r>
            <a:endParaRPr lang="en-GB" sz="1600" dirty="0"/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79CA709B-7972-414A-8810-A1E49E3E7B49}"/>
              </a:ext>
            </a:extLst>
          </p:cNvPr>
          <p:cNvSpPr/>
          <p:nvPr/>
        </p:nvSpPr>
        <p:spPr>
          <a:xfrm>
            <a:off x="5589679" y="2474954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9EC28-AAEC-4A32-BE96-5F5DFE2E4656}"/>
              </a:ext>
            </a:extLst>
          </p:cNvPr>
          <p:cNvSpPr txBox="1"/>
          <p:nvPr/>
        </p:nvSpPr>
        <p:spPr>
          <a:xfrm>
            <a:off x="5486796" y="2918037"/>
            <a:ext cx="17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Functional profiling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Humann</a:t>
            </a:r>
            <a:r>
              <a:rPr lang="en-US" sz="1600" i="1" dirty="0"/>
              <a:t>)</a:t>
            </a:r>
            <a:endParaRPr lang="en-GB" sz="1600" i="1" dirty="0"/>
          </a:p>
        </p:txBody>
      </p:sp>
      <p:pic>
        <p:nvPicPr>
          <p:cNvPr id="11" name="Picture 12" descr="Image result for dna clipart">
            <a:extLst>
              <a:ext uri="{FF2B5EF4-FFF2-40B4-BE49-F238E27FC236}">
                <a16:creationId xmlns:a16="http://schemas.microsoft.com/office/drawing/2014/main" id="{9982BF2A-F0BA-4212-A376-AE5756CB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9616" y="699542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21611-1993-4C68-AF30-9945675EC21B}"/>
              </a:ext>
            </a:extLst>
          </p:cNvPr>
          <p:cNvSpPr txBox="1"/>
          <p:nvPr/>
        </p:nvSpPr>
        <p:spPr>
          <a:xfrm>
            <a:off x="7472643" y="3574819"/>
            <a:ext cx="26245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Encoded functions (</a:t>
            </a:r>
            <a:r>
              <a:rPr lang="en-US" sz="1600" dirty="0" err="1"/>
              <a:t>MetaCyc</a:t>
            </a:r>
            <a:r>
              <a:rPr lang="en-US" sz="1600" dirty="0"/>
              <a:t>)</a:t>
            </a:r>
            <a:endParaRPr lang="en-GB" sz="1600" dirty="0"/>
          </a:p>
        </p:txBody>
      </p:sp>
      <p:pic>
        <p:nvPicPr>
          <p:cNvPr id="13" name="Picture 5" descr="Image result for poop emoji">
            <a:extLst>
              <a:ext uri="{FF2B5EF4-FFF2-40B4-BE49-F238E27FC236}">
                <a16:creationId xmlns:a16="http://schemas.microsoft.com/office/drawing/2014/main" id="{0B3173DD-9A85-402F-BDCA-944B2944A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537" y="1065953"/>
            <a:ext cx="826363" cy="826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ight Arrow 23">
            <a:extLst>
              <a:ext uri="{FF2B5EF4-FFF2-40B4-BE49-F238E27FC236}">
                <a16:creationId xmlns:a16="http://schemas.microsoft.com/office/drawing/2014/main" id="{B2610AE2-4936-4085-8EE9-B4129EBE751B}"/>
              </a:ext>
            </a:extLst>
          </p:cNvPr>
          <p:cNvSpPr/>
          <p:nvPr/>
        </p:nvSpPr>
        <p:spPr>
          <a:xfrm>
            <a:off x="2937825" y="1729700"/>
            <a:ext cx="1440160" cy="461392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4CFF6-8094-4E59-9278-7C7394B4BEBC}"/>
              </a:ext>
            </a:extLst>
          </p:cNvPr>
          <p:cNvSpPr txBox="1"/>
          <p:nvPr/>
        </p:nvSpPr>
        <p:spPr>
          <a:xfrm>
            <a:off x="2835405" y="2191092"/>
            <a:ext cx="149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QC </a:t>
            </a:r>
            <a:r>
              <a:rPr lang="en-US" sz="1600" i="1" dirty="0"/>
              <a:t>(</a:t>
            </a:r>
            <a:r>
              <a:rPr lang="en-US" sz="1600" i="1" dirty="0" err="1"/>
              <a:t>kneaddata</a:t>
            </a:r>
            <a:r>
              <a:rPr lang="en-US" sz="1600" i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4EAA1-D920-4467-832C-4B9B9A82F401}"/>
              </a:ext>
            </a:extLst>
          </p:cNvPr>
          <p:cNvSpPr txBox="1"/>
          <p:nvPr/>
        </p:nvSpPr>
        <p:spPr>
          <a:xfrm>
            <a:off x="1859137" y="702409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7" name="Picture 12" descr="Image result for dna clipart">
            <a:extLst>
              <a:ext uri="{FF2B5EF4-FFF2-40B4-BE49-F238E27FC236}">
                <a16:creationId xmlns:a16="http://schemas.microsoft.com/office/drawing/2014/main" id="{7F6D97D0-09A8-45A0-9D4D-946BBE01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792" y="835374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part - checkbox checked">
            <a:extLst>
              <a:ext uri="{FF2B5EF4-FFF2-40B4-BE49-F238E27FC236}">
                <a16:creationId xmlns:a16="http://schemas.microsoft.com/office/drawing/2014/main" id="{B46F555F-B140-4742-A343-8CD6FC77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405" y="1363664"/>
            <a:ext cx="425001" cy="4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F9176B-E2A2-4FF6-A8F0-943A61B4F117}"/>
              </a:ext>
            </a:extLst>
          </p:cNvPr>
          <p:cNvSpPr txBox="1"/>
          <p:nvPr/>
        </p:nvSpPr>
        <p:spPr>
          <a:xfrm>
            <a:off x="3968545" y="621092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5A0EDC82-8921-483A-9FAA-F2EF381A93F9}"/>
              </a:ext>
            </a:extLst>
          </p:cNvPr>
          <p:cNvSpPr/>
          <p:nvPr/>
        </p:nvSpPr>
        <p:spPr>
          <a:xfrm>
            <a:off x="5589679" y="4015159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BA488-6C01-491D-8905-FA4F9B05AC5F}"/>
              </a:ext>
            </a:extLst>
          </p:cNvPr>
          <p:cNvSpPr txBox="1"/>
          <p:nvPr/>
        </p:nvSpPr>
        <p:spPr>
          <a:xfrm>
            <a:off x="5465121" y="4465808"/>
            <a:ext cx="17945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Functional profiling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shortBRED</a:t>
            </a:r>
            <a:r>
              <a:rPr lang="en-US" sz="1600" i="1" dirty="0"/>
              <a:t>)</a:t>
            </a:r>
            <a:endParaRPr lang="en-GB" sz="1600" i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780B0F-CDCA-49C3-B2FC-F6831A60FEC5}"/>
              </a:ext>
            </a:extLst>
          </p:cNvPr>
          <p:cNvSpPr txBox="1"/>
          <p:nvPr/>
        </p:nvSpPr>
        <p:spPr>
          <a:xfrm>
            <a:off x="7412588" y="4037116"/>
            <a:ext cx="28240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Virulence factors</a:t>
            </a:r>
          </a:p>
          <a:p>
            <a:r>
              <a:rPr lang="en-US" b="1" dirty="0"/>
              <a:t>Antibiotic resistances genes</a:t>
            </a:r>
          </a:p>
        </p:txBody>
      </p:sp>
    </p:spTree>
    <p:extLst>
      <p:ext uri="{BB962C8B-B14F-4D97-AF65-F5344CB8AC3E}">
        <p14:creationId xmlns:p14="http://schemas.microsoft.com/office/powerpoint/2010/main" val="345427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Picture 4">
            <a:extLst>
              <a:ext uri="{FF2B5EF4-FFF2-40B4-BE49-F238E27FC236}">
                <a16:creationId xmlns:a16="http://schemas.microsoft.com/office/drawing/2014/main" id="{A4C5B128-1478-2B68-65B6-6766C82CB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707" y="3195845"/>
            <a:ext cx="446711" cy="446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itel 7">
            <a:extLst>
              <a:ext uri="{FF2B5EF4-FFF2-40B4-BE49-F238E27FC236}">
                <a16:creationId xmlns:a16="http://schemas.microsoft.com/office/drawing/2014/main" id="{DC4FC060-1ED4-E7F0-8CF7-79F438098EB1}"/>
              </a:ext>
            </a:extLst>
          </p:cNvPr>
          <p:cNvSpPr txBox="1">
            <a:spLocks/>
          </p:cNvSpPr>
          <p:nvPr/>
        </p:nvSpPr>
        <p:spPr>
          <a:xfrm>
            <a:off x="1429593" y="0"/>
            <a:ext cx="11666664" cy="584775"/>
          </a:xfrm>
          <a:prstGeom prst="rect">
            <a:avLst/>
          </a:prstGeom>
        </p:spPr>
        <p:txBody>
          <a:bodyPr wrap="square"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003183"/>
                </a:solidFill>
                <a:latin typeface="Verdana"/>
                <a:ea typeface="ＭＳ Ｐゴシック" charset="0"/>
                <a:cs typeface="Verdana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  <a:ea typeface="ＭＳ Ｐゴシック" charset="0"/>
                <a:cs typeface="Geneva" charset="-128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  <a:ea typeface="ＭＳ Ｐゴシック" charset="0"/>
                <a:cs typeface="Geneva" charset="-128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  <a:ea typeface="ＭＳ Ｐゴシック" charset="0"/>
                <a:cs typeface="Geneva" charset="-128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  <a:ea typeface="ＭＳ Ｐゴシック" charset="0"/>
                <a:cs typeface="Geneva" charset="-128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itchFamily="48" charset="0"/>
              </a:defRPr>
            </a:lvl9pPr>
          </a:lstStyle>
          <a:p>
            <a:pPr>
              <a:tabLst>
                <a:tab pos="1976438" algn="l"/>
              </a:tabLst>
            </a:pPr>
            <a:r>
              <a:rPr lang="en-US" sz="3200" dirty="0">
                <a:solidFill>
                  <a:schemeClr val="bg1"/>
                </a:solidFill>
                <a:latin typeface="+mj-lt"/>
              </a:rPr>
              <a:t>MAG-based analysis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6A479F3-606D-4ABC-C0CB-795309955B8F}"/>
              </a:ext>
            </a:extLst>
          </p:cNvPr>
          <p:cNvCxnSpPr>
            <a:cxnSpLocks/>
          </p:cNvCxnSpPr>
          <p:nvPr/>
        </p:nvCxnSpPr>
        <p:spPr>
          <a:xfrm>
            <a:off x="336131" y="731451"/>
            <a:ext cx="1110755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03907D-3C74-4DD8-324D-E98BE50A9D13}"/>
              </a:ext>
            </a:extLst>
          </p:cNvPr>
          <p:cNvSpPr txBox="1"/>
          <p:nvPr/>
        </p:nvSpPr>
        <p:spPr>
          <a:xfrm>
            <a:off x="1668839" y="1302049"/>
            <a:ext cx="17101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Metagenomic </a:t>
            </a:r>
          </a:p>
          <a:p>
            <a:r>
              <a:rPr lang="en-US" sz="2000" b="1" dirty="0"/>
              <a:t>data</a:t>
            </a:r>
            <a:endParaRPr lang="en-GB" sz="2000" b="1" dirty="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AB147831-2BBA-341D-F9A5-BE22ED206A75}"/>
              </a:ext>
            </a:extLst>
          </p:cNvPr>
          <p:cNvSpPr/>
          <p:nvPr/>
        </p:nvSpPr>
        <p:spPr>
          <a:xfrm>
            <a:off x="956630" y="3801082"/>
            <a:ext cx="401863" cy="80479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9556EB-CA5E-6F18-2E01-2ADB806706B6}"/>
              </a:ext>
            </a:extLst>
          </p:cNvPr>
          <p:cNvSpPr txBox="1"/>
          <p:nvPr/>
        </p:nvSpPr>
        <p:spPr>
          <a:xfrm>
            <a:off x="1457370" y="3682358"/>
            <a:ext cx="1414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Assembly</a:t>
            </a:r>
          </a:p>
          <a:p>
            <a:r>
              <a:rPr lang="en-US" i="1" dirty="0"/>
              <a:t> (</a:t>
            </a:r>
            <a:r>
              <a:rPr lang="en-US" i="1" dirty="0" err="1"/>
              <a:t>MegaHIT</a:t>
            </a:r>
            <a:r>
              <a:rPr lang="en-US" i="1" dirty="0"/>
              <a:t>, </a:t>
            </a:r>
          </a:p>
          <a:p>
            <a:r>
              <a:rPr lang="en-US" i="1" dirty="0" err="1"/>
              <a:t>MetaSpades</a:t>
            </a:r>
            <a:r>
              <a:rPr lang="en-US" i="1" dirty="0"/>
              <a:t>)</a:t>
            </a:r>
            <a:endParaRPr lang="en-GB" i="1" dirty="0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DE1DA659-438D-6717-3AD7-D9D43F0297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7" y="1348492"/>
            <a:ext cx="833261" cy="650929"/>
          </a:xfrm>
          <a:prstGeom prst="rect">
            <a:avLst/>
          </a:prstGeom>
          <a:noFill/>
          <a:ln w="28575">
            <a:solidFill>
              <a:schemeClr val="accent4">
                <a:lumMod val="50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D004EB43-C0B4-8694-D887-7E32086C103E}"/>
              </a:ext>
            </a:extLst>
          </p:cNvPr>
          <p:cNvGrpSpPr/>
          <p:nvPr/>
        </p:nvGrpSpPr>
        <p:grpSpPr>
          <a:xfrm>
            <a:off x="141032" y="5040245"/>
            <a:ext cx="1915491" cy="1374118"/>
            <a:chOff x="1828799" y="1447800"/>
            <a:chExt cx="638911" cy="457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6358E-1754-44E9-628F-533DF7F66E20}"/>
                </a:ext>
              </a:extLst>
            </p:cNvPr>
            <p:cNvCxnSpPr/>
            <p:nvPr/>
          </p:nvCxnSpPr>
          <p:spPr>
            <a:xfrm>
              <a:off x="1828800" y="1447800"/>
              <a:ext cx="193422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9EE5E7A-F51D-E043-1C32-A62926F540ED}"/>
                </a:ext>
              </a:extLst>
            </p:cNvPr>
            <p:cNvCxnSpPr/>
            <p:nvPr/>
          </p:nvCxnSpPr>
          <p:spPr>
            <a:xfrm>
              <a:off x="1899138" y="1482972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EE56F0C-01CE-7ACB-00FE-7E82C3C31E62}"/>
                </a:ext>
              </a:extLst>
            </p:cNvPr>
            <p:cNvCxnSpPr/>
            <p:nvPr/>
          </p:nvCxnSpPr>
          <p:spPr>
            <a:xfrm>
              <a:off x="1828800" y="1524000"/>
              <a:ext cx="234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FF1A181-EC4F-9C46-AED3-615FFD18E643}"/>
                </a:ext>
              </a:extLst>
            </p:cNvPr>
            <p:cNvCxnSpPr/>
            <p:nvPr/>
          </p:nvCxnSpPr>
          <p:spPr>
            <a:xfrm>
              <a:off x="1874435" y="1565028"/>
              <a:ext cx="182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F2BE98A-EEFD-7D9B-A71D-4787A7B59D94}"/>
                </a:ext>
              </a:extLst>
            </p:cNvPr>
            <p:cNvCxnSpPr/>
            <p:nvPr/>
          </p:nvCxnSpPr>
          <p:spPr>
            <a:xfrm>
              <a:off x="1828800" y="16002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EC43B02-699D-6575-23C8-6EBE1B910AAD}"/>
                </a:ext>
              </a:extLst>
            </p:cNvPr>
            <p:cNvCxnSpPr/>
            <p:nvPr/>
          </p:nvCxnSpPr>
          <p:spPr>
            <a:xfrm>
              <a:off x="1905000" y="1641234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E481753-3471-B5CB-DC22-3E973DFE35F0}"/>
                </a:ext>
              </a:extLst>
            </p:cNvPr>
            <p:cNvCxnSpPr/>
            <p:nvPr/>
          </p:nvCxnSpPr>
          <p:spPr>
            <a:xfrm>
              <a:off x="1828800" y="16764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73571B9-F5A6-243B-E1A5-9E6BB38EE8B4}"/>
                </a:ext>
              </a:extLst>
            </p:cNvPr>
            <p:cNvCxnSpPr/>
            <p:nvPr/>
          </p:nvCxnSpPr>
          <p:spPr>
            <a:xfrm>
              <a:off x="1828800" y="17526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BF5863-CEB8-AA8A-98CC-F9AB5CEE995E}"/>
                </a:ext>
              </a:extLst>
            </p:cNvPr>
            <p:cNvCxnSpPr/>
            <p:nvPr/>
          </p:nvCxnSpPr>
          <p:spPr>
            <a:xfrm>
              <a:off x="1858945" y="18288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48415897-CDB0-9881-8E46-B0E398C258EB}"/>
                </a:ext>
              </a:extLst>
            </p:cNvPr>
            <p:cNvCxnSpPr/>
            <p:nvPr/>
          </p:nvCxnSpPr>
          <p:spPr>
            <a:xfrm>
              <a:off x="1828800" y="1905000"/>
              <a:ext cx="1825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2F72AF66-28B4-A521-BE2F-68C1D54636C9}"/>
                </a:ext>
              </a:extLst>
            </p:cNvPr>
            <p:cNvCxnSpPr/>
            <p:nvPr/>
          </p:nvCxnSpPr>
          <p:spPr>
            <a:xfrm>
              <a:off x="1880016" y="1717434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43E76AB-BB1F-8419-C6FF-5F28EE1D9047}"/>
                </a:ext>
              </a:extLst>
            </p:cNvPr>
            <p:cNvCxnSpPr/>
            <p:nvPr/>
          </p:nvCxnSpPr>
          <p:spPr>
            <a:xfrm>
              <a:off x="1910868" y="1787766"/>
              <a:ext cx="22858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0FC8555-4932-7D5B-7C89-625B7C1975F9}"/>
                </a:ext>
              </a:extLst>
            </p:cNvPr>
            <p:cNvCxnSpPr/>
            <p:nvPr/>
          </p:nvCxnSpPr>
          <p:spPr>
            <a:xfrm>
              <a:off x="1828799" y="1869834"/>
              <a:ext cx="26376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84E6AB9-6ECD-E660-06EA-ADC16BAA946F}"/>
                </a:ext>
              </a:extLst>
            </p:cNvPr>
            <p:cNvCxnSpPr/>
            <p:nvPr/>
          </p:nvCxnSpPr>
          <p:spPr>
            <a:xfrm>
              <a:off x="2022222" y="14478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DBAE381-70A0-5BAC-DFF1-C4FCD4CC5EE6}"/>
                </a:ext>
              </a:extLst>
            </p:cNvPr>
            <p:cNvCxnSpPr/>
            <p:nvPr/>
          </p:nvCxnSpPr>
          <p:spPr>
            <a:xfrm>
              <a:off x="2022222" y="1482972"/>
              <a:ext cx="28575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CB477F1-40FB-673D-37B7-A042931E4237}"/>
                </a:ext>
              </a:extLst>
            </p:cNvPr>
            <p:cNvCxnSpPr/>
            <p:nvPr/>
          </p:nvCxnSpPr>
          <p:spPr>
            <a:xfrm>
              <a:off x="2022222" y="15240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B726FA6-B380-898B-7F81-3AA56F78A68B}"/>
                </a:ext>
              </a:extLst>
            </p:cNvPr>
            <p:cNvCxnSpPr/>
            <p:nvPr/>
          </p:nvCxnSpPr>
          <p:spPr>
            <a:xfrm>
              <a:off x="1987068" y="1565028"/>
              <a:ext cx="2637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6FBE57E-A352-5CE4-5125-CF1626DA7BEB}"/>
                </a:ext>
              </a:extLst>
            </p:cNvPr>
            <p:cNvCxnSpPr/>
            <p:nvPr/>
          </p:nvCxnSpPr>
          <p:spPr>
            <a:xfrm>
              <a:off x="2022222" y="1600200"/>
              <a:ext cx="23446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F8330F2-1C19-AA5C-1C4E-A59AF542C25D}"/>
                </a:ext>
              </a:extLst>
            </p:cNvPr>
            <p:cNvCxnSpPr/>
            <p:nvPr/>
          </p:nvCxnSpPr>
          <p:spPr>
            <a:xfrm>
              <a:off x="2098422" y="1641234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5787C96-BE2B-4248-A99C-1CC4E5F0A0C1}"/>
                </a:ext>
              </a:extLst>
            </p:cNvPr>
            <p:cNvCxnSpPr/>
            <p:nvPr/>
          </p:nvCxnSpPr>
          <p:spPr>
            <a:xfrm>
              <a:off x="1965917" y="1676400"/>
              <a:ext cx="20870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C56F6C1-69DF-40E1-5B97-F7CCBB7C5848}"/>
                </a:ext>
              </a:extLst>
            </p:cNvPr>
            <p:cNvCxnSpPr/>
            <p:nvPr/>
          </p:nvCxnSpPr>
          <p:spPr>
            <a:xfrm>
              <a:off x="1981200" y="1752774"/>
              <a:ext cx="27549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F7AF615-8998-08DE-1172-7E097D70EDEC}"/>
                </a:ext>
              </a:extLst>
            </p:cNvPr>
            <p:cNvCxnSpPr/>
            <p:nvPr/>
          </p:nvCxnSpPr>
          <p:spPr>
            <a:xfrm>
              <a:off x="2062420" y="1828800"/>
              <a:ext cx="22274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7FD9DF1-7E5C-ABA9-177A-C5312137D983}"/>
                </a:ext>
              </a:extLst>
            </p:cNvPr>
            <p:cNvCxnSpPr/>
            <p:nvPr/>
          </p:nvCxnSpPr>
          <p:spPr>
            <a:xfrm>
              <a:off x="2022222" y="19050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7536ABE-7E0C-F128-4917-5C8B13D0DDBA}"/>
                </a:ext>
              </a:extLst>
            </p:cNvPr>
            <p:cNvCxnSpPr/>
            <p:nvPr/>
          </p:nvCxnSpPr>
          <p:spPr>
            <a:xfrm>
              <a:off x="2026560" y="1717434"/>
              <a:ext cx="1992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8E0A9C3-9BA3-16F6-6C3A-9EBC40B76080}"/>
                </a:ext>
              </a:extLst>
            </p:cNvPr>
            <p:cNvCxnSpPr/>
            <p:nvPr/>
          </p:nvCxnSpPr>
          <p:spPr>
            <a:xfrm>
              <a:off x="2193891" y="1787766"/>
              <a:ext cx="159513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6C93BFE-AE92-DC03-6A7F-8628663A985B}"/>
                </a:ext>
              </a:extLst>
            </p:cNvPr>
            <p:cNvCxnSpPr/>
            <p:nvPr/>
          </p:nvCxnSpPr>
          <p:spPr>
            <a:xfrm>
              <a:off x="2092566" y="1869834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0F11830-9434-1F38-D3F6-21593E5866EF}"/>
                </a:ext>
              </a:extLst>
            </p:cNvPr>
            <p:cNvCxnSpPr/>
            <p:nvPr/>
          </p:nvCxnSpPr>
          <p:spPr>
            <a:xfrm>
              <a:off x="2233242" y="14478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9ED950B-772C-01FF-9F99-DF308689C3EA}"/>
                </a:ext>
              </a:extLst>
            </p:cNvPr>
            <p:cNvCxnSpPr/>
            <p:nvPr/>
          </p:nvCxnSpPr>
          <p:spPr>
            <a:xfrm>
              <a:off x="2303580" y="1482972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FEA07D2-CFCF-2539-03D3-2CDA9FC6CC9A}"/>
                </a:ext>
              </a:extLst>
            </p:cNvPr>
            <p:cNvCxnSpPr/>
            <p:nvPr/>
          </p:nvCxnSpPr>
          <p:spPr>
            <a:xfrm>
              <a:off x="2233242" y="15240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D9B6CE3-41D0-4A54-700E-D3AFF4FC8ACC}"/>
                </a:ext>
              </a:extLst>
            </p:cNvPr>
            <p:cNvCxnSpPr/>
            <p:nvPr/>
          </p:nvCxnSpPr>
          <p:spPr>
            <a:xfrm>
              <a:off x="2309442" y="1565028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5FF23B9-20DC-AA43-4646-CA24909605CC}"/>
                </a:ext>
              </a:extLst>
            </p:cNvPr>
            <p:cNvCxnSpPr/>
            <p:nvPr/>
          </p:nvCxnSpPr>
          <p:spPr>
            <a:xfrm>
              <a:off x="2233242" y="1600200"/>
              <a:ext cx="22273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FC8F5F-8AD6-B223-AC4D-A184FBC4B10D}"/>
                </a:ext>
              </a:extLst>
            </p:cNvPr>
            <p:cNvCxnSpPr/>
            <p:nvPr/>
          </p:nvCxnSpPr>
          <p:spPr>
            <a:xfrm>
              <a:off x="2244966" y="1641234"/>
              <a:ext cx="2168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FDE5E0D-ED92-6EF4-4024-3E23B2CED6DB}"/>
                </a:ext>
              </a:extLst>
            </p:cNvPr>
            <p:cNvCxnSpPr/>
            <p:nvPr/>
          </p:nvCxnSpPr>
          <p:spPr>
            <a:xfrm>
              <a:off x="2233242" y="16764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DD427D6E-0948-CA99-8C49-F2B913C26863}"/>
                </a:ext>
              </a:extLst>
            </p:cNvPr>
            <p:cNvCxnSpPr/>
            <p:nvPr/>
          </p:nvCxnSpPr>
          <p:spPr>
            <a:xfrm>
              <a:off x="2233242" y="17526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67F6424-9664-182F-BDC4-5F90762FD948}"/>
                </a:ext>
              </a:extLst>
            </p:cNvPr>
            <p:cNvCxnSpPr/>
            <p:nvPr/>
          </p:nvCxnSpPr>
          <p:spPr>
            <a:xfrm>
              <a:off x="2233242" y="1828800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A2F423C5-1627-4116-16FC-2247033E38C7}"/>
                </a:ext>
              </a:extLst>
            </p:cNvPr>
            <p:cNvCxnSpPr/>
            <p:nvPr/>
          </p:nvCxnSpPr>
          <p:spPr>
            <a:xfrm>
              <a:off x="2173792" y="1905000"/>
              <a:ext cx="21185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EE1693CA-A35A-B408-EDF0-199660EC5651}"/>
                </a:ext>
              </a:extLst>
            </p:cNvPr>
            <p:cNvCxnSpPr/>
            <p:nvPr/>
          </p:nvCxnSpPr>
          <p:spPr>
            <a:xfrm>
              <a:off x="2309442" y="1717434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0C4B78F-E0B8-63DE-07F0-533C7892E654}"/>
                </a:ext>
              </a:extLst>
            </p:cNvPr>
            <p:cNvCxnSpPr/>
            <p:nvPr/>
          </p:nvCxnSpPr>
          <p:spPr>
            <a:xfrm>
              <a:off x="2315310" y="1787766"/>
              <a:ext cx="1524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2BB52FF-B20C-46D2-4972-3F0AE14F9908}"/>
                </a:ext>
              </a:extLst>
            </p:cNvPr>
            <p:cNvCxnSpPr/>
            <p:nvPr/>
          </p:nvCxnSpPr>
          <p:spPr>
            <a:xfrm>
              <a:off x="2268152" y="1869834"/>
              <a:ext cx="19955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908E7F31-D52D-5F70-38E3-C3CBD99AE5DE}"/>
              </a:ext>
            </a:extLst>
          </p:cNvPr>
          <p:cNvSpPr txBox="1"/>
          <p:nvPr/>
        </p:nvSpPr>
        <p:spPr>
          <a:xfrm>
            <a:off x="260479" y="4607436"/>
            <a:ext cx="9693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Contigs</a:t>
            </a:r>
            <a:endParaRPr lang="en-GB" sz="2000" b="1" dirty="0"/>
          </a:p>
        </p:txBody>
      </p:sp>
      <p:sp>
        <p:nvSpPr>
          <p:cNvPr id="60" name="Down Arrow 165">
            <a:extLst>
              <a:ext uri="{FF2B5EF4-FFF2-40B4-BE49-F238E27FC236}">
                <a16:creationId xmlns:a16="http://schemas.microsoft.com/office/drawing/2014/main" id="{08A0ABBA-E980-D5E1-5073-7CC730911A03}"/>
              </a:ext>
            </a:extLst>
          </p:cNvPr>
          <p:cNvSpPr/>
          <p:nvPr/>
        </p:nvSpPr>
        <p:spPr>
          <a:xfrm rot="13995896">
            <a:off x="3480622" y="2570566"/>
            <a:ext cx="493447" cy="2143981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F73D3C1-A47D-A1D0-2509-2B9D3846C5D4}"/>
              </a:ext>
            </a:extLst>
          </p:cNvPr>
          <p:cNvSpPr txBox="1"/>
          <p:nvPr/>
        </p:nvSpPr>
        <p:spPr>
          <a:xfrm>
            <a:off x="3975773" y="3548340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Binning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9818A2E-A1A2-8E04-AEBB-6DB483958CB6}"/>
              </a:ext>
            </a:extLst>
          </p:cNvPr>
          <p:cNvSpPr txBox="1"/>
          <p:nvPr/>
        </p:nvSpPr>
        <p:spPr>
          <a:xfrm>
            <a:off x="4538016" y="1348770"/>
            <a:ext cx="17471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Binned </a:t>
            </a:r>
            <a:r>
              <a:rPr lang="en-US" sz="2000" b="1" dirty="0" err="1"/>
              <a:t>contigs</a:t>
            </a:r>
            <a:endParaRPr lang="en-GB" sz="2000" b="1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FF8776-DDFD-5265-1959-63800C633CAA}"/>
              </a:ext>
            </a:extLst>
          </p:cNvPr>
          <p:cNvGrpSpPr/>
          <p:nvPr/>
        </p:nvGrpSpPr>
        <p:grpSpPr>
          <a:xfrm>
            <a:off x="4485841" y="1673957"/>
            <a:ext cx="1934288" cy="1469056"/>
            <a:chOff x="4802537" y="1997883"/>
            <a:chExt cx="1617591" cy="1145129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72137E87-7E90-EC62-2C2B-C040AB126176}"/>
                </a:ext>
              </a:extLst>
            </p:cNvPr>
            <p:cNvCxnSpPr/>
            <p:nvPr/>
          </p:nvCxnSpPr>
          <p:spPr>
            <a:xfrm>
              <a:off x="5088629" y="2148840"/>
              <a:ext cx="3229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1BA88208-CFF5-FA7A-2C71-AB4680215E1D}"/>
                </a:ext>
              </a:extLst>
            </p:cNvPr>
            <p:cNvCxnSpPr/>
            <p:nvPr/>
          </p:nvCxnSpPr>
          <p:spPr>
            <a:xfrm>
              <a:off x="5206074" y="2204105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A849AE8-73FF-74DC-24E1-62C4FC405CED}"/>
                </a:ext>
              </a:extLst>
            </p:cNvPr>
            <p:cNvCxnSpPr/>
            <p:nvPr/>
          </p:nvCxnSpPr>
          <p:spPr>
            <a:xfrm>
              <a:off x="5088630" y="2268571"/>
              <a:ext cx="39149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80A97F13-0EE0-3DF5-B7AB-681E9CA6C805}"/>
                </a:ext>
              </a:extLst>
            </p:cNvPr>
            <p:cNvCxnSpPr/>
            <p:nvPr/>
          </p:nvCxnSpPr>
          <p:spPr>
            <a:xfrm>
              <a:off x="5164826" y="2333036"/>
              <a:ext cx="3055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0CFB14D0-3AEF-3DCD-A41A-E76D1D6E03CC}"/>
                </a:ext>
              </a:extLst>
            </p:cNvPr>
            <p:cNvCxnSpPr/>
            <p:nvPr/>
          </p:nvCxnSpPr>
          <p:spPr>
            <a:xfrm>
              <a:off x="5088630" y="2388301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4F58F51-34C9-3881-30BD-84992BA8E701}"/>
                </a:ext>
              </a:extLst>
            </p:cNvPr>
            <p:cNvCxnSpPr/>
            <p:nvPr/>
          </p:nvCxnSpPr>
          <p:spPr>
            <a:xfrm>
              <a:off x="5215862" y="2452776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0D87098-03BD-73BE-0F24-2A071B0989CA}"/>
                </a:ext>
              </a:extLst>
            </p:cNvPr>
            <p:cNvCxnSpPr/>
            <p:nvPr/>
          </p:nvCxnSpPr>
          <p:spPr>
            <a:xfrm>
              <a:off x="5088630" y="2508032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5D9295C-7CB8-BF13-F5D1-2CD6F7A76515}"/>
                </a:ext>
              </a:extLst>
            </p:cNvPr>
            <p:cNvCxnSpPr/>
            <p:nvPr/>
          </p:nvCxnSpPr>
          <p:spPr>
            <a:xfrm>
              <a:off x="5088630" y="2627762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B4CE2F89-99DC-902A-B9E9-33FFEBB24583}"/>
                </a:ext>
              </a:extLst>
            </p:cNvPr>
            <p:cNvCxnSpPr/>
            <p:nvPr/>
          </p:nvCxnSpPr>
          <p:spPr>
            <a:xfrm>
              <a:off x="5138963" y="274749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1D326E3-B1BF-38C5-8A45-6B768CCE203E}"/>
                </a:ext>
              </a:extLst>
            </p:cNvPr>
            <p:cNvCxnSpPr/>
            <p:nvPr/>
          </p:nvCxnSpPr>
          <p:spPr>
            <a:xfrm>
              <a:off x="5088630" y="2867223"/>
              <a:ext cx="30479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2F36EDCD-59A8-4BD9-7394-C1927B3C2028}"/>
                </a:ext>
              </a:extLst>
            </p:cNvPr>
            <p:cNvCxnSpPr/>
            <p:nvPr/>
          </p:nvCxnSpPr>
          <p:spPr>
            <a:xfrm>
              <a:off x="5174146" y="257250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BB1898-D1DA-8AFA-B9EF-8D5537A31DC8}"/>
                </a:ext>
              </a:extLst>
            </p:cNvPr>
            <p:cNvCxnSpPr/>
            <p:nvPr/>
          </p:nvCxnSpPr>
          <p:spPr>
            <a:xfrm>
              <a:off x="5225660" y="2683017"/>
              <a:ext cx="3816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C49783E-B83B-FDAD-92D9-27DA554AE2DE}"/>
                </a:ext>
              </a:extLst>
            </p:cNvPr>
            <p:cNvCxnSpPr/>
            <p:nvPr/>
          </p:nvCxnSpPr>
          <p:spPr>
            <a:xfrm>
              <a:off x="5088627" y="2811968"/>
              <a:ext cx="440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C538AA7-514F-DA42-AAE4-6CCB0BCF0EE8}"/>
                </a:ext>
              </a:extLst>
            </p:cNvPr>
            <p:cNvCxnSpPr/>
            <p:nvPr/>
          </p:nvCxnSpPr>
          <p:spPr>
            <a:xfrm>
              <a:off x="5411590" y="2148840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D17BC6-AF4D-8C6D-0341-7E2904DEEEA1}"/>
                </a:ext>
              </a:extLst>
            </p:cNvPr>
            <p:cNvCxnSpPr/>
            <p:nvPr/>
          </p:nvCxnSpPr>
          <p:spPr>
            <a:xfrm>
              <a:off x="5411589" y="2204105"/>
              <a:ext cx="47713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CCFA7DDA-397A-6D8D-929A-229561B6DB4B}"/>
                </a:ext>
              </a:extLst>
            </p:cNvPr>
            <p:cNvCxnSpPr/>
            <p:nvPr/>
          </p:nvCxnSpPr>
          <p:spPr>
            <a:xfrm>
              <a:off x="5411590" y="2268571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E9AA916-C44C-F78E-570C-28C1FC51F044}"/>
                </a:ext>
              </a:extLst>
            </p:cNvPr>
            <p:cNvCxnSpPr/>
            <p:nvPr/>
          </p:nvCxnSpPr>
          <p:spPr>
            <a:xfrm>
              <a:off x="5352891" y="2333036"/>
              <a:ext cx="44039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A590462-932A-8CDA-F20E-709043937AC1}"/>
                </a:ext>
              </a:extLst>
            </p:cNvPr>
            <p:cNvCxnSpPr/>
            <p:nvPr/>
          </p:nvCxnSpPr>
          <p:spPr>
            <a:xfrm>
              <a:off x="5411590" y="2388301"/>
              <a:ext cx="39149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6BF10E03-E49F-9FC9-20F5-B679FE645913}"/>
                </a:ext>
              </a:extLst>
            </p:cNvPr>
            <p:cNvCxnSpPr/>
            <p:nvPr/>
          </p:nvCxnSpPr>
          <p:spPr>
            <a:xfrm>
              <a:off x="5538822" y="2452776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150E663C-2032-7147-7DE9-28F3E2FFF005}"/>
                </a:ext>
              </a:extLst>
            </p:cNvPr>
            <p:cNvCxnSpPr/>
            <p:nvPr/>
          </p:nvCxnSpPr>
          <p:spPr>
            <a:xfrm>
              <a:off x="5317575" y="2508032"/>
              <a:ext cx="3484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A90AF66A-9420-3436-A714-3BED56C4F7FA}"/>
                </a:ext>
              </a:extLst>
            </p:cNvPr>
            <p:cNvCxnSpPr/>
            <p:nvPr/>
          </p:nvCxnSpPr>
          <p:spPr>
            <a:xfrm>
              <a:off x="5343093" y="2628035"/>
              <a:ext cx="45999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54D9886-0E79-E027-A590-B6122D8C239C}"/>
                </a:ext>
              </a:extLst>
            </p:cNvPr>
            <p:cNvCxnSpPr/>
            <p:nvPr/>
          </p:nvCxnSpPr>
          <p:spPr>
            <a:xfrm>
              <a:off x="5478709" y="2747493"/>
              <a:ext cx="371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03BB46F-2EAA-A3DC-9599-69D31B8EE823}"/>
                </a:ext>
              </a:extLst>
            </p:cNvPr>
            <p:cNvCxnSpPr/>
            <p:nvPr/>
          </p:nvCxnSpPr>
          <p:spPr>
            <a:xfrm>
              <a:off x="5411590" y="286722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DF9B9D3-28CA-C89C-4A99-8EB5A051D516}"/>
                </a:ext>
              </a:extLst>
            </p:cNvPr>
            <p:cNvCxnSpPr/>
            <p:nvPr/>
          </p:nvCxnSpPr>
          <p:spPr>
            <a:xfrm>
              <a:off x="5418832" y="2572507"/>
              <a:ext cx="3327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E8E8CC0-3904-3F3B-B735-67419F14040F}"/>
                </a:ext>
              </a:extLst>
            </p:cNvPr>
            <p:cNvCxnSpPr/>
            <p:nvPr/>
          </p:nvCxnSpPr>
          <p:spPr>
            <a:xfrm>
              <a:off x="5698228" y="2683017"/>
              <a:ext cx="2663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9A20421-B6F1-9543-EE07-9EEA9F3F354F}"/>
                </a:ext>
              </a:extLst>
            </p:cNvPr>
            <p:cNvCxnSpPr/>
            <p:nvPr/>
          </p:nvCxnSpPr>
          <p:spPr>
            <a:xfrm>
              <a:off x="5529044" y="2811968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F25BE90-47B4-BB66-AF5C-B95CF27BD583}"/>
                </a:ext>
              </a:extLst>
            </p:cNvPr>
            <p:cNvCxnSpPr/>
            <p:nvPr/>
          </p:nvCxnSpPr>
          <p:spPr>
            <a:xfrm>
              <a:off x="5763933" y="2148840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3A0B1932-85EE-B7FE-10E2-BE94B33FA3BD}"/>
                </a:ext>
              </a:extLst>
            </p:cNvPr>
            <p:cNvCxnSpPr/>
            <p:nvPr/>
          </p:nvCxnSpPr>
          <p:spPr>
            <a:xfrm>
              <a:off x="5881377" y="2204105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F5EBD2AB-D6AF-FB7D-567F-886F32262392}"/>
                </a:ext>
              </a:extLst>
            </p:cNvPr>
            <p:cNvCxnSpPr/>
            <p:nvPr/>
          </p:nvCxnSpPr>
          <p:spPr>
            <a:xfrm>
              <a:off x="5763933" y="2268571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33ACE29-DEF4-D80B-2449-B6BB919A9E52}"/>
                </a:ext>
              </a:extLst>
            </p:cNvPr>
            <p:cNvCxnSpPr/>
            <p:nvPr/>
          </p:nvCxnSpPr>
          <p:spPr>
            <a:xfrm>
              <a:off x="5891165" y="2333036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AD7A7B8E-6753-5A48-0284-406FEDCB7192}"/>
                </a:ext>
              </a:extLst>
            </p:cNvPr>
            <p:cNvCxnSpPr/>
            <p:nvPr/>
          </p:nvCxnSpPr>
          <p:spPr>
            <a:xfrm>
              <a:off x="5763933" y="2388301"/>
              <a:ext cx="371911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8A060104-DAC9-E3F1-5491-C929FCC19319}"/>
                </a:ext>
              </a:extLst>
            </p:cNvPr>
            <p:cNvCxnSpPr/>
            <p:nvPr/>
          </p:nvCxnSpPr>
          <p:spPr>
            <a:xfrm>
              <a:off x="5783509" y="2452776"/>
              <a:ext cx="3621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F53B6E9-6445-E4A7-F519-7B1950223169}"/>
                </a:ext>
              </a:extLst>
            </p:cNvPr>
            <p:cNvCxnSpPr/>
            <p:nvPr/>
          </p:nvCxnSpPr>
          <p:spPr>
            <a:xfrm>
              <a:off x="5763933" y="2508032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46148217-24C7-46EB-0ED6-040390DA7450}"/>
                </a:ext>
              </a:extLst>
            </p:cNvPr>
            <p:cNvCxnSpPr/>
            <p:nvPr/>
          </p:nvCxnSpPr>
          <p:spPr>
            <a:xfrm>
              <a:off x="5763933" y="2627762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D9D6EB6C-0537-1CA6-F732-93C55DD95D2B}"/>
                </a:ext>
              </a:extLst>
            </p:cNvPr>
            <p:cNvCxnSpPr/>
            <p:nvPr/>
          </p:nvCxnSpPr>
          <p:spPr>
            <a:xfrm>
              <a:off x="5763933" y="274749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9CFBF113-1FA2-8F62-5323-21334F06ED43}"/>
                </a:ext>
              </a:extLst>
            </p:cNvPr>
            <p:cNvCxnSpPr/>
            <p:nvPr/>
          </p:nvCxnSpPr>
          <p:spPr>
            <a:xfrm>
              <a:off x="5664668" y="2867223"/>
              <a:ext cx="3537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076273E5-5AD3-7113-73EA-8BF5068577B4}"/>
                </a:ext>
              </a:extLst>
            </p:cNvPr>
            <p:cNvCxnSpPr/>
            <p:nvPr/>
          </p:nvCxnSpPr>
          <p:spPr>
            <a:xfrm>
              <a:off x="5891165" y="257250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66AAECA-E8E9-D7DD-D882-204FD0C3D55D}"/>
                </a:ext>
              </a:extLst>
            </p:cNvPr>
            <p:cNvCxnSpPr/>
            <p:nvPr/>
          </p:nvCxnSpPr>
          <p:spPr>
            <a:xfrm>
              <a:off x="5900963" y="268301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59DADDD-E76F-94FF-B5FA-D8A4D25377A0}"/>
                </a:ext>
              </a:extLst>
            </p:cNvPr>
            <p:cNvCxnSpPr/>
            <p:nvPr/>
          </p:nvCxnSpPr>
          <p:spPr>
            <a:xfrm>
              <a:off x="5822223" y="2811968"/>
              <a:ext cx="33320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8D1E4D11-F40E-0494-45A1-6E429FD94D8D}"/>
                </a:ext>
              </a:extLst>
            </p:cNvPr>
            <p:cNvSpPr txBox="1"/>
            <p:nvPr/>
          </p:nvSpPr>
          <p:spPr>
            <a:xfrm>
              <a:off x="6096000" y="199788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A</a:t>
              </a:r>
              <a:endParaRPr lang="en-GB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BCFC7423-3118-A020-D25A-A3816A6B8E33}"/>
                </a:ext>
              </a:extLst>
            </p:cNvPr>
            <p:cNvSpPr txBox="1"/>
            <p:nvPr/>
          </p:nvSpPr>
          <p:spPr>
            <a:xfrm>
              <a:off x="4802537" y="215708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GB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94E93DE-0E7C-85B5-1D91-E8F241E94BB8}"/>
                </a:ext>
              </a:extLst>
            </p:cNvPr>
            <p:cNvSpPr txBox="1"/>
            <p:nvPr/>
          </p:nvSpPr>
          <p:spPr>
            <a:xfrm>
              <a:off x="5923064" y="2773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endParaRPr lang="en-GB" b="1" dirty="0"/>
            </a:p>
          </p:txBody>
        </p:sp>
      </p:grpSp>
      <p:sp>
        <p:nvSpPr>
          <p:cNvPr id="105" name="Down Arrow 211">
            <a:extLst>
              <a:ext uri="{FF2B5EF4-FFF2-40B4-BE49-F238E27FC236}">
                <a16:creationId xmlns:a16="http://schemas.microsoft.com/office/drawing/2014/main" id="{BF1BE0E5-35D0-2120-D572-3896FA74F3A0}"/>
              </a:ext>
            </a:extLst>
          </p:cNvPr>
          <p:cNvSpPr/>
          <p:nvPr/>
        </p:nvSpPr>
        <p:spPr>
          <a:xfrm rot="16200000">
            <a:off x="7900723" y="290024"/>
            <a:ext cx="493447" cy="336098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F40D7B2-00A1-6BF8-E20B-0FE4D868817C}"/>
              </a:ext>
            </a:extLst>
          </p:cNvPr>
          <p:cNvSpPr txBox="1"/>
          <p:nvPr/>
        </p:nvSpPr>
        <p:spPr>
          <a:xfrm>
            <a:off x="6561494" y="1180586"/>
            <a:ext cx="3028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Bin Refining </a:t>
            </a:r>
          </a:p>
          <a:p>
            <a:pPr algn="ctr"/>
            <a:r>
              <a:rPr lang="en-US" i="1" dirty="0"/>
              <a:t>and/or re-assembly</a:t>
            </a:r>
            <a:br>
              <a:rPr lang="en-US" i="1" dirty="0"/>
            </a:br>
            <a:endParaRPr lang="en-GB" i="1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7D68D2AD-27E1-5CE6-FC6A-725E66968588}"/>
              </a:ext>
            </a:extLst>
          </p:cNvPr>
          <p:cNvSpPr/>
          <p:nvPr/>
        </p:nvSpPr>
        <p:spPr>
          <a:xfrm>
            <a:off x="8866734" y="3769335"/>
            <a:ext cx="1447800" cy="326796"/>
          </a:xfrm>
          <a:prstGeom prst="ellipse">
            <a:avLst/>
          </a:prstGeom>
          <a:noFill/>
          <a:ln w="38100">
            <a:solidFill>
              <a:schemeClr val="accent2">
                <a:lumMod val="60000"/>
                <a:lumOff val="40000"/>
              </a:schemeClr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C1A2405-F6C0-3B39-9952-B6153C54ED94}"/>
              </a:ext>
            </a:extLst>
          </p:cNvPr>
          <p:cNvSpPr/>
          <p:nvPr/>
        </p:nvSpPr>
        <p:spPr>
          <a:xfrm>
            <a:off x="6661945" y="3579440"/>
            <a:ext cx="937260" cy="370060"/>
          </a:xfrm>
          <a:prstGeom prst="ellipse">
            <a:avLst/>
          </a:prstGeom>
          <a:noFill/>
          <a:ln w="38100">
            <a:solidFill>
              <a:schemeClr val="accent5">
                <a:lumMod val="50000"/>
              </a:schemeClr>
            </a:solidFill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27F92DF4-B6B1-B3C1-F56C-E2DAD7A07AFF}"/>
              </a:ext>
            </a:extLst>
          </p:cNvPr>
          <p:cNvSpPr/>
          <p:nvPr/>
        </p:nvSpPr>
        <p:spPr>
          <a:xfrm>
            <a:off x="7713707" y="3722447"/>
            <a:ext cx="853239" cy="390451"/>
          </a:xfrm>
          <a:prstGeom prst="ellipse">
            <a:avLst/>
          </a:prstGeom>
          <a:noFill/>
          <a:ln w="38100" cmpd="sng">
            <a:solidFill>
              <a:schemeClr val="tx1">
                <a:lumMod val="95000"/>
                <a:lumOff val="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458E9D6-DE56-664C-96C7-23509708E643}"/>
              </a:ext>
            </a:extLst>
          </p:cNvPr>
          <p:cNvSpPr txBox="1"/>
          <p:nvPr/>
        </p:nvSpPr>
        <p:spPr>
          <a:xfrm>
            <a:off x="6577975" y="4097525"/>
            <a:ext cx="28290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 err="1"/>
              <a:t>Metagenome</a:t>
            </a:r>
            <a:r>
              <a:rPr lang="en-US" sz="2000" b="1" dirty="0"/>
              <a:t>-assembled</a:t>
            </a:r>
            <a:br>
              <a:rPr lang="en-US" sz="2000" b="1" dirty="0"/>
            </a:br>
            <a:r>
              <a:rPr lang="en-US" sz="2000" b="1" dirty="0"/>
              <a:t>genomes (MAGs)</a:t>
            </a:r>
            <a:endParaRPr lang="en-GB" sz="2000" b="1" dirty="0"/>
          </a:p>
        </p:txBody>
      </p:sp>
      <p:pic>
        <p:nvPicPr>
          <p:cNvPr id="112" name="Picture 7" descr="C:\Users\ranko\Downloads\img_493329.png">
            <a:extLst>
              <a:ext uri="{FF2B5EF4-FFF2-40B4-BE49-F238E27FC236}">
                <a16:creationId xmlns:a16="http://schemas.microsoft.com/office/drawing/2014/main" id="{B3C9B770-F859-6CE3-376A-5979EAB2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7317" y="3260615"/>
            <a:ext cx="403851" cy="370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" name="Picture 7" descr="C:\Users\ranko\Downloads\img_493329.png">
            <a:extLst>
              <a:ext uri="{FF2B5EF4-FFF2-40B4-BE49-F238E27FC236}">
                <a16:creationId xmlns:a16="http://schemas.microsoft.com/office/drawing/2014/main" id="{EC0E9568-C49B-9576-9E01-F09F18CF2E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0926" y="3782119"/>
            <a:ext cx="497269" cy="455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Down Arrow 8">
            <a:extLst>
              <a:ext uri="{FF2B5EF4-FFF2-40B4-BE49-F238E27FC236}">
                <a16:creationId xmlns:a16="http://schemas.microsoft.com/office/drawing/2014/main" id="{F31229DA-8350-D238-6427-1C88E53BC517}"/>
              </a:ext>
            </a:extLst>
          </p:cNvPr>
          <p:cNvSpPr/>
          <p:nvPr/>
        </p:nvSpPr>
        <p:spPr>
          <a:xfrm>
            <a:off x="984539" y="2053354"/>
            <a:ext cx="401863" cy="804798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FA916272-7F02-34A5-BBAD-BC6462DEC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57" y="2967360"/>
            <a:ext cx="833261" cy="650929"/>
          </a:xfrm>
          <a:prstGeom prst="rect">
            <a:avLst/>
          </a:prstGeom>
          <a:noFill/>
          <a:ln w="31750">
            <a:solidFill>
              <a:schemeClr val="accent6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441321F-E0BE-06A2-275D-39C4D8D4502D}"/>
              </a:ext>
            </a:extLst>
          </p:cNvPr>
          <p:cNvSpPr txBox="1"/>
          <p:nvPr/>
        </p:nvSpPr>
        <p:spPr>
          <a:xfrm>
            <a:off x="1433953" y="2170747"/>
            <a:ext cx="1653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QC (</a:t>
            </a:r>
            <a:r>
              <a:rPr lang="en-US" i="1" dirty="0" err="1"/>
              <a:t>kneaddata</a:t>
            </a:r>
            <a:r>
              <a:rPr lang="en-US" i="1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B8069D-79C2-CC29-07D7-719553B8F665}"/>
              </a:ext>
            </a:extLst>
          </p:cNvPr>
          <p:cNvSpPr txBox="1"/>
          <p:nvPr/>
        </p:nvSpPr>
        <p:spPr>
          <a:xfrm>
            <a:off x="10185332" y="1026518"/>
            <a:ext cx="186217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Refined binned </a:t>
            </a:r>
          </a:p>
          <a:p>
            <a:pPr algn="ctr"/>
            <a:r>
              <a:rPr lang="en-US" sz="2000" b="1" dirty="0"/>
              <a:t>contigs</a:t>
            </a:r>
            <a:endParaRPr lang="en-GB" sz="2000" b="1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1D8B395-3F3A-F8B0-E74E-D9F59DBA4D02}"/>
              </a:ext>
            </a:extLst>
          </p:cNvPr>
          <p:cNvGrpSpPr/>
          <p:nvPr/>
        </p:nvGrpSpPr>
        <p:grpSpPr>
          <a:xfrm>
            <a:off x="10071701" y="1545902"/>
            <a:ext cx="1934288" cy="1469056"/>
            <a:chOff x="4802537" y="1997883"/>
            <a:chExt cx="1617591" cy="114512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9D2E04A-A078-5278-5E46-F6271A1763FF}"/>
                </a:ext>
              </a:extLst>
            </p:cNvPr>
            <p:cNvCxnSpPr/>
            <p:nvPr/>
          </p:nvCxnSpPr>
          <p:spPr>
            <a:xfrm>
              <a:off x="5088629" y="2148840"/>
              <a:ext cx="32296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A92F67-0D00-2E18-C012-32295CD4C74B}"/>
                </a:ext>
              </a:extLst>
            </p:cNvPr>
            <p:cNvCxnSpPr/>
            <p:nvPr/>
          </p:nvCxnSpPr>
          <p:spPr>
            <a:xfrm>
              <a:off x="5206074" y="2204105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A85EF89-4500-8801-C6E5-81FB62585939}"/>
                </a:ext>
              </a:extLst>
            </p:cNvPr>
            <p:cNvCxnSpPr/>
            <p:nvPr/>
          </p:nvCxnSpPr>
          <p:spPr>
            <a:xfrm>
              <a:off x="5088630" y="2268571"/>
              <a:ext cx="39149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339303-71D7-4192-8B95-D65C5A467115}"/>
                </a:ext>
              </a:extLst>
            </p:cNvPr>
            <p:cNvCxnSpPr/>
            <p:nvPr/>
          </p:nvCxnSpPr>
          <p:spPr>
            <a:xfrm>
              <a:off x="5164826" y="2333036"/>
              <a:ext cx="30550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31D2B800-DD84-38C8-6747-446188352467}"/>
                </a:ext>
              </a:extLst>
            </p:cNvPr>
            <p:cNvCxnSpPr/>
            <p:nvPr/>
          </p:nvCxnSpPr>
          <p:spPr>
            <a:xfrm>
              <a:off x="5088630" y="2388301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0156BA03-4420-4F29-E084-A8B9BC793C26}"/>
                </a:ext>
              </a:extLst>
            </p:cNvPr>
            <p:cNvCxnSpPr/>
            <p:nvPr/>
          </p:nvCxnSpPr>
          <p:spPr>
            <a:xfrm>
              <a:off x="5215862" y="2452776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C899A73-FF4A-5103-26C8-AB70B102BDDD}"/>
                </a:ext>
              </a:extLst>
            </p:cNvPr>
            <p:cNvCxnSpPr/>
            <p:nvPr/>
          </p:nvCxnSpPr>
          <p:spPr>
            <a:xfrm>
              <a:off x="5088630" y="2508032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DF76EAB-7EE7-1C81-BD17-EBCE48203C63}"/>
                </a:ext>
              </a:extLst>
            </p:cNvPr>
            <p:cNvCxnSpPr/>
            <p:nvPr/>
          </p:nvCxnSpPr>
          <p:spPr>
            <a:xfrm>
              <a:off x="5088630" y="2627762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36E483F0-7125-AD42-16B2-CB925FFADE32}"/>
                </a:ext>
              </a:extLst>
            </p:cNvPr>
            <p:cNvCxnSpPr/>
            <p:nvPr/>
          </p:nvCxnSpPr>
          <p:spPr>
            <a:xfrm>
              <a:off x="5138963" y="274749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9EA455DB-3315-DEF5-EB2B-09DC0B9B7BA2}"/>
                </a:ext>
              </a:extLst>
            </p:cNvPr>
            <p:cNvCxnSpPr/>
            <p:nvPr/>
          </p:nvCxnSpPr>
          <p:spPr>
            <a:xfrm>
              <a:off x="5088630" y="2867223"/>
              <a:ext cx="304797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510B3918-38EB-FABE-C0B3-C7D15241C769}"/>
                </a:ext>
              </a:extLst>
            </p:cNvPr>
            <p:cNvCxnSpPr/>
            <p:nvPr/>
          </p:nvCxnSpPr>
          <p:spPr>
            <a:xfrm>
              <a:off x="5174146" y="257250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6D3CB005-2E95-44E1-F03D-DFFD0E310912}"/>
                </a:ext>
              </a:extLst>
            </p:cNvPr>
            <p:cNvCxnSpPr/>
            <p:nvPr/>
          </p:nvCxnSpPr>
          <p:spPr>
            <a:xfrm>
              <a:off x="5225660" y="2683017"/>
              <a:ext cx="381677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3F5B413C-9407-64CA-45A8-125C6C9C0B35}"/>
                </a:ext>
              </a:extLst>
            </p:cNvPr>
            <p:cNvCxnSpPr/>
            <p:nvPr/>
          </p:nvCxnSpPr>
          <p:spPr>
            <a:xfrm>
              <a:off x="5088627" y="2811968"/>
              <a:ext cx="44041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24E3280B-104C-875D-8F38-5827AEF70326}"/>
                </a:ext>
              </a:extLst>
            </p:cNvPr>
            <p:cNvCxnSpPr/>
            <p:nvPr/>
          </p:nvCxnSpPr>
          <p:spPr>
            <a:xfrm>
              <a:off x="5411590" y="2148840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501FB916-CD5B-1365-88B1-746F86E6C3BB}"/>
                </a:ext>
              </a:extLst>
            </p:cNvPr>
            <p:cNvCxnSpPr/>
            <p:nvPr/>
          </p:nvCxnSpPr>
          <p:spPr>
            <a:xfrm>
              <a:off x="5411589" y="2204105"/>
              <a:ext cx="477136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DC973ECA-6666-E8B8-91A7-5633B0020358}"/>
                </a:ext>
              </a:extLst>
            </p:cNvPr>
            <p:cNvCxnSpPr/>
            <p:nvPr/>
          </p:nvCxnSpPr>
          <p:spPr>
            <a:xfrm>
              <a:off x="5411590" y="2268571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9E7CFA8F-3A36-8ADC-F061-0FCAFB5D8F5A}"/>
                </a:ext>
              </a:extLst>
            </p:cNvPr>
            <p:cNvCxnSpPr/>
            <p:nvPr/>
          </p:nvCxnSpPr>
          <p:spPr>
            <a:xfrm>
              <a:off x="5352891" y="2333036"/>
              <a:ext cx="440394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DA1BBB-5534-676C-ABDE-31CF0452C2D4}"/>
                </a:ext>
              </a:extLst>
            </p:cNvPr>
            <p:cNvCxnSpPr/>
            <p:nvPr/>
          </p:nvCxnSpPr>
          <p:spPr>
            <a:xfrm>
              <a:off x="5411590" y="2388301"/>
              <a:ext cx="39149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2CCBB4C-38F9-BD6A-24F3-9564C7CD5EC4}"/>
                </a:ext>
              </a:extLst>
            </p:cNvPr>
            <p:cNvCxnSpPr/>
            <p:nvPr/>
          </p:nvCxnSpPr>
          <p:spPr>
            <a:xfrm>
              <a:off x="5538822" y="2452776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2C93362-348C-E581-EE80-4A63D333D64E}"/>
                </a:ext>
              </a:extLst>
            </p:cNvPr>
            <p:cNvCxnSpPr/>
            <p:nvPr/>
          </p:nvCxnSpPr>
          <p:spPr>
            <a:xfrm>
              <a:off x="5317575" y="2508032"/>
              <a:ext cx="34847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F51DCE6-6AA9-F7ED-C8B5-DA4C466AB60D}"/>
                </a:ext>
              </a:extLst>
            </p:cNvPr>
            <p:cNvCxnSpPr/>
            <p:nvPr/>
          </p:nvCxnSpPr>
          <p:spPr>
            <a:xfrm>
              <a:off x="5343093" y="2628035"/>
              <a:ext cx="459990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1D743347-319D-40F9-B502-91675E088E49}"/>
                </a:ext>
              </a:extLst>
            </p:cNvPr>
            <p:cNvCxnSpPr/>
            <p:nvPr/>
          </p:nvCxnSpPr>
          <p:spPr>
            <a:xfrm>
              <a:off x="5478709" y="2747493"/>
              <a:ext cx="37191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62817F5C-508E-5036-CC93-D4A027F701A0}"/>
                </a:ext>
              </a:extLst>
            </p:cNvPr>
            <p:cNvCxnSpPr/>
            <p:nvPr/>
          </p:nvCxnSpPr>
          <p:spPr>
            <a:xfrm>
              <a:off x="5411590" y="286722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336B6BA3-7FC6-9472-849C-03B5E4DC2748}"/>
                </a:ext>
              </a:extLst>
            </p:cNvPr>
            <p:cNvCxnSpPr/>
            <p:nvPr/>
          </p:nvCxnSpPr>
          <p:spPr>
            <a:xfrm>
              <a:off x="5418832" y="2572507"/>
              <a:ext cx="332738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23148402-8639-3E52-A7ED-B471501CA817}"/>
                </a:ext>
              </a:extLst>
            </p:cNvPr>
            <p:cNvCxnSpPr/>
            <p:nvPr/>
          </p:nvCxnSpPr>
          <p:spPr>
            <a:xfrm>
              <a:off x="5698228" y="2683017"/>
              <a:ext cx="26634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3EEC7169-3336-13BA-63B6-899A48184AFD}"/>
                </a:ext>
              </a:extLst>
            </p:cNvPr>
            <p:cNvCxnSpPr/>
            <p:nvPr/>
          </p:nvCxnSpPr>
          <p:spPr>
            <a:xfrm>
              <a:off x="5529044" y="2811968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4C62669-13A9-A7D2-1096-2E4CDF5835EC}"/>
                </a:ext>
              </a:extLst>
            </p:cNvPr>
            <p:cNvCxnSpPr/>
            <p:nvPr/>
          </p:nvCxnSpPr>
          <p:spPr>
            <a:xfrm>
              <a:off x="5763933" y="2148840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6C954D16-7084-DD2A-58AC-9BE5BD442C26}"/>
                </a:ext>
              </a:extLst>
            </p:cNvPr>
            <p:cNvCxnSpPr/>
            <p:nvPr/>
          </p:nvCxnSpPr>
          <p:spPr>
            <a:xfrm>
              <a:off x="5881377" y="2204105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894712D8-CCFC-A0CD-BFB7-0B1A59C8A4C1}"/>
                </a:ext>
              </a:extLst>
            </p:cNvPr>
            <p:cNvCxnSpPr/>
            <p:nvPr/>
          </p:nvCxnSpPr>
          <p:spPr>
            <a:xfrm>
              <a:off x="5763933" y="2268571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97833E33-AF1E-2487-207E-2B2C1A28007B}"/>
                </a:ext>
              </a:extLst>
            </p:cNvPr>
            <p:cNvCxnSpPr/>
            <p:nvPr/>
          </p:nvCxnSpPr>
          <p:spPr>
            <a:xfrm>
              <a:off x="5891165" y="2333036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14FD997-D51B-0C3F-6B8A-EEF983778E96}"/>
                </a:ext>
              </a:extLst>
            </p:cNvPr>
            <p:cNvCxnSpPr/>
            <p:nvPr/>
          </p:nvCxnSpPr>
          <p:spPr>
            <a:xfrm>
              <a:off x="5763933" y="2388301"/>
              <a:ext cx="371911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4BBE46D-2EA8-2391-59A4-B25EA8227F1C}"/>
                </a:ext>
              </a:extLst>
            </p:cNvPr>
            <p:cNvCxnSpPr/>
            <p:nvPr/>
          </p:nvCxnSpPr>
          <p:spPr>
            <a:xfrm>
              <a:off x="5783509" y="2452776"/>
              <a:ext cx="362121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BC6A2330-E164-CCC3-C757-464E2DA4CC9D}"/>
                </a:ext>
              </a:extLst>
            </p:cNvPr>
            <p:cNvCxnSpPr/>
            <p:nvPr/>
          </p:nvCxnSpPr>
          <p:spPr>
            <a:xfrm>
              <a:off x="5763933" y="2508032"/>
              <a:ext cx="25446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A658823-221F-9A50-BD92-20B1CB271296}"/>
                </a:ext>
              </a:extLst>
            </p:cNvPr>
            <p:cNvCxnSpPr/>
            <p:nvPr/>
          </p:nvCxnSpPr>
          <p:spPr>
            <a:xfrm>
              <a:off x="5763933" y="2627762"/>
              <a:ext cx="254465" cy="0"/>
            </a:xfrm>
            <a:prstGeom prst="line">
              <a:avLst/>
            </a:prstGeom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BD7B29A-0FB7-10D8-ED13-3AB10B94BB13}"/>
                </a:ext>
              </a:extLst>
            </p:cNvPr>
            <p:cNvCxnSpPr/>
            <p:nvPr/>
          </p:nvCxnSpPr>
          <p:spPr>
            <a:xfrm>
              <a:off x="5763933" y="2747493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5766A04-E8D8-6F49-A052-661CE246143A}"/>
                </a:ext>
              </a:extLst>
            </p:cNvPr>
            <p:cNvCxnSpPr/>
            <p:nvPr/>
          </p:nvCxnSpPr>
          <p:spPr>
            <a:xfrm>
              <a:off x="5664668" y="2867223"/>
              <a:ext cx="353729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4F631E1-EDFB-5354-A762-DEEA3D9E6142}"/>
                </a:ext>
              </a:extLst>
            </p:cNvPr>
            <p:cNvCxnSpPr/>
            <p:nvPr/>
          </p:nvCxnSpPr>
          <p:spPr>
            <a:xfrm>
              <a:off x="5891165" y="257250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0B0684D0-E448-B615-0D11-7C50B6B87654}"/>
                </a:ext>
              </a:extLst>
            </p:cNvPr>
            <p:cNvCxnSpPr/>
            <p:nvPr/>
          </p:nvCxnSpPr>
          <p:spPr>
            <a:xfrm>
              <a:off x="5900963" y="2683017"/>
              <a:ext cx="2544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A0496A15-4B83-7EA8-4F7A-FE89BD25CF94}"/>
                </a:ext>
              </a:extLst>
            </p:cNvPr>
            <p:cNvCxnSpPr/>
            <p:nvPr/>
          </p:nvCxnSpPr>
          <p:spPr>
            <a:xfrm>
              <a:off x="5822223" y="2811968"/>
              <a:ext cx="333205" cy="0"/>
            </a:xfrm>
            <a:prstGeom prst="line">
              <a:avLst/>
            </a:prstGeom>
          </p:spPr>
          <p:style>
            <a:lnRef idx="2">
              <a:schemeClr val="accent5"/>
            </a:lnRef>
            <a:fillRef idx="0">
              <a:schemeClr val="accent5"/>
            </a:fillRef>
            <a:effectRef idx="1">
              <a:schemeClr val="accent5"/>
            </a:effectRef>
            <a:fontRef idx="minor">
              <a:schemeClr val="tx1"/>
            </a:fontRef>
          </p:style>
        </p:cxn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AC8E5C64-B79E-AF4E-1BB4-527D47838249}"/>
                </a:ext>
              </a:extLst>
            </p:cNvPr>
            <p:cNvSpPr txBox="1"/>
            <p:nvPr/>
          </p:nvSpPr>
          <p:spPr>
            <a:xfrm>
              <a:off x="6096000" y="199788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5">
                      <a:lumMod val="75000"/>
                    </a:schemeClr>
                  </a:solidFill>
                </a:rPr>
                <a:t>A</a:t>
              </a:r>
              <a:endParaRPr lang="en-GB" b="1" dirty="0">
                <a:solidFill>
                  <a:schemeClr val="accent5">
                    <a:lumMod val="75000"/>
                  </a:schemeClr>
                </a:solidFill>
              </a:endParaRP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53C2C305-D311-2187-81A1-9BBDB9005D3A}"/>
                </a:ext>
              </a:extLst>
            </p:cNvPr>
            <p:cNvSpPr txBox="1"/>
            <p:nvPr/>
          </p:nvSpPr>
          <p:spPr>
            <a:xfrm>
              <a:off x="4802537" y="2157084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B</a:t>
              </a:r>
              <a:endParaRPr lang="en-GB" b="1" dirty="0">
                <a:solidFill>
                  <a:schemeClr val="accent2">
                    <a:lumMod val="50000"/>
                  </a:schemeClr>
                </a:solidFill>
              </a:endParaRP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79DA554-5DE6-9205-B953-88D7D9A817F3}"/>
                </a:ext>
              </a:extLst>
            </p:cNvPr>
            <p:cNvSpPr txBox="1"/>
            <p:nvPr/>
          </p:nvSpPr>
          <p:spPr>
            <a:xfrm>
              <a:off x="5923064" y="2773680"/>
              <a:ext cx="317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C</a:t>
              </a:r>
              <a:endParaRPr lang="en-GB" b="1" dirty="0"/>
            </a:p>
          </p:txBody>
        </p:sp>
      </p:grpSp>
      <p:sp>
        <p:nvSpPr>
          <p:cNvPr id="166" name="Down Arrow 211">
            <a:extLst>
              <a:ext uri="{FF2B5EF4-FFF2-40B4-BE49-F238E27FC236}">
                <a16:creationId xmlns:a16="http://schemas.microsoft.com/office/drawing/2014/main" id="{F3D1A0F8-9006-94DF-7250-9072F6BEB3C6}"/>
              </a:ext>
            </a:extLst>
          </p:cNvPr>
          <p:cNvSpPr/>
          <p:nvPr/>
        </p:nvSpPr>
        <p:spPr>
          <a:xfrm rot="4472988">
            <a:off x="8987844" y="2041179"/>
            <a:ext cx="493447" cy="1545133"/>
          </a:xfrm>
          <a:prstGeom prst="downArrow">
            <a:avLst/>
          </a:prstGeom>
          <a:gradFill>
            <a:gsLst>
              <a:gs pos="0">
                <a:schemeClr val="tx2"/>
              </a:gs>
              <a:gs pos="100000">
                <a:schemeClr val="tx2">
                  <a:alpha val="0"/>
                </a:scheme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AAB2A6C-03F6-3191-B7D0-537074A42D83}"/>
              </a:ext>
            </a:extLst>
          </p:cNvPr>
          <p:cNvSpPr txBox="1"/>
          <p:nvPr/>
        </p:nvSpPr>
        <p:spPr>
          <a:xfrm>
            <a:off x="9284166" y="2894494"/>
            <a:ext cx="26204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/>
              <a:t>QC, taxonomy assignment</a:t>
            </a:r>
          </a:p>
          <a:p>
            <a:pPr algn="ctr"/>
            <a:r>
              <a:rPr lang="en-US" i="1" dirty="0"/>
              <a:t>(GTDBK, </a:t>
            </a:r>
            <a:r>
              <a:rPr lang="en-US" i="1" dirty="0" err="1"/>
              <a:t>CheckM</a:t>
            </a:r>
            <a:r>
              <a:rPr lang="en-US" i="1" dirty="0"/>
              <a:t>)</a:t>
            </a:r>
            <a:br>
              <a:rPr lang="en-US" i="1" dirty="0"/>
            </a:br>
            <a:endParaRPr lang="en-GB" i="1" dirty="0"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280054F3-4ECE-5049-9D5C-0398C6500B55}"/>
              </a:ext>
            </a:extLst>
          </p:cNvPr>
          <p:cNvGrpSpPr/>
          <p:nvPr/>
        </p:nvGrpSpPr>
        <p:grpSpPr>
          <a:xfrm>
            <a:off x="3771906" y="4204372"/>
            <a:ext cx="2390120" cy="1666870"/>
            <a:chOff x="3771906" y="4204372"/>
            <a:chExt cx="2390120" cy="1666870"/>
          </a:xfrm>
        </p:grpSpPr>
        <p:sp>
          <p:nvSpPr>
            <p:cNvPr id="115" name="Down Arrow 165">
              <a:extLst>
                <a:ext uri="{FF2B5EF4-FFF2-40B4-BE49-F238E27FC236}">
                  <a16:creationId xmlns:a16="http://schemas.microsoft.com/office/drawing/2014/main" id="{B61BF1EE-795D-B7CD-59E2-556F08539928}"/>
                </a:ext>
              </a:extLst>
            </p:cNvPr>
            <p:cNvSpPr/>
            <p:nvPr/>
          </p:nvSpPr>
          <p:spPr>
            <a:xfrm rot="4384226">
              <a:off x="5418475" y="4000125"/>
              <a:ext cx="493447" cy="901941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5FD1EA05-90B9-00AB-2A0B-F5F0CB6FA0FC}"/>
                </a:ext>
              </a:extLst>
            </p:cNvPr>
            <p:cNvSpPr txBox="1"/>
            <p:nvPr/>
          </p:nvSpPr>
          <p:spPr>
            <a:xfrm>
              <a:off x="4127362" y="4353047"/>
              <a:ext cx="13324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Bacterial</a:t>
              </a:r>
              <a:br>
                <a:rPr lang="en-US" b="1" dirty="0"/>
              </a:br>
              <a:r>
                <a:rPr lang="en-US" b="1" dirty="0"/>
                <a:t>abundances</a:t>
              </a:r>
            </a:p>
          </p:txBody>
        </p:sp>
        <p:sp>
          <p:nvSpPr>
            <p:cNvPr id="172" name="Down Arrow 165">
              <a:extLst>
                <a:ext uri="{FF2B5EF4-FFF2-40B4-BE49-F238E27FC236}">
                  <a16:creationId xmlns:a16="http://schemas.microsoft.com/office/drawing/2014/main" id="{D9B33734-61D2-F735-9E85-A4DA9BC8677E}"/>
                </a:ext>
              </a:extLst>
            </p:cNvPr>
            <p:cNvSpPr/>
            <p:nvPr/>
          </p:nvSpPr>
          <p:spPr>
            <a:xfrm rot="3254430">
              <a:off x="5310452" y="4671414"/>
              <a:ext cx="493447" cy="1209700"/>
            </a:xfrm>
            <a:prstGeom prst="downArrow">
              <a:avLst/>
            </a:prstGeom>
            <a:gradFill>
              <a:gsLst>
                <a:gs pos="0">
                  <a:schemeClr val="tx2"/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6FA672C3-27D1-BABF-D39C-783CCB3CF4A0}"/>
                </a:ext>
              </a:extLst>
            </p:cNvPr>
            <p:cNvSpPr txBox="1"/>
            <p:nvPr/>
          </p:nvSpPr>
          <p:spPr>
            <a:xfrm>
              <a:off x="3771906" y="5281601"/>
              <a:ext cx="11966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Novel taxa</a:t>
              </a:r>
            </a:p>
          </p:txBody>
        </p:sp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909B63BF-3004-D7F8-627C-225AD6FAFD8A}"/>
                </a:ext>
              </a:extLst>
            </p:cNvPr>
            <p:cNvGrpSpPr/>
            <p:nvPr/>
          </p:nvGrpSpPr>
          <p:grpSpPr>
            <a:xfrm>
              <a:off x="4762108" y="4945159"/>
              <a:ext cx="399818" cy="369332"/>
              <a:chOff x="4778987" y="5087961"/>
              <a:chExt cx="399818" cy="369332"/>
            </a:xfrm>
          </p:grpSpPr>
          <p:pic>
            <p:nvPicPr>
              <p:cNvPr id="182" name="Picture 4" descr="Image result for checkbox">
                <a:extLst>
                  <a:ext uri="{FF2B5EF4-FFF2-40B4-BE49-F238E27FC236}">
                    <a16:creationId xmlns:a16="http://schemas.microsoft.com/office/drawing/2014/main" id="{5BE29181-C64F-4827-FFEC-B27E7365EFF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987" y="5139151"/>
                <a:ext cx="246152" cy="26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C5EC618F-2085-3990-54BC-7ECA8D47AF12}"/>
                  </a:ext>
                </a:extLst>
              </p:cNvPr>
              <p:cNvSpPr txBox="1"/>
              <p:nvPr/>
            </p:nvSpPr>
            <p:spPr>
              <a:xfrm>
                <a:off x="4878723" y="508796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E541BB64-3B0B-7F94-C8E5-16E069911B45}"/>
                </a:ext>
              </a:extLst>
            </p:cNvPr>
            <p:cNvGrpSpPr/>
            <p:nvPr/>
          </p:nvGrpSpPr>
          <p:grpSpPr>
            <a:xfrm>
              <a:off x="4397931" y="5501910"/>
              <a:ext cx="399818" cy="369332"/>
              <a:chOff x="4778987" y="5087961"/>
              <a:chExt cx="399818" cy="369332"/>
            </a:xfrm>
          </p:grpSpPr>
          <p:pic>
            <p:nvPicPr>
              <p:cNvPr id="186" name="Picture 4" descr="Image result for checkbox">
                <a:extLst>
                  <a:ext uri="{FF2B5EF4-FFF2-40B4-BE49-F238E27FC236}">
                    <a16:creationId xmlns:a16="http://schemas.microsoft.com/office/drawing/2014/main" id="{02D353FB-57C8-6B06-AFE7-FA69B5084C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987" y="5139151"/>
                <a:ext cx="246152" cy="26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33D7C924-B856-B62D-D559-F7F23842C59E}"/>
                  </a:ext>
                </a:extLst>
              </p:cNvPr>
              <p:cNvSpPr txBox="1"/>
              <p:nvPr/>
            </p:nvSpPr>
            <p:spPr>
              <a:xfrm>
                <a:off x="4878723" y="508796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*</a:t>
                </a:r>
              </a:p>
            </p:txBody>
          </p:sp>
        </p:grp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A37E3D0C-01B1-31C8-91F9-90A726517E8E}"/>
              </a:ext>
            </a:extLst>
          </p:cNvPr>
          <p:cNvGrpSpPr/>
          <p:nvPr/>
        </p:nvGrpSpPr>
        <p:grpSpPr>
          <a:xfrm>
            <a:off x="6482113" y="4604457"/>
            <a:ext cx="6482240" cy="2243417"/>
            <a:chOff x="6482113" y="4604457"/>
            <a:chExt cx="6482240" cy="2243417"/>
          </a:xfrm>
        </p:grpSpPr>
        <p:sp>
          <p:nvSpPr>
            <p:cNvPr id="120" name="Down Arrow 165">
              <a:extLst>
                <a:ext uri="{FF2B5EF4-FFF2-40B4-BE49-F238E27FC236}">
                  <a16:creationId xmlns:a16="http://schemas.microsoft.com/office/drawing/2014/main" id="{EA55A776-2E27-CE2F-F6D6-B7900612918F}"/>
                </a:ext>
              </a:extLst>
            </p:cNvPr>
            <p:cNvSpPr/>
            <p:nvPr/>
          </p:nvSpPr>
          <p:spPr>
            <a:xfrm rot="919309">
              <a:off x="6769015" y="4945062"/>
              <a:ext cx="493447" cy="1207920"/>
            </a:xfrm>
            <a:prstGeom prst="downArrow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BC0E0747-FE17-74DC-80FB-614468B005E6}"/>
                </a:ext>
              </a:extLst>
            </p:cNvPr>
            <p:cNvSpPr txBox="1"/>
            <p:nvPr/>
          </p:nvSpPr>
          <p:spPr>
            <a:xfrm>
              <a:off x="6482113" y="6196710"/>
              <a:ext cx="1008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Viruses,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plasmids</a:t>
              </a:r>
            </a:p>
          </p:txBody>
        </p:sp>
        <p:sp>
          <p:nvSpPr>
            <p:cNvPr id="125" name="Down Arrow 165">
              <a:extLst>
                <a:ext uri="{FF2B5EF4-FFF2-40B4-BE49-F238E27FC236}">
                  <a16:creationId xmlns:a16="http://schemas.microsoft.com/office/drawing/2014/main" id="{BD3A7087-2041-8F49-1B71-5D54BECD1E63}"/>
                </a:ext>
              </a:extLst>
            </p:cNvPr>
            <p:cNvSpPr/>
            <p:nvPr/>
          </p:nvSpPr>
          <p:spPr>
            <a:xfrm rot="21132725">
              <a:off x="7565427" y="5009877"/>
              <a:ext cx="493447" cy="1207920"/>
            </a:xfrm>
            <a:prstGeom prst="downArrow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631056F-299F-783D-7377-AEF734406C8F}"/>
                </a:ext>
              </a:extLst>
            </p:cNvPr>
            <p:cNvSpPr txBox="1"/>
            <p:nvPr/>
          </p:nvSpPr>
          <p:spPr>
            <a:xfrm>
              <a:off x="7599205" y="6201543"/>
              <a:ext cx="132921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Community 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modeling</a:t>
              </a:r>
            </a:p>
          </p:txBody>
        </p:sp>
        <p:sp>
          <p:nvSpPr>
            <p:cNvPr id="132" name="Down Arrow 165">
              <a:extLst>
                <a:ext uri="{FF2B5EF4-FFF2-40B4-BE49-F238E27FC236}">
                  <a16:creationId xmlns:a16="http://schemas.microsoft.com/office/drawing/2014/main" id="{96CC893E-78A8-A92C-131B-89F9E31A354B}"/>
                </a:ext>
              </a:extLst>
            </p:cNvPr>
            <p:cNvSpPr/>
            <p:nvPr/>
          </p:nvSpPr>
          <p:spPr>
            <a:xfrm rot="18477185">
              <a:off x="9160296" y="4613925"/>
              <a:ext cx="493447" cy="818079"/>
            </a:xfrm>
            <a:prstGeom prst="downArrow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EB36CE4E-9C89-A489-AA38-54A99C3F77EC}"/>
                </a:ext>
              </a:extLst>
            </p:cNvPr>
            <p:cNvSpPr txBox="1"/>
            <p:nvPr/>
          </p:nvSpPr>
          <p:spPr>
            <a:xfrm>
              <a:off x="9355415" y="5332527"/>
              <a:ext cx="210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Strain-level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SNP distances</a:t>
              </a:r>
            </a:p>
          </p:txBody>
        </p:sp>
        <p:sp>
          <p:nvSpPr>
            <p:cNvPr id="168" name="Down Arrow 165">
              <a:extLst>
                <a:ext uri="{FF2B5EF4-FFF2-40B4-BE49-F238E27FC236}">
                  <a16:creationId xmlns:a16="http://schemas.microsoft.com/office/drawing/2014/main" id="{5CA94F2D-7006-6B6C-03DC-4643CE1C9E38}"/>
                </a:ext>
              </a:extLst>
            </p:cNvPr>
            <p:cNvSpPr/>
            <p:nvPr/>
          </p:nvSpPr>
          <p:spPr>
            <a:xfrm rot="19767731">
              <a:off x="8392840" y="4970024"/>
              <a:ext cx="493447" cy="1099258"/>
            </a:xfrm>
            <a:prstGeom prst="downArrow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EAF56D1B-9DB1-7F22-9BA9-D1AA454311B1}"/>
                </a:ext>
              </a:extLst>
            </p:cNvPr>
            <p:cNvSpPr txBox="1"/>
            <p:nvPr/>
          </p:nvSpPr>
          <p:spPr>
            <a:xfrm>
              <a:off x="8872947" y="6012044"/>
              <a:ext cx="1408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Growth rates</a:t>
              </a:r>
            </a:p>
          </p:txBody>
        </p:sp>
        <p:sp>
          <p:nvSpPr>
            <p:cNvPr id="170" name="Down Arrow 165">
              <a:extLst>
                <a:ext uri="{FF2B5EF4-FFF2-40B4-BE49-F238E27FC236}">
                  <a16:creationId xmlns:a16="http://schemas.microsoft.com/office/drawing/2014/main" id="{700E6589-26EC-3909-7DA0-E2A378840F24}"/>
                </a:ext>
              </a:extLst>
            </p:cNvPr>
            <p:cNvSpPr/>
            <p:nvPr/>
          </p:nvSpPr>
          <p:spPr>
            <a:xfrm rot="16811137">
              <a:off x="9911622" y="3980748"/>
              <a:ext cx="493447" cy="1740866"/>
            </a:xfrm>
            <a:prstGeom prst="downArrow">
              <a:avLst/>
            </a:prstGeom>
            <a:gradFill>
              <a:gsLst>
                <a:gs pos="0">
                  <a:srgbClr val="C00000"/>
                </a:gs>
                <a:gs pos="100000">
                  <a:srgbClr val="C00000">
                    <a:alpha val="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88490F15-32C5-BBB0-2F7A-E2812A904F8A}"/>
                </a:ext>
              </a:extLst>
            </p:cNvPr>
            <p:cNvSpPr txBox="1"/>
            <p:nvPr/>
          </p:nvSpPr>
          <p:spPr>
            <a:xfrm>
              <a:off x="10858529" y="5040245"/>
              <a:ext cx="210582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Evolutionary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pressures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9D8A4A-48A1-8DB3-0AAD-C7E9523669BD}"/>
                </a:ext>
              </a:extLst>
            </p:cNvPr>
            <p:cNvSpPr/>
            <p:nvPr/>
          </p:nvSpPr>
          <p:spPr>
            <a:xfrm>
              <a:off x="6522730" y="4769590"/>
              <a:ext cx="5667683" cy="2061719"/>
            </a:xfrm>
            <a:prstGeom prst="rect">
              <a:avLst/>
            </a:prstGeom>
            <a:noFill/>
            <a:ln w="41275">
              <a:solidFill>
                <a:srgbClr val="C0000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2BBA88F6-B03D-2BCA-1C55-919F642B2899}"/>
                </a:ext>
              </a:extLst>
            </p:cNvPr>
            <p:cNvSpPr txBox="1"/>
            <p:nvPr/>
          </p:nvSpPr>
          <p:spPr>
            <a:xfrm>
              <a:off x="9330698" y="6437065"/>
              <a:ext cx="27535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Wish list – not ready yet</a:t>
              </a:r>
              <a:endParaRPr lang="en-GB" sz="2000" b="1" u="sng" dirty="0"/>
            </a:p>
          </p:txBody>
        </p:sp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B41FCE8E-6A13-4DE0-82E4-5213D09F519B}"/>
              </a:ext>
            </a:extLst>
          </p:cNvPr>
          <p:cNvGrpSpPr/>
          <p:nvPr/>
        </p:nvGrpSpPr>
        <p:grpSpPr>
          <a:xfrm>
            <a:off x="2207632" y="4815509"/>
            <a:ext cx="4283618" cy="2068511"/>
            <a:chOff x="2207632" y="4815509"/>
            <a:chExt cx="4283618" cy="2068511"/>
          </a:xfrm>
        </p:grpSpPr>
        <p:sp>
          <p:nvSpPr>
            <p:cNvPr id="118" name="Down Arrow 165">
              <a:extLst>
                <a:ext uri="{FF2B5EF4-FFF2-40B4-BE49-F238E27FC236}">
                  <a16:creationId xmlns:a16="http://schemas.microsoft.com/office/drawing/2014/main" id="{C736B2AF-364E-D6FE-3669-FAD23E86A583}"/>
                </a:ext>
              </a:extLst>
            </p:cNvPr>
            <p:cNvSpPr/>
            <p:nvPr/>
          </p:nvSpPr>
          <p:spPr>
            <a:xfrm rot="1982395">
              <a:off x="5997803" y="4815509"/>
              <a:ext cx="493447" cy="1095805"/>
            </a:xfrm>
            <a:prstGeom prst="downArrow">
              <a:avLst/>
            </a:prstGeom>
            <a:gradFill>
              <a:gsLst>
                <a:gs pos="0">
                  <a:srgbClr val="7030A0"/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BB0E36CA-67F3-D2E9-1F8A-221743CC2818}"/>
                </a:ext>
              </a:extLst>
            </p:cNvPr>
            <p:cNvSpPr txBox="1"/>
            <p:nvPr/>
          </p:nvSpPr>
          <p:spPr>
            <a:xfrm>
              <a:off x="5123465" y="5960690"/>
              <a:ext cx="1241494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7030A0"/>
                  </a:solidFill>
                </a:rPr>
                <a:t>Functional</a:t>
              </a:r>
              <a:br>
                <a:rPr lang="en-US" b="1" dirty="0">
                  <a:solidFill>
                    <a:srgbClr val="7030A0"/>
                  </a:solidFill>
                </a:rPr>
              </a:br>
              <a:r>
                <a:rPr lang="en-US" b="1" dirty="0">
                  <a:solidFill>
                    <a:srgbClr val="7030A0"/>
                  </a:solidFill>
                </a:rPr>
                <a:t>annotation</a:t>
              </a:r>
            </a:p>
            <a:p>
              <a:r>
                <a:rPr lang="en-US" b="1" dirty="0">
                  <a:solidFill>
                    <a:srgbClr val="7030A0"/>
                  </a:solidFill>
                </a:rPr>
                <a:t>(BAKTA)</a:t>
              </a:r>
            </a:p>
          </p:txBody>
        </p:sp>
        <p:sp>
          <p:nvSpPr>
            <p:cNvPr id="128" name="Down Arrow 165">
              <a:extLst>
                <a:ext uri="{FF2B5EF4-FFF2-40B4-BE49-F238E27FC236}">
                  <a16:creationId xmlns:a16="http://schemas.microsoft.com/office/drawing/2014/main" id="{C191E82A-B284-8F9F-3BFE-F8B84107A5E3}"/>
                </a:ext>
              </a:extLst>
            </p:cNvPr>
            <p:cNvSpPr/>
            <p:nvPr/>
          </p:nvSpPr>
          <p:spPr>
            <a:xfrm rot="5400000">
              <a:off x="4693416" y="6094023"/>
              <a:ext cx="493447" cy="401834"/>
            </a:xfrm>
            <a:prstGeom prst="downArrow">
              <a:avLst/>
            </a:prstGeom>
            <a:gradFill>
              <a:gsLst>
                <a:gs pos="0">
                  <a:srgbClr val="7030A0"/>
                </a:gs>
                <a:gs pos="100000">
                  <a:schemeClr val="tx2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CBD6E446-B846-9512-45A2-2EDF137DF22A}"/>
                </a:ext>
              </a:extLst>
            </p:cNvPr>
            <p:cNvSpPr txBox="1"/>
            <p:nvPr/>
          </p:nvSpPr>
          <p:spPr>
            <a:xfrm>
              <a:off x="3342262" y="6060994"/>
              <a:ext cx="144084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err="1">
                  <a:solidFill>
                    <a:srgbClr val="7030A0"/>
                  </a:solidFill>
                </a:rPr>
                <a:t>Pangenomics</a:t>
              </a:r>
              <a:endParaRPr lang="en-US" b="1" dirty="0">
                <a:solidFill>
                  <a:srgbClr val="7030A0"/>
                </a:solidFill>
              </a:endParaRPr>
            </a:p>
            <a:p>
              <a:r>
                <a:rPr lang="en-US" b="1" dirty="0">
                  <a:solidFill>
                    <a:srgbClr val="7030A0"/>
                  </a:solidFill>
                </a:rPr>
                <a:t>(ROARY)</a:t>
              </a:r>
            </a:p>
          </p:txBody>
        </p:sp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8039E600-ACC8-E924-0FFF-0A5C66F50BAD}"/>
                </a:ext>
              </a:extLst>
            </p:cNvPr>
            <p:cNvGrpSpPr/>
            <p:nvPr/>
          </p:nvGrpSpPr>
          <p:grpSpPr>
            <a:xfrm>
              <a:off x="4343566" y="6339265"/>
              <a:ext cx="399818" cy="369332"/>
              <a:chOff x="4778987" y="5087961"/>
              <a:chExt cx="399818" cy="369332"/>
            </a:xfrm>
          </p:grpSpPr>
          <p:pic>
            <p:nvPicPr>
              <p:cNvPr id="189" name="Picture 4" descr="Image result for checkbox">
                <a:extLst>
                  <a:ext uri="{FF2B5EF4-FFF2-40B4-BE49-F238E27FC236}">
                    <a16:creationId xmlns:a16="http://schemas.microsoft.com/office/drawing/2014/main" id="{C6DB7399-B86E-25F8-4CEA-020867210F0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987" y="5139151"/>
                <a:ext cx="246152" cy="26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C8ADA955-F7B2-E51A-DE6F-21D245292B17}"/>
                  </a:ext>
                </a:extLst>
              </p:cNvPr>
              <p:cNvSpPr txBox="1"/>
              <p:nvPr/>
            </p:nvSpPr>
            <p:spPr>
              <a:xfrm>
                <a:off x="4878723" y="508796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  <p:grpSp>
          <p:nvGrpSpPr>
            <p:cNvPr id="191" name="Group 190">
              <a:extLst>
                <a:ext uri="{FF2B5EF4-FFF2-40B4-BE49-F238E27FC236}">
                  <a16:creationId xmlns:a16="http://schemas.microsoft.com/office/drawing/2014/main" id="{005BC460-BFB8-5697-C0BA-7AE668B3C859}"/>
                </a:ext>
              </a:extLst>
            </p:cNvPr>
            <p:cNvGrpSpPr/>
            <p:nvPr/>
          </p:nvGrpSpPr>
          <p:grpSpPr>
            <a:xfrm>
              <a:off x="6005758" y="6512087"/>
              <a:ext cx="399818" cy="369332"/>
              <a:chOff x="4778987" y="5087961"/>
              <a:chExt cx="399818" cy="369332"/>
            </a:xfrm>
          </p:grpSpPr>
          <p:pic>
            <p:nvPicPr>
              <p:cNvPr id="192" name="Picture 4" descr="Image result for checkbox">
                <a:extLst>
                  <a:ext uri="{FF2B5EF4-FFF2-40B4-BE49-F238E27FC236}">
                    <a16:creationId xmlns:a16="http://schemas.microsoft.com/office/drawing/2014/main" id="{319BAB77-73ED-C2C0-ACAE-C9F8ED5E8FC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778987" y="5139151"/>
                <a:ext cx="246152" cy="2680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8A94F8FB-7507-1434-EC61-28F0C2334F1C}"/>
                  </a:ext>
                </a:extLst>
              </p:cNvPr>
              <p:cNvSpPr txBox="1"/>
              <p:nvPr/>
            </p:nvSpPr>
            <p:spPr>
              <a:xfrm>
                <a:off x="4878723" y="5087961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*</a:t>
                </a:r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B489B5-851F-CC24-3765-3C870B91E813}"/>
                </a:ext>
              </a:extLst>
            </p:cNvPr>
            <p:cNvSpPr/>
            <p:nvPr/>
          </p:nvSpPr>
          <p:spPr>
            <a:xfrm>
              <a:off x="2867023" y="5951144"/>
              <a:ext cx="3579502" cy="926920"/>
            </a:xfrm>
            <a:prstGeom prst="rect">
              <a:avLst/>
            </a:prstGeom>
            <a:noFill/>
            <a:ln w="41275">
              <a:solidFill>
                <a:srgbClr val="7030A0"/>
              </a:solidFill>
              <a:prstDash val="sys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5CF5EBF2-3AE3-E4D8-7181-02776DFE0FC4}"/>
                </a:ext>
              </a:extLst>
            </p:cNvPr>
            <p:cNvSpPr txBox="1"/>
            <p:nvPr/>
          </p:nvSpPr>
          <p:spPr>
            <a:xfrm>
              <a:off x="2207632" y="5556214"/>
              <a:ext cx="19383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u="sng" dirty="0"/>
                <a:t>Semi automated</a:t>
              </a:r>
              <a:endParaRPr lang="en-GB" sz="2000" b="1" u="sng" dirty="0"/>
            </a:p>
          </p:txBody>
        </p:sp>
      </p:grpSp>
    </p:spTree>
    <p:extLst>
      <p:ext uri="{BB962C8B-B14F-4D97-AF65-F5344CB8AC3E}">
        <p14:creationId xmlns:p14="http://schemas.microsoft.com/office/powerpoint/2010/main" val="3870236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59" grpId="0"/>
      <p:bldP spid="60" grpId="0" animBg="1"/>
      <p:bldP spid="61" grpId="0"/>
      <p:bldP spid="62" grpId="0"/>
      <p:bldP spid="105" grpId="0" animBg="1"/>
      <p:bldP spid="106" grpId="0"/>
      <p:bldP spid="107" grpId="0" animBg="1"/>
      <p:bldP spid="108" grpId="0" animBg="1"/>
      <p:bldP spid="109" grpId="0" animBg="1"/>
      <p:bldP spid="110" grpId="0"/>
      <p:bldP spid="4" grpId="0" animBg="1"/>
      <p:bldP spid="10" grpId="0"/>
      <p:bldP spid="12" grpId="0"/>
      <p:bldP spid="166" grpId="0" animBg="1"/>
      <p:bldP spid="16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23-6118-4B8C-9376-4E3D93E30098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 pipeline, workflow</a:t>
            </a:r>
          </a:p>
        </p:txBody>
      </p:sp>
      <p:sp>
        <p:nvSpPr>
          <p:cNvPr id="6" name="Right Arrow 14">
            <a:extLst>
              <a:ext uri="{FF2B5EF4-FFF2-40B4-BE49-F238E27FC236}">
                <a16:creationId xmlns:a16="http://schemas.microsoft.com/office/drawing/2014/main" id="{2293C807-BDE6-49E6-ACA5-5C115E1CC522}"/>
              </a:ext>
            </a:extLst>
          </p:cNvPr>
          <p:cNvSpPr/>
          <p:nvPr/>
        </p:nvSpPr>
        <p:spPr>
          <a:xfrm>
            <a:off x="3803939" y="864679"/>
            <a:ext cx="3977828" cy="413466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0D46B2-C75A-438E-A567-E89CF2AE8CD5}"/>
              </a:ext>
            </a:extLst>
          </p:cNvPr>
          <p:cNvSpPr txBox="1"/>
          <p:nvPr/>
        </p:nvSpPr>
        <p:spPr>
          <a:xfrm>
            <a:off x="3640187" y="1256543"/>
            <a:ext cx="18094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Taxonomic profiling</a:t>
            </a:r>
          </a:p>
          <a:p>
            <a:r>
              <a:rPr lang="en-US" sz="1600" i="1" dirty="0"/>
              <a:t>(</a:t>
            </a:r>
            <a:r>
              <a:rPr lang="en-US" sz="1600" i="1" dirty="0" err="1"/>
              <a:t>Metaphlan</a:t>
            </a:r>
            <a:r>
              <a:rPr lang="en-US" sz="1600" i="1" dirty="0"/>
              <a:t>)</a:t>
            </a:r>
            <a:endParaRPr lang="en-GB" sz="16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1C8634-5931-4816-9347-86238B22AA4A}"/>
              </a:ext>
            </a:extLst>
          </p:cNvPr>
          <p:cNvSpPr txBox="1"/>
          <p:nvPr/>
        </p:nvSpPr>
        <p:spPr>
          <a:xfrm>
            <a:off x="7964109" y="732859"/>
            <a:ext cx="25376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Taxonomical composition</a:t>
            </a:r>
          </a:p>
          <a:p>
            <a:r>
              <a:rPr lang="en-US" sz="1600" b="1" dirty="0"/>
              <a:t>(</a:t>
            </a:r>
            <a:r>
              <a:rPr lang="en-US" sz="1600" b="1" dirty="0" err="1"/>
              <a:t>Metaphlan</a:t>
            </a:r>
            <a:r>
              <a:rPr lang="en-US" sz="1600" b="1" dirty="0"/>
              <a:t> result)</a:t>
            </a:r>
            <a:endParaRPr lang="en-GB" sz="1600" b="1" dirty="0"/>
          </a:p>
        </p:txBody>
      </p:sp>
      <p:sp>
        <p:nvSpPr>
          <p:cNvPr id="9" name="Right Arrow 17">
            <a:extLst>
              <a:ext uri="{FF2B5EF4-FFF2-40B4-BE49-F238E27FC236}">
                <a16:creationId xmlns:a16="http://schemas.microsoft.com/office/drawing/2014/main" id="{79CA709B-7972-414A-8810-A1E49E3E7B49}"/>
              </a:ext>
            </a:extLst>
          </p:cNvPr>
          <p:cNvSpPr/>
          <p:nvPr/>
        </p:nvSpPr>
        <p:spPr>
          <a:xfrm rot="5400000">
            <a:off x="6774170" y="2542986"/>
            <a:ext cx="29013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A9EC28-AAEC-4A32-BE96-5F5DFE2E4656}"/>
              </a:ext>
            </a:extLst>
          </p:cNvPr>
          <p:cNvSpPr txBox="1"/>
          <p:nvPr/>
        </p:nvSpPr>
        <p:spPr>
          <a:xfrm>
            <a:off x="7205323" y="2787612"/>
            <a:ext cx="8980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Humann</a:t>
            </a:r>
            <a:endParaRPr lang="en-GB" sz="1600" i="1" dirty="0"/>
          </a:p>
        </p:txBody>
      </p:sp>
      <p:pic>
        <p:nvPicPr>
          <p:cNvPr id="11" name="Picture 12" descr="Image result for dna clipart">
            <a:extLst>
              <a:ext uri="{FF2B5EF4-FFF2-40B4-BE49-F238E27FC236}">
                <a16:creationId xmlns:a16="http://schemas.microsoft.com/office/drawing/2014/main" id="{9982BF2A-F0BA-4212-A376-AE5756CBDC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167" y="920759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6321611-1993-4C68-AF30-9945675EC21B}"/>
              </a:ext>
            </a:extLst>
          </p:cNvPr>
          <p:cNvSpPr txBox="1"/>
          <p:nvPr/>
        </p:nvSpPr>
        <p:spPr>
          <a:xfrm>
            <a:off x="7629282" y="4239096"/>
            <a:ext cx="14746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Humann</a:t>
            </a:r>
            <a:r>
              <a:rPr lang="en-US" sz="1600" b="1" dirty="0"/>
              <a:t> tables</a:t>
            </a:r>
          </a:p>
          <a:p>
            <a:r>
              <a:rPr lang="en-US" sz="1600" b="1" dirty="0"/>
              <a:t>(</a:t>
            </a:r>
            <a:r>
              <a:rPr lang="en-US" sz="1600" b="1" dirty="0" err="1"/>
              <a:t>MetaCyc</a:t>
            </a:r>
            <a:r>
              <a:rPr lang="en-US" sz="1600" b="1" dirty="0"/>
              <a:t>)</a:t>
            </a:r>
            <a:endParaRPr lang="en-GB" sz="1600" b="1" dirty="0"/>
          </a:p>
        </p:txBody>
      </p:sp>
      <p:sp>
        <p:nvSpPr>
          <p:cNvPr id="14" name="Right Arrow 23">
            <a:extLst>
              <a:ext uri="{FF2B5EF4-FFF2-40B4-BE49-F238E27FC236}">
                <a16:creationId xmlns:a16="http://schemas.microsoft.com/office/drawing/2014/main" id="{B2610AE2-4936-4085-8EE9-B4129EBE751B}"/>
              </a:ext>
            </a:extLst>
          </p:cNvPr>
          <p:cNvSpPr/>
          <p:nvPr/>
        </p:nvSpPr>
        <p:spPr>
          <a:xfrm>
            <a:off x="1166975" y="1221049"/>
            <a:ext cx="1440160" cy="461392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54CFF6-8094-4E59-9278-7C7394B4BEBC}"/>
              </a:ext>
            </a:extLst>
          </p:cNvPr>
          <p:cNvSpPr txBox="1"/>
          <p:nvPr/>
        </p:nvSpPr>
        <p:spPr>
          <a:xfrm>
            <a:off x="1068053" y="1632958"/>
            <a:ext cx="14947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QC </a:t>
            </a:r>
            <a:r>
              <a:rPr lang="en-US" sz="1600" i="1" dirty="0"/>
              <a:t>(</a:t>
            </a:r>
            <a:r>
              <a:rPr lang="en-US" sz="1600" i="1" dirty="0" err="1"/>
              <a:t>kneaddata</a:t>
            </a:r>
            <a:r>
              <a:rPr lang="en-US" sz="1600" i="1" dirty="0"/>
              <a:t>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D4EAA1-D920-4467-832C-4B9B9A82F401}"/>
              </a:ext>
            </a:extLst>
          </p:cNvPr>
          <p:cNvSpPr txBox="1"/>
          <p:nvPr/>
        </p:nvSpPr>
        <p:spPr>
          <a:xfrm>
            <a:off x="314168" y="590791"/>
            <a:ext cx="105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Raw data</a:t>
            </a:r>
          </a:p>
        </p:txBody>
      </p:sp>
      <p:pic>
        <p:nvPicPr>
          <p:cNvPr id="17" name="Picture 12" descr="Image result for dna clipart">
            <a:extLst>
              <a:ext uri="{FF2B5EF4-FFF2-40B4-BE49-F238E27FC236}">
                <a16:creationId xmlns:a16="http://schemas.microsoft.com/office/drawing/2014/main" id="{7F6D97D0-09A8-45A0-9D4D-946BBE013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655" y="994955"/>
            <a:ext cx="864096" cy="864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lipart - checkbox checked">
            <a:extLst>
              <a:ext uri="{FF2B5EF4-FFF2-40B4-BE49-F238E27FC236}">
                <a16:creationId xmlns:a16="http://schemas.microsoft.com/office/drawing/2014/main" id="{B46F555F-B140-4742-A343-8CD6FC774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0332" y="1512931"/>
            <a:ext cx="425001" cy="42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DF9176B-E2A2-4FF6-A8F0-943A61B4F117}"/>
              </a:ext>
            </a:extLst>
          </p:cNvPr>
          <p:cNvSpPr txBox="1"/>
          <p:nvPr/>
        </p:nvSpPr>
        <p:spPr>
          <a:xfrm>
            <a:off x="2454516" y="541515"/>
            <a:ext cx="9733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cleaned </a:t>
            </a:r>
          </a:p>
          <a:p>
            <a:r>
              <a:rPr lang="en-US" dirty="0"/>
              <a:t>data</a:t>
            </a:r>
          </a:p>
        </p:txBody>
      </p:sp>
      <p:sp>
        <p:nvSpPr>
          <p:cNvPr id="20" name="Right Arrow 17">
            <a:extLst>
              <a:ext uri="{FF2B5EF4-FFF2-40B4-BE49-F238E27FC236}">
                <a16:creationId xmlns:a16="http://schemas.microsoft.com/office/drawing/2014/main" id="{5A0EDC82-8921-483A-9FAA-F2EF381A93F9}"/>
              </a:ext>
            </a:extLst>
          </p:cNvPr>
          <p:cNvSpPr/>
          <p:nvPr/>
        </p:nvSpPr>
        <p:spPr>
          <a:xfrm rot="5400000">
            <a:off x="1883197" y="3442733"/>
            <a:ext cx="3178640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3BA488-6C01-491D-8905-FA4F9B05AC5F}"/>
              </a:ext>
            </a:extLst>
          </p:cNvPr>
          <p:cNvSpPr txBox="1"/>
          <p:nvPr/>
        </p:nvSpPr>
        <p:spPr>
          <a:xfrm>
            <a:off x="2482110" y="5265149"/>
            <a:ext cx="126348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CARD Profile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shortBRED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22" name="Right Arrow 17">
            <a:extLst>
              <a:ext uri="{FF2B5EF4-FFF2-40B4-BE49-F238E27FC236}">
                <a16:creationId xmlns:a16="http://schemas.microsoft.com/office/drawing/2014/main" id="{63826A0A-1B7A-4AFE-BED3-05792F3425C7}"/>
              </a:ext>
            </a:extLst>
          </p:cNvPr>
          <p:cNvSpPr/>
          <p:nvPr/>
        </p:nvSpPr>
        <p:spPr>
          <a:xfrm rot="5400000">
            <a:off x="-56245" y="2389878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9E4A3-727B-4995-BF56-C2FCCE49BD00}"/>
              </a:ext>
            </a:extLst>
          </p:cNvPr>
          <p:cNvSpPr txBox="1"/>
          <p:nvPr/>
        </p:nvSpPr>
        <p:spPr>
          <a:xfrm>
            <a:off x="759302" y="2538257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4" name="Right Arrow 17">
            <a:extLst>
              <a:ext uri="{FF2B5EF4-FFF2-40B4-BE49-F238E27FC236}">
                <a16:creationId xmlns:a16="http://schemas.microsoft.com/office/drawing/2014/main" id="{C13D6FE5-FEA7-414F-A19B-7716F0B2A431}"/>
              </a:ext>
            </a:extLst>
          </p:cNvPr>
          <p:cNvSpPr/>
          <p:nvPr/>
        </p:nvSpPr>
        <p:spPr>
          <a:xfrm rot="5400000">
            <a:off x="2148382" y="2419023"/>
            <a:ext cx="13681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E884DB-6EF0-4F27-BA05-B860C629E54D}"/>
              </a:ext>
            </a:extLst>
          </p:cNvPr>
          <p:cNvSpPr txBox="1"/>
          <p:nvPr/>
        </p:nvSpPr>
        <p:spPr>
          <a:xfrm>
            <a:off x="1807731" y="2176231"/>
            <a:ext cx="837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E318A6-6741-4639-ADBD-C35511F1263B}"/>
              </a:ext>
            </a:extLst>
          </p:cNvPr>
          <p:cNvSpPr txBox="1"/>
          <p:nvPr/>
        </p:nvSpPr>
        <p:spPr>
          <a:xfrm>
            <a:off x="152400" y="3282541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 report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0EEA02-2B41-4F42-AEDC-75FFBFCA3135}"/>
              </a:ext>
            </a:extLst>
          </p:cNvPr>
          <p:cNvSpPr txBox="1"/>
          <p:nvPr/>
        </p:nvSpPr>
        <p:spPr>
          <a:xfrm>
            <a:off x="2015646" y="3300436"/>
            <a:ext cx="1121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QC report</a:t>
            </a:r>
          </a:p>
        </p:txBody>
      </p:sp>
      <p:sp>
        <p:nvSpPr>
          <p:cNvPr id="28" name="Right Arrow 17">
            <a:extLst>
              <a:ext uri="{FF2B5EF4-FFF2-40B4-BE49-F238E27FC236}">
                <a16:creationId xmlns:a16="http://schemas.microsoft.com/office/drawing/2014/main" id="{0B2AB725-D5FA-4372-93CE-B05A43B02026}"/>
              </a:ext>
            </a:extLst>
          </p:cNvPr>
          <p:cNvSpPr/>
          <p:nvPr/>
        </p:nvSpPr>
        <p:spPr>
          <a:xfrm rot="5400000">
            <a:off x="8857927" y="2005300"/>
            <a:ext cx="1714115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632452-4E39-4737-B6AA-B24265F429BF}"/>
              </a:ext>
            </a:extLst>
          </p:cNvPr>
          <p:cNvSpPr txBox="1"/>
          <p:nvPr/>
        </p:nvSpPr>
        <p:spPr>
          <a:xfrm>
            <a:off x="8437474" y="2182705"/>
            <a:ext cx="11448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Strainphlan</a:t>
            </a:r>
            <a:endParaRPr lang="en-GB" sz="16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B3CF7F-6C0E-4C65-82C8-AAB025B387D6}"/>
              </a:ext>
            </a:extLst>
          </p:cNvPr>
          <p:cNvSpPr txBox="1"/>
          <p:nvPr/>
        </p:nvSpPr>
        <p:spPr>
          <a:xfrm>
            <a:off x="9279895" y="3116200"/>
            <a:ext cx="11660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err="1"/>
              <a:t>Strainphlan</a:t>
            </a:r>
            <a:br>
              <a:rPr lang="en-US" sz="1600" b="1" dirty="0"/>
            </a:br>
            <a:r>
              <a:rPr lang="en-US" sz="1600" b="1" dirty="0"/>
              <a:t>markers</a:t>
            </a:r>
            <a:endParaRPr lang="en-GB" sz="1600" b="1" dirty="0"/>
          </a:p>
        </p:txBody>
      </p:sp>
      <p:sp>
        <p:nvSpPr>
          <p:cNvPr id="31" name="Right Arrow 17">
            <a:extLst>
              <a:ext uri="{FF2B5EF4-FFF2-40B4-BE49-F238E27FC236}">
                <a16:creationId xmlns:a16="http://schemas.microsoft.com/office/drawing/2014/main" id="{F97B6498-A8E4-4458-9D0A-302FD2D639CA}"/>
              </a:ext>
            </a:extLst>
          </p:cNvPr>
          <p:cNvSpPr/>
          <p:nvPr/>
        </p:nvSpPr>
        <p:spPr>
          <a:xfrm rot="5400000">
            <a:off x="2351091" y="3728288"/>
            <a:ext cx="3178640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3DB084-05F6-4E64-8D3D-27DAD5429CCD}"/>
              </a:ext>
            </a:extLst>
          </p:cNvPr>
          <p:cNvSpPr txBox="1"/>
          <p:nvPr/>
        </p:nvSpPr>
        <p:spPr>
          <a:xfrm>
            <a:off x="2953251" y="5791402"/>
            <a:ext cx="12490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VFDB Profile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shortBRED</a:t>
            </a:r>
            <a:r>
              <a:rPr lang="en-US" sz="1600" dirty="0"/>
              <a:t>)</a:t>
            </a:r>
            <a:endParaRPr lang="en-GB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09BBA15-EE2B-42BF-B580-074785E474E8}"/>
              </a:ext>
            </a:extLst>
          </p:cNvPr>
          <p:cNvSpPr txBox="1"/>
          <p:nvPr/>
        </p:nvSpPr>
        <p:spPr>
          <a:xfrm>
            <a:off x="1761056" y="4384952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shortBRED</a:t>
            </a:r>
            <a:br>
              <a:rPr lang="en-US" dirty="0"/>
            </a:br>
            <a:r>
              <a:rPr lang="en-US" dirty="0"/>
              <a:t>(CARD)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25597FD-3232-4B93-8BFC-F5B5CBB1BB5D}"/>
              </a:ext>
            </a:extLst>
          </p:cNvPr>
          <p:cNvSpPr txBox="1"/>
          <p:nvPr/>
        </p:nvSpPr>
        <p:spPr>
          <a:xfrm>
            <a:off x="2073065" y="3808544"/>
            <a:ext cx="1180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shortBRED</a:t>
            </a:r>
            <a:br>
              <a:rPr lang="en-US" dirty="0"/>
            </a:br>
            <a:r>
              <a:rPr lang="en-US" dirty="0"/>
              <a:t>(VFDB)</a:t>
            </a:r>
          </a:p>
        </p:txBody>
      </p:sp>
      <p:sp>
        <p:nvSpPr>
          <p:cNvPr id="4" name="Right Arrow 14">
            <a:extLst>
              <a:ext uri="{FF2B5EF4-FFF2-40B4-BE49-F238E27FC236}">
                <a16:creationId xmlns:a16="http://schemas.microsoft.com/office/drawing/2014/main" id="{AEA806B6-F5ED-37D3-D1C3-9ABBAAEABAE6}"/>
              </a:ext>
            </a:extLst>
          </p:cNvPr>
          <p:cNvSpPr/>
          <p:nvPr/>
        </p:nvSpPr>
        <p:spPr>
          <a:xfrm rot="5400000">
            <a:off x="9263587" y="3960022"/>
            <a:ext cx="902793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33B676-2ABB-86DE-DEDB-2F609AEDF1C8}"/>
              </a:ext>
            </a:extLst>
          </p:cNvPr>
          <p:cNvSpPr txBox="1"/>
          <p:nvPr/>
        </p:nvSpPr>
        <p:spPr>
          <a:xfrm>
            <a:off x="9293160" y="4686428"/>
            <a:ext cx="17524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Clade profiles, </a:t>
            </a:r>
          </a:p>
          <a:p>
            <a:r>
              <a:rPr lang="en-US" sz="1600" b="1" dirty="0"/>
              <a:t>distance matrices,</a:t>
            </a:r>
          </a:p>
          <a:p>
            <a:r>
              <a:rPr lang="en-US" sz="1600" b="1" dirty="0"/>
              <a:t>phylogenetic trees</a:t>
            </a:r>
            <a:endParaRPr lang="en-GB" sz="16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A58AD9-FD8C-C85A-C263-EA18C5773552}"/>
              </a:ext>
            </a:extLst>
          </p:cNvPr>
          <p:cNvSpPr txBox="1"/>
          <p:nvPr/>
        </p:nvSpPr>
        <p:spPr>
          <a:xfrm>
            <a:off x="10138300" y="3867737"/>
            <a:ext cx="183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Extra scripts</a:t>
            </a:r>
          </a:p>
          <a:p>
            <a:r>
              <a:rPr lang="en-US" sz="1600" i="1" dirty="0"/>
              <a:t>(see previous slides)</a:t>
            </a:r>
            <a:endParaRPr lang="en-GB" sz="1600" i="1" dirty="0"/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A922665-3AA5-166C-A94F-9744A12C05AD}"/>
              </a:ext>
            </a:extLst>
          </p:cNvPr>
          <p:cNvSpPr/>
          <p:nvPr/>
        </p:nvSpPr>
        <p:spPr>
          <a:xfrm rot="5400000">
            <a:off x="4158063" y="2133015"/>
            <a:ext cx="773654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3" name="Right Arrow 17">
            <a:extLst>
              <a:ext uri="{FF2B5EF4-FFF2-40B4-BE49-F238E27FC236}">
                <a16:creationId xmlns:a16="http://schemas.microsoft.com/office/drawing/2014/main" id="{9A441592-AE73-4F65-4E80-0B5A9267ACBA}"/>
              </a:ext>
            </a:extLst>
          </p:cNvPr>
          <p:cNvSpPr/>
          <p:nvPr/>
        </p:nvSpPr>
        <p:spPr>
          <a:xfrm rot="5400000">
            <a:off x="4268867" y="3173228"/>
            <a:ext cx="604846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5" name="Right Arrow 17">
            <a:extLst>
              <a:ext uri="{FF2B5EF4-FFF2-40B4-BE49-F238E27FC236}">
                <a16:creationId xmlns:a16="http://schemas.microsoft.com/office/drawing/2014/main" id="{B27C55FC-AFF5-57E8-229E-ADC44184A3E2}"/>
              </a:ext>
            </a:extLst>
          </p:cNvPr>
          <p:cNvSpPr/>
          <p:nvPr/>
        </p:nvSpPr>
        <p:spPr>
          <a:xfrm rot="5400000">
            <a:off x="4320117" y="4059666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F4FDB86-3416-141D-5575-216CC0251878}"/>
              </a:ext>
            </a:extLst>
          </p:cNvPr>
          <p:cNvSpPr txBox="1"/>
          <p:nvPr/>
        </p:nvSpPr>
        <p:spPr>
          <a:xfrm>
            <a:off x="4758433" y="1998016"/>
            <a:ext cx="1099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Assembly</a:t>
            </a:r>
          </a:p>
          <a:p>
            <a:r>
              <a:rPr lang="en-US" dirty="0"/>
              <a:t>(</a:t>
            </a:r>
            <a:r>
              <a:rPr lang="en-US" i="1" dirty="0"/>
              <a:t>megahit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CC6CA0-24C2-A3CF-5197-E1D253F3A12F}"/>
              </a:ext>
            </a:extLst>
          </p:cNvPr>
          <p:cNvSpPr txBox="1"/>
          <p:nvPr/>
        </p:nvSpPr>
        <p:spPr>
          <a:xfrm>
            <a:off x="4202311" y="2722923"/>
            <a:ext cx="861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contigs</a:t>
            </a:r>
            <a:endParaRPr lang="LID4096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9A68471-A3D4-5563-07FB-79345D0DE6E6}"/>
              </a:ext>
            </a:extLst>
          </p:cNvPr>
          <p:cNvSpPr txBox="1"/>
          <p:nvPr/>
        </p:nvSpPr>
        <p:spPr>
          <a:xfrm>
            <a:off x="4218506" y="3659000"/>
            <a:ext cx="907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 x bins</a:t>
            </a:r>
            <a:endParaRPr lang="LID4096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DD59492-2D9C-D154-61DD-74317AC7D8F4}"/>
              </a:ext>
            </a:extLst>
          </p:cNvPr>
          <p:cNvSpPr txBox="1"/>
          <p:nvPr/>
        </p:nvSpPr>
        <p:spPr>
          <a:xfrm>
            <a:off x="4850583" y="2985765"/>
            <a:ext cx="233275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Binning</a:t>
            </a:r>
          </a:p>
          <a:p>
            <a:r>
              <a:rPr lang="en-US" sz="1400" dirty="0"/>
              <a:t>(</a:t>
            </a:r>
            <a:r>
              <a:rPr lang="en-US" sz="1400" i="1" dirty="0"/>
              <a:t>maxbin2,metabat2, concoct)</a:t>
            </a:r>
            <a:endParaRPr lang="LID4096" sz="1400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088351D-FFA4-8354-1E3C-7B082157400A}"/>
              </a:ext>
            </a:extLst>
          </p:cNvPr>
          <p:cNvSpPr txBox="1"/>
          <p:nvPr/>
        </p:nvSpPr>
        <p:spPr>
          <a:xfrm>
            <a:off x="4850940" y="3876431"/>
            <a:ext cx="128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Refining</a:t>
            </a:r>
            <a:br>
              <a:rPr lang="en-US" dirty="0"/>
            </a:br>
            <a:r>
              <a:rPr lang="en-US" i="1" dirty="0"/>
              <a:t>(</a:t>
            </a:r>
            <a:r>
              <a:rPr lang="en-US" i="1" dirty="0" err="1"/>
              <a:t>metawrap</a:t>
            </a:r>
            <a:r>
              <a:rPr lang="en-US" i="1" dirty="0"/>
              <a:t>)</a:t>
            </a:r>
            <a:endParaRPr lang="LID4096" i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576F9D1-3942-067D-DA28-0FF0D4E83DD2}"/>
              </a:ext>
            </a:extLst>
          </p:cNvPr>
          <p:cNvSpPr txBox="1"/>
          <p:nvPr/>
        </p:nvSpPr>
        <p:spPr>
          <a:xfrm>
            <a:off x="4231790" y="4552511"/>
            <a:ext cx="1364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Refined bins</a:t>
            </a:r>
            <a:endParaRPr lang="LID4096" b="1" dirty="0"/>
          </a:p>
        </p:txBody>
      </p:sp>
      <p:sp>
        <p:nvSpPr>
          <p:cNvPr id="42" name="Right Arrow 17">
            <a:extLst>
              <a:ext uri="{FF2B5EF4-FFF2-40B4-BE49-F238E27FC236}">
                <a16:creationId xmlns:a16="http://schemas.microsoft.com/office/drawing/2014/main" id="{BC07FC22-B928-933C-ED60-CD302DE46B52}"/>
              </a:ext>
            </a:extLst>
          </p:cNvPr>
          <p:cNvSpPr/>
          <p:nvPr/>
        </p:nvSpPr>
        <p:spPr>
          <a:xfrm rot="5400000">
            <a:off x="4330400" y="4931207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Right Arrow 17">
            <a:extLst>
              <a:ext uri="{FF2B5EF4-FFF2-40B4-BE49-F238E27FC236}">
                <a16:creationId xmlns:a16="http://schemas.microsoft.com/office/drawing/2014/main" id="{785A5E63-63C1-C072-393D-F601AEB5A45B}"/>
              </a:ext>
            </a:extLst>
          </p:cNvPr>
          <p:cNvSpPr/>
          <p:nvPr/>
        </p:nvSpPr>
        <p:spPr>
          <a:xfrm rot="5400000">
            <a:off x="5546648" y="4927904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D7C44FB-B8F6-B023-29C7-48D58B3E6390}"/>
              </a:ext>
            </a:extLst>
          </p:cNvPr>
          <p:cNvSpPr txBox="1"/>
          <p:nvPr/>
        </p:nvSpPr>
        <p:spPr>
          <a:xfrm>
            <a:off x="4270923" y="5371214"/>
            <a:ext cx="1155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Taxonomy</a:t>
            </a:r>
            <a:endParaRPr lang="LID4096" b="1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7A42D80-098D-9BD9-A9AB-6C03F14FDD90}"/>
              </a:ext>
            </a:extLst>
          </p:cNvPr>
          <p:cNvSpPr txBox="1"/>
          <p:nvPr/>
        </p:nvSpPr>
        <p:spPr>
          <a:xfrm>
            <a:off x="5442225" y="5372870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Quality</a:t>
            </a:r>
            <a:endParaRPr lang="LID4096" b="1" dirty="0"/>
          </a:p>
        </p:txBody>
      </p:sp>
      <p:sp>
        <p:nvSpPr>
          <p:cNvPr id="46" name="Right Arrow 17">
            <a:extLst>
              <a:ext uri="{FF2B5EF4-FFF2-40B4-BE49-F238E27FC236}">
                <a16:creationId xmlns:a16="http://schemas.microsoft.com/office/drawing/2014/main" id="{B12CBEA4-3997-D689-7308-6EBAAA9FF293}"/>
              </a:ext>
            </a:extLst>
          </p:cNvPr>
          <p:cNvSpPr/>
          <p:nvPr/>
        </p:nvSpPr>
        <p:spPr>
          <a:xfrm rot="5400000">
            <a:off x="6699462" y="4909931"/>
            <a:ext cx="575052" cy="450648"/>
          </a:xfrm>
          <a:prstGeom prst="rightArrow">
            <a:avLst>
              <a:gd name="adj1" fmla="val 67778"/>
              <a:gd name="adj2" fmla="val 50000"/>
            </a:avLst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C1489B-1292-221E-5109-F44648F988F4}"/>
              </a:ext>
            </a:extLst>
          </p:cNvPr>
          <p:cNvSpPr txBox="1"/>
          <p:nvPr/>
        </p:nvSpPr>
        <p:spPr>
          <a:xfrm>
            <a:off x="6521260" y="5384628"/>
            <a:ext cx="1266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Abundance</a:t>
            </a:r>
            <a:endParaRPr lang="LID4096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2AF374C-F392-78DB-160C-C1EE4A3F8E4A}"/>
              </a:ext>
            </a:extLst>
          </p:cNvPr>
          <p:cNvSpPr txBox="1"/>
          <p:nvPr/>
        </p:nvSpPr>
        <p:spPr>
          <a:xfrm>
            <a:off x="4721235" y="4838716"/>
            <a:ext cx="1012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GTDB-TK</a:t>
            </a:r>
            <a:endParaRPr lang="LID4096" i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03164EC-F9FF-7132-A9E9-4EBB16DDA174}"/>
              </a:ext>
            </a:extLst>
          </p:cNvPr>
          <p:cNvSpPr txBox="1"/>
          <p:nvPr/>
        </p:nvSpPr>
        <p:spPr>
          <a:xfrm>
            <a:off x="5932033" y="4838716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CheckM</a:t>
            </a:r>
            <a:endParaRPr lang="LID4096" i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7365E5C-30D8-291E-1DC0-A5602A5E7674}"/>
              </a:ext>
            </a:extLst>
          </p:cNvPr>
          <p:cNvSpPr txBox="1"/>
          <p:nvPr/>
        </p:nvSpPr>
        <p:spPr>
          <a:xfrm>
            <a:off x="7088285" y="4865702"/>
            <a:ext cx="10181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SALMON</a:t>
            </a:r>
            <a:endParaRPr lang="LID4096" i="1" dirty="0"/>
          </a:p>
        </p:txBody>
      </p:sp>
      <p:sp>
        <p:nvSpPr>
          <p:cNvPr id="51" name="Right Arrow 14">
            <a:extLst>
              <a:ext uri="{FF2B5EF4-FFF2-40B4-BE49-F238E27FC236}">
                <a16:creationId xmlns:a16="http://schemas.microsoft.com/office/drawing/2014/main" id="{F3008776-42AD-F8F7-4339-5EE0999E17A1}"/>
              </a:ext>
            </a:extLst>
          </p:cNvPr>
          <p:cNvSpPr/>
          <p:nvPr/>
        </p:nvSpPr>
        <p:spPr>
          <a:xfrm rot="5400000">
            <a:off x="4921414" y="5749119"/>
            <a:ext cx="430610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30325AF-B31A-50B2-DAF3-4226B166DFAB}"/>
              </a:ext>
            </a:extLst>
          </p:cNvPr>
          <p:cNvSpPr txBox="1"/>
          <p:nvPr/>
        </p:nvSpPr>
        <p:spPr>
          <a:xfrm>
            <a:off x="5374313" y="5624738"/>
            <a:ext cx="183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Extra scripts</a:t>
            </a:r>
          </a:p>
          <a:p>
            <a:r>
              <a:rPr lang="en-US" sz="1600" i="1" dirty="0"/>
              <a:t>(see previous slides)</a:t>
            </a:r>
            <a:endParaRPr lang="en-GB" sz="1600" i="1" dirty="0"/>
          </a:p>
        </p:txBody>
      </p:sp>
      <p:sp>
        <p:nvSpPr>
          <p:cNvPr id="53" name="Right Arrow 14">
            <a:extLst>
              <a:ext uri="{FF2B5EF4-FFF2-40B4-BE49-F238E27FC236}">
                <a16:creationId xmlns:a16="http://schemas.microsoft.com/office/drawing/2014/main" id="{355442EC-9967-DA8F-2B76-B7CF50565AF5}"/>
              </a:ext>
            </a:extLst>
          </p:cNvPr>
          <p:cNvSpPr/>
          <p:nvPr/>
        </p:nvSpPr>
        <p:spPr>
          <a:xfrm rot="5400000">
            <a:off x="7203423" y="5775004"/>
            <a:ext cx="430610" cy="413465"/>
          </a:xfrm>
          <a:prstGeom prst="rightArrow">
            <a:avLst>
              <a:gd name="adj1" fmla="val 70318"/>
              <a:gd name="adj2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3F5FC7-6838-75E5-6B6B-5EEBE5684923}"/>
              </a:ext>
            </a:extLst>
          </p:cNvPr>
          <p:cNvSpPr txBox="1"/>
          <p:nvPr/>
        </p:nvSpPr>
        <p:spPr>
          <a:xfrm>
            <a:off x="4577606" y="6171157"/>
            <a:ext cx="1267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Annotation</a:t>
            </a:r>
            <a:endParaRPr lang="LID4096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C183833-3215-BD91-4B56-4D47DC5F3250}"/>
              </a:ext>
            </a:extLst>
          </p:cNvPr>
          <p:cNvSpPr txBox="1"/>
          <p:nvPr/>
        </p:nvSpPr>
        <p:spPr>
          <a:xfrm>
            <a:off x="6793206" y="6183868"/>
            <a:ext cx="183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Bin quality tables</a:t>
            </a:r>
            <a:endParaRPr lang="LID4096" b="1" dirty="0"/>
          </a:p>
        </p:txBody>
      </p:sp>
    </p:spTree>
    <p:extLst>
      <p:ext uri="{BB962C8B-B14F-4D97-AF65-F5344CB8AC3E}">
        <p14:creationId xmlns:p14="http://schemas.microsoft.com/office/powerpoint/2010/main" val="1662930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75254" y="583926"/>
            <a:ext cx="8229600" cy="10713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/>
              <a:t>Biobakery</a:t>
            </a:r>
            <a:r>
              <a:rPr lang="en-US" sz="2000" b="1" dirty="0"/>
              <a:t> tools: https://huttenhower.sph.harvard.edu/tools/</a:t>
            </a:r>
            <a:endParaRPr lang="en-US" sz="24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959456"/>
            <a:ext cx="6635750" cy="16940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 txBox="1">
            <a:spLocks/>
          </p:cNvSpPr>
          <p:nvPr/>
        </p:nvSpPr>
        <p:spPr>
          <a:xfrm>
            <a:off x="7801946" y="583927"/>
            <a:ext cx="8229600" cy="11686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/>
          </a:p>
          <a:p>
            <a:r>
              <a:rPr lang="en-US" sz="2400" b="1" dirty="0"/>
              <a:t>Other ideas are welcome!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0EA7F6-40A0-F019-37A9-044068FFB0D1}"/>
              </a:ext>
            </a:extLst>
          </p:cNvPr>
          <p:cNvSpPr/>
          <p:nvPr/>
        </p:nvSpPr>
        <p:spPr>
          <a:xfrm>
            <a:off x="1385742" y="-30019"/>
            <a:ext cx="840787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Microbiome profiling, technical part</a:t>
            </a:r>
          </a:p>
        </p:txBody>
      </p:sp>
    </p:spTree>
    <p:extLst>
      <p:ext uri="{BB962C8B-B14F-4D97-AF65-F5344CB8AC3E}">
        <p14:creationId xmlns:p14="http://schemas.microsoft.com/office/powerpoint/2010/main" val="5903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542C7D4-E64E-44DC-845D-B7A89D2AFB55}"/>
              </a:ext>
            </a:extLst>
          </p:cNvPr>
          <p:cNvSpPr txBox="1"/>
          <p:nvPr/>
        </p:nvSpPr>
        <p:spPr>
          <a:xfrm>
            <a:off x="228599" y="600853"/>
            <a:ext cx="8407873" cy="559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en-US" sz="2400" dirty="0"/>
              <a:t>1/a) Log into the </a:t>
            </a:r>
            <a:r>
              <a:rPr lang="en-US" sz="2400" i="1" dirty="0"/>
              <a:t>cluster</a:t>
            </a:r>
            <a:r>
              <a:rPr lang="en-US" sz="2400" dirty="0"/>
              <a:t>, make a folder and go there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1/b) Copy data (paired-end </a:t>
            </a:r>
            <a:r>
              <a:rPr lang="en-US" sz="2400" dirty="0" err="1"/>
              <a:t>fastq</a:t>
            </a:r>
            <a:r>
              <a:rPr lang="en-US" sz="2400" dirty="0"/>
              <a:t> files) into the folder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1/c) Copy pipeline config file into the folder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2) Tell pipeline to write jobs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3) Run jobs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3/b) [optional]: run </a:t>
            </a:r>
            <a:r>
              <a:rPr lang="en-US" sz="2400" dirty="0" err="1"/>
              <a:t>panphlan</a:t>
            </a:r>
            <a:r>
              <a:rPr lang="en-US" sz="2400" dirty="0"/>
              <a:t> jobs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4) Check completed jobs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5) Sort results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6) Merge results</a:t>
            </a:r>
          </a:p>
          <a:p>
            <a:pPr>
              <a:lnSpc>
                <a:spcPct val="125000"/>
              </a:lnSpc>
            </a:pPr>
            <a:r>
              <a:rPr lang="en-US" sz="2400" dirty="0"/>
              <a:t>7) [optional] Annotate MAGs</a:t>
            </a:r>
          </a:p>
          <a:p>
            <a:pPr>
              <a:lnSpc>
                <a:spcPct val="125000"/>
              </a:lnSpc>
            </a:pPr>
            <a:endParaRPr lang="en-US" sz="2400" dirty="0"/>
          </a:p>
          <a:p>
            <a:pPr>
              <a:lnSpc>
                <a:spcPct val="125000"/>
              </a:lnSpc>
            </a:pPr>
            <a:r>
              <a:rPr lang="en-US" sz="2400" dirty="0"/>
              <a:t>… do downstream processing (not covered by this tutorial)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E44B4B2-4ED9-9EDE-485E-B25B908B76B6}"/>
              </a:ext>
            </a:extLst>
          </p:cNvPr>
          <p:cNvSpPr/>
          <p:nvPr/>
        </p:nvSpPr>
        <p:spPr>
          <a:xfrm>
            <a:off x="1385742" y="-30019"/>
            <a:ext cx="8407873" cy="615549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Microbiome profiling, short version</a:t>
            </a:r>
          </a:p>
        </p:txBody>
      </p:sp>
    </p:spTree>
    <p:extLst>
      <p:ext uri="{BB962C8B-B14F-4D97-AF65-F5344CB8AC3E}">
        <p14:creationId xmlns:p14="http://schemas.microsoft.com/office/powerpoint/2010/main" val="114518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B6C225-0B77-4885-AEF5-3C2D89B13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685800"/>
            <a:ext cx="7923213" cy="2971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1/a) Log into the cluster*, make a folder and go there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50076C-60B1-495C-BFF2-D958266DFB4E}"/>
              </a:ext>
            </a:extLst>
          </p:cNvPr>
          <p:cNvSpPr/>
          <p:nvPr/>
        </p:nvSpPr>
        <p:spPr>
          <a:xfrm>
            <a:off x="2429462" y="0"/>
            <a:ext cx="8407873" cy="533480"/>
          </a:xfrm>
          <a:prstGeom prst="rect">
            <a:avLst/>
          </a:prstGeom>
        </p:spPr>
        <p:txBody>
          <a:bodyPr wrap="square" lIns="121917" tIns="60958" rIns="121917" bIns="60958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Data processing, demonstration of pipeline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2F083AEC-CFA0-466D-9711-59F9F02ED23C}"/>
              </a:ext>
            </a:extLst>
          </p:cNvPr>
          <p:cNvSpPr txBox="1">
            <a:spLocks/>
          </p:cNvSpPr>
          <p:nvPr/>
        </p:nvSpPr>
        <p:spPr>
          <a:xfrm>
            <a:off x="533400" y="1203105"/>
            <a:ext cx="8001000" cy="146389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 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airlock+habrok</a:t>
            </a: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/scratch/${USER}/</a:t>
            </a:r>
          </a:p>
          <a:p>
            <a:pPr marL="0" indent="0">
              <a:buNone/>
            </a:pP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mkdir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mytest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                                     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replace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n-US" sz="1800" dirty="0" err="1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mytest</a:t>
            </a:r>
            <a:r>
              <a:rPr lang="en-US" sz="1800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 with actual name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cd &lt;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mytest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7AF171-3C94-4BEC-A50D-54AEAFCD2D34}"/>
              </a:ext>
            </a:extLst>
          </p:cNvPr>
          <p:cNvCxnSpPr>
            <a:cxnSpLocks/>
          </p:cNvCxnSpPr>
          <p:nvPr/>
        </p:nvCxnSpPr>
        <p:spPr>
          <a:xfrm>
            <a:off x="2362200" y="2051328"/>
            <a:ext cx="2132806" cy="0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FF28659D-2469-4F37-99D3-A01536A20EA2}"/>
              </a:ext>
            </a:extLst>
          </p:cNvPr>
          <p:cNvSpPr txBox="1">
            <a:spLocks/>
          </p:cNvSpPr>
          <p:nvPr/>
        </p:nvSpPr>
        <p:spPr>
          <a:xfrm>
            <a:off x="380999" y="2795147"/>
            <a:ext cx="7923213" cy="13797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1/b) Let’s put some test data there</a:t>
            </a:r>
          </a:p>
        </p:txBody>
      </p:sp>
      <p:sp>
        <p:nvSpPr>
          <p:cNvPr id="10" name="Content Placeholder 1">
            <a:extLst>
              <a:ext uri="{FF2B5EF4-FFF2-40B4-BE49-F238E27FC236}">
                <a16:creationId xmlns:a16="http://schemas.microsoft.com/office/drawing/2014/main" id="{361BE4D8-5848-4E99-AF67-11D0D3A8E818}"/>
              </a:ext>
            </a:extLst>
          </p:cNvPr>
          <p:cNvSpPr txBox="1">
            <a:spLocks/>
          </p:cNvSpPr>
          <p:nvPr/>
        </p:nvSpPr>
        <p:spPr>
          <a:xfrm>
            <a:off x="533400" y="3257405"/>
            <a:ext cx="8001000" cy="80039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/projects/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/*.fq.gz 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ls -l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">
            <a:extLst>
              <a:ext uri="{FF2B5EF4-FFF2-40B4-BE49-F238E27FC236}">
                <a16:creationId xmlns:a16="http://schemas.microsoft.com/office/drawing/2014/main" id="{9F4F2FBF-A447-410C-AFEC-F18AFBCFFC23}"/>
              </a:ext>
            </a:extLst>
          </p:cNvPr>
          <p:cNvSpPr txBox="1">
            <a:spLocks/>
          </p:cNvSpPr>
          <p:nvPr/>
        </p:nvSpPr>
        <p:spPr>
          <a:xfrm>
            <a:off x="378301" y="4075432"/>
            <a:ext cx="7923213" cy="7009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1/c) And the pipeline config file tuned for test data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1DA297CD-C58F-4AAA-86CA-D659F4731518}"/>
              </a:ext>
            </a:extLst>
          </p:cNvPr>
          <p:cNvSpPr txBox="1">
            <a:spLocks/>
          </p:cNvSpPr>
          <p:nvPr/>
        </p:nvSpPr>
        <p:spPr>
          <a:xfrm>
            <a:off x="533400" y="4588885"/>
            <a:ext cx="8001000" cy="101044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 /projects/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18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test_data</a:t>
            </a: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/dag3pipe.cfg .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 dag3pipe.cfg</a:t>
            </a: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Content Placeholder 1">
            <a:extLst>
              <a:ext uri="{FF2B5EF4-FFF2-40B4-BE49-F238E27FC236}">
                <a16:creationId xmlns:a16="http://schemas.microsoft.com/office/drawing/2014/main" id="{9F9385AB-D686-45B7-B689-39F4CCED7F9D}"/>
              </a:ext>
            </a:extLst>
          </p:cNvPr>
          <p:cNvSpPr txBox="1">
            <a:spLocks/>
          </p:cNvSpPr>
          <p:nvPr/>
        </p:nvSpPr>
        <p:spPr>
          <a:xfrm>
            <a:off x="372906" y="5699885"/>
            <a:ext cx="8618695" cy="70091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NOTE: this are small example datasets and config tuned to run fast, </a:t>
            </a:r>
            <a:br>
              <a:rPr lang="en-US" sz="2400" dirty="0"/>
            </a:br>
            <a:r>
              <a:rPr lang="en-US" sz="2400" dirty="0"/>
              <a:t> actual config we want to use for real data is:</a:t>
            </a:r>
          </a:p>
          <a:p>
            <a:r>
              <a:rPr lang="en-US" sz="2400" dirty="0"/>
              <a:t> </a:t>
            </a:r>
            <a:r>
              <a:rPr lang="en-US" sz="2400" b="1" dirty="0"/>
              <a:t>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/projects/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hb-tifn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/tools/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GMH_pipeline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GMH_pipe.cfg</a:t>
            </a: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C74DE3-8E46-5D93-63F9-D51E7685CF05}"/>
              </a:ext>
            </a:extLst>
          </p:cNvPr>
          <p:cNvSpPr txBox="1"/>
          <p:nvPr/>
        </p:nvSpPr>
        <p:spPr>
          <a:xfrm>
            <a:off x="8689440" y="1209931"/>
            <a:ext cx="31357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*: I keep track of tools on 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/>
              <a:t>habrok</a:t>
            </a:r>
            <a:r>
              <a:rPr lang="en-US" sz="2000" dirty="0"/>
              <a:t>, not on </a:t>
            </a:r>
            <a:r>
              <a:rPr lang="en-US" sz="2000" i="1" dirty="0"/>
              <a:t>gearshift!</a:t>
            </a:r>
            <a:r>
              <a:rPr lang="en-US" sz="2000" dirty="0"/>
              <a:t> </a:t>
            </a:r>
            <a:endParaRPr lang="LID4096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12463D-489E-CEE7-311D-16FCFF2E040E}"/>
              </a:ext>
            </a:extLst>
          </p:cNvPr>
          <p:cNvSpPr txBox="1"/>
          <p:nvPr/>
        </p:nvSpPr>
        <p:spPr>
          <a:xfrm>
            <a:off x="8802931" y="2891222"/>
            <a:ext cx="302268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Format must be:</a:t>
            </a:r>
          </a:p>
          <a:p>
            <a:r>
              <a:rPr lang="en-US" sz="2000" dirty="0"/>
              <a:t> &lt;name&gt;</a:t>
            </a:r>
            <a:r>
              <a:rPr lang="en-US" sz="2000" dirty="0">
                <a:highlight>
                  <a:srgbClr val="FFFF00"/>
                </a:highlight>
              </a:rPr>
              <a:t>_[12].fq[.</a:t>
            </a:r>
            <a:r>
              <a:rPr lang="en-US" sz="2000" dirty="0" err="1">
                <a:highlight>
                  <a:srgbClr val="FFFF00"/>
                </a:highlight>
              </a:rPr>
              <a:t>gz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</a:p>
          <a:p>
            <a:r>
              <a:rPr lang="en-US" sz="2000" dirty="0"/>
              <a:t>OR &lt;name&gt;.bam [PE bam]</a:t>
            </a:r>
          </a:p>
          <a:p>
            <a:r>
              <a:rPr lang="en-US" sz="2000" dirty="0"/>
              <a:t>OR &lt;name&gt;</a:t>
            </a:r>
            <a:r>
              <a:rPr lang="en-US" sz="2000" dirty="0">
                <a:highlight>
                  <a:srgbClr val="FFFF00"/>
                </a:highlight>
              </a:rPr>
              <a:t>_[12].</a:t>
            </a:r>
            <a:r>
              <a:rPr lang="en-US" sz="2000" dirty="0" err="1">
                <a:highlight>
                  <a:srgbClr val="FFFF00"/>
                </a:highlight>
              </a:rPr>
              <a:t>fastq</a:t>
            </a:r>
            <a:r>
              <a:rPr lang="en-US" sz="2000" dirty="0">
                <a:highlight>
                  <a:srgbClr val="FFFF00"/>
                </a:highlight>
              </a:rPr>
              <a:t>[.</a:t>
            </a:r>
            <a:r>
              <a:rPr lang="en-US" sz="2000" dirty="0" err="1">
                <a:highlight>
                  <a:srgbClr val="FFFF00"/>
                </a:highlight>
              </a:rPr>
              <a:t>gz</a:t>
            </a:r>
            <a:r>
              <a:rPr lang="en-US" sz="2000" dirty="0">
                <a:highlight>
                  <a:srgbClr val="FFFF00"/>
                </a:highlight>
              </a:rPr>
              <a:t>]</a:t>
            </a:r>
            <a:endParaRPr lang="LID4096" sz="2000" dirty="0">
              <a:highlight>
                <a:srgbClr val="FFFF0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546B37-5F95-B043-779B-5636A1A5E419}"/>
              </a:ext>
            </a:extLst>
          </p:cNvPr>
          <p:cNvSpPr txBox="1"/>
          <p:nvPr/>
        </p:nvSpPr>
        <p:spPr>
          <a:xfrm>
            <a:off x="8689440" y="4425889"/>
            <a:ext cx="34871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Config file tells pipeline what </a:t>
            </a:r>
            <a:br>
              <a:rPr lang="en-US" sz="2000" i="1" dirty="0"/>
            </a:br>
            <a:r>
              <a:rPr lang="en-US" sz="2000" i="1" dirty="0"/>
              <a:t>to do, see later slides for details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C549DD3-0F57-962B-5417-F87790F97B27}"/>
              </a:ext>
            </a:extLst>
          </p:cNvPr>
          <p:cNvCxnSpPr>
            <a:cxnSpLocks/>
          </p:cNvCxnSpPr>
          <p:nvPr/>
        </p:nvCxnSpPr>
        <p:spPr>
          <a:xfrm>
            <a:off x="2667000" y="5133318"/>
            <a:ext cx="1219200" cy="457"/>
          </a:xfrm>
          <a:prstGeom prst="straightConnector1">
            <a:avLst/>
          </a:prstGeom>
          <a:ln>
            <a:headEnd type="oval"/>
            <a:tailEnd type="stealth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4DB5D75-43FA-A744-2DB4-27C13A164896}"/>
              </a:ext>
            </a:extLst>
          </p:cNvPr>
          <p:cNvSpPr txBox="1"/>
          <p:nvPr/>
        </p:nvSpPr>
        <p:spPr>
          <a:xfrm>
            <a:off x="3877434" y="4953000"/>
            <a:ext cx="46569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is master config file, try and figure it out</a:t>
            </a:r>
          </a:p>
          <a:p>
            <a:r>
              <a:rPr lang="en-US" dirty="0">
                <a:solidFill>
                  <a:srgbClr val="92D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(details in later slides)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2111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8|1.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3717</Words>
  <Application>Microsoft Office PowerPoint</Application>
  <PresentationFormat>Widescreen</PresentationFormat>
  <Paragraphs>474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ＭＳ Ｐゴシック</vt:lpstr>
      <vt:lpstr>Arial</vt:lpstr>
      <vt:lpstr>Calibri</vt:lpstr>
      <vt:lpstr>Helvetica</vt:lpstr>
      <vt:lpstr>Times</vt:lpstr>
      <vt:lpstr>Wingdings</vt:lpstr>
      <vt:lpstr>Office Theme</vt:lpstr>
      <vt:lpstr>Microbiome data analysis workshop (pipelines)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Microbiome data analysis</dc:title>
  <dc:creator>ranko</dc:creator>
  <cp:lastModifiedBy>Ranko Gacesa</cp:lastModifiedBy>
  <cp:revision>256</cp:revision>
  <dcterms:created xsi:type="dcterms:W3CDTF">2006-08-16T00:00:00Z</dcterms:created>
  <dcterms:modified xsi:type="dcterms:W3CDTF">2024-06-05T14:36:27Z</dcterms:modified>
</cp:coreProperties>
</file>