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 Analysis</a:t>
            </a:r>
            <a:endParaRPr lang="en-US" dirty="0"/>
          </a:p>
        </p:txBody>
      </p:sp>
      <p:sp>
        <p:nvSpPr>
          <p:cNvPr id="3" name="Subtitle 2"/>
          <p:cNvSpPr>
            <a:spLocks noGrp="1"/>
          </p:cNvSpPr>
          <p:nvPr>
            <p:ph type="subTitle" idx="1"/>
          </p:nvPr>
        </p:nvSpPr>
        <p:spPr/>
        <p:txBody>
          <a:bodyPr/>
          <a:lstStyle/>
          <a:p>
            <a:r>
              <a:rPr lang="en-US" dirty="0" smtClean="0"/>
              <a:t>Presented by group 23</a:t>
            </a:r>
            <a:endParaRPr lang="en-US" dirty="0"/>
          </a:p>
        </p:txBody>
      </p:sp>
    </p:spTree>
    <p:extLst>
      <p:ext uri="{BB962C8B-B14F-4D97-AF65-F5344CB8AC3E}">
        <p14:creationId xmlns:p14="http://schemas.microsoft.com/office/powerpoint/2010/main" val="3764164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required parameters</a:t>
            </a:r>
            <a:endParaRPr lang="en-US" dirty="0"/>
          </a:p>
        </p:txBody>
      </p:sp>
      <p:sp>
        <p:nvSpPr>
          <p:cNvPr id="3" name="Content Placeholder 2"/>
          <p:cNvSpPr>
            <a:spLocks noGrp="1"/>
          </p:cNvSpPr>
          <p:nvPr>
            <p:ph idx="1"/>
          </p:nvPr>
        </p:nvSpPr>
        <p:spPr/>
        <p:txBody>
          <a:bodyPr/>
          <a:lstStyle/>
          <a:p>
            <a:r>
              <a:rPr lang="en-US" dirty="0" smtClean="0"/>
              <a:t>b</a:t>
            </a:r>
            <a:r>
              <a:rPr lang="en-US" baseline="-25000" dirty="0" smtClean="0"/>
              <a:t>1</a:t>
            </a:r>
            <a:r>
              <a:rPr lang="en-US" dirty="0" smtClean="0"/>
              <a:t> = </a:t>
            </a:r>
            <a:r>
              <a:rPr lang="el-GR" dirty="0"/>
              <a:t>Σ</a:t>
            </a:r>
            <a:r>
              <a:rPr lang="en-US" dirty="0"/>
              <a:t>(X-X′)(Y-Y′)/</a:t>
            </a:r>
            <a:r>
              <a:rPr lang="el-GR" dirty="0"/>
              <a:t> Σ</a:t>
            </a:r>
            <a:r>
              <a:rPr lang="en-US" dirty="0"/>
              <a:t>(X-X′)</a:t>
            </a:r>
            <a:r>
              <a:rPr lang="en-US" baseline="30000" dirty="0"/>
              <a:t>2  </a:t>
            </a:r>
            <a:r>
              <a:rPr lang="en-US" dirty="0"/>
              <a:t> </a:t>
            </a:r>
            <a:r>
              <a:rPr lang="en-US" dirty="0" smtClean="0"/>
              <a:t>= 12.5/10 =1.25</a:t>
            </a:r>
          </a:p>
          <a:p>
            <a:pPr marL="0" indent="0">
              <a:buNone/>
            </a:pPr>
            <a:r>
              <a:rPr lang="en-US" baseline="-25000" dirty="0" smtClean="0"/>
              <a:t> </a:t>
            </a:r>
            <a:r>
              <a:rPr lang="en-US" dirty="0" smtClean="0"/>
              <a:t>   b</a:t>
            </a:r>
            <a:r>
              <a:rPr lang="en-US" baseline="-25000" dirty="0" smtClean="0"/>
              <a:t>0 </a:t>
            </a:r>
            <a:r>
              <a:rPr lang="en-US" dirty="0" smtClean="0"/>
              <a:t> = </a:t>
            </a:r>
            <a:r>
              <a:rPr lang="en-US" dirty="0"/>
              <a:t>Y′ - b</a:t>
            </a:r>
            <a:r>
              <a:rPr lang="en-US" baseline="-25000" dirty="0"/>
              <a:t>1</a:t>
            </a:r>
            <a:r>
              <a:rPr lang="en-US" dirty="0"/>
              <a:t>X′ </a:t>
            </a:r>
            <a:r>
              <a:rPr lang="en-US" dirty="0" smtClean="0"/>
              <a:t> = 7-(1.25)(4) = 2; so Y=2+1.25X.</a:t>
            </a:r>
            <a:endParaRPr lang="en-US" baseline="-25000" dirty="0"/>
          </a:p>
        </p:txBody>
      </p:sp>
    </p:spTree>
    <p:extLst>
      <p:ext uri="{BB962C8B-B14F-4D97-AF65-F5344CB8AC3E}">
        <p14:creationId xmlns:p14="http://schemas.microsoft.com/office/powerpoint/2010/main" val="3446621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dirty="0" smtClean="0"/>
              <a:t>It occurs as a relationship between the dependent and independent variables.</a:t>
            </a:r>
          </a:p>
          <a:p>
            <a:pPr marL="0" indent="0">
              <a:buNone/>
            </a:pPr>
            <a:r>
              <a:rPr lang="en-US" dirty="0" smtClean="0"/>
              <a:t>If both the dependent and independent variables increase, we say we have a positive relationship. On the other hand, if the independent variable increases as the dependent variable decreases, we say there is a negative relationship. Linear regression depends on the least square methods.</a:t>
            </a:r>
          </a:p>
          <a:p>
            <a:pPr marL="0" indent="0">
              <a:buNone/>
            </a:pPr>
            <a:r>
              <a:rPr lang="en-US" dirty="0" smtClean="0"/>
              <a:t>Example:</a:t>
            </a:r>
          </a:p>
          <a:p>
            <a:pPr marL="0" indent="0">
              <a:buNone/>
            </a:pPr>
            <a:r>
              <a:rPr lang="en-US" dirty="0" smtClean="0"/>
              <a:t>Consider a scatterplot below showing grades Versus the time of study.</a:t>
            </a:r>
            <a:endParaRPr lang="en-US" dirty="0"/>
          </a:p>
        </p:txBody>
      </p:sp>
    </p:spTree>
    <p:extLst>
      <p:ext uri="{BB962C8B-B14F-4D97-AF65-F5344CB8AC3E}">
        <p14:creationId xmlns:p14="http://schemas.microsoft.com/office/powerpoint/2010/main" val="102400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 on linear regression</a:t>
            </a:r>
            <a:endParaRPr lang="en-US" dirty="0"/>
          </a:p>
        </p:txBody>
      </p:sp>
      <p:sp>
        <p:nvSpPr>
          <p:cNvPr id="3" name="Content Placeholder 2"/>
          <p:cNvSpPr>
            <a:spLocks noGrp="1"/>
          </p:cNvSpPr>
          <p:nvPr>
            <p:ph idx="1"/>
          </p:nvPr>
        </p:nvSpPr>
        <p:spPr/>
        <p:txBody>
          <a:bodyPr/>
          <a:lstStyle/>
          <a:p>
            <a:r>
              <a:rPr lang="en-US" dirty="0" smtClean="0"/>
              <a:t>From the plot, it is seen that the more the time of study increases, the more the grades increase.</a:t>
            </a:r>
          </a:p>
          <a:p>
            <a:pPr marL="0" indent="0">
              <a:buNone/>
            </a:pPr>
            <a:r>
              <a:rPr lang="en-US" dirty="0" smtClean="0"/>
              <a:t>Plot will be shown</a:t>
            </a:r>
          </a:p>
          <a:p>
            <a:r>
              <a:rPr lang="en-US" dirty="0" smtClean="0"/>
              <a:t>From the equation of estimated values of y, Y=b</a:t>
            </a:r>
            <a:r>
              <a:rPr lang="en-US" baseline="-25000" dirty="0" smtClean="0"/>
              <a:t>0</a:t>
            </a:r>
            <a:r>
              <a:rPr lang="en-US" dirty="0" smtClean="0"/>
              <a:t> + b</a:t>
            </a:r>
            <a:r>
              <a:rPr lang="en-US" baseline="-25000" dirty="0" smtClean="0"/>
              <a:t>1</a:t>
            </a:r>
            <a:r>
              <a:rPr lang="en-US" dirty="0" smtClean="0"/>
              <a:t>X. Here, we have a positive relationship since both the Grades and the time f study are increasing.</a:t>
            </a:r>
            <a:endParaRPr lang="en-US" baseline="-25000" dirty="0"/>
          </a:p>
        </p:txBody>
      </p:sp>
    </p:spTree>
    <p:extLst>
      <p:ext uri="{BB962C8B-B14F-4D97-AF65-F5344CB8AC3E}">
        <p14:creationId xmlns:p14="http://schemas.microsoft.com/office/powerpoint/2010/main" val="351948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 on linear regression</a:t>
            </a:r>
            <a:endParaRPr lang="en-US" dirty="0"/>
          </a:p>
        </p:txBody>
      </p:sp>
      <p:sp>
        <p:nvSpPr>
          <p:cNvPr id="3" name="Content Placeholder 2"/>
          <p:cNvSpPr>
            <a:spLocks noGrp="1"/>
          </p:cNvSpPr>
          <p:nvPr>
            <p:ph idx="1"/>
          </p:nvPr>
        </p:nvSpPr>
        <p:spPr/>
        <p:txBody>
          <a:bodyPr/>
          <a:lstStyle/>
          <a:p>
            <a:r>
              <a:rPr lang="en-US" dirty="0" smtClean="0"/>
              <a:t>Now suppose we have a scatter plot of Grades Versus Time on Facebook.</a:t>
            </a:r>
          </a:p>
          <a:p>
            <a:pPr marL="0" indent="0">
              <a:buNone/>
            </a:pPr>
            <a:r>
              <a:rPr lang="en-US" dirty="0" smtClean="0"/>
              <a:t>Scatter plot will be shown.</a:t>
            </a:r>
          </a:p>
          <a:p>
            <a:pPr marL="0" indent="0">
              <a:buNone/>
            </a:pPr>
            <a:r>
              <a:rPr lang="en-US" dirty="0" smtClean="0"/>
              <a:t>From the graph, it is seen as the time on Facebook increases, the Grades decrease hence showing a negative relationship.</a:t>
            </a:r>
          </a:p>
          <a:p>
            <a:pPr marL="0" indent="0">
              <a:buNone/>
            </a:pPr>
            <a:r>
              <a:rPr lang="en-US" dirty="0" smtClean="0"/>
              <a:t>The estimated value of y will be equal to y=b</a:t>
            </a:r>
            <a:r>
              <a:rPr lang="en-US" baseline="-25000" dirty="0" smtClean="0"/>
              <a:t>0</a:t>
            </a:r>
            <a:r>
              <a:rPr lang="en-US" dirty="0" smtClean="0"/>
              <a:t> – b</a:t>
            </a:r>
            <a:r>
              <a:rPr lang="en-US" baseline="-25000" dirty="0" smtClean="0"/>
              <a:t>1</a:t>
            </a:r>
            <a:r>
              <a:rPr lang="en-US" dirty="0"/>
              <a:t>X</a:t>
            </a:r>
            <a:endParaRPr lang="en-US" baseline="-25000" dirty="0"/>
          </a:p>
        </p:txBody>
      </p:sp>
    </p:spTree>
    <p:extLst>
      <p:ext uri="{BB962C8B-B14F-4D97-AF65-F5344CB8AC3E}">
        <p14:creationId xmlns:p14="http://schemas.microsoft.com/office/powerpoint/2010/main" val="280530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Polynomial Regression</a:t>
            </a:r>
            <a:endParaRPr lang="en-US" dirty="0"/>
          </a:p>
        </p:txBody>
      </p:sp>
      <p:sp>
        <p:nvSpPr>
          <p:cNvPr id="3" name="Content Placeholder 2"/>
          <p:cNvSpPr>
            <a:spLocks noGrp="1"/>
          </p:cNvSpPr>
          <p:nvPr>
            <p:ph idx="1"/>
          </p:nvPr>
        </p:nvSpPr>
        <p:spPr/>
        <p:txBody>
          <a:bodyPr>
            <a:normAutofit fontScale="92500"/>
          </a:bodyPr>
          <a:lstStyle/>
          <a:p>
            <a:r>
              <a:rPr lang="en-US" dirty="0"/>
              <a:t>Here </a:t>
            </a:r>
            <a:r>
              <a:rPr lang="en-US" dirty="0" smtClean="0"/>
              <a:t>the </a:t>
            </a:r>
            <a:r>
              <a:rPr lang="en-US" dirty="0"/>
              <a:t>relationship between y and x often turns out not to be a straight line. The idea of polynomial regression is straightforward. As before, we have just one continuous explanatory variable, x, but we can ﬁt higher powers of x, such as x2 and x3, to the model in addition to x to explain curvature in the relationship between y and x. It is useful to experiment with the kinds of curves that can be generatedwithverysimplemodels.Evenifwerestrictourselvestotheinclusionofaquadraticterm,x2,there are many curves we can describe, depending upon the signs of the linear and quadratic </a:t>
            </a:r>
            <a:r>
              <a:rPr lang="en-US" dirty="0" smtClean="0"/>
              <a:t>terms.</a:t>
            </a:r>
          </a:p>
          <a:p>
            <a:r>
              <a:rPr lang="en-US" dirty="0" smtClean="0"/>
              <a:t>Example of a graph to be plotted</a:t>
            </a:r>
            <a:endParaRPr lang="en-US" dirty="0"/>
          </a:p>
        </p:txBody>
      </p:sp>
    </p:spTree>
    <p:extLst>
      <p:ext uri="{BB962C8B-B14F-4D97-AF65-F5344CB8AC3E}">
        <p14:creationId xmlns:p14="http://schemas.microsoft.com/office/powerpoint/2010/main" val="378357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a:t>
            </a:r>
            <a:endParaRPr lang="en-US" dirty="0"/>
          </a:p>
        </p:txBody>
      </p:sp>
      <p:sp>
        <p:nvSpPr>
          <p:cNvPr id="3" name="Content Placeholder 2"/>
          <p:cNvSpPr>
            <a:spLocks noGrp="1"/>
          </p:cNvSpPr>
          <p:nvPr>
            <p:ph idx="1"/>
          </p:nvPr>
        </p:nvSpPr>
        <p:spPr>
          <a:xfrm>
            <a:off x="1295401" y="2556931"/>
            <a:ext cx="9601196" cy="3570913"/>
          </a:xfrm>
        </p:spPr>
        <p:txBody>
          <a:bodyPr>
            <a:normAutofit fontScale="92500" lnSpcReduction="20000"/>
          </a:bodyPr>
          <a:lstStyle/>
          <a:p>
            <a:r>
              <a:rPr lang="en-US" dirty="0" smtClean="0"/>
              <a:t>This is a statistical model representation of two or more continuous explanatory variables. The main purpose of regression is to determine which of the predictor variables is statically important and the relative effects that these have on the response variables. </a:t>
            </a:r>
          </a:p>
          <a:p>
            <a:pPr lvl="1"/>
            <a:r>
              <a:rPr lang="en-US" dirty="0" smtClean="0"/>
              <a:t>Challenges of multiple regression </a:t>
            </a:r>
          </a:p>
          <a:p>
            <a:pPr lvl="1"/>
            <a:r>
              <a:rPr lang="en-US" dirty="0" smtClean="0"/>
              <a:t>Overfitting(when we have more explanatory variables than data point)</a:t>
            </a:r>
          </a:p>
          <a:p>
            <a:pPr lvl="1"/>
            <a:r>
              <a:rPr lang="en-US" dirty="0" smtClean="0"/>
              <a:t>Correlation between explanatory variables</a:t>
            </a:r>
          </a:p>
          <a:p>
            <a:pPr marL="457200" lvl="1" indent="0">
              <a:buNone/>
            </a:pPr>
            <a:r>
              <a:rPr lang="en-US" dirty="0" smtClean="0"/>
              <a:t>NOTE;</a:t>
            </a:r>
          </a:p>
          <a:p>
            <a:pPr marL="457200" lvl="1" indent="0">
              <a:buNone/>
            </a:pPr>
            <a:r>
              <a:rPr lang="en-US" dirty="0"/>
              <a:t>	</a:t>
            </a:r>
            <a:r>
              <a:rPr lang="en-US" dirty="0" smtClean="0"/>
              <a:t>In multiple regression there is no end to regression </a:t>
            </a:r>
            <a:r>
              <a:rPr lang="en-US" dirty="0" err="1" smtClean="0"/>
              <a:t>ie</a:t>
            </a:r>
            <a:r>
              <a:rPr lang="en-US" dirty="0" smtClean="0"/>
              <a:t> the no. of combinations of interaction term and curvature terms is endless.</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261370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continuation</a:t>
            </a:r>
            <a:endParaRPr lang="en-US" dirty="0"/>
          </a:p>
        </p:txBody>
      </p:sp>
      <p:sp>
        <p:nvSpPr>
          <p:cNvPr id="5" name="Content Placeholder 4"/>
          <p:cNvSpPr>
            <a:spLocks noGrp="1"/>
          </p:cNvSpPr>
          <p:nvPr>
            <p:ph idx="1"/>
          </p:nvPr>
        </p:nvSpPr>
        <p:spPr/>
        <p:txBody>
          <a:bodyPr/>
          <a:lstStyle/>
          <a:p>
            <a:r>
              <a:rPr lang="en-US" dirty="0" smtClean="0"/>
              <a:t>In multiple regression the response variables are the same as with the simple linear regression</a:t>
            </a:r>
          </a:p>
          <a:p>
            <a:r>
              <a:rPr lang="en-US" dirty="0" smtClean="0"/>
              <a:t>The errors are normally distributed</a:t>
            </a:r>
          </a:p>
          <a:p>
            <a:r>
              <a:rPr lang="en-US" dirty="0" smtClean="0"/>
              <a:t>The errors are confined t the response variables and the variance is constant and the explanatory variables are assumed t be measured without errors.</a:t>
            </a:r>
          </a:p>
          <a:p>
            <a:r>
              <a:rPr lang="en-US" dirty="0" smtClean="0"/>
              <a:t>E.g.: A regression model with 2 variables(x1 and x2)</a:t>
            </a:r>
          </a:p>
          <a:p>
            <a:r>
              <a:rPr lang="en-US" dirty="0" smtClean="0"/>
              <a:t>Y=</a:t>
            </a:r>
            <a:r>
              <a:rPr lang="el-GR" dirty="0" smtClean="0"/>
              <a:t>β</a:t>
            </a:r>
            <a:r>
              <a:rPr lang="en-US" baseline="-25000" dirty="0" smtClean="0"/>
              <a:t>0</a:t>
            </a:r>
            <a:r>
              <a:rPr lang="en-US" dirty="0" smtClean="0"/>
              <a:t> + </a:t>
            </a:r>
            <a:r>
              <a:rPr lang="el-GR" dirty="0" smtClean="0"/>
              <a:t>β</a:t>
            </a:r>
            <a:r>
              <a:rPr lang="en-US" baseline="-25000" dirty="0" smtClean="0"/>
              <a:t>1</a:t>
            </a:r>
            <a:r>
              <a:rPr lang="en-US" dirty="0" smtClean="0"/>
              <a:t>X</a:t>
            </a:r>
            <a:r>
              <a:rPr lang="en-US" baseline="-25000" dirty="0" smtClean="0"/>
              <a:t>1i</a:t>
            </a:r>
            <a:r>
              <a:rPr lang="en-US" dirty="0" smtClean="0"/>
              <a:t> + </a:t>
            </a:r>
            <a:r>
              <a:rPr lang="el-GR" dirty="0" smtClean="0"/>
              <a:t>β</a:t>
            </a:r>
            <a:r>
              <a:rPr lang="en-US" baseline="-25000" dirty="0" smtClean="0"/>
              <a:t>2</a:t>
            </a:r>
            <a:r>
              <a:rPr lang="en-US" dirty="0" smtClean="0"/>
              <a:t>X</a:t>
            </a:r>
            <a:r>
              <a:rPr lang="en-US" baseline="-25000" dirty="0" smtClean="0"/>
              <a:t>2i</a:t>
            </a:r>
            <a:r>
              <a:rPr lang="en-US" dirty="0"/>
              <a:t> </a:t>
            </a:r>
            <a:r>
              <a:rPr lang="en-US" dirty="0" smtClean="0"/>
              <a:t>+ e</a:t>
            </a:r>
            <a:r>
              <a:rPr lang="en-US" baseline="-25000" dirty="0" smtClean="0"/>
              <a:t>i</a:t>
            </a:r>
            <a:endParaRPr lang="en-US" baseline="-25000" dirty="0"/>
          </a:p>
        </p:txBody>
      </p:sp>
    </p:spTree>
    <p:extLst>
      <p:ext uri="{BB962C8B-B14F-4D97-AF65-F5344CB8AC3E}">
        <p14:creationId xmlns:p14="http://schemas.microsoft.com/office/powerpoint/2010/main" val="219146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068945"/>
            <a:ext cx="9601196" cy="1333439"/>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Regression analysis is a statistical method used when both the response variable </a:t>
            </a:r>
            <a:r>
              <a:rPr lang="en-US" dirty="0"/>
              <a:t>a</a:t>
            </a:r>
            <a:r>
              <a:rPr lang="en-US" dirty="0" smtClean="0"/>
              <a:t>nd the explanatory variable are continuous variables(say real numbers with decimal places. Things like heights, weights, volumes, or temperatures).</a:t>
            </a:r>
          </a:p>
          <a:p>
            <a:r>
              <a:rPr lang="en-US" dirty="0" smtClean="0"/>
              <a:t>Important kinds of regression analysis:</a:t>
            </a:r>
          </a:p>
          <a:p>
            <a:pPr>
              <a:buFont typeface="Wingdings" panose="05000000000000000000" pitchFamily="2" charset="2"/>
              <a:buChar char="v"/>
            </a:pPr>
            <a:r>
              <a:rPr lang="en-US" dirty="0"/>
              <a:t>	</a:t>
            </a:r>
            <a:r>
              <a:rPr lang="en-US" dirty="0" smtClean="0"/>
              <a:t>Linear Regression:- it is the simplest and much the most frequently used.</a:t>
            </a:r>
          </a:p>
          <a:p>
            <a:pPr>
              <a:buFont typeface="Wingdings" panose="05000000000000000000" pitchFamily="2" charset="2"/>
              <a:buChar char="v"/>
            </a:pPr>
            <a:r>
              <a:rPr lang="en-US" dirty="0" smtClean="0"/>
              <a:t>Polynomial Regression:-it is often used to test for non-linearity in a relationship.</a:t>
            </a:r>
            <a:endParaRPr lang="en-US" dirty="0"/>
          </a:p>
        </p:txBody>
      </p:sp>
    </p:spTree>
    <p:extLst>
      <p:ext uri="{BB962C8B-B14F-4D97-AF65-F5344CB8AC3E}">
        <p14:creationId xmlns:p14="http://schemas.microsoft.com/office/powerpoint/2010/main" val="214475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smtClean="0"/>
              <a:t>Piecewise Regression:- It is used for two or more adjacent lines.</a:t>
            </a:r>
          </a:p>
          <a:p>
            <a:r>
              <a:rPr lang="en-US" dirty="0" smtClean="0"/>
              <a:t>Robust Regression:- Models that are less sensitive to outliers.</a:t>
            </a:r>
          </a:p>
          <a:p>
            <a:r>
              <a:rPr lang="en-US" dirty="0" smtClean="0"/>
              <a:t>Multiple Regression:- Where there are a numerous explanatory variables.</a:t>
            </a:r>
          </a:p>
          <a:p>
            <a:r>
              <a:rPr lang="en-US" dirty="0" smtClean="0"/>
              <a:t>Non-linear Regression:-To fit a specified non—linear model to data.</a:t>
            </a:r>
          </a:p>
          <a:p>
            <a:r>
              <a:rPr lang="en-US" dirty="0" smtClean="0"/>
              <a:t>Non-parametric Regression:-Used when there is no obvious functional form.</a:t>
            </a:r>
          </a:p>
        </p:txBody>
      </p:sp>
    </p:spTree>
    <p:extLst>
      <p:ext uri="{BB962C8B-B14F-4D97-AF65-F5344CB8AC3E}">
        <p14:creationId xmlns:p14="http://schemas.microsoft.com/office/powerpoint/2010/main" val="1605157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Regression analysis.</a:t>
            </a:r>
            <a:endParaRPr lang="en-US" dirty="0"/>
          </a:p>
        </p:txBody>
      </p:sp>
      <p:sp>
        <p:nvSpPr>
          <p:cNvPr id="3" name="Content Placeholder 2"/>
          <p:cNvSpPr>
            <a:spLocks noGrp="1"/>
          </p:cNvSpPr>
          <p:nvPr>
            <p:ph idx="1"/>
          </p:nvPr>
        </p:nvSpPr>
        <p:spPr/>
        <p:txBody>
          <a:bodyPr/>
          <a:lstStyle/>
          <a:p>
            <a:r>
              <a:rPr lang="en-US" dirty="0" smtClean="0"/>
              <a:t>It helps us to understand the relationship between variables.</a:t>
            </a:r>
          </a:p>
          <a:p>
            <a:r>
              <a:rPr lang="en-US" dirty="0" smtClean="0"/>
              <a:t>It helps to predict the value of one variable based on anther variable.</a:t>
            </a:r>
          </a:p>
          <a:p>
            <a:pPr marL="0" indent="0">
              <a:buNone/>
            </a:pPr>
            <a:r>
              <a:rPr lang="en-US" dirty="0" smtClean="0"/>
              <a:t> A regression model has:</a:t>
            </a:r>
          </a:p>
          <a:p>
            <a:pPr lvl="1">
              <a:buFont typeface="Courier New" panose="02070309020205020404" pitchFamily="49" charset="0"/>
              <a:buChar char="o"/>
            </a:pPr>
            <a:r>
              <a:rPr lang="en-US" dirty="0" smtClean="0"/>
              <a:t>Dependent, or response, variable –Y-axis.</a:t>
            </a:r>
          </a:p>
          <a:p>
            <a:pPr lvl="1">
              <a:buFont typeface="Courier New" panose="02070309020205020404" pitchFamily="49" charset="0"/>
              <a:buChar char="o"/>
            </a:pPr>
            <a:r>
              <a:rPr lang="en-US" dirty="0" smtClean="0"/>
              <a:t>An independent, or predictor, variable –X-axis.</a:t>
            </a:r>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1373306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perform Regression analysis</a:t>
            </a:r>
            <a:endParaRPr lang="en-US" dirty="0"/>
          </a:p>
        </p:txBody>
      </p:sp>
      <p:sp>
        <p:nvSpPr>
          <p:cNvPr id="3" name="Content Placeholder 2"/>
          <p:cNvSpPr>
            <a:spLocks noGrp="1"/>
          </p:cNvSpPr>
          <p:nvPr>
            <p:ph idx="1"/>
          </p:nvPr>
        </p:nvSpPr>
        <p:spPr/>
        <p:txBody>
          <a:bodyPr/>
          <a:lstStyle/>
          <a:p>
            <a:pPr marL="0" indent="0">
              <a:buNone/>
            </a:pPr>
            <a:r>
              <a:rPr lang="en-US" dirty="0" smtClean="0"/>
              <a:t>Altech computer solution renovates old Computers in Uganda. They have found out that its dollar volume of renovation work is dependent on the Uganda area payroll.</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6453267"/>
              </p:ext>
            </p:extLst>
          </p:nvPr>
        </p:nvGraphicFramePr>
        <p:xfrm>
          <a:off x="2768597" y="3712190"/>
          <a:ext cx="8128000" cy="2590800"/>
        </p:xfrm>
        <a:graphic>
          <a:graphicData uri="http://schemas.openxmlformats.org/drawingml/2006/table">
            <a:tbl>
              <a:tblPr firstRow="1" bandRow="1">
                <a:tableStyleId>{5C22544A-7EE6-4342-B048-85BDC9FD1C3A}</a:tableStyleId>
              </a:tblPr>
              <a:tblGrid>
                <a:gridCol w="4041254"/>
                <a:gridCol w="4086746"/>
              </a:tblGrid>
              <a:tr h="135162">
                <a:tc>
                  <a:txBody>
                    <a:bodyPr/>
                    <a:lstStyle/>
                    <a:p>
                      <a:r>
                        <a:rPr lang="en-US" dirty="0" smtClean="0"/>
                        <a:t>Local </a:t>
                      </a:r>
                      <a:r>
                        <a:rPr lang="en-US" dirty="0" smtClean="0"/>
                        <a:t>payroll</a:t>
                      </a:r>
                      <a:r>
                        <a:rPr lang="en-US" baseline="0" dirty="0" smtClean="0"/>
                        <a:t> ($100,000,000’s)</a:t>
                      </a:r>
                      <a:endParaRPr lang="en-US" dirty="0"/>
                    </a:p>
                  </a:txBody>
                  <a:tcPr/>
                </a:tc>
                <a:tc>
                  <a:txBody>
                    <a:bodyPr/>
                    <a:lstStyle/>
                    <a:p>
                      <a:r>
                        <a:rPr lang="en-US" smtClean="0"/>
                        <a:t>Altech </a:t>
                      </a:r>
                      <a:r>
                        <a:rPr lang="en-US" dirty="0" smtClean="0"/>
                        <a:t>sales($100,000’s)</a:t>
                      </a:r>
                      <a:endParaRPr lang="en-US" dirty="0"/>
                    </a:p>
                  </a:txBody>
                  <a:tcPr/>
                </a:tc>
              </a:tr>
              <a:tr h="370840">
                <a:tc>
                  <a:txBody>
                    <a:bodyPr/>
                    <a:lstStyle/>
                    <a:p>
                      <a:r>
                        <a:rPr lang="en-US" dirty="0" smtClean="0"/>
                        <a:t>3</a:t>
                      </a:r>
                      <a:endParaRPr lang="en-US" dirty="0"/>
                    </a:p>
                  </a:txBody>
                  <a:tcPr/>
                </a:tc>
                <a:tc>
                  <a:txBody>
                    <a:bodyPr/>
                    <a:lstStyle/>
                    <a:p>
                      <a:r>
                        <a:rPr lang="en-US" dirty="0" smtClean="0"/>
                        <a:t>6</a:t>
                      </a:r>
                      <a:endParaRPr lang="en-US" dirty="0"/>
                    </a:p>
                  </a:txBody>
                  <a:tcPr/>
                </a:tc>
              </a:tr>
              <a:tr h="370840">
                <a:tc>
                  <a:txBody>
                    <a:bodyPr/>
                    <a:lstStyle/>
                    <a:p>
                      <a:r>
                        <a:rPr lang="en-US" dirty="0" smtClean="0"/>
                        <a:t>4</a:t>
                      </a:r>
                      <a:endParaRPr lang="en-US" dirty="0"/>
                    </a:p>
                  </a:txBody>
                  <a:tcPr/>
                </a:tc>
                <a:tc>
                  <a:txBody>
                    <a:bodyPr/>
                    <a:lstStyle/>
                    <a:p>
                      <a:r>
                        <a:rPr lang="en-US" dirty="0" smtClean="0"/>
                        <a:t>8</a:t>
                      </a:r>
                      <a:endParaRPr lang="en-US" dirty="0"/>
                    </a:p>
                  </a:txBody>
                  <a:tcPr/>
                </a:tc>
              </a:tr>
              <a:tr h="370840">
                <a:tc>
                  <a:txBody>
                    <a:bodyPr/>
                    <a:lstStyle/>
                    <a:p>
                      <a:r>
                        <a:rPr lang="en-US" dirty="0" smtClean="0"/>
                        <a:t>6</a:t>
                      </a:r>
                      <a:endParaRPr lang="en-US" dirty="0"/>
                    </a:p>
                  </a:txBody>
                  <a:tcPr/>
                </a:tc>
                <a:tc>
                  <a:txBody>
                    <a:bodyPr/>
                    <a:lstStyle/>
                    <a:p>
                      <a:r>
                        <a:rPr lang="en-US" dirty="0" smtClean="0"/>
                        <a:t>9</a:t>
                      </a:r>
                      <a:endParaRPr lang="en-US" dirty="0"/>
                    </a:p>
                  </a:txBody>
                  <a:tcPr/>
                </a:tc>
              </a:tr>
              <a:tr h="370840">
                <a:tc>
                  <a:txBody>
                    <a:bodyPr/>
                    <a:lstStyle/>
                    <a:p>
                      <a:r>
                        <a:rPr lang="en-US" dirty="0" smtClean="0"/>
                        <a:t>4</a:t>
                      </a:r>
                      <a:endParaRPr lang="en-US" dirty="0"/>
                    </a:p>
                  </a:txBody>
                  <a:tcPr/>
                </a:tc>
                <a:tc>
                  <a:txBody>
                    <a:bodyPr/>
                    <a:lstStyle/>
                    <a:p>
                      <a:r>
                        <a:rPr lang="en-US" dirty="0" smtClean="0"/>
                        <a:t>5</a:t>
                      </a:r>
                      <a:endParaRPr lang="en-US" dirty="0"/>
                    </a:p>
                  </a:txBody>
                  <a:tcPr/>
                </a:tc>
              </a:tr>
              <a:tr h="370840">
                <a:tc>
                  <a:txBody>
                    <a:bodyPr/>
                    <a:lstStyle/>
                    <a:p>
                      <a:r>
                        <a:rPr lang="en-US" dirty="0" smtClean="0"/>
                        <a:t>2</a:t>
                      </a:r>
                      <a:endParaRPr lang="en-US" dirty="0"/>
                    </a:p>
                  </a:txBody>
                  <a:tcPr/>
                </a:tc>
                <a:tc>
                  <a:txBody>
                    <a:bodyPr/>
                    <a:lstStyle/>
                    <a:p>
                      <a:r>
                        <a:rPr lang="en-US" dirty="0" smtClean="0"/>
                        <a:t>4.5</a:t>
                      </a:r>
                      <a:endParaRPr lang="en-US" dirty="0"/>
                    </a:p>
                  </a:txBody>
                  <a:tcPr/>
                </a:tc>
              </a:tr>
              <a:tr h="370840">
                <a:tc>
                  <a:txBody>
                    <a:bodyPr/>
                    <a:lstStyle/>
                    <a:p>
                      <a:r>
                        <a:rPr lang="en-US" dirty="0" smtClean="0"/>
                        <a:t>5</a:t>
                      </a:r>
                      <a:endParaRPr lang="en-US" dirty="0"/>
                    </a:p>
                  </a:txBody>
                  <a:tcPr/>
                </a:tc>
                <a:tc>
                  <a:txBody>
                    <a:bodyPr/>
                    <a:lstStyle/>
                    <a:p>
                      <a:r>
                        <a:rPr lang="en-US" dirty="0" smtClean="0"/>
                        <a:t>9.5</a:t>
                      </a:r>
                      <a:endParaRPr lang="en-US" dirty="0"/>
                    </a:p>
                  </a:txBody>
                  <a:tcPr/>
                </a:tc>
              </a:tr>
            </a:tbl>
          </a:graphicData>
        </a:graphic>
      </p:graphicFrame>
    </p:spTree>
    <p:extLst>
      <p:ext uri="{BB962C8B-B14F-4D97-AF65-F5344CB8AC3E}">
        <p14:creationId xmlns:p14="http://schemas.microsoft.com/office/powerpoint/2010/main" val="3622563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 model.</a:t>
            </a:r>
            <a:endParaRPr lang="en-US" dirty="0"/>
          </a:p>
        </p:txBody>
      </p:sp>
      <p:sp>
        <p:nvSpPr>
          <p:cNvPr id="3" name="Content Placeholder 2"/>
          <p:cNvSpPr>
            <a:spLocks noGrp="1"/>
          </p:cNvSpPr>
          <p:nvPr>
            <p:ph idx="1"/>
          </p:nvPr>
        </p:nvSpPr>
        <p:spPr/>
        <p:txBody>
          <a:bodyPr/>
          <a:lstStyle/>
          <a:p>
            <a:r>
              <a:rPr lang="en-US" dirty="0" smtClean="0"/>
              <a:t>Create a scatterplot:- the scatter plot will be plotted.</a:t>
            </a:r>
          </a:p>
          <a:p>
            <a:r>
              <a:rPr lang="en-US" dirty="0" smtClean="0"/>
              <a:t>Perform a regression analysis</a:t>
            </a:r>
          </a:p>
          <a:p>
            <a:pPr marL="457200" lvl="1" indent="0">
              <a:buNone/>
            </a:pPr>
            <a:r>
              <a:rPr lang="en-US" dirty="0" smtClean="0"/>
              <a:t>From Y=</a:t>
            </a:r>
            <a:r>
              <a:rPr lang="el-GR" dirty="0" smtClean="0"/>
              <a:t>β</a:t>
            </a:r>
            <a:r>
              <a:rPr lang="en-US" baseline="-25000" dirty="0" smtClean="0"/>
              <a:t>0 </a:t>
            </a:r>
            <a:r>
              <a:rPr lang="en-US" dirty="0" smtClean="0"/>
              <a:t>+ </a:t>
            </a:r>
            <a:r>
              <a:rPr lang="el-GR" dirty="0" smtClean="0"/>
              <a:t>β</a:t>
            </a:r>
            <a:r>
              <a:rPr lang="en-US" baseline="-25000" dirty="0" smtClean="0"/>
              <a:t>1</a:t>
            </a:r>
            <a:r>
              <a:rPr lang="en-US" dirty="0" smtClean="0"/>
              <a:t>X + e.</a:t>
            </a:r>
          </a:p>
          <a:p>
            <a:pPr marL="457200" lvl="1" indent="0">
              <a:buNone/>
            </a:pPr>
            <a:r>
              <a:rPr lang="en-US" dirty="0" smtClean="0"/>
              <a:t>Where Y- dependable Variable Response</a:t>
            </a:r>
          </a:p>
          <a:p>
            <a:pPr marL="457200" lvl="1" indent="0">
              <a:buNone/>
            </a:pPr>
            <a:r>
              <a:rPr lang="en-US" dirty="0"/>
              <a:t>	 </a:t>
            </a:r>
            <a:r>
              <a:rPr lang="en-US" dirty="0" smtClean="0"/>
              <a:t>   </a:t>
            </a:r>
            <a:r>
              <a:rPr lang="el-GR" dirty="0" smtClean="0"/>
              <a:t>β</a:t>
            </a:r>
            <a:r>
              <a:rPr lang="en-US" baseline="-25000" dirty="0" smtClean="0"/>
              <a:t>0</a:t>
            </a:r>
            <a:r>
              <a:rPr lang="en-US" dirty="0" smtClean="0"/>
              <a:t> - intercept(the value of Y when X is Zero)</a:t>
            </a:r>
          </a:p>
          <a:p>
            <a:pPr marL="457200" lvl="1" indent="0">
              <a:buNone/>
            </a:pPr>
            <a:r>
              <a:rPr lang="en-US" baseline="-25000" dirty="0"/>
              <a:t>	 </a:t>
            </a:r>
            <a:r>
              <a:rPr lang="en-US" baseline="-25000" dirty="0" smtClean="0"/>
              <a:t>    </a:t>
            </a:r>
            <a:r>
              <a:rPr lang="el-GR" dirty="0" smtClean="0"/>
              <a:t>β</a:t>
            </a:r>
            <a:r>
              <a:rPr lang="en-US" baseline="-25000" dirty="0" smtClean="0"/>
              <a:t> 1</a:t>
            </a:r>
            <a:r>
              <a:rPr lang="en-US" dirty="0" smtClean="0"/>
              <a:t> – Slope</a:t>
            </a:r>
          </a:p>
          <a:p>
            <a:pPr marL="457200" lvl="1" indent="0">
              <a:buNone/>
            </a:pPr>
            <a:r>
              <a:rPr lang="en-US" dirty="0"/>
              <a:t>	</a:t>
            </a:r>
            <a:r>
              <a:rPr lang="en-US" dirty="0" smtClean="0"/>
              <a:t>    X – independent, and e- some random error that cannot be predicted.</a:t>
            </a:r>
          </a:p>
          <a:p>
            <a:pPr marL="457200" lvl="1" indent="0">
              <a:buNone/>
            </a:pPr>
            <a:endParaRPr lang="en-US" dirty="0"/>
          </a:p>
        </p:txBody>
      </p:sp>
    </p:spTree>
    <p:extLst>
      <p:ext uri="{BB962C8B-B14F-4D97-AF65-F5344CB8AC3E}">
        <p14:creationId xmlns:p14="http://schemas.microsoft.com/office/powerpoint/2010/main" val="284787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Continuation of regression analysis model</a:t>
            </a:r>
          </a:p>
        </p:txBody>
      </p:sp>
      <p:sp>
        <p:nvSpPr>
          <p:cNvPr id="3" name="Content Placeholder 2"/>
          <p:cNvSpPr>
            <a:spLocks noGrp="1"/>
          </p:cNvSpPr>
          <p:nvPr>
            <p:ph idx="1"/>
          </p:nvPr>
        </p:nvSpPr>
        <p:spPr/>
        <p:txBody>
          <a:bodyPr/>
          <a:lstStyle/>
          <a:p>
            <a:r>
              <a:rPr lang="en-US" dirty="0" smtClean="0"/>
              <a:t>Sample data are used to estimate the true values for the intercept and the slope. Say Y=b</a:t>
            </a:r>
            <a:r>
              <a:rPr lang="en-US" baseline="-25000" dirty="0" smtClean="0"/>
              <a:t>0</a:t>
            </a:r>
            <a:r>
              <a:rPr lang="en-US" dirty="0" smtClean="0"/>
              <a:t> + b</a:t>
            </a:r>
            <a:r>
              <a:rPr lang="en-US" baseline="-25000" dirty="0" smtClean="0"/>
              <a:t>1</a:t>
            </a:r>
            <a:r>
              <a:rPr lang="en-US" dirty="0" smtClean="0"/>
              <a:t>X. Where Y=predicted value of Y.</a:t>
            </a:r>
          </a:p>
          <a:p>
            <a:r>
              <a:rPr lang="en-US" dirty="0" smtClean="0"/>
              <a:t>b</a:t>
            </a:r>
            <a:r>
              <a:rPr lang="en-US" baseline="-25000" dirty="0" smtClean="0"/>
              <a:t>1</a:t>
            </a:r>
            <a:r>
              <a:rPr lang="en-US" dirty="0" smtClean="0"/>
              <a:t> = </a:t>
            </a:r>
            <a:r>
              <a:rPr lang="el-GR" dirty="0" smtClean="0"/>
              <a:t>Σ</a:t>
            </a:r>
            <a:r>
              <a:rPr lang="en-US" dirty="0" smtClean="0"/>
              <a:t>(X-X′)(Y-Y′)/</a:t>
            </a:r>
            <a:r>
              <a:rPr lang="el-GR" dirty="0"/>
              <a:t> Σ</a:t>
            </a:r>
            <a:r>
              <a:rPr lang="en-US" dirty="0"/>
              <a:t>(X-X</a:t>
            </a:r>
            <a:r>
              <a:rPr lang="en-US" dirty="0" smtClean="0"/>
              <a:t>′)</a:t>
            </a:r>
            <a:r>
              <a:rPr lang="en-US" baseline="30000" dirty="0" smtClean="0"/>
              <a:t>2 </a:t>
            </a:r>
            <a:r>
              <a:rPr lang="en-US" dirty="0" smtClean="0"/>
              <a:t> = (</a:t>
            </a:r>
            <a:r>
              <a:rPr lang="el-GR" dirty="0" smtClean="0"/>
              <a:t>Σ</a:t>
            </a:r>
            <a:r>
              <a:rPr lang="en-US" dirty="0" smtClean="0"/>
              <a:t>XY – n(XY)′)/</a:t>
            </a:r>
            <a:r>
              <a:rPr lang="el-GR" dirty="0" smtClean="0"/>
              <a:t> Σ</a:t>
            </a:r>
            <a:r>
              <a:rPr lang="en-US" dirty="0" smtClean="0"/>
              <a:t>X</a:t>
            </a:r>
            <a:r>
              <a:rPr lang="en-US" baseline="30000" dirty="0" smtClean="0"/>
              <a:t>2 </a:t>
            </a:r>
            <a:r>
              <a:rPr lang="en-US" dirty="0" smtClean="0"/>
              <a:t> - nX′</a:t>
            </a:r>
            <a:r>
              <a:rPr lang="en-US" baseline="30000" dirty="0" smtClean="0"/>
              <a:t>2</a:t>
            </a:r>
          </a:p>
          <a:p>
            <a:pPr>
              <a:buFont typeface="Symbol" panose="05050102010706020507" pitchFamily="18" charset="2"/>
              <a:buChar char="Þ"/>
            </a:pPr>
            <a:r>
              <a:rPr lang="en-US" dirty="0" smtClean="0"/>
              <a:t>b</a:t>
            </a:r>
            <a:r>
              <a:rPr lang="en-US" baseline="-25000" dirty="0" smtClean="0"/>
              <a:t>1</a:t>
            </a:r>
            <a:r>
              <a:rPr lang="en-US" dirty="0" smtClean="0"/>
              <a:t> = (</a:t>
            </a:r>
            <a:r>
              <a:rPr lang="el-GR" dirty="0" smtClean="0"/>
              <a:t>Σ</a:t>
            </a:r>
            <a:r>
              <a:rPr lang="en-US" dirty="0" smtClean="0"/>
              <a:t>XY – (</a:t>
            </a:r>
            <a:r>
              <a:rPr lang="el-GR" dirty="0" smtClean="0"/>
              <a:t>Σ</a:t>
            </a:r>
            <a:r>
              <a:rPr lang="en-US" dirty="0" smtClean="0"/>
              <a:t>X)(</a:t>
            </a:r>
            <a:r>
              <a:rPr lang="el-GR" dirty="0" smtClean="0"/>
              <a:t>Σ</a:t>
            </a:r>
            <a:r>
              <a:rPr lang="en-US" dirty="0" smtClean="0"/>
              <a:t>Y))/</a:t>
            </a:r>
            <a:r>
              <a:rPr lang="el-GR" dirty="0"/>
              <a:t> </a:t>
            </a:r>
            <a:r>
              <a:rPr lang="el-GR" dirty="0" smtClean="0"/>
              <a:t>Σ</a:t>
            </a:r>
            <a:r>
              <a:rPr lang="en-US" dirty="0" smtClean="0"/>
              <a:t>X</a:t>
            </a:r>
            <a:r>
              <a:rPr lang="en-US" baseline="30000" dirty="0" smtClean="0"/>
              <a:t>2</a:t>
            </a:r>
            <a:r>
              <a:rPr lang="en-US" dirty="0" smtClean="0"/>
              <a:t> – ((</a:t>
            </a:r>
            <a:r>
              <a:rPr lang="el-GR" dirty="0" smtClean="0"/>
              <a:t>Σ</a:t>
            </a:r>
            <a:r>
              <a:rPr lang="en-US" dirty="0" smtClean="0"/>
              <a:t>X</a:t>
            </a:r>
            <a:r>
              <a:rPr lang="en-US" baseline="30000" dirty="0" smtClean="0"/>
              <a:t>2</a:t>
            </a:r>
            <a:r>
              <a:rPr lang="en-US" dirty="0" smtClean="0"/>
              <a:t>)/n)</a:t>
            </a:r>
          </a:p>
          <a:p>
            <a:pPr marL="0" indent="0">
              <a:buNone/>
            </a:pPr>
            <a:endParaRPr lang="en-US" baseline="30000" dirty="0"/>
          </a:p>
          <a:p>
            <a:pPr marL="0" indent="0">
              <a:buNone/>
            </a:pPr>
            <a:r>
              <a:rPr lang="en-US" baseline="30000" dirty="0"/>
              <a:t> </a:t>
            </a:r>
            <a:r>
              <a:rPr lang="en-US" dirty="0"/>
              <a:t> </a:t>
            </a:r>
            <a:r>
              <a:rPr lang="en-US" dirty="0" smtClean="0"/>
              <a:t>b</a:t>
            </a:r>
            <a:r>
              <a:rPr lang="en-US" baseline="-25000" dirty="0" smtClean="0"/>
              <a:t>0</a:t>
            </a:r>
            <a:r>
              <a:rPr lang="en-US" dirty="0" smtClean="0"/>
              <a:t> = Y′ - b</a:t>
            </a:r>
            <a:r>
              <a:rPr lang="en-US" baseline="-25000" dirty="0" smtClean="0"/>
              <a:t>1</a:t>
            </a:r>
            <a:r>
              <a:rPr lang="en-US" dirty="0" smtClean="0"/>
              <a:t>X′ = ((</a:t>
            </a:r>
            <a:r>
              <a:rPr lang="el-GR" dirty="0" smtClean="0"/>
              <a:t>Σ</a:t>
            </a:r>
            <a:r>
              <a:rPr lang="en-US" dirty="0" smtClean="0"/>
              <a:t>Y)/n)-((b</a:t>
            </a:r>
            <a:r>
              <a:rPr lang="en-US" baseline="-25000" dirty="0" smtClean="0"/>
              <a:t>1</a:t>
            </a:r>
            <a:r>
              <a:rPr lang="el-GR" dirty="0" smtClean="0"/>
              <a:t>Σ</a:t>
            </a:r>
            <a:r>
              <a:rPr lang="en-US" dirty="0" smtClean="0"/>
              <a:t>X)/n)</a:t>
            </a:r>
            <a:endParaRPr lang="en-US" baseline="-25000" dirty="0"/>
          </a:p>
        </p:txBody>
      </p:sp>
    </p:spTree>
    <p:extLst>
      <p:ext uri="{BB962C8B-B14F-4D97-AF65-F5344CB8AC3E}">
        <p14:creationId xmlns:p14="http://schemas.microsoft.com/office/powerpoint/2010/main" val="4015256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 of regression analysis model</a:t>
            </a:r>
            <a:endParaRPr lang="en-US" dirty="0"/>
          </a:p>
        </p:txBody>
      </p:sp>
      <p:sp>
        <p:nvSpPr>
          <p:cNvPr id="3" name="Content Placeholder 2"/>
          <p:cNvSpPr>
            <a:spLocks noGrp="1"/>
          </p:cNvSpPr>
          <p:nvPr>
            <p:ph idx="1"/>
          </p:nvPr>
        </p:nvSpPr>
        <p:spPr/>
        <p:txBody>
          <a:bodyPr/>
          <a:lstStyle/>
          <a:p>
            <a:r>
              <a:rPr lang="en-US" dirty="0" smtClean="0"/>
              <a:t>The difference between the actual value of Y and the predicted value (using sample data) is known as the error.</a:t>
            </a:r>
          </a:p>
          <a:p>
            <a:pPr marL="0" indent="0">
              <a:buNone/>
            </a:pPr>
            <a:r>
              <a:rPr lang="en-US" dirty="0" smtClean="0"/>
              <a:t>Error =(actual value) – (predicted value)</a:t>
            </a:r>
          </a:p>
          <a:p>
            <a:pPr marL="0" indent="0">
              <a:buNone/>
            </a:pPr>
            <a:r>
              <a:rPr lang="en-US" dirty="0" smtClean="0"/>
              <a:t>Error= Y</a:t>
            </a:r>
            <a:r>
              <a:rPr lang="en-US" baseline="-25000" dirty="0" smtClean="0"/>
              <a:t>1</a:t>
            </a:r>
            <a:r>
              <a:rPr lang="en-US" dirty="0" smtClean="0"/>
              <a:t> – Y</a:t>
            </a:r>
            <a:r>
              <a:rPr lang="en-US" baseline="-25000" dirty="0" smtClean="0"/>
              <a:t>2</a:t>
            </a:r>
            <a:r>
              <a:rPr lang="en-US" dirty="0" smtClean="0"/>
              <a:t>  where Y</a:t>
            </a:r>
            <a:r>
              <a:rPr lang="en-US" baseline="-25000" dirty="0" smtClean="0"/>
              <a:t>1</a:t>
            </a:r>
            <a:r>
              <a:rPr lang="en-US" dirty="0" smtClean="0"/>
              <a:t> is the actual value and Y</a:t>
            </a:r>
            <a:r>
              <a:rPr lang="en-US" baseline="-25000" dirty="0" smtClean="0"/>
              <a:t>2</a:t>
            </a:r>
            <a:r>
              <a:rPr lang="en-US" dirty="0" smtClean="0"/>
              <a:t> is the predicted value.</a:t>
            </a:r>
          </a:p>
          <a:p>
            <a:pPr marL="0" indent="0">
              <a:buNone/>
            </a:pPr>
            <a:endParaRPr lang="en-US" baseline="-25000" dirty="0"/>
          </a:p>
        </p:txBody>
      </p:sp>
    </p:spTree>
    <p:extLst>
      <p:ext uri="{BB962C8B-B14F-4D97-AF65-F5344CB8AC3E}">
        <p14:creationId xmlns:p14="http://schemas.microsoft.com/office/powerpoint/2010/main" val="2121304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491826"/>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4615988"/>
              </p:ext>
            </p:extLst>
          </p:nvPr>
        </p:nvGraphicFramePr>
        <p:xfrm>
          <a:off x="1295398" y="1765893"/>
          <a:ext cx="9601200" cy="3921600"/>
        </p:xfrm>
        <a:graphic>
          <a:graphicData uri="http://schemas.openxmlformats.org/drawingml/2006/table">
            <a:tbl>
              <a:tblPr firstRow="1" bandRow="1">
                <a:tableStyleId>{5C22544A-7EE6-4342-B048-85BDC9FD1C3A}</a:tableStyleId>
              </a:tblPr>
              <a:tblGrid>
                <a:gridCol w="2400300"/>
                <a:gridCol w="2400300"/>
                <a:gridCol w="2400300"/>
                <a:gridCol w="2400300"/>
              </a:tblGrid>
              <a:tr h="392160">
                <a:tc>
                  <a:txBody>
                    <a:bodyPr/>
                    <a:lstStyle/>
                    <a:p>
                      <a:r>
                        <a:rPr lang="en-US" dirty="0" smtClean="0"/>
                        <a:t>Sales(Y)</a:t>
                      </a:r>
                      <a:endParaRPr lang="en-US" dirty="0"/>
                    </a:p>
                  </a:txBody>
                  <a:tcPr/>
                </a:tc>
                <a:tc>
                  <a:txBody>
                    <a:bodyPr/>
                    <a:lstStyle/>
                    <a:p>
                      <a:r>
                        <a:rPr lang="en-US" dirty="0" smtClean="0"/>
                        <a:t>Payroll(X)</a:t>
                      </a:r>
                      <a:endParaRPr lang="en-US" dirty="0"/>
                    </a:p>
                  </a:txBody>
                  <a:tcPr/>
                </a:tc>
                <a:tc>
                  <a:txBody>
                    <a:bodyPr/>
                    <a:lstStyle/>
                    <a:p>
                      <a:r>
                        <a:rPr lang="en-US" dirty="0" smtClean="0"/>
                        <a:t>(X-X′)</a:t>
                      </a:r>
                      <a:r>
                        <a:rPr lang="en-US" baseline="30000" dirty="0" smtClean="0"/>
                        <a:t>2</a:t>
                      </a:r>
                      <a:endParaRPr lang="en-US" baseline="30000" dirty="0"/>
                    </a:p>
                  </a:txBody>
                  <a:tcPr/>
                </a:tc>
                <a:tc>
                  <a:txBody>
                    <a:bodyPr/>
                    <a:lstStyle/>
                    <a:p>
                      <a:r>
                        <a:rPr lang="en-US" dirty="0" smtClean="0"/>
                        <a:t>(X-X′)(Y-Y′)</a:t>
                      </a:r>
                      <a:endParaRPr lang="en-US" dirty="0"/>
                    </a:p>
                  </a:txBody>
                  <a:tcPr/>
                </a:tc>
              </a:tr>
              <a:tr h="392160">
                <a:tc>
                  <a:txBody>
                    <a:bodyPr/>
                    <a:lstStyle/>
                    <a:p>
                      <a:r>
                        <a:rPr lang="en-US" dirty="0" smtClean="0"/>
                        <a:t>6</a:t>
                      </a:r>
                      <a:endParaRPr lang="en-US" dirty="0"/>
                    </a:p>
                  </a:txBody>
                  <a:tcPr/>
                </a:tc>
                <a:tc>
                  <a:txBody>
                    <a:bodyPr/>
                    <a:lstStyle/>
                    <a:p>
                      <a:r>
                        <a:rPr lang="en-US" dirty="0" smtClean="0"/>
                        <a:t>3</a:t>
                      </a:r>
                      <a:endParaRPr lang="en-US" dirty="0"/>
                    </a:p>
                  </a:txBody>
                  <a:tcPr/>
                </a:tc>
                <a:tc>
                  <a:txBody>
                    <a:bodyPr/>
                    <a:lstStyle/>
                    <a:p>
                      <a:r>
                        <a:rPr lang="en-US" baseline="0" dirty="0" smtClean="0"/>
                        <a:t>1</a:t>
                      </a:r>
                      <a:endParaRPr lang="en-US" baseline="0" dirty="0"/>
                    </a:p>
                  </a:txBody>
                  <a:tcPr/>
                </a:tc>
                <a:tc>
                  <a:txBody>
                    <a:bodyPr/>
                    <a:lstStyle/>
                    <a:p>
                      <a:r>
                        <a:rPr lang="en-US" dirty="0" smtClean="0"/>
                        <a:t>1</a:t>
                      </a:r>
                      <a:endParaRPr lang="en-US" dirty="0"/>
                    </a:p>
                  </a:txBody>
                  <a:tcPr/>
                </a:tc>
              </a:tr>
              <a:tr h="392160">
                <a:tc>
                  <a:txBody>
                    <a:bodyPr/>
                    <a:lstStyle/>
                    <a:p>
                      <a:r>
                        <a:rPr lang="en-US" dirty="0" smtClean="0"/>
                        <a:t>8</a:t>
                      </a:r>
                      <a:endParaRPr lang="en-US" dirty="0"/>
                    </a:p>
                  </a:txBody>
                  <a:tcPr/>
                </a:tc>
                <a:tc>
                  <a:txBody>
                    <a:bodyPr/>
                    <a:lstStyle/>
                    <a:p>
                      <a:r>
                        <a:rPr lang="en-US" dirty="0" smtClean="0"/>
                        <a:t>4</a:t>
                      </a:r>
                      <a:endParaRPr lang="en-US" dirty="0"/>
                    </a:p>
                  </a:txBody>
                  <a:tcPr/>
                </a:tc>
                <a:tc>
                  <a:txBody>
                    <a:bodyPr/>
                    <a:lstStyle/>
                    <a:p>
                      <a:r>
                        <a:rPr lang="en-US" baseline="0" dirty="0" smtClean="0"/>
                        <a:t>0</a:t>
                      </a:r>
                      <a:endParaRPr lang="en-US" baseline="0" dirty="0"/>
                    </a:p>
                  </a:txBody>
                  <a:tcPr/>
                </a:tc>
                <a:tc>
                  <a:txBody>
                    <a:bodyPr/>
                    <a:lstStyle/>
                    <a:p>
                      <a:r>
                        <a:rPr lang="en-US" dirty="0" smtClean="0"/>
                        <a:t>0</a:t>
                      </a:r>
                      <a:endParaRPr lang="en-US" dirty="0"/>
                    </a:p>
                  </a:txBody>
                  <a:tcPr/>
                </a:tc>
              </a:tr>
              <a:tr h="392160">
                <a:tc>
                  <a:txBody>
                    <a:bodyPr/>
                    <a:lstStyle/>
                    <a:p>
                      <a:r>
                        <a:rPr lang="en-US" dirty="0" smtClean="0"/>
                        <a:t>9</a:t>
                      </a:r>
                      <a:endParaRPr lang="en-US" dirty="0"/>
                    </a:p>
                  </a:txBody>
                  <a:tcPr/>
                </a:tc>
                <a:tc>
                  <a:txBody>
                    <a:bodyPr/>
                    <a:lstStyle/>
                    <a:p>
                      <a:r>
                        <a:rPr lang="en-US" dirty="0" smtClean="0"/>
                        <a:t>6</a:t>
                      </a:r>
                      <a:endParaRPr lang="en-US" dirty="0"/>
                    </a:p>
                  </a:txBody>
                  <a:tcPr/>
                </a:tc>
                <a:tc>
                  <a:txBody>
                    <a:bodyPr/>
                    <a:lstStyle/>
                    <a:p>
                      <a:r>
                        <a:rPr lang="en-US" baseline="0" dirty="0" smtClean="0"/>
                        <a:t>4</a:t>
                      </a:r>
                      <a:endParaRPr lang="en-US" baseline="0" dirty="0"/>
                    </a:p>
                  </a:txBody>
                  <a:tcPr/>
                </a:tc>
                <a:tc>
                  <a:txBody>
                    <a:bodyPr/>
                    <a:lstStyle/>
                    <a:p>
                      <a:r>
                        <a:rPr lang="en-US" dirty="0" smtClean="0"/>
                        <a:t>4</a:t>
                      </a:r>
                      <a:endParaRPr lang="en-US" dirty="0"/>
                    </a:p>
                  </a:txBody>
                  <a:tcPr/>
                </a:tc>
              </a:tr>
              <a:tr h="392160">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baseline="0" dirty="0" smtClean="0"/>
                        <a:t>0</a:t>
                      </a:r>
                      <a:endParaRPr lang="en-US" baseline="0" dirty="0"/>
                    </a:p>
                  </a:txBody>
                  <a:tcPr/>
                </a:tc>
                <a:tc>
                  <a:txBody>
                    <a:bodyPr/>
                    <a:lstStyle/>
                    <a:p>
                      <a:r>
                        <a:rPr lang="en-US" dirty="0" smtClean="0"/>
                        <a:t>0</a:t>
                      </a:r>
                      <a:endParaRPr lang="en-US" dirty="0"/>
                    </a:p>
                  </a:txBody>
                  <a:tcPr/>
                </a:tc>
              </a:tr>
              <a:tr h="392160">
                <a:tc>
                  <a:txBody>
                    <a:bodyPr/>
                    <a:lstStyle/>
                    <a:p>
                      <a:r>
                        <a:rPr lang="en-US" dirty="0" smtClean="0"/>
                        <a:t>4.5</a:t>
                      </a:r>
                      <a:endParaRPr lang="en-US" dirty="0"/>
                    </a:p>
                  </a:txBody>
                  <a:tcPr/>
                </a:tc>
                <a:tc>
                  <a:txBody>
                    <a:bodyPr/>
                    <a:lstStyle/>
                    <a:p>
                      <a:r>
                        <a:rPr lang="en-US" dirty="0" smtClean="0"/>
                        <a:t>2</a:t>
                      </a:r>
                      <a:endParaRPr lang="en-US" dirty="0"/>
                    </a:p>
                  </a:txBody>
                  <a:tcPr/>
                </a:tc>
                <a:tc>
                  <a:txBody>
                    <a:bodyPr/>
                    <a:lstStyle/>
                    <a:p>
                      <a:r>
                        <a:rPr lang="en-US" baseline="0" dirty="0" smtClean="0"/>
                        <a:t>4</a:t>
                      </a:r>
                      <a:endParaRPr lang="en-US" baseline="0" dirty="0"/>
                    </a:p>
                  </a:txBody>
                  <a:tcPr/>
                </a:tc>
                <a:tc>
                  <a:txBody>
                    <a:bodyPr/>
                    <a:lstStyle/>
                    <a:p>
                      <a:r>
                        <a:rPr lang="en-US" dirty="0" smtClean="0"/>
                        <a:t>5</a:t>
                      </a:r>
                      <a:endParaRPr lang="en-US" dirty="0"/>
                    </a:p>
                  </a:txBody>
                  <a:tcPr/>
                </a:tc>
              </a:tr>
              <a:tr h="392160">
                <a:tc>
                  <a:txBody>
                    <a:bodyPr/>
                    <a:lstStyle/>
                    <a:p>
                      <a:r>
                        <a:rPr lang="en-US" dirty="0" smtClean="0"/>
                        <a:t>9.5</a:t>
                      </a:r>
                      <a:endParaRPr lang="en-US" dirty="0"/>
                    </a:p>
                  </a:txBody>
                  <a:tcPr/>
                </a:tc>
                <a:tc>
                  <a:txBody>
                    <a:bodyPr/>
                    <a:lstStyle/>
                    <a:p>
                      <a:r>
                        <a:rPr lang="en-US" dirty="0" smtClean="0"/>
                        <a:t>5</a:t>
                      </a:r>
                      <a:endParaRPr lang="en-US" dirty="0"/>
                    </a:p>
                  </a:txBody>
                  <a:tcPr/>
                </a:tc>
                <a:tc>
                  <a:txBody>
                    <a:bodyPr/>
                    <a:lstStyle/>
                    <a:p>
                      <a:r>
                        <a:rPr lang="en-US" baseline="0" dirty="0" smtClean="0"/>
                        <a:t>1</a:t>
                      </a:r>
                      <a:endParaRPr lang="en-US" baseline="0" dirty="0"/>
                    </a:p>
                  </a:txBody>
                  <a:tcPr/>
                </a:tc>
                <a:tc>
                  <a:txBody>
                    <a:bodyPr/>
                    <a:lstStyle/>
                    <a:p>
                      <a:r>
                        <a:rPr lang="en-US" dirty="0" smtClean="0"/>
                        <a:t>2.5</a:t>
                      </a:r>
                      <a:endParaRPr lang="en-US" dirty="0"/>
                    </a:p>
                  </a:txBody>
                  <a:tcPr/>
                </a:tc>
              </a:tr>
              <a:tr h="392160">
                <a:tc gridSpan="4">
                  <a:txBody>
                    <a:bodyPr/>
                    <a:lstStyle/>
                    <a:p>
                      <a:pPr algn="ctr"/>
                      <a:r>
                        <a:rPr lang="en-US" dirty="0" smtClean="0"/>
                        <a:t>Summations</a:t>
                      </a:r>
                      <a:r>
                        <a:rPr lang="en-US" baseline="0" dirty="0" smtClean="0"/>
                        <a:t> for Each Column</a:t>
                      </a:r>
                      <a:endParaRPr lang="en-US" dirty="0"/>
                    </a:p>
                  </a:txBody>
                  <a:tcPr/>
                </a:tc>
                <a:tc hMerge="1">
                  <a:txBody>
                    <a:bodyPr/>
                    <a:lstStyle/>
                    <a:p>
                      <a:endParaRPr lang="en-US" dirty="0"/>
                    </a:p>
                  </a:txBody>
                  <a:tcPr/>
                </a:tc>
                <a:tc hMerge="1">
                  <a:txBody>
                    <a:bodyPr/>
                    <a:lstStyle/>
                    <a:p>
                      <a:endParaRPr lang="en-US" baseline="0" dirty="0"/>
                    </a:p>
                  </a:txBody>
                  <a:tcPr/>
                </a:tc>
                <a:tc hMerge="1">
                  <a:txBody>
                    <a:bodyPr/>
                    <a:lstStyle/>
                    <a:p>
                      <a:endParaRPr lang="en-US" dirty="0"/>
                    </a:p>
                  </a:txBody>
                  <a:tcPr/>
                </a:tc>
              </a:tr>
              <a:tr h="392160">
                <a:tc>
                  <a:txBody>
                    <a:bodyPr/>
                    <a:lstStyle/>
                    <a:p>
                      <a:pPr algn="ctr"/>
                      <a:r>
                        <a:rPr lang="en-US" dirty="0" smtClean="0"/>
                        <a:t>42</a:t>
                      </a:r>
                      <a:endParaRPr lang="en-US" dirty="0"/>
                    </a:p>
                  </a:txBody>
                  <a:tcPr/>
                </a:tc>
                <a:tc>
                  <a:txBody>
                    <a:bodyPr/>
                    <a:lstStyle/>
                    <a:p>
                      <a:pPr algn="ctr"/>
                      <a:r>
                        <a:rPr lang="en-US" dirty="0" smtClean="0"/>
                        <a:t>24</a:t>
                      </a:r>
                      <a:endParaRPr lang="en-US" dirty="0"/>
                    </a:p>
                  </a:txBody>
                  <a:tcPr/>
                </a:tc>
                <a:tc>
                  <a:txBody>
                    <a:bodyPr/>
                    <a:lstStyle/>
                    <a:p>
                      <a:pPr algn="ctr"/>
                      <a:r>
                        <a:rPr lang="en-US" dirty="0" smtClean="0"/>
                        <a:t>10</a:t>
                      </a:r>
                      <a:endParaRPr lang="en-US" dirty="0"/>
                    </a:p>
                  </a:txBody>
                  <a:tcPr/>
                </a:tc>
                <a:tc>
                  <a:txBody>
                    <a:bodyPr/>
                    <a:lstStyle/>
                    <a:p>
                      <a:pPr algn="ctr"/>
                      <a:r>
                        <a:rPr lang="en-US" dirty="0" smtClean="0"/>
                        <a:t>12.5</a:t>
                      </a:r>
                      <a:endParaRPr lang="en-US" dirty="0"/>
                    </a:p>
                  </a:txBody>
                  <a:tcPr/>
                </a:tc>
              </a:tr>
              <a:tr h="392160">
                <a:tc gridSpan="4">
                  <a:txBody>
                    <a:bodyPr/>
                    <a:lstStyle/>
                    <a:p>
                      <a:pPr algn="l"/>
                      <a:r>
                        <a:rPr lang="en-US" dirty="0" smtClean="0"/>
                        <a:t>Y′ = 42/6</a:t>
                      </a:r>
                      <a:r>
                        <a:rPr lang="en-US" baseline="0" dirty="0" smtClean="0"/>
                        <a:t> =7;                X′=24/6 =4;</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Tree>
    <p:extLst>
      <p:ext uri="{BB962C8B-B14F-4D97-AF65-F5344CB8AC3E}">
        <p14:creationId xmlns:p14="http://schemas.microsoft.com/office/powerpoint/2010/main" val="723304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388</TotalTime>
  <Words>947</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Garamond</vt:lpstr>
      <vt:lpstr>Symbol</vt:lpstr>
      <vt:lpstr>Wingdings</vt:lpstr>
      <vt:lpstr>Organic</vt:lpstr>
      <vt:lpstr>Regression Analysis</vt:lpstr>
      <vt:lpstr>Introduction</vt:lpstr>
      <vt:lpstr>continuation</vt:lpstr>
      <vt:lpstr>Why we need Regression analysis.</vt:lpstr>
      <vt:lpstr>How to perform Regression analysis</vt:lpstr>
      <vt:lpstr>Regression analysis model.</vt:lpstr>
      <vt:lpstr>Continuation of regression analysis model</vt:lpstr>
      <vt:lpstr>Continuation of regression analysis model</vt:lpstr>
      <vt:lpstr>PowerPoint Presentation</vt:lpstr>
      <vt:lpstr>Calculating the required parameters</vt:lpstr>
      <vt:lpstr>Linear Regression</vt:lpstr>
      <vt:lpstr>Continuation on linear regression</vt:lpstr>
      <vt:lpstr>Continuation on linear regression</vt:lpstr>
      <vt:lpstr>Polynomial Regression</vt:lpstr>
      <vt:lpstr>Multiple Regression</vt:lpstr>
      <vt:lpstr>continuation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dc:title>
  <dc:creator>Microsoft1</dc:creator>
  <cp:lastModifiedBy>Microsoft1</cp:lastModifiedBy>
  <cp:revision>28</cp:revision>
  <dcterms:created xsi:type="dcterms:W3CDTF">2018-06-05T21:34:19Z</dcterms:created>
  <dcterms:modified xsi:type="dcterms:W3CDTF">2018-06-06T22:52:24Z</dcterms:modified>
</cp:coreProperties>
</file>