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8288000" cy="10287000"/>
  <p:notesSz cx="6858000" cy="9144000"/>
  <p:embeddedFontLst>
    <p:embeddedFont>
      <p:font typeface="Canva Sans" charset="1" panose="020B0503030501040103"/>
      <p:regular r:id="rId38"/>
    </p:embeddedFont>
    <p:embeddedFont>
      <p:font typeface="Arial" charset="1" panose="020B0502020202020204"/>
      <p:regular r:id="rId39"/>
    </p:embeddedFont>
    <p:embeddedFont>
      <p:font typeface="Canva Sans Bold" charset="1" panose="020B0803030501040103"/>
      <p:regular r:id="rId40"/>
    </p:embeddedFont>
    <p:embeddedFont>
      <p:font typeface="Quicksand" charset="1" panose="00000000000000000000"/>
      <p:regular r:id="rId41"/>
    </p:embeddedFont>
    <p:embeddedFont>
      <p:font typeface="Open Sans" charset="1" panose="020B0606030504020204"/>
      <p:regular r:id="rId42"/>
    </p:embeddedFont>
    <p:embeddedFont>
      <p:font typeface="Open Sans Bold" charset="1" panose="020B0806030504020204"/>
      <p:regular r:id="rId43"/>
    </p:embeddedFont>
    <p:embeddedFont>
      <p:font typeface="Quicksand Bold" charset="1" panose="00000000000000000000"/>
      <p:regular r:id="rId44"/>
    </p:embeddedFont>
    <p:embeddedFont>
      <p:font typeface="Canva Sans Medium" charset="1" panose="020B0603030501040103"/>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https://192.168.25.3" TargetMode="External" Type="http://schemas.openxmlformats.org/officeDocument/2006/relationships/hyperlink"/><Relationship Id="rId3" Target="https://20.0.0.0/24" TargetMode="External" Type="http://schemas.openxmlformats.org/officeDocument/2006/relationships/hyperlink"/><Relationship Id="rId4" Target="https://20.0.0.2" TargetMode="External" Type="http://schemas.openxmlformats.org/officeDocument/2006/relationships/hyperlink"/></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1028700" y="3119140"/>
            <a:ext cx="10525583" cy="4488201"/>
          </a:xfrm>
          <a:prstGeom prst="rect">
            <a:avLst/>
          </a:prstGeom>
        </p:spPr>
        <p:txBody>
          <a:bodyPr anchor="t" rtlCol="false" tIns="0" lIns="0" bIns="0" rIns="0">
            <a:spAutoFit/>
          </a:bodyPr>
          <a:lstStyle/>
          <a:p>
            <a:pPr algn="l">
              <a:lnSpc>
                <a:spcPts val="8700"/>
              </a:lnSpc>
            </a:pPr>
            <a:r>
              <a:rPr lang="en-US" sz="8700">
                <a:solidFill>
                  <a:srgbClr val="FFFFFF"/>
                </a:solidFill>
                <a:latin typeface="Canva Sans"/>
                <a:ea typeface="Canva Sans"/>
                <a:cs typeface="Canva Sans"/>
                <a:sym typeface="Canva Sans"/>
              </a:rPr>
              <a:t>WIRELESS NETWORK DEPLOYMENT CONFIGURATION</a:t>
            </a:r>
          </a:p>
        </p:txBody>
      </p:sp>
      <p:sp>
        <p:nvSpPr>
          <p:cNvPr name="Freeform 3" id="3"/>
          <p:cNvSpPr/>
          <p:nvPr/>
        </p:nvSpPr>
        <p:spPr>
          <a:xfrm flipH="false" flipV="false" rot="-2700000">
            <a:off x="10908772" y="3978227"/>
            <a:ext cx="10707063" cy="8458580"/>
          </a:xfrm>
          <a:custGeom>
            <a:avLst/>
            <a:gdLst/>
            <a:ahLst/>
            <a:cxnLst/>
            <a:rect r="r" b="b" t="t" l="l"/>
            <a:pathLst>
              <a:path h="8458580" w="10707063">
                <a:moveTo>
                  <a:pt x="0" y="0"/>
                </a:moveTo>
                <a:lnTo>
                  <a:pt x="10707063" y="0"/>
                </a:lnTo>
                <a:lnTo>
                  <a:pt x="10707063" y="8458580"/>
                </a:lnTo>
                <a:lnTo>
                  <a:pt x="0" y="845858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46A89"/>
        </a:solidFill>
      </p:bgPr>
    </p:bg>
    <p:spTree>
      <p:nvGrpSpPr>
        <p:cNvPr id="1" name=""/>
        <p:cNvGrpSpPr/>
        <p:nvPr/>
      </p:nvGrpSpPr>
      <p:grpSpPr>
        <a:xfrm>
          <a:off x="0" y="0"/>
          <a:ext cx="0" cy="0"/>
          <a:chOff x="0" y="0"/>
          <a:chExt cx="0" cy="0"/>
        </a:xfrm>
      </p:grpSpPr>
      <p:sp>
        <p:nvSpPr>
          <p:cNvPr name="Freeform 2" id="2"/>
          <p:cNvSpPr/>
          <p:nvPr/>
        </p:nvSpPr>
        <p:spPr>
          <a:xfrm flipH="false" flipV="false" rot="0">
            <a:off x="5564908" y="3909031"/>
            <a:ext cx="11514816" cy="4725045"/>
          </a:xfrm>
          <a:custGeom>
            <a:avLst/>
            <a:gdLst/>
            <a:ahLst/>
            <a:cxnLst/>
            <a:rect r="r" b="b" t="t" l="l"/>
            <a:pathLst>
              <a:path h="4725045" w="11514816">
                <a:moveTo>
                  <a:pt x="0" y="0"/>
                </a:moveTo>
                <a:lnTo>
                  <a:pt x="11514815" y="0"/>
                </a:lnTo>
                <a:lnTo>
                  <a:pt x="11514815" y="4725046"/>
                </a:lnTo>
                <a:lnTo>
                  <a:pt x="0" y="4725046"/>
                </a:lnTo>
                <a:lnTo>
                  <a:pt x="0" y="0"/>
                </a:lnTo>
                <a:close/>
              </a:path>
            </a:pathLst>
          </a:custGeom>
          <a:blipFill>
            <a:blip r:embed="rId2"/>
            <a:stretch>
              <a:fillRect l="0" t="0" r="0" b="0"/>
            </a:stretch>
          </a:blipFill>
        </p:spPr>
      </p:sp>
      <p:sp>
        <p:nvSpPr>
          <p:cNvPr name="TextBox 3" id="3"/>
          <p:cNvSpPr txBox="true"/>
          <p:nvPr/>
        </p:nvSpPr>
        <p:spPr>
          <a:xfrm rot="0">
            <a:off x="338095" y="933450"/>
            <a:ext cx="12922886" cy="887095"/>
          </a:xfrm>
          <a:prstGeom prst="rect">
            <a:avLst/>
          </a:prstGeom>
        </p:spPr>
        <p:txBody>
          <a:bodyPr anchor="t" rtlCol="false" tIns="0" lIns="0" bIns="0" rIns="0">
            <a:spAutoFit/>
          </a:bodyPr>
          <a:lstStyle/>
          <a:p>
            <a:pPr algn="ctr">
              <a:lnSpc>
                <a:spcPts val="7279"/>
              </a:lnSpc>
            </a:pPr>
            <a:r>
              <a:rPr lang="en-US" b="true" sz="5199">
                <a:solidFill>
                  <a:srgbClr val="F7F7F8"/>
                </a:solidFill>
                <a:latin typeface="Open Sans Bold"/>
                <a:ea typeface="Open Sans Bold"/>
                <a:cs typeface="Open Sans Bold"/>
                <a:sym typeface="Open Sans Bold"/>
              </a:rPr>
              <a:t>Make Conditions to control the Devices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8513340" y="1517380"/>
            <a:ext cx="8119154" cy="7252240"/>
          </a:xfrm>
          <a:custGeom>
            <a:avLst/>
            <a:gdLst/>
            <a:ahLst/>
            <a:cxnLst/>
            <a:rect r="r" b="b" t="t" l="l"/>
            <a:pathLst>
              <a:path h="7252240" w="8119154">
                <a:moveTo>
                  <a:pt x="0" y="0"/>
                </a:moveTo>
                <a:lnTo>
                  <a:pt x="8119154" y="0"/>
                </a:lnTo>
                <a:lnTo>
                  <a:pt x="8119154" y="7252240"/>
                </a:lnTo>
                <a:lnTo>
                  <a:pt x="0" y="7252240"/>
                </a:lnTo>
                <a:lnTo>
                  <a:pt x="0" y="0"/>
                </a:lnTo>
                <a:close/>
              </a:path>
            </a:pathLst>
          </a:custGeom>
          <a:blipFill>
            <a:blip r:embed="rId2"/>
            <a:stretch>
              <a:fillRect l="-805" t="0" r="-805" b="0"/>
            </a:stretch>
          </a:blipFill>
        </p:spPr>
      </p:sp>
      <p:sp>
        <p:nvSpPr>
          <p:cNvPr name="TextBox 3" id="3"/>
          <p:cNvSpPr txBox="true"/>
          <p:nvPr/>
        </p:nvSpPr>
        <p:spPr>
          <a:xfrm rot="0">
            <a:off x="1371600" y="4306570"/>
            <a:ext cx="3841153" cy="1588135"/>
          </a:xfrm>
          <a:prstGeom prst="rect">
            <a:avLst/>
          </a:prstGeom>
        </p:spPr>
        <p:txBody>
          <a:bodyPr anchor="t" rtlCol="false" tIns="0" lIns="0" bIns="0" rIns="0">
            <a:spAutoFit/>
          </a:bodyPr>
          <a:lstStyle/>
          <a:p>
            <a:pPr algn="ctr" marL="0" indent="0" lvl="0">
              <a:lnSpc>
                <a:spcPts val="6439"/>
              </a:lnSpc>
            </a:pPr>
            <a:r>
              <a:rPr lang="en-US" b="true" sz="4599">
                <a:solidFill>
                  <a:srgbClr val="FFFFFF"/>
                </a:solidFill>
                <a:latin typeface="Canva Sans Bold"/>
                <a:ea typeface="Canva Sans Bold"/>
                <a:cs typeface="Canva Sans Bold"/>
                <a:sym typeface="Canva Sans Bold"/>
              </a:rPr>
              <a:t> WLC WPA2 Personal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9769546" y="1704268"/>
            <a:ext cx="7895334" cy="6878464"/>
          </a:xfrm>
          <a:custGeom>
            <a:avLst/>
            <a:gdLst/>
            <a:ahLst/>
            <a:cxnLst/>
            <a:rect r="r" b="b" t="t" l="l"/>
            <a:pathLst>
              <a:path h="6878464" w="7895334">
                <a:moveTo>
                  <a:pt x="0" y="0"/>
                </a:moveTo>
                <a:lnTo>
                  <a:pt x="7895335" y="0"/>
                </a:lnTo>
                <a:lnTo>
                  <a:pt x="7895335" y="6878464"/>
                </a:lnTo>
                <a:lnTo>
                  <a:pt x="0" y="6878464"/>
                </a:lnTo>
                <a:lnTo>
                  <a:pt x="0" y="0"/>
                </a:lnTo>
                <a:close/>
              </a:path>
            </a:pathLst>
          </a:custGeom>
          <a:blipFill>
            <a:blip r:embed="rId2"/>
            <a:stretch>
              <a:fillRect l="-6699" t="0" r="-6699" b="0"/>
            </a:stretch>
          </a:blipFill>
        </p:spPr>
      </p:sp>
      <p:sp>
        <p:nvSpPr>
          <p:cNvPr name="Freeform 3" id="3"/>
          <p:cNvSpPr/>
          <p:nvPr/>
        </p:nvSpPr>
        <p:spPr>
          <a:xfrm flipH="false" flipV="false" rot="0">
            <a:off x="2138426" y="5633886"/>
            <a:ext cx="6323462" cy="3719905"/>
          </a:xfrm>
          <a:custGeom>
            <a:avLst/>
            <a:gdLst/>
            <a:ahLst/>
            <a:cxnLst/>
            <a:rect r="r" b="b" t="t" l="l"/>
            <a:pathLst>
              <a:path h="3719905" w="6323462">
                <a:moveTo>
                  <a:pt x="0" y="0"/>
                </a:moveTo>
                <a:lnTo>
                  <a:pt x="6323462" y="0"/>
                </a:lnTo>
                <a:lnTo>
                  <a:pt x="6323462" y="3719905"/>
                </a:lnTo>
                <a:lnTo>
                  <a:pt x="0" y="3719905"/>
                </a:lnTo>
                <a:lnTo>
                  <a:pt x="0" y="0"/>
                </a:lnTo>
                <a:close/>
              </a:path>
            </a:pathLst>
          </a:custGeom>
          <a:blipFill>
            <a:blip r:embed="rId3"/>
            <a:stretch>
              <a:fillRect l="0" t="-9125" r="0" b="-61152"/>
            </a:stretch>
          </a:blipFill>
        </p:spPr>
      </p:sp>
      <p:sp>
        <p:nvSpPr>
          <p:cNvPr name="TextBox 4" id="4"/>
          <p:cNvSpPr txBox="true"/>
          <p:nvPr/>
        </p:nvSpPr>
        <p:spPr>
          <a:xfrm rot="0">
            <a:off x="350274" y="1348698"/>
            <a:ext cx="7491706" cy="3794802"/>
          </a:xfrm>
          <a:prstGeom prst="rect">
            <a:avLst/>
          </a:prstGeom>
        </p:spPr>
        <p:txBody>
          <a:bodyPr anchor="t" rtlCol="false" tIns="0" lIns="0" bIns="0" rIns="0">
            <a:spAutoFit/>
          </a:bodyPr>
          <a:lstStyle/>
          <a:p>
            <a:pPr algn="ctr">
              <a:lnSpc>
                <a:spcPts val="7549"/>
              </a:lnSpc>
            </a:pPr>
            <a:r>
              <a:rPr lang="en-US" b="true" sz="5392">
                <a:solidFill>
                  <a:srgbClr val="FFFFFF"/>
                </a:solidFill>
                <a:latin typeface="Canva Sans Bold"/>
                <a:ea typeface="Canva Sans Bold"/>
                <a:cs typeface="Canva Sans Bold"/>
                <a:sym typeface="Canva Sans Bold"/>
              </a:rPr>
              <a:t>For WLC configuration</a:t>
            </a:r>
          </a:p>
          <a:p>
            <a:pPr algn="ctr">
              <a:lnSpc>
                <a:spcPts val="7549"/>
              </a:lnSpc>
            </a:pPr>
          </a:p>
          <a:p>
            <a:pPr algn="ctr" rtl="true">
              <a:lnSpc>
                <a:spcPts val="7549"/>
              </a:lnSpc>
            </a:pPr>
          </a:p>
          <a:p>
            <a:pPr algn="ctr" rtl="true">
              <a:lnSpc>
                <a:spcPts val="7549"/>
              </a:lnSpc>
              <a:spcBef>
                <a:spcPct val="0"/>
              </a:spcBef>
            </a:pPr>
          </a:p>
        </p:txBody>
      </p:sp>
      <p:sp>
        <p:nvSpPr>
          <p:cNvPr name="TextBox 5" id="5"/>
          <p:cNvSpPr txBox="true"/>
          <p:nvPr/>
        </p:nvSpPr>
        <p:spPr>
          <a:xfrm rot="0">
            <a:off x="1567016" y="1985176"/>
            <a:ext cx="6894872" cy="3648710"/>
          </a:xfrm>
          <a:prstGeom prst="rect">
            <a:avLst/>
          </a:prstGeom>
        </p:spPr>
        <p:txBody>
          <a:bodyPr anchor="t" rtlCol="false" tIns="0" lIns="0" bIns="0" rIns="0">
            <a:spAutoFit/>
          </a:bodyPr>
          <a:lstStyle/>
          <a:p>
            <a:pPr algn="ctr">
              <a:lnSpc>
                <a:spcPts val="3640"/>
              </a:lnSpc>
            </a:pPr>
          </a:p>
          <a:p>
            <a:pPr algn="ctr" rtl="true">
              <a:lnSpc>
                <a:spcPts val="3640"/>
              </a:lnSpc>
            </a:pPr>
            <a:r>
              <a:rPr lang="en-US" b="true" sz="2600">
                <a:solidFill>
                  <a:srgbClr val="FFFFFF"/>
                </a:solidFill>
                <a:latin typeface="Canva Sans Bold"/>
                <a:ea typeface="Canva Sans Bold"/>
                <a:cs typeface="Canva Sans Bold"/>
                <a:sym typeface="Canva Sans Bold"/>
              </a:rPr>
              <a:t>From RADIUS  server that we put “sever 1” we will use DHCP and activated for the network</a:t>
            </a:r>
          </a:p>
          <a:p>
            <a:pPr algn="ctr" rtl="true">
              <a:lnSpc>
                <a:spcPts val="3640"/>
              </a:lnSpc>
            </a:pPr>
            <a:r>
              <a:rPr lang="en-US" sz="2600">
                <a:solidFill>
                  <a:srgbClr val="FFFFFF"/>
                </a:solidFill>
                <a:latin typeface="Canva Sans"/>
                <a:ea typeface="Canva Sans"/>
                <a:cs typeface="Canva Sans"/>
                <a:sym typeface="Canva Sans"/>
              </a:rPr>
              <a:t>j</a:t>
            </a:r>
            <a:r>
              <a:rPr lang="en-US" b="true" sz="2600">
                <a:solidFill>
                  <a:srgbClr val="FFFFFF"/>
                </a:solidFill>
                <a:latin typeface="Canva Sans Bold"/>
                <a:ea typeface="Canva Sans Bold"/>
                <a:cs typeface="Canva Sans Bold"/>
                <a:sym typeface="Canva Sans Bold"/>
              </a:rPr>
              <a:t>the pool name is  serverPool , This pool is the distributor of the IP address for the 192.168.25.1 network to the devices there</a:t>
            </a:r>
            <a:r>
              <a:rPr lang="ar-EG" b="true" sz="2600">
                <a:solidFill>
                  <a:srgbClr val="FFFFFF"/>
                </a:solidFill>
                <a:latin typeface="Canva Sans Bold"/>
                <a:ea typeface="Canva Sans Bold"/>
                <a:cs typeface="Canva Sans Bold"/>
                <a:sym typeface="Canva Sans Bold"/>
                <a:rtl val="true"/>
              </a:rPr>
              <a:t>.</a:t>
            </a:r>
          </a:p>
          <a:p>
            <a:pPr algn="ctr" rtl="true">
              <a:lnSpc>
                <a:spcPts val="3640"/>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617069" y="5143500"/>
            <a:ext cx="9015930" cy="2607394"/>
          </a:xfrm>
          <a:custGeom>
            <a:avLst/>
            <a:gdLst/>
            <a:ahLst/>
            <a:cxnLst/>
            <a:rect r="r" b="b" t="t" l="l"/>
            <a:pathLst>
              <a:path h="2607394" w="9015930">
                <a:moveTo>
                  <a:pt x="0" y="0"/>
                </a:moveTo>
                <a:lnTo>
                  <a:pt x="9015930" y="0"/>
                </a:lnTo>
                <a:lnTo>
                  <a:pt x="9015930" y="2607394"/>
                </a:lnTo>
                <a:lnTo>
                  <a:pt x="0" y="2607394"/>
                </a:lnTo>
                <a:lnTo>
                  <a:pt x="0" y="0"/>
                </a:lnTo>
                <a:close/>
              </a:path>
            </a:pathLst>
          </a:custGeom>
          <a:blipFill>
            <a:blip r:embed="rId2"/>
            <a:stretch>
              <a:fillRect l="0" t="0" r="0" b="0"/>
            </a:stretch>
          </a:blipFill>
        </p:spPr>
      </p:sp>
      <p:sp>
        <p:nvSpPr>
          <p:cNvPr name="Freeform 3" id="3"/>
          <p:cNvSpPr/>
          <p:nvPr/>
        </p:nvSpPr>
        <p:spPr>
          <a:xfrm flipH="false" flipV="false" rot="0">
            <a:off x="10273785" y="1459345"/>
            <a:ext cx="6985515" cy="7058407"/>
          </a:xfrm>
          <a:custGeom>
            <a:avLst/>
            <a:gdLst/>
            <a:ahLst/>
            <a:cxnLst/>
            <a:rect r="r" b="b" t="t" l="l"/>
            <a:pathLst>
              <a:path h="7058407" w="6985515">
                <a:moveTo>
                  <a:pt x="0" y="0"/>
                </a:moveTo>
                <a:lnTo>
                  <a:pt x="6985515" y="0"/>
                </a:lnTo>
                <a:lnTo>
                  <a:pt x="6985515" y="7058407"/>
                </a:lnTo>
                <a:lnTo>
                  <a:pt x="0" y="7058407"/>
                </a:lnTo>
                <a:lnTo>
                  <a:pt x="0" y="0"/>
                </a:lnTo>
                <a:close/>
              </a:path>
            </a:pathLst>
          </a:custGeom>
          <a:blipFill>
            <a:blip r:embed="rId3"/>
            <a:stretch>
              <a:fillRect l="0" t="0" r="0" b="0"/>
            </a:stretch>
          </a:blipFill>
        </p:spPr>
      </p:sp>
      <p:sp>
        <p:nvSpPr>
          <p:cNvPr name="TextBox 4" id="4"/>
          <p:cNvSpPr txBox="true"/>
          <p:nvPr/>
        </p:nvSpPr>
        <p:spPr>
          <a:xfrm rot="0">
            <a:off x="-1072177" y="923925"/>
            <a:ext cx="11345963" cy="2825309"/>
          </a:xfrm>
          <a:prstGeom prst="rect">
            <a:avLst/>
          </a:prstGeom>
        </p:spPr>
        <p:txBody>
          <a:bodyPr anchor="t" rtlCol="false" tIns="0" lIns="0" bIns="0" rIns="0">
            <a:spAutoFit/>
          </a:bodyPr>
          <a:lstStyle/>
          <a:p>
            <a:pPr algn="ctr">
              <a:lnSpc>
                <a:spcPts val="7549"/>
              </a:lnSpc>
            </a:pPr>
            <a:r>
              <a:rPr lang="en-US" sz="5392" b="true">
                <a:solidFill>
                  <a:srgbClr val="FFFFFF"/>
                </a:solidFill>
                <a:latin typeface="Canva Sans Bold"/>
                <a:ea typeface="Canva Sans Bold"/>
                <a:cs typeface="Canva Sans Bold"/>
                <a:sym typeface="Canva Sans Bold"/>
              </a:rPr>
              <a:t>by ip we connected to </a:t>
            </a:r>
          </a:p>
          <a:p>
            <a:pPr algn="ctr">
              <a:lnSpc>
                <a:spcPts val="7549"/>
              </a:lnSpc>
            </a:pPr>
            <a:r>
              <a:rPr lang="en-US" sz="5392" b="true">
                <a:solidFill>
                  <a:srgbClr val="FFFFFF"/>
                </a:solidFill>
                <a:latin typeface="Canva Sans Bold"/>
                <a:ea typeface="Canva Sans Bold"/>
                <a:cs typeface="Canva Sans Bold"/>
                <a:sym typeface="Canva Sans Bold"/>
              </a:rPr>
              <a:t>the page of wlc</a:t>
            </a:r>
          </a:p>
          <a:p>
            <a:pPr algn="ctr">
              <a:lnSpc>
                <a:spcPts val="7549"/>
              </a:lnSpc>
              <a:spcBef>
                <a:spcPct val="0"/>
              </a:spcBef>
            </a:pPr>
          </a:p>
        </p:txBody>
      </p:sp>
      <p:sp>
        <p:nvSpPr>
          <p:cNvPr name="TextBox 5" id="5"/>
          <p:cNvSpPr txBox="true"/>
          <p:nvPr/>
        </p:nvSpPr>
        <p:spPr>
          <a:xfrm rot="0">
            <a:off x="1778458" y="3390888"/>
            <a:ext cx="3346576" cy="1597660"/>
          </a:xfrm>
          <a:prstGeom prst="rect">
            <a:avLst/>
          </a:prstGeom>
        </p:spPr>
        <p:txBody>
          <a:bodyPr anchor="t" rtlCol="false" tIns="0" lIns="0" bIns="0" rIns="0">
            <a:spAutoFit/>
          </a:bodyPr>
          <a:lstStyle/>
          <a:p>
            <a:pPr algn="ctr">
              <a:lnSpc>
                <a:spcPts val="4339"/>
              </a:lnSpc>
            </a:pPr>
            <a:r>
              <a:rPr lang="en-US" b="true" sz="3099">
                <a:solidFill>
                  <a:srgbClr val="FFFFFF"/>
                </a:solidFill>
                <a:latin typeface="Canva Sans Bold"/>
                <a:ea typeface="Canva Sans Bold"/>
                <a:cs typeface="Canva Sans Bold"/>
                <a:sym typeface="Canva Sans Bold"/>
              </a:rPr>
              <a:t>uername: admin</a:t>
            </a:r>
          </a:p>
          <a:p>
            <a:pPr algn="ctr" rtl="true">
              <a:lnSpc>
                <a:spcPts val="4339"/>
              </a:lnSpc>
            </a:pPr>
            <a:r>
              <a:rPr lang="en-US" b="true" sz="3099">
                <a:solidFill>
                  <a:srgbClr val="FFFFFF"/>
                </a:solidFill>
                <a:latin typeface="Canva Sans Bold"/>
                <a:ea typeface="Canva Sans Bold"/>
                <a:cs typeface="Canva Sans Bold"/>
                <a:sym typeface="Canva Sans Bold"/>
              </a:rPr>
              <a:t>password : admin</a:t>
            </a:r>
          </a:p>
          <a:p>
            <a:pPr algn="ctr" rtl="true">
              <a:lnSpc>
                <a:spcPts val="433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776006" y="778109"/>
            <a:ext cx="8367994" cy="8730782"/>
            <a:chOff x="0" y="0"/>
            <a:chExt cx="2830655" cy="2953376"/>
          </a:xfrm>
        </p:grpSpPr>
        <p:sp>
          <p:nvSpPr>
            <p:cNvPr name="Freeform 3" id="3"/>
            <p:cNvSpPr/>
            <p:nvPr/>
          </p:nvSpPr>
          <p:spPr>
            <a:xfrm flipH="false" flipV="false" rot="0">
              <a:off x="0" y="0"/>
              <a:ext cx="2830655" cy="2953376"/>
            </a:xfrm>
            <a:custGeom>
              <a:avLst/>
              <a:gdLst/>
              <a:ahLst/>
              <a:cxnLst/>
              <a:rect r="r" b="b" t="t" l="l"/>
              <a:pathLst>
                <a:path h="2953376" w="2830655">
                  <a:moveTo>
                    <a:pt x="2830655" y="0"/>
                  </a:moveTo>
                  <a:lnTo>
                    <a:pt x="0" y="0"/>
                  </a:lnTo>
                  <a:lnTo>
                    <a:pt x="0" y="2953376"/>
                  </a:lnTo>
                  <a:lnTo>
                    <a:pt x="2830655" y="2953376"/>
                  </a:lnTo>
                  <a:close/>
                </a:path>
              </a:pathLst>
            </a:custGeom>
            <a:solidFill>
              <a:srgbClr val="F7F7F8">
                <a:alpha val="19608"/>
              </a:srgbClr>
            </a:solidFill>
          </p:spPr>
        </p:sp>
      </p:grpSp>
      <p:sp>
        <p:nvSpPr>
          <p:cNvPr name="TextBox 4" id="4"/>
          <p:cNvSpPr txBox="true"/>
          <p:nvPr/>
        </p:nvSpPr>
        <p:spPr>
          <a:xfrm rot="0">
            <a:off x="1920429" y="4109720"/>
            <a:ext cx="6079148" cy="1953260"/>
          </a:xfrm>
          <a:prstGeom prst="rect">
            <a:avLst/>
          </a:prstGeom>
        </p:spPr>
        <p:txBody>
          <a:bodyPr anchor="t" rtlCol="false" tIns="0" lIns="0" bIns="0" rIns="0">
            <a:spAutoFit/>
          </a:bodyPr>
          <a:lstStyle/>
          <a:p>
            <a:pPr algn="ctr" rtl="true" marL="0" indent="0" lvl="0">
              <a:lnSpc>
                <a:spcPts val="7840"/>
              </a:lnSpc>
              <a:spcBef>
                <a:spcPct val="0"/>
              </a:spcBef>
            </a:pPr>
            <a:r>
              <a:rPr lang="en-US" b="true" sz="5600">
                <a:solidFill>
                  <a:srgbClr val="FFFFFF"/>
                </a:solidFill>
                <a:latin typeface="Quicksand Bold"/>
                <a:ea typeface="Quicksand Bold"/>
                <a:cs typeface="Quicksand Bold"/>
                <a:sym typeface="Quicksand Bold"/>
              </a:rPr>
              <a:t>this is the WLC from inside</a:t>
            </a:r>
          </a:p>
        </p:txBody>
      </p:sp>
      <p:grpSp>
        <p:nvGrpSpPr>
          <p:cNvPr name="Group 5" id="5"/>
          <p:cNvGrpSpPr/>
          <p:nvPr/>
        </p:nvGrpSpPr>
        <p:grpSpPr>
          <a:xfrm rot="0">
            <a:off x="9144000" y="778109"/>
            <a:ext cx="8367994" cy="8730782"/>
            <a:chOff x="0" y="0"/>
            <a:chExt cx="812800" cy="848038"/>
          </a:xfrm>
        </p:grpSpPr>
        <p:sp>
          <p:nvSpPr>
            <p:cNvPr name="Freeform 6" id="6"/>
            <p:cNvSpPr/>
            <p:nvPr/>
          </p:nvSpPr>
          <p:spPr>
            <a:xfrm flipH="false" flipV="false" rot="0">
              <a:off x="0" y="0"/>
              <a:ext cx="812800" cy="848038"/>
            </a:xfrm>
            <a:custGeom>
              <a:avLst/>
              <a:gdLst/>
              <a:ahLst/>
              <a:cxnLst/>
              <a:rect r="r" b="b" t="t" l="l"/>
              <a:pathLst>
                <a:path h="848038" w="812800">
                  <a:moveTo>
                    <a:pt x="812800" y="0"/>
                  </a:moveTo>
                  <a:lnTo>
                    <a:pt x="0" y="0"/>
                  </a:lnTo>
                  <a:lnTo>
                    <a:pt x="0" y="848038"/>
                  </a:lnTo>
                  <a:lnTo>
                    <a:pt x="812800" y="848038"/>
                  </a:lnTo>
                  <a:close/>
                </a:path>
              </a:pathLst>
            </a:custGeom>
            <a:blipFill>
              <a:blip r:embed="rId2"/>
              <a:stretch>
                <a:fillRect l="0" t="-912" r="0" b="-912"/>
              </a:stretch>
            </a:blip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10130348" y="1342246"/>
            <a:ext cx="7128952" cy="7602508"/>
          </a:xfrm>
          <a:custGeom>
            <a:avLst/>
            <a:gdLst/>
            <a:ahLst/>
            <a:cxnLst/>
            <a:rect r="r" b="b" t="t" l="l"/>
            <a:pathLst>
              <a:path h="7602508" w="7128952">
                <a:moveTo>
                  <a:pt x="0" y="0"/>
                </a:moveTo>
                <a:lnTo>
                  <a:pt x="7128952" y="0"/>
                </a:lnTo>
                <a:lnTo>
                  <a:pt x="7128952" y="7602508"/>
                </a:lnTo>
                <a:lnTo>
                  <a:pt x="0" y="7602508"/>
                </a:lnTo>
                <a:lnTo>
                  <a:pt x="0" y="0"/>
                </a:lnTo>
                <a:close/>
              </a:path>
            </a:pathLst>
          </a:custGeom>
          <a:blipFill>
            <a:blip r:embed="rId2"/>
            <a:stretch>
              <a:fillRect l="0" t="0" r="0" b="0"/>
            </a:stretch>
          </a:blipFill>
        </p:spPr>
      </p:sp>
      <p:sp>
        <p:nvSpPr>
          <p:cNvPr name="Freeform 3" id="3"/>
          <p:cNvSpPr/>
          <p:nvPr/>
        </p:nvSpPr>
        <p:spPr>
          <a:xfrm flipH="false" flipV="false" rot="0">
            <a:off x="767377" y="4249878"/>
            <a:ext cx="8604757" cy="4694876"/>
          </a:xfrm>
          <a:custGeom>
            <a:avLst/>
            <a:gdLst/>
            <a:ahLst/>
            <a:cxnLst/>
            <a:rect r="r" b="b" t="t" l="l"/>
            <a:pathLst>
              <a:path h="4694876" w="8604757">
                <a:moveTo>
                  <a:pt x="0" y="0"/>
                </a:moveTo>
                <a:lnTo>
                  <a:pt x="8604758" y="0"/>
                </a:lnTo>
                <a:lnTo>
                  <a:pt x="8604758" y="4694876"/>
                </a:lnTo>
                <a:lnTo>
                  <a:pt x="0" y="4694876"/>
                </a:lnTo>
                <a:lnTo>
                  <a:pt x="0" y="0"/>
                </a:lnTo>
                <a:close/>
              </a:path>
            </a:pathLst>
          </a:custGeom>
          <a:blipFill>
            <a:blip r:embed="rId3"/>
            <a:stretch>
              <a:fillRect l="0" t="0" r="0" b="0"/>
            </a:stretch>
          </a:blipFill>
        </p:spPr>
      </p:sp>
      <p:sp>
        <p:nvSpPr>
          <p:cNvPr name="TextBox 4" id="4"/>
          <p:cNvSpPr txBox="true"/>
          <p:nvPr/>
        </p:nvSpPr>
        <p:spPr>
          <a:xfrm rot="0">
            <a:off x="519359" y="942975"/>
            <a:ext cx="9100794" cy="2250868"/>
          </a:xfrm>
          <a:prstGeom prst="rect">
            <a:avLst/>
          </a:prstGeom>
        </p:spPr>
        <p:txBody>
          <a:bodyPr anchor="t" rtlCol="false" tIns="0" lIns="0" bIns="0" rIns="0">
            <a:spAutoFit/>
          </a:bodyPr>
          <a:lstStyle/>
          <a:p>
            <a:pPr algn="ctr">
              <a:lnSpc>
                <a:spcPts val="4551"/>
              </a:lnSpc>
            </a:pPr>
            <a:r>
              <a:rPr lang="en-US" b="true" sz="3034">
                <a:solidFill>
                  <a:srgbClr val="FFFFFF"/>
                </a:solidFill>
                <a:latin typeface="Quicksand Bold"/>
                <a:ea typeface="Quicksand Bold"/>
                <a:cs typeface="Quicksand Bold"/>
                <a:sym typeface="Quicksand Bold"/>
              </a:rPr>
              <a:t>then from WLAN we can create a Network with name “ssid”  the name of the network here is “ network 1”. </a:t>
            </a:r>
          </a:p>
          <a:p>
            <a:pPr algn="ctr" rtl="true">
              <a:lnSpc>
                <a:spcPts val="4551"/>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11409490" y="2599798"/>
            <a:ext cx="6298583" cy="6658502"/>
          </a:xfrm>
          <a:custGeom>
            <a:avLst/>
            <a:gdLst/>
            <a:ahLst/>
            <a:cxnLst/>
            <a:rect r="r" b="b" t="t" l="l"/>
            <a:pathLst>
              <a:path h="6658502" w="6298583">
                <a:moveTo>
                  <a:pt x="0" y="0"/>
                </a:moveTo>
                <a:lnTo>
                  <a:pt x="6298582" y="0"/>
                </a:lnTo>
                <a:lnTo>
                  <a:pt x="6298582" y="6658502"/>
                </a:lnTo>
                <a:lnTo>
                  <a:pt x="0" y="6658502"/>
                </a:lnTo>
                <a:lnTo>
                  <a:pt x="0" y="0"/>
                </a:lnTo>
                <a:close/>
              </a:path>
            </a:pathLst>
          </a:custGeom>
          <a:blipFill>
            <a:blip r:embed="rId2"/>
            <a:stretch>
              <a:fillRect l="0" t="0" r="0" b="0"/>
            </a:stretch>
          </a:blipFill>
        </p:spPr>
      </p:sp>
      <p:sp>
        <p:nvSpPr>
          <p:cNvPr name="TextBox 3" id="3"/>
          <p:cNvSpPr txBox="true"/>
          <p:nvPr/>
        </p:nvSpPr>
        <p:spPr>
          <a:xfrm rot="0">
            <a:off x="1028700" y="1301247"/>
            <a:ext cx="10380790"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FFFFFF"/>
                </a:solidFill>
                <a:latin typeface="Canva Sans Bold"/>
                <a:ea typeface="Canva Sans Bold"/>
                <a:cs typeface="Canva Sans Bold"/>
                <a:sym typeface="Canva Sans Bold"/>
              </a:rPr>
              <a:t>Security in WPA2 Personal WLAN:</a:t>
            </a:r>
          </a:p>
        </p:txBody>
      </p:sp>
      <p:sp>
        <p:nvSpPr>
          <p:cNvPr name="TextBox 4" id="4"/>
          <p:cNvSpPr txBox="true"/>
          <p:nvPr/>
        </p:nvSpPr>
        <p:spPr>
          <a:xfrm rot="0">
            <a:off x="1028700" y="2688009"/>
            <a:ext cx="7964130" cy="6424930"/>
          </a:xfrm>
          <a:prstGeom prst="rect">
            <a:avLst/>
          </a:prstGeom>
        </p:spPr>
        <p:txBody>
          <a:bodyPr anchor="t" rtlCol="false" tIns="0" lIns="0" bIns="0" rIns="0">
            <a:spAutoFit/>
          </a:bodyPr>
          <a:lstStyle/>
          <a:p>
            <a:pPr algn="ctr">
              <a:lnSpc>
                <a:spcPts val="3919"/>
              </a:lnSpc>
            </a:pPr>
            <a:r>
              <a:rPr lang="en-US" sz="2799">
                <a:solidFill>
                  <a:srgbClr val="FFFFFF"/>
                </a:solidFill>
                <a:latin typeface="Canva Sans"/>
                <a:ea typeface="Canva Sans"/>
                <a:cs typeface="Canva Sans"/>
                <a:sym typeface="Canva Sans"/>
              </a:rPr>
              <a:t>In the WPA2 Personal configuration, the network uses a Pre-Shared Key (PSK) for authentication. This means that all users connect using the same password, which is manually configured on the Wireless LAN Controller (WLC). The data transmitted over the network is encrypted using AES, ensuring confidentiality and protection against eavesdropping. This method is simple to deploy and suitable for small to medium networks that do not require user-specific authentication.</a:t>
            </a:r>
          </a:p>
          <a:p>
            <a:pPr algn="ctr" rtl="true">
              <a:lnSpc>
                <a:spcPts val="391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3725917"/>
            <a:ext cx="7223209" cy="5532383"/>
          </a:xfrm>
          <a:custGeom>
            <a:avLst/>
            <a:gdLst/>
            <a:ahLst/>
            <a:cxnLst/>
            <a:rect r="r" b="b" t="t" l="l"/>
            <a:pathLst>
              <a:path h="5532383" w="7223209">
                <a:moveTo>
                  <a:pt x="0" y="0"/>
                </a:moveTo>
                <a:lnTo>
                  <a:pt x="7223209" y="0"/>
                </a:lnTo>
                <a:lnTo>
                  <a:pt x="7223209" y="5532383"/>
                </a:lnTo>
                <a:lnTo>
                  <a:pt x="0" y="5532383"/>
                </a:lnTo>
                <a:lnTo>
                  <a:pt x="0" y="0"/>
                </a:lnTo>
                <a:close/>
              </a:path>
            </a:pathLst>
          </a:custGeom>
          <a:blipFill>
            <a:blip r:embed="rId2"/>
            <a:stretch>
              <a:fillRect l="0" t="0" r="0" b="0"/>
            </a:stretch>
          </a:blipFill>
        </p:spPr>
      </p:sp>
      <p:sp>
        <p:nvSpPr>
          <p:cNvPr name="TextBox 3" id="3"/>
          <p:cNvSpPr txBox="true"/>
          <p:nvPr/>
        </p:nvSpPr>
        <p:spPr>
          <a:xfrm rot="0">
            <a:off x="630791" y="1258854"/>
            <a:ext cx="9241776" cy="1872615"/>
          </a:xfrm>
          <a:prstGeom prst="rect">
            <a:avLst/>
          </a:prstGeom>
        </p:spPr>
        <p:txBody>
          <a:bodyPr anchor="t" rtlCol="false" tIns="0" lIns="0" bIns="0" rIns="0">
            <a:spAutoFit/>
          </a:bodyPr>
          <a:lstStyle/>
          <a:p>
            <a:pPr algn="ctr">
              <a:lnSpc>
                <a:spcPts val="7559"/>
              </a:lnSpc>
              <a:spcBef>
                <a:spcPct val="0"/>
              </a:spcBef>
            </a:pPr>
            <a:r>
              <a:rPr lang="en-US" b="true" sz="5400">
                <a:solidFill>
                  <a:srgbClr val="FFFFFF"/>
                </a:solidFill>
                <a:latin typeface="Canva Sans Bold"/>
                <a:ea typeface="Canva Sans Bold"/>
                <a:cs typeface="Canva Sans Bold"/>
                <a:sym typeface="Canva Sans Bold"/>
              </a:rPr>
              <a:t>WPA2 Enterprise using Radius Server in WLC</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9526927" y="2801533"/>
            <a:ext cx="6698270" cy="6262882"/>
          </a:xfrm>
          <a:custGeom>
            <a:avLst/>
            <a:gdLst/>
            <a:ahLst/>
            <a:cxnLst/>
            <a:rect r="r" b="b" t="t" l="l"/>
            <a:pathLst>
              <a:path h="6262882" w="6698270">
                <a:moveTo>
                  <a:pt x="0" y="0"/>
                </a:moveTo>
                <a:lnTo>
                  <a:pt x="6698270" y="0"/>
                </a:lnTo>
                <a:lnTo>
                  <a:pt x="6698270" y="6262883"/>
                </a:lnTo>
                <a:lnTo>
                  <a:pt x="0" y="6262883"/>
                </a:lnTo>
                <a:lnTo>
                  <a:pt x="0" y="0"/>
                </a:lnTo>
                <a:close/>
              </a:path>
            </a:pathLst>
          </a:custGeom>
          <a:blipFill>
            <a:blip r:embed="rId2"/>
            <a:stretch>
              <a:fillRect l="0" t="0" r="0" b="0"/>
            </a:stretch>
          </a:blipFill>
        </p:spPr>
      </p:sp>
      <p:sp>
        <p:nvSpPr>
          <p:cNvPr name="TextBox 3" id="3"/>
          <p:cNvSpPr txBox="true"/>
          <p:nvPr/>
        </p:nvSpPr>
        <p:spPr>
          <a:xfrm rot="0">
            <a:off x="1028700" y="933450"/>
            <a:ext cx="7465814"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R</a:t>
            </a:r>
            <a:r>
              <a:rPr lang="en-US" b="true" sz="5199">
                <a:solidFill>
                  <a:srgbClr val="FFFFFF"/>
                </a:solidFill>
                <a:latin typeface="Canva Sans Bold"/>
                <a:ea typeface="Canva Sans Bold"/>
                <a:cs typeface="Canva Sans Bold"/>
                <a:sym typeface="Canva Sans Bold"/>
              </a:rPr>
              <a:t>ADIUS server on WLC </a:t>
            </a:r>
          </a:p>
        </p:txBody>
      </p:sp>
      <p:sp>
        <p:nvSpPr>
          <p:cNvPr name="TextBox 4" id="4"/>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5" id="5"/>
          <p:cNvSpPr txBox="true"/>
          <p:nvPr/>
        </p:nvSpPr>
        <p:spPr>
          <a:xfrm rot="0">
            <a:off x="535341" y="4680902"/>
            <a:ext cx="8222896" cy="238061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R</a:t>
            </a:r>
            <a:r>
              <a:rPr lang="en-US" sz="3399">
                <a:solidFill>
                  <a:srgbClr val="FFFFFF"/>
                </a:solidFill>
                <a:latin typeface="Canva Sans"/>
                <a:ea typeface="Canva Sans"/>
                <a:cs typeface="Canva Sans"/>
                <a:sym typeface="Canva Sans"/>
              </a:rPr>
              <a:t>ADIUS server (Remote Authentication Dial-In User Service) is used to authenticate users centrally. It checks user credentials and grants access.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571098"/>
            <a:ext cx="6413125" cy="6340978"/>
          </a:xfrm>
          <a:custGeom>
            <a:avLst/>
            <a:gdLst/>
            <a:ahLst/>
            <a:cxnLst/>
            <a:rect r="r" b="b" t="t" l="l"/>
            <a:pathLst>
              <a:path h="6340978" w="6413125">
                <a:moveTo>
                  <a:pt x="0" y="0"/>
                </a:moveTo>
                <a:lnTo>
                  <a:pt x="6413125" y="0"/>
                </a:lnTo>
                <a:lnTo>
                  <a:pt x="6413125" y="6340978"/>
                </a:lnTo>
                <a:lnTo>
                  <a:pt x="0" y="6340978"/>
                </a:lnTo>
                <a:lnTo>
                  <a:pt x="0" y="0"/>
                </a:lnTo>
                <a:close/>
              </a:path>
            </a:pathLst>
          </a:custGeom>
          <a:blipFill>
            <a:blip r:embed="rId2"/>
            <a:stretch>
              <a:fillRect l="0" t="0" r="0" b="0"/>
            </a:stretch>
          </a:blipFill>
        </p:spPr>
      </p:sp>
      <p:sp>
        <p:nvSpPr>
          <p:cNvPr name="TextBox 3" id="3"/>
          <p:cNvSpPr txBox="true"/>
          <p:nvPr/>
        </p:nvSpPr>
        <p:spPr>
          <a:xfrm rot="0">
            <a:off x="1586248" y="1087730"/>
            <a:ext cx="5737503"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Enable Enterprise</a:t>
            </a:r>
          </a:p>
        </p:txBody>
      </p:sp>
      <p:sp>
        <p:nvSpPr>
          <p:cNvPr name="TextBox 4" id="4"/>
          <p:cNvSpPr txBox="true"/>
          <p:nvPr/>
        </p:nvSpPr>
        <p:spPr>
          <a:xfrm rot="0">
            <a:off x="184371" y="4722010"/>
            <a:ext cx="8541257" cy="238061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WP</a:t>
            </a:r>
            <a:r>
              <a:rPr lang="en-US" sz="3399">
                <a:solidFill>
                  <a:srgbClr val="FFFFFF"/>
                </a:solidFill>
                <a:latin typeface="Canva Sans"/>
                <a:ea typeface="Canva Sans"/>
                <a:cs typeface="Canva Sans"/>
                <a:sym typeface="Canva Sans"/>
              </a:rPr>
              <a:t>A2-Enterprise is a Wi-Fi security protocol that uses individual credentials for each user instead of a shared password.</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2474180" y="3263798"/>
            <a:ext cx="3443200" cy="1405770"/>
          </a:xfrm>
          <a:prstGeom prst="rect">
            <a:avLst/>
          </a:prstGeom>
        </p:spPr>
        <p:txBody>
          <a:bodyPr anchor="t" rtlCol="false" tIns="0" lIns="0" bIns="0" rIns="0">
            <a:spAutoFit/>
          </a:bodyPr>
          <a:lstStyle/>
          <a:p>
            <a:pPr algn="l" marL="0" indent="0" lvl="0">
              <a:lnSpc>
                <a:spcPts val="4987"/>
              </a:lnSpc>
              <a:spcBef>
                <a:spcPct val="0"/>
              </a:spcBef>
            </a:pPr>
            <a:r>
              <a:rPr lang="en-US" sz="5541" strike="noStrike" u="none">
                <a:solidFill>
                  <a:srgbClr val="FFFFFF"/>
                </a:solidFill>
                <a:latin typeface="Arial"/>
                <a:ea typeface="Arial"/>
                <a:cs typeface="Arial"/>
                <a:sym typeface="Arial"/>
              </a:rPr>
              <a:t>Team members</a:t>
            </a:r>
          </a:p>
        </p:txBody>
      </p:sp>
      <p:sp>
        <p:nvSpPr>
          <p:cNvPr name="TextBox 3" id="3"/>
          <p:cNvSpPr txBox="true"/>
          <p:nvPr/>
        </p:nvSpPr>
        <p:spPr>
          <a:xfrm rot="0">
            <a:off x="2474180" y="4933361"/>
            <a:ext cx="3443200" cy="210218"/>
          </a:xfrm>
          <a:prstGeom prst="rect">
            <a:avLst/>
          </a:prstGeom>
        </p:spPr>
        <p:txBody>
          <a:bodyPr anchor="t" rtlCol="false" tIns="0" lIns="0" bIns="0" rIns="0">
            <a:spAutoFit/>
          </a:bodyPr>
          <a:lstStyle/>
          <a:p>
            <a:pPr algn="l" marL="0" indent="0" lvl="0">
              <a:lnSpc>
                <a:spcPts val="1504"/>
              </a:lnSpc>
              <a:spcBef>
                <a:spcPct val="0"/>
              </a:spcBef>
            </a:pPr>
          </a:p>
        </p:txBody>
      </p:sp>
      <p:sp>
        <p:nvSpPr>
          <p:cNvPr name="TextBox 4" id="4"/>
          <p:cNvSpPr txBox="true"/>
          <p:nvPr/>
        </p:nvSpPr>
        <p:spPr>
          <a:xfrm rot="0">
            <a:off x="7340527" y="2452598"/>
            <a:ext cx="4869953" cy="424377"/>
          </a:xfrm>
          <a:prstGeom prst="rect">
            <a:avLst/>
          </a:prstGeom>
        </p:spPr>
        <p:txBody>
          <a:bodyPr anchor="t" rtlCol="false" tIns="0" lIns="0" bIns="0" rIns="0">
            <a:spAutoFit/>
          </a:bodyPr>
          <a:lstStyle/>
          <a:p>
            <a:pPr algn="l" marL="0" indent="0" lvl="0">
              <a:lnSpc>
                <a:spcPts val="3309"/>
              </a:lnSpc>
              <a:spcBef>
                <a:spcPct val="0"/>
              </a:spcBef>
            </a:pPr>
            <a:r>
              <a:rPr lang="en-US" b="true" sz="3008" strike="noStrike" u="none">
                <a:solidFill>
                  <a:srgbClr val="FFFFFF"/>
                </a:solidFill>
                <a:latin typeface="Canva Sans Bold"/>
                <a:ea typeface="Canva Sans Bold"/>
                <a:cs typeface="Canva Sans Bold"/>
                <a:sym typeface="Canva Sans Bold"/>
              </a:rPr>
              <a:t>Donia Hamdy Awad</a:t>
            </a:r>
          </a:p>
        </p:txBody>
      </p:sp>
      <p:sp>
        <p:nvSpPr>
          <p:cNvPr name="TextBox 5" id="5"/>
          <p:cNvSpPr txBox="true"/>
          <p:nvPr/>
        </p:nvSpPr>
        <p:spPr>
          <a:xfrm rot="0">
            <a:off x="7340527" y="4618416"/>
            <a:ext cx="4516063" cy="424377"/>
          </a:xfrm>
          <a:prstGeom prst="rect">
            <a:avLst/>
          </a:prstGeom>
        </p:spPr>
        <p:txBody>
          <a:bodyPr anchor="t" rtlCol="false" tIns="0" lIns="0" bIns="0" rIns="0">
            <a:spAutoFit/>
          </a:bodyPr>
          <a:lstStyle/>
          <a:p>
            <a:pPr algn="l" marL="0" indent="0" lvl="0">
              <a:lnSpc>
                <a:spcPts val="3309"/>
              </a:lnSpc>
              <a:spcBef>
                <a:spcPct val="0"/>
              </a:spcBef>
            </a:pPr>
            <a:r>
              <a:rPr lang="en-US" b="true" sz="3008" strike="noStrike" u="none">
                <a:solidFill>
                  <a:srgbClr val="FFFFFF"/>
                </a:solidFill>
                <a:latin typeface="Canva Sans Bold"/>
                <a:ea typeface="Canva Sans Bold"/>
                <a:cs typeface="Canva Sans Bold"/>
                <a:sym typeface="Canva Sans Bold"/>
              </a:rPr>
              <a:t>Nehal Desouky Ismail</a:t>
            </a:r>
          </a:p>
        </p:txBody>
      </p:sp>
      <p:sp>
        <p:nvSpPr>
          <p:cNvPr name="TextBox 6" id="6"/>
          <p:cNvSpPr txBox="true"/>
          <p:nvPr/>
        </p:nvSpPr>
        <p:spPr>
          <a:xfrm rot="0">
            <a:off x="7340527" y="3483772"/>
            <a:ext cx="4869953" cy="424377"/>
          </a:xfrm>
          <a:prstGeom prst="rect">
            <a:avLst/>
          </a:prstGeom>
        </p:spPr>
        <p:txBody>
          <a:bodyPr anchor="t" rtlCol="false" tIns="0" lIns="0" bIns="0" rIns="0">
            <a:spAutoFit/>
          </a:bodyPr>
          <a:lstStyle/>
          <a:p>
            <a:pPr algn="l" marL="0" indent="0" lvl="0">
              <a:lnSpc>
                <a:spcPts val="3309"/>
              </a:lnSpc>
              <a:spcBef>
                <a:spcPct val="0"/>
              </a:spcBef>
            </a:pPr>
            <a:r>
              <a:rPr lang="en-US" b="true" sz="3008" strike="noStrike" u="none">
                <a:solidFill>
                  <a:srgbClr val="FFFFFF"/>
                </a:solidFill>
                <a:latin typeface="Canva Sans Bold"/>
                <a:ea typeface="Canva Sans Bold"/>
                <a:cs typeface="Canva Sans Bold"/>
                <a:sym typeface="Canva Sans Bold"/>
              </a:rPr>
              <a:t>Heba allah tarek fathy</a:t>
            </a:r>
          </a:p>
        </p:txBody>
      </p:sp>
      <p:sp>
        <p:nvSpPr>
          <p:cNvPr name="TextBox 7" id="7"/>
          <p:cNvSpPr txBox="true"/>
          <p:nvPr/>
        </p:nvSpPr>
        <p:spPr>
          <a:xfrm rot="0">
            <a:off x="7340527" y="5753059"/>
            <a:ext cx="4869953" cy="424377"/>
          </a:xfrm>
          <a:prstGeom prst="rect">
            <a:avLst/>
          </a:prstGeom>
        </p:spPr>
        <p:txBody>
          <a:bodyPr anchor="t" rtlCol="false" tIns="0" lIns="0" bIns="0" rIns="0">
            <a:spAutoFit/>
          </a:bodyPr>
          <a:lstStyle/>
          <a:p>
            <a:pPr algn="l" marL="0" indent="0" lvl="0">
              <a:lnSpc>
                <a:spcPts val="3309"/>
              </a:lnSpc>
              <a:spcBef>
                <a:spcPct val="0"/>
              </a:spcBef>
            </a:pPr>
            <a:r>
              <a:rPr lang="en-US" b="true" sz="3008" strike="noStrike" u="none">
                <a:solidFill>
                  <a:srgbClr val="FFFFFF"/>
                </a:solidFill>
                <a:latin typeface="Canva Sans Bold"/>
                <a:ea typeface="Canva Sans Bold"/>
                <a:cs typeface="Canva Sans Bold"/>
                <a:sym typeface="Canva Sans Bold"/>
              </a:rPr>
              <a:t>Yasmine Yahia Elmetwally</a:t>
            </a:r>
          </a:p>
        </p:txBody>
      </p:sp>
      <p:sp>
        <p:nvSpPr>
          <p:cNvPr name="TextBox 8" id="8"/>
          <p:cNvSpPr txBox="true"/>
          <p:nvPr/>
        </p:nvSpPr>
        <p:spPr>
          <a:xfrm rot="0">
            <a:off x="7340527" y="6989493"/>
            <a:ext cx="5672687" cy="424377"/>
          </a:xfrm>
          <a:prstGeom prst="rect">
            <a:avLst/>
          </a:prstGeom>
        </p:spPr>
        <p:txBody>
          <a:bodyPr anchor="t" rtlCol="false" tIns="0" lIns="0" bIns="0" rIns="0">
            <a:spAutoFit/>
          </a:bodyPr>
          <a:lstStyle/>
          <a:p>
            <a:pPr algn="l" marL="0" indent="0" lvl="0">
              <a:lnSpc>
                <a:spcPts val="3309"/>
              </a:lnSpc>
              <a:spcBef>
                <a:spcPct val="0"/>
              </a:spcBef>
            </a:pPr>
            <a:r>
              <a:rPr lang="en-US" b="true" sz="3008" strike="noStrike" u="none">
                <a:solidFill>
                  <a:srgbClr val="FFFFFF"/>
                </a:solidFill>
                <a:latin typeface="Canva Sans Bold"/>
                <a:ea typeface="Canva Sans Bold"/>
                <a:cs typeface="Canva Sans Bold"/>
                <a:sym typeface="Canva Sans Bold"/>
              </a:rPr>
              <a:t>Mariam Moustafa Mahmoud</a:t>
            </a:r>
          </a:p>
        </p:txBody>
      </p:sp>
      <p:sp>
        <p:nvSpPr>
          <p:cNvPr name="TextBox 9" id="9"/>
          <p:cNvSpPr txBox="true"/>
          <p:nvPr/>
        </p:nvSpPr>
        <p:spPr>
          <a:xfrm rot="0">
            <a:off x="2192656" y="6215537"/>
            <a:ext cx="3466917" cy="1065877"/>
          </a:xfrm>
          <a:prstGeom prst="rect">
            <a:avLst/>
          </a:prstGeom>
        </p:spPr>
        <p:txBody>
          <a:bodyPr anchor="t" rtlCol="false" tIns="0" lIns="0" bIns="0" rIns="0">
            <a:spAutoFit/>
          </a:bodyPr>
          <a:lstStyle/>
          <a:p>
            <a:pPr algn="l" marL="0" indent="0" lvl="0">
              <a:lnSpc>
                <a:spcPts val="4180"/>
              </a:lnSpc>
              <a:spcBef>
                <a:spcPct val="0"/>
              </a:spcBef>
            </a:pPr>
            <a:r>
              <a:rPr lang="en-US" b="true" sz="3800" strike="noStrike" u="none">
                <a:solidFill>
                  <a:srgbClr val="FFFFFF"/>
                </a:solidFill>
                <a:latin typeface="Canva Sans Bold"/>
                <a:ea typeface="Canva Sans Bold"/>
                <a:cs typeface="Canva Sans Bold"/>
                <a:sym typeface="Canva Sans Bold"/>
              </a:rPr>
              <a:t>Supervised by </a:t>
            </a:r>
          </a:p>
          <a:p>
            <a:pPr algn="l" marL="0" indent="0" lvl="0">
              <a:lnSpc>
                <a:spcPts val="4180"/>
              </a:lnSpc>
              <a:spcBef>
                <a:spcPct val="0"/>
              </a:spcBef>
            </a:pPr>
            <a:r>
              <a:rPr lang="en-US" b="true" sz="3800" strike="noStrike" u="none">
                <a:solidFill>
                  <a:srgbClr val="FFFFFF"/>
                </a:solidFill>
                <a:latin typeface="Canva Sans Bold"/>
                <a:ea typeface="Canva Sans Bold"/>
                <a:cs typeface="Canva Sans Bold"/>
                <a:sym typeface="Canva Sans Bold"/>
              </a:rPr>
              <a:t>Eng. Amr Reda</a:t>
            </a:r>
          </a:p>
        </p:txBody>
      </p:sp>
      <p:sp>
        <p:nvSpPr>
          <p:cNvPr name="AutoShape 10" id="10"/>
          <p:cNvSpPr/>
          <p:nvPr/>
        </p:nvSpPr>
        <p:spPr>
          <a:xfrm>
            <a:off x="1378246" y="1623781"/>
            <a:ext cx="14478427" cy="7541"/>
          </a:xfrm>
          <a:prstGeom prst="line">
            <a:avLst/>
          </a:prstGeom>
          <a:ln cap="flat" w="19050">
            <a:solidFill>
              <a:srgbClr val="646A89"/>
            </a:solidFill>
            <a:prstDash val="solid"/>
            <a:headEnd type="none" len="sm" w="sm"/>
            <a:tailEnd type="none" len="sm" w="sm"/>
          </a:ln>
        </p:spPr>
      </p:sp>
      <p:sp>
        <p:nvSpPr>
          <p:cNvPr name="AutoShape 11" id="11"/>
          <p:cNvSpPr/>
          <p:nvPr/>
        </p:nvSpPr>
        <p:spPr>
          <a:xfrm flipV="true">
            <a:off x="6237053" y="1028700"/>
            <a:ext cx="0" cy="8229600"/>
          </a:xfrm>
          <a:prstGeom prst="line">
            <a:avLst/>
          </a:prstGeom>
          <a:ln cap="flat" w="19050">
            <a:solidFill>
              <a:srgbClr val="646A89"/>
            </a:solidFill>
            <a:prstDash val="solid"/>
            <a:headEnd type="none" len="sm" w="sm"/>
            <a:tailEnd type="none" len="sm" w="sm"/>
          </a:ln>
        </p:spPr>
      </p:sp>
      <p:sp>
        <p:nvSpPr>
          <p:cNvPr name="AutoShape 12" id="12"/>
          <p:cNvSpPr/>
          <p:nvPr/>
        </p:nvSpPr>
        <p:spPr>
          <a:xfrm flipV="true">
            <a:off x="17254538" y="0"/>
            <a:ext cx="0" cy="10287000"/>
          </a:xfrm>
          <a:prstGeom prst="line">
            <a:avLst/>
          </a:prstGeom>
          <a:ln cap="flat" w="9525">
            <a:solidFill>
              <a:srgbClr val="646A89"/>
            </a:solidFill>
            <a:prstDash val="solid"/>
            <a:headEnd type="none" len="sm" w="sm"/>
            <a:tailEnd type="none" len="sm" w="sm"/>
          </a:ln>
        </p:spPr>
      </p:sp>
    </p:spTree>
  </p:cSld>
  <p:clrMapOvr>
    <a:masterClrMapping/>
  </p:clrMapOvr>
  <p:transition spd="fast">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5026907" y="3733211"/>
            <a:ext cx="6464028" cy="6326668"/>
          </a:xfrm>
          <a:custGeom>
            <a:avLst/>
            <a:gdLst/>
            <a:ahLst/>
            <a:cxnLst/>
            <a:rect r="r" b="b" t="t" l="l"/>
            <a:pathLst>
              <a:path h="6326668" w="6464028">
                <a:moveTo>
                  <a:pt x="0" y="0"/>
                </a:moveTo>
                <a:lnTo>
                  <a:pt x="6464029" y="0"/>
                </a:lnTo>
                <a:lnTo>
                  <a:pt x="6464029" y="6326668"/>
                </a:lnTo>
                <a:lnTo>
                  <a:pt x="0" y="6326668"/>
                </a:lnTo>
                <a:lnTo>
                  <a:pt x="0" y="0"/>
                </a:lnTo>
                <a:close/>
              </a:path>
            </a:pathLst>
          </a:custGeom>
          <a:blipFill>
            <a:blip r:embed="rId2"/>
            <a:stretch>
              <a:fillRect l="0" t="0" r="0" b="0"/>
            </a:stretch>
          </a:blipFill>
        </p:spPr>
      </p:sp>
      <p:sp>
        <p:nvSpPr>
          <p:cNvPr name="Freeform 3" id="3"/>
          <p:cNvSpPr/>
          <p:nvPr/>
        </p:nvSpPr>
        <p:spPr>
          <a:xfrm flipH="false" flipV="false" rot="0">
            <a:off x="11791678" y="574374"/>
            <a:ext cx="6496322" cy="6317673"/>
          </a:xfrm>
          <a:custGeom>
            <a:avLst/>
            <a:gdLst/>
            <a:ahLst/>
            <a:cxnLst/>
            <a:rect r="r" b="b" t="t" l="l"/>
            <a:pathLst>
              <a:path h="6317673" w="6496322">
                <a:moveTo>
                  <a:pt x="0" y="0"/>
                </a:moveTo>
                <a:lnTo>
                  <a:pt x="6496322" y="0"/>
                </a:lnTo>
                <a:lnTo>
                  <a:pt x="6496322" y="6317674"/>
                </a:lnTo>
                <a:lnTo>
                  <a:pt x="0" y="6317674"/>
                </a:lnTo>
                <a:lnTo>
                  <a:pt x="0" y="0"/>
                </a:lnTo>
                <a:close/>
              </a:path>
            </a:pathLst>
          </a:custGeom>
          <a:blipFill>
            <a:blip r:embed="rId3"/>
            <a:stretch>
              <a:fillRect l="0" t="0" r="0" b="0"/>
            </a:stretch>
          </a:blipFill>
        </p:spPr>
      </p:sp>
      <p:sp>
        <p:nvSpPr>
          <p:cNvPr name="TextBox 4" id="4"/>
          <p:cNvSpPr txBox="true"/>
          <p:nvPr/>
        </p:nvSpPr>
        <p:spPr>
          <a:xfrm rot="0">
            <a:off x="380007" y="537527"/>
            <a:ext cx="8124925"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AAA on WLC &amp; Server</a:t>
            </a:r>
          </a:p>
        </p:txBody>
      </p:sp>
      <p:sp>
        <p:nvSpPr>
          <p:cNvPr name="TextBox 5" id="5"/>
          <p:cNvSpPr txBox="true"/>
          <p:nvPr/>
        </p:nvSpPr>
        <p:spPr>
          <a:xfrm rot="0">
            <a:off x="488242" y="1831821"/>
            <a:ext cx="10701933" cy="826134"/>
          </a:xfrm>
          <a:prstGeom prst="rect">
            <a:avLst/>
          </a:prstGeom>
        </p:spPr>
        <p:txBody>
          <a:bodyPr anchor="t" rtlCol="false" tIns="0" lIns="0" bIns="0" rIns="0">
            <a:spAutoFit/>
          </a:bodyPr>
          <a:lstStyle/>
          <a:p>
            <a:pPr algn="just">
              <a:lnSpc>
                <a:spcPts val="3920"/>
              </a:lnSpc>
            </a:pPr>
            <a:r>
              <a:rPr lang="en-US" sz="2800">
                <a:solidFill>
                  <a:srgbClr val="FFFFFF"/>
                </a:solidFill>
                <a:latin typeface="Canva Sans"/>
                <a:ea typeface="Canva Sans"/>
                <a:cs typeface="Canva Sans"/>
                <a:sym typeface="Canva Sans"/>
              </a:rPr>
              <a:t>Authentication:</a:t>
            </a:r>
          </a:p>
          <a:p>
            <a:pPr algn="just">
              <a:lnSpc>
                <a:spcPts val="2660"/>
              </a:lnSpc>
            </a:pPr>
            <a:r>
              <a:rPr lang="en-US" sz="1900">
                <a:solidFill>
                  <a:srgbClr val="FFFFFF"/>
                </a:solidFill>
                <a:latin typeface="Canva Sans"/>
                <a:ea typeface="Canva Sans"/>
                <a:cs typeface="Canva Sans"/>
                <a:sym typeface="Canva Sans"/>
              </a:rPr>
              <a:t> The WLC forwards the user's Wi-Fi login to the RADIUS server, which verifies the credentials.</a:t>
            </a:r>
          </a:p>
        </p:txBody>
      </p:sp>
      <p:sp>
        <p:nvSpPr>
          <p:cNvPr name="TextBox 6" id="6"/>
          <p:cNvSpPr txBox="true"/>
          <p:nvPr/>
        </p:nvSpPr>
        <p:spPr>
          <a:xfrm rot="0">
            <a:off x="446451" y="2753205"/>
            <a:ext cx="10743724" cy="826134"/>
          </a:xfrm>
          <a:prstGeom prst="rect">
            <a:avLst/>
          </a:prstGeom>
        </p:spPr>
        <p:txBody>
          <a:bodyPr anchor="t" rtlCol="false" tIns="0" lIns="0" bIns="0" rIns="0">
            <a:spAutoFit/>
          </a:bodyPr>
          <a:lstStyle/>
          <a:p>
            <a:pPr algn="just">
              <a:lnSpc>
                <a:spcPts val="3920"/>
              </a:lnSpc>
            </a:pPr>
            <a:r>
              <a:rPr lang="en-US" sz="2800">
                <a:solidFill>
                  <a:srgbClr val="FFFFFF"/>
                </a:solidFill>
                <a:latin typeface="Canva Sans"/>
                <a:ea typeface="Canva Sans"/>
                <a:cs typeface="Canva Sans"/>
                <a:sym typeface="Canva Sans"/>
              </a:rPr>
              <a:t>Authorization:</a:t>
            </a:r>
          </a:p>
          <a:p>
            <a:pPr algn="just">
              <a:lnSpc>
                <a:spcPts val="2660"/>
              </a:lnSpc>
            </a:pPr>
            <a:r>
              <a:rPr lang="en-US" sz="1900">
                <a:solidFill>
                  <a:srgbClr val="FFFFFF"/>
                </a:solidFill>
                <a:latin typeface="Canva Sans"/>
                <a:ea typeface="Canva Sans"/>
                <a:cs typeface="Canva Sans"/>
                <a:sym typeface="Canva Sans"/>
              </a:rPr>
              <a:t> Once authenticated, the RADIUS server tells the WLC what access level to assign to the user.</a:t>
            </a:r>
          </a:p>
        </p:txBody>
      </p:sp>
      <p:sp>
        <p:nvSpPr>
          <p:cNvPr name="TextBox 7" id="7"/>
          <p:cNvSpPr txBox="true"/>
          <p:nvPr/>
        </p:nvSpPr>
        <p:spPr>
          <a:xfrm rot="0">
            <a:off x="446451" y="4187582"/>
            <a:ext cx="4275657" cy="1492884"/>
          </a:xfrm>
          <a:prstGeom prst="rect">
            <a:avLst/>
          </a:prstGeom>
        </p:spPr>
        <p:txBody>
          <a:bodyPr anchor="t" rtlCol="false" tIns="0" lIns="0" bIns="0" rIns="0">
            <a:spAutoFit/>
          </a:bodyPr>
          <a:lstStyle/>
          <a:p>
            <a:pPr algn="just">
              <a:lnSpc>
                <a:spcPts val="3920"/>
              </a:lnSpc>
            </a:pPr>
            <a:r>
              <a:rPr lang="en-US" sz="2800">
                <a:solidFill>
                  <a:srgbClr val="FFFFFF"/>
                </a:solidFill>
                <a:latin typeface="Canva Sans"/>
                <a:ea typeface="Canva Sans"/>
                <a:cs typeface="Canva Sans"/>
                <a:sym typeface="Canva Sans"/>
              </a:rPr>
              <a:t>Accounting:</a:t>
            </a:r>
          </a:p>
          <a:p>
            <a:pPr algn="just">
              <a:lnSpc>
                <a:spcPts val="2660"/>
              </a:lnSpc>
            </a:pPr>
            <a:r>
              <a:rPr lang="en-US" sz="1900">
                <a:solidFill>
                  <a:srgbClr val="FFFFFF"/>
                </a:solidFill>
                <a:latin typeface="Canva Sans"/>
                <a:ea typeface="Canva Sans"/>
                <a:cs typeface="Canva Sans"/>
                <a:sym typeface="Canva Sans"/>
              </a:rPr>
              <a:t> The WLC logs session details (time, data usage) and sends them to the RADIUS server for tracking.</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10249637" y="2993568"/>
            <a:ext cx="6691302" cy="6264732"/>
          </a:xfrm>
          <a:custGeom>
            <a:avLst/>
            <a:gdLst/>
            <a:ahLst/>
            <a:cxnLst/>
            <a:rect r="r" b="b" t="t" l="l"/>
            <a:pathLst>
              <a:path h="6264732" w="6691302">
                <a:moveTo>
                  <a:pt x="0" y="0"/>
                </a:moveTo>
                <a:lnTo>
                  <a:pt x="6691302" y="0"/>
                </a:lnTo>
                <a:lnTo>
                  <a:pt x="6691302" y="6264732"/>
                </a:lnTo>
                <a:lnTo>
                  <a:pt x="0" y="6264732"/>
                </a:lnTo>
                <a:lnTo>
                  <a:pt x="0" y="0"/>
                </a:lnTo>
                <a:close/>
              </a:path>
            </a:pathLst>
          </a:custGeom>
          <a:blipFill>
            <a:blip r:embed="rId2"/>
            <a:stretch>
              <a:fillRect l="0" t="0" r="0" b="0"/>
            </a:stretch>
          </a:blipFill>
        </p:spPr>
      </p:sp>
      <p:sp>
        <p:nvSpPr>
          <p:cNvPr name="TextBox 3" id="3"/>
          <p:cNvSpPr txBox="true"/>
          <p:nvPr/>
        </p:nvSpPr>
        <p:spPr>
          <a:xfrm rot="0">
            <a:off x="0" y="1087730"/>
            <a:ext cx="11302346" cy="1811020"/>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Adding the network on a smart phone</a:t>
            </a:r>
          </a:p>
        </p:txBody>
      </p:sp>
      <p:sp>
        <p:nvSpPr>
          <p:cNvPr name="TextBox 4" id="4"/>
          <p:cNvSpPr txBox="true"/>
          <p:nvPr/>
        </p:nvSpPr>
        <p:spPr>
          <a:xfrm rot="0">
            <a:off x="1279844" y="4978674"/>
            <a:ext cx="3481030" cy="1419859"/>
          </a:xfrm>
          <a:prstGeom prst="rect">
            <a:avLst/>
          </a:prstGeom>
        </p:spPr>
        <p:txBody>
          <a:bodyPr anchor="t" rtlCol="false" tIns="0" lIns="0" bIns="0" rIns="0">
            <a:spAutoFit/>
          </a:bodyPr>
          <a:lstStyle/>
          <a:p>
            <a:pPr algn="ctr">
              <a:lnSpc>
                <a:spcPts val="5740"/>
              </a:lnSpc>
            </a:pPr>
            <a:r>
              <a:rPr lang="en-US" sz="4100">
                <a:solidFill>
                  <a:srgbClr val="FFFFFF"/>
                </a:solidFill>
                <a:latin typeface="Canva Sans"/>
                <a:ea typeface="Canva Sans"/>
                <a:cs typeface="Canva Sans"/>
                <a:sym typeface="Canva Sans"/>
              </a:rPr>
              <a:t>User ID: user2</a:t>
            </a:r>
          </a:p>
          <a:p>
            <a:pPr algn="ctr">
              <a:lnSpc>
                <a:spcPts val="5740"/>
              </a:lnSpc>
            </a:pPr>
            <a:r>
              <a:rPr lang="en-US" sz="4100">
                <a:solidFill>
                  <a:srgbClr val="FFFFFF"/>
                </a:solidFill>
                <a:latin typeface="Canva Sans"/>
                <a:ea typeface="Canva Sans"/>
                <a:cs typeface="Canva Sans"/>
                <a:sym typeface="Canva Sans"/>
              </a:rPr>
              <a:t>Password: 2</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9436901" y="1028700"/>
            <a:ext cx="8604975" cy="7585653"/>
          </a:xfrm>
          <a:custGeom>
            <a:avLst/>
            <a:gdLst/>
            <a:ahLst/>
            <a:cxnLst/>
            <a:rect r="r" b="b" t="t" l="l"/>
            <a:pathLst>
              <a:path h="7585653" w="8604975">
                <a:moveTo>
                  <a:pt x="0" y="0"/>
                </a:moveTo>
                <a:lnTo>
                  <a:pt x="8604975" y="0"/>
                </a:lnTo>
                <a:lnTo>
                  <a:pt x="8604975" y="7585653"/>
                </a:lnTo>
                <a:lnTo>
                  <a:pt x="0" y="7585653"/>
                </a:lnTo>
                <a:lnTo>
                  <a:pt x="0" y="0"/>
                </a:lnTo>
                <a:close/>
              </a:path>
            </a:pathLst>
          </a:custGeom>
          <a:blipFill>
            <a:blip r:embed="rId2"/>
            <a:stretch>
              <a:fillRect l="0" t="0" r="0" b="0"/>
            </a:stretch>
          </a:blipFill>
        </p:spPr>
      </p:sp>
      <p:sp>
        <p:nvSpPr>
          <p:cNvPr name="TextBox 3" id="3"/>
          <p:cNvSpPr txBox="true"/>
          <p:nvPr/>
        </p:nvSpPr>
        <p:spPr>
          <a:xfrm rot="0">
            <a:off x="2440185" y="589597"/>
            <a:ext cx="3299222" cy="754381"/>
          </a:xfrm>
          <a:prstGeom prst="rect">
            <a:avLst/>
          </a:prstGeom>
        </p:spPr>
        <p:txBody>
          <a:bodyPr anchor="t" rtlCol="false" tIns="0" lIns="0" bIns="0" rIns="0">
            <a:spAutoFit/>
          </a:bodyPr>
          <a:lstStyle/>
          <a:p>
            <a:pPr algn="ctr">
              <a:lnSpc>
                <a:spcPts val="6299"/>
              </a:lnSpc>
              <a:spcBef>
                <a:spcPct val="0"/>
              </a:spcBef>
            </a:pPr>
            <a:r>
              <a:rPr lang="en-US" b="true" sz="4199">
                <a:solidFill>
                  <a:srgbClr val="FFFFFF"/>
                </a:solidFill>
                <a:latin typeface="Quicksand Bold"/>
                <a:ea typeface="Quicksand Bold"/>
                <a:cs typeface="Quicksand Bold"/>
                <a:sym typeface="Quicksand Bold"/>
              </a:rPr>
              <a:t>Home router</a:t>
            </a:r>
          </a:p>
        </p:txBody>
      </p:sp>
      <p:sp>
        <p:nvSpPr>
          <p:cNvPr name="TextBox 4" id="4"/>
          <p:cNvSpPr txBox="true"/>
          <p:nvPr/>
        </p:nvSpPr>
        <p:spPr>
          <a:xfrm rot="0">
            <a:off x="263149" y="1999709"/>
            <a:ext cx="8880851" cy="2843564"/>
          </a:xfrm>
          <a:prstGeom prst="rect">
            <a:avLst/>
          </a:prstGeom>
        </p:spPr>
        <p:txBody>
          <a:bodyPr anchor="t" rtlCol="false" tIns="0" lIns="0" bIns="0" rIns="0">
            <a:spAutoFit/>
          </a:bodyPr>
          <a:lstStyle/>
          <a:p>
            <a:pPr algn="l">
              <a:lnSpc>
                <a:spcPts val="4058"/>
              </a:lnSpc>
              <a:spcBef>
                <a:spcPct val="0"/>
              </a:spcBef>
            </a:pPr>
            <a:r>
              <a:rPr lang="en-US" b="true" sz="2898">
                <a:solidFill>
                  <a:srgbClr val="FFFFFF"/>
                </a:solidFill>
                <a:latin typeface="Canva Sans Bold"/>
                <a:ea typeface="Canva Sans Bold"/>
                <a:cs typeface="Canva Sans Bold"/>
                <a:sym typeface="Canva Sans Bold"/>
              </a:rPr>
              <a:t>🟡 Wired Network (LAN)</a:t>
            </a:r>
          </a:p>
          <a:p>
            <a:pPr algn="l">
              <a:lnSpc>
                <a:spcPts val="3498"/>
              </a:lnSpc>
              <a:spcBef>
                <a:spcPct val="0"/>
              </a:spcBef>
            </a:pPr>
          </a:p>
          <a:p>
            <a:pPr algn="l">
              <a:lnSpc>
                <a:spcPts val="3778"/>
              </a:lnSpc>
              <a:spcBef>
                <a:spcPct val="0"/>
              </a:spcBef>
            </a:pPr>
            <a:r>
              <a:rPr lang="en-US" sz="2698">
                <a:solidFill>
                  <a:srgbClr val="FFFFFF"/>
                </a:solidFill>
                <a:latin typeface="Canva Sans"/>
                <a:ea typeface="Canva Sans"/>
                <a:cs typeface="Canva Sans"/>
                <a:sym typeface="Canva Sans"/>
              </a:rPr>
              <a:t>This part of the network includes devices connected to the router through Ethernet cables (LAN). Wired networks offer higher stability and speed, especially for stationary or high-performance devices.</a:t>
            </a:r>
          </a:p>
        </p:txBody>
      </p:sp>
      <p:sp>
        <p:nvSpPr>
          <p:cNvPr name="TextBox 5" id="5"/>
          <p:cNvSpPr txBox="true"/>
          <p:nvPr/>
        </p:nvSpPr>
        <p:spPr>
          <a:xfrm rot="0">
            <a:off x="263149" y="5500498"/>
            <a:ext cx="8695283" cy="3834130"/>
          </a:xfrm>
          <a:prstGeom prst="rect">
            <a:avLst/>
          </a:prstGeom>
        </p:spPr>
        <p:txBody>
          <a:bodyPr anchor="t" rtlCol="false" tIns="0" lIns="0" bIns="0" rIns="0">
            <a:spAutoFit/>
          </a:bodyPr>
          <a:lstStyle/>
          <a:p>
            <a:pPr algn="l">
              <a:lnSpc>
                <a:spcPts val="4060"/>
              </a:lnSpc>
              <a:spcBef>
                <a:spcPct val="0"/>
              </a:spcBef>
            </a:pPr>
            <a:r>
              <a:rPr lang="en-US" b="true" sz="2900">
                <a:solidFill>
                  <a:srgbClr val="FFFFFF"/>
                </a:solidFill>
                <a:latin typeface="Canva Sans Bold"/>
                <a:ea typeface="Canva Sans Bold"/>
                <a:cs typeface="Canva Sans Bold"/>
                <a:sym typeface="Canva Sans Bold"/>
              </a:rPr>
              <a:t>🔴 Wireless Network (SSID: DAHY)</a:t>
            </a:r>
          </a:p>
          <a:p>
            <a:pPr algn="l">
              <a:lnSpc>
                <a:spcPts val="3779"/>
              </a:lnSpc>
              <a:spcBef>
                <a:spcPct val="0"/>
              </a:spcBef>
            </a:pPr>
          </a:p>
          <a:p>
            <a:pPr algn="l">
              <a:lnSpc>
                <a:spcPts val="3779"/>
              </a:lnSpc>
              <a:spcBef>
                <a:spcPct val="0"/>
              </a:spcBef>
            </a:pPr>
            <a:r>
              <a:rPr lang="en-US" sz="2700">
                <a:solidFill>
                  <a:srgbClr val="FFFFFF"/>
                </a:solidFill>
                <a:latin typeface="Canva Sans"/>
                <a:ea typeface="Canva Sans"/>
                <a:cs typeface="Canva Sans"/>
                <a:sym typeface="Canva Sans"/>
              </a:rPr>
              <a:t>This segment represents the wireless part of the home network. The router broadcasts a Wi-Fi network with the following details:</a:t>
            </a:r>
          </a:p>
          <a:p>
            <a:pPr algn="l">
              <a:lnSpc>
                <a:spcPts val="3779"/>
              </a:lnSpc>
              <a:spcBef>
                <a:spcPct val="0"/>
              </a:spcBef>
            </a:pPr>
            <a:r>
              <a:rPr lang="en-US" b="true" sz="2700">
                <a:solidFill>
                  <a:srgbClr val="FFFFFF"/>
                </a:solidFill>
                <a:latin typeface="Canva Sans Bold"/>
                <a:ea typeface="Canva Sans Bold"/>
                <a:cs typeface="Canva Sans Bold"/>
                <a:sym typeface="Canva Sans Bold"/>
              </a:rPr>
              <a:t>Network Name (SSID):</a:t>
            </a:r>
            <a:r>
              <a:rPr lang="en-US" sz="2700">
                <a:solidFill>
                  <a:srgbClr val="FFFFFF"/>
                </a:solidFill>
                <a:latin typeface="Canva Sans"/>
                <a:ea typeface="Canva Sans"/>
                <a:cs typeface="Canva Sans"/>
                <a:sym typeface="Canva Sans"/>
              </a:rPr>
              <a:t> DAHY</a:t>
            </a:r>
          </a:p>
          <a:p>
            <a:pPr algn="l">
              <a:lnSpc>
                <a:spcPts val="3779"/>
              </a:lnSpc>
              <a:spcBef>
                <a:spcPct val="0"/>
              </a:spcBef>
            </a:pPr>
            <a:r>
              <a:rPr lang="en-US" b="true" sz="2700">
                <a:solidFill>
                  <a:srgbClr val="FFFFFF"/>
                </a:solidFill>
                <a:latin typeface="Canva Sans Bold"/>
                <a:ea typeface="Canva Sans Bold"/>
                <a:cs typeface="Canva Sans Bold"/>
                <a:sym typeface="Canva Sans Bold"/>
              </a:rPr>
              <a:t>Password:</a:t>
            </a:r>
            <a:r>
              <a:rPr lang="en-US" sz="2700">
                <a:solidFill>
                  <a:srgbClr val="FFFFFF"/>
                </a:solidFill>
                <a:latin typeface="Canva Sans"/>
                <a:ea typeface="Canva Sans"/>
                <a:cs typeface="Canva Sans"/>
                <a:sym typeface="Canva Sans"/>
              </a:rPr>
              <a:t> dahy1234</a:t>
            </a:r>
          </a:p>
          <a:p>
            <a:pPr algn="l">
              <a:lnSpc>
                <a:spcPts val="3779"/>
              </a:lnSpc>
              <a:spcBef>
                <a:spcPct val="0"/>
              </a:spcBef>
            </a:pPr>
            <a:r>
              <a:rPr lang="en-US" b="true" sz="2700">
                <a:solidFill>
                  <a:srgbClr val="FFFFFF"/>
                </a:solidFill>
                <a:latin typeface="Canva Sans Bold"/>
                <a:ea typeface="Canva Sans Bold"/>
                <a:cs typeface="Canva Sans Bold"/>
                <a:sym typeface="Canva Sans Bold"/>
              </a:rPr>
              <a:t>Connection Type:</a:t>
            </a:r>
            <a:r>
              <a:rPr lang="en-US" sz="2700">
                <a:solidFill>
                  <a:srgbClr val="FFFFFF"/>
                </a:solidFill>
                <a:latin typeface="Canva Sans"/>
                <a:ea typeface="Canva Sans"/>
                <a:cs typeface="Canva Sans"/>
                <a:sym typeface="Canva Sans"/>
              </a:rPr>
              <a:t> Wireless (Wi-Fi)</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7800969" y="270858"/>
            <a:ext cx="10109375" cy="5926621"/>
          </a:xfrm>
          <a:custGeom>
            <a:avLst/>
            <a:gdLst/>
            <a:ahLst/>
            <a:cxnLst/>
            <a:rect r="r" b="b" t="t" l="l"/>
            <a:pathLst>
              <a:path h="5926621" w="10109375">
                <a:moveTo>
                  <a:pt x="0" y="0"/>
                </a:moveTo>
                <a:lnTo>
                  <a:pt x="10109374" y="0"/>
                </a:lnTo>
                <a:lnTo>
                  <a:pt x="10109374" y="5926621"/>
                </a:lnTo>
                <a:lnTo>
                  <a:pt x="0" y="5926621"/>
                </a:lnTo>
                <a:lnTo>
                  <a:pt x="0" y="0"/>
                </a:lnTo>
                <a:close/>
              </a:path>
            </a:pathLst>
          </a:custGeom>
          <a:blipFill>
            <a:blip r:embed="rId2"/>
            <a:stretch>
              <a:fillRect l="0" t="0" r="0" b="0"/>
            </a:stretch>
          </a:blipFill>
        </p:spPr>
      </p:sp>
      <p:sp>
        <p:nvSpPr>
          <p:cNvPr name="Freeform 3" id="3"/>
          <p:cNvSpPr/>
          <p:nvPr/>
        </p:nvSpPr>
        <p:spPr>
          <a:xfrm flipH="false" flipV="false" rot="0">
            <a:off x="325284" y="6435241"/>
            <a:ext cx="11130248" cy="3684468"/>
          </a:xfrm>
          <a:custGeom>
            <a:avLst/>
            <a:gdLst/>
            <a:ahLst/>
            <a:cxnLst/>
            <a:rect r="r" b="b" t="t" l="l"/>
            <a:pathLst>
              <a:path h="3684468" w="11130248">
                <a:moveTo>
                  <a:pt x="0" y="0"/>
                </a:moveTo>
                <a:lnTo>
                  <a:pt x="11130248" y="0"/>
                </a:lnTo>
                <a:lnTo>
                  <a:pt x="11130248" y="3684468"/>
                </a:lnTo>
                <a:lnTo>
                  <a:pt x="0" y="3684468"/>
                </a:lnTo>
                <a:lnTo>
                  <a:pt x="0" y="0"/>
                </a:lnTo>
                <a:close/>
              </a:path>
            </a:pathLst>
          </a:custGeom>
          <a:blipFill>
            <a:blip r:embed="rId3"/>
            <a:stretch>
              <a:fillRect l="0" t="-2245" r="0" b="-2245"/>
            </a:stretch>
          </a:blipFill>
        </p:spPr>
      </p:sp>
      <p:sp>
        <p:nvSpPr>
          <p:cNvPr name="TextBox 4" id="4"/>
          <p:cNvSpPr txBox="true"/>
          <p:nvPr/>
        </p:nvSpPr>
        <p:spPr>
          <a:xfrm rot="0">
            <a:off x="478460" y="446968"/>
            <a:ext cx="7151453" cy="4696532"/>
          </a:xfrm>
          <a:prstGeom prst="rect">
            <a:avLst/>
          </a:prstGeom>
        </p:spPr>
        <p:txBody>
          <a:bodyPr anchor="t" rtlCol="false" tIns="0" lIns="0" bIns="0" rIns="0">
            <a:spAutoFit/>
          </a:bodyPr>
          <a:lstStyle/>
          <a:p>
            <a:pPr algn="l">
              <a:lnSpc>
                <a:spcPts val="4161"/>
              </a:lnSpc>
              <a:spcBef>
                <a:spcPct val="0"/>
              </a:spcBef>
            </a:pPr>
            <a:r>
              <a:rPr lang="en-US" sz="2972">
                <a:solidFill>
                  <a:srgbClr val="FFFFFF"/>
                </a:solidFill>
                <a:latin typeface="Canva Sans"/>
                <a:ea typeface="Canva Sans"/>
                <a:cs typeface="Canva Sans"/>
                <a:sym typeface="Canva Sans"/>
              </a:rPr>
              <a:t>the Basic Setup page of the HomeRouter-PT-AC. The router is configured to obtain its </a:t>
            </a:r>
            <a:r>
              <a:rPr lang="en-US" b="true" sz="2972">
                <a:solidFill>
                  <a:srgbClr val="FFFFFF"/>
                </a:solidFill>
                <a:latin typeface="Canva Sans Bold"/>
                <a:ea typeface="Canva Sans Bold"/>
                <a:cs typeface="Canva Sans Bold"/>
                <a:sym typeface="Canva Sans Bold"/>
              </a:rPr>
              <a:t>IP automatically via DHCP</a:t>
            </a:r>
            <a:r>
              <a:rPr lang="en-US" sz="2972">
                <a:solidFill>
                  <a:srgbClr val="FFFFFF"/>
                </a:solidFill>
                <a:latin typeface="Canva Sans"/>
                <a:ea typeface="Canva Sans"/>
                <a:cs typeface="Canva Sans"/>
                <a:sym typeface="Canva Sans"/>
              </a:rPr>
              <a:t>, and its internal address is set to </a:t>
            </a:r>
            <a:r>
              <a:rPr lang="en-US" b="true" sz="2972">
                <a:solidFill>
                  <a:srgbClr val="FFFFFF"/>
                </a:solidFill>
                <a:latin typeface="Canva Sans Bold"/>
                <a:ea typeface="Canva Sans Bold"/>
                <a:cs typeface="Canva Sans Bold"/>
                <a:sym typeface="Canva Sans Bold"/>
              </a:rPr>
              <a:t>192.168.25.3</a:t>
            </a:r>
            <a:r>
              <a:rPr lang="en-US" sz="2972">
                <a:solidFill>
                  <a:srgbClr val="FFFFFF"/>
                </a:solidFill>
                <a:latin typeface="Canva Sans"/>
                <a:ea typeface="Canva Sans"/>
                <a:cs typeface="Canva Sans"/>
                <a:sym typeface="Canva Sans"/>
              </a:rPr>
              <a:t> </a:t>
            </a:r>
            <a:r>
              <a:rPr lang="en-US" sz="2972">
                <a:solidFill>
                  <a:srgbClr val="FFFFFF"/>
                </a:solidFill>
                <a:latin typeface="Canva Sans"/>
                <a:ea typeface="Canva Sans"/>
                <a:cs typeface="Canva Sans"/>
                <a:sym typeface="Canva Sans"/>
              </a:rPr>
              <a:t>. The DHCP server is disabled, so connected devices must use static IPs or receive their IP addresses from another DHCP server on the network.</a:t>
            </a:r>
          </a:p>
        </p:txBody>
      </p:sp>
      <p:sp>
        <p:nvSpPr>
          <p:cNvPr name="TextBox 5" id="5"/>
          <p:cNvSpPr txBox="true"/>
          <p:nvPr/>
        </p:nvSpPr>
        <p:spPr>
          <a:xfrm rot="0">
            <a:off x="11724818" y="6978900"/>
            <a:ext cx="6185526" cy="129857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Canva Sans Bold"/>
                <a:ea typeface="Canva Sans Bold"/>
                <a:cs typeface="Canva Sans Bold"/>
                <a:sym typeface="Canva Sans Bold"/>
              </a:rPr>
              <a:t>Security Protocol: WPA2</a:t>
            </a:r>
          </a:p>
          <a:p>
            <a:pPr algn="ctr">
              <a:lnSpc>
                <a:spcPts val="3499"/>
              </a:lnSpc>
              <a:spcBef>
                <a:spcPct val="0"/>
              </a:spcBef>
            </a:pPr>
            <a:r>
              <a:rPr lang="en-US" b="true" sz="2499">
                <a:solidFill>
                  <a:srgbClr val="FFFFFF"/>
                </a:solidFill>
                <a:latin typeface="Canva Sans Bold"/>
                <a:ea typeface="Canva Sans Bold"/>
                <a:cs typeface="Canva Sans Bold"/>
                <a:sym typeface="Canva Sans Bold"/>
              </a:rPr>
              <a:t>Encryption Method: </a:t>
            </a:r>
            <a:r>
              <a:rPr lang="en-US" sz="2499">
                <a:solidFill>
                  <a:srgbClr val="FFFFFF"/>
                </a:solidFill>
                <a:latin typeface="Canva Sans"/>
                <a:ea typeface="Canva Sans"/>
                <a:cs typeface="Canva Sans"/>
                <a:sym typeface="Canva Sans"/>
              </a:rPr>
              <a:t>AES (Advanced Encryption Standard)</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646A89"/>
        </a:solidFill>
      </p:bgPr>
    </p:bg>
    <p:spTree>
      <p:nvGrpSpPr>
        <p:cNvPr id="1" name=""/>
        <p:cNvGrpSpPr/>
        <p:nvPr/>
      </p:nvGrpSpPr>
      <p:grpSpPr>
        <a:xfrm>
          <a:off x="0" y="0"/>
          <a:ext cx="0" cy="0"/>
          <a:chOff x="0" y="0"/>
          <a:chExt cx="0" cy="0"/>
        </a:xfrm>
      </p:grpSpPr>
      <p:sp>
        <p:nvSpPr>
          <p:cNvPr name="Freeform 2" id="2"/>
          <p:cNvSpPr/>
          <p:nvPr/>
        </p:nvSpPr>
        <p:spPr>
          <a:xfrm flipH="false" flipV="false" rot="0">
            <a:off x="8816530" y="180469"/>
            <a:ext cx="9171697" cy="5332755"/>
          </a:xfrm>
          <a:custGeom>
            <a:avLst/>
            <a:gdLst/>
            <a:ahLst/>
            <a:cxnLst/>
            <a:rect r="r" b="b" t="t" l="l"/>
            <a:pathLst>
              <a:path h="5332755" w="9171697">
                <a:moveTo>
                  <a:pt x="0" y="0"/>
                </a:moveTo>
                <a:lnTo>
                  <a:pt x="9171697" y="0"/>
                </a:lnTo>
                <a:lnTo>
                  <a:pt x="9171697" y="5332755"/>
                </a:lnTo>
                <a:lnTo>
                  <a:pt x="0" y="5332755"/>
                </a:lnTo>
                <a:lnTo>
                  <a:pt x="0" y="0"/>
                </a:lnTo>
                <a:close/>
              </a:path>
            </a:pathLst>
          </a:custGeom>
          <a:blipFill>
            <a:blip r:embed="rId2"/>
            <a:stretch>
              <a:fillRect l="0" t="0" r="0" b="0"/>
            </a:stretch>
          </a:blipFill>
        </p:spPr>
      </p:sp>
      <p:sp>
        <p:nvSpPr>
          <p:cNvPr name="Freeform 3" id="3"/>
          <p:cNvSpPr/>
          <p:nvPr/>
        </p:nvSpPr>
        <p:spPr>
          <a:xfrm flipH="false" flipV="false" rot="0">
            <a:off x="231112" y="5297913"/>
            <a:ext cx="8300425" cy="4859499"/>
          </a:xfrm>
          <a:custGeom>
            <a:avLst/>
            <a:gdLst/>
            <a:ahLst/>
            <a:cxnLst/>
            <a:rect r="r" b="b" t="t" l="l"/>
            <a:pathLst>
              <a:path h="4859499" w="8300425">
                <a:moveTo>
                  <a:pt x="0" y="0"/>
                </a:moveTo>
                <a:lnTo>
                  <a:pt x="8300426" y="0"/>
                </a:lnTo>
                <a:lnTo>
                  <a:pt x="8300426" y="4859499"/>
                </a:lnTo>
                <a:lnTo>
                  <a:pt x="0" y="4859499"/>
                </a:lnTo>
                <a:lnTo>
                  <a:pt x="0" y="0"/>
                </a:lnTo>
                <a:close/>
              </a:path>
            </a:pathLst>
          </a:custGeom>
          <a:blipFill>
            <a:blip r:embed="rId3"/>
            <a:stretch>
              <a:fillRect l="0" t="-5021" r="-1176" b="0"/>
            </a:stretch>
          </a:blipFill>
        </p:spPr>
      </p:sp>
      <p:sp>
        <p:nvSpPr>
          <p:cNvPr name="TextBox 4" id="4"/>
          <p:cNvSpPr txBox="true"/>
          <p:nvPr/>
        </p:nvSpPr>
        <p:spPr>
          <a:xfrm rot="0">
            <a:off x="231112" y="593771"/>
            <a:ext cx="8300425" cy="2246417"/>
          </a:xfrm>
          <a:prstGeom prst="rect">
            <a:avLst/>
          </a:prstGeom>
        </p:spPr>
        <p:txBody>
          <a:bodyPr anchor="t" rtlCol="false" tIns="0" lIns="0" bIns="0" rIns="0">
            <a:spAutoFit/>
          </a:bodyPr>
          <a:lstStyle/>
          <a:p>
            <a:pPr algn="ctr">
              <a:lnSpc>
                <a:spcPts val="3602"/>
              </a:lnSpc>
              <a:spcBef>
                <a:spcPct val="0"/>
              </a:spcBef>
            </a:pPr>
            <a:r>
              <a:rPr lang="en-US" b="true" sz="2572">
                <a:solidFill>
                  <a:srgbClr val="FFFFFF"/>
                </a:solidFill>
                <a:latin typeface="Canva Sans Bold"/>
                <a:ea typeface="Canva Sans Bold"/>
                <a:cs typeface="Canva Sans Bold"/>
                <a:sym typeface="Canva Sans Bold"/>
              </a:rPr>
              <a:t>Adapter is Active → The wireless adapter is functioning correctly and ready to connect.</a:t>
            </a:r>
          </a:p>
          <a:p>
            <a:pPr algn="ctr">
              <a:lnSpc>
                <a:spcPts val="3602"/>
              </a:lnSpc>
              <a:spcBef>
                <a:spcPct val="0"/>
              </a:spcBef>
            </a:pPr>
          </a:p>
          <a:p>
            <a:pPr algn="ctr">
              <a:lnSpc>
                <a:spcPts val="3602"/>
              </a:lnSpc>
              <a:spcBef>
                <a:spcPct val="0"/>
              </a:spcBef>
            </a:pPr>
            <a:r>
              <a:rPr lang="en-US" b="true" sz="2572">
                <a:solidFill>
                  <a:srgbClr val="FFFFFF"/>
                </a:solidFill>
                <a:latin typeface="Canva Sans Bold"/>
                <a:ea typeface="Canva Sans Bold"/>
                <a:cs typeface="Canva Sans Bold"/>
                <a:sym typeface="Canva Sans Bold"/>
              </a:rPr>
              <a:t>The interface is running on 2.4GHz, a common Wi-Fi band.</a:t>
            </a:r>
          </a:p>
        </p:txBody>
      </p:sp>
      <p:sp>
        <p:nvSpPr>
          <p:cNvPr name="TextBox 5" id="5"/>
          <p:cNvSpPr txBox="true"/>
          <p:nvPr/>
        </p:nvSpPr>
        <p:spPr>
          <a:xfrm rot="0">
            <a:off x="8816530" y="6616413"/>
            <a:ext cx="9171697" cy="217487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Canva Sans Bold"/>
                <a:ea typeface="Canva Sans Bold"/>
                <a:cs typeface="Canva Sans Bold"/>
                <a:sym typeface="Canva Sans Bold"/>
              </a:rPr>
              <a:t>Wireless Network Monitor showing available Wi-Fi networks. The network 'DAHY' is selected, showing strong signal strength and WPA2-PSK security. This validates that the HomeRouter-PT-AC is correctly broadcasting the wireless network.</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8020312" y="3747478"/>
            <a:ext cx="9459392" cy="4996081"/>
          </a:xfrm>
          <a:custGeom>
            <a:avLst/>
            <a:gdLst/>
            <a:ahLst/>
            <a:cxnLst/>
            <a:rect r="r" b="b" t="t" l="l"/>
            <a:pathLst>
              <a:path h="4996081" w="9459392">
                <a:moveTo>
                  <a:pt x="0" y="0"/>
                </a:moveTo>
                <a:lnTo>
                  <a:pt x="9459392" y="0"/>
                </a:lnTo>
                <a:lnTo>
                  <a:pt x="9459392" y="4996081"/>
                </a:lnTo>
                <a:lnTo>
                  <a:pt x="0" y="4996081"/>
                </a:lnTo>
                <a:lnTo>
                  <a:pt x="0" y="0"/>
                </a:lnTo>
                <a:close/>
              </a:path>
            </a:pathLst>
          </a:custGeom>
          <a:blipFill>
            <a:blip r:embed="rId2"/>
            <a:stretch>
              <a:fillRect l="0" t="0" r="-2978" b="0"/>
            </a:stretch>
          </a:blipFill>
        </p:spPr>
      </p:sp>
      <p:sp>
        <p:nvSpPr>
          <p:cNvPr name="TextBox 3" id="3"/>
          <p:cNvSpPr txBox="true"/>
          <p:nvPr/>
        </p:nvSpPr>
        <p:spPr>
          <a:xfrm rot="0">
            <a:off x="1028700" y="1132638"/>
            <a:ext cx="11340673" cy="2825115"/>
          </a:xfrm>
          <a:prstGeom prst="rect">
            <a:avLst/>
          </a:prstGeom>
        </p:spPr>
        <p:txBody>
          <a:bodyPr anchor="t" rtlCol="false" tIns="0" lIns="0" bIns="0" rIns="0">
            <a:spAutoFit/>
          </a:bodyPr>
          <a:lstStyle/>
          <a:p>
            <a:pPr algn="l" rtl="true">
              <a:lnSpc>
                <a:spcPts val="7559"/>
              </a:lnSpc>
            </a:pPr>
            <a:r>
              <a:rPr lang="en-US" b="true" sz="5400">
                <a:solidFill>
                  <a:srgbClr val="FFFFFF"/>
                </a:solidFill>
                <a:latin typeface="Canva Sans Bold"/>
                <a:ea typeface="Canva Sans Bold"/>
                <a:cs typeface="Canva Sans Bold"/>
                <a:sym typeface="Canva Sans Bold"/>
              </a:rPr>
              <a:t>WPA2 Enterprise using Radius Server in WLC on Home Router</a:t>
            </a:r>
          </a:p>
          <a:p>
            <a:pPr algn="ctr" rtl="true">
              <a:lnSpc>
                <a:spcPts val="7559"/>
              </a:lnSpc>
              <a:spcBef>
                <a:spcPct val="0"/>
              </a:spcBef>
            </a:pP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298016" y="2112067"/>
            <a:ext cx="17691967" cy="3235959"/>
          </a:xfrm>
          <a:prstGeom prst="rect">
            <a:avLst/>
          </a:prstGeom>
        </p:spPr>
        <p:txBody>
          <a:bodyPr anchor="t" rtlCol="false" tIns="0" lIns="0" bIns="0" rIns="0">
            <a:spAutoFit/>
          </a:bodyPr>
          <a:lstStyle/>
          <a:p>
            <a:pPr algn="just">
              <a:lnSpc>
                <a:spcPts val="4340"/>
              </a:lnSpc>
            </a:pPr>
            <a:r>
              <a:rPr lang="en-US" sz="3100">
                <a:solidFill>
                  <a:srgbClr val="FFFFFF"/>
                </a:solidFill>
                <a:latin typeface="Canva Sans"/>
                <a:ea typeface="Canva Sans"/>
                <a:cs typeface="Canva Sans"/>
                <a:sym typeface="Canva Sans"/>
              </a:rPr>
              <a:t>This setup uses</a:t>
            </a:r>
            <a:r>
              <a:rPr lang="en-US" sz="3100" b="true">
                <a:solidFill>
                  <a:srgbClr val="FFFFFF"/>
                </a:solidFill>
                <a:latin typeface="Canva Sans Bold"/>
                <a:ea typeface="Canva Sans Bold"/>
                <a:cs typeface="Canva Sans Bold"/>
                <a:sym typeface="Canva Sans Bold"/>
              </a:rPr>
              <a:t> WPA2 Enterprise security.</a:t>
            </a:r>
          </a:p>
          <a:p>
            <a:pPr algn="just">
              <a:lnSpc>
                <a:spcPts val="4340"/>
              </a:lnSpc>
            </a:pPr>
            <a:r>
              <a:rPr lang="en-US" sz="3100" b="true">
                <a:solidFill>
                  <a:srgbClr val="FFFFFF"/>
                </a:solidFill>
                <a:latin typeface="Canva Sans Bold"/>
                <a:ea typeface="Canva Sans Bold"/>
                <a:cs typeface="Canva Sans Bold"/>
                <a:sym typeface="Canva Sans Bold"/>
              </a:rPr>
              <a:t> • </a:t>
            </a:r>
            <a:r>
              <a:rPr lang="en-US" sz="3100">
                <a:solidFill>
                  <a:srgbClr val="FFFFFF"/>
                </a:solidFill>
                <a:latin typeface="Canva Sans"/>
                <a:ea typeface="Canva Sans"/>
                <a:cs typeface="Canva Sans"/>
                <a:sym typeface="Canva Sans"/>
              </a:rPr>
              <a:t>Devices connect wirelessly through</a:t>
            </a:r>
            <a:r>
              <a:rPr lang="en-US" sz="3100" b="true">
                <a:solidFill>
                  <a:srgbClr val="FFFFFF"/>
                </a:solidFill>
                <a:latin typeface="Canva Sans Bold"/>
                <a:ea typeface="Canva Sans Bold"/>
                <a:cs typeface="Canva Sans Bold"/>
                <a:sym typeface="Canva Sans Bold"/>
              </a:rPr>
              <a:t> HomeRouter-PT-AC.</a:t>
            </a:r>
          </a:p>
          <a:p>
            <a:pPr algn="just">
              <a:lnSpc>
                <a:spcPts val="4340"/>
              </a:lnSpc>
            </a:pPr>
            <a:r>
              <a:rPr lang="en-US" sz="3100" b="true">
                <a:solidFill>
                  <a:srgbClr val="FFFFFF"/>
                </a:solidFill>
                <a:latin typeface="Canva Sans Bold"/>
                <a:ea typeface="Canva Sans Bold"/>
                <a:cs typeface="Canva Sans Bold"/>
                <a:sym typeface="Canva Sans Bold"/>
              </a:rPr>
              <a:t> • </a:t>
            </a:r>
            <a:r>
              <a:rPr lang="en-US" sz="3100">
                <a:solidFill>
                  <a:srgbClr val="FFFFFF"/>
                </a:solidFill>
                <a:latin typeface="Canva Sans"/>
                <a:ea typeface="Canva Sans"/>
                <a:cs typeface="Canva Sans"/>
                <a:sym typeface="Canva Sans"/>
              </a:rPr>
              <a:t>Authentication is handled by a Radius Server inside the Wireless</a:t>
            </a:r>
            <a:r>
              <a:rPr lang="en-US" sz="3100" b="true">
                <a:solidFill>
                  <a:srgbClr val="FFFFFF"/>
                </a:solidFill>
                <a:latin typeface="Canva Sans Bold"/>
                <a:ea typeface="Canva Sans Bold"/>
                <a:cs typeface="Canva Sans Bold"/>
                <a:sym typeface="Canva Sans Bold"/>
              </a:rPr>
              <a:t> LAN Controller (WLC).</a:t>
            </a:r>
          </a:p>
          <a:p>
            <a:pPr algn="just">
              <a:lnSpc>
                <a:spcPts val="4340"/>
              </a:lnSpc>
            </a:pPr>
          </a:p>
          <a:p>
            <a:pPr algn="just">
              <a:lnSpc>
                <a:spcPts val="4340"/>
              </a:lnSpc>
            </a:pPr>
          </a:p>
          <a:p>
            <a:pPr algn="just">
              <a:lnSpc>
                <a:spcPts val="4340"/>
              </a:lnSpc>
              <a:spcBef>
                <a:spcPct val="0"/>
              </a:spcBef>
            </a:pP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9139238" y="4652327"/>
            <a:ext cx="9525" cy="887095"/>
          </a:xfrm>
          <a:prstGeom prst="rect">
            <a:avLst/>
          </a:prstGeom>
        </p:spPr>
        <p:txBody>
          <a:bodyPr anchor="t" rtlCol="false" tIns="0" lIns="0" bIns="0" rIns="0">
            <a:spAutoFit/>
          </a:bodyPr>
          <a:lstStyle/>
          <a:p>
            <a:pPr algn="ctr">
              <a:lnSpc>
                <a:spcPts val="7279"/>
              </a:lnSpc>
              <a:spcBef>
                <a:spcPct val="0"/>
              </a:spcBef>
            </a:pPr>
          </a:p>
        </p:txBody>
      </p:sp>
      <p:sp>
        <p:nvSpPr>
          <p:cNvPr name="TextBox 3" id="3"/>
          <p:cNvSpPr txBox="true"/>
          <p:nvPr/>
        </p:nvSpPr>
        <p:spPr>
          <a:xfrm rot="0">
            <a:off x="555946" y="2854009"/>
            <a:ext cx="12952452" cy="1893568"/>
          </a:xfrm>
          <a:prstGeom prst="rect">
            <a:avLst/>
          </a:prstGeom>
        </p:spPr>
        <p:txBody>
          <a:bodyPr anchor="t" rtlCol="false" tIns="0" lIns="0" bIns="0" rIns="0">
            <a:spAutoFit/>
          </a:bodyPr>
          <a:lstStyle/>
          <a:p>
            <a:pPr algn="l">
              <a:lnSpc>
                <a:spcPts val="3780"/>
              </a:lnSpc>
              <a:spcBef>
                <a:spcPct val="0"/>
              </a:spcBef>
            </a:pPr>
            <a:r>
              <a:rPr lang="en-US" b="true" sz="2700">
                <a:solidFill>
                  <a:srgbClr val="FFFFFF"/>
                </a:solidFill>
                <a:latin typeface="Canva Sans Bold"/>
                <a:ea typeface="Canva Sans Bold"/>
                <a:cs typeface="Canva Sans Bold"/>
                <a:sym typeface="Canva Sans Bold"/>
              </a:rPr>
              <a:t>• HomeRouter-PT-AC – </a:t>
            </a:r>
            <a:r>
              <a:rPr lang="en-US" sz="2700">
                <a:solidFill>
                  <a:srgbClr val="FFFFFF"/>
                </a:solidFill>
                <a:latin typeface="Canva Sans"/>
                <a:ea typeface="Canva Sans"/>
                <a:cs typeface="Canva Sans"/>
                <a:sym typeface="Canva Sans"/>
              </a:rPr>
              <a:t>Wireless router broadcasting WPA2 Enterprise network.</a:t>
            </a:r>
          </a:p>
          <a:p>
            <a:pPr algn="l">
              <a:lnSpc>
                <a:spcPts val="3780"/>
              </a:lnSpc>
              <a:spcBef>
                <a:spcPct val="0"/>
              </a:spcBef>
            </a:pPr>
            <a:r>
              <a:rPr lang="en-US" b="true" sz="2700">
                <a:solidFill>
                  <a:srgbClr val="FFFFFF"/>
                </a:solidFill>
                <a:latin typeface="Canva Sans Bold"/>
                <a:ea typeface="Canva Sans Bold"/>
                <a:cs typeface="Canva Sans Bold"/>
                <a:sym typeface="Canva Sans Bold"/>
              </a:rPr>
              <a:t> • Switch3 – </a:t>
            </a:r>
            <a:r>
              <a:rPr lang="en-US" sz="2700">
                <a:solidFill>
                  <a:srgbClr val="FFFFFF"/>
                </a:solidFill>
                <a:latin typeface="Canva Sans"/>
                <a:ea typeface="Canva Sans"/>
                <a:cs typeface="Canva Sans"/>
                <a:sym typeface="Canva Sans"/>
              </a:rPr>
              <a:t>Connects the router to other devices.</a:t>
            </a:r>
          </a:p>
          <a:p>
            <a:pPr algn="l">
              <a:lnSpc>
                <a:spcPts val="3780"/>
              </a:lnSpc>
              <a:spcBef>
                <a:spcPct val="0"/>
              </a:spcBef>
            </a:pPr>
            <a:r>
              <a:rPr lang="en-US" b="true" sz="2700">
                <a:solidFill>
                  <a:srgbClr val="FFFFFF"/>
                </a:solidFill>
                <a:latin typeface="Canva Sans Bold"/>
                <a:ea typeface="Canva Sans Bold"/>
                <a:cs typeface="Canva Sans Bold"/>
                <a:sym typeface="Canva Sans Bold"/>
              </a:rPr>
              <a:t> • Radius Server (WLC-1) – </a:t>
            </a:r>
            <a:r>
              <a:rPr lang="en-US" sz="2700">
                <a:solidFill>
                  <a:srgbClr val="FFFFFF"/>
                </a:solidFill>
                <a:latin typeface="Canva Sans"/>
                <a:ea typeface="Canva Sans"/>
                <a:cs typeface="Canva Sans"/>
                <a:sym typeface="Canva Sans"/>
              </a:rPr>
              <a:t>Authenticates users via username and password.</a:t>
            </a:r>
          </a:p>
          <a:p>
            <a:pPr algn="l">
              <a:lnSpc>
                <a:spcPts val="3780"/>
              </a:lnSpc>
              <a:spcBef>
                <a:spcPct val="0"/>
              </a:spcBef>
            </a:pPr>
            <a:r>
              <a:rPr lang="en-US" b="true" sz="2700">
                <a:solidFill>
                  <a:srgbClr val="FFFFFF"/>
                </a:solidFill>
                <a:latin typeface="Canva Sans Bold"/>
                <a:ea typeface="Canva Sans Bold"/>
                <a:cs typeface="Canva Sans Bold"/>
                <a:sym typeface="Canva Sans Bold"/>
              </a:rPr>
              <a:t> • Devices – </a:t>
            </a:r>
            <a:r>
              <a:rPr lang="en-US" sz="2700">
                <a:solidFill>
                  <a:srgbClr val="FFFFFF"/>
                </a:solidFill>
                <a:latin typeface="Canva Sans"/>
                <a:ea typeface="Canva Sans"/>
                <a:cs typeface="Canva Sans"/>
                <a:sym typeface="Canva Sans"/>
              </a:rPr>
              <a:t>Laptop3, Smartphone4.</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738519" y="962025"/>
            <a:ext cx="5984200" cy="1889759"/>
          </a:xfrm>
          <a:prstGeom prst="rect">
            <a:avLst/>
          </a:prstGeom>
        </p:spPr>
        <p:txBody>
          <a:bodyPr anchor="t" rtlCol="false" tIns="0" lIns="0" bIns="0" rIns="0">
            <a:spAutoFit/>
          </a:bodyPr>
          <a:lstStyle/>
          <a:p>
            <a:pPr algn="just">
              <a:lnSpc>
                <a:spcPts val="5040"/>
              </a:lnSpc>
            </a:pPr>
            <a:r>
              <a:rPr lang="en-US" sz="3600" b="true">
                <a:solidFill>
                  <a:srgbClr val="FFFFFF"/>
                </a:solidFill>
                <a:latin typeface="Canva Sans Bold"/>
                <a:ea typeface="Canva Sans Bold"/>
                <a:cs typeface="Canva Sans Bold"/>
                <a:sym typeface="Canva Sans Bold"/>
              </a:rPr>
              <a:t>• Router IP: </a:t>
            </a:r>
            <a:r>
              <a:rPr lang="en-US" b="true" sz="3600" u="sng">
                <a:solidFill>
                  <a:srgbClr val="FFFFFF"/>
                </a:solidFill>
                <a:latin typeface="Canva Sans Bold"/>
                <a:ea typeface="Canva Sans Bold"/>
                <a:cs typeface="Canva Sans Bold"/>
                <a:sym typeface="Canva Sans Bold"/>
                <a:hlinkClick r:id="rId2" tooltip="https://192.168.25.3"/>
              </a:rPr>
              <a:t>192.168.25.3</a:t>
            </a:r>
          </a:p>
          <a:p>
            <a:pPr algn="just">
              <a:lnSpc>
                <a:spcPts val="5040"/>
              </a:lnSpc>
            </a:pPr>
            <a:r>
              <a:rPr lang="en-US" sz="3600" b="true">
                <a:solidFill>
                  <a:srgbClr val="FFFFFF"/>
                </a:solidFill>
                <a:latin typeface="Canva Sans Bold"/>
                <a:ea typeface="Canva Sans Bold"/>
                <a:cs typeface="Canva Sans Bold"/>
                <a:sym typeface="Canva Sans Bold"/>
              </a:rPr>
              <a:t> • Network: </a:t>
            </a:r>
            <a:r>
              <a:rPr lang="en-US" b="true" sz="3600" u="sng">
                <a:solidFill>
                  <a:srgbClr val="FFFFFF"/>
                </a:solidFill>
                <a:latin typeface="Canva Sans Bold"/>
                <a:ea typeface="Canva Sans Bold"/>
                <a:cs typeface="Canva Sans Bold"/>
                <a:sym typeface="Canva Sans Bold"/>
                <a:hlinkClick r:id="rId3" tooltip="https://20.0.0.0/24"/>
              </a:rPr>
              <a:t>20.0.0.0/24</a:t>
            </a:r>
          </a:p>
          <a:p>
            <a:pPr algn="just">
              <a:lnSpc>
                <a:spcPts val="5040"/>
              </a:lnSpc>
              <a:spcBef>
                <a:spcPct val="0"/>
              </a:spcBef>
            </a:pPr>
            <a:r>
              <a:rPr lang="en-US" b="true" sz="3600">
                <a:solidFill>
                  <a:srgbClr val="FFFFFF"/>
                </a:solidFill>
                <a:latin typeface="Canva Sans Bold"/>
                <a:ea typeface="Canva Sans Bold"/>
                <a:cs typeface="Canva Sans Bold"/>
                <a:sym typeface="Canva Sans Bold"/>
              </a:rPr>
              <a:t> • Radius Server IP: </a:t>
            </a:r>
            <a:r>
              <a:rPr lang="en-US" b="true" sz="3600" u="sng">
                <a:solidFill>
                  <a:srgbClr val="FFFFFF"/>
                </a:solidFill>
                <a:latin typeface="Canva Sans Bold"/>
                <a:ea typeface="Canva Sans Bold"/>
                <a:cs typeface="Canva Sans Bold"/>
                <a:sym typeface="Canva Sans Bold"/>
                <a:hlinkClick r:id="rId4" tooltip="https://20.0.0.2"/>
              </a:rPr>
              <a:t>20.0.0.2</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9139238" y="4631055"/>
            <a:ext cx="9525" cy="920115"/>
          </a:xfrm>
          <a:prstGeom prst="rect">
            <a:avLst/>
          </a:prstGeom>
        </p:spPr>
        <p:txBody>
          <a:bodyPr anchor="t" rtlCol="false" tIns="0" lIns="0" bIns="0" rIns="0">
            <a:spAutoFit/>
          </a:bodyPr>
          <a:lstStyle/>
          <a:p>
            <a:pPr algn="ctr">
              <a:lnSpc>
                <a:spcPts val="7559"/>
              </a:lnSpc>
              <a:spcBef>
                <a:spcPct val="0"/>
              </a:spcBef>
            </a:pPr>
          </a:p>
        </p:txBody>
      </p:sp>
      <p:sp>
        <p:nvSpPr>
          <p:cNvPr name="TextBox 3" id="3"/>
          <p:cNvSpPr txBox="true"/>
          <p:nvPr/>
        </p:nvSpPr>
        <p:spPr>
          <a:xfrm rot="0">
            <a:off x="563254" y="1193307"/>
            <a:ext cx="11418570" cy="5796915"/>
          </a:xfrm>
          <a:prstGeom prst="rect">
            <a:avLst/>
          </a:prstGeom>
        </p:spPr>
        <p:txBody>
          <a:bodyPr anchor="t" rtlCol="false" tIns="0" lIns="0" bIns="0" rIns="0">
            <a:spAutoFit/>
          </a:bodyPr>
          <a:lstStyle/>
          <a:p>
            <a:pPr algn="just">
              <a:lnSpc>
                <a:spcPts val="7559"/>
              </a:lnSpc>
              <a:spcBef>
                <a:spcPct val="0"/>
              </a:spcBef>
            </a:pPr>
            <a:r>
              <a:rPr lang="en-US" b="true" sz="5400">
                <a:solidFill>
                  <a:srgbClr val="FFFFFF"/>
                </a:solidFill>
                <a:latin typeface="Canva Sans Bold"/>
                <a:ea typeface="Canva Sans Bold"/>
                <a:cs typeface="Canva Sans Bold"/>
                <a:sym typeface="Canva Sans Bold"/>
              </a:rPr>
              <a:t>Authentication Process (Scenario)</a:t>
            </a:r>
          </a:p>
          <a:p>
            <a:pPr algn="just">
              <a:lnSpc>
                <a:spcPts val="7559"/>
              </a:lnSpc>
              <a:spcBef>
                <a:spcPct val="0"/>
              </a:spcBef>
            </a:pPr>
          </a:p>
          <a:p>
            <a:pPr algn="l">
              <a:lnSpc>
                <a:spcPts val="3920"/>
              </a:lnSpc>
              <a:spcBef>
                <a:spcPct val="0"/>
              </a:spcBef>
            </a:pPr>
            <a:r>
              <a:rPr lang="en-US" sz="2800">
                <a:solidFill>
                  <a:srgbClr val="FFFFFF"/>
                </a:solidFill>
                <a:latin typeface="Canva Sans"/>
                <a:ea typeface="Canva Sans"/>
                <a:cs typeface="Canva Sans"/>
                <a:sym typeface="Canva Sans"/>
              </a:rPr>
              <a:t> 1. User connects to the Wi-Fi using username &amp; password.</a:t>
            </a:r>
          </a:p>
          <a:p>
            <a:pPr algn="l">
              <a:lnSpc>
                <a:spcPts val="3920"/>
              </a:lnSpc>
              <a:spcBef>
                <a:spcPct val="0"/>
              </a:spcBef>
            </a:pPr>
            <a:r>
              <a:rPr lang="en-US" sz="2800">
                <a:solidFill>
                  <a:srgbClr val="FFFFFF"/>
                </a:solidFill>
                <a:latin typeface="Canva Sans"/>
                <a:ea typeface="Canva Sans"/>
                <a:cs typeface="Canva Sans"/>
                <a:sym typeface="Canva Sans"/>
              </a:rPr>
              <a:t> 2. HomeRouter-PT-AC forwards credentials to the Radius Server.</a:t>
            </a:r>
          </a:p>
          <a:p>
            <a:pPr algn="l">
              <a:lnSpc>
                <a:spcPts val="3920"/>
              </a:lnSpc>
              <a:spcBef>
                <a:spcPct val="0"/>
              </a:spcBef>
            </a:pPr>
            <a:r>
              <a:rPr lang="en-US" sz="2800">
                <a:solidFill>
                  <a:srgbClr val="FFFFFF"/>
                </a:solidFill>
                <a:latin typeface="Canva Sans"/>
                <a:ea typeface="Canva Sans"/>
                <a:cs typeface="Canva Sans"/>
                <a:sym typeface="Canva Sans"/>
              </a:rPr>
              <a:t> 3. Radius Server checks credentials:</a:t>
            </a:r>
          </a:p>
          <a:p>
            <a:pPr algn="l">
              <a:lnSpc>
                <a:spcPts val="3920"/>
              </a:lnSpc>
              <a:spcBef>
                <a:spcPct val="0"/>
              </a:spcBef>
            </a:pPr>
            <a:r>
              <a:rPr lang="en-US" sz="2800">
                <a:solidFill>
                  <a:srgbClr val="FFFFFF"/>
                </a:solidFill>
                <a:latin typeface="Canva Sans"/>
                <a:ea typeface="Canva Sans"/>
                <a:cs typeface="Canva Sans"/>
                <a:sym typeface="Canva Sans"/>
              </a:rPr>
              <a:t> • If correct: access is granted.</a:t>
            </a:r>
          </a:p>
          <a:p>
            <a:pPr algn="l">
              <a:lnSpc>
                <a:spcPts val="3920"/>
              </a:lnSpc>
              <a:spcBef>
                <a:spcPct val="0"/>
              </a:spcBef>
            </a:pPr>
            <a:r>
              <a:rPr lang="en-US" sz="2800">
                <a:solidFill>
                  <a:srgbClr val="FFFFFF"/>
                </a:solidFill>
                <a:latin typeface="Canva Sans"/>
                <a:ea typeface="Canva Sans"/>
                <a:cs typeface="Canva Sans"/>
                <a:sym typeface="Canva Sans"/>
              </a:rPr>
              <a:t> • If incorrect: access is denied.</a:t>
            </a:r>
          </a:p>
          <a:p>
            <a:pPr algn="l">
              <a:lnSpc>
                <a:spcPts val="3920"/>
              </a:lnSpc>
              <a:spcBef>
                <a:spcPct val="0"/>
              </a:spcBef>
            </a:pPr>
            <a:r>
              <a:rPr lang="en-US" sz="2800">
                <a:solidFill>
                  <a:srgbClr val="FFFFFF"/>
                </a:solidFill>
                <a:latin typeface="Canva Sans"/>
                <a:ea typeface="Canva Sans"/>
                <a:cs typeface="Canva Sans"/>
                <a:sym typeface="Canva Sans"/>
              </a:rPr>
              <a:t> 4. This provides individual access control for each user.</a:t>
            </a:r>
          </a:p>
          <a:p>
            <a:pPr algn="ctr">
              <a:lnSpc>
                <a:spcPts val="755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1404938" y="904875"/>
            <a:ext cx="15478125" cy="2228215"/>
          </a:xfrm>
          <a:prstGeom prst="rect">
            <a:avLst/>
          </a:prstGeom>
        </p:spPr>
        <p:txBody>
          <a:bodyPr anchor="t" rtlCol="false" tIns="0" lIns="0" bIns="0" rIns="0">
            <a:spAutoFit/>
          </a:bodyPr>
          <a:lstStyle/>
          <a:p>
            <a:pPr algn="ctr">
              <a:lnSpc>
                <a:spcPts val="8959"/>
              </a:lnSpc>
            </a:pPr>
            <a:r>
              <a:rPr lang="en-US" sz="6399">
                <a:solidFill>
                  <a:srgbClr val="FFFFFF"/>
                </a:solidFill>
                <a:latin typeface="Canva Sans"/>
                <a:ea typeface="Canva Sans"/>
                <a:cs typeface="Canva Sans"/>
                <a:sym typeface="Canva Sans"/>
              </a:rPr>
              <a:t>PROJECT OVERVIEW</a:t>
            </a:r>
          </a:p>
          <a:p>
            <a:pPr algn="ctr">
              <a:lnSpc>
                <a:spcPts val="8959"/>
              </a:lnSpc>
            </a:pPr>
            <a:r>
              <a:rPr lang="en-US" sz="6399">
                <a:solidFill>
                  <a:srgbClr val="FFFFFF"/>
                </a:solidFill>
                <a:latin typeface="Canva Sans"/>
                <a:ea typeface="Canva Sans"/>
                <a:cs typeface="Canva Sans"/>
                <a:sym typeface="Canva Sans"/>
              </a:rPr>
              <a:t> </a:t>
            </a:r>
          </a:p>
        </p:txBody>
      </p:sp>
      <p:grpSp>
        <p:nvGrpSpPr>
          <p:cNvPr name="Group 3" id="3"/>
          <p:cNvGrpSpPr/>
          <p:nvPr/>
        </p:nvGrpSpPr>
        <p:grpSpPr>
          <a:xfrm rot="0">
            <a:off x="717695" y="3604449"/>
            <a:ext cx="7737767" cy="5900197"/>
            <a:chOff x="0" y="0"/>
            <a:chExt cx="2037930" cy="1553961"/>
          </a:xfrm>
        </p:grpSpPr>
        <p:sp>
          <p:nvSpPr>
            <p:cNvPr name="Freeform 4" id="4"/>
            <p:cNvSpPr/>
            <p:nvPr/>
          </p:nvSpPr>
          <p:spPr>
            <a:xfrm flipH="false" flipV="false" rot="0">
              <a:off x="0" y="0"/>
              <a:ext cx="2037930" cy="1553961"/>
            </a:xfrm>
            <a:custGeom>
              <a:avLst/>
              <a:gdLst/>
              <a:ahLst/>
              <a:cxnLst/>
              <a:rect r="r" b="b" t="t" l="l"/>
              <a:pathLst>
                <a:path h="1553961" w="2037930">
                  <a:moveTo>
                    <a:pt x="0" y="0"/>
                  </a:moveTo>
                  <a:lnTo>
                    <a:pt x="2037930" y="0"/>
                  </a:lnTo>
                  <a:lnTo>
                    <a:pt x="2037930" y="1553961"/>
                  </a:lnTo>
                  <a:lnTo>
                    <a:pt x="0" y="1553961"/>
                  </a:lnTo>
                  <a:close/>
                </a:path>
              </a:pathLst>
            </a:custGeom>
            <a:solidFill>
              <a:srgbClr val="FFFFFF"/>
            </a:solidFill>
          </p:spPr>
        </p:sp>
        <p:sp>
          <p:nvSpPr>
            <p:cNvPr name="TextBox 5" id="5"/>
            <p:cNvSpPr txBox="true"/>
            <p:nvPr/>
          </p:nvSpPr>
          <p:spPr>
            <a:xfrm>
              <a:off x="0" y="-38100"/>
              <a:ext cx="2037930" cy="1592061"/>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9317283" y="3604449"/>
            <a:ext cx="8324793" cy="5900197"/>
          </a:xfrm>
          <a:custGeom>
            <a:avLst/>
            <a:gdLst/>
            <a:ahLst/>
            <a:cxnLst/>
            <a:rect r="r" b="b" t="t" l="l"/>
            <a:pathLst>
              <a:path h="5900197" w="8324793">
                <a:moveTo>
                  <a:pt x="0" y="0"/>
                </a:moveTo>
                <a:lnTo>
                  <a:pt x="8324793" y="0"/>
                </a:lnTo>
                <a:lnTo>
                  <a:pt x="8324793" y="5900197"/>
                </a:lnTo>
                <a:lnTo>
                  <a:pt x="0" y="5900197"/>
                </a:lnTo>
                <a:lnTo>
                  <a:pt x="0" y="0"/>
                </a:lnTo>
                <a:close/>
              </a:path>
            </a:pathLst>
          </a:custGeom>
          <a:blipFill>
            <a:blip r:embed="rId2"/>
            <a:stretch>
              <a:fillRect l="0" t="0" r="0" b="0"/>
            </a:stretch>
          </a:blipFill>
        </p:spPr>
      </p:sp>
      <p:sp>
        <p:nvSpPr>
          <p:cNvPr name="TextBox 7" id="7"/>
          <p:cNvSpPr txBox="true"/>
          <p:nvPr/>
        </p:nvSpPr>
        <p:spPr>
          <a:xfrm rot="0">
            <a:off x="885159" y="4396827"/>
            <a:ext cx="15478125" cy="3387090"/>
          </a:xfrm>
          <a:prstGeom prst="rect">
            <a:avLst/>
          </a:prstGeom>
        </p:spPr>
        <p:txBody>
          <a:bodyPr anchor="t" rtlCol="false" tIns="0" lIns="0" bIns="0" rIns="0">
            <a:spAutoFit/>
          </a:bodyPr>
          <a:lstStyle/>
          <a:p>
            <a:pPr algn="l">
              <a:lnSpc>
                <a:spcPts val="5400"/>
              </a:lnSpc>
            </a:pPr>
            <a:r>
              <a:rPr lang="en-US" sz="3600">
                <a:solidFill>
                  <a:srgbClr val="000000"/>
                </a:solidFill>
                <a:latin typeface="Quicksand"/>
                <a:ea typeface="Quicksand"/>
                <a:cs typeface="Quicksand"/>
                <a:sym typeface="Quicksand"/>
              </a:rPr>
              <a:t>Enterprise wireless </a:t>
            </a:r>
          </a:p>
          <a:p>
            <a:pPr algn="l">
              <a:lnSpc>
                <a:spcPts val="5400"/>
              </a:lnSpc>
            </a:pPr>
            <a:r>
              <a:rPr lang="en-US" sz="3600">
                <a:solidFill>
                  <a:srgbClr val="000000"/>
                </a:solidFill>
                <a:latin typeface="Quicksand"/>
                <a:ea typeface="Quicksand"/>
                <a:cs typeface="Quicksand"/>
                <a:sym typeface="Quicksand"/>
              </a:rPr>
              <a:t>network simulation with IoT, WLC, </a:t>
            </a:r>
          </a:p>
          <a:p>
            <a:pPr algn="l">
              <a:lnSpc>
                <a:spcPts val="5400"/>
              </a:lnSpc>
            </a:pPr>
            <a:r>
              <a:rPr lang="en-US" sz="3600">
                <a:solidFill>
                  <a:srgbClr val="000000"/>
                </a:solidFill>
                <a:latin typeface="Quicksand"/>
                <a:ea typeface="Quicksand"/>
                <a:cs typeface="Quicksand"/>
                <a:sym typeface="Quicksand"/>
              </a:rPr>
              <a:t>RADIUS authentication, </a:t>
            </a:r>
          </a:p>
          <a:p>
            <a:pPr algn="l">
              <a:lnSpc>
                <a:spcPts val="5400"/>
              </a:lnSpc>
            </a:pPr>
            <a:r>
              <a:rPr lang="en-US" sz="3600">
                <a:solidFill>
                  <a:srgbClr val="000000"/>
                </a:solidFill>
                <a:latin typeface="Quicksand"/>
                <a:ea typeface="Quicksand"/>
                <a:cs typeface="Quicksand"/>
                <a:sym typeface="Quicksand"/>
              </a:rPr>
              <a:t>VLANs, and roaming </a:t>
            </a:r>
          </a:p>
          <a:p>
            <a:pPr algn="l" marL="0" indent="0" lvl="0">
              <a:lnSpc>
                <a:spcPts val="5400"/>
              </a:lnSpc>
              <a:spcBef>
                <a:spcPct val="0"/>
              </a:spcBef>
            </a:pPr>
            <a:r>
              <a:rPr lang="en-US" sz="3600">
                <a:solidFill>
                  <a:srgbClr val="000000"/>
                </a:solidFill>
                <a:latin typeface="Quicksand"/>
                <a:ea typeface="Quicksand"/>
                <a:cs typeface="Quicksand"/>
                <a:sym typeface="Quicksand"/>
              </a:rPr>
              <a:t>in Cisco Packet Tracer.</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558231" y="613352"/>
            <a:ext cx="8871228" cy="4730115"/>
          </a:xfrm>
          <a:prstGeom prst="rect">
            <a:avLst/>
          </a:prstGeom>
        </p:spPr>
        <p:txBody>
          <a:bodyPr anchor="t" rtlCol="false" tIns="0" lIns="0" bIns="0" rIns="0">
            <a:spAutoFit/>
          </a:bodyPr>
          <a:lstStyle/>
          <a:p>
            <a:pPr algn="ctr">
              <a:lnSpc>
                <a:spcPts val="7559"/>
              </a:lnSpc>
            </a:pPr>
            <a:r>
              <a:rPr lang="en-US" sz="5400" b="true">
                <a:solidFill>
                  <a:srgbClr val="FFFFFF"/>
                </a:solidFill>
                <a:latin typeface="Canva Sans Medium"/>
                <a:ea typeface="Canva Sans Medium"/>
                <a:cs typeface="Canva Sans Medium"/>
                <a:sym typeface="Canva Sans Medium"/>
              </a:rPr>
              <a:t>User Credentials Examples</a:t>
            </a:r>
          </a:p>
          <a:p>
            <a:pPr algn="ctr">
              <a:lnSpc>
                <a:spcPts val="7559"/>
              </a:lnSpc>
            </a:pPr>
          </a:p>
          <a:p>
            <a:pPr algn="ctr">
              <a:lnSpc>
                <a:spcPts val="7559"/>
              </a:lnSpc>
            </a:pPr>
          </a:p>
          <a:p>
            <a:pPr algn="l">
              <a:lnSpc>
                <a:spcPts val="7559"/>
              </a:lnSpc>
            </a:pPr>
            <a:r>
              <a:rPr lang="en-US" sz="5400">
                <a:solidFill>
                  <a:srgbClr val="FFFFFF"/>
                </a:solidFill>
                <a:latin typeface="Canva Sans"/>
                <a:ea typeface="Canva Sans"/>
                <a:cs typeface="Canva Sans"/>
                <a:sym typeface="Canva Sans"/>
              </a:rPr>
              <a:t> • user3 / pass:3</a:t>
            </a:r>
          </a:p>
          <a:p>
            <a:pPr algn="l">
              <a:lnSpc>
                <a:spcPts val="7559"/>
              </a:lnSpc>
              <a:spcBef>
                <a:spcPct val="0"/>
              </a:spcBef>
            </a:pPr>
            <a:r>
              <a:rPr lang="en-US" sz="5400">
                <a:solidFill>
                  <a:srgbClr val="FFFFFF"/>
                </a:solidFill>
                <a:latin typeface="Canva Sans"/>
                <a:ea typeface="Canva Sans"/>
                <a:cs typeface="Canva Sans"/>
                <a:sym typeface="Canva Sans"/>
              </a:rPr>
              <a:t> • user4 / pass:4</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Tree>
  </p:cSld>
  <p:clrMapOvr>
    <a:masterClrMapping/>
  </p:clrMapOvr>
</p:sld>
</file>

<file path=ppt/slides/slide32.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124460" y="2783840"/>
                  </a:moveTo>
                  <a:lnTo>
                    <a:pt x="5365891" y="2783840"/>
                  </a:lnTo>
                  <a:cubicBezTo>
                    <a:pt x="5434471" y="2783840"/>
                    <a:pt x="5490351" y="2727960"/>
                    <a:pt x="5490351" y="2659380"/>
                  </a:cubicBezTo>
                  <a:lnTo>
                    <a:pt x="5490351" y="124460"/>
                  </a:lnTo>
                  <a:cubicBezTo>
                    <a:pt x="5490351" y="55880"/>
                    <a:pt x="5434471" y="0"/>
                    <a:pt x="5365891" y="0"/>
                  </a:cubicBezTo>
                  <a:lnTo>
                    <a:pt x="124460" y="0"/>
                  </a:lnTo>
                  <a:cubicBezTo>
                    <a:pt x="55880" y="0"/>
                    <a:pt x="0" y="55880"/>
                    <a:pt x="0" y="124460"/>
                  </a:cubicBezTo>
                  <a:lnTo>
                    <a:pt x="0" y="2659380"/>
                  </a:lnTo>
                  <a:cubicBezTo>
                    <a:pt x="0" y="2727960"/>
                    <a:pt x="55880" y="2783840"/>
                    <a:pt x="124460" y="2783840"/>
                  </a:cubicBezTo>
                  <a:close/>
                </a:path>
              </a:pathLst>
            </a:custGeom>
            <a:solidFill>
              <a:srgbClr val="353B57"/>
            </a:solidFill>
          </p:spPr>
        </p:sp>
      </p:grpSp>
      <p:sp>
        <p:nvSpPr>
          <p:cNvPr name="TextBox 4" id="4"/>
          <p:cNvSpPr txBox="true"/>
          <p:nvPr/>
        </p:nvSpPr>
        <p:spPr>
          <a:xfrm rot="0">
            <a:off x="4589831" y="3314700"/>
            <a:ext cx="9108338" cy="3657600"/>
          </a:xfrm>
          <a:prstGeom prst="rect">
            <a:avLst/>
          </a:prstGeom>
        </p:spPr>
        <p:txBody>
          <a:bodyPr anchor="t" rtlCol="false" tIns="0" lIns="0" bIns="0" rIns="0">
            <a:spAutoFit/>
          </a:bodyPr>
          <a:lstStyle/>
          <a:p>
            <a:pPr algn="ctr" rtl="true" marL="0" indent="0" lvl="0">
              <a:lnSpc>
                <a:spcPts val="14400"/>
              </a:lnSpc>
            </a:pPr>
            <a:r>
              <a:rPr lang="en-US" b="true" sz="12000">
                <a:solidFill>
                  <a:srgbClr val="FFFFFF"/>
                </a:solidFill>
                <a:latin typeface="Canva Sans Bold"/>
                <a:ea typeface="Canva Sans Bold"/>
                <a:cs typeface="Canva Sans Bold"/>
                <a:sym typeface="Canva Sans Bold"/>
              </a:rPr>
              <a:t>THANK  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AutoShape 2" id="2"/>
          <p:cNvSpPr/>
          <p:nvPr/>
        </p:nvSpPr>
        <p:spPr>
          <a:xfrm rot="0">
            <a:off x="5358840" y="1108553"/>
            <a:ext cx="11859377" cy="8069894"/>
          </a:xfrm>
          <a:prstGeom prst="rect">
            <a:avLst/>
          </a:prstGeom>
          <a:solidFill>
            <a:srgbClr val="021B4E"/>
          </a:solidFill>
        </p:spPr>
      </p:sp>
      <p:grpSp>
        <p:nvGrpSpPr>
          <p:cNvPr name="Group 3" id="3"/>
          <p:cNvGrpSpPr/>
          <p:nvPr/>
        </p:nvGrpSpPr>
        <p:grpSpPr>
          <a:xfrm rot="0">
            <a:off x="5607369" y="1365529"/>
            <a:ext cx="11362320" cy="7555943"/>
            <a:chOff x="0" y="0"/>
            <a:chExt cx="1222256" cy="812800"/>
          </a:xfrm>
        </p:grpSpPr>
        <p:sp>
          <p:nvSpPr>
            <p:cNvPr name="Freeform 4" id="4"/>
            <p:cNvSpPr/>
            <p:nvPr/>
          </p:nvSpPr>
          <p:spPr>
            <a:xfrm flipH="false" flipV="false" rot="0">
              <a:off x="0" y="0"/>
              <a:ext cx="1222256" cy="812800"/>
            </a:xfrm>
            <a:custGeom>
              <a:avLst/>
              <a:gdLst/>
              <a:ahLst/>
              <a:cxnLst/>
              <a:rect r="r" b="b" t="t" l="l"/>
              <a:pathLst>
                <a:path h="812800" w="1222256">
                  <a:moveTo>
                    <a:pt x="0" y="0"/>
                  </a:moveTo>
                  <a:lnTo>
                    <a:pt x="1222256" y="0"/>
                  </a:lnTo>
                  <a:lnTo>
                    <a:pt x="1222256" y="812800"/>
                  </a:lnTo>
                  <a:lnTo>
                    <a:pt x="0" y="812800"/>
                  </a:lnTo>
                  <a:close/>
                </a:path>
              </a:pathLst>
            </a:custGeom>
            <a:blipFill>
              <a:blip r:embed="rId2"/>
              <a:stretch>
                <a:fillRect l="-13942" t="0" r="-13942" b="0"/>
              </a:stretch>
            </a:blipFill>
          </p:spPr>
        </p:sp>
      </p:grpSp>
      <p:grpSp>
        <p:nvGrpSpPr>
          <p:cNvPr name="Group 5" id="5"/>
          <p:cNvGrpSpPr/>
          <p:nvPr/>
        </p:nvGrpSpPr>
        <p:grpSpPr>
          <a:xfrm rot="0">
            <a:off x="723248" y="1989617"/>
            <a:ext cx="6982269" cy="6307766"/>
            <a:chOff x="0" y="0"/>
            <a:chExt cx="9309692" cy="8410355"/>
          </a:xfrm>
        </p:grpSpPr>
        <p:sp>
          <p:nvSpPr>
            <p:cNvPr name="AutoShape 6" id="6"/>
            <p:cNvSpPr/>
            <p:nvPr/>
          </p:nvSpPr>
          <p:spPr>
            <a:xfrm rot="0">
              <a:off x="0" y="0"/>
              <a:ext cx="9309692" cy="8410355"/>
            </a:xfrm>
            <a:prstGeom prst="rect">
              <a:avLst/>
            </a:prstGeom>
            <a:solidFill>
              <a:srgbClr val="021B4E"/>
            </a:solidFill>
          </p:spPr>
        </p:sp>
        <p:sp>
          <p:nvSpPr>
            <p:cNvPr name="TextBox 7" id="7"/>
            <p:cNvSpPr txBox="true"/>
            <p:nvPr/>
          </p:nvSpPr>
          <p:spPr>
            <a:xfrm rot="0">
              <a:off x="524778" y="609216"/>
              <a:ext cx="8260135" cy="3185541"/>
            </a:xfrm>
            <a:prstGeom prst="rect">
              <a:avLst/>
            </a:prstGeom>
          </p:spPr>
          <p:txBody>
            <a:bodyPr anchor="t" rtlCol="false" tIns="0" lIns="0" bIns="0" rIns="0">
              <a:spAutoFit/>
            </a:bodyPr>
            <a:lstStyle/>
            <a:p>
              <a:pPr algn="ctr" marL="0" indent="0" lvl="0">
                <a:lnSpc>
                  <a:spcPts val="9324"/>
                </a:lnSpc>
              </a:pPr>
              <a:r>
                <a:rPr lang="en-US" b="true" sz="8400">
                  <a:solidFill>
                    <a:srgbClr val="FFFFFF"/>
                  </a:solidFill>
                  <a:latin typeface="Canva Sans Bold"/>
                  <a:ea typeface="Canva Sans Bold"/>
                  <a:cs typeface="Canva Sans Bold"/>
                  <a:sym typeface="Canva Sans Bold"/>
                </a:rPr>
                <a:t>Project Purpose</a:t>
              </a:r>
            </a:p>
          </p:txBody>
        </p:sp>
        <p:sp>
          <p:nvSpPr>
            <p:cNvPr name="TextBox 8" id="8"/>
            <p:cNvSpPr txBox="true"/>
            <p:nvPr/>
          </p:nvSpPr>
          <p:spPr>
            <a:xfrm rot="0">
              <a:off x="524778" y="4130204"/>
              <a:ext cx="8260135" cy="3737610"/>
            </a:xfrm>
            <a:prstGeom prst="rect">
              <a:avLst/>
            </a:prstGeom>
          </p:spPr>
          <p:txBody>
            <a:bodyPr anchor="t" rtlCol="false" tIns="0" lIns="0" bIns="0" rIns="0">
              <a:spAutoFit/>
            </a:bodyPr>
            <a:lstStyle/>
            <a:p>
              <a:pPr algn="ctr" marL="0" indent="0" lvl="0">
                <a:lnSpc>
                  <a:spcPts val="3780"/>
                </a:lnSpc>
              </a:pPr>
              <a:r>
                <a:rPr lang="en-US" sz="2700">
                  <a:solidFill>
                    <a:srgbClr val="FFFFFF"/>
                  </a:solidFill>
                  <a:latin typeface="Canva Sans"/>
                  <a:ea typeface="Canva Sans"/>
                  <a:cs typeface="Canva Sans"/>
                  <a:sym typeface="Canva Sans"/>
                </a:rPr>
                <a:t>To demonstrate how different wireless technologies</a:t>
              </a:r>
            </a:p>
            <a:p>
              <a:pPr algn="ctr" marL="0" indent="0" lvl="0">
                <a:lnSpc>
                  <a:spcPts val="3780"/>
                </a:lnSpc>
              </a:pPr>
              <a:r>
                <a:rPr lang="en-US" sz="2700">
                  <a:solidFill>
                    <a:srgbClr val="FFFFFF"/>
                  </a:solidFill>
                  <a:latin typeface="Canva Sans"/>
                  <a:ea typeface="Canva Sans"/>
                  <a:cs typeface="Canva Sans"/>
                  <a:sym typeface="Canva Sans"/>
                </a:rPr>
                <a:t> (like IoT, WPA2 Personal, and WPA2 Enterprise) can work together in one network, with secure user management using AAA.</a:t>
              </a:r>
            </a:p>
          </p:txBody>
        </p:sp>
      </p:gr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5958041" y="2395881"/>
            <a:ext cx="11301259" cy="5495237"/>
          </a:xfrm>
          <a:custGeom>
            <a:avLst/>
            <a:gdLst/>
            <a:ahLst/>
            <a:cxnLst/>
            <a:rect r="r" b="b" t="t" l="l"/>
            <a:pathLst>
              <a:path h="5495237" w="11301259">
                <a:moveTo>
                  <a:pt x="0" y="0"/>
                </a:moveTo>
                <a:lnTo>
                  <a:pt x="11301259" y="0"/>
                </a:lnTo>
                <a:lnTo>
                  <a:pt x="11301259" y="5495238"/>
                </a:lnTo>
                <a:lnTo>
                  <a:pt x="0" y="5495238"/>
                </a:lnTo>
                <a:lnTo>
                  <a:pt x="0" y="0"/>
                </a:lnTo>
                <a:close/>
              </a:path>
            </a:pathLst>
          </a:custGeom>
          <a:blipFill>
            <a:blip r:embed="rId2"/>
            <a:stretch>
              <a:fillRect l="0" t="0" r="0" b="0"/>
            </a:stretch>
          </a:blipFill>
        </p:spPr>
      </p:sp>
      <p:sp>
        <p:nvSpPr>
          <p:cNvPr name="TextBox 3" id="3"/>
          <p:cNvSpPr txBox="true"/>
          <p:nvPr/>
        </p:nvSpPr>
        <p:spPr>
          <a:xfrm rot="0">
            <a:off x="1028700" y="3704322"/>
            <a:ext cx="5173433" cy="2228215"/>
          </a:xfrm>
          <a:prstGeom prst="rect">
            <a:avLst/>
          </a:prstGeom>
        </p:spPr>
        <p:txBody>
          <a:bodyPr anchor="t" rtlCol="false" tIns="0" lIns="0" bIns="0" rIns="0">
            <a:spAutoFit/>
          </a:bodyPr>
          <a:lstStyle/>
          <a:p>
            <a:pPr algn="just">
              <a:lnSpc>
                <a:spcPts val="8959"/>
              </a:lnSpc>
            </a:pPr>
            <a:r>
              <a:rPr lang="en-US" b="true" sz="6399">
                <a:solidFill>
                  <a:srgbClr val="FFFFFF"/>
                </a:solidFill>
                <a:latin typeface="Canva Sans Bold"/>
                <a:ea typeface="Canva Sans Bold"/>
                <a:cs typeface="Canva Sans Bold"/>
                <a:sym typeface="Canva Sans Bold"/>
              </a:rPr>
              <a:t>PHYSICAL TOPOLOGY</a:t>
            </a:r>
            <a:r>
              <a:rPr lang="en-US" sz="6399">
                <a:solidFill>
                  <a:srgbClr val="FFFFFF"/>
                </a:solidFill>
                <a:latin typeface="Canva Sans"/>
                <a:ea typeface="Canva Sans"/>
                <a:cs typeface="Canva Sans"/>
                <a:sym typeface="Canva Sans"/>
              </a:rPr>
              <a:t> </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490351" cy="2783840"/>
          </a:xfrm>
        </p:grpSpPr>
        <p:sp>
          <p:nvSpPr>
            <p:cNvPr name="Freeform 3" id="3"/>
            <p:cNvSpPr/>
            <p:nvPr/>
          </p:nvSpPr>
          <p:spPr>
            <a:xfrm flipH="false" flipV="false" rot="0">
              <a:off x="0" y="0"/>
              <a:ext cx="5490351" cy="2783840"/>
            </a:xfrm>
            <a:custGeom>
              <a:avLst/>
              <a:gdLst/>
              <a:ahLst/>
              <a:cxnLst/>
              <a:rect r="r" b="b" t="t" l="l"/>
              <a:pathLst>
                <a:path h="2783840" w="5490351">
                  <a:moveTo>
                    <a:pt x="5365891" y="2783840"/>
                  </a:moveTo>
                  <a:lnTo>
                    <a:pt x="124460" y="2783840"/>
                  </a:lnTo>
                  <a:cubicBezTo>
                    <a:pt x="55880" y="2783840"/>
                    <a:pt x="0" y="2727960"/>
                    <a:pt x="0" y="2659380"/>
                  </a:cubicBezTo>
                  <a:lnTo>
                    <a:pt x="0" y="124460"/>
                  </a:lnTo>
                  <a:cubicBezTo>
                    <a:pt x="0" y="55880"/>
                    <a:pt x="55880" y="0"/>
                    <a:pt x="124460" y="0"/>
                  </a:cubicBezTo>
                  <a:lnTo>
                    <a:pt x="5365891" y="0"/>
                  </a:lnTo>
                  <a:cubicBezTo>
                    <a:pt x="5434471" y="0"/>
                    <a:pt x="5490351" y="55880"/>
                    <a:pt x="5490351" y="124460"/>
                  </a:cubicBezTo>
                  <a:lnTo>
                    <a:pt x="5490351" y="2659380"/>
                  </a:lnTo>
                  <a:cubicBezTo>
                    <a:pt x="5490351" y="2727960"/>
                    <a:pt x="5434471" y="2783840"/>
                    <a:pt x="5365891" y="2783840"/>
                  </a:cubicBezTo>
                  <a:close/>
                </a:path>
              </a:pathLst>
            </a:custGeom>
            <a:solidFill>
              <a:srgbClr val="353B57"/>
            </a:solidFill>
          </p:spPr>
        </p:sp>
      </p:grpSp>
      <p:sp>
        <p:nvSpPr>
          <p:cNvPr name="TextBox 4" id="4"/>
          <p:cNvSpPr txBox="true"/>
          <p:nvPr/>
        </p:nvSpPr>
        <p:spPr>
          <a:xfrm rot="0">
            <a:off x="4589831" y="4381500"/>
            <a:ext cx="9108338" cy="1524000"/>
          </a:xfrm>
          <a:prstGeom prst="rect">
            <a:avLst/>
          </a:prstGeom>
        </p:spPr>
        <p:txBody>
          <a:bodyPr anchor="t" rtlCol="false" tIns="0" lIns="0" bIns="0" rIns="0">
            <a:spAutoFit/>
          </a:bodyPr>
          <a:lstStyle/>
          <a:p>
            <a:pPr algn="ctr" marL="0" indent="0" lvl="0">
              <a:lnSpc>
                <a:spcPts val="12021"/>
              </a:lnSpc>
            </a:pPr>
            <a:r>
              <a:rPr lang="en-US" sz="10018">
                <a:solidFill>
                  <a:srgbClr val="FFFFFF"/>
                </a:solidFill>
                <a:latin typeface="Canva Sans"/>
                <a:ea typeface="Canva Sans"/>
                <a:cs typeface="Canva Sans"/>
                <a:sym typeface="Canva Sans"/>
              </a:rPr>
              <a:t>Configurations</a:t>
            </a:r>
          </a:p>
        </p:txBody>
      </p:sp>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46A89"/>
        </a:solidFill>
      </p:bgPr>
    </p:bg>
    <p:spTree>
      <p:nvGrpSpPr>
        <p:cNvPr id="1" name=""/>
        <p:cNvGrpSpPr/>
        <p:nvPr/>
      </p:nvGrpSpPr>
      <p:grpSpPr>
        <a:xfrm>
          <a:off x="0" y="0"/>
          <a:ext cx="0" cy="0"/>
          <a:chOff x="0" y="0"/>
          <a:chExt cx="0" cy="0"/>
        </a:xfrm>
      </p:grpSpPr>
      <p:sp>
        <p:nvSpPr>
          <p:cNvPr name="Freeform 2" id="2"/>
          <p:cNvSpPr/>
          <p:nvPr/>
        </p:nvSpPr>
        <p:spPr>
          <a:xfrm flipH="false" flipV="false" rot="0">
            <a:off x="9497952" y="2999256"/>
            <a:ext cx="7211125" cy="4934411"/>
          </a:xfrm>
          <a:custGeom>
            <a:avLst/>
            <a:gdLst/>
            <a:ahLst/>
            <a:cxnLst/>
            <a:rect r="r" b="b" t="t" l="l"/>
            <a:pathLst>
              <a:path h="4934411" w="7211125">
                <a:moveTo>
                  <a:pt x="0" y="0"/>
                </a:moveTo>
                <a:lnTo>
                  <a:pt x="7211125" y="0"/>
                </a:lnTo>
                <a:lnTo>
                  <a:pt x="7211125" y="4934411"/>
                </a:lnTo>
                <a:lnTo>
                  <a:pt x="0" y="4934411"/>
                </a:lnTo>
                <a:lnTo>
                  <a:pt x="0" y="0"/>
                </a:lnTo>
                <a:close/>
              </a:path>
            </a:pathLst>
          </a:custGeom>
          <a:blipFill>
            <a:blip r:embed="rId2"/>
            <a:stretch>
              <a:fillRect l="0" t="-6439" r="-128691" b="-66785"/>
            </a:stretch>
          </a:blipFill>
        </p:spPr>
      </p:sp>
      <p:sp>
        <p:nvSpPr>
          <p:cNvPr name="TextBox 3" id="3"/>
          <p:cNvSpPr txBox="true"/>
          <p:nvPr/>
        </p:nvSpPr>
        <p:spPr>
          <a:xfrm rot="0">
            <a:off x="266491" y="933450"/>
            <a:ext cx="7181017" cy="887095"/>
          </a:xfrm>
          <a:prstGeom prst="rect">
            <a:avLst/>
          </a:prstGeom>
        </p:spPr>
        <p:txBody>
          <a:bodyPr anchor="t" rtlCol="false" tIns="0" lIns="0" bIns="0" rIns="0">
            <a:spAutoFit/>
          </a:bodyPr>
          <a:lstStyle/>
          <a:p>
            <a:pPr algn="ctr">
              <a:lnSpc>
                <a:spcPts val="7279"/>
              </a:lnSpc>
            </a:pPr>
            <a:r>
              <a:rPr lang="en-US" b="true" sz="5199">
                <a:solidFill>
                  <a:srgbClr val="FFFFFF"/>
                </a:solidFill>
                <a:latin typeface="Canva Sans Bold"/>
                <a:ea typeface="Canva Sans Bold"/>
                <a:cs typeface="Canva Sans Bold"/>
                <a:sym typeface="Canva Sans Bold"/>
              </a:rPr>
              <a:t>IOT(internet of things)</a:t>
            </a:r>
          </a:p>
        </p:txBody>
      </p:sp>
      <p:sp>
        <p:nvSpPr>
          <p:cNvPr name="TextBox 4" id="4"/>
          <p:cNvSpPr txBox="true"/>
          <p:nvPr/>
        </p:nvSpPr>
        <p:spPr>
          <a:xfrm rot="0">
            <a:off x="1028700" y="2419667"/>
            <a:ext cx="5225097" cy="53809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The IoT (Internet of Things) section simulates a smart home environment. It includes various smart devices connected to a central Home Gateway0, allowing control and monitoring over a network.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46A89"/>
        </a:solidFill>
      </p:bgPr>
    </p:bg>
    <p:spTree>
      <p:nvGrpSpPr>
        <p:cNvPr id="1" name=""/>
        <p:cNvGrpSpPr/>
        <p:nvPr/>
      </p:nvGrpSpPr>
      <p:grpSpPr>
        <a:xfrm>
          <a:off x="0" y="0"/>
          <a:ext cx="0" cy="0"/>
          <a:chOff x="0" y="0"/>
          <a:chExt cx="0" cy="0"/>
        </a:xfrm>
      </p:grpSpPr>
      <p:sp>
        <p:nvSpPr>
          <p:cNvPr name="Freeform 2" id="2"/>
          <p:cNvSpPr/>
          <p:nvPr/>
        </p:nvSpPr>
        <p:spPr>
          <a:xfrm flipH="false" flipV="false" rot="0">
            <a:off x="7220802" y="2946446"/>
            <a:ext cx="10491951" cy="5748426"/>
          </a:xfrm>
          <a:custGeom>
            <a:avLst/>
            <a:gdLst/>
            <a:ahLst/>
            <a:cxnLst/>
            <a:rect r="r" b="b" t="t" l="l"/>
            <a:pathLst>
              <a:path h="5748426" w="10491951">
                <a:moveTo>
                  <a:pt x="0" y="0"/>
                </a:moveTo>
                <a:lnTo>
                  <a:pt x="10491951" y="0"/>
                </a:lnTo>
                <a:lnTo>
                  <a:pt x="10491951" y="5748425"/>
                </a:lnTo>
                <a:lnTo>
                  <a:pt x="0" y="5748425"/>
                </a:lnTo>
                <a:lnTo>
                  <a:pt x="0" y="0"/>
                </a:lnTo>
                <a:close/>
              </a:path>
            </a:pathLst>
          </a:custGeom>
          <a:blipFill>
            <a:blip r:embed="rId2"/>
            <a:stretch>
              <a:fillRect l="-1633" t="-2130" r="-10970" b="0"/>
            </a:stretch>
          </a:blipFill>
        </p:spPr>
      </p:sp>
      <p:sp>
        <p:nvSpPr>
          <p:cNvPr name="TextBox 3" id="3"/>
          <p:cNvSpPr txBox="true"/>
          <p:nvPr/>
        </p:nvSpPr>
        <p:spPr>
          <a:xfrm rot="0">
            <a:off x="258200" y="537527"/>
            <a:ext cx="10977444" cy="887095"/>
          </a:xfrm>
          <a:prstGeom prst="rect">
            <a:avLst/>
          </a:prstGeom>
        </p:spPr>
        <p:txBody>
          <a:bodyPr anchor="t" rtlCol="false" tIns="0" lIns="0" bIns="0" rIns="0">
            <a:spAutoFit/>
          </a:bodyPr>
          <a:lstStyle/>
          <a:p>
            <a:pPr algn="ctr" rtl="true">
              <a:lnSpc>
                <a:spcPts val="7279"/>
              </a:lnSpc>
            </a:pPr>
            <a:r>
              <a:rPr lang="en-US" b="true" sz="5199">
                <a:solidFill>
                  <a:srgbClr val="F7F7F8"/>
                </a:solidFill>
                <a:latin typeface="Open Sans Bold"/>
                <a:ea typeface="Open Sans Bold"/>
                <a:cs typeface="Open Sans Bold"/>
                <a:sym typeface="Open Sans Bold"/>
              </a:rPr>
              <a:t>Using Smart phone to control IOT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46A89"/>
        </a:solidFill>
      </p:bgPr>
    </p:bg>
    <p:spTree>
      <p:nvGrpSpPr>
        <p:cNvPr id="1" name=""/>
        <p:cNvGrpSpPr/>
        <p:nvPr/>
      </p:nvGrpSpPr>
      <p:grpSpPr>
        <a:xfrm>
          <a:off x="0" y="0"/>
          <a:ext cx="0" cy="0"/>
          <a:chOff x="0" y="0"/>
          <a:chExt cx="0" cy="0"/>
        </a:xfrm>
      </p:grpSpPr>
      <p:sp>
        <p:nvSpPr>
          <p:cNvPr name="Freeform 2" id="2"/>
          <p:cNvSpPr/>
          <p:nvPr/>
        </p:nvSpPr>
        <p:spPr>
          <a:xfrm flipH="false" flipV="false" rot="0">
            <a:off x="9377243" y="3063230"/>
            <a:ext cx="7151367" cy="5999956"/>
          </a:xfrm>
          <a:custGeom>
            <a:avLst/>
            <a:gdLst/>
            <a:ahLst/>
            <a:cxnLst/>
            <a:rect r="r" b="b" t="t" l="l"/>
            <a:pathLst>
              <a:path h="5999956" w="7151367">
                <a:moveTo>
                  <a:pt x="0" y="0"/>
                </a:moveTo>
                <a:lnTo>
                  <a:pt x="7151367" y="0"/>
                </a:lnTo>
                <a:lnTo>
                  <a:pt x="7151367" y="5999956"/>
                </a:lnTo>
                <a:lnTo>
                  <a:pt x="0" y="5999956"/>
                </a:lnTo>
                <a:lnTo>
                  <a:pt x="0" y="0"/>
                </a:lnTo>
                <a:close/>
              </a:path>
            </a:pathLst>
          </a:custGeom>
          <a:blipFill>
            <a:blip r:embed="rId2"/>
            <a:stretch>
              <a:fillRect l="-7191" t="-7960" r="-19519" b="-7960"/>
            </a:stretch>
          </a:blipFill>
        </p:spPr>
      </p:sp>
      <p:sp>
        <p:nvSpPr>
          <p:cNvPr name="TextBox 3" id="3"/>
          <p:cNvSpPr txBox="true"/>
          <p:nvPr/>
        </p:nvSpPr>
        <p:spPr>
          <a:xfrm rot="0">
            <a:off x="627082" y="705019"/>
            <a:ext cx="11100911" cy="887095"/>
          </a:xfrm>
          <a:prstGeom prst="rect">
            <a:avLst/>
          </a:prstGeom>
        </p:spPr>
        <p:txBody>
          <a:bodyPr anchor="t" rtlCol="false" tIns="0" lIns="0" bIns="0" rIns="0">
            <a:spAutoFit/>
          </a:bodyPr>
          <a:lstStyle/>
          <a:p>
            <a:pPr algn="ctr">
              <a:lnSpc>
                <a:spcPts val="7279"/>
              </a:lnSpc>
            </a:pPr>
            <a:r>
              <a:rPr lang="en-US" b="true" sz="5199">
                <a:solidFill>
                  <a:srgbClr val="F7F7F8"/>
                </a:solidFill>
                <a:latin typeface="Open Sans Bold"/>
                <a:ea typeface="Open Sans Bold"/>
                <a:cs typeface="Open Sans Bold"/>
                <a:sym typeface="Open Sans Bold"/>
              </a:rPr>
              <a:t>change the setting of the Devices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DAGm2_axJMM</dc:identifier>
  <dcterms:modified xsi:type="dcterms:W3CDTF">2011-08-01T06:04:30Z</dcterms:modified>
  <cp:revision>1</cp:revision>
  <dc:title>Network Protocols Presentation in Blue Clean Style</dc:title>
</cp:coreProperties>
</file>