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>
        <p:scale>
          <a:sx n="105" d="100"/>
          <a:sy n="105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B06A0-2BCF-0F47-881C-352FF69880CB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CBED8-8146-B84F-966E-C5987FF4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CBED8-8146-B84F-966E-C5987FF42A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B411-5545-5B4E-88C7-E746A736E766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33E-CF79-264F-863F-803B17F76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B411-5545-5B4E-88C7-E746A736E766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33E-CF79-264F-863F-803B17F76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5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B411-5545-5B4E-88C7-E746A736E766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33E-CF79-264F-863F-803B17F76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2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B411-5545-5B4E-88C7-E746A736E766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33E-CF79-264F-863F-803B17F76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B411-5545-5B4E-88C7-E746A736E766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33E-CF79-264F-863F-803B17F76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5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B411-5545-5B4E-88C7-E746A736E766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33E-CF79-264F-863F-803B17F76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6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B411-5545-5B4E-88C7-E746A736E766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33E-CF79-264F-863F-803B17F76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9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B411-5545-5B4E-88C7-E746A736E766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33E-CF79-264F-863F-803B17F76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B411-5545-5B4E-88C7-E746A736E766}" type="datetimeFigureOut">
              <a:rPr lang="en-US" smtClean="0"/>
              <a:t>5/25/16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33E-CF79-264F-863F-803B17F76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7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B411-5545-5B4E-88C7-E746A736E766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33E-CF79-264F-863F-803B17F76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9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B411-5545-5B4E-88C7-E746A736E766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33E-CF79-264F-863F-803B17F76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5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1B411-5545-5B4E-88C7-E746A736E766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D33E-CF79-264F-863F-803B17F76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(MAP) Inference	</a:t>
            </a:r>
          </a:p>
          <a:p>
            <a:pPr lvl="1"/>
            <a:r>
              <a:rPr lang="en-US" dirty="0" smtClean="0"/>
              <a:t>CRF =  P(X | I, 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Exact: </a:t>
            </a:r>
            <a:r>
              <a:rPr lang="en-US" dirty="0" err="1" smtClean="0"/>
              <a:t>argmax</a:t>
            </a:r>
            <a:r>
              <a:rPr lang="en-US" dirty="0" smtClean="0"/>
              <a:t> </a:t>
            </a:r>
            <a:r>
              <a:rPr lang="en-US" dirty="0" smtClean="0"/>
              <a:t>P(X=x)  </a:t>
            </a:r>
            <a:r>
              <a:rPr lang="en-US" dirty="0" smtClean="0">
                <a:solidFill>
                  <a:srgbClr val="FF0000"/>
                </a:solidFill>
              </a:rPr>
              <a:t>NP-hard</a:t>
            </a:r>
          </a:p>
          <a:p>
            <a:pPr lvl="1"/>
            <a:r>
              <a:rPr lang="en-US" dirty="0" smtClean="0"/>
              <a:t>Mean field </a:t>
            </a:r>
            <a:r>
              <a:rPr lang="en-US" dirty="0" err="1" smtClean="0"/>
              <a:t>aproximation</a:t>
            </a:r>
            <a:r>
              <a:rPr lang="en-US" dirty="0" smtClean="0"/>
              <a:t> O(N^2)</a:t>
            </a:r>
          </a:p>
          <a:p>
            <a:pPr lvl="2"/>
            <a:r>
              <a:rPr lang="en-US" dirty="0" smtClean="0"/>
              <a:t>P(X)≅ Q(X) = ∏</a:t>
            </a:r>
            <a:r>
              <a:rPr lang="en-US" baseline="-25000" dirty="0" err="1" smtClean="0"/>
              <a:t>i</a:t>
            </a:r>
            <a:r>
              <a:rPr lang="en-US" dirty="0" smtClean="0"/>
              <a:t>(Q</a:t>
            </a:r>
            <a:r>
              <a:rPr lang="en-US" baseline="-25000" dirty="0" smtClean="0"/>
              <a:t>i</a:t>
            </a:r>
            <a:r>
              <a:rPr lang="en-US" dirty="0" smtClean="0"/>
              <a:t>(X</a:t>
            </a:r>
            <a:r>
              <a:rPr lang="en-US" baseline="-25000" dirty="0" smtClean="0"/>
              <a:t>i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Approximate </a:t>
            </a:r>
            <a:r>
              <a:rPr lang="en-US" dirty="0" err="1" smtClean="0"/>
              <a:t>argmax</a:t>
            </a:r>
            <a:r>
              <a:rPr lang="en-US" dirty="0" smtClean="0"/>
              <a:t> P(X)</a:t>
            </a:r>
          </a:p>
          <a:p>
            <a:pPr lvl="3"/>
            <a:r>
              <a:rPr lang="en-US" dirty="0" smtClean="0"/>
              <a:t>By  </a:t>
            </a:r>
            <a:r>
              <a:rPr lang="en-US" dirty="0" err="1" smtClean="0"/>
              <a:t>argmax</a:t>
            </a:r>
            <a:r>
              <a:rPr lang="en-US" dirty="0" smtClean="0"/>
              <a:t> </a:t>
            </a:r>
            <a:r>
              <a:rPr lang="en-US" dirty="0" smtClean="0"/>
              <a:t>Q</a:t>
            </a:r>
            <a:r>
              <a:rPr lang="en-US" baseline="-25000" dirty="0" smtClean="0"/>
              <a:t>i</a:t>
            </a:r>
            <a:r>
              <a:rPr lang="en-US" dirty="0" smtClean="0"/>
              <a:t>(X</a:t>
            </a:r>
            <a:r>
              <a:rPr lang="en-US" baseline="-25000" dirty="0" smtClean="0"/>
              <a:t>i</a:t>
            </a:r>
            <a:r>
              <a:rPr lang="en-US" dirty="0" smtClean="0"/>
              <a:t>=l) </a:t>
            </a:r>
            <a:endParaRPr lang="en-US" dirty="0" smtClean="0"/>
          </a:p>
          <a:p>
            <a:pPr lvl="1"/>
            <a:r>
              <a:rPr lang="en-US" dirty="0" smtClean="0"/>
              <a:t>Inference in O(N)</a:t>
            </a:r>
          </a:p>
          <a:p>
            <a:pPr lvl="2"/>
            <a:r>
              <a:rPr lang="en-US" dirty="0" smtClean="0"/>
              <a:t>Nyquist theorem</a:t>
            </a:r>
          </a:p>
          <a:p>
            <a:pPr lvl="2"/>
            <a:r>
              <a:rPr lang="en-US" dirty="0" err="1" smtClean="0"/>
              <a:t>Permutohedral</a:t>
            </a:r>
            <a:r>
              <a:rPr lang="en-US" dirty="0" smtClean="0"/>
              <a:t> </a:t>
            </a:r>
            <a:r>
              <a:rPr lang="en-US" dirty="0" err="1" smtClean="0"/>
              <a:t>laticce</a:t>
            </a:r>
            <a:endParaRPr lang="en-US" dirty="0"/>
          </a:p>
          <a:p>
            <a:pPr lvl="3"/>
            <a:r>
              <a:rPr lang="en-US" dirty="0" err="1" smtClean="0"/>
              <a:t>Downsampling</a:t>
            </a:r>
            <a:endParaRPr lang="en-US" dirty="0" smtClean="0"/>
          </a:p>
          <a:p>
            <a:pPr lvl="3"/>
            <a:r>
              <a:rPr lang="en-US" dirty="0" err="1" smtClean="0"/>
              <a:t>Bluring</a:t>
            </a:r>
            <a:endParaRPr lang="en-US" dirty="0" smtClean="0"/>
          </a:p>
          <a:p>
            <a:pPr lvl="3"/>
            <a:r>
              <a:rPr lang="en-US" dirty="0" err="1" smtClean="0"/>
              <a:t>upsampling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Learning </a:t>
            </a:r>
            <a:r>
              <a:rPr lang="en-US" sz="2200" dirty="0" err="1" smtClean="0">
                <a:solidFill>
                  <a:schemeClr val="accent1"/>
                </a:solidFill>
              </a:rPr>
              <a:t>Θ</a:t>
            </a:r>
            <a:r>
              <a:rPr lang="en-US" sz="2200" dirty="0" smtClean="0">
                <a:solidFill>
                  <a:schemeClr val="accent1"/>
                </a:solidFill>
              </a:rPr>
              <a:t>={ unary, mu, </a:t>
            </a:r>
            <a:r>
              <a:rPr lang="en-US" sz="2200" dirty="0" err="1" smtClean="0">
                <a:solidFill>
                  <a:schemeClr val="accent1"/>
                </a:solidFill>
              </a:rPr>
              <a:t>kernelParam</a:t>
            </a:r>
            <a:r>
              <a:rPr lang="en-US" sz="2200" dirty="0" smtClean="0">
                <a:solidFill>
                  <a:schemeClr val="accent1"/>
                </a:solidFill>
              </a:rPr>
              <a:t>}</a:t>
            </a:r>
            <a:endParaRPr lang="en-US" sz="2200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Piecewise training: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Unary terms</a:t>
            </a:r>
            <a:r>
              <a:rPr lang="en-US" dirty="0" smtClean="0"/>
              <a:t>: </a:t>
            </a:r>
            <a:r>
              <a:rPr lang="en-US" dirty="0" err="1" smtClean="0"/>
              <a:t>textonboost</a:t>
            </a:r>
            <a:r>
              <a:rPr lang="en-US" dirty="0" smtClean="0"/>
              <a:t> learned with </a:t>
            </a:r>
            <a:r>
              <a:rPr lang="en-US" dirty="0" err="1" smtClean="0"/>
              <a:t>joinboost</a:t>
            </a:r>
            <a:r>
              <a:rPr lang="en-US" dirty="0" smtClean="0"/>
              <a:t>  (training set)</a:t>
            </a:r>
            <a:endParaRPr lang="en-US" dirty="0"/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Binary terms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>
                <a:solidFill>
                  <a:srgbClr val="C00000"/>
                </a:solidFill>
              </a:rPr>
              <a:t>Compatibility function</a:t>
            </a:r>
            <a:r>
              <a:rPr lang="en-US" dirty="0" smtClean="0"/>
              <a:t>:  (validation set)</a:t>
            </a:r>
          </a:p>
          <a:p>
            <a:pPr lvl="4"/>
            <a:r>
              <a:rPr lang="en-US" dirty="0" smtClean="0"/>
              <a:t>MLE.:</a:t>
            </a:r>
          </a:p>
          <a:p>
            <a:pPr lvl="4"/>
            <a:r>
              <a:rPr lang="en-US" dirty="0" smtClean="0"/>
              <a:t>Mean Field approximation of the gradient</a:t>
            </a:r>
          </a:p>
          <a:p>
            <a:pPr lvl="4"/>
            <a:r>
              <a:rPr lang="en-US" dirty="0" smtClean="0"/>
              <a:t>L-BFGS algorithm</a:t>
            </a:r>
          </a:p>
          <a:p>
            <a:pPr lvl="3"/>
            <a:r>
              <a:rPr lang="en-US" dirty="0" smtClean="0">
                <a:solidFill>
                  <a:srgbClr val="C00000"/>
                </a:solidFill>
              </a:rPr>
              <a:t>W</a:t>
            </a:r>
            <a:r>
              <a:rPr lang="en-US" baseline="30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θ</a:t>
            </a:r>
            <a:r>
              <a:rPr lang="en-US" baseline="-25000" dirty="0" smtClean="0">
                <a:solidFill>
                  <a:srgbClr val="C00000"/>
                </a:solidFill>
              </a:rPr>
              <a:t>𝛼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θ</a:t>
            </a:r>
            <a:r>
              <a:rPr lang="en-US" baseline="-25000" dirty="0" smtClean="0">
                <a:solidFill>
                  <a:srgbClr val="C00000"/>
                </a:solidFill>
              </a:rPr>
              <a:t>β</a:t>
            </a:r>
            <a:r>
              <a:rPr lang="en-US" dirty="0" smtClean="0">
                <a:solidFill>
                  <a:srgbClr val="C00000"/>
                </a:solidFill>
              </a:rPr>
              <a:t>   </a:t>
            </a:r>
            <a:r>
              <a:rPr lang="en-US" dirty="0" smtClean="0"/>
              <a:t>grid search on a hold out validation set</a:t>
            </a:r>
          </a:p>
          <a:p>
            <a:pPr lvl="3"/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W</a:t>
            </a:r>
            <a:r>
              <a:rPr lang="en-US" baseline="30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= </a:t>
            </a:r>
            <a:r>
              <a:rPr lang="en-US" dirty="0" err="1" smtClean="0">
                <a:solidFill>
                  <a:srgbClr val="C00000"/>
                </a:solidFill>
              </a:rPr>
              <a:t>θ</a:t>
            </a:r>
            <a:r>
              <a:rPr lang="en-US" dirty="0" smtClean="0">
                <a:solidFill>
                  <a:srgbClr val="C00000"/>
                </a:solidFill>
              </a:rPr>
              <a:t> ᵧ = 1</a:t>
            </a:r>
          </a:p>
          <a:p>
            <a:pPr lvl="1"/>
            <a:r>
              <a:rPr lang="en-US" dirty="0" smtClean="0"/>
              <a:t>Learn all the parameters jointly</a:t>
            </a:r>
          </a:p>
          <a:p>
            <a:pPr lvl="2"/>
            <a:r>
              <a:rPr lang="en-US" dirty="0" smtClean="0"/>
              <a:t>Minimize </a:t>
            </a:r>
            <a:r>
              <a:rPr lang="en-US" dirty="0" smtClean="0"/>
              <a:t>{</a:t>
            </a:r>
            <a:r>
              <a:rPr lang="en-US" dirty="0" err="1">
                <a:solidFill>
                  <a:srgbClr val="C00000"/>
                </a:solidFill>
              </a:rPr>
              <a:t>θ</a:t>
            </a:r>
            <a:r>
              <a:rPr lang="en-US" dirty="0" smtClean="0"/>
              <a:t>} L(</a:t>
            </a:r>
            <a:r>
              <a:rPr lang="en-US" dirty="0" err="1" smtClean="0"/>
              <a:t>Q_i</a:t>
            </a:r>
            <a:r>
              <a:rPr lang="en-US" dirty="0" smtClean="0"/>
              <a:t>(</a:t>
            </a:r>
            <a:r>
              <a:rPr lang="en-US" dirty="0" err="1">
                <a:solidFill>
                  <a:srgbClr val="C00000"/>
                </a:solidFill>
              </a:rPr>
              <a:t>θ</a:t>
            </a:r>
            <a:r>
              <a:rPr lang="en-US" dirty="0" smtClean="0"/>
              <a:t>))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232" y="-74612"/>
            <a:ext cx="2527300" cy="176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44" y="500857"/>
            <a:ext cx="4406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2286794"/>
            <a:ext cx="5689600" cy="3429000"/>
          </a:xfrm>
        </p:spPr>
      </p:pic>
    </p:spTree>
    <p:extLst>
      <p:ext uri="{BB962C8B-B14F-4D97-AF65-F5344CB8AC3E}">
        <p14:creationId xmlns:p14="http://schemas.microsoft.com/office/powerpoint/2010/main" val="12788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LOG-LIKELIHOOD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ROBUST LOGLIKELIHOOD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HAMMING LOSS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INTERSECTION OVER UNION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" y="2559812"/>
            <a:ext cx="3797300" cy="77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" y="4971796"/>
            <a:ext cx="4013200" cy="88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97912"/>
            <a:ext cx="3543300" cy="736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4703572"/>
            <a:ext cx="5473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papers: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INFERENCE</a:t>
            </a:r>
            <a:r>
              <a:rPr lang="en-US" sz="2000" dirty="0" smtClean="0"/>
              <a:t>:</a:t>
            </a:r>
          </a:p>
          <a:p>
            <a:r>
              <a:rPr lang="en-US" sz="2000" dirty="0" err="1" smtClean="0">
                <a:effectLst/>
              </a:rPr>
              <a:t>Krähenbühl</a:t>
            </a:r>
            <a:r>
              <a:rPr lang="en-US" sz="2000" dirty="0" smtClean="0">
                <a:effectLst/>
              </a:rPr>
              <a:t>  et al </a:t>
            </a:r>
            <a:r>
              <a:rPr lang="en-US" sz="2000" b="1" i="1" dirty="0" smtClean="0"/>
              <a:t>Efficient Inference in Fully Connected CRFs with Gaussian Edge Potentials </a:t>
            </a:r>
            <a:r>
              <a:rPr lang="en-US" sz="2000" dirty="0" smtClean="0"/>
              <a:t>[paper and </a:t>
            </a:r>
            <a:r>
              <a:rPr lang="en-US" sz="2000" dirty="0" err="1" smtClean="0"/>
              <a:t>suplementary</a:t>
            </a:r>
            <a:r>
              <a:rPr lang="en-US" sz="2000" dirty="0" smtClean="0"/>
              <a:t> material]</a:t>
            </a:r>
          </a:p>
          <a:p>
            <a:r>
              <a:rPr lang="en-US" sz="2000" dirty="0" err="1" smtClean="0"/>
              <a:t>Koller</a:t>
            </a:r>
            <a:r>
              <a:rPr lang="en-US" sz="2000" dirty="0" smtClean="0"/>
              <a:t> et al. </a:t>
            </a:r>
            <a:r>
              <a:rPr lang="en-US" sz="2000" b="1" i="1" dirty="0" smtClean="0"/>
              <a:t>Probabilistic </a:t>
            </a:r>
            <a:r>
              <a:rPr lang="en-US" sz="2000" b="1" i="1" dirty="0"/>
              <a:t>Graphical Models: Principles and </a:t>
            </a:r>
            <a:r>
              <a:rPr lang="en-US" sz="2000" b="1" i="1" dirty="0" smtClean="0"/>
              <a:t>Techniques </a:t>
            </a:r>
            <a:r>
              <a:rPr lang="en-US" sz="2000" dirty="0" smtClean="0"/>
              <a:t>Chapter 11.5</a:t>
            </a:r>
          </a:p>
          <a:p>
            <a:r>
              <a:rPr lang="en-US" sz="2000" dirty="0" smtClean="0"/>
              <a:t>Adams et al </a:t>
            </a:r>
            <a:r>
              <a:rPr lang="en-US" sz="2000" b="1" i="1" dirty="0" smtClean="0"/>
              <a:t>Fast High-Dimensional Filtering Using the </a:t>
            </a:r>
            <a:r>
              <a:rPr lang="en-US" sz="2000" b="1" i="1" dirty="0" err="1" smtClean="0"/>
              <a:t>Permutohedral</a:t>
            </a:r>
            <a:r>
              <a:rPr lang="en-US" sz="2000" b="1" i="1" dirty="0" smtClean="0"/>
              <a:t> Lattice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LEARNING</a:t>
            </a:r>
          </a:p>
          <a:p>
            <a:r>
              <a:rPr lang="en-US" sz="2000" dirty="0" err="1" smtClean="0"/>
              <a:t>Shotton</a:t>
            </a:r>
            <a:r>
              <a:rPr lang="en-US" sz="2000" dirty="0" smtClean="0"/>
              <a:t>  </a:t>
            </a:r>
            <a:r>
              <a:rPr lang="en-US" sz="2000" b="1" i="1" dirty="0" err="1" smtClean="0"/>
              <a:t>TextonBoost</a:t>
            </a:r>
            <a:r>
              <a:rPr lang="en-US" sz="2000" b="1" i="1" dirty="0" smtClean="0"/>
              <a:t> </a:t>
            </a:r>
            <a:r>
              <a:rPr lang="en-US" sz="2000" b="1" i="1" dirty="0"/>
              <a:t>for Image </a:t>
            </a:r>
            <a:r>
              <a:rPr lang="en-US" sz="2000" b="1" i="1" dirty="0" smtClean="0"/>
              <a:t>Understanding: Multi-Class Object Recognition and Segmentation by Jointly </a:t>
            </a:r>
            <a:r>
              <a:rPr lang="en-US" sz="2000" b="1" i="1" dirty="0"/>
              <a:t>Modeling Texture, Layout, and </a:t>
            </a:r>
            <a:r>
              <a:rPr lang="en-US" sz="2000" b="1" i="1" dirty="0" smtClean="0"/>
              <a:t>Context</a:t>
            </a:r>
          </a:p>
          <a:p>
            <a:r>
              <a:rPr lang="en-US" sz="2000" dirty="0" smtClean="0"/>
              <a:t>Sutton et al </a:t>
            </a:r>
            <a:r>
              <a:rPr lang="en-US" sz="2000" b="1" i="1" dirty="0" smtClean="0"/>
              <a:t>Piecewise Training for Undirected Models</a:t>
            </a:r>
          </a:p>
          <a:p>
            <a:r>
              <a:rPr lang="en-US" sz="2000" dirty="0" err="1" smtClean="0">
                <a:effectLst/>
              </a:rPr>
              <a:t>Krähenbühl</a:t>
            </a:r>
            <a:r>
              <a:rPr lang="en-US" sz="2000" dirty="0" smtClean="0">
                <a:effectLst/>
              </a:rPr>
              <a:t>  et al  </a:t>
            </a:r>
            <a:r>
              <a:rPr lang="en-US" sz="2000" b="1" i="1" dirty="0" smtClean="0"/>
              <a:t>Parameter </a:t>
            </a:r>
            <a:r>
              <a:rPr lang="en-US" sz="2000" b="1" i="1" dirty="0"/>
              <a:t>Learning and Convergent Inference </a:t>
            </a:r>
            <a:r>
              <a:rPr lang="en-US" sz="2000" b="1" i="1" dirty="0" smtClean="0"/>
              <a:t>for Dense </a:t>
            </a:r>
            <a:r>
              <a:rPr lang="en-US" sz="2000" b="1" i="1" dirty="0"/>
              <a:t>Random </a:t>
            </a:r>
            <a:r>
              <a:rPr lang="en-US" sz="2000" b="1" i="1" dirty="0" smtClean="0"/>
              <a:t>Field </a:t>
            </a:r>
            <a:r>
              <a:rPr lang="en-US" sz="2000" dirty="0" smtClean="0"/>
              <a:t>[paper and </a:t>
            </a:r>
            <a:r>
              <a:rPr lang="en-US" sz="2000" dirty="0" err="1" smtClean="0"/>
              <a:t>suplementary</a:t>
            </a:r>
            <a:r>
              <a:rPr lang="en-US" sz="2000" dirty="0" smtClean="0"/>
              <a:t> material]</a:t>
            </a:r>
          </a:p>
          <a:p>
            <a:endParaRPr lang="en-US" sz="2000" b="1" i="1" dirty="0"/>
          </a:p>
          <a:p>
            <a:endParaRPr lang="en-US" sz="2000" b="1" i="1" dirty="0" smtClean="0"/>
          </a:p>
          <a:p>
            <a:endParaRPr lang="en-US" sz="2000" b="1" i="1" dirty="0" smtClean="0"/>
          </a:p>
          <a:p>
            <a:endParaRPr lang="en-US" b="1" i="1" dirty="0"/>
          </a:p>
          <a:p>
            <a:endParaRPr lang="en-US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183</Words>
  <Application>Microsoft Macintosh PowerPoint</Application>
  <PresentationFormat>Widescreen</PresentationFormat>
  <Paragraphs>54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Loss functions</vt:lpstr>
      <vt:lpstr>Key papers: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Diaz</dc:creator>
  <cp:lastModifiedBy>Jorge Diaz</cp:lastModifiedBy>
  <cp:revision>17</cp:revision>
  <dcterms:created xsi:type="dcterms:W3CDTF">2016-05-17T19:35:42Z</dcterms:created>
  <dcterms:modified xsi:type="dcterms:W3CDTF">2016-05-25T20:36:32Z</dcterms:modified>
</cp:coreProperties>
</file>