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F6D33-4A94-4587-BF57-5F2F0BABD0F9}" v="9" dt="2023-09-26T02:24:16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323EF-2B4D-403C-8A5A-454EB750D085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F1347-C887-4A79-8B0D-8C762CC637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161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C85F-D8F1-4411-9468-5602EA1C4545}" type="datetime1">
              <a:rPr lang="es-PE" smtClean="0"/>
              <a:t>21/11/2023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3D17-5B11-43FD-BFFD-398A1D4B3BAF}" type="datetime1">
              <a:rPr lang="es-PE" smtClean="0"/>
              <a:t>21/11/2023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6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33-6D73-4861-88F7-57776565EA1C}" type="datetime1">
              <a:rPr lang="es-PE" smtClean="0"/>
              <a:t>21/11/2023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511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A6DB-B289-4048-9F23-1201A58604A3}" type="datetime1">
              <a:rPr lang="es-PE" smtClean="0"/>
              <a:t>21/11/2023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54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71A2-C766-4B7B-B33A-6CA359049CB3}" type="datetime1">
              <a:rPr lang="es-PE" smtClean="0"/>
              <a:t>21/11/2023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0487-AD50-4034-B097-1737DF0A1B0E}" type="datetime1">
              <a:rPr lang="es-PE" smtClean="0"/>
              <a:t>21/11/2023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56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521C-9E95-40FF-A2B1-36A9F5402199}" type="datetime1">
              <a:rPr lang="es-PE" smtClean="0"/>
              <a:t>21/11/2023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2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9C50-E6E3-4D88-A48E-D98861A12B63}" type="datetime1">
              <a:rPr lang="es-PE" smtClean="0"/>
              <a:t>21/11/2023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765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B8E-8D89-4D84-8DD3-9BB6642366D5}" type="datetime1">
              <a:rPr lang="es-PE" smtClean="0"/>
              <a:t>21/11/2023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/>
              <a:t>SISTEMA DE GESTIÓN DE RECURSOS HUMANOS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677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0CC92D-B8DC-41A6-966B-90EA5AFBFEEE}" type="datetime1">
              <a:rPr lang="es-PE" smtClean="0"/>
              <a:t>21/11/2023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PE"/>
              <a:t>SISTEMA DE GESTIÓN DE RECURSOS HUMANOS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1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B764-CF91-425F-8E9A-ECF3D18AB07F}" type="datetime1">
              <a:rPr lang="es-PE" smtClean="0"/>
              <a:t>21/11/2023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12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951A73-9461-45F5-9DCD-CC1F051B4770}" type="datetime1">
              <a:rPr lang="es-PE" smtClean="0"/>
              <a:t>21/11/2023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PE"/>
              <a:t>SISTEMA DE GESTIÓN DE RECURSOS HUMANOS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B5E283-92E7-459C-9A22-E7A1498559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8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59A865-1969-EEF1-3E3E-3031E11E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9952"/>
            <a:ext cx="9144000" cy="1655762"/>
          </a:xfrm>
        </p:spPr>
        <p:txBody>
          <a:bodyPr/>
          <a:lstStyle/>
          <a:p>
            <a:pPr algn="ctr"/>
            <a:r>
              <a:rPr lang="es-PE" b="1" dirty="0"/>
              <a:t>MANUAL DE PROCESOS ADMINISTRATIVOS - MAPRO DE LA SUB GERENCIA DE RECURSOS HUMANOS </a:t>
            </a:r>
          </a:p>
        </p:txBody>
      </p:sp>
      <p:pic>
        <p:nvPicPr>
          <p:cNvPr id="1026" name="Picture 2" descr="Símbolos del Distrito - Municipalidad Jesús María">
            <a:extLst>
              <a:ext uri="{FF2B5EF4-FFF2-40B4-BE49-F238E27FC236}">
                <a16:creationId xmlns:a16="http://schemas.microsoft.com/office/drawing/2014/main" id="{C8C3A03A-838B-EC1F-A698-D1134F461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4"/>
          <a:stretch/>
        </p:blipFill>
        <p:spPr bwMode="auto">
          <a:xfrm>
            <a:off x="4191000" y="1420167"/>
            <a:ext cx="3810000" cy="255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712BD4-4863-880E-53D0-3AB42D22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z="1200" dirty="0"/>
              <a:t>SISTEMA DE GESTIÓN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87181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74F10-EA58-CA43-F2C4-ABEE16FA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68" y="0"/>
            <a:ext cx="10058400" cy="1450757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Diagrama de Clases de Negocio del CUN_01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Contratación CAS 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8CE0B-48EA-EE9C-4D30-30A30B53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4334DF-D8DE-4599-8763-54A1650D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17" y="1288614"/>
            <a:ext cx="9833102" cy="49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4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61A9F-432B-2E10-D743-5E85C191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de Clases de Negocio del CUN_02 Elaboración planilla de pago mensual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4F6C79-F3B3-8601-2B19-9CEE68FB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3C99DA-61B1-43CE-997C-6C2E9BFB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72" y="1737360"/>
            <a:ext cx="8894835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E37A-B8E1-5B89-BAAE-7205E3FB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63002"/>
            <a:ext cx="10515600" cy="803929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de estados del CUN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625FD-1B2E-45F8-B455-31D4FDAB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Entidad 1</a:t>
            </a:r>
            <a:endParaRPr lang="es-P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Entidad 2</a:t>
            </a:r>
            <a:endParaRPr lang="es-PE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81C620C-C5E0-1A4F-50C9-D3C6838470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402237"/>
              </p:ext>
            </p:extLst>
          </p:nvPr>
        </p:nvGraphicFramePr>
        <p:xfrm>
          <a:off x="276975" y="988906"/>
          <a:ext cx="11638050" cy="505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75">
                  <a:extLst>
                    <a:ext uri="{9D8B030D-6E8A-4147-A177-3AD203B41FA5}">
                      <a16:colId xmlns:a16="http://schemas.microsoft.com/office/drawing/2014/main" val="1008100986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3878167506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2749846190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2230605184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1403489917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1574668281"/>
                    </a:ext>
                  </a:extLst>
                </a:gridCol>
              </a:tblGrid>
              <a:tr h="848859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Documento solicitante 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Informe de convocatoria CAS 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Documento comunicando el resultado preliminar de evaluación de CV de los postulantes 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Documento comunicando el resultado final 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Planilla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Convocatoria 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11215"/>
                  </a:ext>
                </a:extLst>
              </a:tr>
              <a:tr h="4208507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6593"/>
                  </a:ext>
                </a:extLst>
              </a:tr>
            </a:tbl>
          </a:graphicData>
        </a:graphic>
      </p:graphicFrame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0A0D0-1B3C-CC3D-A78B-D6154319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EDFF86-B31D-4AC0-83EE-2A483660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2" y="1848076"/>
            <a:ext cx="1887802" cy="42613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942177-065C-4D47-8391-05655BC4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20" y="1859934"/>
            <a:ext cx="1526036" cy="43329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4269E81-F932-42E3-8F6D-52A55056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28" y="1845733"/>
            <a:ext cx="1889014" cy="43329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11C3E53-A4D7-4606-89AF-4E826204F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09" y="1838557"/>
            <a:ext cx="1700508" cy="44474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4759AF1-C509-4BCF-BEE0-291036219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368" y="1859934"/>
            <a:ext cx="1847427" cy="43902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89921B-B689-4246-A9F3-787CF430E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2486" y="1859934"/>
            <a:ext cx="1775068" cy="450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0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30A77-1534-F845-95C7-153E6E8A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de actividades del CUN_01 Contratación CAS Situación actual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71F28-3089-540B-DD68-14B59553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C9CB5E-B7C2-4BC4-A966-5D9D3B60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7" y="1255060"/>
            <a:ext cx="10976485" cy="50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30A77-1534-F845-95C7-153E6E8A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86593"/>
            <a:ext cx="10988394" cy="130598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de actividades del CUN_02 Elaboración de planilla de pago mensual Situación actual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D07FE-4954-7FCE-29C0-2EDCD004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DED951-807A-49FD-995D-75CD8ECC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44" y="1392572"/>
            <a:ext cx="9851472" cy="49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30A77-1534-F845-95C7-153E6E8A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431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de actividades del CUN_01 Contratación CAS Situación propuesta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71F28-3089-540B-DD68-14B59553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8AEBEA-8DDD-43B6-88BD-73B37D6F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1386462"/>
            <a:ext cx="11241741" cy="48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1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30A77-1534-F845-95C7-153E6E8A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7" y="286603"/>
            <a:ext cx="11743764" cy="132951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de actividades del CUN_02 Elaboración de planilla de pago mensual Situación propuesta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71F28-3089-540B-DD68-14B59553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077967-3162-43A7-9C6C-0CA6995B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5" y="1440998"/>
            <a:ext cx="9474601" cy="48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CuadroTexto">
            <a:extLst>
              <a:ext uri="{FF2B5EF4-FFF2-40B4-BE49-F238E27FC236}">
                <a16:creationId xmlns:a16="http://schemas.microsoft.com/office/drawing/2014/main" id="{F646EE84-C28F-DE24-1D6D-3ADD84D4D743}"/>
              </a:ext>
            </a:extLst>
          </p:cNvPr>
          <p:cNvSpPr txBox="1"/>
          <p:nvPr/>
        </p:nvSpPr>
        <p:spPr>
          <a:xfrm>
            <a:off x="395536" y="867861"/>
            <a:ext cx="3385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Batang" pitchFamily="18" charset="-127"/>
              </a:rPr>
              <a:t>Contratación CAS</a:t>
            </a:r>
            <a:endParaRPr lang="es-MX" sz="3600" b="1" dirty="0">
              <a:solidFill>
                <a:schemeClr val="accent5">
                  <a:lumMod val="75000"/>
                </a:schemeClr>
              </a:solidFill>
              <a:latin typeface="+mj-lt"/>
              <a:ea typeface="Batang" pitchFamily="18" charset="-127"/>
            </a:endParaRPr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id="{03BDED20-9C5C-402C-1CB8-A41D627EE44F}"/>
              </a:ext>
            </a:extLst>
          </p:cNvPr>
          <p:cNvSpPr txBox="1"/>
          <p:nvPr/>
        </p:nvSpPr>
        <p:spPr>
          <a:xfrm>
            <a:off x="389043" y="1502396"/>
            <a:ext cx="8935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/>
              <a:t>Este caso de uso de negocio describe el proceso de contratación de personal bajo el régimen CAS (Contratación Administrativa de Servicios) en la Municipalidad de Jesús María.</a:t>
            </a:r>
            <a:endParaRPr lang="es-MX" sz="2800" dirty="0"/>
          </a:p>
        </p:txBody>
      </p:sp>
      <p:sp>
        <p:nvSpPr>
          <p:cNvPr id="6" name="3 CuadroTexto">
            <a:extLst>
              <a:ext uri="{FF2B5EF4-FFF2-40B4-BE49-F238E27FC236}">
                <a16:creationId xmlns:a16="http://schemas.microsoft.com/office/drawing/2014/main" id="{ACB2FAF0-7F94-DC38-6866-ECAA9DDFEC7A}"/>
              </a:ext>
            </a:extLst>
          </p:cNvPr>
          <p:cNvSpPr txBox="1"/>
          <p:nvPr/>
        </p:nvSpPr>
        <p:spPr>
          <a:xfrm>
            <a:off x="395536" y="3513793"/>
            <a:ext cx="747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Batang" pitchFamily="18" charset="-127"/>
              </a:rPr>
              <a:t>Elaboración de planilla de pago mensual</a:t>
            </a:r>
            <a:endParaRPr lang="es-MX" sz="3600" b="1" dirty="0">
              <a:solidFill>
                <a:schemeClr val="accent5">
                  <a:lumMod val="75000"/>
                </a:schemeClr>
              </a:solidFill>
              <a:latin typeface="+mj-lt"/>
              <a:ea typeface="Batang" pitchFamily="18" charset="-127"/>
            </a:endParaRP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A050FA41-4022-4001-8CFF-D791595C29AD}"/>
              </a:ext>
            </a:extLst>
          </p:cNvPr>
          <p:cNvSpPr txBox="1"/>
          <p:nvPr/>
        </p:nvSpPr>
        <p:spPr>
          <a:xfrm>
            <a:off x="395536" y="4174257"/>
            <a:ext cx="8935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/>
              <a:t>Este caso de uso de negocio describe el proceso de elaboración de la planilla de pago mensual en la Sub gerencia de Recursos Humanos de la Municipalidad de Jesús María.</a:t>
            </a:r>
            <a:endParaRPr lang="es-MX" sz="280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40053BE-2985-5489-84C4-EEF7EB5E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131543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99554-8B2F-D64D-03CD-B0FFA89B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5">
                    <a:lumMod val="75000"/>
                  </a:schemeClr>
                </a:solidFill>
              </a:rPr>
              <a:t>LA MUNICIPALIDAD DE JESUS MARIA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DCDDB-B6F8-0224-FD70-71CC8992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Uno de los objetivos institucionales principales de la Municipalidad de Jesús María es brindar información transparente, precisa y oportuna a la población, y entre dependencias, además de ello, en el marco de modernización de la gestión del Estado, se pretende que la Municipalidad tenga una administración moderna y capaz de satisfacer las demandas poblacionales con instrumentos de gestión actualizados que sirvan para guiar a los funcionarios y trabajadores sus actividades y a la población informar transparentemente.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136C75-9BE4-2C5B-A008-4870F06B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/>
              <a:t>SISTEMA DE GESTIÓN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25062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0C023-4EE9-A7A8-F01E-157AF7B9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b="1" dirty="0">
                <a:solidFill>
                  <a:schemeClr val="accent5">
                    <a:lumMod val="75000"/>
                  </a:schemeClr>
                </a:solidFill>
              </a:rPr>
              <a:t>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E8DC8-EDF9-61CB-2B4D-32DAA4E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Actualmente el MAPRO es una medida positiva para lograr estos objetivos, ya que brinda una guía clara para los funcionarios y trabajadores, sin embargo, se evidencia mucho la falta de eficiencia y transparencia en la gestión de recursos humanos. Este problema puede manifestarse en retrasos en los procesos de contratación, falta de claridad en las políticas de recursos humanos y una gestión ineficiente de los registros de empleados.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32E1B-051B-37CA-1778-90A30128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100214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0D80A-5BB4-28B8-35F4-3391869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5">
                    <a:lumMod val="75000"/>
                  </a:schemeClr>
                </a:solidFill>
              </a:rPr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A25FA-9C2A-0AF8-099E-AA65DA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Sistema de Gestión de Recursos Humanos – SGRH, permitirá a la Municipalidad de Jesús María mejorar significativamente la eficiencia y la transparencia en la gestión de recursos humanos. Esto, a su vez, contribuirá a una administración más moderna y eficaz, en línea con los objetivos de la municipalidad.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2F028-75EE-0E9E-8F1F-B2911008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220053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1 CuadroTexto">
            <a:extLst>
              <a:ext uri="{FF2B5EF4-FFF2-40B4-BE49-F238E27FC236}">
                <a16:creationId xmlns:a16="http://schemas.microsoft.com/office/drawing/2014/main" id="{DBBEDB0F-90BE-A041-C64C-2C43D1E3015F}"/>
              </a:ext>
            </a:extLst>
          </p:cNvPr>
          <p:cNvSpPr txBox="1"/>
          <p:nvPr/>
        </p:nvSpPr>
        <p:spPr>
          <a:xfrm>
            <a:off x="1389098" y="2316904"/>
            <a:ext cx="582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ea typeface="Batang" pitchFamily="18" charset="-127"/>
              </a:rPr>
              <a:t>MODELADO DEL NEGOCIO</a:t>
            </a:r>
            <a:endParaRPr lang="es-MX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  <a:ea typeface="Batang" pitchFamily="18" charset="-127"/>
            </a:endParaRPr>
          </a:p>
        </p:txBody>
      </p:sp>
      <p:sp>
        <p:nvSpPr>
          <p:cNvPr id="17" name="12 CuadroTexto">
            <a:extLst>
              <a:ext uri="{FF2B5EF4-FFF2-40B4-BE49-F238E27FC236}">
                <a16:creationId xmlns:a16="http://schemas.microsoft.com/office/drawing/2014/main" id="{2F86AF1E-0068-BFD5-6E51-AB2C312B02F4}"/>
              </a:ext>
            </a:extLst>
          </p:cNvPr>
          <p:cNvSpPr txBox="1"/>
          <p:nvPr/>
        </p:nvSpPr>
        <p:spPr>
          <a:xfrm>
            <a:off x="4517554" y="2936557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  <a:ea typeface="Batang" pitchFamily="18" charset="-127"/>
              </a:rPr>
              <a:t>MODELO DE CASO DE USO DE NEGOCIO</a:t>
            </a:r>
            <a:endParaRPr lang="es-MX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  <a:ea typeface="Batang" pitchFamily="18" charset="-127"/>
            </a:endParaRPr>
          </a:p>
        </p:txBody>
      </p: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D5A48793-AC4F-5EA8-8A73-711C501A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177286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43D3B5-88D1-B9F6-9D49-FA105B36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96"/>
            <a:ext cx="10515600" cy="1143000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Estructura de proyecto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4D9522-28F4-7971-2653-FC000F9F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DDC71A-6E00-45D5-8752-69B5B69A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1841446"/>
            <a:ext cx="9421906" cy="41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BD4-4483-A722-DC8A-449E414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879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general de MCUN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5AE02-5D51-8647-5519-285F377C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06E427-6FEE-425B-9A61-834B7118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36" y="1310198"/>
            <a:ext cx="8662888" cy="49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0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BD4-4483-A722-DC8A-449E414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51" y="45381"/>
            <a:ext cx="10058400" cy="80709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general de MCU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5AE02-5D51-8647-5519-285F377C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F58094-F7F5-4F99-99BE-90AFF2FD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9" y="750976"/>
            <a:ext cx="12081781" cy="57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1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8F4CE-7268-41D3-B99C-FFC8FB67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Diagrama de CUN vs ON</a:t>
            </a:r>
            <a:endParaRPr lang="es-P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6CB7C-C6FB-74BB-1671-D5C0CA20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SISTEMA DE GESTIÓN DE RECURSOS HUMANOS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7B7873-6278-42CC-9559-B921E706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47379"/>
            <a:ext cx="9936479" cy="44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60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336989-898c-46fc-b320-a9f30511858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F01EC4C9A4B46B62E4053285790B5" ma:contentTypeVersion="4" ma:contentTypeDescription="Create a new document." ma:contentTypeScope="" ma:versionID="60e15acdf825285a72314f49d5134323">
  <xsd:schema xmlns:xsd="http://www.w3.org/2001/XMLSchema" xmlns:xs="http://www.w3.org/2001/XMLSchema" xmlns:p="http://schemas.microsoft.com/office/2006/metadata/properties" xmlns:ns3="f3336989-898c-46fc-b320-a9f305118581" targetNamespace="http://schemas.microsoft.com/office/2006/metadata/properties" ma:root="true" ma:fieldsID="f8fa4eb81d81965e63e6aa80f136f109" ns3:_="">
    <xsd:import namespace="f3336989-898c-46fc-b320-a9f3051185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36989-898c-46fc-b320-a9f305118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B4C379-DE8D-4963-A6AA-DF3603366BD0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f3336989-898c-46fc-b320-a9f30511858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E15188B-BB35-4545-A91B-D0E87DC697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336989-898c-46fc-b320-a9f305118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57C137-8EA5-497B-B838-ACA61AB52A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541</Words>
  <Application>Microsoft Office PowerPoint</Application>
  <PresentationFormat>Panorámica</PresentationFormat>
  <Paragraphs>49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Retrospección</vt:lpstr>
      <vt:lpstr>Presentación de PowerPoint</vt:lpstr>
      <vt:lpstr>LA MUNICIPALIDAD DE JESUS MARIA</vt:lpstr>
      <vt:lpstr>SITUACIÓN ACTUAL</vt:lpstr>
      <vt:lpstr>SOLUCIÓN PROPUESTA</vt:lpstr>
      <vt:lpstr>Presentación de PowerPoint</vt:lpstr>
      <vt:lpstr>Estructura de proyecto</vt:lpstr>
      <vt:lpstr>Diagrama general de MCUN</vt:lpstr>
      <vt:lpstr>Diagrama general de MCU</vt:lpstr>
      <vt:lpstr>Diagrama de CUN vs ON</vt:lpstr>
      <vt:lpstr>Diagrama de Clases de Negocio del CUN_01 Contratación CAS </vt:lpstr>
      <vt:lpstr>Diagrama de Clases de Negocio del CUN_02 Elaboración planilla de pago mensual</vt:lpstr>
      <vt:lpstr>Diagrama de estados del CUN</vt:lpstr>
      <vt:lpstr>Diagrama de actividades del CUN_01 Contratación CAS Situación actual</vt:lpstr>
      <vt:lpstr>Diagrama de actividades del CUN_02 Elaboración de planilla de pago mensual Situación actual</vt:lpstr>
      <vt:lpstr>Diagrama de actividades del CUN_01 Contratación CAS Situación propuesta</vt:lpstr>
      <vt:lpstr>Diagrama de actividades del CUN_02 Elaboración de planilla de pago mensual Situación propuesta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I202223136 (Trejo Burga,Juan Antony)</dc:creator>
  <cp:lastModifiedBy>I202224216 (Quinones Romero,Jhonatan Alberto)</cp:lastModifiedBy>
  <cp:revision>15</cp:revision>
  <dcterms:created xsi:type="dcterms:W3CDTF">2023-09-26T01:13:58Z</dcterms:created>
  <dcterms:modified xsi:type="dcterms:W3CDTF">2023-11-21T12:07:34Z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0x010100127F01EC4C9A4B46B62E4053285790B5</vt:lpwstr>
  </property>
</Properties>
</file>