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3"/>
  </p:notesMasterIdLst>
  <p:sldIdLst>
    <p:sldId id="256" r:id="rId5"/>
    <p:sldId id="257" r:id="rId6"/>
    <p:sldId id="292" r:id="rId7"/>
    <p:sldId id="296" r:id="rId8"/>
    <p:sldId id="300" r:id="rId9"/>
    <p:sldId id="322" r:id="rId10"/>
    <p:sldId id="357" r:id="rId11"/>
    <p:sldId id="331" r:id="rId12"/>
    <p:sldId id="332" r:id="rId13"/>
    <p:sldId id="334" r:id="rId14"/>
    <p:sldId id="333" r:id="rId15"/>
    <p:sldId id="349" r:id="rId16"/>
    <p:sldId id="351" r:id="rId17"/>
    <p:sldId id="301" r:id="rId18"/>
    <p:sldId id="304" r:id="rId19"/>
    <p:sldId id="354" r:id="rId20"/>
    <p:sldId id="355" r:id="rId21"/>
    <p:sldId id="298" r:id="rId22"/>
    <p:sldId id="306" r:id="rId23"/>
    <p:sldId id="307" r:id="rId24"/>
    <p:sldId id="346" r:id="rId25"/>
    <p:sldId id="314" r:id="rId26"/>
    <p:sldId id="340" r:id="rId27"/>
    <p:sldId id="341" r:id="rId28"/>
    <p:sldId id="315" r:id="rId29"/>
    <p:sldId id="317" r:id="rId30"/>
    <p:sldId id="319" r:id="rId31"/>
    <p:sldId id="323" r:id="rId32"/>
    <p:sldId id="324" r:id="rId33"/>
    <p:sldId id="358" r:id="rId34"/>
    <p:sldId id="359" r:id="rId35"/>
    <p:sldId id="352" r:id="rId36"/>
    <p:sldId id="335" r:id="rId37"/>
    <p:sldId id="326" r:id="rId38"/>
    <p:sldId id="361" r:id="rId39"/>
    <p:sldId id="321" r:id="rId40"/>
    <p:sldId id="318" r:id="rId41"/>
    <p:sldId id="309" r:id="rId42"/>
    <p:sldId id="310" r:id="rId43"/>
    <p:sldId id="297" r:id="rId44"/>
    <p:sldId id="308" r:id="rId45"/>
    <p:sldId id="388" r:id="rId46"/>
    <p:sldId id="347" r:id="rId47"/>
    <p:sldId id="263" r:id="rId48"/>
    <p:sldId id="264" r:id="rId49"/>
    <p:sldId id="273" r:id="rId50"/>
    <p:sldId id="259" r:id="rId51"/>
    <p:sldId id="260" r:id="rId52"/>
    <p:sldId id="338" r:id="rId53"/>
    <p:sldId id="339" r:id="rId54"/>
    <p:sldId id="343" r:id="rId55"/>
    <p:sldId id="336" r:id="rId56"/>
    <p:sldId id="337" r:id="rId57"/>
    <p:sldId id="342" r:id="rId58"/>
    <p:sldId id="274" r:id="rId59"/>
    <p:sldId id="262" r:id="rId60"/>
    <p:sldId id="275" r:id="rId61"/>
    <p:sldId id="350" r:id="rId62"/>
    <p:sldId id="353" r:id="rId63"/>
    <p:sldId id="311" r:id="rId64"/>
    <p:sldId id="295" r:id="rId65"/>
    <p:sldId id="299" r:id="rId66"/>
    <p:sldId id="294" r:id="rId67"/>
    <p:sldId id="272" r:id="rId68"/>
    <p:sldId id="276" r:id="rId69"/>
    <p:sldId id="327" r:id="rId70"/>
    <p:sldId id="328" r:id="rId71"/>
    <p:sldId id="330" r:id="rId72"/>
    <p:sldId id="329" r:id="rId73"/>
    <p:sldId id="312" r:id="rId74"/>
    <p:sldId id="303" r:id="rId75"/>
    <p:sldId id="313" r:id="rId76"/>
    <p:sldId id="302" r:id="rId77"/>
    <p:sldId id="320" r:id="rId78"/>
    <p:sldId id="316" r:id="rId79"/>
    <p:sldId id="325" r:id="rId80"/>
    <p:sldId id="360" r:id="rId81"/>
    <p:sldId id="305" r:id="rId82"/>
    <p:sldId id="356" r:id="rId83"/>
    <p:sldId id="269" r:id="rId84"/>
    <p:sldId id="345" r:id="rId85"/>
    <p:sldId id="344" r:id="rId86"/>
    <p:sldId id="362" r:id="rId87"/>
    <p:sldId id="363" r:id="rId88"/>
    <p:sldId id="364" r:id="rId89"/>
    <p:sldId id="365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  <p:sldId id="376" r:id="rId101"/>
    <p:sldId id="377" r:id="rId102"/>
    <p:sldId id="378" r:id="rId103"/>
    <p:sldId id="379" r:id="rId104"/>
    <p:sldId id="380" r:id="rId105"/>
    <p:sldId id="381" r:id="rId106"/>
    <p:sldId id="382" r:id="rId107"/>
    <p:sldId id="383" r:id="rId108"/>
    <p:sldId id="384" r:id="rId109"/>
    <p:sldId id="385" r:id="rId110"/>
    <p:sldId id="386" r:id="rId111"/>
    <p:sldId id="387" r:id="rId112"/>
  </p:sldIdLst>
  <p:sldSz cx="18288000" cy="10287000"/>
  <p:notesSz cx="6858000" cy="9144000"/>
  <p:embeddedFontLst>
    <p:embeddedFont>
      <p:font typeface="Be Vietnam Bold" panose="020B0604020202020204" charset="0"/>
      <p:regular r:id="rId114"/>
    </p:embeddedFont>
    <p:embeddedFont>
      <p:font typeface="Berlin Sans FB" panose="020E0602020502020306" pitchFamily="34" charset="0"/>
      <p:regular r:id="rId115"/>
      <p:bold r:id="rId116"/>
    </p:embeddedFont>
    <p:embeddedFont>
      <p:font typeface="Calibri" panose="020F0502020204030204" pitchFamily="34" charset="0"/>
      <p:regular r:id="rId117"/>
      <p:bold r:id="rId118"/>
      <p:italic r:id="rId119"/>
      <p:boldItalic r:id="rId120"/>
    </p:embeddedFont>
    <p:embeddedFont>
      <p:font typeface="Calibri Light" panose="020F0302020204030204" pitchFamily="34" charset="0"/>
      <p:regular r:id="rId121"/>
      <p:italic r:id="rId122"/>
    </p:embeddedFont>
    <p:embeddedFont>
      <p:font typeface="Space Mono Bold" panose="020B0604020202020204" charset="0"/>
      <p:regular r:id="rId1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202224552 (Ortega Calderon,Cristopher Jesus)" initials="CO" lastIdx="1" clrIdx="0">
    <p:extLst>
      <p:ext uri="{19B8F6BF-5375-455C-9EA6-DF929625EA0E}">
        <p15:presenceInfo xmlns:p15="http://schemas.microsoft.com/office/powerpoint/2012/main" userId="S::I202224552@cibertec.edu.pe::956baae4-fb49-421f-9dd5-fb3059b0e7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3" autoAdjust="0"/>
    <p:restoredTop sz="94660"/>
  </p:normalViewPr>
  <p:slideViewPr>
    <p:cSldViewPr snapToGrid="0">
      <p:cViewPr varScale="1">
        <p:scale>
          <a:sx n="60" d="100"/>
          <a:sy n="60" d="100"/>
        </p:scale>
        <p:origin x="5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font" Target="fonts/font4.fntdata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font" Target="fonts/font10.fntdata"/><Relationship Id="rId128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notesMaster" Target="notesMasters/notesMaster1.xml"/><Relationship Id="rId118" Type="http://schemas.openxmlformats.org/officeDocument/2006/relationships/font" Target="fonts/font5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commentAuthors" Target="commentAuthor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font" Target="fonts/font1.fntdata"/><Relationship Id="rId119" Type="http://schemas.openxmlformats.org/officeDocument/2006/relationships/font" Target="fonts/font6.fntdata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font" Target="fonts/font7.fntdata"/><Relationship Id="rId125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font" Target="fonts/font2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font" Target="fonts/font8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F843F-5575-4B5B-902D-61CC3707FAB5}" type="datetimeFigureOut">
              <a:rPr lang="es-PE" smtClean="0"/>
              <a:t>21/11/2023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3D8CA-880A-4714-8C42-B0D61348082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65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3D8CA-880A-4714-8C42-B0D613480828}" type="slidenum">
              <a:rPr lang="es-PE" smtClean="0"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743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0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9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8.xml"/><Relationship Id="rId4" Type="http://schemas.openxmlformats.org/officeDocument/2006/relationships/slide" Target="slide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33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8.xml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9.xml"/><Relationship Id="rId5" Type="http://schemas.openxmlformats.org/officeDocument/2006/relationships/slide" Target="slide58.xml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slide" Target="slide71.xml"/><Relationship Id="rId4" Type="http://schemas.openxmlformats.org/officeDocument/2006/relationships/slide" Target="slide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1.xml"/><Relationship Id="rId5" Type="http://schemas.openxmlformats.org/officeDocument/2006/relationships/slide" Target="slide78.xml"/><Relationship Id="rId4" Type="http://schemas.openxmlformats.org/officeDocument/2006/relationships/slide" Target="slide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1.xml"/><Relationship Id="rId5" Type="http://schemas.openxmlformats.org/officeDocument/2006/relationships/slide" Target="slide79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63.xml"/><Relationship Id="rId5" Type="http://schemas.openxmlformats.org/officeDocument/2006/relationships/slide" Target="slide61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40.xml"/><Relationship Id="rId4" Type="http://schemas.openxmlformats.org/officeDocument/2006/relationships/slide" Target="slide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8.xml"/><Relationship Id="rId4" Type="http://schemas.openxmlformats.org/officeDocument/2006/relationships/slide" Target="slide4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4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3.png"/><Relationship Id="rId7" Type="http://schemas.openxmlformats.org/officeDocument/2006/relationships/slide" Target="slide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9.xml"/><Relationship Id="rId5" Type="http://schemas.openxmlformats.org/officeDocument/2006/relationships/slide" Target="slide47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image" Target="../media/image3.png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5" Type="http://schemas.openxmlformats.org/officeDocument/2006/relationships/slide" Target="slide49.xml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image" Target="../media/image3.png"/><Relationship Id="rId7" Type="http://schemas.openxmlformats.org/officeDocument/2006/relationships/slide" Target="slide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0.xml"/><Relationship Id="rId5" Type="http://schemas.openxmlformats.org/officeDocument/2006/relationships/slide" Target="slide49.xml"/><Relationship Id="rId4" Type="http://schemas.openxmlformats.org/officeDocument/2006/relationships/slide" Target="slide3.xml"/><Relationship Id="rId9" Type="http://schemas.openxmlformats.org/officeDocument/2006/relationships/slide" Target="slide5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6.xml"/><Relationship Id="rId4" Type="http://schemas.openxmlformats.org/officeDocument/2006/relationships/slide" Target="slide7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37.xml"/><Relationship Id="rId4" Type="http://schemas.openxmlformats.org/officeDocument/2006/relationships/slide" Target="slide7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7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9.xml"/><Relationship Id="rId4" Type="http://schemas.openxmlformats.org/officeDocument/2006/relationships/slide" Target="slide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34.xml"/><Relationship Id="rId4" Type="http://schemas.openxmlformats.org/officeDocument/2006/relationships/slide" Target="slide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slide" Target="slide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1.xml"/><Relationship Id="rId4" Type="http://schemas.openxmlformats.org/officeDocument/2006/relationships/slide" Target="slide7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slide" Target="slide35.xml"/><Relationship Id="rId4" Type="http://schemas.openxmlformats.org/officeDocument/2006/relationships/slide" Target="slide7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slide" Target="slide18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5.xml"/><Relationship Id="rId5" Type="http://schemas.openxmlformats.org/officeDocument/2006/relationships/slide" Target="slide40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9.xml"/><Relationship Id="rId4" Type="http://schemas.openxmlformats.org/officeDocument/2006/relationships/slide" Target="slide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22.xml"/><Relationship Id="rId4" Type="http://schemas.openxmlformats.org/officeDocument/2006/relationships/slide" Target="slide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6.xml"/><Relationship Id="rId4" Type="http://schemas.openxmlformats.org/officeDocument/2006/relationships/slide" Target="slide2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6.xml"/><Relationship Id="rId4" Type="http://schemas.openxmlformats.org/officeDocument/2006/relationships/slide" Target="slide2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3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slide" Target="slide4.xml"/><Relationship Id="rId4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2573759" y="3156125"/>
            <a:ext cx="14718705" cy="4935188"/>
            <a:chOff x="0" y="0"/>
            <a:chExt cx="18938240" cy="6350000"/>
          </a:xfrm>
        </p:grpSpPr>
        <p:sp>
          <p:nvSpPr>
            <p:cNvPr id="12" name="Freeform 12"/>
            <p:cNvSpPr/>
            <p:nvPr/>
          </p:nvSpPr>
          <p:spPr>
            <a:xfrm>
              <a:off x="27940" y="27940"/>
              <a:ext cx="18882360" cy="918210"/>
            </a:xfrm>
            <a:custGeom>
              <a:avLst/>
              <a:gdLst/>
              <a:ahLst/>
              <a:cxnLst/>
              <a:rect l="l" t="t" r="r" b="b"/>
              <a:pathLst>
                <a:path w="18882360" h="918210">
                  <a:moveTo>
                    <a:pt x="18882360" y="918210"/>
                  </a:moveTo>
                  <a:lnTo>
                    <a:pt x="12447270" y="918210"/>
                  </a:lnTo>
                  <a:moveTo>
                    <a:pt x="12447270" y="918210"/>
                  </a:moveTo>
                  <a:lnTo>
                    <a:pt x="0" y="918210"/>
                  </a:lnTo>
                  <a:lnTo>
                    <a:pt x="0" y="445770"/>
                  </a:lnTo>
                  <a:cubicBezTo>
                    <a:pt x="0" y="200660"/>
                    <a:pt x="199390" y="0"/>
                    <a:pt x="445770" y="0"/>
                  </a:cubicBezTo>
                  <a:lnTo>
                    <a:pt x="18437860" y="0"/>
                  </a:lnTo>
                  <a:cubicBezTo>
                    <a:pt x="18682971" y="0"/>
                    <a:pt x="18882360" y="199390"/>
                    <a:pt x="18882360" y="445770"/>
                  </a:cubicBezTo>
                  <a:lnTo>
                    <a:pt x="18882360" y="918210"/>
                  </a:lnTo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27940" y="944880"/>
              <a:ext cx="18882360" cy="5377180"/>
            </a:xfrm>
            <a:custGeom>
              <a:avLst/>
              <a:gdLst/>
              <a:ahLst/>
              <a:cxnLst/>
              <a:rect l="l" t="t" r="r" b="b"/>
              <a:pathLst>
                <a:path w="18882360" h="5377180">
                  <a:moveTo>
                    <a:pt x="9331960" y="0"/>
                  </a:moveTo>
                  <a:lnTo>
                    <a:pt x="18882360" y="0"/>
                  </a:lnTo>
                  <a:lnTo>
                    <a:pt x="18882360" y="4931410"/>
                  </a:lnTo>
                  <a:cubicBezTo>
                    <a:pt x="18882360" y="5176520"/>
                    <a:pt x="18682971" y="5377180"/>
                    <a:pt x="18436590" y="5377180"/>
                  </a:cubicBezTo>
                  <a:lnTo>
                    <a:pt x="445770" y="5377180"/>
                  </a:lnTo>
                  <a:cubicBezTo>
                    <a:pt x="200660" y="5377180"/>
                    <a:pt x="0" y="5177790"/>
                    <a:pt x="0" y="4931410"/>
                  </a:cubicBezTo>
                  <a:lnTo>
                    <a:pt x="0" y="0"/>
                  </a:lnTo>
                  <a:lnTo>
                    <a:pt x="9014460" y="0"/>
                  </a:lnTo>
                  <a:moveTo>
                    <a:pt x="9014460" y="0"/>
                  </a:moveTo>
                  <a:lnTo>
                    <a:pt x="9331960" y="0"/>
                  </a:lnTo>
                </a:path>
              </a:pathLst>
            </a:custGeom>
            <a:gradFill rotWithShape="1">
              <a:gsLst>
                <a:gs pos="0">
                  <a:srgbClr val="0CC0DF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99110" y="299720"/>
              <a:ext cx="1515110" cy="368300"/>
            </a:xfrm>
            <a:custGeom>
              <a:avLst/>
              <a:gdLst/>
              <a:ahLst/>
              <a:cxnLst/>
              <a:rect l="l" t="t" r="r" b="b"/>
              <a:pathLst>
                <a:path w="1515110" h="368300">
                  <a:moveTo>
                    <a:pt x="184150" y="0"/>
                  </a:moveTo>
                  <a:cubicBezTo>
                    <a:pt x="82550" y="0"/>
                    <a:pt x="0" y="82550"/>
                    <a:pt x="0" y="184150"/>
                  </a:cubicBezTo>
                  <a:cubicBezTo>
                    <a:pt x="0" y="285750"/>
                    <a:pt x="82550" y="368300"/>
                    <a:pt x="184150" y="368300"/>
                  </a:cubicBezTo>
                  <a:cubicBezTo>
                    <a:pt x="285750" y="368300"/>
                    <a:pt x="368300" y="285750"/>
                    <a:pt x="368300" y="184150"/>
                  </a:cubicBezTo>
                  <a:cubicBezTo>
                    <a:pt x="368300" y="82550"/>
                    <a:pt x="285750" y="0"/>
                    <a:pt x="184150" y="0"/>
                  </a:cubicBezTo>
                  <a:close/>
                  <a:moveTo>
                    <a:pt x="756920" y="0"/>
                  </a:moveTo>
                  <a:cubicBezTo>
                    <a:pt x="655320" y="0"/>
                    <a:pt x="572770" y="82550"/>
                    <a:pt x="572770" y="184150"/>
                  </a:cubicBezTo>
                  <a:cubicBezTo>
                    <a:pt x="572770" y="285750"/>
                    <a:pt x="655320" y="368300"/>
                    <a:pt x="756920" y="368300"/>
                  </a:cubicBezTo>
                  <a:cubicBezTo>
                    <a:pt x="858520" y="368300"/>
                    <a:pt x="941070" y="285750"/>
                    <a:pt x="941070" y="184150"/>
                  </a:cubicBezTo>
                  <a:cubicBezTo>
                    <a:pt x="941070" y="82550"/>
                    <a:pt x="858520" y="0"/>
                    <a:pt x="756920" y="0"/>
                  </a:cubicBezTo>
                  <a:close/>
                  <a:moveTo>
                    <a:pt x="1330960" y="0"/>
                  </a:moveTo>
                  <a:cubicBezTo>
                    <a:pt x="1229360" y="0"/>
                    <a:pt x="1146810" y="82550"/>
                    <a:pt x="1146810" y="184150"/>
                  </a:cubicBezTo>
                  <a:cubicBezTo>
                    <a:pt x="1146810" y="285750"/>
                    <a:pt x="1229360" y="368300"/>
                    <a:pt x="1330960" y="368300"/>
                  </a:cubicBezTo>
                  <a:cubicBezTo>
                    <a:pt x="1432560" y="368300"/>
                    <a:pt x="1515110" y="285750"/>
                    <a:pt x="1515110" y="184150"/>
                  </a:cubicBezTo>
                  <a:cubicBezTo>
                    <a:pt x="1515110" y="82550"/>
                    <a:pt x="1432560" y="0"/>
                    <a:pt x="133096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0" y="0"/>
              <a:ext cx="18939511" cy="6350000"/>
            </a:xfrm>
            <a:custGeom>
              <a:avLst/>
              <a:gdLst/>
              <a:ahLst/>
              <a:cxnLst/>
              <a:rect l="l" t="t" r="r" b="b"/>
              <a:pathLst>
                <a:path w="18939511" h="6350000">
                  <a:moveTo>
                    <a:pt x="18464530" y="0"/>
                  </a:moveTo>
                  <a:lnTo>
                    <a:pt x="473710" y="0"/>
                  </a:lnTo>
                  <a:cubicBezTo>
                    <a:pt x="212090" y="0"/>
                    <a:pt x="0" y="212090"/>
                    <a:pt x="0" y="473710"/>
                  </a:cubicBezTo>
                  <a:lnTo>
                    <a:pt x="0" y="946150"/>
                  </a:lnTo>
                  <a:lnTo>
                    <a:pt x="0" y="5877560"/>
                  </a:lnTo>
                  <a:cubicBezTo>
                    <a:pt x="0" y="6137910"/>
                    <a:pt x="212090" y="6350000"/>
                    <a:pt x="473710" y="6350000"/>
                  </a:cubicBezTo>
                  <a:lnTo>
                    <a:pt x="18465800" y="6350000"/>
                  </a:lnTo>
                  <a:cubicBezTo>
                    <a:pt x="18727420" y="6350000"/>
                    <a:pt x="18939511" y="6137910"/>
                    <a:pt x="18939511" y="5876290"/>
                  </a:cubicBezTo>
                  <a:lnTo>
                    <a:pt x="18939511" y="944880"/>
                  </a:lnTo>
                  <a:lnTo>
                    <a:pt x="18939511" y="473710"/>
                  </a:lnTo>
                  <a:cubicBezTo>
                    <a:pt x="18938239" y="212090"/>
                    <a:pt x="18726150" y="0"/>
                    <a:pt x="18464530" y="0"/>
                  </a:cubicBezTo>
                  <a:close/>
                  <a:moveTo>
                    <a:pt x="55880" y="473710"/>
                  </a:moveTo>
                  <a:cubicBezTo>
                    <a:pt x="55880" y="243840"/>
                    <a:pt x="242570" y="55880"/>
                    <a:pt x="473710" y="55880"/>
                  </a:cubicBezTo>
                  <a:lnTo>
                    <a:pt x="18465800" y="55880"/>
                  </a:lnTo>
                  <a:cubicBezTo>
                    <a:pt x="18695670" y="55880"/>
                    <a:pt x="18883630" y="242570"/>
                    <a:pt x="18883630" y="473710"/>
                  </a:cubicBezTo>
                  <a:lnTo>
                    <a:pt x="18883630" y="918210"/>
                  </a:lnTo>
                  <a:lnTo>
                    <a:pt x="55880" y="918210"/>
                  </a:lnTo>
                  <a:lnTo>
                    <a:pt x="55880" y="473710"/>
                  </a:lnTo>
                  <a:close/>
                  <a:moveTo>
                    <a:pt x="18464530" y="6294120"/>
                  </a:moveTo>
                  <a:lnTo>
                    <a:pt x="473710" y="6294120"/>
                  </a:lnTo>
                  <a:cubicBezTo>
                    <a:pt x="243840" y="6294120"/>
                    <a:pt x="55880" y="6107430"/>
                    <a:pt x="55880" y="5876290"/>
                  </a:cubicBezTo>
                  <a:lnTo>
                    <a:pt x="55880" y="972820"/>
                  </a:lnTo>
                  <a:lnTo>
                    <a:pt x="18882361" y="972820"/>
                  </a:lnTo>
                  <a:lnTo>
                    <a:pt x="18882361" y="5876290"/>
                  </a:lnTo>
                  <a:cubicBezTo>
                    <a:pt x="18882361" y="6107430"/>
                    <a:pt x="18695670" y="6294120"/>
                    <a:pt x="18464530" y="6294120"/>
                  </a:cubicBezTo>
                  <a:close/>
                  <a:moveTo>
                    <a:pt x="683260" y="273050"/>
                  </a:moveTo>
                  <a:cubicBezTo>
                    <a:pt x="566420" y="273050"/>
                    <a:pt x="471170" y="368300"/>
                    <a:pt x="471170" y="485140"/>
                  </a:cubicBezTo>
                  <a:cubicBezTo>
                    <a:pt x="471170" y="601980"/>
                    <a:pt x="566420" y="697230"/>
                    <a:pt x="683260" y="697230"/>
                  </a:cubicBezTo>
                  <a:cubicBezTo>
                    <a:pt x="800100" y="697230"/>
                    <a:pt x="895350" y="601980"/>
                    <a:pt x="895350" y="485140"/>
                  </a:cubicBezTo>
                  <a:cubicBezTo>
                    <a:pt x="895350" y="368300"/>
                    <a:pt x="800100" y="273050"/>
                    <a:pt x="683260" y="273050"/>
                  </a:cubicBezTo>
                  <a:close/>
                  <a:moveTo>
                    <a:pt x="683260" y="641350"/>
                  </a:moveTo>
                  <a:cubicBezTo>
                    <a:pt x="596900" y="641350"/>
                    <a:pt x="527050" y="571500"/>
                    <a:pt x="527050" y="485140"/>
                  </a:cubicBezTo>
                  <a:cubicBezTo>
                    <a:pt x="527050" y="398780"/>
                    <a:pt x="596900" y="328930"/>
                    <a:pt x="683260" y="328930"/>
                  </a:cubicBezTo>
                  <a:cubicBezTo>
                    <a:pt x="769620" y="328930"/>
                    <a:pt x="839470" y="398780"/>
                    <a:pt x="839470" y="485140"/>
                  </a:cubicBezTo>
                  <a:cubicBezTo>
                    <a:pt x="839470" y="571500"/>
                    <a:pt x="769620" y="641350"/>
                    <a:pt x="683260" y="641350"/>
                  </a:cubicBezTo>
                  <a:close/>
                  <a:moveTo>
                    <a:pt x="1256030" y="273050"/>
                  </a:moveTo>
                  <a:cubicBezTo>
                    <a:pt x="1139190" y="273050"/>
                    <a:pt x="1043940" y="368300"/>
                    <a:pt x="1043940" y="485140"/>
                  </a:cubicBezTo>
                  <a:cubicBezTo>
                    <a:pt x="1043940" y="601980"/>
                    <a:pt x="1139190" y="697230"/>
                    <a:pt x="1256030" y="697230"/>
                  </a:cubicBezTo>
                  <a:cubicBezTo>
                    <a:pt x="1372870" y="697230"/>
                    <a:pt x="1468120" y="601980"/>
                    <a:pt x="1468120" y="485140"/>
                  </a:cubicBezTo>
                  <a:cubicBezTo>
                    <a:pt x="1468120" y="368300"/>
                    <a:pt x="1372870" y="273050"/>
                    <a:pt x="1256030" y="273050"/>
                  </a:cubicBezTo>
                  <a:close/>
                  <a:moveTo>
                    <a:pt x="1256030" y="641350"/>
                  </a:moveTo>
                  <a:cubicBezTo>
                    <a:pt x="1169670" y="641350"/>
                    <a:pt x="1099820" y="571500"/>
                    <a:pt x="1099820" y="485140"/>
                  </a:cubicBezTo>
                  <a:cubicBezTo>
                    <a:pt x="1099820" y="398780"/>
                    <a:pt x="1169670" y="328930"/>
                    <a:pt x="1256030" y="328930"/>
                  </a:cubicBezTo>
                  <a:cubicBezTo>
                    <a:pt x="1342390" y="328930"/>
                    <a:pt x="1412240" y="398780"/>
                    <a:pt x="1412240" y="485140"/>
                  </a:cubicBezTo>
                  <a:cubicBezTo>
                    <a:pt x="1412240" y="571500"/>
                    <a:pt x="1342390" y="641350"/>
                    <a:pt x="1256030" y="641350"/>
                  </a:cubicBezTo>
                  <a:close/>
                  <a:moveTo>
                    <a:pt x="1830070" y="273050"/>
                  </a:moveTo>
                  <a:cubicBezTo>
                    <a:pt x="1713230" y="273050"/>
                    <a:pt x="1617980" y="368300"/>
                    <a:pt x="1617980" y="485140"/>
                  </a:cubicBezTo>
                  <a:cubicBezTo>
                    <a:pt x="1617980" y="601980"/>
                    <a:pt x="1713230" y="697230"/>
                    <a:pt x="1830070" y="697230"/>
                  </a:cubicBezTo>
                  <a:cubicBezTo>
                    <a:pt x="1946910" y="697230"/>
                    <a:pt x="2042160" y="601980"/>
                    <a:pt x="2042160" y="485140"/>
                  </a:cubicBezTo>
                  <a:cubicBezTo>
                    <a:pt x="2042160" y="368300"/>
                    <a:pt x="1946910" y="273050"/>
                    <a:pt x="1830070" y="273050"/>
                  </a:cubicBezTo>
                  <a:close/>
                  <a:moveTo>
                    <a:pt x="1830070" y="641350"/>
                  </a:moveTo>
                  <a:cubicBezTo>
                    <a:pt x="1743710" y="641350"/>
                    <a:pt x="1673860" y="571500"/>
                    <a:pt x="1673860" y="485140"/>
                  </a:cubicBezTo>
                  <a:cubicBezTo>
                    <a:pt x="1673860" y="398780"/>
                    <a:pt x="1743710" y="328930"/>
                    <a:pt x="1830070" y="328930"/>
                  </a:cubicBezTo>
                  <a:cubicBezTo>
                    <a:pt x="1916430" y="328930"/>
                    <a:pt x="1986280" y="398780"/>
                    <a:pt x="1986280" y="485140"/>
                  </a:cubicBezTo>
                  <a:cubicBezTo>
                    <a:pt x="1986280" y="571500"/>
                    <a:pt x="1915160" y="641350"/>
                    <a:pt x="1830070" y="641350"/>
                  </a:cubicBezTo>
                  <a:close/>
                  <a:moveTo>
                    <a:pt x="18502630" y="488950"/>
                  </a:moveTo>
                  <a:cubicBezTo>
                    <a:pt x="18502630" y="504190"/>
                    <a:pt x="18489930" y="516890"/>
                    <a:pt x="18474691" y="516890"/>
                  </a:cubicBezTo>
                  <a:lnTo>
                    <a:pt x="18474691" y="516890"/>
                  </a:lnTo>
                  <a:lnTo>
                    <a:pt x="18318480" y="515620"/>
                  </a:lnTo>
                  <a:lnTo>
                    <a:pt x="18318480" y="670560"/>
                  </a:lnTo>
                  <a:cubicBezTo>
                    <a:pt x="18318480" y="685800"/>
                    <a:pt x="18305780" y="698500"/>
                    <a:pt x="18290541" y="698500"/>
                  </a:cubicBezTo>
                  <a:cubicBezTo>
                    <a:pt x="18275302" y="698500"/>
                    <a:pt x="18262602" y="685800"/>
                    <a:pt x="18262602" y="670560"/>
                  </a:cubicBezTo>
                  <a:lnTo>
                    <a:pt x="18262602" y="515620"/>
                  </a:lnTo>
                  <a:lnTo>
                    <a:pt x="18106391" y="514350"/>
                  </a:lnTo>
                  <a:cubicBezTo>
                    <a:pt x="18091152" y="514350"/>
                    <a:pt x="18078452" y="501650"/>
                    <a:pt x="18078452" y="486410"/>
                  </a:cubicBezTo>
                  <a:cubicBezTo>
                    <a:pt x="18078452" y="471170"/>
                    <a:pt x="18091152" y="458470"/>
                    <a:pt x="18106391" y="458470"/>
                  </a:cubicBezTo>
                  <a:lnTo>
                    <a:pt x="18106391" y="458470"/>
                  </a:lnTo>
                  <a:lnTo>
                    <a:pt x="18262602" y="459740"/>
                  </a:lnTo>
                  <a:lnTo>
                    <a:pt x="18262602" y="302260"/>
                  </a:lnTo>
                  <a:cubicBezTo>
                    <a:pt x="18262602" y="287020"/>
                    <a:pt x="18275302" y="274320"/>
                    <a:pt x="18290541" y="274320"/>
                  </a:cubicBezTo>
                  <a:cubicBezTo>
                    <a:pt x="18305780" y="274320"/>
                    <a:pt x="18318480" y="287020"/>
                    <a:pt x="18318480" y="302260"/>
                  </a:cubicBezTo>
                  <a:lnTo>
                    <a:pt x="18318480" y="459740"/>
                  </a:lnTo>
                  <a:lnTo>
                    <a:pt x="18474691" y="461010"/>
                  </a:lnTo>
                  <a:cubicBezTo>
                    <a:pt x="18491200" y="461010"/>
                    <a:pt x="18502630" y="473710"/>
                    <a:pt x="18502630" y="48895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0" name="Freeform 20">
            <a:hlinkClick r:id="rId3" action="ppaction://hlinksldjump"/>
          </p:cNvPr>
          <p:cNvSpPr/>
          <p:nvPr/>
        </p:nvSpPr>
        <p:spPr>
          <a:xfrm>
            <a:off x="12160094" y="5928641"/>
            <a:ext cx="4416787" cy="1435353"/>
          </a:xfrm>
          <a:custGeom>
            <a:avLst/>
            <a:gdLst/>
            <a:ahLst/>
            <a:cxnLst/>
            <a:rect l="l" t="t" r="r" b="b"/>
            <a:pathLst>
              <a:path w="4416787" h="1435353">
                <a:moveTo>
                  <a:pt x="0" y="0"/>
                </a:moveTo>
                <a:lnTo>
                  <a:pt x="4416788" y="0"/>
                </a:lnTo>
                <a:lnTo>
                  <a:pt x="4416788" y="1435354"/>
                </a:lnTo>
                <a:lnTo>
                  <a:pt x="0" y="1435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1" name="TextBox 21"/>
          <p:cNvSpPr txBox="1"/>
          <p:nvPr/>
        </p:nvSpPr>
        <p:spPr>
          <a:xfrm>
            <a:off x="2913271" y="5947230"/>
            <a:ext cx="4600964" cy="414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8"/>
              </a:lnSpc>
            </a:pPr>
            <a:r>
              <a:rPr lang="en-US" sz="3188" dirty="0" err="1">
                <a:solidFill>
                  <a:srgbClr val="000000"/>
                </a:solidFill>
                <a:latin typeface="Space Mono Bold"/>
              </a:rPr>
              <a:t>Contraseña</a:t>
            </a:r>
            <a:r>
              <a:rPr lang="en-US" sz="3188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61665" y="4515181"/>
            <a:ext cx="4600964" cy="111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Usuario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6193086" y="4332935"/>
            <a:ext cx="2739083" cy="824218"/>
            <a:chOff x="0" y="0"/>
            <a:chExt cx="2995120" cy="901262"/>
          </a:xfrm>
        </p:grpSpPr>
        <p:sp>
          <p:nvSpPr>
            <p:cNvPr id="25" name="Freeform 2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193087" y="5742308"/>
            <a:ext cx="2739083" cy="824218"/>
            <a:chOff x="0" y="0"/>
            <a:chExt cx="2995120" cy="901262"/>
          </a:xfrm>
        </p:grpSpPr>
        <p:sp>
          <p:nvSpPr>
            <p:cNvPr id="28" name="Freeform 28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B7112C10-C4ED-46DE-6379-66C8C0188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6B3740-B4D5-74C1-4B30-82D000D9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CAEB74-A0DA-8D87-C8EE-142912B9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B131C6-BD33-C8ED-059E-7AD46A27E7FB}"/>
              </a:ext>
            </a:extLst>
          </p:cNvPr>
          <p:cNvGrpSpPr/>
          <p:nvPr/>
        </p:nvGrpSpPr>
        <p:grpSpPr>
          <a:xfrm>
            <a:off x="3361890" y="1085668"/>
            <a:ext cx="12655350" cy="6659460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C21D72-4632-77FB-DB8D-0AF48DFC15CB}"/>
                </a:ext>
              </a:extLst>
            </p:cNvPr>
            <p:cNvGrpSpPr/>
            <p:nvPr/>
          </p:nvGrpSpPr>
          <p:grpSpPr>
            <a:xfrm>
              <a:off x="0" y="31621"/>
              <a:ext cx="17257469" cy="12721356"/>
              <a:chOff x="0" y="-1407677"/>
              <a:chExt cx="17327581" cy="12773039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A8795990-BA6B-32C9-8901-C0BD4826CE65}"/>
                  </a:ext>
                </a:extLst>
              </p:cNvPr>
              <p:cNvSpPr/>
              <p:nvPr/>
            </p:nvSpPr>
            <p:spPr>
              <a:xfrm>
                <a:off x="31749" y="-1407677"/>
                <a:ext cx="17264081" cy="12741290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6CDB11A-294E-B61F-465A-E1230886204D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CCDEBE7-74F8-7B79-4BFF-D0BC0F17251D}"/>
                </a:ext>
              </a:extLst>
            </p:cNvPr>
            <p:cNvGrpSpPr/>
            <p:nvPr/>
          </p:nvGrpSpPr>
          <p:grpSpPr>
            <a:xfrm>
              <a:off x="0" y="0"/>
              <a:ext cx="17257469" cy="1559195"/>
              <a:chOff x="0" y="0"/>
              <a:chExt cx="17327581" cy="1565530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58F3C53A-18F5-1353-028A-569D56E0B8B0}"/>
                  </a:ext>
                </a:extLst>
              </p:cNvPr>
              <p:cNvSpPr/>
              <p:nvPr/>
            </p:nvSpPr>
            <p:spPr>
              <a:xfrm>
                <a:off x="31749" y="31750"/>
                <a:ext cx="17264081" cy="1502031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algn="ctr"/>
                <a:r>
                  <a:rPr lang="es-ES" sz="5400" dirty="0"/>
                  <a:t>Dibuja tu firma</a:t>
                </a:r>
                <a:endParaRPr lang="es-PE" sz="5400" dirty="0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4ABE409D-ACDF-4D94-50C3-9C06469ABA0E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9082266F-8543-B3A3-9C54-654F949D272D}"/>
              </a:ext>
            </a:extLst>
          </p:cNvPr>
          <p:cNvGrpSpPr/>
          <p:nvPr/>
        </p:nvGrpSpPr>
        <p:grpSpPr>
          <a:xfrm>
            <a:off x="4817356" y="8450938"/>
            <a:ext cx="2786461" cy="1214962"/>
            <a:chOff x="0" y="0"/>
            <a:chExt cx="2995120" cy="901262"/>
          </a:xfrm>
        </p:grpSpPr>
        <p:sp>
          <p:nvSpPr>
            <p:cNvPr id="12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2AA4B876-D92D-0BCF-B9A7-386866FB572F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Agregar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DD9FB51E-A3D4-E6B5-B4D7-3FC8D36076E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F214B9B2-EBF1-EDF0-1F08-FC688FE48322}"/>
              </a:ext>
            </a:extLst>
          </p:cNvPr>
          <p:cNvGrpSpPr/>
          <p:nvPr/>
        </p:nvGrpSpPr>
        <p:grpSpPr>
          <a:xfrm>
            <a:off x="11233396" y="8450938"/>
            <a:ext cx="2786461" cy="1214962"/>
            <a:chOff x="0" y="0"/>
            <a:chExt cx="2995120" cy="901262"/>
          </a:xfrm>
        </p:grpSpPr>
        <p:sp>
          <p:nvSpPr>
            <p:cNvPr id="15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71007C76-DB0A-C3C3-CC46-06762D73C179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Cancelar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4F8149C5-D0AE-29E5-2C73-A6471186E05E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4C99F2-A5D2-2C2A-4AB8-EA6438AB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480" y="2757653"/>
            <a:ext cx="5183320" cy="392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7086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3" y="4906420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existe ningún dato de asistencia del empleado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94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3995192"/>
            <a:ext cx="8111909" cy="196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La planilla no ha podido ser generada en este momento, inténtelo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451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889432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se encontraron informes de asistencia del empleado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700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889432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hay calendarios disponibles en este momento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813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889432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Expediente no generado,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23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099673"/>
            <a:ext cx="8111909" cy="196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El resumen de planillas no ha podido ser generado en este momento, inténtelo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68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74535" y="4856042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Falta datos de la afectación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21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550880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Afectación presupuestal no generada,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045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478202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Certificado de crédito no generado,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6B3740-B4D5-74C1-4B30-82D000D9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CAEB74-A0DA-8D87-C8EE-142912B9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23" name="Group 25">
            <a:extLst>
              <a:ext uri="{FF2B5EF4-FFF2-40B4-BE49-F238E27FC236}">
                <a16:creationId xmlns:a16="http://schemas.microsoft.com/office/drawing/2014/main" id="{8E464E95-1E26-D115-2A76-0218DD2F8D48}"/>
              </a:ext>
            </a:extLst>
          </p:cNvPr>
          <p:cNvGrpSpPr/>
          <p:nvPr/>
        </p:nvGrpSpPr>
        <p:grpSpPr>
          <a:xfrm>
            <a:off x="14708116" y="6267878"/>
            <a:ext cx="2786461" cy="1214962"/>
            <a:chOff x="0" y="0"/>
            <a:chExt cx="2995120" cy="901262"/>
          </a:xfrm>
        </p:grpSpPr>
        <p:sp>
          <p:nvSpPr>
            <p:cNvPr id="24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AA3FA1D7-5F0D-5F7E-CB5E-5CD31CCF5812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Salir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65C2134-D322-65F3-1774-D2FA7D909D40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A9AF4-0B64-421D-DEB3-EE446723E1BE}"/>
              </a:ext>
            </a:extLst>
          </p:cNvPr>
          <p:cNvGrpSpPr/>
          <p:nvPr/>
        </p:nvGrpSpPr>
        <p:grpSpPr>
          <a:xfrm>
            <a:off x="14708115" y="8039922"/>
            <a:ext cx="2786461" cy="1424118"/>
            <a:chOff x="0" y="0"/>
            <a:chExt cx="2995120" cy="901262"/>
          </a:xfrm>
        </p:grpSpPr>
        <p:sp>
          <p:nvSpPr>
            <p:cNvPr id="27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37913317-8635-A33E-F07D-CFF12F449A88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Terminar y firmar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F424FA-4817-32F9-9969-38EE35858541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49C0E5CA-A15C-6598-8C5D-429CB8A0ADE6}"/>
              </a:ext>
            </a:extLst>
          </p:cNvPr>
          <p:cNvGrpSpPr/>
          <p:nvPr/>
        </p:nvGrpSpPr>
        <p:grpSpPr>
          <a:xfrm>
            <a:off x="4767674" y="276040"/>
            <a:ext cx="7658100" cy="9824027"/>
            <a:chOff x="4816292" y="-322752"/>
            <a:chExt cx="7658100" cy="9824027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1405087-4AB2-ED5A-F913-A49EDD86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6292" y="-322752"/>
              <a:ext cx="7658100" cy="9824027"/>
            </a:xfrm>
            <a:prstGeom prst="rect">
              <a:avLst/>
            </a:prstGeom>
          </p:spPr>
        </p:pic>
        <p:pic>
          <p:nvPicPr>
            <p:cNvPr id="7" name="Imagen 6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95C569FD-1F41-E839-8682-CC91BBAC8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0119" y="8153188"/>
              <a:ext cx="1779731" cy="1022787"/>
            </a:xfrm>
            <a:prstGeom prst="rect">
              <a:avLst/>
            </a:prstGeom>
          </p:spPr>
        </p:pic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712CF0F0-B067-2AE2-F2EA-D7B4AE55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527" y="8823774"/>
            <a:ext cx="1160179" cy="87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26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005"/>
              </p:ext>
            </p:extLst>
          </p:nvPr>
        </p:nvGraphicFramePr>
        <p:xfrm>
          <a:off x="3352800" y="2269325"/>
          <a:ext cx="133017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37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57473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56268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Flores Quispe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 de seguridad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8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Sanchez Carrión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Sereno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71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Rojas García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Promotor de cultura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Torres Mendoza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922"/>
                  </a:ext>
                </a:extLst>
              </a:tr>
            </a:tbl>
          </a:graphicData>
        </a:graphic>
      </p:graphicFrame>
      <p:sp>
        <p:nvSpPr>
          <p:cNvPr id="6" name="Diagrama de flujo: conector 5">
            <a:hlinkClick r:id="rId5" action="ppaction://hlinksldjump"/>
            <a:extLst>
              <a:ext uri="{FF2B5EF4-FFF2-40B4-BE49-F238E27FC236}">
                <a16:creationId xmlns:a16="http://schemas.microsoft.com/office/drawing/2014/main" id="{939E5E07-D78A-4B7E-F2FD-8ADF3A3C5FE4}"/>
              </a:ext>
            </a:extLst>
          </p:cNvPr>
          <p:cNvSpPr/>
          <p:nvPr/>
        </p:nvSpPr>
        <p:spPr>
          <a:xfrm>
            <a:off x="4683596" y="2665847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893890"/>
              </p:ext>
            </p:extLst>
          </p:nvPr>
        </p:nvGraphicFramePr>
        <p:xfrm>
          <a:off x="3352800" y="4772660"/>
          <a:ext cx="133282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256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43329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63116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Informe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Cód. Empleado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Fechas de asistencias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Fechas de inasistencias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48758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80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Empleados: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800" y="4165099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Resumenes</a:t>
            </a:r>
            <a:r>
              <a:rPr lang="es-ES" sz="2800" dirty="0"/>
              <a:t> generados:</a:t>
            </a:r>
            <a:endParaRPr lang="es-PE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8123A-4038-A645-4824-76F440C6CB94}"/>
              </a:ext>
            </a:extLst>
          </p:cNvPr>
          <p:cNvSpPr txBox="1"/>
          <p:nvPr/>
        </p:nvSpPr>
        <p:spPr>
          <a:xfrm>
            <a:off x="6771861" y="845156"/>
            <a:ext cx="498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INFORME DE ASISTENCIA</a:t>
            </a:r>
            <a:endParaRPr lang="es-PE" sz="3200" b="1" dirty="0"/>
          </a:p>
        </p:txBody>
      </p:sp>
      <p:sp>
        <p:nvSpPr>
          <p:cNvPr id="15" name="Diagrama de flujo: conector 14">
            <a:hlinkClick r:id="rId5" action="ppaction://hlinksldjump"/>
            <a:extLst>
              <a:ext uri="{FF2B5EF4-FFF2-40B4-BE49-F238E27FC236}">
                <a16:creationId xmlns:a16="http://schemas.microsoft.com/office/drawing/2014/main" id="{8B0962EC-F197-3905-E59B-179414EFA64D}"/>
              </a:ext>
            </a:extLst>
          </p:cNvPr>
          <p:cNvSpPr/>
          <p:nvPr/>
        </p:nvSpPr>
        <p:spPr>
          <a:xfrm>
            <a:off x="4683596" y="3056514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Diagrama de flujo: conector 15">
            <a:hlinkClick r:id="rId5" action="ppaction://hlinksldjump"/>
            <a:extLst>
              <a:ext uri="{FF2B5EF4-FFF2-40B4-BE49-F238E27FC236}">
                <a16:creationId xmlns:a16="http://schemas.microsoft.com/office/drawing/2014/main" id="{47270B14-E20B-4244-DBD7-F6C72CC2E09B}"/>
              </a:ext>
            </a:extLst>
          </p:cNvPr>
          <p:cNvSpPr/>
          <p:nvPr/>
        </p:nvSpPr>
        <p:spPr>
          <a:xfrm>
            <a:off x="4682550" y="3447181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7" name="Diagrama de flujo: conector 16">
            <a:hlinkClick r:id="rId5" action="ppaction://hlinksldjump"/>
            <a:extLst>
              <a:ext uri="{FF2B5EF4-FFF2-40B4-BE49-F238E27FC236}">
                <a16:creationId xmlns:a16="http://schemas.microsoft.com/office/drawing/2014/main" id="{4B6308B4-7ECE-2351-8682-5DDF9654364E}"/>
              </a:ext>
            </a:extLst>
          </p:cNvPr>
          <p:cNvSpPr/>
          <p:nvPr/>
        </p:nvSpPr>
        <p:spPr>
          <a:xfrm>
            <a:off x="4683596" y="3806140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0715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129609"/>
              </p:ext>
            </p:extLst>
          </p:nvPr>
        </p:nvGraphicFramePr>
        <p:xfrm>
          <a:off x="3352800" y="2269324"/>
          <a:ext cx="13301714" cy="161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37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57473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56268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</a:tblGrid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Sanchez Carrión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Sereno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71840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Rojas García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Promotor de cultura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Torres Mendoza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922"/>
                  </a:ext>
                </a:extLst>
              </a:tr>
            </a:tbl>
          </a:graphicData>
        </a:graphic>
      </p:graphicFrame>
      <p:sp>
        <p:nvSpPr>
          <p:cNvPr id="6" name="Diagrama de flujo: conector 5">
            <a:hlinkClick r:id="rId5" action="ppaction://hlinksldjump"/>
            <a:extLst>
              <a:ext uri="{FF2B5EF4-FFF2-40B4-BE49-F238E27FC236}">
                <a16:creationId xmlns:a16="http://schemas.microsoft.com/office/drawing/2014/main" id="{939E5E07-D78A-4B7E-F2FD-8ADF3A3C5FE4}"/>
              </a:ext>
            </a:extLst>
          </p:cNvPr>
          <p:cNvSpPr/>
          <p:nvPr/>
        </p:nvSpPr>
        <p:spPr>
          <a:xfrm>
            <a:off x="4683596" y="2718855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7595"/>
              </p:ext>
            </p:extLst>
          </p:nvPr>
        </p:nvGraphicFramePr>
        <p:xfrm>
          <a:off x="3326296" y="4770996"/>
          <a:ext cx="133282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256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43329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63116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Informe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Cód. Empleado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Fechas de asistencias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Fechas de inasistencias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80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Empleados: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800" y="4165099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Resumenes</a:t>
            </a:r>
            <a:r>
              <a:rPr lang="es-ES" sz="2800" dirty="0"/>
              <a:t> generados:</a:t>
            </a:r>
            <a:endParaRPr lang="es-PE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8123A-4038-A645-4824-76F440C6CB94}"/>
              </a:ext>
            </a:extLst>
          </p:cNvPr>
          <p:cNvSpPr txBox="1"/>
          <p:nvPr/>
        </p:nvSpPr>
        <p:spPr>
          <a:xfrm>
            <a:off x="6771861" y="845156"/>
            <a:ext cx="498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INFORME DE ASISTENCIA</a:t>
            </a:r>
            <a:endParaRPr lang="es-PE" sz="3200" b="1" dirty="0"/>
          </a:p>
        </p:txBody>
      </p:sp>
      <p:sp>
        <p:nvSpPr>
          <p:cNvPr id="15" name="Diagrama de flujo: conector 14">
            <a:hlinkClick r:id="rId5" action="ppaction://hlinksldjump"/>
            <a:extLst>
              <a:ext uri="{FF2B5EF4-FFF2-40B4-BE49-F238E27FC236}">
                <a16:creationId xmlns:a16="http://schemas.microsoft.com/office/drawing/2014/main" id="{8B0962EC-F197-3905-E59B-179414EFA64D}"/>
              </a:ext>
            </a:extLst>
          </p:cNvPr>
          <p:cNvSpPr/>
          <p:nvPr/>
        </p:nvSpPr>
        <p:spPr>
          <a:xfrm>
            <a:off x="4683596" y="3136026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6" name="Diagrama de flujo: conector 15">
            <a:hlinkClick r:id="rId5" action="ppaction://hlinksldjump"/>
            <a:extLst>
              <a:ext uri="{FF2B5EF4-FFF2-40B4-BE49-F238E27FC236}">
                <a16:creationId xmlns:a16="http://schemas.microsoft.com/office/drawing/2014/main" id="{47270B14-E20B-4244-DBD7-F6C72CC2E09B}"/>
              </a:ext>
            </a:extLst>
          </p:cNvPr>
          <p:cNvSpPr/>
          <p:nvPr/>
        </p:nvSpPr>
        <p:spPr>
          <a:xfrm>
            <a:off x="4682550" y="3539945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934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971553"/>
              </p:ext>
            </p:extLst>
          </p:nvPr>
        </p:nvGraphicFramePr>
        <p:xfrm>
          <a:off x="3352799" y="2186610"/>
          <a:ext cx="1306664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26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16428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615958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613975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235728">
                  <a:extLst>
                    <a:ext uri="{9D8B030D-6E8A-4147-A177-3AD203B41FA5}">
                      <a16:colId xmlns:a16="http://schemas.microsoft.com/office/drawing/2014/main" val="3948392525"/>
                    </a:ext>
                  </a:extLst>
                </a:gridCol>
                <a:gridCol w="2235728">
                  <a:extLst>
                    <a:ext uri="{9D8B030D-6E8A-4147-A177-3AD203B41FA5}">
                      <a16:colId xmlns:a16="http://schemas.microsoft.com/office/drawing/2014/main" val="2843203801"/>
                    </a:ext>
                  </a:extLst>
                </a:gridCol>
              </a:tblGrid>
              <a:tr h="360790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 requerida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de personal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Logística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4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grpSp>
        <p:nvGrpSpPr>
          <p:cNvPr id="19" name="Group 25">
            <a:extLst>
              <a:ext uri="{FF2B5EF4-FFF2-40B4-BE49-F238E27FC236}">
                <a16:creationId xmlns:a16="http://schemas.microsoft.com/office/drawing/2014/main" id="{37ED3383-B2AD-C95D-B5D1-27D5B5C83DC1}"/>
              </a:ext>
            </a:extLst>
          </p:cNvPr>
          <p:cNvGrpSpPr/>
          <p:nvPr/>
        </p:nvGrpSpPr>
        <p:grpSpPr>
          <a:xfrm>
            <a:off x="3352801" y="1470991"/>
            <a:ext cx="2186608" cy="424305"/>
            <a:chOff x="0" y="0"/>
            <a:chExt cx="2995120" cy="901262"/>
          </a:xfrm>
        </p:grpSpPr>
        <p:sp>
          <p:nvSpPr>
            <p:cNvPr id="20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F7BA2ED5-0FD0-779E-A745-8F8E43A2C35F}"/>
                </a:ext>
              </a:extLst>
            </p:cNvPr>
            <p:cNvSpPr/>
            <p:nvPr/>
          </p:nvSpPr>
          <p:spPr>
            <a:xfrm>
              <a:off x="31750" y="31749"/>
              <a:ext cx="2931620" cy="86951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just"/>
              <a:r>
                <a:rPr lang="es-PE" sz="2400" dirty="0">
                  <a:latin typeface="Berlin Sans FB" panose="020E0602020502020306" pitchFamily="34" charset="0"/>
                </a:rPr>
                <a:t>+ CREAR </a:t>
              </a: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4844B2AF-396F-3BD4-FBAD-59A95487E9C8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" name="Flecha: hacia la izquierda 2">
            <a:hlinkClick r:id="rId6" action="ppaction://hlinksldjump"/>
            <a:extLst>
              <a:ext uri="{FF2B5EF4-FFF2-40B4-BE49-F238E27FC236}">
                <a16:creationId xmlns:a16="http://schemas.microsoft.com/office/drawing/2014/main" id="{7739D665-4A8E-BE01-DC03-56AB1DDBB223}"/>
              </a:ext>
            </a:extLst>
          </p:cNvPr>
          <p:cNvSpPr/>
          <p:nvPr/>
        </p:nvSpPr>
        <p:spPr>
          <a:xfrm>
            <a:off x="1453431" y="8627164"/>
            <a:ext cx="945212" cy="8481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89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82498"/>
              </p:ext>
            </p:extLst>
          </p:nvPr>
        </p:nvGraphicFramePr>
        <p:xfrm>
          <a:off x="3352799" y="2186610"/>
          <a:ext cx="1306664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26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16428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615958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613975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235728">
                  <a:extLst>
                    <a:ext uri="{9D8B030D-6E8A-4147-A177-3AD203B41FA5}">
                      <a16:colId xmlns:a16="http://schemas.microsoft.com/office/drawing/2014/main" val="3948392525"/>
                    </a:ext>
                  </a:extLst>
                </a:gridCol>
                <a:gridCol w="2235728">
                  <a:extLst>
                    <a:ext uri="{9D8B030D-6E8A-4147-A177-3AD203B41FA5}">
                      <a16:colId xmlns:a16="http://schemas.microsoft.com/office/drawing/2014/main" val="2843203801"/>
                    </a:ext>
                  </a:extLst>
                </a:gridCol>
              </a:tblGrid>
              <a:tr h="360790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 requerida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de personal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Logística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4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RQ002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Contabilidad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5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01104"/>
                  </a:ext>
                </a:extLst>
              </a:tr>
            </a:tbl>
          </a:graphicData>
        </a:graphic>
      </p:graphicFrame>
      <p:grpSp>
        <p:nvGrpSpPr>
          <p:cNvPr id="19" name="Group 25">
            <a:extLst>
              <a:ext uri="{FF2B5EF4-FFF2-40B4-BE49-F238E27FC236}">
                <a16:creationId xmlns:a16="http://schemas.microsoft.com/office/drawing/2014/main" id="{37ED3383-B2AD-C95D-B5D1-27D5B5C83DC1}"/>
              </a:ext>
            </a:extLst>
          </p:cNvPr>
          <p:cNvGrpSpPr/>
          <p:nvPr/>
        </p:nvGrpSpPr>
        <p:grpSpPr>
          <a:xfrm>
            <a:off x="3352801" y="1470991"/>
            <a:ext cx="2186608" cy="424305"/>
            <a:chOff x="0" y="0"/>
            <a:chExt cx="2995120" cy="901262"/>
          </a:xfrm>
        </p:grpSpPr>
        <p:sp>
          <p:nvSpPr>
            <p:cNvPr id="20" name="Freeform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F7BA2ED5-0FD0-779E-A745-8F8E43A2C35F}"/>
                </a:ext>
              </a:extLst>
            </p:cNvPr>
            <p:cNvSpPr/>
            <p:nvPr/>
          </p:nvSpPr>
          <p:spPr>
            <a:xfrm>
              <a:off x="31750" y="31749"/>
              <a:ext cx="2931620" cy="86951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just"/>
              <a:r>
                <a:rPr lang="es-PE" sz="2400" dirty="0">
                  <a:latin typeface="Berlin Sans FB" panose="020E0602020502020306" pitchFamily="34" charset="0"/>
                </a:rPr>
                <a:t>+ CREAR </a:t>
              </a: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4844B2AF-396F-3BD4-FBAD-59A95487E9C8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" name="Flecha: hacia la izquierda 2">
            <a:hlinkClick r:id="rId7" action="ppaction://hlinksldjump"/>
            <a:extLst>
              <a:ext uri="{FF2B5EF4-FFF2-40B4-BE49-F238E27FC236}">
                <a16:creationId xmlns:a16="http://schemas.microsoft.com/office/drawing/2014/main" id="{FD015915-0316-6AC2-A74A-6ADAF0B4A71D}"/>
              </a:ext>
            </a:extLst>
          </p:cNvPr>
          <p:cNvSpPr/>
          <p:nvPr/>
        </p:nvSpPr>
        <p:spPr>
          <a:xfrm>
            <a:off x="1453431" y="8627164"/>
            <a:ext cx="945212" cy="8481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036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66593"/>
              </p:ext>
            </p:extLst>
          </p:nvPr>
        </p:nvGraphicFramePr>
        <p:xfrm>
          <a:off x="3352800" y="2269324"/>
          <a:ext cx="13503965" cy="104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6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146255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1839410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000920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4243242087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1366019360"/>
                    </a:ext>
                  </a:extLst>
                </a:gridCol>
              </a:tblGrid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 requerida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de personal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Contabilidad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5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6154"/>
              </p:ext>
            </p:extLst>
          </p:nvPr>
        </p:nvGraphicFramePr>
        <p:xfrm>
          <a:off x="3445565" y="4770996"/>
          <a:ext cx="134111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431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0531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17767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960892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1956662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  <a:gridCol w="1956662">
                  <a:extLst>
                    <a:ext uri="{9D8B030D-6E8A-4147-A177-3AD203B41FA5}">
                      <a16:colId xmlns:a16="http://schemas.microsoft.com/office/drawing/2014/main" val="518423945"/>
                    </a:ext>
                  </a:extLst>
                </a:gridCol>
                <a:gridCol w="1956662">
                  <a:extLst>
                    <a:ext uri="{9D8B030D-6E8A-4147-A177-3AD203B41FA5}">
                      <a16:colId xmlns:a16="http://schemas.microsoft.com/office/drawing/2014/main" val="235387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Fecha_apertura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_contacto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Conv</a:t>
                      </a:r>
                      <a:r>
                        <a:rPr lang="es-ES" dirty="0"/>
                        <a:t>. Semestral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05/09/2022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932451854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6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799" y="1679181"/>
            <a:ext cx="426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 de requerimiento: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800" y="4165099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Convocatorias generadas:</a:t>
            </a:r>
            <a:endParaRPr lang="es-PE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8123A-4038-A645-4824-76F440C6CB94}"/>
              </a:ext>
            </a:extLst>
          </p:cNvPr>
          <p:cNvSpPr txBox="1"/>
          <p:nvPr/>
        </p:nvSpPr>
        <p:spPr>
          <a:xfrm>
            <a:off x="7613373" y="842275"/>
            <a:ext cx="498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CONVOCATORIA</a:t>
            </a:r>
            <a:endParaRPr lang="es-PE" sz="3200" b="1" dirty="0"/>
          </a:p>
        </p:txBody>
      </p:sp>
      <p:sp>
        <p:nvSpPr>
          <p:cNvPr id="10" name="Diagrama de flujo: conector 9">
            <a:hlinkClick r:id="rId7" action="ppaction://hlinksldjump"/>
            <a:extLst>
              <a:ext uri="{FF2B5EF4-FFF2-40B4-BE49-F238E27FC236}">
                <a16:creationId xmlns:a16="http://schemas.microsoft.com/office/drawing/2014/main" id="{C89519C1-A3EA-CB69-AC30-6DA6F738932A}"/>
              </a:ext>
            </a:extLst>
          </p:cNvPr>
          <p:cNvSpPr/>
          <p:nvPr/>
        </p:nvSpPr>
        <p:spPr>
          <a:xfrm>
            <a:off x="4087250" y="2973937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1496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68243"/>
              </p:ext>
            </p:extLst>
          </p:nvPr>
        </p:nvGraphicFramePr>
        <p:xfrm>
          <a:off x="3352800" y="2269324"/>
          <a:ext cx="13503965" cy="1043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6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146255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1839410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000920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4243242087"/>
                    </a:ext>
                  </a:extLst>
                </a:gridCol>
                <a:gridCol w="2180374">
                  <a:extLst>
                    <a:ext uri="{9D8B030D-6E8A-4147-A177-3AD203B41FA5}">
                      <a16:colId xmlns:a16="http://schemas.microsoft.com/office/drawing/2014/main" val="1366019360"/>
                    </a:ext>
                  </a:extLst>
                </a:gridCol>
              </a:tblGrid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 requerida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 de personal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403064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411295"/>
              </p:ext>
            </p:extLst>
          </p:nvPr>
        </p:nvGraphicFramePr>
        <p:xfrm>
          <a:off x="3445565" y="4770996"/>
          <a:ext cx="134111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1235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955235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1193851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960892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1956662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  <a:gridCol w="1249638">
                  <a:extLst>
                    <a:ext uri="{9D8B030D-6E8A-4147-A177-3AD203B41FA5}">
                      <a16:colId xmlns:a16="http://schemas.microsoft.com/office/drawing/2014/main" val="518423945"/>
                    </a:ext>
                  </a:extLst>
                </a:gridCol>
                <a:gridCol w="2663686">
                  <a:extLst>
                    <a:ext uri="{9D8B030D-6E8A-4147-A177-3AD203B41FA5}">
                      <a16:colId xmlns:a16="http://schemas.microsoft.com/office/drawing/2014/main" val="2353876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Fecha_apertura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Número _contacto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Conv</a:t>
                      </a:r>
                      <a:r>
                        <a:rPr lang="es-ES" dirty="0"/>
                        <a:t>. Semestral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05/09/2022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932451854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5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Gran Convocatoria Anual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Supervisor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03/05/2021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942711810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6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75974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799" y="1679181"/>
            <a:ext cx="4260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 de requerimiento: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800" y="4165099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Convocatorias generadas:</a:t>
            </a:r>
            <a:endParaRPr lang="es-PE" sz="28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8123A-4038-A645-4824-76F440C6CB94}"/>
              </a:ext>
            </a:extLst>
          </p:cNvPr>
          <p:cNvSpPr txBox="1"/>
          <p:nvPr/>
        </p:nvSpPr>
        <p:spPr>
          <a:xfrm>
            <a:off x="7613373" y="842275"/>
            <a:ext cx="49828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CONVOCATORIA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3853607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32146"/>
              </p:ext>
            </p:extLst>
          </p:nvPr>
        </p:nvGraphicFramePr>
        <p:xfrm>
          <a:off x="3352800" y="2269325"/>
          <a:ext cx="135172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53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455149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1169796463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3948392525"/>
                    </a:ext>
                  </a:extLst>
                </a:gridCol>
                <a:gridCol w="17231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Fecha_apertura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Contacto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Conv</a:t>
                      </a:r>
                      <a:r>
                        <a:rPr lang="es-ES" dirty="0"/>
                        <a:t>. Semestral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03/05/2022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932489754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3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Convocatorias Disponibles</a:t>
            </a:r>
            <a:endParaRPr lang="es-PE" sz="2800" dirty="0"/>
          </a:p>
        </p:txBody>
      </p:sp>
      <p:sp>
        <p:nvSpPr>
          <p:cNvPr id="4" name="Diagrama de flujo: conector 3">
            <a:hlinkClick r:id="rId5" action="ppaction://hlinksldjump"/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041913" y="296152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2325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64570"/>
              </p:ext>
            </p:extLst>
          </p:nvPr>
        </p:nvGraphicFramePr>
        <p:xfrm>
          <a:off x="2955234" y="2372138"/>
          <a:ext cx="13822020" cy="115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705356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1169796463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3948392525"/>
                    </a:ext>
                  </a:extLst>
                </a:gridCol>
                <a:gridCol w="201944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730002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Título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Fecha_apertura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Contacto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Estado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r>
                        <a:rPr lang="es-ES" dirty="0"/>
                        <a:t>C001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Conv</a:t>
                      </a:r>
                      <a:r>
                        <a:rPr lang="es-ES" dirty="0"/>
                        <a:t>. Semestral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03/05/2022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932489754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Activo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</a:t>
                      </a:r>
                      <a:r>
                        <a:rPr lang="es-ES" u="sng" dirty="0" err="1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CVs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2955234" y="1633686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Convocatorias Disponible</a:t>
            </a:r>
            <a:endParaRPr lang="es-PE" sz="2800" dirty="0"/>
          </a:p>
        </p:txBody>
      </p:sp>
      <p:sp>
        <p:nvSpPr>
          <p:cNvPr id="6" name="Flecha: hacia la izquierda 5">
            <a:hlinkClick r:id="rId5" action="ppaction://hlinksldjump"/>
            <a:extLst>
              <a:ext uri="{FF2B5EF4-FFF2-40B4-BE49-F238E27FC236}">
                <a16:creationId xmlns:a16="http://schemas.microsoft.com/office/drawing/2014/main" id="{85352FD7-7CF9-22EE-F5B6-2D2D481CA2A6}"/>
              </a:ext>
            </a:extLst>
          </p:cNvPr>
          <p:cNvSpPr/>
          <p:nvPr/>
        </p:nvSpPr>
        <p:spPr>
          <a:xfrm>
            <a:off x="1696278" y="8945217"/>
            <a:ext cx="1073426" cy="8481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749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718216" y="781874"/>
            <a:ext cx="11590369" cy="8702785"/>
            <a:chOff x="0" y="0"/>
            <a:chExt cx="845693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Freeform 6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95621" y="2709790"/>
            <a:ext cx="9124091" cy="573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0"/>
              </a:lnSpc>
            </a:pPr>
            <a:r>
              <a:rPr lang="en-US" sz="9325" dirty="0">
                <a:solidFill>
                  <a:srgbClr val="000000"/>
                </a:solidFill>
                <a:latin typeface="Space Mono Bold"/>
              </a:rPr>
              <a:t>¡Bienvenido!</a:t>
            </a:r>
          </a:p>
          <a:p>
            <a:pPr algn="ctr">
              <a:lnSpc>
                <a:spcPts val="11190"/>
              </a:lnSpc>
            </a:pPr>
            <a:r>
              <a:rPr lang="en-US" sz="9325" dirty="0">
                <a:solidFill>
                  <a:srgbClr val="000000"/>
                </a:solidFill>
                <a:latin typeface="Space Mono Bold"/>
              </a:rPr>
              <a:t>Que </a:t>
            </a:r>
            <a:r>
              <a:rPr lang="en-US" sz="9325" dirty="0" err="1">
                <a:solidFill>
                  <a:srgbClr val="000000"/>
                </a:solidFill>
                <a:latin typeface="Space Mono Bold"/>
              </a:rPr>
              <a:t>tenga</a:t>
            </a:r>
            <a:r>
              <a:rPr lang="en-US" sz="9325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9325" dirty="0" err="1">
                <a:solidFill>
                  <a:srgbClr val="000000"/>
                </a:solidFill>
                <a:latin typeface="Space Mono Bold"/>
              </a:rPr>
              <a:t>buen</a:t>
            </a:r>
            <a:r>
              <a:rPr lang="en-US" sz="9325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9325" dirty="0" err="1">
                <a:solidFill>
                  <a:srgbClr val="000000"/>
                </a:solidFill>
                <a:latin typeface="Space Mono Bold"/>
              </a:rPr>
              <a:t>dia</a:t>
            </a:r>
            <a:endParaRPr lang="en-US" sz="9325" dirty="0">
              <a:solidFill>
                <a:srgbClr val="000000"/>
              </a:solidFill>
              <a:latin typeface="Space Mono Bold"/>
            </a:endParaRPr>
          </a:p>
          <a:p>
            <a:pPr>
              <a:lnSpc>
                <a:spcPts val="11190"/>
              </a:lnSpc>
            </a:pPr>
            <a:endParaRPr lang="en-US" sz="9325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3C12E95-C060-4CD6-9D7A-EB4119F0234B}"/>
              </a:ext>
            </a:extLst>
          </p:cNvPr>
          <p:cNvSpPr/>
          <p:nvPr/>
        </p:nvSpPr>
        <p:spPr>
          <a:xfrm>
            <a:off x="11579281" y="8771359"/>
            <a:ext cx="2796988" cy="4610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SIGUIENTE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7573D5C-4FB7-0879-BCA5-1D7B70FF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181D1065-E4A0-98BA-E9BC-977F80C6A6C7}"/>
              </a:ext>
            </a:extLst>
          </p:cNvPr>
          <p:cNvSpPr/>
          <p:nvPr/>
        </p:nvSpPr>
        <p:spPr>
          <a:xfrm>
            <a:off x="3233530" y="1031822"/>
            <a:ext cx="5062331" cy="245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46970"/>
              </p:ext>
            </p:extLst>
          </p:nvPr>
        </p:nvGraphicFramePr>
        <p:xfrm>
          <a:off x="3204494" y="4810675"/>
          <a:ext cx="13517219" cy="96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82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31282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31282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953104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31282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  <a:gridCol w="2312823">
                  <a:extLst>
                    <a:ext uri="{9D8B030D-6E8A-4147-A177-3AD203B41FA5}">
                      <a16:colId xmlns:a16="http://schemas.microsoft.com/office/drawing/2014/main" val="2295426085"/>
                    </a:ext>
                  </a:extLst>
                </a:gridCol>
              </a:tblGrid>
              <a:tr h="604141">
                <a:tc>
                  <a:txBody>
                    <a:bodyPr/>
                    <a:lstStyle/>
                    <a:p>
                      <a:r>
                        <a:rPr lang="es-ES" dirty="0"/>
                        <a:t>DNI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Profesión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50017">
                <a:tc>
                  <a:txBody>
                    <a:bodyPr/>
                    <a:lstStyle/>
                    <a:p>
                      <a:r>
                        <a:rPr lang="es-ES" sz="1800" dirty="0"/>
                        <a:t>41483669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Erick Javier</a:t>
                      </a:r>
                      <a:r>
                        <a:rPr lang="es-ES" dirty="0"/>
                        <a:t>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Zatta</a:t>
                      </a:r>
                      <a:r>
                        <a:rPr lang="es-ES" sz="1800" dirty="0"/>
                        <a:t> Garcia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Contador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Detalles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5" action="ppaction://hlinksldjump"/>
                        </a:rPr>
                        <a:t>Suprimir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04494" y="1629604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Convocatoria Disponible</a:t>
            </a:r>
            <a:endParaRPr lang="es-PE" sz="2800" dirty="0"/>
          </a:p>
        </p:txBody>
      </p:sp>
      <p:sp>
        <p:nvSpPr>
          <p:cNvPr id="4" name="Flecha: hacia la izquierda 3">
            <a:hlinkClick r:id="rId6" action="ppaction://hlinksldjump"/>
            <a:extLst>
              <a:ext uri="{FF2B5EF4-FFF2-40B4-BE49-F238E27FC236}">
                <a16:creationId xmlns:a16="http://schemas.microsoft.com/office/drawing/2014/main" id="{EA8E8474-DB85-ABD3-7AFA-CFEBA7C025EF}"/>
              </a:ext>
            </a:extLst>
          </p:cNvPr>
          <p:cNvSpPr/>
          <p:nvPr/>
        </p:nvSpPr>
        <p:spPr>
          <a:xfrm>
            <a:off x="1616765" y="8666921"/>
            <a:ext cx="1099931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559C560-19E8-CA33-4F29-ABF8B4C0F01F}"/>
              </a:ext>
            </a:extLst>
          </p:cNvPr>
          <p:cNvSpPr txBox="1"/>
          <p:nvPr/>
        </p:nvSpPr>
        <p:spPr>
          <a:xfrm>
            <a:off x="3375248" y="2188760"/>
            <a:ext cx="1205949" cy="36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1600" dirty="0">
                <a:solidFill>
                  <a:srgbClr val="000000"/>
                </a:solidFill>
                <a:latin typeface="Space Mono Bold"/>
              </a:rPr>
              <a:t>Código: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D084CC0F-F096-7736-2EA9-DB5708F3C93A}"/>
              </a:ext>
            </a:extLst>
          </p:cNvPr>
          <p:cNvGrpSpPr/>
          <p:nvPr/>
        </p:nvGrpSpPr>
        <p:grpSpPr>
          <a:xfrm>
            <a:off x="5813648" y="2206670"/>
            <a:ext cx="2292627" cy="349883"/>
            <a:chOff x="0" y="0"/>
            <a:chExt cx="7111411" cy="690950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0D14AEE6-AF6F-3793-FE51-72476390501D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dirty="0"/>
                <a:t>C001</a:t>
              </a:r>
              <a:endParaRPr lang="es-PE" dirty="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9FFE762-B068-62FC-9D4B-F8E33EF41B85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5F233DE3-E827-0C2E-5B71-BBF50E689F50}"/>
              </a:ext>
            </a:extLst>
          </p:cNvPr>
          <p:cNvGrpSpPr/>
          <p:nvPr/>
        </p:nvGrpSpPr>
        <p:grpSpPr>
          <a:xfrm>
            <a:off x="5816663" y="2688646"/>
            <a:ext cx="2292627" cy="349883"/>
            <a:chOff x="0" y="0"/>
            <a:chExt cx="7111411" cy="69095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F3C5CB1-7A0F-31D0-BD83-20ADF63FB937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dirty="0"/>
                <a:t>Asistente</a:t>
              </a:r>
              <a:endParaRPr lang="es-PE" dirty="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BEFCC1D-5444-440E-4FB6-55DE96BD70C3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EE0562EE-45C7-BEB3-F771-3E7940050C5F}"/>
              </a:ext>
            </a:extLst>
          </p:cNvPr>
          <p:cNvGrpSpPr/>
          <p:nvPr/>
        </p:nvGrpSpPr>
        <p:grpSpPr>
          <a:xfrm>
            <a:off x="5810633" y="3164409"/>
            <a:ext cx="2292627" cy="349883"/>
            <a:chOff x="0" y="0"/>
            <a:chExt cx="7111411" cy="690950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F6AB051-F2C0-15D4-3ABB-9527C6F8ADCF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dirty="0" err="1"/>
                <a:t>xxxxxxxxxxxxxx</a:t>
              </a:r>
              <a:endParaRPr lang="es-PE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58C14556-9D2E-C36F-6496-7C771ABA2572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E7EE3755-2F34-5BBA-E52A-B3F057A93B1A}"/>
              </a:ext>
            </a:extLst>
          </p:cNvPr>
          <p:cNvGrpSpPr/>
          <p:nvPr/>
        </p:nvGrpSpPr>
        <p:grpSpPr>
          <a:xfrm>
            <a:off x="5834120" y="3640172"/>
            <a:ext cx="2292627" cy="349883"/>
            <a:chOff x="0" y="0"/>
            <a:chExt cx="7111411" cy="6909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6507008-14AF-F03D-3E39-390E43163392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dirty="0"/>
                <a:t>1 año de experiencia</a:t>
              </a:r>
              <a:endParaRPr lang="es-PE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771D069-432B-AE53-8487-C6DFEA0675C8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432A923E-C697-2E8E-1856-D7A293B8F1FC}"/>
              </a:ext>
            </a:extLst>
          </p:cNvPr>
          <p:cNvGrpSpPr/>
          <p:nvPr/>
        </p:nvGrpSpPr>
        <p:grpSpPr>
          <a:xfrm>
            <a:off x="5831104" y="4118688"/>
            <a:ext cx="2292627" cy="349883"/>
            <a:chOff x="0" y="0"/>
            <a:chExt cx="7111411" cy="690950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CA5EC91-67AF-E77B-3040-8FD38578E7AA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dirty="0"/>
                <a:t>S/750</a:t>
              </a:r>
              <a:endParaRPr lang="es-PE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F4C26805-6EA6-6BA2-316D-5885C4E967BB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3" name="TextBox 3">
            <a:extLst>
              <a:ext uri="{FF2B5EF4-FFF2-40B4-BE49-F238E27FC236}">
                <a16:creationId xmlns:a16="http://schemas.microsoft.com/office/drawing/2014/main" id="{487DE113-9C7D-AE3F-49A7-E2E4CA248465}"/>
              </a:ext>
            </a:extLst>
          </p:cNvPr>
          <p:cNvSpPr txBox="1"/>
          <p:nvPr/>
        </p:nvSpPr>
        <p:spPr>
          <a:xfrm>
            <a:off x="3382468" y="2661425"/>
            <a:ext cx="1205949" cy="36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1600" dirty="0" err="1">
                <a:solidFill>
                  <a:srgbClr val="000000"/>
                </a:solidFill>
                <a:latin typeface="Space Mono Bold"/>
              </a:rPr>
              <a:t>Posición</a:t>
            </a:r>
            <a:r>
              <a:rPr lang="en-US" sz="1600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93193D3A-611F-5521-42FB-105CBC3A8A75}"/>
              </a:ext>
            </a:extLst>
          </p:cNvPr>
          <p:cNvSpPr txBox="1"/>
          <p:nvPr/>
        </p:nvSpPr>
        <p:spPr>
          <a:xfrm>
            <a:off x="3389688" y="3143746"/>
            <a:ext cx="2272155" cy="36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1600" dirty="0" err="1">
                <a:solidFill>
                  <a:srgbClr val="000000"/>
                </a:solidFill>
                <a:latin typeface="Space Mono Bold"/>
              </a:rPr>
              <a:t>Cod_requerimiento</a:t>
            </a:r>
            <a:r>
              <a:rPr lang="en-US" sz="1600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20E9664A-A61F-2115-6D70-E4BFE657389A}"/>
              </a:ext>
            </a:extLst>
          </p:cNvPr>
          <p:cNvSpPr txBox="1"/>
          <p:nvPr/>
        </p:nvSpPr>
        <p:spPr>
          <a:xfrm>
            <a:off x="3389688" y="3624095"/>
            <a:ext cx="1431572" cy="36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1600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1600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B707106B-4757-33DD-1251-92F95F719C62}"/>
              </a:ext>
            </a:extLst>
          </p:cNvPr>
          <p:cNvSpPr txBox="1"/>
          <p:nvPr/>
        </p:nvSpPr>
        <p:spPr>
          <a:xfrm>
            <a:off x="3389688" y="4084701"/>
            <a:ext cx="1815885" cy="367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1600" dirty="0" err="1">
                <a:solidFill>
                  <a:srgbClr val="000000"/>
                </a:solidFill>
                <a:latin typeface="Space Mono Bold"/>
              </a:rPr>
              <a:t>Salario</a:t>
            </a:r>
            <a:r>
              <a:rPr lang="en-US" sz="1600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pace Mono Bold"/>
              </a:rPr>
              <a:t>aprox</a:t>
            </a:r>
            <a:r>
              <a:rPr lang="en-US" sz="1600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1" name="Group 31">
            <a:extLst>
              <a:ext uri="{FF2B5EF4-FFF2-40B4-BE49-F238E27FC236}">
                <a16:creationId xmlns:a16="http://schemas.microsoft.com/office/drawing/2014/main" id="{B65F2457-651A-511E-C127-AB2724856D95}"/>
              </a:ext>
            </a:extLst>
          </p:cNvPr>
          <p:cNvGrpSpPr/>
          <p:nvPr/>
        </p:nvGrpSpPr>
        <p:grpSpPr>
          <a:xfrm>
            <a:off x="14011666" y="8712012"/>
            <a:ext cx="2739083" cy="824218"/>
            <a:chOff x="0" y="0"/>
            <a:chExt cx="2995120" cy="901262"/>
          </a:xfrm>
        </p:grpSpPr>
        <p:sp>
          <p:nvSpPr>
            <p:cNvPr id="32" name="Freeform 32">
              <a:hlinkClick r:id="rId7" action="ppaction://hlinksldjump"/>
              <a:extLst>
                <a:ext uri="{FF2B5EF4-FFF2-40B4-BE49-F238E27FC236}">
                  <a16:creationId xmlns:a16="http://schemas.microsoft.com/office/drawing/2014/main" id="{6E56CB50-5604-58D5-D3FA-0EA5ECF5975D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2400" dirty="0">
                  <a:latin typeface="Berlin Sans FB" panose="020E0602020502020306" pitchFamily="34" charset="0"/>
                </a:rPr>
                <a:t>Generar Resultados</a:t>
              </a:r>
              <a:endParaRPr lang="es-P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89EEED7-1A3D-D60F-CD75-F572E6FDCD7D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B6B4011-A555-7BB2-FAFA-A68978CEA238}"/>
              </a:ext>
            </a:extLst>
          </p:cNvPr>
          <p:cNvSpPr txBox="1"/>
          <p:nvPr/>
        </p:nvSpPr>
        <p:spPr>
          <a:xfrm>
            <a:off x="7156174" y="656871"/>
            <a:ext cx="397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/>
              <a:t>CVs REGISTRADOS</a:t>
            </a:r>
            <a:endParaRPr lang="es-PE" sz="3600" b="1" dirty="0"/>
          </a:p>
        </p:txBody>
      </p:sp>
    </p:spTree>
    <p:extLst>
      <p:ext uri="{BB962C8B-B14F-4D97-AF65-F5344CB8AC3E}">
        <p14:creationId xmlns:p14="http://schemas.microsoft.com/office/powerpoint/2010/main" val="260155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 29">
            <a:extLst>
              <a:ext uri="{FF2B5EF4-FFF2-40B4-BE49-F238E27FC236}">
                <a16:creationId xmlns:a16="http://schemas.microsoft.com/office/drawing/2014/main" id="{181D1065-E4A0-98BA-E9BC-977F80C6A6C7}"/>
              </a:ext>
            </a:extLst>
          </p:cNvPr>
          <p:cNvSpPr/>
          <p:nvPr/>
        </p:nvSpPr>
        <p:spPr>
          <a:xfrm>
            <a:off x="3233530" y="1031822"/>
            <a:ext cx="5062331" cy="24535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>
              <a:ln w="381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472537"/>
              </p:ext>
            </p:extLst>
          </p:nvPr>
        </p:nvGraphicFramePr>
        <p:xfrm>
          <a:off x="3149605" y="2442167"/>
          <a:ext cx="13640384" cy="969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897">
                  <a:extLst>
                    <a:ext uri="{9D8B030D-6E8A-4147-A177-3AD203B41FA5}">
                      <a16:colId xmlns:a16="http://schemas.microsoft.com/office/drawing/2014/main" val="3264475915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333897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167913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3688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604141">
                <a:tc>
                  <a:txBody>
                    <a:bodyPr/>
                    <a:lstStyle/>
                    <a:p>
                      <a:r>
                        <a:rPr lang="es-PE" dirty="0"/>
                        <a:t>Cód. Convocatoria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DNI - Ganador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 - Ganador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 - Ganador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Profesión - Ganador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50017">
                <a:tc>
                  <a:txBody>
                    <a:bodyPr/>
                    <a:lstStyle/>
                    <a:p>
                      <a:r>
                        <a:rPr lang="es-PE" sz="1800" dirty="0"/>
                        <a:t>C001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41483669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Erick Javier</a:t>
                      </a:r>
                      <a:r>
                        <a:rPr lang="es-ES" dirty="0"/>
                        <a:t>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/>
                        <a:t>Zatta</a:t>
                      </a:r>
                      <a:r>
                        <a:rPr lang="es-ES" sz="1800" dirty="0"/>
                        <a:t> Garcia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Contador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Detalles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4" name="Flecha: hacia la izquierda 3">
            <a:hlinkClick r:id="rId5" action="ppaction://hlinksldjump"/>
            <a:extLst>
              <a:ext uri="{FF2B5EF4-FFF2-40B4-BE49-F238E27FC236}">
                <a16:creationId xmlns:a16="http://schemas.microsoft.com/office/drawing/2014/main" id="{EA8E8474-DB85-ABD3-7AFA-CFEBA7C025EF}"/>
              </a:ext>
            </a:extLst>
          </p:cNvPr>
          <p:cNvSpPr/>
          <p:nvPr/>
        </p:nvSpPr>
        <p:spPr>
          <a:xfrm>
            <a:off x="1616765" y="8666921"/>
            <a:ext cx="1099931" cy="9144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3F1FF7E-73D3-3B58-7C74-0E6B6FD1417F}"/>
              </a:ext>
            </a:extLst>
          </p:cNvPr>
          <p:cNvSpPr txBox="1"/>
          <p:nvPr/>
        </p:nvSpPr>
        <p:spPr>
          <a:xfrm>
            <a:off x="7365890" y="1310521"/>
            <a:ext cx="437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Resultados publicados: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312701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6834"/>
              </p:ext>
            </p:extLst>
          </p:nvPr>
        </p:nvGraphicFramePr>
        <p:xfrm>
          <a:off x="3352800" y="2269325"/>
          <a:ext cx="133017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37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57473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56268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E003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Rojas García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Promotor de cultura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Torres Mendoza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922"/>
                  </a:ext>
                </a:extLst>
              </a:tr>
            </a:tbl>
          </a:graphicData>
        </a:graphic>
      </p:graphicFrame>
      <p:sp>
        <p:nvSpPr>
          <p:cNvPr id="6" name="Diagrama de flujo: conector 5">
            <a:hlinkClick r:id="rId5" action="ppaction://hlinksldjump"/>
            <a:extLst>
              <a:ext uri="{FF2B5EF4-FFF2-40B4-BE49-F238E27FC236}">
                <a16:creationId xmlns:a16="http://schemas.microsoft.com/office/drawing/2014/main" id="{939E5E07-D78A-4B7E-F2FD-8ADF3A3C5FE4}"/>
              </a:ext>
            </a:extLst>
          </p:cNvPr>
          <p:cNvSpPr/>
          <p:nvPr/>
        </p:nvSpPr>
        <p:spPr>
          <a:xfrm>
            <a:off x="4683596" y="2665847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73295"/>
              </p:ext>
            </p:extLst>
          </p:nvPr>
        </p:nvGraphicFramePr>
        <p:xfrm>
          <a:off x="3352799" y="4587240"/>
          <a:ext cx="133017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75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18703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Empleado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neto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 de seguridad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1274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Sereno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7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80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Empleados: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799" y="3998960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Planillas generadas:</a:t>
            </a:r>
            <a:endParaRPr lang="es-PE" sz="2800" dirty="0"/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E1E88808-9F46-ECAD-05D4-B1B8A7741A83}"/>
              </a:ext>
            </a:extLst>
          </p:cNvPr>
          <p:cNvGrpSpPr/>
          <p:nvPr/>
        </p:nvGrpSpPr>
        <p:grpSpPr>
          <a:xfrm>
            <a:off x="14390344" y="5999747"/>
            <a:ext cx="2479672" cy="896911"/>
            <a:chOff x="0" y="0"/>
            <a:chExt cx="2995120" cy="901262"/>
          </a:xfrm>
        </p:grpSpPr>
        <p:sp>
          <p:nvSpPr>
            <p:cNvPr id="11" name="Freeform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D8DA3269-E4F1-8028-77A2-1BF9478B63D0}"/>
                </a:ext>
              </a:extLst>
            </p:cNvPr>
            <p:cNvSpPr/>
            <p:nvPr/>
          </p:nvSpPr>
          <p:spPr>
            <a:xfrm>
              <a:off x="63500" y="31749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2400" dirty="0">
                  <a:latin typeface="Berlin Sans FB" panose="020E0602020502020306" pitchFamily="34" charset="0"/>
                </a:rPr>
                <a:t>Generar resumen</a:t>
              </a:r>
              <a:endParaRPr lang="es-P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9B5E8CCB-8AD4-CD11-AC00-EAED59AFF8BD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Diagrama de flujo: conector 12">
            <a:hlinkClick r:id="rId5" action="ppaction://hlinksldjump"/>
            <a:extLst>
              <a:ext uri="{FF2B5EF4-FFF2-40B4-BE49-F238E27FC236}">
                <a16:creationId xmlns:a16="http://schemas.microsoft.com/office/drawing/2014/main" id="{FCC505EB-00F3-B94B-98BC-6CABE51D37B8}"/>
              </a:ext>
            </a:extLst>
          </p:cNvPr>
          <p:cNvSpPr/>
          <p:nvPr/>
        </p:nvSpPr>
        <p:spPr>
          <a:xfrm>
            <a:off x="4683596" y="3092498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88123A-4038-A645-4824-76F440C6CB94}"/>
              </a:ext>
            </a:extLst>
          </p:cNvPr>
          <p:cNvSpPr txBox="1"/>
          <p:nvPr/>
        </p:nvSpPr>
        <p:spPr>
          <a:xfrm>
            <a:off x="7156174" y="842275"/>
            <a:ext cx="397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ELABORAR PLANILLA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129851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42723"/>
              </p:ext>
            </p:extLst>
          </p:nvPr>
        </p:nvGraphicFramePr>
        <p:xfrm>
          <a:off x="3352800" y="2269325"/>
          <a:ext cx="133017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37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57473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56268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Torres Mendoza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92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42628"/>
              </p:ext>
            </p:extLst>
          </p:nvPr>
        </p:nvGraphicFramePr>
        <p:xfrm>
          <a:off x="3352799" y="4587240"/>
          <a:ext cx="13301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75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18703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Empleado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neto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 de seguridad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1274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5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Sereno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Promotor de cultura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2379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80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Empleados: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799" y="3998960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Planillas generadas:</a:t>
            </a:r>
            <a:endParaRPr lang="es-PE" sz="2800" dirty="0"/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E1E88808-9F46-ECAD-05D4-B1B8A7741A83}"/>
              </a:ext>
            </a:extLst>
          </p:cNvPr>
          <p:cNvGrpSpPr/>
          <p:nvPr/>
        </p:nvGrpSpPr>
        <p:grpSpPr>
          <a:xfrm>
            <a:off x="14174842" y="6506698"/>
            <a:ext cx="2479672" cy="896911"/>
            <a:chOff x="0" y="0"/>
            <a:chExt cx="2995120" cy="901262"/>
          </a:xfrm>
        </p:grpSpPr>
        <p:sp>
          <p:nvSpPr>
            <p:cNvPr id="11" name="Freeform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8DA3269-E4F1-8028-77A2-1BF9478B63D0}"/>
                </a:ext>
              </a:extLst>
            </p:cNvPr>
            <p:cNvSpPr/>
            <p:nvPr/>
          </p:nvSpPr>
          <p:spPr>
            <a:xfrm>
              <a:off x="63500" y="31749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2400" dirty="0">
                  <a:latin typeface="Berlin Sans FB" panose="020E0602020502020306" pitchFamily="34" charset="0"/>
                </a:rPr>
                <a:t>Generar resumen</a:t>
              </a:r>
              <a:endParaRPr lang="es-P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9B5E8CCB-8AD4-CD11-AC00-EAED59AFF8BD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4" name="Diagrama de flujo: conector 13">
            <a:hlinkClick r:id="rId8" action="ppaction://hlinksldjump"/>
            <a:extLst>
              <a:ext uri="{FF2B5EF4-FFF2-40B4-BE49-F238E27FC236}">
                <a16:creationId xmlns:a16="http://schemas.microsoft.com/office/drawing/2014/main" id="{3EEE52D5-0F5B-50EA-3D26-0AC3B751278A}"/>
              </a:ext>
            </a:extLst>
          </p:cNvPr>
          <p:cNvSpPr/>
          <p:nvPr/>
        </p:nvSpPr>
        <p:spPr>
          <a:xfrm>
            <a:off x="4651512" y="2665847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7C4973-10EA-FE26-105B-920A3D3B1643}"/>
              </a:ext>
            </a:extLst>
          </p:cNvPr>
          <p:cNvSpPr txBox="1"/>
          <p:nvPr/>
        </p:nvSpPr>
        <p:spPr>
          <a:xfrm>
            <a:off x="7156174" y="898185"/>
            <a:ext cx="397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ELABORAR PLANILLA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162806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3" name="Flecha: hacia abajo 2">
            <a:hlinkClick r:id="rId4" action="ppaction://hlinksldjump"/>
            <a:extLst>
              <a:ext uri="{FF2B5EF4-FFF2-40B4-BE49-F238E27FC236}">
                <a16:creationId xmlns:a16="http://schemas.microsoft.com/office/drawing/2014/main" id="{E4C2E756-65F9-D4DD-1C60-33AA74EB1A60}"/>
              </a:ext>
            </a:extLst>
          </p:cNvPr>
          <p:cNvSpPr/>
          <p:nvPr/>
        </p:nvSpPr>
        <p:spPr>
          <a:xfrm rot="5400000">
            <a:off x="2140226" y="9004853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0ED3EB8-F1FC-5DE7-8922-2F2C9CAB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13899"/>
              </p:ext>
            </p:extLst>
          </p:nvPr>
        </p:nvGraphicFramePr>
        <p:xfrm>
          <a:off x="3352800" y="1924167"/>
          <a:ext cx="133017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237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90237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574735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56268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Apellidos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Torres Mendoza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Asistente administrativo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88922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A7A13A-4F73-D947-CB59-A8FA0AFF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66470"/>
              </p:ext>
            </p:extLst>
          </p:nvPr>
        </p:nvGraphicFramePr>
        <p:xfrm>
          <a:off x="3352799" y="3854122"/>
          <a:ext cx="133017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75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18703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Empleado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base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Sueldo neto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Supervisor de seguridad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1274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5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E002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Sereno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Promotor de cultura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1500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1365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u="sng" dirty="0">
                          <a:solidFill>
                            <a:srgbClr val="0070C0"/>
                          </a:solidFill>
                          <a:hlinkClick r:id="rId6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72379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9255DF5-1ED9-FB19-8506-089FD9D718CD}"/>
              </a:ext>
            </a:extLst>
          </p:cNvPr>
          <p:cNvSpPr txBox="1"/>
          <p:nvPr/>
        </p:nvSpPr>
        <p:spPr>
          <a:xfrm>
            <a:off x="3352800" y="1334023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Empleados:</a:t>
            </a:r>
            <a:endParaRPr lang="es-PE" sz="28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84EFE5-D15E-A8B9-2F4D-28E79D135F86}"/>
              </a:ext>
            </a:extLst>
          </p:cNvPr>
          <p:cNvSpPr txBox="1"/>
          <p:nvPr/>
        </p:nvSpPr>
        <p:spPr>
          <a:xfrm>
            <a:off x="3352799" y="3265842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Planillas generadas:</a:t>
            </a:r>
            <a:endParaRPr lang="es-PE" sz="2800" dirty="0"/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id="{E1E88808-9F46-ECAD-05D4-B1B8A7741A83}"/>
              </a:ext>
            </a:extLst>
          </p:cNvPr>
          <p:cNvGrpSpPr/>
          <p:nvPr/>
        </p:nvGrpSpPr>
        <p:grpSpPr>
          <a:xfrm>
            <a:off x="14174842" y="5768761"/>
            <a:ext cx="2479672" cy="896911"/>
            <a:chOff x="0" y="0"/>
            <a:chExt cx="2995120" cy="901262"/>
          </a:xfrm>
        </p:grpSpPr>
        <p:sp>
          <p:nvSpPr>
            <p:cNvPr id="11" name="Freeform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D8DA3269-E4F1-8028-77A2-1BF9478B63D0}"/>
                </a:ext>
              </a:extLst>
            </p:cNvPr>
            <p:cNvSpPr/>
            <p:nvPr/>
          </p:nvSpPr>
          <p:spPr>
            <a:xfrm>
              <a:off x="63500" y="31749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2400" dirty="0">
                  <a:latin typeface="Berlin Sans FB" panose="020E0602020502020306" pitchFamily="34" charset="0"/>
                </a:rPr>
                <a:t>Generar resumen</a:t>
              </a:r>
              <a:endParaRPr lang="es-PE" sz="2400" dirty="0">
                <a:latin typeface="Berlin Sans FB" panose="020E0602020502020306" pitchFamily="34" charset="0"/>
              </a:endParaRPr>
            </a:p>
          </p:txBody>
        </p:sp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9B5E8CCB-8AD4-CD11-AC00-EAED59AFF8BD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4" name="Diagrama de flujo: conector 13">
            <a:hlinkClick r:id="rId8" action="ppaction://hlinksldjump"/>
            <a:extLst>
              <a:ext uri="{FF2B5EF4-FFF2-40B4-BE49-F238E27FC236}">
                <a16:creationId xmlns:a16="http://schemas.microsoft.com/office/drawing/2014/main" id="{3EEE52D5-0F5B-50EA-3D26-0AC3B751278A}"/>
              </a:ext>
            </a:extLst>
          </p:cNvPr>
          <p:cNvSpPr/>
          <p:nvPr/>
        </p:nvSpPr>
        <p:spPr>
          <a:xfrm>
            <a:off x="4619428" y="2373193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BD82339-3FD2-A3BC-3BB7-AF832DBD8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2225"/>
              </p:ext>
            </p:extLst>
          </p:nvPr>
        </p:nvGraphicFramePr>
        <p:xfrm>
          <a:off x="3216441" y="7159950"/>
          <a:ext cx="13301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753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2318703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745753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Cód. Resumen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 empleados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Costo total de la nómina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Periodo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RP001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3839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Mensual Octubre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9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D4C7AAB3-BDF1-3F92-0123-E16ACFA6B606}"/>
              </a:ext>
            </a:extLst>
          </p:cNvPr>
          <p:cNvSpPr txBox="1"/>
          <p:nvPr/>
        </p:nvSpPr>
        <p:spPr>
          <a:xfrm>
            <a:off x="3216441" y="6571670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Resumen de planillas: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373590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3727"/>
              </p:ext>
            </p:extLst>
          </p:nvPr>
        </p:nvGraphicFramePr>
        <p:xfrm>
          <a:off x="3352800" y="2269325"/>
          <a:ext cx="125100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3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generadas:</a:t>
            </a:r>
            <a:endParaRPr lang="es-PE" sz="2800" dirty="0"/>
          </a:p>
        </p:txBody>
      </p:sp>
      <p:sp>
        <p:nvSpPr>
          <p:cNvPr id="4" name="Diagrama de flujo: conector 3">
            <a:hlinkClick r:id="rId5" action="ppaction://hlinksldjump"/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Aprobar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917212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2269325"/>
          <a:ext cx="125100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3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generadas:</a:t>
            </a:r>
            <a:endParaRPr lang="es-PE" sz="2800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Aprobar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BFED0A-5878-F5A7-6065-F8D9BF34081B}"/>
              </a:ext>
            </a:extLst>
          </p:cNvPr>
          <p:cNvGrpSpPr/>
          <p:nvPr/>
        </p:nvGrpSpPr>
        <p:grpSpPr>
          <a:xfrm>
            <a:off x="4409937" y="2574124"/>
            <a:ext cx="175316" cy="284977"/>
            <a:chOff x="2796209" y="3703686"/>
            <a:chExt cx="412795" cy="404488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88F48DB-9B22-8C48-A352-FC31D15352A0}"/>
                </a:ext>
              </a:extLst>
            </p:cNvPr>
            <p:cNvCxnSpPr/>
            <p:nvPr/>
          </p:nvCxnSpPr>
          <p:spPr>
            <a:xfrm>
              <a:off x="2796209" y="3975652"/>
              <a:ext cx="92765" cy="13252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BC0D9193-C777-D9E8-3E97-563E51F32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3703686"/>
              <a:ext cx="320030" cy="40448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542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8347"/>
              </p:ext>
            </p:extLst>
          </p:nvPr>
        </p:nvGraphicFramePr>
        <p:xfrm>
          <a:off x="3453862" y="3146776"/>
          <a:ext cx="11948160" cy="90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90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307747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333622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3718558">
                  <a:extLst>
                    <a:ext uri="{9D8B030D-6E8A-4147-A177-3AD203B41FA5}">
                      <a16:colId xmlns:a16="http://schemas.microsoft.com/office/drawing/2014/main" val="2843203801"/>
                    </a:ext>
                  </a:extLst>
                </a:gridCol>
              </a:tblGrid>
              <a:tr h="450427"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Monto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Justificación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 detalles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456683">
                <a:tc>
                  <a:txBody>
                    <a:bodyPr/>
                    <a:lstStyle/>
                    <a:p>
                      <a:r>
                        <a:rPr lang="es-ES" sz="1800" dirty="0"/>
                        <a:t>CCP001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3839</a:t>
                      </a:r>
                      <a:endParaRPr lang="es-P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Pago de planilla a empleados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hlinkClick r:id="rId4" action="ppaction://hlinksldjump"/>
                        </a:rPr>
                        <a:t>Ver Detalle</a:t>
                      </a:r>
                      <a:endParaRPr lang="es-PE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Flecha: hacia la izquierda 2">
            <a:hlinkClick r:id="rId5" action="ppaction://hlinksldjump"/>
            <a:extLst>
              <a:ext uri="{FF2B5EF4-FFF2-40B4-BE49-F238E27FC236}">
                <a16:creationId xmlns:a16="http://schemas.microsoft.com/office/drawing/2014/main" id="{7739D665-4A8E-BE01-DC03-56AB1DDBB223}"/>
              </a:ext>
            </a:extLst>
          </p:cNvPr>
          <p:cNvSpPr/>
          <p:nvPr/>
        </p:nvSpPr>
        <p:spPr>
          <a:xfrm>
            <a:off x="1127760" y="8961120"/>
            <a:ext cx="1066800" cy="8799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975970-3611-ABAE-0A80-7160F7F8F51E}"/>
              </a:ext>
            </a:extLst>
          </p:cNvPr>
          <p:cNvSpPr txBox="1"/>
          <p:nvPr/>
        </p:nvSpPr>
        <p:spPr>
          <a:xfrm>
            <a:off x="6373849" y="2586446"/>
            <a:ext cx="5540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Certificados de crédito presupuestal</a:t>
            </a:r>
            <a:endParaRPr lang="es-PE" sz="28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2913BB9-076C-E521-42D9-27E940D73B16}"/>
              </a:ext>
            </a:extLst>
          </p:cNvPr>
          <p:cNvSpPr txBox="1"/>
          <p:nvPr/>
        </p:nvSpPr>
        <p:spPr>
          <a:xfrm>
            <a:off x="6100288" y="1219445"/>
            <a:ext cx="6655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/>
              <a:t>ELABORAR EXPEDIENTE SIAF</a:t>
            </a:r>
            <a:endParaRPr lang="es-PE" sz="4000" b="1" dirty="0"/>
          </a:p>
        </p:txBody>
      </p:sp>
    </p:spTree>
    <p:extLst>
      <p:ext uri="{BB962C8B-B14F-4D97-AF65-F5344CB8AC3E}">
        <p14:creationId xmlns:p14="http://schemas.microsoft.com/office/powerpoint/2010/main" val="2461678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1791"/>
              </p:ext>
            </p:extLst>
          </p:nvPr>
        </p:nvGraphicFramePr>
        <p:xfrm>
          <a:off x="3352800" y="2269325"/>
          <a:ext cx="1251005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13351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30" y="1679181"/>
            <a:ext cx="786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aprobadas por el Subgerente de RRHH:</a:t>
            </a:r>
            <a:endParaRPr lang="es-PE" sz="2800" dirty="0"/>
          </a:p>
        </p:txBody>
      </p:sp>
      <p:sp>
        <p:nvSpPr>
          <p:cNvPr id="4" name="Diagrama de flujo: conector 3">
            <a:hlinkClick r:id="rId5" action="ppaction://hlinksldjump"/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Aprobar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755842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04866"/>
              </p:ext>
            </p:extLst>
          </p:nvPr>
        </p:nvGraphicFramePr>
        <p:xfrm>
          <a:off x="3352800" y="2269325"/>
          <a:ext cx="125100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30" y="1679181"/>
            <a:ext cx="397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generadas:</a:t>
            </a:r>
            <a:endParaRPr lang="es-PE" sz="2800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Aprobar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BFED0A-5878-F5A7-6065-F8D9BF34081B}"/>
              </a:ext>
            </a:extLst>
          </p:cNvPr>
          <p:cNvGrpSpPr/>
          <p:nvPr/>
        </p:nvGrpSpPr>
        <p:grpSpPr>
          <a:xfrm>
            <a:off x="4409937" y="2574124"/>
            <a:ext cx="175316" cy="284977"/>
            <a:chOff x="2796209" y="3703686"/>
            <a:chExt cx="412795" cy="404488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88F48DB-9B22-8C48-A352-FC31D15352A0}"/>
                </a:ext>
              </a:extLst>
            </p:cNvPr>
            <p:cNvCxnSpPr/>
            <p:nvPr/>
          </p:nvCxnSpPr>
          <p:spPr>
            <a:xfrm>
              <a:off x="2796209" y="3975652"/>
              <a:ext cx="92765" cy="13252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BC0D9193-C777-D9E8-3E97-563E51F32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3703686"/>
              <a:ext cx="320030" cy="40448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977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657179-99BA-4367-7CA2-772FB02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9C5CD-A73E-B2E1-5A82-1B53F49C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A7839F-1DAF-38DD-F3AD-45DBB17FB640}"/>
              </a:ext>
            </a:extLst>
          </p:cNvPr>
          <p:cNvGrpSpPr/>
          <p:nvPr/>
        </p:nvGrpSpPr>
        <p:grpSpPr>
          <a:xfrm>
            <a:off x="2662672" y="714607"/>
            <a:ext cx="14260354" cy="9304036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D9BDB2-4D42-49C0-0661-44DEC387C607}"/>
                </a:ext>
              </a:extLst>
            </p:cNvPr>
            <p:cNvGrpSpPr/>
            <p:nvPr/>
          </p:nvGrpSpPr>
          <p:grpSpPr>
            <a:xfrm>
              <a:off x="0" y="1433602"/>
              <a:ext cx="17257469" cy="11319375"/>
              <a:chOff x="0" y="0"/>
              <a:chExt cx="17327581" cy="1136536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D46C195E-DED6-FB4D-260B-A31FDF34ECA8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1301863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9D6CABA-0F89-050C-86D3-E12A0201204A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9205248-48DB-DD62-45BE-2FE2363412C1}"/>
                </a:ext>
              </a:extLst>
            </p:cNvPr>
            <p:cNvGrpSpPr/>
            <p:nvPr/>
          </p:nvGrpSpPr>
          <p:grpSpPr>
            <a:xfrm>
              <a:off x="0" y="0"/>
              <a:ext cx="17257469" cy="1559194"/>
              <a:chOff x="0" y="0"/>
              <a:chExt cx="17327581" cy="1565529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D3DE247-E98E-618A-EB6D-2B043110B0E4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B5424C70-A8D1-42E5-39A4-CD4CA90CC921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FFA992-29D5-F966-7049-9E2C1D7008E0}"/>
              </a:ext>
            </a:extLst>
          </p:cNvPr>
          <p:cNvSpPr txBox="1"/>
          <p:nvPr/>
        </p:nvSpPr>
        <p:spPr>
          <a:xfrm>
            <a:off x="2957044" y="860243"/>
            <a:ext cx="7175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Menú de Subgerente </a:t>
            </a:r>
            <a:endParaRPr lang="es-PE" sz="54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11C0D59-2771-1EBD-8FA9-29678A0EBC50}"/>
              </a:ext>
            </a:extLst>
          </p:cNvPr>
          <p:cNvGrpSpPr/>
          <p:nvPr/>
        </p:nvGrpSpPr>
        <p:grpSpPr>
          <a:xfrm>
            <a:off x="3872251" y="2468996"/>
            <a:ext cx="4214725" cy="1925752"/>
            <a:chOff x="0" y="0"/>
            <a:chExt cx="2995120" cy="901262"/>
          </a:xfrm>
        </p:grpSpPr>
        <p:sp>
          <p:nvSpPr>
            <p:cNvPr id="16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EB4F2-672B-EEA7-EEC1-204ED337A402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P</a:t>
              </a:r>
              <a:r>
                <a:rPr lang="es-PE" sz="4000" dirty="0">
                  <a:latin typeface="Berlin Sans FB" panose="020E0602020502020306" pitchFamily="34" charset="0"/>
                </a:rPr>
                <a:t>lanillas</a:t>
              </a: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234B319-389C-A4CA-2E33-824641894FA6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4312BCF0-F9B9-449D-48E5-9CAE91EA410C}"/>
              </a:ext>
            </a:extLst>
          </p:cNvPr>
          <p:cNvGrpSpPr/>
          <p:nvPr/>
        </p:nvGrpSpPr>
        <p:grpSpPr>
          <a:xfrm>
            <a:off x="10840673" y="4976323"/>
            <a:ext cx="4188525" cy="1925752"/>
            <a:chOff x="0" y="0"/>
            <a:chExt cx="2995120" cy="901262"/>
          </a:xfrm>
        </p:grpSpPr>
        <p:sp>
          <p:nvSpPr>
            <p:cNvPr id="28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E7AE3838-2694-69D6-3E12-59E212EAA81E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PE" sz="4000" dirty="0">
                  <a:latin typeface="Berlin Sans FB" panose="020E0602020502020306" pitchFamily="34" charset="0"/>
                </a:rPr>
                <a:t>Solicitudes de Requerimiento</a:t>
              </a: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49480B7-0F20-41EF-F3DB-305E0A344F27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1F0CB352-0821-C148-D298-7A10F282F214}"/>
              </a:ext>
            </a:extLst>
          </p:cNvPr>
          <p:cNvGrpSpPr/>
          <p:nvPr/>
        </p:nvGrpSpPr>
        <p:grpSpPr>
          <a:xfrm>
            <a:off x="3853899" y="4976323"/>
            <a:ext cx="4196176" cy="1925752"/>
            <a:chOff x="0" y="0"/>
            <a:chExt cx="2995120" cy="901262"/>
          </a:xfrm>
        </p:grpSpPr>
        <p:sp>
          <p:nvSpPr>
            <p:cNvPr id="31" name="Freeform 26">
              <a:hlinkClick r:id="rId6" action="ppaction://hlinksldjump"/>
              <a:extLst>
                <a:ext uri="{FF2B5EF4-FFF2-40B4-BE49-F238E27FC236}">
                  <a16:creationId xmlns:a16="http://schemas.microsoft.com/office/drawing/2014/main" id="{7503AEC6-0113-66C2-720B-85BCE985C51B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PE" sz="4000" dirty="0">
                  <a:latin typeface="Berlin Sans FB" panose="020E0602020502020306" pitchFamily="34" charset="0"/>
                </a:rPr>
                <a:t>Expediente SIAF</a:t>
              </a: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3BAAD084-0C36-3DFD-A7D2-98BCE302656B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33" name="Group 25">
            <a:extLst>
              <a:ext uri="{FF2B5EF4-FFF2-40B4-BE49-F238E27FC236}">
                <a16:creationId xmlns:a16="http://schemas.microsoft.com/office/drawing/2014/main" id="{43A20E42-94C1-CB4A-14EE-3C0551265A58}"/>
              </a:ext>
            </a:extLst>
          </p:cNvPr>
          <p:cNvGrpSpPr/>
          <p:nvPr/>
        </p:nvGrpSpPr>
        <p:grpSpPr>
          <a:xfrm>
            <a:off x="10848745" y="2468996"/>
            <a:ext cx="4225243" cy="1925752"/>
            <a:chOff x="0" y="0"/>
            <a:chExt cx="2995120" cy="901262"/>
          </a:xfrm>
        </p:grpSpPr>
        <p:sp>
          <p:nvSpPr>
            <p:cNvPr id="34" name="Freeform 26">
              <a:hlinkClick r:id="rId7" action="ppaction://hlinksldjump"/>
              <a:extLst>
                <a:ext uri="{FF2B5EF4-FFF2-40B4-BE49-F238E27FC236}">
                  <a16:creationId xmlns:a16="http://schemas.microsoft.com/office/drawing/2014/main" id="{942FBA0E-C834-9E71-BDB9-788C80D569F6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Convocatoria </a:t>
              </a:r>
            </a:p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CAS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1F6C90F-9AF2-CDB4-3035-A8E0B8D3C453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0CCA3864-0CA1-92E2-5A34-138E84925047}"/>
              </a:ext>
            </a:extLst>
          </p:cNvPr>
          <p:cNvGrpSpPr/>
          <p:nvPr/>
        </p:nvGrpSpPr>
        <p:grpSpPr>
          <a:xfrm>
            <a:off x="7474166" y="7364295"/>
            <a:ext cx="4214725" cy="1925752"/>
            <a:chOff x="0" y="0"/>
            <a:chExt cx="2995120" cy="901262"/>
          </a:xfrm>
        </p:grpSpPr>
        <p:sp>
          <p:nvSpPr>
            <p:cNvPr id="13" name="Freeform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AF342F82-5F98-ACDF-AE8F-947E2D0CC238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Informe de Asistencia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01B6E33F-0915-FF55-3839-7DF23CE42689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740965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65865"/>
              </p:ext>
            </p:extLst>
          </p:nvPr>
        </p:nvGraphicFramePr>
        <p:xfrm>
          <a:off x="3352800" y="2269325"/>
          <a:ext cx="1251005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13351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29" y="1679181"/>
            <a:ext cx="8454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aprobadas por el gerente de planeamiento:</a:t>
            </a:r>
            <a:endParaRPr lang="es-PE" sz="2800" dirty="0"/>
          </a:p>
        </p:txBody>
      </p:sp>
      <p:sp>
        <p:nvSpPr>
          <p:cNvPr id="4" name="Diagrama de flujo: conector 3">
            <a:hlinkClick r:id="rId5" action="ppaction://hlinksldjump"/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Autorizar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2685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41855-14C9-EB87-56A0-13F357019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94997-518B-6A42-658B-D64893D2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8037752-03EF-90F5-7E4F-4CB6BCC89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536776"/>
              </p:ext>
            </p:extLst>
          </p:nvPr>
        </p:nvGraphicFramePr>
        <p:xfrm>
          <a:off x="3352800" y="2269325"/>
          <a:ext cx="125100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494">
                  <a:extLst>
                    <a:ext uri="{9D8B030D-6E8A-4147-A177-3AD203B41FA5}">
                      <a16:colId xmlns:a16="http://schemas.microsoft.com/office/drawing/2014/main" val="3108295856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718858964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3451428071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168984352"/>
                    </a:ext>
                  </a:extLst>
                </a:gridCol>
                <a:gridCol w="1807581">
                  <a:extLst>
                    <a:ext uri="{9D8B030D-6E8A-4147-A177-3AD203B41FA5}">
                      <a16:colId xmlns:a16="http://schemas.microsoft.com/office/drawing/2014/main" val="3599638495"/>
                    </a:ext>
                  </a:extLst>
                </a:gridCol>
                <a:gridCol w="2140494">
                  <a:extLst>
                    <a:ext uri="{9D8B030D-6E8A-4147-A177-3AD203B41FA5}">
                      <a16:colId xmlns:a16="http://schemas.microsoft.com/office/drawing/2014/main" val="155872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Código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Área Solicitante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Posición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Cantidad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Detalle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1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RQ001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Logística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Asistente Técnico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u="sng" dirty="0">
                          <a:solidFill>
                            <a:srgbClr val="0070C0"/>
                          </a:solidFill>
                          <a:hlinkClick r:id="rId4" action="ppaction://hlinksldjump"/>
                        </a:rPr>
                        <a:t>Ver Detalle</a:t>
                      </a:r>
                      <a:endParaRPr lang="es-PE" u="sng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4661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A4231689-D65F-FDA0-B915-1B6DBAB91CC3}"/>
              </a:ext>
            </a:extLst>
          </p:cNvPr>
          <p:cNvSpPr txBox="1"/>
          <p:nvPr/>
        </p:nvSpPr>
        <p:spPr>
          <a:xfrm>
            <a:off x="3233529" y="1679181"/>
            <a:ext cx="11236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Solicitudes aprobadas por Gerente de Planeamiento y Presupuesto:</a:t>
            </a:r>
            <a:endParaRPr lang="es-PE" sz="2800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C63DADEC-88A1-ED42-65D9-4895B4931E2B}"/>
              </a:ext>
            </a:extLst>
          </p:cNvPr>
          <p:cNvSpPr/>
          <p:nvPr/>
        </p:nvSpPr>
        <p:spPr>
          <a:xfrm>
            <a:off x="4346713" y="2666669"/>
            <a:ext cx="238540" cy="25179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9E6FC9A3-0C3E-1A45-9153-58939EA7358C}"/>
              </a:ext>
            </a:extLst>
          </p:cNvPr>
          <p:cNvGrpSpPr/>
          <p:nvPr/>
        </p:nvGrpSpPr>
        <p:grpSpPr>
          <a:xfrm>
            <a:off x="13383179" y="8538638"/>
            <a:ext cx="2479672" cy="896911"/>
            <a:chOff x="0" y="0"/>
            <a:chExt cx="2995120" cy="901262"/>
          </a:xfrm>
        </p:grpSpPr>
        <p:sp>
          <p:nvSpPr>
            <p:cNvPr id="7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508B3B08-58F2-F270-61D7-4E6941A23C33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Autorizar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CC945342-8928-A787-59C0-A5AAE655DC4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CBFED0A-5878-F5A7-6065-F8D9BF34081B}"/>
              </a:ext>
            </a:extLst>
          </p:cNvPr>
          <p:cNvGrpSpPr/>
          <p:nvPr/>
        </p:nvGrpSpPr>
        <p:grpSpPr>
          <a:xfrm>
            <a:off x="4409937" y="2574124"/>
            <a:ext cx="175316" cy="284977"/>
            <a:chOff x="2796209" y="3703686"/>
            <a:chExt cx="412795" cy="404488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88F48DB-9B22-8C48-A352-FC31D15352A0}"/>
                </a:ext>
              </a:extLst>
            </p:cNvPr>
            <p:cNvCxnSpPr/>
            <p:nvPr/>
          </p:nvCxnSpPr>
          <p:spPr>
            <a:xfrm>
              <a:off x="2796209" y="3975652"/>
              <a:ext cx="92765" cy="13252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hlinkClick r:id="rId6" action="ppaction://hlinksldjump"/>
              <a:extLst>
                <a:ext uri="{FF2B5EF4-FFF2-40B4-BE49-F238E27FC236}">
                  <a16:creationId xmlns:a16="http://schemas.microsoft.com/office/drawing/2014/main" id="{BC0D9193-C777-D9E8-3E97-563E51F32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8974" y="3703686"/>
              <a:ext cx="320030" cy="40448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646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¡Informe de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asistencia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82176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Firma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realizada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,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contrato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guardado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76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aprobada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996454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autorizada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2902774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961595" y="4158518"/>
            <a:ext cx="8111909" cy="196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Expediente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SIAF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,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el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gerente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Contabilidad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ha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sido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notificado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6449691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1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913475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aprobada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1185076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¡CV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eliminado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hlinkClick r:id="rId4" action="ppaction://hlinksldjump"/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192842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5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2" y="3911886"/>
            <a:ext cx="8111909" cy="196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Resultado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y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publicado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. El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contrato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para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el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postulante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ganador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fue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!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120D03A5-778F-6D5D-2DF9-BB26FF33B603}"/>
              </a:ext>
            </a:extLst>
          </p:cNvPr>
          <p:cNvGrpSpPr/>
          <p:nvPr/>
        </p:nvGrpSpPr>
        <p:grpSpPr>
          <a:xfrm>
            <a:off x="7708988" y="5913070"/>
            <a:ext cx="2868479" cy="867350"/>
            <a:chOff x="1738633" y="-31750"/>
            <a:chExt cx="3136611" cy="948426"/>
          </a:xfrm>
        </p:grpSpPr>
        <p:sp>
          <p:nvSpPr>
            <p:cNvPr id="4" name="Freeform 15">
              <a:extLst>
                <a:ext uri="{FF2B5EF4-FFF2-40B4-BE49-F238E27FC236}">
                  <a16:creationId xmlns:a16="http://schemas.microsoft.com/office/drawing/2014/main" id="{91554070-7AB6-D849-0606-40AD82448333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  <a:hlinkClick r:id="rId4" action="ppaction://hlinksldjump"/>
                </a:rPr>
                <a:t>Aceptar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F4BBA98-7644-6DC9-6E4B-58758C4BA94F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2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6B3740-B4D5-74C1-4B30-82D000D9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CAEB74-A0DA-8D87-C8EE-142912B9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2A0F98A-B420-4F02-FBCC-CB9AC7275D77}"/>
              </a:ext>
            </a:extLst>
          </p:cNvPr>
          <p:cNvGrpSpPr/>
          <p:nvPr/>
        </p:nvGrpSpPr>
        <p:grpSpPr>
          <a:xfrm>
            <a:off x="3789107" y="1749863"/>
            <a:ext cx="11212354" cy="6787274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E2E398B-CFC9-E691-11BC-4C775FE8E0C8}"/>
                </a:ext>
              </a:extLst>
            </p:cNvPr>
            <p:cNvGrpSpPr/>
            <p:nvPr/>
          </p:nvGrpSpPr>
          <p:grpSpPr>
            <a:xfrm>
              <a:off x="0" y="1433602"/>
              <a:ext cx="17257469" cy="11319375"/>
              <a:chOff x="0" y="0"/>
              <a:chExt cx="17327581" cy="1136536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496C3524-9DD5-832F-8217-170097950D14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1301863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6F45A79-8412-67AA-F836-1A7A1FDC22A3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B0ED235F-D972-4BEB-A721-57B94A27FD52}"/>
                </a:ext>
              </a:extLst>
            </p:cNvPr>
            <p:cNvGrpSpPr/>
            <p:nvPr/>
          </p:nvGrpSpPr>
          <p:grpSpPr>
            <a:xfrm>
              <a:off x="0" y="0"/>
              <a:ext cx="17257469" cy="1559194"/>
              <a:chOff x="0" y="0"/>
              <a:chExt cx="17327581" cy="1565529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49A597FF-A3D6-4A61-1B61-047FDF8C282D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 dirty="0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5FB053A5-EA0A-49FA-F6A9-9FFEF132A63C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7D21D6-DE31-86F6-214A-0BCC95FBED47}"/>
              </a:ext>
            </a:extLst>
          </p:cNvPr>
          <p:cNvSpPr txBox="1"/>
          <p:nvPr/>
        </p:nvSpPr>
        <p:spPr>
          <a:xfrm>
            <a:off x="3809652" y="1793431"/>
            <a:ext cx="608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/>
              <a:t>Menú de Postulante</a:t>
            </a:r>
            <a:endParaRPr lang="es-PE" sz="4800" dirty="0"/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745B847D-2C28-7A89-1B87-E120B02CD823}"/>
              </a:ext>
            </a:extLst>
          </p:cNvPr>
          <p:cNvGrpSpPr/>
          <p:nvPr/>
        </p:nvGrpSpPr>
        <p:grpSpPr>
          <a:xfrm>
            <a:off x="4611756" y="4329546"/>
            <a:ext cx="3816626" cy="2029388"/>
            <a:chOff x="0" y="0"/>
            <a:chExt cx="2995120" cy="901262"/>
          </a:xfrm>
        </p:grpSpPr>
        <p:sp>
          <p:nvSpPr>
            <p:cNvPr id="13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4BDC9F35-8F7F-1416-9499-6D4EE0BE16AB}"/>
                </a:ext>
              </a:extLst>
            </p:cNvPr>
            <p:cNvSpPr/>
            <p:nvPr/>
          </p:nvSpPr>
          <p:spPr>
            <a:xfrm>
              <a:off x="31749" y="34742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Colgar CV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40ECC45-1620-8C39-15E1-17C92D425AA6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5" name="Group 25">
            <a:extLst>
              <a:ext uri="{FF2B5EF4-FFF2-40B4-BE49-F238E27FC236}">
                <a16:creationId xmlns:a16="http://schemas.microsoft.com/office/drawing/2014/main" id="{04820FA5-13A0-279C-FC9B-4AE1360072E8}"/>
              </a:ext>
            </a:extLst>
          </p:cNvPr>
          <p:cNvGrpSpPr/>
          <p:nvPr/>
        </p:nvGrpSpPr>
        <p:grpSpPr>
          <a:xfrm>
            <a:off x="9796336" y="4264791"/>
            <a:ext cx="3816626" cy="2029388"/>
            <a:chOff x="0" y="0"/>
            <a:chExt cx="2995120" cy="901262"/>
          </a:xfrm>
        </p:grpSpPr>
        <p:sp>
          <p:nvSpPr>
            <p:cNvPr id="16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CA2086C3-1574-56D7-96FE-914929166769}"/>
                </a:ext>
              </a:extLst>
            </p:cNvPr>
            <p:cNvSpPr/>
            <p:nvPr/>
          </p:nvSpPr>
          <p:spPr>
            <a:xfrm>
              <a:off x="31749" y="34742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Contrato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D236F80C-A57D-A945-207A-135BC5697899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247644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28007" y="1134231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DNI: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8007" y="1963854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Nombres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947" y="2798425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7888" y="4636627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Perfil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57431" y="937424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ES" sz="3200" dirty="0"/>
                <a:t>41483669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27371" y="1739472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ES" sz="3200" dirty="0"/>
                <a:t>Erick Javier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27371" y="2638500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ES" sz="3200" dirty="0" err="1"/>
                <a:t>Zatta</a:t>
              </a:r>
              <a:r>
                <a:rPr lang="es-ES" sz="3200" dirty="0"/>
                <a:t> Garcia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1" name="Freeform 21"/>
          <p:cNvSpPr/>
          <p:nvPr/>
        </p:nvSpPr>
        <p:spPr>
          <a:xfrm>
            <a:off x="6752223" y="4367583"/>
            <a:ext cx="6747845" cy="2605231"/>
          </a:xfrm>
          <a:custGeom>
            <a:avLst/>
            <a:gdLst/>
            <a:ahLst/>
            <a:cxnLst/>
            <a:rect l="l" t="t" r="r" b="b"/>
            <a:pathLst>
              <a:path w="7047911" h="596900">
                <a:moveTo>
                  <a:pt x="6955200" y="596900"/>
                </a:moveTo>
                <a:lnTo>
                  <a:pt x="92710" y="596900"/>
                </a:lnTo>
                <a:cubicBezTo>
                  <a:pt x="41910" y="596900"/>
                  <a:pt x="0" y="554990"/>
                  <a:pt x="0" y="50419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6953931" y="0"/>
                </a:lnTo>
                <a:cubicBezTo>
                  <a:pt x="7004731" y="0"/>
                  <a:pt x="7046640" y="41910"/>
                  <a:pt x="7046640" y="92710"/>
                </a:cubicBezTo>
                <a:lnTo>
                  <a:pt x="7046640" y="502920"/>
                </a:lnTo>
                <a:cubicBezTo>
                  <a:pt x="7047911" y="554990"/>
                  <a:pt x="7006000" y="596900"/>
                  <a:pt x="6955200" y="59690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Un asistente de contabilidad altamente organizado y con experiencia, capaz de gestionar registros financieros precisos, conciliaciones y preparación de informes para respaldar la administración financiera. Con habilidades sólidas en contabilidad gubernamental y regulaciones locales.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Be Vietnam Bold"/>
              </a:rPr>
              <a:t>CV: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51806" y="7228694"/>
            <a:ext cx="5200417" cy="426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Profesión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767253" y="7087965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ES" sz="3200" dirty="0"/>
                <a:t>Contador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391528" y="7923345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Años de experiencia: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6797312" y="7891277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ES" sz="3200" dirty="0"/>
                <a:t>2 años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6E124F74-94F3-3B9F-E502-11392ADEF896}"/>
              </a:ext>
            </a:extLst>
          </p:cNvPr>
          <p:cNvGrpSpPr/>
          <p:nvPr/>
        </p:nvGrpSpPr>
        <p:grpSpPr>
          <a:xfrm>
            <a:off x="12461990" y="9194310"/>
            <a:ext cx="2713958" cy="955511"/>
            <a:chOff x="0" y="0"/>
            <a:chExt cx="2995120" cy="901262"/>
          </a:xfrm>
        </p:grpSpPr>
        <p:sp>
          <p:nvSpPr>
            <p:cNvPr id="26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4CFFF479-E235-525B-F207-93EEAE8194CA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Colgar</a:t>
              </a:r>
              <a:r>
                <a:rPr lang="es-PE" sz="4000" dirty="0">
                  <a:latin typeface="Berlin Sans FB" panose="020E0602020502020306" pitchFamily="34" charset="0"/>
                </a:rPr>
                <a:t> CV</a:t>
              </a: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C319DCA-37CA-7358-C9D3-68CAE350FD9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51" name="Group 25">
            <a:extLst>
              <a:ext uri="{FF2B5EF4-FFF2-40B4-BE49-F238E27FC236}">
                <a16:creationId xmlns:a16="http://schemas.microsoft.com/office/drawing/2014/main" id="{F89E354D-DA7E-AA0D-8311-753CFF613A7F}"/>
              </a:ext>
            </a:extLst>
          </p:cNvPr>
          <p:cNvGrpSpPr/>
          <p:nvPr/>
        </p:nvGrpSpPr>
        <p:grpSpPr>
          <a:xfrm>
            <a:off x="15374995" y="9194311"/>
            <a:ext cx="2713958" cy="955511"/>
            <a:chOff x="0" y="0"/>
            <a:chExt cx="2995120" cy="901262"/>
          </a:xfrm>
        </p:grpSpPr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E7D3C5A2-0A4E-7EA4-5F4A-741FC61E5979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anchor="ctr"/>
            <a:lstStyle/>
            <a:p>
              <a:pPr algn="ctr"/>
              <a:r>
                <a:rPr lang="es-ES" sz="4000" dirty="0">
                  <a:solidFill>
                    <a:srgbClr val="FF0000"/>
                  </a:solidFill>
                  <a:latin typeface="Berlin Sans FB" panose="020E0602020502020306" pitchFamily="34" charset="0"/>
                  <a:hlinkClick r:id="rId5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Cancelar</a:t>
              </a:r>
              <a:endParaRPr lang="es-PE" sz="4000" dirty="0">
                <a:solidFill>
                  <a:srgbClr val="FF0000"/>
                </a:solidFill>
                <a:latin typeface="Berlin Sans FB" panose="020E0602020502020306" pitchFamily="34" charset="0"/>
              </a:endParaRPr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730DB47C-838E-8324-2E0F-65B3BAC747EB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31F585D-A473-0E44-29D4-EFB0B043BC59}"/>
              </a:ext>
            </a:extLst>
          </p:cNvPr>
          <p:cNvSpPr txBox="1"/>
          <p:nvPr/>
        </p:nvSpPr>
        <p:spPr>
          <a:xfrm>
            <a:off x="1421587" y="8738421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Foto:</a:t>
            </a:r>
          </a:p>
        </p:txBody>
      </p:sp>
      <p:grpSp>
        <p:nvGrpSpPr>
          <p:cNvPr id="15" name="Group 34">
            <a:extLst>
              <a:ext uri="{FF2B5EF4-FFF2-40B4-BE49-F238E27FC236}">
                <a16:creationId xmlns:a16="http://schemas.microsoft.com/office/drawing/2014/main" id="{C64535AD-5B20-BC2A-C7BF-3456D1F15D3C}"/>
              </a:ext>
            </a:extLst>
          </p:cNvPr>
          <p:cNvGrpSpPr/>
          <p:nvPr/>
        </p:nvGrpSpPr>
        <p:grpSpPr>
          <a:xfrm>
            <a:off x="6812341" y="8722910"/>
            <a:ext cx="4247172" cy="626666"/>
            <a:chOff x="0" y="0"/>
            <a:chExt cx="7111411" cy="661904"/>
          </a:xfrm>
          <a:solidFill>
            <a:srgbClr val="92D050"/>
          </a:solidFill>
        </p:grpSpPr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AB941E76-A5C7-E648-BDE3-DD0FB591E566}"/>
                </a:ext>
              </a:extLst>
            </p:cNvPr>
            <p:cNvSpPr/>
            <p:nvPr/>
          </p:nvSpPr>
          <p:spPr>
            <a:xfrm>
              <a:off x="31750" y="31750"/>
              <a:ext cx="7047912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r>
                <a:rPr lang="es-PE" sz="3200" dirty="0"/>
                <a:t>       Seleccionar imagen</a:t>
              </a: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1FE143C2-6ECB-924B-95DB-FD4EAC67BD0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28" name="Imagen 27" descr="Icono&#10;&#10;Descripción generada automáticamente con confianza media">
            <a:extLst>
              <a:ext uri="{FF2B5EF4-FFF2-40B4-BE49-F238E27FC236}">
                <a16:creationId xmlns:a16="http://schemas.microsoft.com/office/drawing/2014/main" id="{98EF2932-CE01-D334-C0EB-54F161E366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91" y="8758260"/>
            <a:ext cx="545095" cy="545095"/>
          </a:xfrm>
          <a:prstGeom prst="rect">
            <a:avLst/>
          </a:prstGeom>
        </p:spPr>
      </p:pic>
      <p:sp>
        <p:nvSpPr>
          <p:cNvPr id="29" name="TextBox 4">
            <a:extLst>
              <a:ext uri="{FF2B5EF4-FFF2-40B4-BE49-F238E27FC236}">
                <a16:creationId xmlns:a16="http://schemas.microsoft.com/office/drawing/2014/main" id="{65065173-E292-B8CB-0859-397FA12235F3}"/>
              </a:ext>
            </a:extLst>
          </p:cNvPr>
          <p:cNvSpPr txBox="1"/>
          <p:nvPr/>
        </p:nvSpPr>
        <p:spPr>
          <a:xfrm>
            <a:off x="1628007" y="3703196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Correo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0" name="Group 11">
            <a:extLst>
              <a:ext uri="{FF2B5EF4-FFF2-40B4-BE49-F238E27FC236}">
                <a16:creationId xmlns:a16="http://schemas.microsoft.com/office/drawing/2014/main" id="{58828DD6-27B0-7C17-0358-9EE95689FE6E}"/>
              </a:ext>
            </a:extLst>
          </p:cNvPr>
          <p:cNvGrpSpPr/>
          <p:nvPr/>
        </p:nvGrpSpPr>
        <p:grpSpPr>
          <a:xfrm>
            <a:off x="6827371" y="3478814"/>
            <a:ext cx="6732815" cy="671334"/>
            <a:chOff x="0" y="0"/>
            <a:chExt cx="7111411" cy="709084"/>
          </a:xfrm>
        </p:grpSpPr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118D4A5-3721-1607-8EBF-D62886B00536}"/>
                </a:ext>
              </a:extLst>
            </p:cNvPr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/>
            <a:lstStyle/>
            <a:p>
              <a:r>
                <a:rPr lang="es-PE" sz="3200" dirty="0"/>
                <a:t>erick.zattagarcia@gmail.com</a:t>
              </a:r>
            </a:p>
            <a:p>
              <a:endParaRPr lang="es-PE" sz="3200" dirty="0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0DBAB67D-E69B-2934-7C53-FC866A1756E7}"/>
                </a:ext>
              </a:extLst>
            </p:cNvPr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239397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28007" y="1134231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DNI: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8007" y="2111593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Nombres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947" y="3022306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97947" y="3925887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Perfil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57431" y="937424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41483669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27371" y="1887211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Erick Javier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27371" y="2862381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Zatta</a:t>
              </a:r>
              <a:r>
                <a:rPr lang="es-ES" sz="3200" dirty="0"/>
                <a:t> Garcia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1" name="Freeform 21"/>
          <p:cNvSpPr/>
          <p:nvPr/>
        </p:nvSpPr>
        <p:spPr>
          <a:xfrm>
            <a:off x="6782282" y="3656843"/>
            <a:ext cx="6747845" cy="2605231"/>
          </a:xfrm>
          <a:custGeom>
            <a:avLst/>
            <a:gdLst/>
            <a:ahLst/>
            <a:cxnLst/>
            <a:rect l="l" t="t" r="r" b="b"/>
            <a:pathLst>
              <a:path w="7047911" h="596900">
                <a:moveTo>
                  <a:pt x="6955200" y="596900"/>
                </a:moveTo>
                <a:lnTo>
                  <a:pt x="92710" y="596900"/>
                </a:lnTo>
                <a:cubicBezTo>
                  <a:pt x="41910" y="596900"/>
                  <a:pt x="0" y="554990"/>
                  <a:pt x="0" y="50419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6953931" y="0"/>
                </a:lnTo>
                <a:cubicBezTo>
                  <a:pt x="7004731" y="0"/>
                  <a:pt x="7046640" y="41910"/>
                  <a:pt x="7046640" y="92710"/>
                </a:cubicBezTo>
                <a:lnTo>
                  <a:pt x="7046640" y="502920"/>
                </a:lnTo>
                <a:cubicBezTo>
                  <a:pt x="7047911" y="554990"/>
                  <a:pt x="7006000" y="596900"/>
                  <a:pt x="6955200" y="5969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Un asistente de contabilidad altamente organizado y con experiencia, capaz de gestionar registros financieros precisos, conciliaciones y preparación de informes para respaldar la administración financiera. Con habilidades sólidas en contabilidad gubernamental y regulaciones locales.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11924" y="6568730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Profesión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6827371" y="6428001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Contador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21587" y="7456687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Años de experiencia: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6827371" y="7424619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 años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la izquierda 13">
            <a:hlinkClick r:id="rId4" action="ppaction://hlinksldjump"/>
            <a:extLst>
              <a:ext uri="{FF2B5EF4-FFF2-40B4-BE49-F238E27FC236}">
                <a16:creationId xmlns:a16="http://schemas.microsoft.com/office/drawing/2014/main" id="{C1EDB072-4AD3-BE23-6481-BF0785A4F31A}"/>
              </a:ext>
            </a:extLst>
          </p:cNvPr>
          <p:cNvSpPr/>
          <p:nvPr/>
        </p:nvSpPr>
        <p:spPr>
          <a:xfrm>
            <a:off x="1512183" y="8849479"/>
            <a:ext cx="1007165" cy="8658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24484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28007" y="1134231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DNI: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28007" y="2111593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Nombres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947" y="3022306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97947" y="3925887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Perfil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57431" y="937424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41483669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27371" y="1887211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Erick Javier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827371" y="2862381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Zatta</a:t>
              </a:r>
              <a:r>
                <a:rPr lang="es-ES" sz="3200" dirty="0"/>
                <a:t> Garcia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1" name="Freeform 21"/>
          <p:cNvSpPr/>
          <p:nvPr/>
        </p:nvSpPr>
        <p:spPr>
          <a:xfrm>
            <a:off x="6782282" y="3656843"/>
            <a:ext cx="6747845" cy="2605231"/>
          </a:xfrm>
          <a:custGeom>
            <a:avLst/>
            <a:gdLst/>
            <a:ahLst/>
            <a:cxnLst/>
            <a:rect l="l" t="t" r="r" b="b"/>
            <a:pathLst>
              <a:path w="7047911" h="596900">
                <a:moveTo>
                  <a:pt x="6955200" y="596900"/>
                </a:moveTo>
                <a:lnTo>
                  <a:pt x="92710" y="596900"/>
                </a:lnTo>
                <a:cubicBezTo>
                  <a:pt x="41910" y="596900"/>
                  <a:pt x="0" y="554990"/>
                  <a:pt x="0" y="50419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6953931" y="0"/>
                </a:lnTo>
                <a:cubicBezTo>
                  <a:pt x="7004731" y="0"/>
                  <a:pt x="7046640" y="41910"/>
                  <a:pt x="7046640" y="92710"/>
                </a:cubicBezTo>
                <a:lnTo>
                  <a:pt x="7046640" y="502920"/>
                </a:lnTo>
                <a:cubicBezTo>
                  <a:pt x="7047911" y="554990"/>
                  <a:pt x="7006000" y="596900"/>
                  <a:pt x="6955200" y="5969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Un asistente de contabilidad altamente organizado y con experiencia, capaz de gestionar registros financieros precisos, conciliaciones y preparación de informes para respaldar la administración financiera. Con habilidades sólidas en contabilidad gubernamental y regulaciones locales.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11924" y="6568730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Profesión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6827371" y="6428001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Contador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21587" y="7456687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Años de experiencia: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6827371" y="7424619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 años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la izquierda 13">
            <a:hlinkClick r:id="rId4" action="ppaction://hlinksldjump"/>
            <a:extLst>
              <a:ext uri="{FF2B5EF4-FFF2-40B4-BE49-F238E27FC236}">
                <a16:creationId xmlns:a16="http://schemas.microsoft.com/office/drawing/2014/main" id="{C1EDB072-4AD3-BE23-6481-BF0785A4F31A}"/>
              </a:ext>
            </a:extLst>
          </p:cNvPr>
          <p:cNvSpPr/>
          <p:nvPr/>
        </p:nvSpPr>
        <p:spPr>
          <a:xfrm>
            <a:off x="1512183" y="8849479"/>
            <a:ext cx="1007165" cy="8658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5592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818971" y="1995652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DNI: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18971" y="2973014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Nombres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88911" y="3883727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88911" y="4837611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Perfil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48395" y="1798845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41483669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18335" y="2748632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Erick Javier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018335" y="3723802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Zatta</a:t>
              </a:r>
              <a:r>
                <a:rPr lang="es-ES" sz="3200" dirty="0"/>
                <a:t> Garcia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1" name="Freeform 21"/>
          <p:cNvSpPr/>
          <p:nvPr/>
        </p:nvSpPr>
        <p:spPr>
          <a:xfrm>
            <a:off x="6973246" y="4518264"/>
            <a:ext cx="6747845" cy="2605231"/>
          </a:xfrm>
          <a:custGeom>
            <a:avLst/>
            <a:gdLst/>
            <a:ahLst/>
            <a:cxnLst/>
            <a:rect l="l" t="t" r="r" b="b"/>
            <a:pathLst>
              <a:path w="7047911" h="596900">
                <a:moveTo>
                  <a:pt x="6955200" y="596900"/>
                </a:moveTo>
                <a:lnTo>
                  <a:pt x="92710" y="596900"/>
                </a:lnTo>
                <a:cubicBezTo>
                  <a:pt x="41910" y="596900"/>
                  <a:pt x="0" y="554990"/>
                  <a:pt x="0" y="504190"/>
                </a:cubicBezTo>
                <a:lnTo>
                  <a:pt x="0" y="92710"/>
                </a:lnTo>
                <a:cubicBezTo>
                  <a:pt x="0" y="41910"/>
                  <a:pt x="41910" y="0"/>
                  <a:pt x="92710" y="0"/>
                </a:cubicBezTo>
                <a:lnTo>
                  <a:pt x="6953931" y="0"/>
                </a:lnTo>
                <a:cubicBezTo>
                  <a:pt x="7004731" y="0"/>
                  <a:pt x="7046640" y="41910"/>
                  <a:pt x="7046640" y="92710"/>
                </a:cubicBezTo>
                <a:lnTo>
                  <a:pt x="7046640" y="502920"/>
                </a:lnTo>
                <a:cubicBezTo>
                  <a:pt x="7047911" y="554990"/>
                  <a:pt x="7006000" y="596900"/>
                  <a:pt x="6955200" y="5969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s-ES" sz="2300" dirty="0">
                <a:latin typeface="Arial" panose="020B0604020202020204" pitchFamily="34" charset="0"/>
                <a:cs typeface="Arial" panose="020B0604020202020204" pitchFamily="34" charset="0"/>
              </a:rPr>
              <a:t>Un asistente de contabilidad altamente organizado y con experiencia, capaz de gestionar registros financieros precisos, conciliaciones y preparación de informes para respaldar la administración financiera. Con habilidades sólidas en contabilidad gubernamental y regulaciones locales.</a:t>
            </a:r>
            <a:endParaRPr lang="es-PE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802888" y="7430151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Profesión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018335" y="7289422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Contador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612551" y="8318108"/>
            <a:ext cx="5218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Años de experiencia: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018335" y="8286040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 años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la izquierda 13">
            <a:hlinkClick r:id="rId4" action="ppaction://hlinksldjump"/>
            <a:extLst>
              <a:ext uri="{FF2B5EF4-FFF2-40B4-BE49-F238E27FC236}">
                <a16:creationId xmlns:a16="http://schemas.microsoft.com/office/drawing/2014/main" id="{C1EDB072-4AD3-BE23-6481-BF0785A4F31A}"/>
              </a:ext>
            </a:extLst>
          </p:cNvPr>
          <p:cNvSpPr/>
          <p:nvPr/>
        </p:nvSpPr>
        <p:spPr>
          <a:xfrm>
            <a:off x="1512183" y="8849479"/>
            <a:ext cx="1007165" cy="8658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A8AE1291-B1DD-C4C0-F523-2911D2123457}"/>
              </a:ext>
            </a:extLst>
          </p:cNvPr>
          <p:cNvSpPr txBox="1"/>
          <p:nvPr/>
        </p:nvSpPr>
        <p:spPr>
          <a:xfrm>
            <a:off x="1818971" y="1218597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Cód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Convocatoria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8208690C-82E9-F6C4-5CEE-DEAED4710163}"/>
              </a:ext>
            </a:extLst>
          </p:cNvPr>
          <p:cNvGrpSpPr/>
          <p:nvPr/>
        </p:nvGrpSpPr>
        <p:grpSpPr>
          <a:xfrm>
            <a:off x="7048395" y="1021790"/>
            <a:ext cx="6732815" cy="654165"/>
            <a:chOff x="0" y="0"/>
            <a:chExt cx="7111411" cy="690950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72984BE6-EB2D-BC93-A9F3-A1E9ACC56FAC}"/>
                </a:ext>
              </a:extLst>
            </p:cNvPr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C001</a:t>
              </a:r>
              <a:endParaRPr lang="es-PE" sz="3200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7EC35294-9E71-4FE0-B063-B0CDCECBB95B}"/>
                </a:ext>
              </a:extLst>
            </p:cNvPr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440673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19924" b="5186"/>
          <a:stretch>
            <a:fillRect/>
          </a:stretch>
        </p:blipFill>
        <p:spPr>
          <a:xfrm>
            <a:off x="36245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4977" y="201877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55499" y="668748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Be Vietnam Bold"/>
              </a:rPr>
              <a:t>CV a enviar: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001979" y="2156053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001979" y="3212127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001979" y="4220577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001979" y="5304285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001979" y="62142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180245" y="7352716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180245" y="8461704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15F16E58-7F21-16C5-F233-B224739F3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50" y="332847"/>
            <a:ext cx="1666192" cy="1619256"/>
          </a:xfrm>
          <a:prstGeom prst="rect">
            <a:avLst/>
          </a:prstGeom>
        </p:spPr>
      </p:pic>
      <p:grpSp>
        <p:nvGrpSpPr>
          <p:cNvPr id="52" name="Group 14">
            <a:extLst>
              <a:ext uri="{FF2B5EF4-FFF2-40B4-BE49-F238E27FC236}">
                <a16:creationId xmlns:a16="http://schemas.microsoft.com/office/drawing/2014/main" id="{A5841169-641D-B628-D5FB-8A21301EBF22}"/>
              </a:ext>
            </a:extLst>
          </p:cNvPr>
          <p:cNvGrpSpPr/>
          <p:nvPr/>
        </p:nvGrpSpPr>
        <p:grpSpPr>
          <a:xfrm>
            <a:off x="14812509" y="8648560"/>
            <a:ext cx="2868479" cy="867350"/>
            <a:chOff x="1738633" y="-31750"/>
            <a:chExt cx="3136611" cy="948426"/>
          </a:xfrm>
        </p:grpSpPr>
        <p:sp>
          <p:nvSpPr>
            <p:cNvPr id="53" name="Freeform 15">
              <a:hlinkClick r:id="rId5" action="ppaction://hlinksldjump"/>
              <a:extLst>
                <a:ext uri="{FF2B5EF4-FFF2-40B4-BE49-F238E27FC236}">
                  <a16:creationId xmlns:a16="http://schemas.microsoft.com/office/drawing/2014/main" id="{5F50F698-FC6C-F866-8F92-F6E7FB8FB9DA}"/>
                </a:ext>
              </a:extLst>
            </p:cNvPr>
            <p:cNvSpPr/>
            <p:nvPr/>
          </p:nvSpPr>
          <p:spPr>
            <a:xfrm>
              <a:off x="1747956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4000" dirty="0">
                  <a:solidFill>
                    <a:srgbClr val="FF0000"/>
                  </a:solidFill>
                </a:rPr>
                <a:t>CANCELAR</a:t>
              </a:r>
              <a:endParaRPr lang="es-PE" sz="4000" dirty="0">
                <a:solidFill>
                  <a:srgbClr val="FF0000"/>
                </a:solidFill>
              </a:endParaRPr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21C49C6F-B4C5-519E-1C82-9760A1C17C63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EE4A2AB4-AB54-D65E-FDDC-B14D3B89DCFE}"/>
              </a:ext>
            </a:extLst>
          </p:cNvPr>
          <p:cNvGrpSpPr/>
          <p:nvPr/>
        </p:nvGrpSpPr>
        <p:grpSpPr>
          <a:xfrm>
            <a:off x="11686425" y="8663586"/>
            <a:ext cx="2868479" cy="867350"/>
            <a:chOff x="1738633" y="-31750"/>
            <a:chExt cx="3136611" cy="948426"/>
          </a:xfrm>
        </p:grpSpPr>
        <p:sp>
          <p:nvSpPr>
            <p:cNvPr id="6" name="Freeform 15">
              <a:hlinkClick r:id="rId6" action="ppaction://hlinksldjump"/>
              <a:extLst>
                <a:ext uri="{FF2B5EF4-FFF2-40B4-BE49-F238E27FC236}">
                  <a16:creationId xmlns:a16="http://schemas.microsoft.com/office/drawing/2014/main" id="{243766AD-ECC3-5E2B-EBE8-D89D78C30706}"/>
                </a:ext>
              </a:extLst>
            </p:cNvPr>
            <p:cNvSpPr/>
            <p:nvPr/>
          </p:nvSpPr>
          <p:spPr>
            <a:xfrm>
              <a:off x="1738633" y="10872"/>
              <a:ext cx="3073111" cy="884926"/>
            </a:xfrm>
            <a:custGeom>
              <a:avLst/>
              <a:gdLst/>
              <a:ahLst/>
              <a:cxnLst/>
              <a:rect l="l" t="t" r="r" b="b"/>
              <a:pathLst>
                <a:path w="3073111" h="884926">
                  <a:moveTo>
                    <a:pt x="2980401" y="884926"/>
                  </a:moveTo>
                  <a:lnTo>
                    <a:pt x="92710" y="884926"/>
                  </a:lnTo>
                  <a:cubicBezTo>
                    <a:pt x="41910" y="884926"/>
                    <a:pt x="0" y="843016"/>
                    <a:pt x="0" y="79221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79131" y="0"/>
                  </a:lnTo>
                  <a:cubicBezTo>
                    <a:pt x="3029931" y="0"/>
                    <a:pt x="3071841" y="41910"/>
                    <a:pt x="3071841" y="92710"/>
                  </a:cubicBezTo>
                  <a:lnTo>
                    <a:pt x="3071841" y="790946"/>
                  </a:lnTo>
                  <a:cubicBezTo>
                    <a:pt x="3073111" y="843016"/>
                    <a:pt x="3031201" y="884926"/>
                    <a:pt x="2980401" y="88492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4000" dirty="0"/>
                <a:t>ENVIAR</a:t>
              </a:r>
              <a:endParaRPr lang="es-PE" sz="4000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442F8CC3-466C-A908-DFBB-12B1B47DEE56}"/>
                </a:ext>
              </a:extLst>
            </p:cNvPr>
            <p:cNvSpPr/>
            <p:nvPr/>
          </p:nvSpPr>
          <p:spPr>
            <a:xfrm>
              <a:off x="1738633" y="-31750"/>
              <a:ext cx="3136611" cy="948426"/>
            </a:xfrm>
            <a:custGeom>
              <a:avLst/>
              <a:gdLst/>
              <a:ahLst/>
              <a:cxnLst/>
              <a:rect l="l" t="t" r="r" b="b"/>
              <a:pathLst>
                <a:path w="3136611" h="948426">
                  <a:moveTo>
                    <a:pt x="3012151" y="59690"/>
                  </a:moveTo>
                  <a:cubicBezTo>
                    <a:pt x="3047711" y="59690"/>
                    <a:pt x="3076921" y="88900"/>
                    <a:pt x="3076921" y="124460"/>
                  </a:cubicBezTo>
                  <a:lnTo>
                    <a:pt x="3076921" y="823966"/>
                  </a:lnTo>
                  <a:cubicBezTo>
                    <a:pt x="3076921" y="859526"/>
                    <a:pt x="3047711" y="888736"/>
                    <a:pt x="3012151" y="888736"/>
                  </a:cubicBezTo>
                  <a:lnTo>
                    <a:pt x="124460" y="888736"/>
                  </a:lnTo>
                  <a:cubicBezTo>
                    <a:pt x="88900" y="888736"/>
                    <a:pt x="59690" y="859526"/>
                    <a:pt x="59690" y="82396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012151" y="59690"/>
                  </a:lnTo>
                  <a:moveTo>
                    <a:pt x="30121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823966"/>
                  </a:lnTo>
                  <a:cubicBezTo>
                    <a:pt x="0" y="892546"/>
                    <a:pt x="55880" y="948426"/>
                    <a:pt x="124460" y="948426"/>
                  </a:cubicBezTo>
                  <a:lnTo>
                    <a:pt x="3012151" y="948426"/>
                  </a:lnTo>
                  <a:cubicBezTo>
                    <a:pt x="3080731" y="948426"/>
                    <a:pt x="3136611" y="892546"/>
                    <a:pt x="3136611" y="823966"/>
                  </a:cubicBezTo>
                  <a:lnTo>
                    <a:pt x="3136611" y="124460"/>
                  </a:lnTo>
                  <a:cubicBezTo>
                    <a:pt x="3136611" y="55880"/>
                    <a:pt x="3080731" y="0"/>
                    <a:pt x="3012151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 dirty="0"/>
            </a:p>
          </p:txBody>
        </p:sp>
      </p:grpSp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10956C66-D592-F542-A1D0-D29CDA03B79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11" y="1492707"/>
            <a:ext cx="5417129" cy="76231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86011" y="3721512"/>
            <a:ext cx="5384164" cy="995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CV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colgado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con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éxito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4E03EE5-1672-35A1-96D8-22AE7520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3" name="Group 25">
            <a:extLst>
              <a:ext uri="{FF2B5EF4-FFF2-40B4-BE49-F238E27FC236}">
                <a16:creationId xmlns:a16="http://schemas.microsoft.com/office/drawing/2014/main" id="{EF692240-A648-FD3C-FE35-DAB1E660ED6A}"/>
              </a:ext>
            </a:extLst>
          </p:cNvPr>
          <p:cNvGrpSpPr/>
          <p:nvPr/>
        </p:nvGrpSpPr>
        <p:grpSpPr>
          <a:xfrm>
            <a:off x="7512467" y="5570151"/>
            <a:ext cx="2713958" cy="955511"/>
            <a:chOff x="0" y="0"/>
            <a:chExt cx="2995120" cy="901262"/>
          </a:xfrm>
        </p:grpSpPr>
        <p:sp>
          <p:nvSpPr>
            <p:cNvPr id="4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DB53EAD8-B6C4-1CC6-FE57-DE9556DFFD07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Aceptar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8" name="Freeform 27">
              <a:extLst>
                <a:ext uri="{FF2B5EF4-FFF2-40B4-BE49-F238E27FC236}">
                  <a16:creationId xmlns:a16="http://schemas.microsoft.com/office/drawing/2014/main" id="{342BC75D-48B3-77EB-4F68-1133A1B83F3F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5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Creado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 err="1">
                <a:solidFill>
                  <a:srgbClr val="000000"/>
                </a:solidFill>
                <a:latin typeface="Space Mono Bold"/>
              </a:rPr>
              <a:t>Continuar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10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49972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127931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6892" y="1997845"/>
            <a:ext cx="4600964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Apellidos: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6892" y="2651906"/>
            <a:ext cx="4600964" cy="145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Puesto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</a:t>
            </a:r>
          </a:p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76892" y="3691285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Horario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trabajo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83002" y="1142477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19691" y="189717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13061" y="2734694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13061" y="3792615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Generar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567674" y="8846191"/>
            <a:ext cx="3035269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575930" y="8846191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>
            <a:hlinkClick r:id="rId3" action="ppaction://hlinksldjump"/>
          </p:cNvPr>
          <p:cNvSpPr txBox="1"/>
          <p:nvPr/>
        </p:nvSpPr>
        <p:spPr>
          <a:xfrm>
            <a:off x="10672268" y="908474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GENERAR</a:t>
            </a:r>
          </a:p>
        </p:txBody>
      </p:sp>
      <p:sp>
        <p:nvSpPr>
          <p:cNvPr id="32" name="TextBox 32">
            <a:hlinkClick r:id="rId4" action="ppaction://hlinksldjump"/>
          </p:cNvPr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CANCELAR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18747" y="481508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base: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183002" y="4653098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5" name="TextBox 33">
            <a:extLst>
              <a:ext uri="{FF2B5EF4-FFF2-40B4-BE49-F238E27FC236}">
                <a16:creationId xmlns:a16="http://schemas.microsoft.com/office/drawing/2014/main" id="{B63E8104-A2E2-B578-D7DF-FCCB91AF333E}"/>
              </a:ext>
            </a:extLst>
          </p:cNvPr>
          <p:cNvSpPr txBox="1"/>
          <p:nvPr/>
        </p:nvSpPr>
        <p:spPr>
          <a:xfrm>
            <a:off x="1985071" y="5619010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AFP: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D6C6A935-462B-7500-945D-63CEB0932027}"/>
              </a:ext>
            </a:extLst>
          </p:cNvPr>
          <p:cNvGrpSpPr/>
          <p:nvPr/>
        </p:nvGrpSpPr>
        <p:grpSpPr>
          <a:xfrm>
            <a:off x="7219691" y="5485228"/>
            <a:ext cx="6732815" cy="626666"/>
            <a:chOff x="0" y="0"/>
            <a:chExt cx="7111411" cy="661904"/>
          </a:xfrm>
        </p:grpSpPr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3BBC26C6-09B7-065E-0453-AB99D6FEBBDE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E9263A7A-9256-5876-2198-E82D46544043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3" name="TextBox 33">
            <a:extLst>
              <a:ext uri="{FF2B5EF4-FFF2-40B4-BE49-F238E27FC236}">
                <a16:creationId xmlns:a16="http://schemas.microsoft.com/office/drawing/2014/main" id="{377A9DB2-65A7-4149-C80A-72875BA5F3E5}"/>
              </a:ext>
            </a:extLst>
          </p:cNvPr>
          <p:cNvSpPr txBox="1"/>
          <p:nvPr/>
        </p:nvSpPr>
        <p:spPr>
          <a:xfrm>
            <a:off x="1976892" y="6422936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Otros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7" name="Group 34">
            <a:extLst>
              <a:ext uri="{FF2B5EF4-FFF2-40B4-BE49-F238E27FC236}">
                <a16:creationId xmlns:a16="http://schemas.microsoft.com/office/drawing/2014/main" id="{07462425-9B78-794F-4BBE-4F2FB43B494A}"/>
              </a:ext>
            </a:extLst>
          </p:cNvPr>
          <p:cNvGrpSpPr/>
          <p:nvPr/>
        </p:nvGrpSpPr>
        <p:grpSpPr>
          <a:xfrm>
            <a:off x="7213061" y="6265180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9E979F8-7487-7BAF-4953-FB164D65C25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C772EF-19C9-D71C-8D2B-66D8C4CB3FD4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1" name="TextBox 33">
            <a:extLst>
              <a:ext uri="{FF2B5EF4-FFF2-40B4-BE49-F238E27FC236}">
                <a16:creationId xmlns:a16="http://schemas.microsoft.com/office/drawing/2014/main" id="{3C1B1760-7421-AB38-2065-8092F55A4007}"/>
              </a:ext>
            </a:extLst>
          </p:cNvPr>
          <p:cNvSpPr txBox="1"/>
          <p:nvPr/>
        </p:nvSpPr>
        <p:spPr>
          <a:xfrm>
            <a:off x="1985071" y="716079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Bonificaciones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575EEF6C-6227-4010-2096-4901ABB12B2F}"/>
              </a:ext>
            </a:extLst>
          </p:cNvPr>
          <p:cNvGrpSpPr/>
          <p:nvPr/>
        </p:nvGrpSpPr>
        <p:grpSpPr>
          <a:xfrm>
            <a:off x="7219691" y="7075946"/>
            <a:ext cx="6732815" cy="626666"/>
            <a:chOff x="0" y="0"/>
            <a:chExt cx="7111411" cy="661904"/>
          </a:xfrm>
        </p:grpSpPr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4384C76-162A-209E-5499-E63C187549E3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C80C86F-14F8-E0AC-72FE-1361E0FE30A9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TextBox 33">
            <a:extLst>
              <a:ext uri="{FF2B5EF4-FFF2-40B4-BE49-F238E27FC236}">
                <a16:creationId xmlns:a16="http://schemas.microsoft.com/office/drawing/2014/main" id="{B1397B3A-2C3B-D699-5A78-EF1A13D42BCE}"/>
              </a:ext>
            </a:extLst>
          </p:cNvPr>
          <p:cNvSpPr txBox="1"/>
          <p:nvPr/>
        </p:nvSpPr>
        <p:spPr>
          <a:xfrm>
            <a:off x="2055436" y="8016532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neto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01805DD8-9821-93A5-30C6-A020002A2F7A}"/>
              </a:ext>
            </a:extLst>
          </p:cNvPr>
          <p:cNvGrpSpPr/>
          <p:nvPr/>
        </p:nvGrpSpPr>
        <p:grpSpPr>
          <a:xfrm>
            <a:off x="7219691" y="7854546"/>
            <a:ext cx="6732815" cy="626666"/>
            <a:chOff x="0" y="0"/>
            <a:chExt cx="7111411" cy="661904"/>
          </a:xfrm>
        </p:grpSpPr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03CA14A8-E279-1B5E-41F2-8038B07564EA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B7BC8642-9EE5-750D-9476-772360665E5D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13492" y="3572293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Planilla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</a:p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774458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3" action="ppaction://hlinksldjump"/>
              </a:rPr>
              <a:t>Continuar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B4084FF-D0D1-2DB6-D063-83054F94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49972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127931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6892" y="1997845"/>
            <a:ext cx="4600964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Apellidos: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6892" y="2651906"/>
            <a:ext cx="4600964" cy="145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Puesto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</a:t>
            </a:r>
          </a:p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76892" y="3691285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Horario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trabajo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83002" y="1142477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E001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19691" y="189717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Flores Quispe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13061" y="2734694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Supervisor de seguridad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13061" y="3792615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10:00am – 7:00pm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575930" y="8846191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" name="TextBox 32">
            <a:hlinkClick r:id="rId3" action="ppaction://hlinksldjump"/>
          </p:cNvPr>
          <p:cNvSpPr txBox="1"/>
          <p:nvPr/>
        </p:nvSpPr>
        <p:spPr>
          <a:xfrm>
            <a:off x="15212159" y="903105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SALIR</a:t>
            </a: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18747" y="481508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base: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183002" y="4653098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1400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5" name="TextBox 33">
            <a:extLst>
              <a:ext uri="{FF2B5EF4-FFF2-40B4-BE49-F238E27FC236}">
                <a16:creationId xmlns:a16="http://schemas.microsoft.com/office/drawing/2014/main" id="{B63E8104-A2E2-B578-D7DF-FCCB91AF333E}"/>
              </a:ext>
            </a:extLst>
          </p:cNvPr>
          <p:cNvSpPr txBox="1"/>
          <p:nvPr/>
        </p:nvSpPr>
        <p:spPr>
          <a:xfrm>
            <a:off x="1985071" y="5619010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AFP: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D6C6A935-462B-7500-945D-63CEB0932027}"/>
              </a:ext>
            </a:extLst>
          </p:cNvPr>
          <p:cNvGrpSpPr/>
          <p:nvPr/>
        </p:nvGrpSpPr>
        <p:grpSpPr>
          <a:xfrm>
            <a:off x="7219691" y="5485228"/>
            <a:ext cx="6732815" cy="626666"/>
            <a:chOff x="0" y="0"/>
            <a:chExt cx="7111411" cy="661904"/>
          </a:xfrm>
        </p:grpSpPr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3BBC26C6-09B7-065E-0453-AB99D6FEBBDE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140</a:t>
              </a:r>
              <a:endParaRPr lang="es-PE" sz="3200" dirty="0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E9263A7A-9256-5876-2198-E82D46544043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3" name="TextBox 33">
            <a:extLst>
              <a:ext uri="{FF2B5EF4-FFF2-40B4-BE49-F238E27FC236}">
                <a16:creationId xmlns:a16="http://schemas.microsoft.com/office/drawing/2014/main" id="{377A9DB2-65A7-4149-C80A-72875BA5F3E5}"/>
              </a:ext>
            </a:extLst>
          </p:cNvPr>
          <p:cNvSpPr txBox="1"/>
          <p:nvPr/>
        </p:nvSpPr>
        <p:spPr>
          <a:xfrm>
            <a:off x="1976892" y="6422936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Otros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7" name="Group 34">
            <a:extLst>
              <a:ext uri="{FF2B5EF4-FFF2-40B4-BE49-F238E27FC236}">
                <a16:creationId xmlns:a16="http://schemas.microsoft.com/office/drawing/2014/main" id="{07462425-9B78-794F-4BBE-4F2FB43B494A}"/>
              </a:ext>
            </a:extLst>
          </p:cNvPr>
          <p:cNvGrpSpPr/>
          <p:nvPr/>
        </p:nvGrpSpPr>
        <p:grpSpPr>
          <a:xfrm>
            <a:off x="7213061" y="6265180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9E979F8-7487-7BAF-4953-FB164D65C25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ESSALUD S/.126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C772EF-19C9-D71C-8D2B-66D8C4CB3FD4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1" name="TextBox 33">
            <a:extLst>
              <a:ext uri="{FF2B5EF4-FFF2-40B4-BE49-F238E27FC236}">
                <a16:creationId xmlns:a16="http://schemas.microsoft.com/office/drawing/2014/main" id="{3C1B1760-7421-AB38-2065-8092F55A4007}"/>
              </a:ext>
            </a:extLst>
          </p:cNvPr>
          <p:cNvSpPr txBox="1"/>
          <p:nvPr/>
        </p:nvSpPr>
        <p:spPr>
          <a:xfrm>
            <a:off x="1985071" y="716079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Bonificaciones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575EEF6C-6227-4010-2096-4901ABB12B2F}"/>
              </a:ext>
            </a:extLst>
          </p:cNvPr>
          <p:cNvGrpSpPr/>
          <p:nvPr/>
        </p:nvGrpSpPr>
        <p:grpSpPr>
          <a:xfrm>
            <a:off x="7219691" y="7075946"/>
            <a:ext cx="6732815" cy="626666"/>
            <a:chOff x="0" y="0"/>
            <a:chExt cx="7111411" cy="661904"/>
          </a:xfrm>
        </p:grpSpPr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4384C76-162A-209E-5499-E63C187549E3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A.Familiar</a:t>
              </a:r>
              <a:r>
                <a:rPr lang="es-ES" sz="3200" dirty="0"/>
                <a:t> S/.140</a:t>
              </a:r>
              <a:endParaRPr lang="es-PE" sz="3200" dirty="0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C80C86F-14F8-E0AC-72FE-1361E0FE30A9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TextBox 33">
            <a:extLst>
              <a:ext uri="{FF2B5EF4-FFF2-40B4-BE49-F238E27FC236}">
                <a16:creationId xmlns:a16="http://schemas.microsoft.com/office/drawing/2014/main" id="{B1397B3A-2C3B-D699-5A78-EF1A13D42BCE}"/>
              </a:ext>
            </a:extLst>
          </p:cNvPr>
          <p:cNvSpPr txBox="1"/>
          <p:nvPr/>
        </p:nvSpPr>
        <p:spPr>
          <a:xfrm>
            <a:off x="2055436" y="8016532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neto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01805DD8-9821-93A5-30C6-A020002A2F7A}"/>
              </a:ext>
            </a:extLst>
          </p:cNvPr>
          <p:cNvGrpSpPr/>
          <p:nvPr/>
        </p:nvGrpSpPr>
        <p:grpSpPr>
          <a:xfrm>
            <a:off x="7219691" y="7854546"/>
            <a:ext cx="6732815" cy="626666"/>
            <a:chOff x="0" y="0"/>
            <a:chExt cx="7111411" cy="661904"/>
          </a:xfrm>
        </p:grpSpPr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03CA14A8-E279-1B5E-41F2-8038B07564EA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1274</a:t>
              </a:r>
              <a:endParaRPr lang="es-PE" sz="3200" dirty="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B7BC8642-9EE5-750D-9476-772360665E5D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38848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657179-99BA-4367-7CA2-772FB02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9C5CD-A73E-B2E1-5A82-1B53F49C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A7839F-1DAF-38DD-F3AD-45DBB17FB640}"/>
              </a:ext>
            </a:extLst>
          </p:cNvPr>
          <p:cNvGrpSpPr/>
          <p:nvPr/>
        </p:nvGrpSpPr>
        <p:grpSpPr>
          <a:xfrm>
            <a:off x="3568621" y="1646341"/>
            <a:ext cx="11289900" cy="6998538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D9BDB2-4D42-49C0-0661-44DEC387C607}"/>
                </a:ext>
              </a:extLst>
            </p:cNvPr>
            <p:cNvGrpSpPr/>
            <p:nvPr/>
          </p:nvGrpSpPr>
          <p:grpSpPr>
            <a:xfrm>
              <a:off x="0" y="1433602"/>
              <a:ext cx="17257469" cy="11319375"/>
              <a:chOff x="0" y="0"/>
              <a:chExt cx="17327581" cy="1136536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D46C195E-DED6-FB4D-260B-A31FDF34ECA8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1301863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9D6CABA-0F89-050C-86D3-E12A0201204A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9205248-48DB-DD62-45BE-2FE2363412C1}"/>
                </a:ext>
              </a:extLst>
            </p:cNvPr>
            <p:cNvGrpSpPr/>
            <p:nvPr/>
          </p:nvGrpSpPr>
          <p:grpSpPr>
            <a:xfrm>
              <a:off x="0" y="0"/>
              <a:ext cx="17257469" cy="1559194"/>
              <a:chOff x="0" y="0"/>
              <a:chExt cx="17327581" cy="1565529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D3DE247-E98E-618A-EB6D-2B043110B0E4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B5424C70-A8D1-42E5-39A4-CD4CA90CC921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FFA992-29D5-F966-7049-9E2C1D7008E0}"/>
              </a:ext>
            </a:extLst>
          </p:cNvPr>
          <p:cNvSpPr txBox="1"/>
          <p:nvPr/>
        </p:nvSpPr>
        <p:spPr>
          <a:xfrm>
            <a:off x="3568621" y="1646341"/>
            <a:ext cx="9738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/>
              <a:t>Menú de Representante de Área  </a:t>
            </a:r>
            <a:endParaRPr lang="es-PE" sz="54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11C0D59-2771-1EBD-8FA9-29678A0EBC50}"/>
              </a:ext>
            </a:extLst>
          </p:cNvPr>
          <p:cNvGrpSpPr/>
          <p:nvPr/>
        </p:nvGrpSpPr>
        <p:grpSpPr>
          <a:xfrm>
            <a:off x="4263188" y="4051645"/>
            <a:ext cx="4042180" cy="2183710"/>
            <a:chOff x="0" y="0"/>
            <a:chExt cx="2995120" cy="901262"/>
          </a:xfrm>
        </p:grpSpPr>
        <p:sp>
          <p:nvSpPr>
            <p:cNvPr id="16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EB4F2-672B-EEA7-EEC1-204ED337A402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Generar Solicitud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234B319-389C-A4CA-2E33-824641894FA6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5BC0381D-575C-E627-A104-DD8A9557FAEE}"/>
              </a:ext>
            </a:extLst>
          </p:cNvPr>
          <p:cNvGrpSpPr/>
          <p:nvPr/>
        </p:nvGrpSpPr>
        <p:grpSpPr>
          <a:xfrm>
            <a:off x="9728901" y="4051645"/>
            <a:ext cx="3984166" cy="2260639"/>
            <a:chOff x="0" y="0"/>
            <a:chExt cx="2995120" cy="901262"/>
          </a:xfrm>
        </p:grpSpPr>
        <p:sp>
          <p:nvSpPr>
            <p:cNvPr id="13" name="Freeform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630D8C3A-BD0B-1F1A-EF42-11DEE15CCFFC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Resultados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7D71B1F4-DBD7-243A-98A7-7414EEB0EDA2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305352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49972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127931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6892" y="1997845"/>
            <a:ext cx="4600964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Apellidos: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6892" y="2651906"/>
            <a:ext cx="4600964" cy="145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Puesto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</a:t>
            </a:r>
          </a:p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76892" y="3691285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Horario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trabajo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83002" y="1142477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E002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19691" y="189717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Sanchez</a:t>
              </a:r>
              <a:r>
                <a:rPr lang="es-ES" sz="3200" dirty="0"/>
                <a:t> Carrión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13061" y="2734694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Sereno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13061" y="3792615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8:00am – 5:00pm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575930" y="8846191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" name="TextBox 32">
            <a:hlinkClick r:id="rId3" action="ppaction://hlinksldjump"/>
          </p:cNvPr>
          <p:cNvSpPr txBox="1"/>
          <p:nvPr/>
        </p:nvSpPr>
        <p:spPr>
          <a:xfrm>
            <a:off x="15212159" y="903105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SALIR</a:t>
            </a: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18747" y="481508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base: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183002" y="4653098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1300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5" name="TextBox 33">
            <a:extLst>
              <a:ext uri="{FF2B5EF4-FFF2-40B4-BE49-F238E27FC236}">
                <a16:creationId xmlns:a16="http://schemas.microsoft.com/office/drawing/2014/main" id="{B63E8104-A2E2-B578-D7DF-FCCB91AF333E}"/>
              </a:ext>
            </a:extLst>
          </p:cNvPr>
          <p:cNvSpPr txBox="1"/>
          <p:nvPr/>
        </p:nvSpPr>
        <p:spPr>
          <a:xfrm>
            <a:off x="1985071" y="5619010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AFP: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D6C6A935-462B-7500-945D-63CEB0932027}"/>
              </a:ext>
            </a:extLst>
          </p:cNvPr>
          <p:cNvGrpSpPr/>
          <p:nvPr/>
        </p:nvGrpSpPr>
        <p:grpSpPr>
          <a:xfrm>
            <a:off x="7219691" y="5485228"/>
            <a:ext cx="6732815" cy="626666"/>
            <a:chOff x="0" y="0"/>
            <a:chExt cx="7111411" cy="661904"/>
          </a:xfrm>
        </p:grpSpPr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3BBC26C6-09B7-065E-0453-AB99D6FEBBDE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130</a:t>
              </a:r>
              <a:endParaRPr lang="es-PE" sz="3200" dirty="0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E9263A7A-9256-5876-2198-E82D46544043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3" name="TextBox 33">
            <a:extLst>
              <a:ext uri="{FF2B5EF4-FFF2-40B4-BE49-F238E27FC236}">
                <a16:creationId xmlns:a16="http://schemas.microsoft.com/office/drawing/2014/main" id="{377A9DB2-65A7-4149-C80A-72875BA5F3E5}"/>
              </a:ext>
            </a:extLst>
          </p:cNvPr>
          <p:cNvSpPr txBox="1"/>
          <p:nvPr/>
        </p:nvSpPr>
        <p:spPr>
          <a:xfrm>
            <a:off x="1976892" y="6422936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Otros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7" name="Group 34">
            <a:extLst>
              <a:ext uri="{FF2B5EF4-FFF2-40B4-BE49-F238E27FC236}">
                <a16:creationId xmlns:a16="http://schemas.microsoft.com/office/drawing/2014/main" id="{07462425-9B78-794F-4BBE-4F2FB43B494A}"/>
              </a:ext>
            </a:extLst>
          </p:cNvPr>
          <p:cNvGrpSpPr/>
          <p:nvPr/>
        </p:nvGrpSpPr>
        <p:grpSpPr>
          <a:xfrm>
            <a:off x="7213061" y="6265180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9E979F8-7487-7BAF-4953-FB164D65C25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Uniforme S/.100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C772EF-19C9-D71C-8D2B-66D8C4CB3FD4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1" name="TextBox 33">
            <a:extLst>
              <a:ext uri="{FF2B5EF4-FFF2-40B4-BE49-F238E27FC236}">
                <a16:creationId xmlns:a16="http://schemas.microsoft.com/office/drawing/2014/main" id="{3C1B1760-7421-AB38-2065-8092F55A4007}"/>
              </a:ext>
            </a:extLst>
          </p:cNvPr>
          <p:cNvSpPr txBox="1"/>
          <p:nvPr/>
        </p:nvSpPr>
        <p:spPr>
          <a:xfrm>
            <a:off x="1985071" y="716079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Bonificaciones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575EEF6C-6227-4010-2096-4901ABB12B2F}"/>
              </a:ext>
            </a:extLst>
          </p:cNvPr>
          <p:cNvGrpSpPr/>
          <p:nvPr/>
        </p:nvGrpSpPr>
        <p:grpSpPr>
          <a:xfrm>
            <a:off x="7219691" y="7075946"/>
            <a:ext cx="6732815" cy="626666"/>
            <a:chOff x="0" y="0"/>
            <a:chExt cx="7111411" cy="661904"/>
          </a:xfrm>
        </p:grpSpPr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4384C76-162A-209E-5499-E63C187549E3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A.Familiar</a:t>
              </a:r>
              <a:r>
                <a:rPr lang="es-ES" sz="3200" dirty="0"/>
                <a:t> S/.130</a:t>
              </a:r>
              <a:endParaRPr lang="es-PE" sz="3200" dirty="0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C80C86F-14F8-E0AC-72FE-1361E0FE30A9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TextBox 33">
            <a:extLst>
              <a:ext uri="{FF2B5EF4-FFF2-40B4-BE49-F238E27FC236}">
                <a16:creationId xmlns:a16="http://schemas.microsoft.com/office/drawing/2014/main" id="{B1397B3A-2C3B-D699-5A78-EF1A13D42BCE}"/>
              </a:ext>
            </a:extLst>
          </p:cNvPr>
          <p:cNvSpPr txBox="1"/>
          <p:nvPr/>
        </p:nvSpPr>
        <p:spPr>
          <a:xfrm>
            <a:off x="2055436" y="8016532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neto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01805DD8-9821-93A5-30C6-A020002A2F7A}"/>
              </a:ext>
            </a:extLst>
          </p:cNvPr>
          <p:cNvGrpSpPr/>
          <p:nvPr/>
        </p:nvGrpSpPr>
        <p:grpSpPr>
          <a:xfrm>
            <a:off x="7219691" y="7854546"/>
            <a:ext cx="6732815" cy="626666"/>
            <a:chOff x="0" y="0"/>
            <a:chExt cx="7111411" cy="661904"/>
          </a:xfrm>
        </p:grpSpPr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03CA14A8-E279-1B5E-41F2-8038B07564EA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1200</a:t>
              </a:r>
              <a:endParaRPr lang="es-PE" sz="3200" dirty="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B7BC8642-9EE5-750D-9476-772360665E5D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929554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49972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127931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76892" y="1997845"/>
            <a:ext cx="4600964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Apellidos: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76892" y="2651906"/>
            <a:ext cx="4600964" cy="145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Puesto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</a:t>
            </a:r>
          </a:p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empleado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76892" y="3691285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Horario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trabajo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83002" y="1142477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E003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19691" y="189717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Castillo Diaz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13061" y="2734694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Promotor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13061" y="3792615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8:00am – 5:00pm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575930" y="8846191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" name="TextBox 32">
            <a:hlinkClick r:id="rId3" action="ppaction://hlinksldjump"/>
          </p:cNvPr>
          <p:cNvSpPr txBox="1"/>
          <p:nvPr/>
        </p:nvSpPr>
        <p:spPr>
          <a:xfrm>
            <a:off x="15212159" y="903105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SALIR</a:t>
            </a: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18747" y="481508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base: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7183002" y="4653098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1500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5" name="TextBox 33">
            <a:extLst>
              <a:ext uri="{FF2B5EF4-FFF2-40B4-BE49-F238E27FC236}">
                <a16:creationId xmlns:a16="http://schemas.microsoft.com/office/drawing/2014/main" id="{B63E8104-A2E2-B578-D7DF-FCCB91AF333E}"/>
              </a:ext>
            </a:extLst>
          </p:cNvPr>
          <p:cNvSpPr txBox="1"/>
          <p:nvPr/>
        </p:nvSpPr>
        <p:spPr>
          <a:xfrm>
            <a:off x="1985071" y="5619010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AFP: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D6C6A935-462B-7500-945D-63CEB0932027}"/>
              </a:ext>
            </a:extLst>
          </p:cNvPr>
          <p:cNvGrpSpPr/>
          <p:nvPr/>
        </p:nvGrpSpPr>
        <p:grpSpPr>
          <a:xfrm>
            <a:off x="7219691" y="5485228"/>
            <a:ext cx="6732815" cy="626666"/>
            <a:chOff x="0" y="0"/>
            <a:chExt cx="7111411" cy="661904"/>
          </a:xfrm>
        </p:grpSpPr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3BBC26C6-09B7-065E-0453-AB99D6FEBBDE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150</a:t>
              </a:r>
              <a:endParaRPr lang="es-PE" sz="3200" dirty="0"/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E9263A7A-9256-5876-2198-E82D46544043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3" name="TextBox 33">
            <a:extLst>
              <a:ext uri="{FF2B5EF4-FFF2-40B4-BE49-F238E27FC236}">
                <a16:creationId xmlns:a16="http://schemas.microsoft.com/office/drawing/2014/main" id="{377A9DB2-65A7-4149-C80A-72875BA5F3E5}"/>
              </a:ext>
            </a:extLst>
          </p:cNvPr>
          <p:cNvSpPr txBox="1"/>
          <p:nvPr/>
        </p:nvSpPr>
        <p:spPr>
          <a:xfrm>
            <a:off x="1976892" y="6422936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Otros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descuentos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37" name="Group 34">
            <a:extLst>
              <a:ext uri="{FF2B5EF4-FFF2-40B4-BE49-F238E27FC236}">
                <a16:creationId xmlns:a16="http://schemas.microsoft.com/office/drawing/2014/main" id="{07462425-9B78-794F-4BBE-4F2FB43B494A}"/>
              </a:ext>
            </a:extLst>
          </p:cNvPr>
          <p:cNvGrpSpPr/>
          <p:nvPr/>
        </p:nvGrpSpPr>
        <p:grpSpPr>
          <a:xfrm>
            <a:off x="7213061" y="6265180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09E979F8-7487-7BAF-4953-FB164D65C25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Inasistencias S/.135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30C772EF-19C9-D71C-8D2B-66D8C4CB3FD4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1" name="TextBox 33">
            <a:extLst>
              <a:ext uri="{FF2B5EF4-FFF2-40B4-BE49-F238E27FC236}">
                <a16:creationId xmlns:a16="http://schemas.microsoft.com/office/drawing/2014/main" id="{3C1B1760-7421-AB38-2065-8092F55A4007}"/>
              </a:ext>
            </a:extLst>
          </p:cNvPr>
          <p:cNvSpPr txBox="1"/>
          <p:nvPr/>
        </p:nvSpPr>
        <p:spPr>
          <a:xfrm>
            <a:off x="1985071" y="7160794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Bonificaciones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2" name="Group 34">
            <a:extLst>
              <a:ext uri="{FF2B5EF4-FFF2-40B4-BE49-F238E27FC236}">
                <a16:creationId xmlns:a16="http://schemas.microsoft.com/office/drawing/2014/main" id="{575EEF6C-6227-4010-2096-4901ABB12B2F}"/>
              </a:ext>
            </a:extLst>
          </p:cNvPr>
          <p:cNvGrpSpPr/>
          <p:nvPr/>
        </p:nvGrpSpPr>
        <p:grpSpPr>
          <a:xfrm>
            <a:off x="7219691" y="7075946"/>
            <a:ext cx="6732815" cy="626666"/>
            <a:chOff x="0" y="0"/>
            <a:chExt cx="7111411" cy="661904"/>
          </a:xfrm>
        </p:grpSpPr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64384C76-162A-209E-5499-E63C187549E3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 err="1"/>
                <a:t>A.Familiar</a:t>
              </a:r>
              <a:r>
                <a:rPr lang="es-ES" sz="3200" dirty="0"/>
                <a:t> S/.150</a:t>
              </a:r>
              <a:endParaRPr lang="es-PE" sz="3200" dirty="0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6C80C86F-14F8-E0AC-72FE-1361E0FE30A9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TextBox 33">
            <a:extLst>
              <a:ext uri="{FF2B5EF4-FFF2-40B4-BE49-F238E27FC236}">
                <a16:creationId xmlns:a16="http://schemas.microsoft.com/office/drawing/2014/main" id="{B1397B3A-2C3B-D699-5A78-EF1A13D42BCE}"/>
              </a:ext>
            </a:extLst>
          </p:cNvPr>
          <p:cNvSpPr txBox="1"/>
          <p:nvPr/>
        </p:nvSpPr>
        <p:spPr>
          <a:xfrm>
            <a:off x="2055436" y="8016532"/>
            <a:ext cx="508044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Sueldo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neto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47" name="Group 34">
            <a:extLst>
              <a:ext uri="{FF2B5EF4-FFF2-40B4-BE49-F238E27FC236}">
                <a16:creationId xmlns:a16="http://schemas.microsoft.com/office/drawing/2014/main" id="{01805DD8-9821-93A5-30C6-A020002A2F7A}"/>
              </a:ext>
            </a:extLst>
          </p:cNvPr>
          <p:cNvGrpSpPr/>
          <p:nvPr/>
        </p:nvGrpSpPr>
        <p:grpSpPr>
          <a:xfrm>
            <a:off x="7219691" y="7854546"/>
            <a:ext cx="6732815" cy="626666"/>
            <a:chOff x="0" y="0"/>
            <a:chExt cx="7111411" cy="661904"/>
          </a:xfrm>
        </p:grpSpPr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03CA14A8-E279-1B5E-41F2-8038B07564EA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1365</a:t>
              </a:r>
              <a:endParaRPr lang="es-PE" sz="3200" dirty="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B7BC8642-9EE5-750D-9476-772360665E5D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5328260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149972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719427" y="216401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Resumen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9427" y="367462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Total de empleados: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19427" y="51733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Costo total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nómina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9427" y="6848059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Periodo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25537" y="2027181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RP001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87805" y="360398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987805" y="5230262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048395" y="6748573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24971" y="633410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Generar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resumen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de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567674" y="8846191"/>
            <a:ext cx="3035269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575930" y="8846191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>
            <a:hlinkClick r:id="rId3" action="ppaction://hlinksldjump"/>
          </p:cNvPr>
          <p:cNvSpPr txBox="1"/>
          <p:nvPr/>
        </p:nvSpPr>
        <p:spPr>
          <a:xfrm>
            <a:off x="10672268" y="908474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GENERAR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32" name="TextBox 32">
            <a:hlinkClick r:id="rId5" action="ppaction://hlinksldjump"/>
          </p:cNvPr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CANCELAR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35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13492" y="3572293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Resumen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planillas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774458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3" action="ppaction://hlinksldjump"/>
              </a:rPr>
              <a:t>Continuar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B4084FF-D0D1-2DB6-D063-83054F94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766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262266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185412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Resumen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44832" y="3562820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Total de empleados: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04952" y="5265185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Costo total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nómina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4952" y="7304052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Periodo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89630" y="1731016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RP001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19690" y="3456023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49" y="48813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49750" y="5258836"/>
            <a:ext cx="6762876" cy="625242"/>
            <a:chOff x="0" y="0"/>
            <a:chExt cx="7143162" cy="660400"/>
          </a:xfrm>
        </p:grpSpPr>
        <p:sp>
          <p:nvSpPr>
            <p:cNvPr id="18" name="Freeform 18"/>
            <p:cNvSpPr/>
            <p:nvPr/>
          </p:nvSpPr>
          <p:spPr>
            <a:xfrm>
              <a:off x="95251" y="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3839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19690" y="7206110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Mensual Octubre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resumen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575930" y="8661323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" name="TextBox 32">
            <a:hlinkClick r:id="rId3" action="ppaction://hlinksldjump"/>
          </p:cNvPr>
          <p:cNvSpPr txBox="1"/>
          <p:nvPr/>
        </p:nvSpPr>
        <p:spPr>
          <a:xfrm>
            <a:off x="15228200" y="8846190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SALIR</a:t>
            </a: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646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-69273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35037" y="1956270"/>
            <a:ext cx="4600964" cy="111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Nombre: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04977" y="3245541"/>
            <a:ext cx="4600964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Apellidos: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35037" y="422293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Sexo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04977" y="5293050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Horario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201266" y="195210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201266" y="304441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01266" y="4098331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201266" y="5193565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Actualización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de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planillas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567673" y="8817155"/>
            <a:ext cx="3035269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672268" y="908474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ACTUALIZAR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04977" y="6177208"/>
            <a:ext cx="5080444" cy="1458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Función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</a:t>
            </a:r>
          </a:p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trabajador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31326" y="6309671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5" name="Group 25">
            <a:extLst>
              <a:ext uri="{FF2B5EF4-FFF2-40B4-BE49-F238E27FC236}">
                <a16:creationId xmlns:a16="http://schemas.microsoft.com/office/drawing/2014/main" id="{DD6D6038-5A3F-4BF9-A3D9-6533EDBD7B2E}"/>
              </a:ext>
            </a:extLst>
          </p:cNvPr>
          <p:cNvGrpSpPr/>
          <p:nvPr/>
        </p:nvGrpSpPr>
        <p:grpSpPr>
          <a:xfrm>
            <a:off x="13934081" y="8817155"/>
            <a:ext cx="3035269" cy="824218"/>
            <a:chOff x="0" y="0"/>
            <a:chExt cx="2995120" cy="901262"/>
          </a:xfrm>
        </p:grpSpPr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FD7B7574-F0FD-AD0F-3280-B5907196E16B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PE" sz="4000" dirty="0">
                  <a:latin typeface="Berlin Sans FB" panose="020E0602020502020306" pitchFamily="34" charset="0"/>
                </a:rPr>
                <a:t>GUARDAR</a:t>
              </a:r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29238143-1530-6412-366E-9F67864184D5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8911587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Planilla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actualizada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Título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Cod_requerimiento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71207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71206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49598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9192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Crear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Convocatoria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073779" y="9222310"/>
            <a:ext cx="2739083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139840" y="9222310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452406" y="9433457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3" action="ppaction://hlinksldjump"/>
              </a:rPr>
              <a:t>GENERAR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5466818" y="941239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CANCELAR</a:t>
            </a: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11199" y="5193565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01266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60978" y="5884619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apertura: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491037" y="6833051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Número: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395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aprox.: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71205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41146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01266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cierre: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12311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39681221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 de Informe: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Cod_empleado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Cargo: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97711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97710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76102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45696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Be Vietnam Bold"/>
              </a:rPr>
              <a:t>Informe de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asistencia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073779" y="9222310"/>
            <a:ext cx="2739083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139840" y="9222310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>
            <a:hlinkClick r:id="rId3" action="ppaction://hlinksldjump"/>
          </p:cNvPr>
          <p:cNvSpPr txBox="1"/>
          <p:nvPr/>
        </p:nvSpPr>
        <p:spPr>
          <a:xfrm>
            <a:off x="12452406" y="9433457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GENERAR</a:t>
            </a:r>
          </a:p>
        </p:txBody>
      </p:sp>
      <p:sp>
        <p:nvSpPr>
          <p:cNvPr id="32" name="TextBox 32">
            <a:hlinkClick r:id="rId4" action="ppaction://hlinksldjump"/>
          </p:cNvPr>
          <p:cNvSpPr txBox="1"/>
          <p:nvPr/>
        </p:nvSpPr>
        <p:spPr>
          <a:xfrm>
            <a:off x="15466818" y="941239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CANCELAR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14602" y="5193723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Periodo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tiempo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27770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325974" y="5884821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Fechas de asistencia: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325974" y="6833051"/>
            <a:ext cx="597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Fechas de inasistencia: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Horas extra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97709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94154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27770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Horas falta: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38815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xxxxxxxxxxxxxxxxxxx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33976400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82099" y="50223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 de Informe: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Cod_empleado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Apellido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Cargo: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97711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IA001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97710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E001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76102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Flores Quispe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72200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Supervisor de seguridad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5139840" y="9222310"/>
            <a:ext cx="2739083" cy="824218"/>
            <a:chOff x="0" y="0"/>
            <a:chExt cx="2995120" cy="901262"/>
          </a:xfrm>
        </p:grpSpPr>
        <p:sp>
          <p:nvSpPr>
            <p:cNvPr id="29" name="Freeform 29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2" name="TextBox 32">
            <a:hlinkClick r:id="rId3" action="ppaction://hlinksldjump"/>
          </p:cNvPr>
          <p:cNvSpPr txBox="1"/>
          <p:nvPr/>
        </p:nvSpPr>
        <p:spPr>
          <a:xfrm>
            <a:off x="15466818" y="9412398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CANCELAR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14602" y="5193723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Periodo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tiempo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27770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01/10/2023 – 31/10/2023 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325974" y="5884821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Fechas de asistencia: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325974" y="6833051"/>
            <a:ext cx="5973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Fechas de inasistencia: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Horas extra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97709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26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94154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2</a:t>
              </a:r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27770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1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2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320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Horas falta: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38815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r>
                <a:rPr lang="es-ES" sz="3200" dirty="0"/>
                <a:t>0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</p:spTree>
    <p:extLst>
      <p:ext uri="{BB962C8B-B14F-4D97-AF65-F5344CB8AC3E}">
        <p14:creationId xmlns:p14="http://schemas.microsoft.com/office/powerpoint/2010/main" val="180922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657179-99BA-4367-7CA2-772FB02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9C5CD-A73E-B2E1-5A82-1B53F49C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A7839F-1DAF-38DD-F3AD-45DBB17FB640}"/>
              </a:ext>
            </a:extLst>
          </p:cNvPr>
          <p:cNvGrpSpPr/>
          <p:nvPr/>
        </p:nvGrpSpPr>
        <p:grpSpPr>
          <a:xfrm>
            <a:off x="3056850" y="897050"/>
            <a:ext cx="13874790" cy="8492900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D9BDB2-4D42-49C0-0661-44DEC387C607}"/>
                </a:ext>
              </a:extLst>
            </p:cNvPr>
            <p:cNvGrpSpPr/>
            <p:nvPr/>
          </p:nvGrpSpPr>
          <p:grpSpPr>
            <a:xfrm>
              <a:off x="0" y="1433602"/>
              <a:ext cx="17257469" cy="11319375"/>
              <a:chOff x="0" y="0"/>
              <a:chExt cx="17327581" cy="1136536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D46C195E-DED6-FB4D-260B-A31FDF34ECA8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1301863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9D6CABA-0F89-050C-86D3-E12A0201204A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9205248-48DB-DD62-45BE-2FE2363412C1}"/>
                </a:ext>
              </a:extLst>
            </p:cNvPr>
            <p:cNvGrpSpPr/>
            <p:nvPr/>
          </p:nvGrpSpPr>
          <p:grpSpPr>
            <a:xfrm>
              <a:off x="0" y="0"/>
              <a:ext cx="17257469" cy="1559194"/>
              <a:chOff x="0" y="0"/>
              <a:chExt cx="17327581" cy="1565529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D3DE247-E98E-618A-EB6D-2B043110B0E4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B5424C70-A8D1-42E5-39A4-CD4CA90CC921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FFA992-29D5-F966-7049-9E2C1D7008E0}"/>
              </a:ext>
            </a:extLst>
          </p:cNvPr>
          <p:cNvSpPr txBox="1"/>
          <p:nvPr/>
        </p:nvSpPr>
        <p:spPr>
          <a:xfrm>
            <a:off x="3201141" y="1005851"/>
            <a:ext cx="1440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/>
              <a:t>Menú de gerente de planeamiento y presupuesto</a:t>
            </a:r>
            <a:endParaRPr lang="es-PE" sz="50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11C0D59-2771-1EBD-8FA9-29678A0EBC50}"/>
              </a:ext>
            </a:extLst>
          </p:cNvPr>
          <p:cNvGrpSpPr/>
          <p:nvPr/>
        </p:nvGrpSpPr>
        <p:grpSpPr>
          <a:xfrm>
            <a:off x="4770170" y="3977640"/>
            <a:ext cx="4042180" cy="2383031"/>
            <a:chOff x="0" y="0"/>
            <a:chExt cx="2995120" cy="901262"/>
          </a:xfrm>
        </p:grpSpPr>
        <p:sp>
          <p:nvSpPr>
            <p:cNvPr id="16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EB4F2-672B-EEA7-EEC1-204ED337A402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Solicitud de requerimiento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234B319-389C-A4CA-2E33-824641894FA6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2" name="Group 31">
            <a:extLst>
              <a:ext uri="{FF2B5EF4-FFF2-40B4-BE49-F238E27FC236}">
                <a16:creationId xmlns:a16="http://schemas.microsoft.com/office/drawing/2014/main" id="{5BC0381D-575C-E627-A104-DD8A9557FAEE}"/>
              </a:ext>
            </a:extLst>
          </p:cNvPr>
          <p:cNvGrpSpPr/>
          <p:nvPr/>
        </p:nvGrpSpPr>
        <p:grpSpPr>
          <a:xfrm>
            <a:off x="11496741" y="4069553"/>
            <a:ext cx="3984166" cy="2260639"/>
            <a:chOff x="0" y="0"/>
            <a:chExt cx="2995120" cy="901262"/>
          </a:xfrm>
        </p:grpSpPr>
        <p:sp>
          <p:nvSpPr>
            <p:cNvPr id="13" name="Freeform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630D8C3A-BD0B-1F1A-EF42-11DEE15CCFFC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Certificado de crédito presupuestal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4" name="Freeform 33">
              <a:extLst>
                <a:ext uri="{FF2B5EF4-FFF2-40B4-BE49-F238E27FC236}">
                  <a16:creationId xmlns:a16="http://schemas.microsoft.com/office/drawing/2014/main" id="{7D71B1F4-DBD7-243A-98A7-7414EEB0EDA2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8004006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961596" y="4008555"/>
            <a:ext cx="8111909" cy="1969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Convocatoria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,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el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informe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ha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sido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y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publicado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611755" y="625476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966193" y="6474380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 err="1">
                <a:solidFill>
                  <a:srgbClr val="000000"/>
                </a:solidFill>
                <a:latin typeface="Space Mono Bold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68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Título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Cod_requerimiento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71207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71206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PE" sz="3200" dirty="0"/>
                <a:t>Convocatoria semestral </a:t>
              </a:r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49598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9192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91037" y="5194383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01266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a 23años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14602" y="5884821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apertura: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359476" y="6820977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Número: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395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aprox.: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71205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05/09/2022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41146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932451854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01266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S/700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cierre: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12311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15/12/2023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abajo 13">
            <a:hlinkClick r:id="rId4" action="ppaction://hlinksldjump"/>
            <a:extLst>
              <a:ext uri="{FF2B5EF4-FFF2-40B4-BE49-F238E27FC236}">
                <a16:creationId xmlns:a16="http://schemas.microsoft.com/office/drawing/2014/main" id="{B636F399-5FF7-D61F-BDE8-6A6405A75F3A}"/>
              </a:ext>
            </a:extLst>
          </p:cNvPr>
          <p:cNvSpPr/>
          <p:nvPr/>
        </p:nvSpPr>
        <p:spPr>
          <a:xfrm rot="5400000">
            <a:off x="702533" y="9171602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6431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Título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Cod_requerimiento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71207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71206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PE" sz="3200" dirty="0"/>
                <a:t>Convocatoria Semestral</a:t>
              </a:r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49598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9192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11199" y="5193565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01266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1 año de experiencia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60978" y="5884619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apertura: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491037" y="6833051"/>
            <a:ext cx="2449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Contacto: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395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aprox.: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71205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03/05/2022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41146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932489754</a:t>
              </a:r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01266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S/750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cierre: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12311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20/12/2023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abajo 13">
            <a:hlinkClick r:id="rId4" action="ppaction://hlinksldjump"/>
            <a:extLst>
              <a:ext uri="{FF2B5EF4-FFF2-40B4-BE49-F238E27FC236}">
                <a16:creationId xmlns:a16="http://schemas.microsoft.com/office/drawing/2014/main" id="{B636F399-5FF7-D61F-BDE8-6A6405A75F3A}"/>
              </a:ext>
            </a:extLst>
          </p:cNvPr>
          <p:cNvSpPr/>
          <p:nvPr/>
        </p:nvSpPr>
        <p:spPr>
          <a:xfrm rot="5400000">
            <a:off x="702533" y="9171602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536507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14602" y="1234385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60978" y="2333401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Título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0978" y="3271928"/>
            <a:ext cx="460096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91037" y="4249374"/>
            <a:ext cx="4600964" cy="426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Cod_requerimiento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171207" y="1123353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1"/>
              <a:ext cx="7047910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C002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71206" y="219354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PE" sz="3200" dirty="0"/>
                <a:t>Gran Convocatoria Anual</a:t>
              </a:r>
            </a:p>
            <a:p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149598" y="3181498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Supervisor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9192" y="4078789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Detalles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611199" y="5193565"/>
            <a:ext cx="5200417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201266" y="5016574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a 25años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731" y="425791"/>
            <a:ext cx="1666192" cy="16192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1169B9-7EA2-52FF-4C67-7E94B34C9811}"/>
              </a:ext>
            </a:extLst>
          </p:cNvPr>
          <p:cNvSpPr txBox="1"/>
          <p:nvPr/>
        </p:nvSpPr>
        <p:spPr>
          <a:xfrm>
            <a:off x="1460978" y="5884619"/>
            <a:ext cx="47147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apertura: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2370824-E55B-9F68-87D8-83EBDE7AE218}"/>
              </a:ext>
            </a:extLst>
          </p:cNvPr>
          <p:cNvSpPr txBox="1"/>
          <p:nvPr/>
        </p:nvSpPr>
        <p:spPr>
          <a:xfrm>
            <a:off x="1491037" y="6833051"/>
            <a:ext cx="19463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Número: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527FE6-A9F8-114B-19F0-BEB034921B40}"/>
              </a:ext>
            </a:extLst>
          </p:cNvPr>
          <p:cNvSpPr txBox="1"/>
          <p:nvPr/>
        </p:nvSpPr>
        <p:spPr>
          <a:xfrm>
            <a:off x="1325974" y="7661211"/>
            <a:ext cx="3959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aprox.:</a:t>
            </a:r>
          </a:p>
        </p:txBody>
      </p:sp>
      <p:grpSp>
        <p:nvGrpSpPr>
          <p:cNvPr id="23" name="Group 34">
            <a:extLst>
              <a:ext uri="{FF2B5EF4-FFF2-40B4-BE49-F238E27FC236}">
                <a16:creationId xmlns:a16="http://schemas.microsoft.com/office/drawing/2014/main" id="{77F0394D-DB9E-D746-FFCE-AC2AC33C9A51}"/>
              </a:ext>
            </a:extLst>
          </p:cNvPr>
          <p:cNvGrpSpPr/>
          <p:nvPr/>
        </p:nvGrpSpPr>
        <p:grpSpPr>
          <a:xfrm>
            <a:off x="7171205" y="5913865"/>
            <a:ext cx="6732815" cy="626666"/>
            <a:chOff x="0" y="0"/>
            <a:chExt cx="7111411" cy="661904"/>
          </a:xfrm>
        </p:grpSpPr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1BFA0A7-0824-E0C8-E532-F3128EDBD92F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03/05/2021</a:t>
              </a:r>
              <a:endParaRPr lang="es-PE" sz="3200" dirty="0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B17801A-268B-F1A9-453F-7D7A73715566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0" name="Group 34">
            <a:extLst>
              <a:ext uri="{FF2B5EF4-FFF2-40B4-BE49-F238E27FC236}">
                <a16:creationId xmlns:a16="http://schemas.microsoft.com/office/drawing/2014/main" id="{8F937EC2-1555-4F79-D6B8-42B9717F84AD}"/>
              </a:ext>
            </a:extLst>
          </p:cNvPr>
          <p:cNvGrpSpPr/>
          <p:nvPr/>
        </p:nvGrpSpPr>
        <p:grpSpPr>
          <a:xfrm>
            <a:off x="7141146" y="6779086"/>
            <a:ext cx="6732815" cy="626666"/>
            <a:chOff x="0" y="0"/>
            <a:chExt cx="7111411" cy="661904"/>
          </a:xfrm>
        </p:grpSpPr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1E4C9D0E-1C6D-AF5E-D52B-337445D81580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942711810</a:t>
              </a:r>
              <a:endParaRPr lang="es-PE" sz="3200" dirty="0"/>
            </a:p>
            <a:p>
              <a:endParaRPr lang="es-PE" sz="3200" dirty="0"/>
            </a:p>
            <a:p>
              <a:endParaRPr lang="es-PE" sz="3200" dirty="0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FA780C4-A166-0176-ACB3-70DE011262F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3" name="Group 34">
            <a:extLst>
              <a:ext uri="{FF2B5EF4-FFF2-40B4-BE49-F238E27FC236}">
                <a16:creationId xmlns:a16="http://schemas.microsoft.com/office/drawing/2014/main" id="{5E0D7C3E-08B2-DC1C-7742-EFE5931E70E2}"/>
              </a:ext>
            </a:extLst>
          </p:cNvPr>
          <p:cNvGrpSpPr/>
          <p:nvPr/>
        </p:nvGrpSpPr>
        <p:grpSpPr>
          <a:xfrm>
            <a:off x="7201266" y="7623141"/>
            <a:ext cx="6732815" cy="626666"/>
            <a:chOff x="0" y="0"/>
            <a:chExt cx="7111411" cy="661904"/>
          </a:xfrm>
        </p:grpSpPr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508D5F26-5C48-9FDA-F9A8-8743DB0B4FB2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S/1000</a:t>
              </a:r>
              <a:endParaRPr lang="es-PE" sz="3200" dirty="0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8A388CFB-7E57-C82A-B2CD-E43F1A213EEF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0DA868B-6C56-D6BF-858B-C92474849AF4}"/>
              </a:ext>
            </a:extLst>
          </p:cNvPr>
          <p:cNvSpPr txBox="1"/>
          <p:nvPr/>
        </p:nvSpPr>
        <p:spPr>
          <a:xfrm>
            <a:off x="1325974" y="8489371"/>
            <a:ext cx="421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Fecha de cierre:</a:t>
            </a:r>
          </a:p>
        </p:txBody>
      </p:sp>
      <p:grpSp>
        <p:nvGrpSpPr>
          <p:cNvPr id="48" name="Group 34">
            <a:extLst>
              <a:ext uri="{FF2B5EF4-FFF2-40B4-BE49-F238E27FC236}">
                <a16:creationId xmlns:a16="http://schemas.microsoft.com/office/drawing/2014/main" id="{6E02ED7B-F49E-1305-CE9B-55F4CAC1B4A3}"/>
              </a:ext>
            </a:extLst>
          </p:cNvPr>
          <p:cNvGrpSpPr/>
          <p:nvPr/>
        </p:nvGrpSpPr>
        <p:grpSpPr>
          <a:xfrm>
            <a:off x="7212311" y="8439716"/>
            <a:ext cx="6732815" cy="626666"/>
            <a:chOff x="0" y="0"/>
            <a:chExt cx="7111411" cy="661904"/>
          </a:xfrm>
        </p:grpSpPr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A5C256F9-D93B-487C-CC16-8687EE266A1B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25/12/2023</a:t>
              </a:r>
              <a:endParaRPr lang="es-PE" sz="3200" dirty="0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60C871E5-3BC4-08C2-4E14-F65DF4DB4AB2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14" name="Flecha: hacia abajo 13">
            <a:hlinkClick r:id="rId4" action="ppaction://hlinksldjump"/>
            <a:extLst>
              <a:ext uri="{FF2B5EF4-FFF2-40B4-BE49-F238E27FC236}">
                <a16:creationId xmlns:a16="http://schemas.microsoft.com/office/drawing/2014/main" id="{B636F399-5FF7-D61F-BDE8-6A6405A75F3A}"/>
              </a:ext>
            </a:extLst>
          </p:cNvPr>
          <p:cNvSpPr/>
          <p:nvPr/>
        </p:nvSpPr>
        <p:spPr>
          <a:xfrm rot="5400000">
            <a:off x="702533" y="9171602"/>
            <a:ext cx="742120" cy="8348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35552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5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36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Logística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Asistente técnico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Terminación de contrato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Generar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solicitud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de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requerimiento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567673" y="8817155"/>
            <a:ext cx="3035269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>
            <a:hlinkClick r:id="rId3" action="ppaction://hlinksldjump"/>
          </p:cNvPr>
          <p:cNvSpPr txBox="1"/>
          <p:nvPr/>
        </p:nvSpPr>
        <p:spPr>
          <a:xfrm>
            <a:off x="10672268" y="908474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GENERAR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Mayor de 19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S/800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1" name="Group 28">
            <a:extLst>
              <a:ext uri="{FF2B5EF4-FFF2-40B4-BE49-F238E27FC236}">
                <a16:creationId xmlns:a16="http://schemas.microsoft.com/office/drawing/2014/main" id="{D889CFB5-A0CD-0BAD-A512-D1787E4725DA}"/>
              </a:ext>
            </a:extLst>
          </p:cNvPr>
          <p:cNvGrpSpPr/>
          <p:nvPr/>
        </p:nvGrpSpPr>
        <p:grpSpPr>
          <a:xfrm>
            <a:off x="14259084" y="8846191"/>
            <a:ext cx="2739083" cy="795182"/>
            <a:chOff x="0" y="0"/>
            <a:chExt cx="2995120" cy="901262"/>
          </a:xfrm>
        </p:grpSpPr>
        <p:sp>
          <p:nvSpPr>
            <p:cNvPr id="42" name="Freeform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294A024A-DB00-7DB7-4E2C-A7BDB9169E23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PE" sz="3200" dirty="0">
                  <a:latin typeface="Space Mono Bold" panose="020B0604020202020204" charset="0"/>
                </a:rPr>
                <a:t>CANCELAR</a:t>
              </a: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9037682-F81F-D534-0AF4-68B5F84BDC9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41317747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14256" y="2992339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Monto: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0212" y="392271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afectación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84229" y="1677045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AP001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4228" y="2738346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3839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4288" y="4038020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1" y="31750"/>
              <a:ext cx="7047911" cy="596899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/>
                <a:t>Pago de planilla a empleados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256540" y="318828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Afectación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presupuestal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490778" y="6419980"/>
            <a:ext cx="3524748" cy="930399"/>
            <a:chOff x="0" y="0"/>
            <a:chExt cx="2995120" cy="901262"/>
          </a:xfrm>
        </p:grpSpPr>
        <p:sp>
          <p:nvSpPr>
            <p:cNvPr id="26" name="Freeform 26">
              <a:hlinkClick r:id="rId3" action="ppaction://hlinksldjump"/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2800" dirty="0">
                  <a:latin typeface="Berlin Sans FB" panose="020E0602020502020306" pitchFamily="34" charset="0"/>
                </a:rPr>
                <a:t>Generar afectación</a:t>
              </a:r>
              <a:endParaRPr lang="es-PE" sz="2800" dirty="0">
                <a:latin typeface="Berlin Sans FB" panose="020E0602020502020306" pitchFamily="34" charset="0"/>
              </a:endParaRPr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1" name="Group 28">
            <a:extLst>
              <a:ext uri="{FF2B5EF4-FFF2-40B4-BE49-F238E27FC236}">
                <a16:creationId xmlns:a16="http://schemas.microsoft.com/office/drawing/2014/main" id="{D889CFB5-A0CD-0BAD-A512-D1787E4725DA}"/>
              </a:ext>
            </a:extLst>
          </p:cNvPr>
          <p:cNvGrpSpPr/>
          <p:nvPr/>
        </p:nvGrpSpPr>
        <p:grpSpPr>
          <a:xfrm>
            <a:off x="4659201" y="7823320"/>
            <a:ext cx="9187902" cy="2211390"/>
            <a:chOff x="0" y="0"/>
            <a:chExt cx="2995120" cy="901262"/>
          </a:xfrm>
        </p:grpSpPr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294A024A-DB00-7DB7-4E2C-A7BDB9169E23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 anchor="ctr"/>
            <a:lstStyle/>
            <a:p>
              <a:pPr algn="ctr"/>
              <a:r>
                <a:rPr lang="es-PE" sz="3200" dirty="0">
                  <a:latin typeface="Space Mono Bold" panose="020B0604020202020204" charset="0"/>
                </a:rPr>
                <a:t>Generar certificado de crédito presupuestal</a:t>
              </a: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9037682-F81F-D534-0AF4-68B5F84BDC9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3948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14256" y="2992339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Monto: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0212" y="392271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afectación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84229" y="1677045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/>
            <a:lstStyle/>
            <a:p>
              <a:r>
                <a:rPr lang="es-ES" sz="3200" dirty="0"/>
                <a:t>AP001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084228" y="2738346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/>
            <a:lstStyle/>
            <a:p>
              <a:r>
                <a:rPr lang="es-ES" sz="3200" dirty="0"/>
                <a:t>3839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4288" y="4038020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1" y="31750"/>
              <a:ext cx="7047911" cy="596899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/>
            <a:lstStyle/>
            <a:p>
              <a:r>
                <a:rPr lang="es-ES" sz="3200" dirty="0"/>
                <a:t>Pago de planilla a empleados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 dirty="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256540" y="318828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Afectación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presupuestal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7490778" y="6419980"/>
            <a:ext cx="3524748" cy="930399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anchor="ctr"/>
            <a:lstStyle/>
            <a:p>
              <a:pPr algn="ctr"/>
              <a:r>
                <a:rPr lang="es-ES" sz="2800" dirty="0">
                  <a:latin typeface="Berlin Sans FB" panose="020E0602020502020306" pitchFamily="34" charset="0"/>
                </a:rPr>
                <a:t>Generar afectación</a:t>
              </a:r>
              <a:endParaRPr lang="es-PE" sz="2800" dirty="0">
                <a:latin typeface="Berlin Sans FB" panose="020E0602020502020306" pitchFamily="34" charset="0"/>
              </a:endParaRPr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1" name="Group 28">
            <a:extLst>
              <a:ext uri="{FF2B5EF4-FFF2-40B4-BE49-F238E27FC236}">
                <a16:creationId xmlns:a16="http://schemas.microsoft.com/office/drawing/2014/main" id="{D889CFB5-A0CD-0BAD-A512-D1787E4725DA}"/>
              </a:ext>
            </a:extLst>
          </p:cNvPr>
          <p:cNvGrpSpPr/>
          <p:nvPr/>
        </p:nvGrpSpPr>
        <p:grpSpPr>
          <a:xfrm>
            <a:off x="4659201" y="7823320"/>
            <a:ext cx="9187902" cy="2211390"/>
            <a:chOff x="0" y="0"/>
            <a:chExt cx="2995120" cy="901262"/>
          </a:xfrm>
        </p:grpSpPr>
        <p:sp>
          <p:nvSpPr>
            <p:cNvPr id="42" name="Freeform 29">
              <a:hlinkClick r:id="rId4" action="ppaction://hlinksldjump"/>
              <a:extLst>
                <a:ext uri="{FF2B5EF4-FFF2-40B4-BE49-F238E27FC236}">
                  <a16:creationId xmlns:a16="http://schemas.microsoft.com/office/drawing/2014/main" id="{294A024A-DB00-7DB7-4E2C-A7BDB9169E23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PE" sz="3200" dirty="0">
                  <a:latin typeface="Space Mono Bold" panose="020B0604020202020204" charset="0"/>
                </a:rPr>
                <a:t>Generar certificado de crédito presupuestal</a:t>
              </a: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9037682-F81F-D534-0AF4-68B5F84BDC9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70C0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4240680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Certificado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941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Afectación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4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657179-99BA-4367-7CA2-772FB029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99C5CD-A73E-B2E1-5A82-1B53F49C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8A7839F-1DAF-38DD-F3AD-45DBB17FB640}"/>
              </a:ext>
            </a:extLst>
          </p:cNvPr>
          <p:cNvGrpSpPr/>
          <p:nvPr/>
        </p:nvGrpSpPr>
        <p:grpSpPr>
          <a:xfrm>
            <a:off x="3632579" y="1417590"/>
            <a:ext cx="11454280" cy="7451820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D9BDB2-4D42-49C0-0661-44DEC387C607}"/>
                </a:ext>
              </a:extLst>
            </p:cNvPr>
            <p:cNvGrpSpPr/>
            <p:nvPr/>
          </p:nvGrpSpPr>
          <p:grpSpPr>
            <a:xfrm>
              <a:off x="0" y="1433602"/>
              <a:ext cx="17257469" cy="11319375"/>
              <a:chOff x="0" y="0"/>
              <a:chExt cx="17327581" cy="11365362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D46C195E-DED6-FB4D-260B-A31FDF34ECA8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1301863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09D6CABA-0F89-050C-86D3-E12A0201204A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9205248-48DB-DD62-45BE-2FE2363412C1}"/>
                </a:ext>
              </a:extLst>
            </p:cNvPr>
            <p:cNvGrpSpPr/>
            <p:nvPr/>
          </p:nvGrpSpPr>
          <p:grpSpPr>
            <a:xfrm>
              <a:off x="0" y="0"/>
              <a:ext cx="17257469" cy="1559194"/>
              <a:chOff x="0" y="0"/>
              <a:chExt cx="17327581" cy="1565529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ED3DE247-E98E-618A-EB6D-2B043110B0E4}"/>
                  </a:ext>
                </a:extLst>
              </p:cNvPr>
              <p:cNvSpPr/>
              <p:nvPr/>
            </p:nvSpPr>
            <p:spPr>
              <a:xfrm>
                <a:off x="31750" y="31750"/>
                <a:ext cx="17264081" cy="1502029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rgbClr val="0071B3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B5424C70-A8D1-42E5-39A4-CD4CA90CC921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FFA992-29D5-F966-7049-9E2C1D7008E0}"/>
              </a:ext>
            </a:extLst>
          </p:cNvPr>
          <p:cNvSpPr txBox="1"/>
          <p:nvPr/>
        </p:nvSpPr>
        <p:spPr>
          <a:xfrm>
            <a:off x="3784236" y="1414783"/>
            <a:ext cx="1440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/>
              <a:t>Menú de gerente municipal</a:t>
            </a:r>
            <a:endParaRPr lang="es-PE" sz="5000" dirty="0"/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511C0D59-2771-1EBD-8FA9-29678A0EBC50}"/>
              </a:ext>
            </a:extLst>
          </p:cNvPr>
          <p:cNvGrpSpPr/>
          <p:nvPr/>
        </p:nvGrpSpPr>
        <p:grpSpPr>
          <a:xfrm>
            <a:off x="7338629" y="4229431"/>
            <a:ext cx="4042180" cy="2383031"/>
            <a:chOff x="0" y="0"/>
            <a:chExt cx="2995120" cy="901262"/>
          </a:xfrm>
        </p:grpSpPr>
        <p:sp>
          <p:nvSpPr>
            <p:cNvPr id="16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57BEB4F2-672B-EEA7-EEC1-204ED337A402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Solicitud de requerimiento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4234B319-389C-A4CA-2E33-824641894FA6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8892549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57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377232" y="876649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Generar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solicitud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de </a:t>
            </a: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requerimiento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567673" y="8817155"/>
            <a:ext cx="3035269" cy="824218"/>
            <a:chOff x="0" y="0"/>
            <a:chExt cx="2995120" cy="901262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31" name="TextBox 31">
            <a:hlinkClick r:id="rId3" action="ppaction://hlinksldjump"/>
          </p:cNvPr>
          <p:cNvSpPr txBox="1"/>
          <p:nvPr/>
        </p:nvSpPr>
        <p:spPr>
          <a:xfrm>
            <a:off x="10672268" y="908474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GENERAR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ES" sz="3200" dirty="0" err="1"/>
                <a:t>xxxxxxxxxxxxxxxxxx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41" name="Group 28">
            <a:extLst>
              <a:ext uri="{FF2B5EF4-FFF2-40B4-BE49-F238E27FC236}">
                <a16:creationId xmlns:a16="http://schemas.microsoft.com/office/drawing/2014/main" id="{D889CFB5-A0CD-0BAD-A512-D1787E4725DA}"/>
              </a:ext>
            </a:extLst>
          </p:cNvPr>
          <p:cNvGrpSpPr/>
          <p:nvPr/>
        </p:nvGrpSpPr>
        <p:grpSpPr>
          <a:xfrm>
            <a:off x="14259084" y="8846191"/>
            <a:ext cx="2739083" cy="795182"/>
            <a:chOff x="0" y="0"/>
            <a:chExt cx="2995120" cy="901262"/>
          </a:xfrm>
        </p:grpSpPr>
        <p:sp>
          <p:nvSpPr>
            <p:cNvPr id="42" name="Freeform 29">
              <a:hlinkClick r:id="rId5" action="ppaction://hlinksldjump"/>
              <a:extLst>
                <a:ext uri="{FF2B5EF4-FFF2-40B4-BE49-F238E27FC236}">
                  <a16:creationId xmlns:a16="http://schemas.microsoft.com/office/drawing/2014/main" id="{294A024A-DB00-7DB7-4E2C-A7BDB9169E23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es-PE" sz="3200" dirty="0">
                  <a:latin typeface="Space Mono Bold" panose="020B0604020202020204" charset="0"/>
                </a:rPr>
                <a:t>CANCELAR</a:t>
              </a: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9037682-F81F-D534-0AF4-68B5F84BDC9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0642657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711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Logística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 técnico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Terminación de contrato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19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S/800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04044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762143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76892" y="3959507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>
                <a:solidFill>
                  <a:srgbClr val="000000"/>
                </a:solidFill>
                <a:latin typeface="Space Mono Bold"/>
              </a:rPr>
              <a:t>Monto: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33605" y="5218848"/>
            <a:ext cx="5357017" cy="420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000" dirty="0">
                <a:solidFill>
                  <a:srgbClr val="000000"/>
                </a:solidFill>
                <a:latin typeface="Space Mono Bold"/>
              </a:rPr>
              <a:t>Cod. </a:t>
            </a:r>
            <a:r>
              <a:rPr lang="en-US" sz="3000" dirty="0" err="1">
                <a:solidFill>
                  <a:srgbClr val="000000"/>
                </a:solidFill>
                <a:latin typeface="Space Mono Bold"/>
              </a:rPr>
              <a:t>resumen</a:t>
            </a:r>
            <a:r>
              <a:rPr lang="en-US" sz="3000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Space Mono Bold"/>
              </a:rPr>
              <a:t>planilla</a:t>
            </a:r>
            <a:r>
              <a:rPr lang="en-US" sz="3000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3605" y="6481833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certificado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51158" y="259572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1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CCP001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81219" y="3797978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3839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09256" y="5040483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RP001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411279" y="6572522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1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Pago de planilla a empleados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764035" y="1005746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 CCP: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5" name="Group 31">
            <a:extLst>
              <a:ext uri="{FF2B5EF4-FFF2-40B4-BE49-F238E27FC236}">
                <a16:creationId xmlns:a16="http://schemas.microsoft.com/office/drawing/2014/main" id="{C242DF7F-A196-58B6-CEB8-4DF4D1D9ECCE}"/>
              </a:ext>
            </a:extLst>
          </p:cNvPr>
          <p:cNvGrpSpPr/>
          <p:nvPr/>
        </p:nvGrpSpPr>
        <p:grpSpPr>
          <a:xfrm>
            <a:off x="14843189" y="8004902"/>
            <a:ext cx="2739083" cy="1574345"/>
            <a:chOff x="0" y="0"/>
            <a:chExt cx="2995120" cy="901262"/>
          </a:xfrm>
        </p:grpSpPr>
        <p:sp>
          <p:nvSpPr>
            <p:cNvPr id="14" name="Freeform 32">
              <a:hlinkClick r:id="rId5" action="ppaction://hlinksldjump"/>
              <a:extLst>
                <a:ext uri="{FF2B5EF4-FFF2-40B4-BE49-F238E27FC236}">
                  <a16:creationId xmlns:a16="http://schemas.microsoft.com/office/drawing/2014/main" id="{6D02F897-C827-B78A-7A9E-42488CFF5DCF}"/>
                </a:ext>
              </a:extLst>
            </p:cNvPr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Generar expediente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C2651EB0-9BAE-C0ED-51DD-16E510DDC171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 dirty="0"/>
            </a:p>
          </p:txBody>
        </p:sp>
      </p:grpSp>
    </p:spTree>
    <p:extLst>
      <p:ext uri="{BB962C8B-B14F-4D97-AF65-F5344CB8AC3E}">
        <p14:creationId xmlns:p14="http://schemas.microsoft.com/office/powerpoint/2010/main" val="72819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Logística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 técnico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Terminación de contrato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19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S/800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77298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Logística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 técnico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Terminación de contrato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19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S/800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5824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RQ001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Logística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Asistente técnico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Terminación de contrato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19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3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S/800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9338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RQ002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Contabilidad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Supervisor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Falta de personal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24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S/1200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56066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76892" y="2057865"/>
            <a:ext cx="5860473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>
                <a:solidFill>
                  <a:srgbClr val="000000"/>
                </a:solidFill>
                <a:latin typeface="Space Mono Bold"/>
              </a:rPr>
              <a:t>Código: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8783" y="2837212"/>
            <a:ext cx="4600964" cy="414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99"/>
              </a:lnSpc>
            </a:pP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Área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Space Mono Bold"/>
              </a:rPr>
              <a:t>solicitante</a:t>
            </a:r>
            <a:r>
              <a:rPr lang="en-US" sz="309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18782" y="3701363"/>
            <a:ext cx="4813321" cy="1048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Posicion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requerida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8782" y="4533068"/>
            <a:ext cx="4600964" cy="836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Justificación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 de la </a:t>
            </a: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contratación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305860" y="1843959"/>
            <a:ext cx="6732815" cy="654165"/>
            <a:chOff x="0" y="0"/>
            <a:chExt cx="7111411" cy="69095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7047911" cy="627450"/>
            </a:xfrm>
            <a:custGeom>
              <a:avLst/>
              <a:gdLst/>
              <a:ahLst/>
              <a:cxnLst/>
              <a:rect l="l" t="t" r="r" b="b"/>
              <a:pathLst>
                <a:path w="7047911" h="627450">
                  <a:moveTo>
                    <a:pt x="6955200" y="627450"/>
                  </a:moveTo>
                  <a:lnTo>
                    <a:pt x="92710" y="627450"/>
                  </a:lnTo>
                  <a:cubicBezTo>
                    <a:pt x="41910" y="627450"/>
                    <a:pt x="0" y="585540"/>
                    <a:pt x="0" y="53474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33470"/>
                  </a:lnTo>
                  <a:cubicBezTo>
                    <a:pt x="7047911" y="585540"/>
                    <a:pt x="7006000" y="627450"/>
                    <a:pt x="6955200" y="62745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RQ002</a:t>
              </a:r>
              <a:endParaRPr lang="es-PE" sz="320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7111411" cy="690950"/>
            </a:xfrm>
            <a:custGeom>
              <a:avLst/>
              <a:gdLst/>
              <a:ahLst/>
              <a:cxnLst/>
              <a:rect l="l" t="t" r="r" b="b"/>
              <a:pathLst>
                <a:path w="7111411" h="69095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66490"/>
                  </a:lnTo>
                  <a:cubicBezTo>
                    <a:pt x="7051721" y="602050"/>
                    <a:pt x="7022511" y="631260"/>
                    <a:pt x="6986950" y="631260"/>
                  </a:cubicBezTo>
                  <a:lnTo>
                    <a:pt x="124460" y="631260"/>
                  </a:lnTo>
                  <a:cubicBezTo>
                    <a:pt x="88900" y="631260"/>
                    <a:pt x="59690" y="602050"/>
                    <a:pt x="59690" y="56649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66490"/>
                  </a:lnTo>
                  <a:cubicBezTo>
                    <a:pt x="0" y="635070"/>
                    <a:pt x="55880" y="690950"/>
                    <a:pt x="124460" y="690950"/>
                  </a:cubicBezTo>
                  <a:lnTo>
                    <a:pt x="6986951" y="690950"/>
                  </a:lnTo>
                  <a:cubicBezTo>
                    <a:pt x="7055531" y="690950"/>
                    <a:pt x="7111411" y="635070"/>
                    <a:pt x="7111411" y="56649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35920" y="2708750"/>
            <a:ext cx="6732815" cy="671334"/>
            <a:chOff x="0" y="0"/>
            <a:chExt cx="7111411" cy="709084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7047911" cy="645584"/>
            </a:xfrm>
            <a:custGeom>
              <a:avLst/>
              <a:gdLst/>
              <a:ahLst/>
              <a:cxnLst/>
              <a:rect l="l" t="t" r="r" b="b"/>
              <a:pathLst>
                <a:path w="7047911" h="645584">
                  <a:moveTo>
                    <a:pt x="6955200" y="645584"/>
                  </a:moveTo>
                  <a:lnTo>
                    <a:pt x="92710" y="645584"/>
                  </a:lnTo>
                  <a:cubicBezTo>
                    <a:pt x="41910" y="645584"/>
                    <a:pt x="0" y="603674"/>
                    <a:pt x="0" y="55287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51604"/>
                  </a:lnTo>
                  <a:cubicBezTo>
                    <a:pt x="7047911" y="603674"/>
                    <a:pt x="7006000" y="645584"/>
                    <a:pt x="6955200" y="6455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Contabilidad</a:t>
              </a:r>
              <a:endParaRPr lang="es-PE" sz="3200" dirty="0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7111411" cy="709084"/>
            </a:xfrm>
            <a:custGeom>
              <a:avLst/>
              <a:gdLst/>
              <a:ahLst/>
              <a:cxnLst/>
              <a:rect l="l" t="t" r="r" b="b"/>
              <a:pathLst>
                <a:path w="7111411" h="70908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84624"/>
                  </a:lnTo>
                  <a:cubicBezTo>
                    <a:pt x="7051721" y="620184"/>
                    <a:pt x="7022511" y="649394"/>
                    <a:pt x="6986950" y="649394"/>
                  </a:cubicBezTo>
                  <a:lnTo>
                    <a:pt x="124460" y="649394"/>
                  </a:lnTo>
                  <a:cubicBezTo>
                    <a:pt x="88900" y="649394"/>
                    <a:pt x="59690" y="620184"/>
                    <a:pt x="59690" y="58462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84624"/>
                  </a:lnTo>
                  <a:cubicBezTo>
                    <a:pt x="0" y="653204"/>
                    <a:pt x="55880" y="709084"/>
                    <a:pt x="124460" y="709084"/>
                  </a:cubicBezTo>
                  <a:lnTo>
                    <a:pt x="6986951" y="709084"/>
                  </a:lnTo>
                  <a:cubicBezTo>
                    <a:pt x="7055531" y="709084"/>
                    <a:pt x="7111411" y="653204"/>
                    <a:pt x="7111411" y="58462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305859" y="3582444"/>
            <a:ext cx="6732815" cy="625242"/>
            <a:chOff x="0" y="0"/>
            <a:chExt cx="7111411" cy="66040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Supervisor</a:t>
              </a:r>
              <a:endParaRPr lang="es-PE" sz="3200" dirty="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22668" y="4521084"/>
            <a:ext cx="6732815" cy="625242"/>
            <a:chOff x="0" y="0"/>
            <a:chExt cx="7111411" cy="66040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7047911" cy="596900"/>
            </a:xfrm>
            <a:custGeom>
              <a:avLst/>
              <a:gdLst/>
              <a:ahLst/>
              <a:cxnLst/>
              <a:rect l="l" t="t" r="r" b="b"/>
              <a:pathLst>
                <a:path w="7047911" h="596900">
                  <a:moveTo>
                    <a:pt x="6955200" y="596900"/>
                  </a:moveTo>
                  <a:lnTo>
                    <a:pt x="92710" y="596900"/>
                  </a:lnTo>
                  <a:cubicBezTo>
                    <a:pt x="41910" y="596900"/>
                    <a:pt x="0" y="554990"/>
                    <a:pt x="0" y="50419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2920"/>
                  </a:lnTo>
                  <a:cubicBezTo>
                    <a:pt x="7047911" y="554990"/>
                    <a:pt x="7006000" y="596900"/>
                    <a:pt x="6955200" y="5969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Falta de personal</a:t>
              </a:r>
              <a:endParaRPr lang="es-PE" sz="3200" dirty="0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7111411" cy="660400"/>
            </a:xfrm>
            <a:custGeom>
              <a:avLst/>
              <a:gdLst/>
              <a:ahLst/>
              <a:cxnLst/>
              <a:rect l="l" t="t" r="r" b="b"/>
              <a:pathLst>
                <a:path w="7111411" h="660400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5940"/>
                  </a:lnTo>
                  <a:cubicBezTo>
                    <a:pt x="7051721" y="571500"/>
                    <a:pt x="7022511" y="600710"/>
                    <a:pt x="6986950" y="600710"/>
                  </a:cubicBezTo>
                  <a:lnTo>
                    <a:pt x="124460" y="600710"/>
                  </a:lnTo>
                  <a:cubicBezTo>
                    <a:pt x="88900" y="600710"/>
                    <a:pt x="59690" y="571500"/>
                    <a:pt x="59690" y="53594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5940"/>
                  </a:lnTo>
                  <a:cubicBezTo>
                    <a:pt x="0" y="604520"/>
                    <a:pt x="55880" y="660400"/>
                    <a:pt x="124460" y="660400"/>
                  </a:cubicBezTo>
                  <a:lnTo>
                    <a:pt x="6986951" y="660400"/>
                  </a:lnTo>
                  <a:cubicBezTo>
                    <a:pt x="7055531" y="660400"/>
                    <a:pt x="7111411" y="604520"/>
                    <a:pt x="7111411" y="535940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555500" y="155542"/>
            <a:ext cx="11225710" cy="56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Be Vietnam Bold"/>
              </a:rPr>
              <a:t>Detalle</a:t>
            </a:r>
            <a:r>
              <a:rPr lang="en-US" sz="3900" dirty="0">
                <a:solidFill>
                  <a:srgbClr val="000000"/>
                </a:solidFill>
                <a:latin typeface="Be Vietnam Bold"/>
              </a:rPr>
              <a:t>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843190" y="9124764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76892" y="5689318"/>
            <a:ext cx="5080444" cy="10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59"/>
              </a:lnSpc>
            </a:pPr>
            <a:r>
              <a:rPr lang="en-US" sz="3159" dirty="0" err="1">
                <a:solidFill>
                  <a:srgbClr val="000000"/>
                </a:solidFill>
                <a:latin typeface="Space Mono Bold"/>
              </a:rPr>
              <a:t>Requisitos</a:t>
            </a:r>
            <a:r>
              <a:rPr lang="en-US" sz="3159" dirty="0">
                <a:solidFill>
                  <a:srgbClr val="000000"/>
                </a:solidFill>
                <a:latin typeface="Space Mono Bold"/>
              </a:rPr>
              <a:t>:</a:t>
            </a:r>
          </a:p>
          <a:p>
            <a:pPr>
              <a:lnSpc>
                <a:spcPts val="5388"/>
              </a:lnSpc>
            </a:pPr>
            <a:endParaRPr lang="en-US" sz="315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7319110" y="5440060"/>
            <a:ext cx="6732815" cy="626666"/>
            <a:chOff x="0" y="0"/>
            <a:chExt cx="7111411" cy="661904"/>
          </a:xfrm>
        </p:grpSpPr>
        <p:sp>
          <p:nvSpPr>
            <p:cNvPr id="35" name="Freeform 35"/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Mayor de 24 años</a:t>
              </a:r>
              <a:endParaRPr lang="es-PE" sz="3200" dirty="0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pic>
        <p:nvPicPr>
          <p:cNvPr id="38" name="Imagen 37">
            <a:extLst>
              <a:ext uri="{FF2B5EF4-FFF2-40B4-BE49-F238E27FC236}">
                <a16:creationId xmlns:a16="http://schemas.microsoft.com/office/drawing/2014/main" id="{BE37C57E-5A73-8907-786A-4BBA0700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BF781622-EBA2-E39F-7108-8A439A73EE44}"/>
              </a:ext>
            </a:extLst>
          </p:cNvPr>
          <p:cNvSpPr txBox="1"/>
          <p:nvPr/>
        </p:nvSpPr>
        <p:spPr>
          <a:xfrm>
            <a:off x="1869089" y="6311244"/>
            <a:ext cx="5469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Cantidad de Personal: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370A518-003D-1076-8FDD-B959A0B9C96D}"/>
              </a:ext>
            </a:extLst>
          </p:cNvPr>
          <p:cNvSpPr txBox="1"/>
          <p:nvPr/>
        </p:nvSpPr>
        <p:spPr>
          <a:xfrm>
            <a:off x="1869089" y="7246832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pace Mono Bold" panose="020B0604020202020204" charset="0"/>
              </a:rPr>
              <a:t>Salario aproximado:</a:t>
            </a:r>
          </a:p>
        </p:txBody>
      </p:sp>
      <p:grpSp>
        <p:nvGrpSpPr>
          <p:cNvPr id="28" name="Group 34">
            <a:extLst>
              <a:ext uri="{FF2B5EF4-FFF2-40B4-BE49-F238E27FC236}">
                <a16:creationId xmlns:a16="http://schemas.microsoft.com/office/drawing/2014/main" id="{E41BEA98-8D94-AAED-F8FA-9E45632B807D}"/>
              </a:ext>
            </a:extLst>
          </p:cNvPr>
          <p:cNvGrpSpPr/>
          <p:nvPr/>
        </p:nvGrpSpPr>
        <p:grpSpPr>
          <a:xfrm>
            <a:off x="7289051" y="6273153"/>
            <a:ext cx="6732815" cy="626666"/>
            <a:chOff x="0" y="0"/>
            <a:chExt cx="7111411" cy="661904"/>
          </a:xfrm>
        </p:grpSpPr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E4282A2B-7983-E09B-5ADD-2B54BB065A28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2</a:t>
              </a:r>
              <a:endParaRPr lang="es-PE" sz="3200" dirty="0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8273523B-42E5-BC45-DF69-154BE0306C8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grpSp>
        <p:nvGrpSpPr>
          <p:cNvPr id="37" name="Group 34">
            <a:extLst>
              <a:ext uri="{FF2B5EF4-FFF2-40B4-BE49-F238E27FC236}">
                <a16:creationId xmlns:a16="http://schemas.microsoft.com/office/drawing/2014/main" id="{B842C27B-C437-B0F8-37EE-972839B552F6}"/>
              </a:ext>
            </a:extLst>
          </p:cNvPr>
          <p:cNvGrpSpPr/>
          <p:nvPr/>
        </p:nvGrpSpPr>
        <p:grpSpPr>
          <a:xfrm>
            <a:off x="7275799" y="7265986"/>
            <a:ext cx="6732815" cy="626666"/>
            <a:chOff x="0" y="0"/>
            <a:chExt cx="7111411" cy="661904"/>
          </a:xfrm>
        </p:grpSpPr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6EE1A40-811B-04A1-75F3-59472AF09D17}"/>
                </a:ext>
              </a:extLst>
            </p:cNvPr>
            <p:cNvSpPr/>
            <p:nvPr/>
          </p:nvSpPr>
          <p:spPr>
            <a:xfrm>
              <a:off x="31750" y="31750"/>
              <a:ext cx="7047911" cy="598404"/>
            </a:xfrm>
            <a:custGeom>
              <a:avLst/>
              <a:gdLst/>
              <a:ahLst/>
              <a:cxnLst/>
              <a:rect l="l" t="t" r="r" b="b"/>
              <a:pathLst>
                <a:path w="7047911" h="598404">
                  <a:moveTo>
                    <a:pt x="6955200" y="598404"/>
                  </a:moveTo>
                  <a:lnTo>
                    <a:pt x="92710" y="598404"/>
                  </a:lnTo>
                  <a:cubicBezTo>
                    <a:pt x="41910" y="598404"/>
                    <a:pt x="0" y="556494"/>
                    <a:pt x="0" y="50569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953931" y="0"/>
                  </a:lnTo>
                  <a:cubicBezTo>
                    <a:pt x="7004731" y="0"/>
                    <a:pt x="7046640" y="41910"/>
                    <a:pt x="7046640" y="92710"/>
                  </a:cubicBezTo>
                  <a:lnTo>
                    <a:pt x="7046640" y="504424"/>
                  </a:lnTo>
                  <a:cubicBezTo>
                    <a:pt x="7047911" y="556494"/>
                    <a:pt x="7006000" y="598404"/>
                    <a:pt x="6955200" y="59840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txBody>
            <a:bodyPr/>
            <a:lstStyle/>
            <a:p>
              <a:r>
                <a:rPr lang="es-ES" sz="3200" dirty="0"/>
                <a:t>S/1200</a:t>
              </a:r>
              <a:endParaRPr lang="es-PE" sz="3200" dirty="0"/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E4455FA5-CDF4-66BD-97E5-519F3B8F9010}"/>
                </a:ext>
              </a:extLst>
            </p:cNvPr>
            <p:cNvSpPr/>
            <p:nvPr/>
          </p:nvSpPr>
          <p:spPr>
            <a:xfrm>
              <a:off x="0" y="0"/>
              <a:ext cx="7111411" cy="661904"/>
            </a:xfrm>
            <a:custGeom>
              <a:avLst/>
              <a:gdLst/>
              <a:ahLst/>
              <a:cxnLst/>
              <a:rect l="l" t="t" r="r" b="b"/>
              <a:pathLst>
                <a:path w="7111411" h="661904">
                  <a:moveTo>
                    <a:pt x="6986950" y="59690"/>
                  </a:moveTo>
                  <a:cubicBezTo>
                    <a:pt x="7022511" y="59690"/>
                    <a:pt x="7051721" y="88900"/>
                    <a:pt x="7051721" y="124460"/>
                  </a:cubicBezTo>
                  <a:lnTo>
                    <a:pt x="7051721" y="537444"/>
                  </a:lnTo>
                  <a:cubicBezTo>
                    <a:pt x="7051721" y="573004"/>
                    <a:pt x="7022511" y="602214"/>
                    <a:pt x="6986950" y="602214"/>
                  </a:cubicBezTo>
                  <a:lnTo>
                    <a:pt x="124460" y="602214"/>
                  </a:lnTo>
                  <a:cubicBezTo>
                    <a:pt x="88900" y="602214"/>
                    <a:pt x="59690" y="573004"/>
                    <a:pt x="59690" y="5374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986951" y="59690"/>
                  </a:lnTo>
                  <a:moveTo>
                    <a:pt x="698695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537444"/>
                  </a:lnTo>
                  <a:cubicBezTo>
                    <a:pt x="0" y="606024"/>
                    <a:pt x="55880" y="661904"/>
                    <a:pt x="124460" y="661904"/>
                  </a:cubicBezTo>
                  <a:lnTo>
                    <a:pt x="6986951" y="661904"/>
                  </a:lnTo>
                  <a:cubicBezTo>
                    <a:pt x="7055531" y="661904"/>
                    <a:pt x="7111411" y="606024"/>
                    <a:pt x="7111411" y="537444"/>
                  </a:cubicBezTo>
                  <a:lnTo>
                    <a:pt x="7111411" y="124460"/>
                  </a:lnTo>
                  <a:cubicBezTo>
                    <a:pt x="7111411" y="55880"/>
                    <a:pt x="7055531" y="0"/>
                    <a:pt x="6986951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PE" sz="3200"/>
            </a:p>
          </p:txBody>
        </p:sp>
      </p:grpSp>
      <p:sp>
        <p:nvSpPr>
          <p:cNvPr id="47" name="Flecha: hacia la izquierda 46">
            <a:hlinkClick r:id="rId4" action="ppaction://hlinksldjump"/>
            <a:extLst>
              <a:ext uri="{FF2B5EF4-FFF2-40B4-BE49-F238E27FC236}">
                <a16:creationId xmlns:a16="http://schemas.microsoft.com/office/drawing/2014/main" id="{F0E3529D-1497-CFDF-A167-7CE1A1F1E93A}"/>
              </a:ext>
            </a:extLst>
          </p:cNvPr>
          <p:cNvSpPr/>
          <p:nvPr/>
        </p:nvSpPr>
        <p:spPr>
          <a:xfrm>
            <a:off x="1075108" y="8982563"/>
            <a:ext cx="1099930" cy="8990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145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6B3740-B4D5-74C1-4B30-82D000D9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CAEB74-A0DA-8D87-C8EE-142912B9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20" name="Group 25">
            <a:extLst>
              <a:ext uri="{FF2B5EF4-FFF2-40B4-BE49-F238E27FC236}">
                <a16:creationId xmlns:a16="http://schemas.microsoft.com/office/drawing/2014/main" id="{4CFAC530-DB89-F2CB-9670-7E9D15E9B1E9}"/>
              </a:ext>
            </a:extLst>
          </p:cNvPr>
          <p:cNvGrpSpPr/>
          <p:nvPr/>
        </p:nvGrpSpPr>
        <p:grpSpPr>
          <a:xfrm>
            <a:off x="14678578" y="4445686"/>
            <a:ext cx="2786461" cy="1395627"/>
            <a:chOff x="0" y="0"/>
            <a:chExt cx="2995120" cy="901262"/>
          </a:xfrm>
        </p:grpSpPr>
        <p:sp>
          <p:nvSpPr>
            <p:cNvPr id="21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6B531379-6290-C86F-ADF2-4A9F3EA7BE2E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Añadir firma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94302FFF-8B6A-CC8F-CA0C-C7AB324248A1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3" name="Group 25">
            <a:extLst>
              <a:ext uri="{FF2B5EF4-FFF2-40B4-BE49-F238E27FC236}">
                <a16:creationId xmlns:a16="http://schemas.microsoft.com/office/drawing/2014/main" id="{8E464E95-1E26-D115-2A76-0218DD2F8D48}"/>
              </a:ext>
            </a:extLst>
          </p:cNvPr>
          <p:cNvGrpSpPr/>
          <p:nvPr/>
        </p:nvGrpSpPr>
        <p:grpSpPr>
          <a:xfrm>
            <a:off x="14708116" y="6267878"/>
            <a:ext cx="2786461" cy="1214962"/>
            <a:chOff x="0" y="0"/>
            <a:chExt cx="2995120" cy="901262"/>
          </a:xfrm>
        </p:grpSpPr>
        <p:sp>
          <p:nvSpPr>
            <p:cNvPr id="24" name="Freeform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AA3FA1D7-5F0D-5F7E-CB5E-5CD31CCF5812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Salir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465C2134-D322-65F3-1774-D2FA7D909D40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A9AF4-0B64-421D-DEB3-EE446723E1BE}"/>
              </a:ext>
            </a:extLst>
          </p:cNvPr>
          <p:cNvGrpSpPr/>
          <p:nvPr/>
        </p:nvGrpSpPr>
        <p:grpSpPr>
          <a:xfrm>
            <a:off x="14708115" y="8039922"/>
            <a:ext cx="2786461" cy="1424118"/>
            <a:chOff x="0" y="0"/>
            <a:chExt cx="2995120" cy="901262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7913317-8635-A33E-F07D-CFF12F449A88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Terminar y firmar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F424FA-4817-32F9-9969-38EE35858541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D38393CC-9980-3659-64E0-4347DC9FF666}"/>
              </a:ext>
            </a:extLst>
          </p:cNvPr>
          <p:cNvGrpSpPr/>
          <p:nvPr/>
        </p:nvGrpSpPr>
        <p:grpSpPr>
          <a:xfrm>
            <a:off x="4122420" y="276040"/>
            <a:ext cx="7658100" cy="9824027"/>
            <a:chOff x="4122420" y="276040"/>
            <a:chExt cx="7658100" cy="9824027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A1405087-4AB2-ED5A-F913-A49EDD86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2420" y="276040"/>
              <a:ext cx="7658100" cy="9824027"/>
            </a:xfrm>
            <a:prstGeom prst="rect">
              <a:avLst/>
            </a:prstGeom>
          </p:spPr>
        </p:pic>
        <p:pic>
          <p:nvPicPr>
            <p:cNvPr id="4" name="Imagen 3" descr="Imagen en blanco y negro&#10;&#10;Descripción generada automáticamente con confianza baja">
              <a:extLst>
                <a:ext uri="{FF2B5EF4-FFF2-40B4-BE49-F238E27FC236}">
                  <a16:creationId xmlns:a16="http://schemas.microsoft.com/office/drawing/2014/main" id="{10ADF60F-0F09-2A4D-A1B9-357C8C802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3416" y="8751980"/>
              <a:ext cx="1779731" cy="10227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04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06456" y="1543111"/>
            <a:ext cx="10275089" cy="7715189"/>
            <a:chOff x="0" y="0"/>
            <a:chExt cx="845693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456930" cy="6350000"/>
            </a:xfrm>
            <a:custGeom>
              <a:avLst/>
              <a:gdLst/>
              <a:ahLst/>
              <a:cxnLst/>
              <a:rect l="l" t="t" r="r" b="b"/>
              <a:pathLst>
                <a:path w="8456930" h="635000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71B3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2780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¡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Solicitud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generada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</a:p>
          <a:p>
            <a:pPr algn="ctr">
              <a:lnSpc>
                <a:spcPts val="3799"/>
              </a:lnSpc>
            </a:pP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correctamente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!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99905" y="6037435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7650331" y="6268252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</a:rPr>
              <a:t>Continuar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748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El Usuario o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contraseña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es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incorrecto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37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3799" dirty="0">
                <a:solidFill>
                  <a:srgbClr val="000000"/>
                </a:solidFill>
                <a:latin typeface="Space Mono Bold"/>
              </a:rPr>
              <a:t>CV no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colgado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en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este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momento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,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intente</a:t>
            </a:r>
            <a:r>
              <a:rPr lang="en-US" sz="3799" dirty="0">
                <a:solidFill>
                  <a:srgbClr val="000000"/>
                </a:solidFill>
                <a:latin typeface="Space Mono Bold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Space Mono Bold"/>
              </a:rPr>
              <a:t>nuevamente</a:t>
            </a:r>
            <a:endParaRPr lang="en-US" sz="3799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542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_tradnl" sz="3800" dirty="0">
                <a:effectLst/>
                <a:latin typeface="Space Mono Bold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Informe no generado, intente nuevamente</a:t>
            </a:r>
            <a:endParaRPr lang="en-US" sz="3800" dirty="0">
              <a:solidFill>
                <a:srgbClr val="000000"/>
              </a:solidFill>
              <a:latin typeface="Space Mono Bold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188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5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MX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Falta datos del CV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9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MX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CV no colgado en este momento, intente nuevamente 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320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Falta datos de la convocatoria</a:t>
            </a:r>
            <a:r>
              <a:rPr lang="es-MX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 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55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8046" y="4646931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Convocatoria no generada,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577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3" y="3473517"/>
            <a:ext cx="8111909" cy="2457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se encontraron Representantes de Área Solicitante que coincidan con los criterios de búsqueda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50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270061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existe ninguna solicitud de requerimiento generada o pendiente de trámite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7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F6B3740-B4D5-74C1-4B30-82D000D9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16042"/>
            <a:ext cx="18288000" cy="10287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CCAEB74-A0DA-8D87-C8EE-142912B9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00" y="276040"/>
            <a:ext cx="1666192" cy="161925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0B131C6-BD33-C8ED-059E-7AD46A27E7FB}"/>
              </a:ext>
            </a:extLst>
          </p:cNvPr>
          <p:cNvGrpSpPr/>
          <p:nvPr/>
        </p:nvGrpSpPr>
        <p:grpSpPr>
          <a:xfrm>
            <a:off x="3361890" y="1085668"/>
            <a:ext cx="12655350" cy="6659460"/>
            <a:chOff x="0" y="0"/>
            <a:chExt cx="17257469" cy="127529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C21D72-4632-77FB-DB8D-0AF48DFC15CB}"/>
                </a:ext>
              </a:extLst>
            </p:cNvPr>
            <p:cNvGrpSpPr/>
            <p:nvPr/>
          </p:nvGrpSpPr>
          <p:grpSpPr>
            <a:xfrm>
              <a:off x="0" y="31621"/>
              <a:ext cx="17257469" cy="12721356"/>
              <a:chOff x="0" y="-1407677"/>
              <a:chExt cx="17327581" cy="12773039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A8795990-BA6B-32C9-8901-C0BD4826CE65}"/>
                  </a:ext>
                </a:extLst>
              </p:cNvPr>
              <p:cNvSpPr/>
              <p:nvPr/>
            </p:nvSpPr>
            <p:spPr>
              <a:xfrm>
                <a:off x="31749" y="-1407677"/>
                <a:ext cx="17264081" cy="12741290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1301862">
                    <a:moveTo>
                      <a:pt x="17171372" y="11301862"/>
                    </a:moveTo>
                    <a:lnTo>
                      <a:pt x="92710" y="11301862"/>
                    </a:lnTo>
                    <a:cubicBezTo>
                      <a:pt x="41910" y="11301862"/>
                      <a:pt x="0" y="11259952"/>
                      <a:pt x="0" y="11209152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1207883"/>
                    </a:lnTo>
                    <a:cubicBezTo>
                      <a:pt x="17264081" y="11259952"/>
                      <a:pt x="17222172" y="11301862"/>
                      <a:pt x="17171372" y="11301862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s-PE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86CDB11A-294E-B61F-465A-E1230886204D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1365362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1365362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1240902"/>
                    </a:lnTo>
                    <a:cubicBezTo>
                      <a:pt x="17267892" y="11276462"/>
                      <a:pt x="17238681" y="11305673"/>
                      <a:pt x="17203122" y="11305673"/>
                    </a:cubicBezTo>
                    <a:lnTo>
                      <a:pt x="124460" y="11305673"/>
                    </a:lnTo>
                    <a:cubicBezTo>
                      <a:pt x="88900" y="11305673"/>
                      <a:pt x="59690" y="11276462"/>
                      <a:pt x="59690" y="11240902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1240902"/>
                    </a:lnTo>
                    <a:cubicBezTo>
                      <a:pt x="0" y="11309483"/>
                      <a:pt x="55880" y="11365362"/>
                      <a:pt x="124460" y="11365362"/>
                    </a:cubicBezTo>
                    <a:lnTo>
                      <a:pt x="17203122" y="11365362"/>
                    </a:lnTo>
                    <a:cubicBezTo>
                      <a:pt x="17271701" y="11365362"/>
                      <a:pt x="17327581" y="11309483"/>
                      <a:pt x="17327581" y="11240902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CCDEBE7-74F8-7B79-4BFF-D0BC0F17251D}"/>
                </a:ext>
              </a:extLst>
            </p:cNvPr>
            <p:cNvGrpSpPr/>
            <p:nvPr/>
          </p:nvGrpSpPr>
          <p:grpSpPr>
            <a:xfrm>
              <a:off x="0" y="0"/>
              <a:ext cx="17257469" cy="1559195"/>
              <a:chOff x="0" y="0"/>
              <a:chExt cx="17327581" cy="1565530"/>
            </a:xfrm>
          </p:grpSpPr>
          <p:sp>
            <p:nvSpPr>
              <p:cNvPr id="7" name="Freeform 8">
                <a:extLst>
                  <a:ext uri="{FF2B5EF4-FFF2-40B4-BE49-F238E27FC236}">
                    <a16:creationId xmlns:a16="http://schemas.microsoft.com/office/drawing/2014/main" id="{58F3C53A-18F5-1353-028A-569D56E0B8B0}"/>
                  </a:ext>
                </a:extLst>
              </p:cNvPr>
              <p:cNvSpPr/>
              <p:nvPr/>
            </p:nvSpPr>
            <p:spPr>
              <a:xfrm>
                <a:off x="31749" y="31750"/>
                <a:ext cx="17264081" cy="1502031"/>
              </a:xfrm>
              <a:custGeom>
                <a:avLst/>
                <a:gdLst/>
                <a:ahLst/>
                <a:cxnLst/>
                <a:rect l="l" t="t" r="r" b="b"/>
                <a:pathLst>
                  <a:path w="17264081" h="1502029">
                    <a:moveTo>
                      <a:pt x="17171372" y="1502029"/>
                    </a:moveTo>
                    <a:lnTo>
                      <a:pt x="92710" y="1502029"/>
                    </a:lnTo>
                    <a:cubicBezTo>
                      <a:pt x="41910" y="1502029"/>
                      <a:pt x="0" y="1460119"/>
                      <a:pt x="0" y="1409319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7170101" y="0"/>
                    </a:lnTo>
                    <a:cubicBezTo>
                      <a:pt x="17220901" y="0"/>
                      <a:pt x="17262811" y="41910"/>
                      <a:pt x="17262811" y="92710"/>
                    </a:cubicBezTo>
                    <a:lnTo>
                      <a:pt x="17262811" y="1408049"/>
                    </a:lnTo>
                    <a:cubicBezTo>
                      <a:pt x="17264081" y="1460119"/>
                      <a:pt x="17222172" y="1502029"/>
                      <a:pt x="17171372" y="1502029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/>
              <a:lstStyle/>
              <a:p>
                <a:pPr algn="ctr"/>
                <a:r>
                  <a:rPr lang="es-ES" sz="5400" dirty="0"/>
                  <a:t>Dibuja tu firma</a:t>
                </a:r>
                <a:endParaRPr lang="es-PE" sz="5400" dirty="0"/>
              </a:p>
            </p:txBody>
          </p:sp>
          <p:sp>
            <p:nvSpPr>
              <p:cNvPr id="8" name="Freeform 9">
                <a:extLst>
                  <a:ext uri="{FF2B5EF4-FFF2-40B4-BE49-F238E27FC236}">
                    <a16:creationId xmlns:a16="http://schemas.microsoft.com/office/drawing/2014/main" id="{4ABE409D-ACDF-4D94-50C3-9C06469ABA0E}"/>
                  </a:ext>
                </a:extLst>
              </p:cNvPr>
              <p:cNvSpPr/>
              <p:nvPr/>
            </p:nvSpPr>
            <p:spPr>
              <a:xfrm>
                <a:off x="0" y="0"/>
                <a:ext cx="17327581" cy="1565529"/>
              </a:xfrm>
              <a:custGeom>
                <a:avLst/>
                <a:gdLst/>
                <a:ahLst/>
                <a:cxnLst/>
                <a:rect l="l" t="t" r="r" b="b"/>
                <a:pathLst>
                  <a:path w="17327581" h="1565529">
                    <a:moveTo>
                      <a:pt x="17203122" y="59690"/>
                    </a:moveTo>
                    <a:cubicBezTo>
                      <a:pt x="17238681" y="59690"/>
                      <a:pt x="17267892" y="88900"/>
                      <a:pt x="17267892" y="124460"/>
                    </a:cubicBezTo>
                    <a:lnTo>
                      <a:pt x="17267892" y="1441069"/>
                    </a:lnTo>
                    <a:cubicBezTo>
                      <a:pt x="17267892" y="1476629"/>
                      <a:pt x="17238681" y="1505839"/>
                      <a:pt x="17203122" y="1505839"/>
                    </a:cubicBezTo>
                    <a:lnTo>
                      <a:pt x="124460" y="1505839"/>
                    </a:lnTo>
                    <a:cubicBezTo>
                      <a:pt x="88900" y="1505839"/>
                      <a:pt x="59690" y="1476629"/>
                      <a:pt x="59690" y="144106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203122" y="59690"/>
                    </a:lnTo>
                    <a:moveTo>
                      <a:pt x="1720312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41069"/>
                    </a:lnTo>
                    <a:cubicBezTo>
                      <a:pt x="0" y="1509649"/>
                      <a:pt x="55880" y="1565529"/>
                      <a:pt x="124460" y="1565529"/>
                    </a:cubicBezTo>
                    <a:lnTo>
                      <a:pt x="17203122" y="1565529"/>
                    </a:lnTo>
                    <a:cubicBezTo>
                      <a:pt x="17271701" y="1565529"/>
                      <a:pt x="17327581" y="1509649"/>
                      <a:pt x="17327581" y="1441069"/>
                    </a:cubicBezTo>
                    <a:lnTo>
                      <a:pt x="17327581" y="124460"/>
                    </a:lnTo>
                    <a:cubicBezTo>
                      <a:pt x="17327581" y="55880"/>
                      <a:pt x="17271701" y="0"/>
                      <a:pt x="17203122" y="0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  <p:txBody>
              <a:bodyPr/>
              <a:lstStyle/>
              <a:p>
                <a:endParaRPr lang="es-PE"/>
              </a:p>
            </p:txBody>
          </p:sp>
        </p:grpSp>
      </p:grpSp>
      <p:grpSp>
        <p:nvGrpSpPr>
          <p:cNvPr id="11" name="Group 25">
            <a:extLst>
              <a:ext uri="{FF2B5EF4-FFF2-40B4-BE49-F238E27FC236}">
                <a16:creationId xmlns:a16="http://schemas.microsoft.com/office/drawing/2014/main" id="{9082266F-8543-B3A3-9C54-654F949D272D}"/>
              </a:ext>
            </a:extLst>
          </p:cNvPr>
          <p:cNvGrpSpPr/>
          <p:nvPr/>
        </p:nvGrpSpPr>
        <p:grpSpPr>
          <a:xfrm>
            <a:off x="4817356" y="8450938"/>
            <a:ext cx="2786461" cy="1214962"/>
            <a:chOff x="0" y="0"/>
            <a:chExt cx="2995120" cy="901262"/>
          </a:xfrm>
        </p:grpSpPr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2AA4B876-D92D-0BCF-B9A7-386866FB572F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Agregar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DD9FB51E-A3D4-E6B5-B4D7-3FC8D36076EA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4" name="Group 25">
            <a:extLst>
              <a:ext uri="{FF2B5EF4-FFF2-40B4-BE49-F238E27FC236}">
                <a16:creationId xmlns:a16="http://schemas.microsoft.com/office/drawing/2014/main" id="{F214B9B2-EBF1-EDF0-1F08-FC688FE48322}"/>
              </a:ext>
            </a:extLst>
          </p:cNvPr>
          <p:cNvGrpSpPr/>
          <p:nvPr/>
        </p:nvGrpSpPr>
        <p:grpSpPr>
          <a:xfrm>
            <a:off x="11233396" y="8450938"/>
            <a:ext cx="2786461" cy="1214962"/>
            <a:chOff x="0" y="0"/>
            <a:chExt cx="2995120" cy="901262"/>
          </a:xfrm>
        </p:grpSpPr>
        <p:sp>
          <p:nvSpPr>
            <p:cNvPr id="15" name="Freeform 26">
              <a:hlinkClick r:id="rId4" action="ppaction://hlinksldjump"/>
              <a:extLst>
                <a:ext uri="{FF2B5EF4-FFF2-40B4-BE49-F238E27FC236}">
                  <a16:creationId xmlns:a16="http://schemas.microsoft.com/office/drawing/2014/main" id="{71007C76-DB0A-C3C3-CC46-06762D73C179}"/>
                </a:ext>
              </a:extLst>
            </p:cNvPr>
            <p:cNvSpPr/>
            <p:nvPr/>
          </p:nvSpPr>
          <p:spPr>
            <a:xfrm>
              <a:off x="31751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chemeClr val="bg1"/>
            </a:solidFill>
          </p:spPr>
          <p:txBody>
            <a:bodyPr anchor="ctr"/>
            <a:lstStyle/>
            <a:p>
              <a:pPr algn="ctr"/>
              <a:r>
                <a:rPr lang="es-ES" sz="4000" dirty="0">
                  <a:latin typeface="Berlin Sans FB" panose="020E0602020502020306" pitchFamily="34" charset="0"/>
                </a:rPr>
                <a:t>Cancelar</a:t>
              </a:r>
              <a:endParaRPr lang="es-PE" sz="4000" dirty="0">
                <a:latin typeface="Berlin Sans FB" panose="020E0602020502020306" pitchFamily="34" charset="0"/>
              </a:endParaRPr>
            </a:p>
          </p:txBody>
        </p:sp>
        <p:sp>
          <p:nvSpPr>
            <p:cNvPr id="16" name="Freeform 27">
              <a:extLst>
                <a:ext uri="{FF2B5EF4-FFF2-40B4-BE49-F238E27FC236}">
                  <a16:creationId xmlns:a16="http://schemas.microsoft.com/office/drawing/2014/main" id="{4F8149C5-D0AE-29E5-2C73-A6471186E05E}"/>
                </a:ext>
              </a:extLst>
            </p:cNvPr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4A98"/>
            </a:solidFill>
          </p:spPr>
          <p:txBody>
            <a:bodyPr/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9984635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18986" y="4657017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Solicitud no aprobada,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5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174535" y="4402175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existe ninguna solicitud de requerimiento generada o pendiente de trámite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606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5456" y="5156723"/>
            <a:ext cx="8111909" cy="508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Falta datos de la solicitud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63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5456" y="4998854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Solicitud no generada,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23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5456" y="4945846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Resultados no generados,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405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5456" y="4945846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Resultados no publicados,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887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225456" y="4945846"/>
            <a:ext cx="8111909" cy="995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Resultados no generados,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789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3" y="4482506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Informe de asistencias no generado,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238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3" y="4482506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No se encontraron empleados,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56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9924" b="5186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4045032" y="1581687"/>
            <a:ext cx="10197937" cy="7638037"/>
            <a:chOff x="31750" y="31750"/>
            <a:chExt cx="8393430" cy="6286500"/>
          </a:xfrm>
        </p:grpSpPr>
        <p:sp>
          <p:nvSpPr>
            <p:cNvPr id="7" name="Freeform 7"/>
            <p:cNvSpPr/>
            <p:nvPr/>
          </p:nvSpPr>
          <p:spPr>
            <a:xfrm>
              <a:off x="828040" y="26543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8" name="Freeform 8"/>
            <p:cNvSpPr/>
            <p:nvPr/>
          </p:nvSpPr>
          <p:spPr>
            <a:xfrm>
              <a:off x="786130" y="224790"/>
              <a:ext cx="175260" cy="196850"/>
            </a:xfrm>
            <a:custGeom>
              <a:avLst/>
              <a:gdLst/>
              <a:ahLst/>
              <a:cxnLst/>
              <a:rect l="l" t="t" r="r" b="b"/>
              <a:pathLst>
                <a:path w="175260" h="19685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3260" y="5888990"/>
              <a:ext cx="2155190" cy="287020"/>
            </a:xfrm>
            <a:custGeom>
              <a:avLst/>
              <a:gdLst/>
              <a:ahLst/>
              <a:cxnLst/>
              <a:rect l="l" t="t" r="r" b="b"/>
              <a:pathLst>
                <a:path w="2155190" h="28702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1750" y="31750"/>
              <a:ext cx="8392160" cy="590550"/>
            </a:xfrm>
            <a:custGeom>
              <a:avLst/>
              <a:gdLst/>
              <a:ahLst/>
              <a:cxnLst/>
              <a:rect l="l" t="t" r="r" b="b"/>
              <a:pathLst>
                <a:path w="8392160" h="59055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1F4E8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31750" y="653415"/>
              <a:ext cx="8393430" cy="5059680"/>
            </a:xfrm>
            <a:custGeom>
              <a:avLst/>
              <a:gdLst/>
              <a:ahLst/>
              <a:cxnLst/>
              <a:rect l="l" t="t" r="r" b="b"/>
              <a:pathLst>
                <a:path w="8393430" h="505968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0000"/>
              </a:solidFill>
            </a:ln>
          </p:spPr>
          <p:txBody>
            <a:bodyPr/>
            <a:lstStyle/>
            <a:p>
              <a:endParaRPr lang="es-PE" dirty="0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1750" y="5744210"/>
              <a:ext cx="8393430" cy="574040"/>
            </a:xfrm>
            <a:custGeom>
              <a:avLst/>
              <a:gdLst/>
              <a:ahLst/>
              <a:cxnLst/>
              <a:rect l="l" t="t" r="r" b="b"/>
              <a:pathLst>
                <a:path w="8393430" h="57404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087273" y="4454928"/>
            <a:ext cx="8111909" cy="14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s-ES" sz="3800" dirty="0">
                <a:effectLst/>
                <a:latin typeface="Space Mono Bold" panose="020B0604020202020204" charset="0"/>
                <a:ea typeface="Calibri" panose="020F0502020204030204" pitchFamily="34" charset="0"/>
              </a:rPr>
              <a:t>Datos de asistencias no encontrados, intente nuevamente</a:t>
            </a:r>
            <a:endParaRPr lang="en-US" sz="3800" dirty="0">
              <a:solidFill>
                <a:srgbClr val="000000"/>
              </a:solidFill>
              <a:latin typeface="Space Mono Bold" panose="020B060402020202020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773687" y="6057589"/>
            <a:ext cx="2739083" cy="824218"/>
            <a:chOff x="0" y="0"/>
            <a:chExt cx="2995120" cy="901262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2931620" cy="837762"/>
            </a:xfrm>
            <a:custGeom>
              <a:avLst/>
              <a:gdLst/>
              <a:ahLst/>
              <a:cxnLst/>
              <a:rect l="l" t="t" r="r" b="b"/>
              <a:pathLst>
                <a:path w="2931620" h="837762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2995120" cy="901262"/>
            </a:xfrm>
            <a:custGeom>
              <a:avLst/>
              <a:gdLst/>
              <a:ahLst/>
              <a:cxnLst/>
              <a:rect l="l" t="t" r="r" b="b"/>
              <a:pathLst>
                <a:path w="2995120" h="901262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FE502D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7" name="TextBox 17">
            <a:hlinkClick r:id="rId3" action="ppaction://hlinksldjump"/>
          </p:cNvPr>
          <p:cNvSpPr txBox="1"/>
          <p:nvPr/>
        </p:nvSpPr>
        <p:spPr>
          <a:xfrm>
            <a:off x="8269245" y="6242456"/>
            <a:ext cx="2739083" cy="45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99"/>
              </a:lnSpc>
            </a:pPr>
            <a:r>
              <a:rPr lang="en-US" sz="3399" dirty="0">
                <a:solidFill>
                  <a:srgbClr val="000000"/>
                </a:solidFill>
                <a:latin typeface="Space Mono Bold"/>
                <a:hlinkClick r:id="rId4" action="ppaction://hlinksldjump"/>
              </a:rPr>
              <a:t>Aceptar</a:t>
            </a:r>
            <a:endParaRPr lang="en-US" sz="3399" dirty="0">
              <a:solidFill>
                <a:srgbClr val="000000"/>
              </a:solidFill>
              <a:latin typeface="Space Mono Bold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F2AE377-A247-4F01-E6AC-583545558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87" y="436144"/>
            <a:ext cx="1666192" cy="161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1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bcace4-0cdb-4a9e-9b0b-7698a46224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3B899F29351B498C0FC183EB3560B9" ma:contentTypeVersion="11" ma:contentTypeDescription="Create a new document." ma:contentTypeScope="" ma:versionID="a9fc27449b4b752c39797807ca6a42e7">
  <xsd:schema xmlns:xsd="http://www.w3.org/2001/XMLSchema" xmlns:xs="http://www.w3.org/2001/XMLSchema" xmlns:p="http://schemas.microsoft.com/office/2006/metadata/properties" xmlns:ns3="29bcace4-0cdb-4a9e-9b0b-7698a462244c" targetNamespace="http://schemas.microsoft.com/office/2006/metadata/properties" ma:root="true" ma:fieldsID="b3d4d5dafe2dec6df51291ae50eca547" ns3:_="">
    <xsd:import namespace="29bcace4-0cdb-4a9e-9b0b-7698a46224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bcace4-0cdb-4a9e-9b0b-7698a4622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64FE06-D615-4F9F-B591-356FDF42C6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221996-E60F-404E-AF9D-2D59B6E718C9}">
  <ds:schemaRefs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29bcace4-0cdb-4a9e-9b0b-7698a462244c"/>
  </ds:schemaRefs>
</ds:datastoreItem>
</file>

<file path=customXml/itemProps3.xml><?xml version="1.0" encoding="utf-8"?>
<ds:datastoreItem xmlns:ds="http://schemas.openxmlformats.org/officeDocument/2006/customXml" ds:itemID="{14296ED6-998E-49CB-92ED-5E71875580E6}">
  <ds:schemaRefs>
    <ds:schemaRef ds:uri="29bcace4-0cdb-4a9e-9b0b-7698a46224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2369</Words>
  <Application>Microsoft Office PowerPoint</Application>
  <PresentationFormat>Personalizado</PresentationFormat>
  <Paragraphs>1010</Paragraphs>
  <Slides>108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108</vt:i4>
      </vt:variant>
    </vt:vector>
  </HeadingPairs>
  <TitlesOfParts>
    <vt:vector size="115" baseType="lpstr">
      <vt:lpstr>Berlin Sans FB</vt:lpstr>
      <vt:lpstr>Calibri</vt:lpstr>
      <vt:lpstr>Arial</vt:lpstr>
      <vt:lpstr>Space Mono Bold</vt:lpstr>
      <vt:lpstr>Calibri Light</vt:lpstr>
      <vt:lpstr>Be Vietnam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Edición equipo vs. equipo</dc:title>
  <dc:creator>Wagner</dc:creator>
  <cp:lastModifiedBy>I202223136 (Trejo Burga,Juan Antony)</cp:lastModifiedBy>
  <cp:revision>48</cp:revision>
  <dcterms:created xsi:type="dcterms:W3CDTF">2006-08-16T00:00:00Z</dcterms:created>
  <dcterms:modified xsi:type="dcterms:W3CDTF">2023-11-21T13:34:41Z</dcterms:modified>
  <dc:identifier>DAFknYz9lAQ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0x010100F23B899F29351B498C0FC183EB3560B9</vt:lpwstr>
  </property>
</Properties>
</file>