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5" r:id="rId4"/>
    <p:sldId id="261" r:id="rId5"/>
    <p:sldId id="264" r:id="rId6"/>
    <p:sldId id="263" r:id="rId7"/>
    <p:sldId id="262" r:id="rId8"/>
    <p:sldId id="266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1E7"/>
    <a:srgbClr val="0099FF"/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60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C155F-02C5-4EA0-B045-47ED4B4FDE43}" type="datetimeFigureOut">
              <a:rPr lang="es-PY" smtClean="0"/>
              <a:t>23/03/2015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89592-34C6-4756-A2B5-BB9A5A5DA0AB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639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89592-34C6-4756-A2B5-BB9A5A5DA0AB}" type="slidenum">
              <a:rPr lang="es-PY" smtClean="0"/>
              <a:t>8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7447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29BB-E8CF-4006-9AD9-6F0E91230D2E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DCC7-69F6-4715-AE46-389A75F9D0B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90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6697-A3AC-4802-BBAC-29942B69BFF1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3C5E0-E1E3-41B8-8EF5-9062EA64A4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3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8714-F9E5-46BE-9A83-BA5A415ACD13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120B-82A7-437C-A030-D9EB6B639E7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1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01367-E2BB-47B9-93E1-CAB13EEF40C3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8AE7E-CD74-4A5E-AC9F-A282BFA258A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194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1B6E-FC59-4584-8552-DEA952683A4C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E4D11-5D71-4C4F-AD62-ED5C08B328D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67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588F2-E6C7-4A98-8A61-074E4E1C7D83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F6F0-0921-4234-ADD0-2C2E4BB0B7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521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9682-AF19-40D9-8DCF-45207FC735B7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9CC2-6294-4BA1-97E5-6BD5728BC8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4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68A23-BAF3-4938-8A57-817E070F6FFB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9E6CE-D569-4DD3-B87A-19C81B09DC6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87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5D47-D64A-417E-BBD7-5E46F6652DA6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4E3A-2870-4E75-B7FC-53A3E13DFC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556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ED80E-72F0-4F85-AE95-19F5EB83F3D1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FA81F-6A29-4B36-8163-215EEB7D05F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501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56C0-C355-4D69-8EE1-462693381D03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49039-936A-4825-A375-100B39ABAC4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97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F8D48B-D3D8-4094-B1C8-DE97AF1685E5}" type="datetimeFigureOut">
              <a:rPr lang="es-ES"/>
              <a:pPr>
                <a:defRPr/>
              </a:pPr>
              <a:t>23/03/2015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B30309-5595-4102-810D-010CA8147AC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7.png"/><Relationship Id="rId7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213"/>
            <a:ext cx="7380312" cy="3783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1115616" y="3068960"/>
            <a:ext cx="3492500" cy="585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PY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Presentación</a:t>
            </a:r>
            <a:endParaRPr lang="es-PY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67544" y="429170"/>
            <a:ext cx="4248472" cy="22071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Guía 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Estándar para sitios web del Estado </a:t>
            </a:r>
            <a:r>
              <a:rPr lang="es-E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Paraguayo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2" y="1484784"/>
            <a:ext cx="6013995" cy="160875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endParaRPr lang="es-HN" sz="2300" b="1" dirty="0">
              <a:solidFill>
                <a:srgbClr val="0EB1E7"/>
              </a:solidFill>
              <a:latin typeface="Rockwell" pitchFamily="18" charset="0"/>
            </a:endParaRP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068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7" name="Grupo 15"/>
          <p:cNvGrpSpPr>
            <a:grpSpLocks/>
          </p:cNvGrpSpPr>
          <p:nvPr/>
        </p:nvGrpSpPr>
        <p:grpSpPr bwMode="auto">
          <a:xfrm>
            <a:off x="9415267" y="260648"/>
            <a:ext cx="3222012" cy="4296989"/>
            <a:chOff x="3310" y="350"/>
            <a:chExt cx="2209" cy="2946"/>
          </a:xfrm>
        </p:grpSpPr>
        <p:sp>
          <p:nvSpPr>
            <p:cNvPr id="9" name="8 Rectángulo"/>
            <p:cNvSpPr/>
            <p:nvPr/>
          </p:nvSpPr>
          <p:spPr>
            <a:xfrm>
              <a:off x="3334" y="396"/>
              <a:ext cx="2086" cy="136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75000"/>
                    <a:lumOff val="25000"/>
                  </a:schemeClr>
                </a:gs>
                <a:gs pos="100000">
                  <a:schemeClr val="dk1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pic>
          <p:nvPicPr>
            <p:cNvPr id="13323" name="Imagen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10" y="350"/>
              <a:ext cx="2209" cy="29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3672408" cy="7869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5591513"/>
            <a:ext cx="2381250" cy="92868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43021 2.59259E-6 " pathEditMode="relative" rAng="0" ptsTypes="AA">
                                      <p:cBhvr>
                                        <p:cTn id="20" dur="17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67" y="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2" dur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20" fill="hold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20" fill="hold">
                                          <p:stCondLst>
                                            <p:cond delay="44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20" fill="hold">
                                          <p:stCondLst>
                                            <p:cond delay="66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20" fill="hold">
                                          <p:stCondLst>
                                            <p:cond delay="88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3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398462" y="260350"/>
            <a:ext cx="66218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¿</a:t>
            </a: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Que es?</a:t>
            </a:r>
            <a:endParaRPr lang="es-HN" sz="4930" b="1" dirty="0" smtClean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395288" y="884831"/>
            <a:ext cx="8100640" cy="67196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ES" sz="2400" b="1" dirty="0">
                <a:solidFill>
                  <a:srgbClr val="5F5F5F"/>
                </a:solidFill>
                <a:latin typeface="Rockwell" pitchFamily="18" charset="0"/>
              </a:rPr>
              <a:t>Guía Estándar para sitios web del Estado Paraguayo</a:t>
            </a:r>
            <a:endParaRPr lang="es-HN" sz="2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72000" y="2204864"/>
            <a:ext cx="4211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gobierno ha elaborado una guía de estilos que resume las distintas normas e indica los requisitos a través de los cuales se ofrece información teórica y práctica 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t="22003" b="23863"/>
          <a:stretch/>
        </p:blipFill>
        <p:spPr>
          <a:xfrm>
            <a:off x="395288" y="2256378"/>
            <a:ext cx="4032696" cy="2188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 descr="app pdf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" y="1939132"/>
            <a:ext cx="1345852" cy="13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398462" y="260350"/>
            <a:ext cx="66218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Estandarización</a:t>
            </a:r>
            <a:endParaRPr lang="es-HN" sz="4930" b="1" dirty="0" smtClean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395288" y="884831"/>
            <a:ext cx="8100640" cy="67196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ES" sz="2400" b="1" dirty="0">
                <a:solidFill>
                  <a:srgbClr val="5F5F5F"/>
                </a:solidFill>
                <a:latin typeface="Rockwell" pitchFamily="18" charset="0"/>
              </a:rPr>
              <a:t>Guía Estándar para sitios web del Estado Paraguayo</a:t>
            </a:r>
            <a:endParaRPr lang="es-HN" sz="2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08066" y="1916832"/>
            <a:ext cx="2952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busca </a:t>
            </a:r>
            <a:r>
              <a:rPr lang="es-ES" dirty="0"/>
              <a:t>la optimización de los sitios web, estandarizar la estructura de contenido, datos comunes y proyectar la misma imagen a nivel visual y de normas de diseño </a:t>
            </a:r>
            <a:r>
              <a:rPr lang="es-ES" dirty="0" smtClean="0"/>
              <a:t>gráfico</a:t>
            </a:r>
            <a:r>
              <a:rPr lang="es-ES" dirty="0"/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4956162" cy="3980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51" y="1556792"/>
            <a:ext cx="52003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12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18" name="1 Título"/>
          <p:cNvSpPr txBox="1">
            <a:spLocks/>
          </p:cNvSpPr>
          <p:nvPr/>
        </p:nvSpPr>
        <p:spPr>
          <a:xfrm>
            <a:off x="398462" y="260350"/>
            <a:ext cx="66218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Estandarización</a:t>
            </a:r>
            <a:endParaRPr lang="es-HN" sz="4930" b="1" dirty="0" smtClean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395288" y="884831"/>
            <a:ext cx="8100640" cy="67196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ES" sz="2400" b="1" dirty="0">
                <a:solidFill>
                  <a:srgbClr val="5F5F5F"/>
                </a:solidFill>
                <a:latin typeface="Rockwell" pitchFamily="18" charset="0"/>
              </a:rPr>
              <a:t>Guía Estándar para sitios web del Estado Paraguayo</a:t>
            </a:r>
            <a:endParaRPr lang="es-HN" sz="24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580112" y="1748431"/>
            <a:ext cx="30243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Promueve una s</a:t>
            </a:r>
            <a:r>
              <a:rPr lang="es-ES" dirty="0" smtClean="0"/>
              <a:t>erie </a:t>
            </a:r>
            <a:r>
              <a:rPr lang="es-ES" dirty="0"/>
              <a:t>de recomendaciones para facilitar el acceso a la información y cumplir los estándares de diseño web, dirigidos a apoyar eficazmente a los equipos y a las personas del sector público que tienen a cargo la planificación, construcción y modificación de los sitios web del Gobierno.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0" y="1868412"/>
            <a:ext cx="5040560" cy="2728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0" y="1844824"/>
            <a:ext cx="5040560" cy="2728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9" y="4797152"/>
            <a:ext cx="5040761" cy="1083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6526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36512" y="-99392"/>
            <a:ext cx="9180512" cy="3926204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03848" y="2852936"/>
            <a:ext cx="5688632" cy="261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Estándares Web y su </a:t>
            </a:r>
            <a:r>
              <a:rPr lang="es-ES" dirty="0" smtClean="0"/>
              <a:t>validación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Manual de </a:t>
            </a:r>
            <a:r>
              <a:rPr lang="es-ES" dirty="0" smtClean="0"/>
              <a:t>logotipo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Estilos de webs orientado a la </a:t>
            </a:r>
            <a:r>
              <a:rPr lang="es-ES" dirty="0" smtClean="0"/>
              <a:t>Ciudadanía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Usos permitidos de imágenes y </a:t>
            </a:r>
            <a:r>
              <a:rPr lang="es-ES" dirty="0" smtClean="0"/>
              <a:t>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Estructura mínima de contenido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Integración con Redes Sociales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Consideraciones </a:t>
            </a:r>
            <a:r>
              <a:rPr lang="es-ES" dirty="0"/>
              <a:t>para versiones </a:t>
            </a:r>
            <a:r>
              <a:rPr lang="es-ES" dirty="0" smtClean="0"/>
              <a:t>móviles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Familia </a:t>
            </a:r>
            <a:r>
              <a:rPr lang="es-ES" dirty="0"/>
              <a:t>Iconográfica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Recursos en digital para su reproducción y uso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95536" y="260648"/>
            <a:ext cx="7341890" cy="280861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Dentro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 esta guía, encontrará los siguientes recursos: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2539"/>
            <a:ext cx="9144000" cy="615255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395536" y="260350"/>
            <a:ext cx="7341890" cy="2808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b="1" dirty="0" smtClean="0">
                <a:solidFill>
                  <a:schemeClr val="bg1"/>
                </a:solidFill>
                <a:latin typeface="Rockwell" pitchFamily="18" charset="0"/>
              </a:rPr>
              <a:t>Que toda web del Estado, </a:t>
            </a:r>
            <a:r>
              <a:rPr lang="es-ES" b="1" dirty="0" smtClean="0">
                <a:solidFill>
                  <a:schemeClr val="bg1"/>
                </a:solidFill>
                <a:latin typeface="Rockwell" pitchFamily="18" charset="0"/>
              </a:rPr>
              <a:t>proyecte la misma </a:t>
            </a:r>
          </a:p>
          <a:p>
            <a:pPr algn="l"/>
            <a:r>
              <a:rPr lang="es-ES" b="1" dirty="0" smtClean="0">
                <a:solidFill>
                  <a:schemeClr val="bg1"/>
                </a:solidFill>
                <a:latin typeface="Rockwell" pitchFamily="18" charset="0"/>
              </a:rPr>
              <a:t>línea gráfica y visual al ciudadano.</a:t>
            </a:r>
            <a:endParaRPr lang="es-ES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3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1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-36512" y="-99393"/>
            <a:ext cx="9180512" cy="2168371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1046534" y="260350"/>
            <a:ext cx="7269882" cy="8643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H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Que toda web del Estado,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proyecte la misma </a:t>
            </a:r>
          </a:p>
          <a:p>
            <a:pPr algn="l"/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línea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gráfica y visual al 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ciudadano.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347864" y="2091556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Esta guía está orientada específicamente a diseñadores gráficos, </a:t>
            </a:r>
            <a:r>
              <a:rPr lang="es-ES" dirty="0" err="1"/>
              <a:t>maquetadores</a:t>
            </a:r>
            <a:r>
              <a:rPr lang="es-ES" dirty="0"/>
              <a:t> de sitios y portales web, programadores y profesionales del área creativa y publicitaria, asociados a direcciones o departamentos de informática de las instituciones públicas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3" y="404664"/>
            <a:ext cx="485775" cy="390525"/>
          </a:xfrm>
          <a:prstGeom prst="rect">
            <a:avLst/>
          </a:prstGeom>
        </p:spPr>
      </p:pic>
      <p:pic>
        <p:nvPicPr>
          <p:cNvPr id="1028" name="Picture 4" descr="http://gdj.gdj.netdna-cdn.com/wp-content/uploads/2013/06/Responsive-Design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516" y="2348880"/>
            <a:ext cx="4762500" cy="2686051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96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398462" y="260350"/>
            <a:ext cx="2949402" cy="42487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93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Sitios </a:t>
            </a:r>
            <a:r>
              <a:rPr lang="es-ES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Web que aplican la Guía Estándar</a:t>
            </a:r>
            <a:endParaRPr lang="es-HN" sz="493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395288" y="884831"/>
            <a:ext cx="3096592" cy="312023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HN" sz="3200" b="1" dirty="0">
              <a:solidFill>
                <a:srgbClr val="5F5F5F"/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pic>
        <p:nvPicPr>
          <p:cNvPr id="2050" name="Picture 2" descr="http://www.paraguay.gov.py/documents/10179/886995/SENATICs.jpg/84a49cc5-d56f-46a8-b271-ab856ec5fd98?t=1424797364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19" y="476672"/>
            <a:ext cx="3498089" cy="43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paraguay.gov.py/documents/10179/886995/MJ.jpg/5a6d42dc-9da9-4691-a56d-00dd8928c954?t=1424795734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19" y="476672"/>
            <a:ext cx="3522579" cy="44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araguay.gov.py/documents/10179/886995/MDN.jpg/19246b2e-ec3a-4034-b8ad-0fa57c33f39d?t=14247957330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02" y="475648"/>
            <a:ext cx="3498089" cy="43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araguay.gov.py/documents/10179/886995/MTESS.jpg/7f5782c8-8644-4a15-94c9-fb4a6f3ca233?t=14247957340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40" y="490954"/>
            <a:ext cx="3498089" cy="43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araguay.gov.py/documents/10179/886995/CERT-Py.jpg/515ee226-c1ae-4d32-8e4a-9281a15cb4f9?t=14247957320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6" y="482789"/>
            <a:ext cx="3498089" cy="43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paraguay.gov.py/documents/10179/886995/Consejo-de-Gobernadores.jpg/fcf52dbb-feb9-409f-94be-4a6a37ac2e00?t=14248626140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6" y="475648"/>
            <a:ext cx="3498089" cy="43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91880" y="332656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Técnica de Planificación del Desarrollo Económico y Social (STP)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de Acción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Nacional Antidrogas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Secretaria del Ambiente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de la Función 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Nacional de la Niñez y la Adolescencia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de Desarrollo para Repatriados y Refugiados Connacionales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de Emergencia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de Información y 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Nacional Anticorrupción (SENAC)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Secretaría Nacional por los Derechos Humanos de las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Pesonas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 con Discapacidad (SENADIS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Open Sans Light" panose="020B0306030504020204" pitchFamily="34" charset="0"/>
              </a:rPr>
              <a:t>)</a:t>
            </a:r>
            <a:endParaRPr lang="es-ES" dirty="0">
              <a:solidFill>
                <a:schemeClr val="tx2">
                  <a:lumMod val="7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5855596" y="4206806"/>
            <a:ext cx="2949402" cy="175321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H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Y muchos </a:t>
            </a:r>
          </a:p>
          <a:p>
            <a:pPr algn="r"/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M</a:t>
            </a:r>
            <a:r>
              <a:rPr lang="es-H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á</a:t>
            </a:r>
            <a:r>
              <a:rPr lang="es-H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s</a:t>
            </a:r>
            <a:endParaRPr lang="es-HN" sz="360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92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2.22222E-6 -4.44444E-6 L -0.53941 0.360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79" y="180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8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05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-0.43038 0.358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8" y="178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1.38889E-6 -4.44444E-6 L -0.3184 0.3604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0" y="1800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05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0059 0.00463 L -0.20538 0.355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175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-2.77778E-6 -7.40741E-7 L -0.0908 0.358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1814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206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5.55556E-7 0.00672 L 0.02726 0.359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176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94248" y="0"/>
            <a:ext cx="11582872" cy="593743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-36512" y="-99393"/>
            <a:ext cx="9180512" cy="2168371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0" y="104926"/>
            <a:ext cx="9144000" cy="86439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Materiales y Recursos</a:t>
            </a:r>
            <a:endParaRPr lang="es-ES" sz="4930" b="1" dirty="0">
              <a:solidFill>
                <a:schemeClr val="tx1">
                  <a:lumMod val="75000"/>
                  <a:lumOff val="25000"/>
                </a:schemeClr>
              </a:solidFill>
              <a:latin typeface="Rockwell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57292"/>
            <a:ext cx="2520280" cy="5400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7" y="5960016"/>
            <a:ext cx="1634191" cy="63733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36512" y="3633876"/>
            <a:ext cx="9180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/>
              <a:t>Para más información acceder a:</a:t>
            </a:r>
          </a:p>
          <a:p>
            <a:pPr algn="ctr"/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www.paraguay.gov.py/guía-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estandar</a:t>
            </a:r>
            <a:endParaRPr lang="es-E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http://gdj.gdj.netdna-cdn.com/wp-content/uploads/2013/06/Responsive-Design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38" y="1089173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s.iconarchive.com/icons/paomedia/small-n-flat/1024/file-pdf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5" y="4660186"/>
            <a:ext cx="924956" cy="92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cons.iconarchive.com/icons/pelfusion/flat-file-type/512/zip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32" y="4660186"/>
            <a:ext cx="957844" cy="9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paomedia/small-n-flat/1024/file-font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17" y="4599545"/>
            <a:ext cx="1046237" cy="10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lders Documentos Excel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44" y="4482971"/>
            <a:ext cx="1344036" cy="13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6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366</Words>
  <Application>Microsoft Office PowerPoint</Application>
  <PresentationFormat>Presentación en pantalla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 Light</vt:lpstr>
      <vt:lpstr>Rockwell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Edgar Missael Cabral Báez</cp:lastModifiedBy>
  <cp:revision>89</cp:revision>
  <dcterms:created xsi:type="dcterms:W3CDTF">2010-05-18T15:49:44Z</dcterms:created>
  <dcterms:modified xsi:type="dcterms:W3CDTF">2015-03-23T19:11:14Z</dcterms:modified>
</cp:coreProperties>
</file>