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aleway Bold" charset="1" panose="00000000000000000000"/>
      <p:regular r:id="rId20"/>
    </p:embeddedFont>
    <p:embeddedFont>
      <p:font typeface="Poppins Bold" charset="1" panose="00000800000000000000"/>
      <p:regular r:id="rId21"/>
    </p:embeddedFont>
    <p:embeddedFont>
      <p:font typeface="Raleway" charset="1" panose="00000000000000000000"/>
      <p:regular r:id="rId22"/>
    </p:embeddedFont>
    <p:embeddedFont>
      <p:font typeface="Open Sans Light" charset="1" panose="00000000000000000000"/>
      <p:regular r:id="rId23"/>
    </p:embeddedFont>
    <p:embeddedFont>
      <p:font typeface="Poppins Light" charset="1" panose="00000400000000000000"/>
      <p:regular r:id="rId24"/>
    </p:embeddedFont>
    <p:embeddedFont>
      <p:font typeface="Open San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0.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FAFF"/>
        </a:solidFill>
      </p:bgPr>
    </p:bg>
    <p:spTree>
      <p:nvGrpSpPr>
        <p:cNvPr id="1" name=""/>
        <p:cNvGrpSpPr/>
        <p:nvPr/>
      </p:nvGrpSpPr>
      <p:grpSpPr>
        <a:xfrm>
          <a:off x="0" y="0"/>
          <a:ext cx="0" cy="0"/>
          <a:chOff x="0" y="0"/>
          <a:chExt cx="0" cy="0"/>
        </a:xfrm>
      </p:grpSpPr>
      <p:sp>
        <p:nvSpPr>
          <p:cNvPr name="Freeform 2" id="2"/>
          <p:cNvSpPr/>
          <p:nvPr/>
        </p:nvSpPr>
        <p:spPr>
          <a:xfrm flipH="false" flipV="false" rot="0">
            <a:off x="3215755" y="0"/>
            <a:ext cx="15537342" cy="10345330"/>
          </a:xfrm>
          <a:custGeom>
            <a:avLst/>
            <a:gdLst/>
            <a:ahLst/>
            <a:cxnLst/>
            <a:rect r="r" b="b" t="t" l="l"/>
            <a:pathLst>
              <a:path h="10345330" w="15537342">
                <a:moveTo>
                  <a:pt x="0" y="0"/>
                </a:moveTo>
                <a:lnTo>
                  <a:pt x="15537342" y="0"/>
                </a:lnTo>
                <a:lnTo>
                  <a:pt x="15537342" y="10345330"/>
                </a:lnTo>
                <a:lnTo>
                  <a:pt x="0" y="10345330"/>
                </a:lnTo>
                <a:lnTo>
                  <a:pt x="0" y="0"/>
                </a:lnTo>
                <a:close/>
              </a:path>
            </a:pathLst>
          </a:custGeom>
          <a:blipFill>
            <a:blip r:embed="rId2"/>
            <a:stretch>
              <a:fillRect l="-15682" t="-9671" r="0" b="-6083"/>
            </a:stretch>
          </a:blipFill>
        </p:spPr>
      </p:sp>
      <p:grpSp>
        <p:nvGrpSpPr>
          <p:cNvPr name="Group 3" id="3"/>
          <p:cNvGrpSpPr/>
          <p:nvPr/>
        </p:nvGrpSpPr>
        <p:grpSpPr>
          <a:xfrm rot="-5400000">
            <a:off x="-3515094" y="3515094"/>
            <a:ext cx="10287000" cy="3256811"/>
            <a:chOff x="0" y="0"/>
            <a:chExt cx="2709333" cy="857761"/>
          </a:xfrm>
        </p:grpSpPr>
        <p:sp>
          <p:nvSpPr>
            <p:cNvPr name="Freeform 4" id="4"/>
            <p:cNvSpPr/>
            <p:nvPr/>
          </p:nvSpPr>
          <p:spPr>
            <a:xfrm flipH="false" flipV="false" rot="0">
              <a:off x="0" y="0"/>
              <a:ext cx="2709333" cy="857761"/>
            </a:xfrm>
            <a:custGeom>
              <a:avLst/>
              <a:gdLst/>
              <a:ahLst/>
              <a:cxnLst/>
              <a:rect r="r" b="b" t="t" l="l"/>
              <a:pathLst>
                <a:path h="857761" w="2709333">
                  <a:moveTo>
                    <a:pt x="0" y="0"/>
                  </a:moveTo>
                  <a:lnTo>
                    <a:pt x="2709333" y="0"/>
                  </a:lnTo>
                  <a:lnTo>
                    <a:pt x="2709333" y="857761"/>
                  </a:lnTo>
                  <a:lnTo>
                    <a:pt x="0" y="857761"/>
                  </a:lnTo>
                  <a:close/>
                </a:path>
              </a:pathLst>
            </a:custGeom>
            <a:solidFill>
              <a:srgbClr val="0073D2"/>
            </a:solidFill>
          </p:spPr>
        </p:sp>
        <p:sp>
          <p:nvSpPr>
            <p:cNvPr name="TextBox 5" id="5"/>
            <p:cNvSpPr txBox="true"/>
            <p:nvPr/>
          </p:nvSpPr>
          <p:spPr>
            <a:xfrm>
              <a:off x="0" y="-95250"/>
              <a:ext cx="2709333" cy="953011"/>
            </a:xfrm>
            <a:prstGeom prst="rect">
              <a:avLst/>
            </a:prstGeom>
          </p:spPr>
          <p:txBody>
            <a:bodyPr anchor="ctr" rtlCol="false" tIns="50800" lIns="50800" bIns="50800" rIns="50800"/>
            <a:lstStyle/>
            <a:p>
              <a:pPr algn="ctr">
                <a:lnSpc>
                  <a:spcPts val="2352"/>
                </a:lnSpc>
              </a:pPr>
            </a:p>
          </p:txBody>
        </p:sp>
      </p:grpSp>
      <p:sp>
        <p:nvSpPr>
          <p:cNvPr name="Freeform 6" id="6"/>
          <p:cNvSpPr/>
          <p:nvPr/>
        </p:nvSpPr>
        <p:spPr>
          <a:xfrm flipH="false" flipV="false" rot="0">
            <a:off x="288242" y="358921"/>
            <a:ext cx="2636251" cy="669779"/>
          </a:xfrm>
          <a:custGeom>
            <a:avLst/>
            <a:gdLst/>
            <a:ahLst/>
            <a:cxnLst/>
            <a:rect r="r" b="b" t="t" l="l"/>
            <a:pathLst>
              <a:path h="669779" w="2636251">
                <a:moveTo>
                  <a:pt x="0" y="0"/>
                </a:moveTo>
                <a:lnTo>
                  <a:pt x="2636251" y="0"/>
                </a:lnTo>
                <a:lnTo>
                  <a:pt x="2636251" y="669779"/>
                </a:lnTo>
                <a:lnTo>
                  <a:pt x="0" y="669779"/>
                </a:lnTo>
                <a:lnTo>
                  <a:pt x="0" y="0"/>
                </a:lnTo>
                <a:close/>
              </a:path>
            </a:pathLst>
          </a:custGeom>
          <a:blipFill>
            <a:blip r:embed="rId3"/>
            <a:stretch>
              <a:fillRect l="0" t="0" r="0" b="0"/>
            </a:stretch>
          </a:blipFill>
        </p:spPr>
      </p:sp>
      <p:sp>
        <p:nvSpPr>
          <p:cNvPr name="Freeform 7" id="7"/>
          <p:cNvSpPr/>
          <p:nvPr/>
        </p:nvSpPr>
        <p:spPr>
          <a:xfrm flipH="false" flipV="false" rot="0">
            <a:off x="561188" y="8851383"/>
            <a:ext cx="2090358" cy="1123816"/>
          </a:xfrm>
          <a:custGeom>
            <a:avLst/>
            <a:gdLst/>
            <a:ahLst/>
            <a:cxnLst/>
            <a:rect r="r" b="b" t="t" l="l"/>
            <a:pathLst>
              <a:path h="1123816" w="2090358">
                <a:moveTo>
                  <a:pt x="0" y="0"/>
                </a:moveTo>
                <a:lnTo>
                  <a:pt x="2090358" y="0"/>
                </a:lnTo>
                <a:lnTo>
                  <a:pt x="2090358" y="1123816"/>
                </a:lnTo>
                <a:lnTo>
                  <a:pt x="0" y="1123816"/>
                </a:lnTo>
                <a:lnTo>
                  <a:pt x="0" y="0"/>
                </a:lnTo>
                <a:close/>
              </a:path>
            </a:pathLst>
          </a:custGeom>
          <a:blipFill>
            <a:blip r:embed="rId4"/>
            <a:stretch>
              <a:fillRect l="-8359" t="0" r="-8359" b="-4628"/>
            </a:stretch>
          </a:blipFill>
        </p:spPr>
      </p:sp>
      <p:sp>
        <p:nvSpPr>
          <p:cNvPr name="TextBox 8" id="8"/>
          <p:cNvSpPr txBox="true"/>
          <p:nvPr/>
        </p:nvSpPr>
        <p:spPr>
          <a:xfrm rot="0">
            <a:off x="17905068" y="5437633"/>
            <a:ext cx="13254939" cy="2047060"/>
          </a:xfrm>
          <a:prstGeom prst="rect">
            <a:avLst/>
          </a:prstGeom>
        </p:spPr>
        <p:txBody>
          <a:bodyPr anchor="t" rtlCol="false" tIns="0" lIns="0" bIns="0" rIns="0">
            <a:spAutoFit/>
          </a:bodyPr>
          <a:lstStyle/>
          <a:p>
            <a:pPr algn="ctr">
              <a:lnSpc>
                <a:spcPts val="10799"/>
              </a:lnSpc>
            </a:pPr>
            <a:r>
              <a:rPr lang="en-US" b="true" sz="8490">
                <a:solidFill>
                  <a:srgbClr val="0073D2"/>
                </a:solidFill>
                <a:latin typeface="Raleway Bold"/>
                <a:ea typeface="Raleway Bold"/>
                <a:cs typeface="Raleway Bold"/>
                <a:sym typeface="Raleway Bold"/>
              </a:rPr>
              <a:t>TITULO</a:t>
            </a:r>
          </a:p>
          <a:p>
            <a:pPr algn="ctr">
              <a:lnSpc>
                <a:spcPts val="5342"/>
              </a:lnSpc>
            </a:pPr>
            <a:r>
              <a:rPr lang="en-US" b="true" sz="4200">
                <a:solidFill>
                  <a:srgbClr val="0073D2"/>
                </a:solidFill>
                <a:latin typeface="Raleway Bold"/>
                <a:ea typeface="Raleway Bold"/>
                <a:cs typeface="Raleway Bold"/>
                <a:sym typeface="Raleway Bold"/>
              </a:rPr>
              <a:t>MASTER BIG DATA &amp; DATA SCIENCE 2023-2024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5289088"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MODELO KNN</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11" id="11"/>
          <p:cNvSpPr txBox="true"/>
          <p:nvPr/>
        </p:nvSpPr>
        <p:spPr>
          <a:xfrm rot="0">
            <a:off x="14959998" y="27847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12" id="12"/>
          <p:cNvSpPr txBox="true"/>
          <p:nvPr/>
        </p:nvSpPr>
        <p:spPr>
          <a:xfrm rot="0">
            <a:off x="10017369" y="21425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sp>
        <p:nvSpPr>
          <p:cNvPr name="TextBox 13" id="13"/>
          <p:cNvSpPr txBox="true"/>
          <p:nvPr/>
        </p:nvSpPr>
        <p:spPr>
          <a:xfrm rot="0">
            <a:off x="14105968" y="50387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14" id="14"/>
          <p:cNvSpPr txBox="true"/>
          <p:nvPr/>
        </p:nvSpPr>
        <p:spPr>
          <a:xfrm rot="0">
            <a:off x="1379273" y="3355873"/>
            <a:ext cx="8638096"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TU TEXTO AQUI</a:t>
            </a:r>
          </a:p>
        </p:txBody>
      </p:sp>
      <p:grpSp>
        <p:nvGrpSpPr>
          <p:cNvPr name="Group 15" id="15"/>
          <p:cNvGrpSpPr/>
          <p:nvPr/>
        </p:nvGrpSpPr>
        <p:grpSpPr>
          <a:xfrm rot="0">
            <a:off x="1379273" y="2862685"/>
            <a:ext cx="1285600" cy="556335"/>
            <a:chOff x="0" y="0"/>
            <a:chExt cx="1714133" cy="741780"/>
          </a:xfrm>
        </p:grpSpPr>
        <p:sp>
          <p:nvSpPr>
            <p:cNvPr name="Freeform 16" id="16"/>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9" id="19"/>
          <p:cNvSpPr txBox="true"/>
          <p:nvPr/>
        </p:nvSpPr>
        <p:spPr>
          <a:xfrm rot="0">
            <a:off x="7541040" y="2738192"/>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
        <p:nvSpPr>
          <p:cNvPr name="TextBox 20" id="20"/>
          <p:cNvSpPr txBox="true"/>
          <p:nvPr/>
        </p:nvSpPr>
        <p:spPr>
          <a:xfrm rot="0">
            <a:off x="1379273" y="6593291"/>
            <a:ext cx="5195477"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TU TEXTO AQUI</a:t>
            </a:r>
          </a:p>
        </p:txBody>
      </p:sp>
      <p:grpSp>
        <p:nvGrpSpPr>
          <p:cNvPr name="Group 21" id="21"/>
          <p:cNvGrpSpPr/>
          <p:nvPr/>
        </p:nvGrpSpPr>
        <p:grpSpPr>
          <a:xfrm rot="0">
            <a:off x="1591029" y="6103631"/>
            <a:ext cx="1285600" cy="556335"/>
            <a:chOff x="0" y="0"/>
            <a:chExt cx="1714133" cy="741780"/>
          </a:xfrm>
        </p:grpSpPr>
        <p:sp>
          <p:nvSpPr>
            <p:cNvPr name="Freeform 22" id="22"/>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5" id="25"/>
          <p:cNvSpPr txBox="true"/>
          <p:nvPr/>
        </p:nvSpPr>
        <p:spPr>
          <a:xfrm rot="0">
            <a:off x="7541040" y="6046481"/>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8593214"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MODELO RANDOM FOREST</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8593214"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COMPARATIVA</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8593214"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CONCLUSIONES</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sp>
        <p:nvSpPr>
          <p:cNvPr name="Freeform 2" id="2"/>
          <p:cNvSpPr/>
          <p:nvPr/>
        </p:nvSpPr>
        <p:spPr>
          <a:xfrm flipH="false" flipV="false" rot="0">
            <a:off x="4680978" y="4467981"/>
            <a:ext cx="862976" cy="1351039"/>
          </a:xfrm>
          <a:custGeom>
            <a:avLst/>
            <a:gdLst/>
            <a:ahLst/>
            <a:cxnLst/>
            <a:rect r="r" b="b" t="t" l="l"/>
            <a:pathLst>
              <a:path h="1351039" w="862976">
                <a:moveTo>
                  <a:pt x="0" y="0"/>
                </a:moveTo>
                <a:lnTo>
                  <a:pt x="862976" y="0"/>
                </a:lnTo>
                <a:lnTo>
                  <a:pt x="862976" y="1351038"/>
                </a:lnTo>
                <a:lnTo>
                  <a:pt x="0" y="1351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58314" y="4667339"/>
            <a:ext cx="608296" cy="952322"/>
          </a:xfrm>
          <a:custGeom>
            <a:avLst/>
            <a:gdLst/>
            <a:ahLst/>
            <a:cxnLst/>
            <a:rect r="r" b="b" t="t" l="l"/>
            <a:pathLst>
              <a:path h="952322" w="608296">
                <a:moveTo>
                  <a:pt x="0" y="0"/>
                </a:moveTo>
                <a:lnTo>
                  <a:pt x="608295" y="0"/>
                </a:lnTo>
                <a:lnTo>
                  <a:pt x="608295" y="952322"/>
                </a:lnTo>
                <a:lnTo>
                  <a:pt x="0" y="952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651534" y="4794336"/>
            <a:ext cx="446056" cy="698327"/>
          </a:xfrm>
          <a:custGeom>
            <a:avLst/>
            <a:gdLst/>
            <a:ahLst/>
            <a:cxnLst/>
            <a:rect r="r" b="b" t="t" l="l"/>
            <a:pathLst>
              <a:path h="698327" w="446056">
                <a:moveTo>
                  <a:pt x="0" y="0"/>
                </a:moveTo>
                <a:lnTo>
                  <a:pt x="446057" y="0"/>
                </a:lnTo>
                <a:lnTo>
                  <a:pt x="446057" y="698328"/>
                </a:lnTo>
                <a:lnTo>
                  <a:pt x="0" y="698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2744046" y="4467981"/>
            <a:ext cx="862976" cy="1351039"/>
          </a:xfrm>
          <a:custGeom>
            <a:avLst/>
            <a:gdLst/>
            <a:ahLst/>
            <a:cxnLst/>
            <a:rect r="r" b="b" t="t" l="l"/>
            <a:pathLst>
              <a:path h="1351039" w="862976">
                <a:moveTo>
                  <a:pt x="0" y="0"/>
                </a:moveTo>
                <a:lnTo>
                  <a:pt x="862976" y="0"/>
                </a:lnTo>
                <a:lnTo>
                  <a:pt x="862976" y="1351038"/>
                </a:lnTo>
                <a:lnTo>
                  <a:pt x="0" y="1351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3521391" y="4667339"/>
            <a:ext cx="608296" cy="952322"/>
          </a:xfrm>
          <a:custGeom>
            <a:avLst/>
            <a:gdLst/>
            <a:ahLst/>
            <a:cxnLst/>
            <a:rect r="r" b="b" t="t" l="l"/>
            <a:pathLst>
              <a:path h="952322" w="608296">
                <a:moveTo>
                  <a:pt x="0" y="0"/>
                </a:moveTo>
                <a:lnTo>
                  <a:pt x="608295" y="0"/>
                </a:lnTo>
                <a:lnTo>
                  <a:pt x="608295" y="952322"/>
                </a:lnTo>
                <a:lnTo>
                  <a:pt x="0" y="952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4190409" y="4794336"/>
            <a:ext cx="446056" cy="698327"/>
          </a:xfrm>
          <a:custGeom>
            <a:avLst/>
            <a:gdLst/>
            <a:ahLst/>
            <a:cxnLst/>
            <a:rect r="r" b="b" t="t" l="l"/>
            <a:pathLst>
              <a:path h="698327" w="446056">
                <a:moveTo>
                  <a:pt x="0" y="0"/>
                </a:moveTo>
                <a:lnTo>
                  <a:pt x="446057" y="0"/>
                </a:lnTo>
                <a:lnTo>
                  <a:pt x="446057" y="698328"/>
                </a:lnTo>
                <a:lnTo>
                  <a:pt x="0" y="698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3FCFF"/>
        </a:solidFill>
      </p:bgPr>
    </p:bg>
    <p:spTree>
      <p:nvGrpSpPr>
        <p:cNvPr id="1" name=""/>
        <p:cNvGrpSpPr/>
        <p:nvPr/>
      </p:nvGrpSpPr>
      <p:grpSpPr>
        <a:xfrm>
          <a:off x="0" y="0"/>
          <a:ext cx="0" cy="0"/>
          <a:chOff x="0" y="0"/>
          <a:chExt cx="0" cy="0"/>
        </a:xfrm>
      </p:grpSpPr>
      <p:sp>
        <p:nvSpPr>
          <p:cNvPr name="TextBox 2" id="2"/>
          <p:cNvSpPr txBox="true"/>
          <p:nvPr/>
        </p:nvSpPr>
        <p:spPr>
          <a:xfrm rot="0">
            <a:off x="4004361" y="2682573"/>
            <a:ext cx="13254939" cy="1982211"/>
          </a:xfrm>
          <a:prstGeom prst="rect">
            <a:avLst/>
          </a:prstGeom>
        </p:spPr>
        <p:txBody>
          <a:bodyPr anchor="t" rtlCol="false" tIns="0" lIns="0" bIns="0" rIns="0">
            <a:spAutoFit/>
          </a:bodyPr>
          <a:lstStyle/>
          <a:p>
            <a:pPr algn="ctr">
              <a:lnSpc>
                <a:spcPts val="10291"/>
              </a:lnSpc>
            </a:pPr>
            <a:r>
              <a:rPr lang="en-US" b="true" sz="8091">
                <a:solidFill>
                  <a:srgbClr val="0173D4"/>
                </a:solidFill>
                <a:latin typeface="Raleway Bold"/>
                <a:ea typeface="Raleway Bold"/>
                <a:cs typeface="Raleway Bold"/>
                <a:sym typeface="Raleway Bold"/>
              </a:rPr>
              <a:t>TITULO</a:t>
            </a:r>
          </a:p>
          <a:p>
            <a:pPr algn="ctr">
              <a:lnSpc>
                <a:spcPts val="5342"/>
              </a:lnSpc>
            </a:pPr>
            <a:r>
              <a:rPr lang="en-US" b="true" sz="4200">
                <a:solidFill>
                  <a:srgbClr val="0173D4"/>
                </a:solidFill>
                <a:latin typeface="Raleway Bold"/>
                <a:ea typeface="Raleway Bold"/>
                <a:cs typeface="Raleway Bold"/>
                <a:sym typeface="Raleway Bold"/>
              </a:rPr>
              <a:t>MASTER BIG DATA &amp; DATA SCIENCE 2023-2024</a:t>
            </a:r>
          </a:p>
        </p:txBody>
      </p:sp>
      <p:sp>
        <p:nvSpPr>
          <p:cNvPr name="TextBox 3" id="3"/>
          <p:cNvSpPr txBox="true"/>
          <p:nvPr/>
        </p:nvSpPr>
        <p:spPr>
          <a:xfrm rot="0">
            <a:off x="7081306" y="5441952"/>
            <a:ext cx="7101049" cy="2381860"/>
          </a:xfrm>
          <a:prstGeom prst="rect">
            <a:avLst/>
          </a:prstGeom>
        </p:spPr>
        <p:txBody>
          <a:bodyPr anchor="t" rtlCol="false" tIns="0" lIns="0" bIns="0" rIns="0">
            <a:spAutoFit/>
          </a:bodyPr>
          <a:lstStyle/>
          <a:p>
            <a:pPr algn="ctr">
              <a:lnSpc>
                <a:spcPts val="2578"/>
              </a:lnSpc>
            </a:pPr>
          </a:p>
          <a:p>
            <a:pPr algn="ctr">
              <a:lnSpc>
                <a:spcPts val="3449"/>
              </a:lnSpc>
            </a:pPr>
            <a:r>
              <a:rPr lang="en-US" b="true" sz="2499">
                <a:solidFill>
                  <a:srgbClr val="0173D4"/>
                </a:solidFill>
                <a:latin typeface="Poppins Bold"/>
                <a:ea typeface="Poppins Bold"/>
                <a:cs typeface="Poppins Bold"/>
                <a:sym typeface="Poppins Bold"/>
              </a:rPr>
              <a:t>Carla  Guerreiro Jungmann</a:t>
            </a:r>
          </a:p>
          <a:p>
            <a:pPr algn="ctr">
              <a:lnSpc>
                <a:spcPts val="3449"/>
              </a:lnSpc>
            </a:pPr>
            <a:r>
              <a:rPr lang="en-US" b="true" sz="2499">
                <a:solidFill>
                  <a:srgbClr val="0173D4"/>
                </a:solidFill>
                <a:latin typeface="Poppins Bold"/>
                <a:ea typeface="Poppins Bold"/>
                <a:cs typeface="Poppins Bold"/>
                <a:sym typeface="Poppins Bold"/>
              </a:rPr>
              <a:t>Marco Andrés Medic Matte</a:t>
            </a:r>
          </a:p>
          <a:p>
            <a:pPr algn="ctr">
              <a:lnSpc>
                <a:spcPts val="3449"/>
              </a:lnSpc>
            </a:pPr>
            <a:r>
              <a:rPr lang="en-US" b="true" sz="2499">
                <a:solidFill>
                  <a:srgbClr val="0173D4"/>
                </a:solidFill>
                <a:latin typeface="Poppins Bold"/>
                <a:ea typeface="Poppins Bold"/>
                <a:cs typeface="Poppins Bold"/>
                <a:sym typeface="Poppins Bold"/>
              </a:rPr>
              <a:t>Luis Santiago Ravotti </a:t>
            </a:r>
          </a:p>
          <a:p>
            <a:pPr algn="ctr">
              <a:lnSpc>
                <a:spcPts val="3449"/>
              </a:lnSpc>
            </a:pPr>
            <a:r>
              <a:rPr lang="en-US" b="true" sz="2499">
                <a:solidFill>
                  <a:srgbClr val="0173D4"/>
                </a:solidFill>
                <a:latin typeface="Poppins Bold"/>
                <a:ea typeface="Poppins Bold"/>
                <a:cs typeface="Poppins Bold"/>
                <a:sym typeface="Poppins Bold"/>
              </a:rPr>
              <a:t>Gaspar Rico Sánchez</a:t>
            </a:r>
          </a:p>
          <a:p>
            <a:pPr algn="ctr">
              <a:lnSpc>
                <a:spcPts val="2578"/>
              </a:lnSpc>
            </a:pPr>
          </a:p>
        </p:txBody>
      </p:sp>
      <p:grpSp>
        <p:nvGrpSpPr>
          <p:cNvPr name="Group 4" id="4"/>
          <p:cNvGrpSpPr/>
          <p:nvPr/>
        </p:nvGrpSpPr>
        <p:grpSpPr>
          <a:xfrm rot="-5400000">
            <a:off x="-3515094" y="3515094"/>
            <a:ext cx="10287000" cy="3256811"/>
            <a:chOff x="0" y="0"/>
            <a:chExt cx="2709333" cy="857761"/>
          </a:xfrm>
        </p:grpSpPr>
        <p:sp>
          <p:nvSpPr>
            <p:cNvPr name="Freeform 5" id="5"/>
            <p:cNvSpPr/>
            <p:nvPr/>
          </p:nvSpPr>
          <p:spPr>
            <a:xfrm flipH="false" flipV="false" rot="0">
              <a:off x="0" y="0"/>
              <a:ext cx="2709333" cy="857761"/>
            </a:xfrm>
            <a:custGeom>
              <a:avLst/>
              <a:gdLst/>
              <a:ahLst/>
              <a:cxnLst/>
              <a:rect r="r" b="b" t="t" l="l"/>
              <a:pathLst>
                <a:path h="857761" w="2709333">
                  <a:moveTo>
                    <a:pt x="0" y="0"/>
                  </a:moveTo>
                  <a:lnTo>
                    <a:pt x="2709333" y="0"/>
                  </a:lnTo>
                  <a:lnTo>
                    <a:pt x="2709333" y="857761"/>
                  </a:lnTo>
                  <a:lnTo>
                    <a:pt x="0" y="857761"/>
                  </a:lnTo>
                  <a:close/>
                </a:path>
              </a:pathLst>
            </a:custGeom>
            <a:solidFill>
              <a:srgbClr val="0073D2"/>
            </a:solidFill>
          </p:spPr>
        </p:sp>
        <p:sp>
          <p:nvSpPr>
            <p:cNvPr name="TextBox 6" id="6"/>
            <p:cNvSpPr txBox="true"/>
            <p:nvPr/>
          </p:nvSpPr>
          <p:spPr>
            <a:xfrm>
              <a:off x="0" y="-95250"/>
              <a:ext cx="2709333" cy="953011"/>
            </a:xfrm>
            <a:prstGeom prst="rect">
              <a:avLst/>
            </a:prstGeom>
          </p:spPr>
          <p:txBody>
            <a:bodyPr anchor="ctr" rtlCol="false" tIns="50800" lIns="50800" bIns="50800" rIns="50800"/>
            <a:lstStyle/>
            <a:p>
              <a:pPr algn="ctr">
                <a:lnSpc>
                  <a:spcPts val="2352"/>
                </a:lnSpc>
              </a:pPr>
            </a:p>
          </p:txBody>
        </p:sp>
      </p:grpSp>
      <p:sp>
        <p:nvSpPr>
          <p:cNvPr name="Freeform 7" id="7"/>
          <p:cNvSpPr/>
          <p:nvPr/>
        </p:nvSpPr>
        <p:spPr>
          <a:xfrm flipH="false" flipV="false" rot="0">
            <a:off x="288242" y="243943"/>
            <a:ext cx="2636251" cy="669779"/>
          </a:xfrm>
          <a:custGeom>
            <a:avLst/>
            <a:gdLst/>
            <a:ahLst/>
            <a:cxnLst/>
            <a:rect r="r" b="b" t="t" l="l"/>
            <a:pathLst>
              <a:path h="669779" w="2636251">
                <a:moveTo>
                  <a:pt x="0" y="0"/>
                </a:moveTo>
                <a:lnTo>
                  <a:pt x="2636251" y="0"/>
                </a:lnTo>
                <a:lnTo>
                  <a:pt x="2636251" y="669780"/>
                </a:lnTo>
                <a:lnTo>
                  <a:pt x="0" y="669780"/>
                </a:lnTo>
                <a:lnTo>
                  <a:pt x="0" y="0"/>
                </a:lnTo>
                <a:close/>
              </a:path>
            </a:pathLst>
          </a:custGeom>
          <a:blipFill>
            <a:blip r:embed="rId2"/>
            <a:stretch>
              <a:fillRect l="0" t="0" r="0" b="0"/>
            </a:stretch>
          </a:blipFill>
        </p:spPr>
      </p:sp>
      <p:sp>
        <p:nvSpPr>
          <p:cNvPr name="TextBox 8" id="8"/>
          <p:cNvSpPr txBox="true"/>
          <p:nvPr/>
        </p:nvSpPr>
        <p:spPr>
          <a:xfrm rot="0">
            <a:off x="7216923" y="9318041"/>
            <a:ext cx="7101049" cy="466725"/>
          </a:xfrm>
          <a:prstGeom prst="rect">
            <a:avLst/>
          </a:prstGeom>
        </p:spPr>
        <p:txBody>
          <a:bodyPr anchor="t" rtlCol="false" tIns="0" lIns="0" bIns="0" rIns="0">
            <a:spAutoFit/>
          </a:bodyPr>
          <a:lstStyle/>
          <a:p>
            <a:pPr algn="ctr">
              <a:lnSpc>
                <a:spcPts val="3899"/>
              </a:lnSpc>
            </a:pPr>
            <a:r>
              <a:rPr lang="en-US" b="true" sz="2499">
                <a:solidFill>
                  <a:srgbClr val="0173D4"/>
                </a:solidFill>
                <a:latin typeface="Raleway Bold"/>
                <a:ea typeface="Raleway Bold"/>
                <a:cs typeface="Raleway Bold"/>
                <a:sym typeface="Raleway Bold"/>
              </a:rPr>
              <a:t>Tutor:  Miguel Ángel De La Llave Montiel</a:t>
            </a:r>
          </a:p>
        </p:txBody>
      </p:sp>
      <p:sp>
        <p:nvSpPr>
          <p:cNvPr name="Freeform 9" id="9"/>
          <p:cNvSpPr/>
          <p:nvPr/>
        </p:nvSpPr>
        <p:spPr>
          <a:xfrm flipH="false" flipV="false" rot="0">
            <a:off x="561188" y="8851383"/>
            <a:ext cx="2090358" cy="1123816"/>
          </a:xfrm>
          <a:custGeom>
            <a:avLst/>
            <a:gdLst/>
            <a:ahLst/>
            <a:cxnLst/>
            <a:rect r="r" b="b" t="t" l="l"/>
            <a:pathLst>
              <a:path h="1123816" w="2090358">
                <a:moveTo>
                  <a:pt x="0" y="0"/>
                </a:moveTo>
                <a:lnTo>
                  <a:pt x="2090358" y="0"/>
                </a:lnTo>
                <a:lnTo>
                  <a:pt x="2090358" y="1123816"/>
                </a:lnTo>
                <a:lnTo>
                  <a:pt x="0" y="1123816"/>
                </a:lnTo>
                <a:lnTo>
                  <a:pt x="0" y="0"/>
                </a:lnTo>
                <a:close/>
              </a:path>
            </a:pathLst>
          </a:custGeom>
          <a:blipFill>
            <a:blip r:embed="rId3"/>
            <a:stretch>
              <a:fillRect l="-8359" t="0" r="-8359" b="-462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946867" y="2583255"/>
            <a:ext cx="1262254" cy="6977619"/>
            <a:chOff x="0" y="0"/>
            <a:chExt cx="332445" cy="1837727"/>
          </a:xfrm>
        </p:grpSpPr>
        <p:sp>
          <p:nvSpPr>
            <p:cNvPr name="Freeform 3" id="3"/>
            <p:cNvSpPr/>
            <p:nvPr/>
          </p:nvSpPr>
          <p:spPr>
            <a:xfrm flipH="false" flipV="false" rot="0">
              <a:off x="0" y="0"/>
              <a:ext cx="332445" cy="1837727"/>
            </a:xfrm>
            <a:custGeom>
              <a:avLst/>
              <a:gdLst/>
              <a:ahLst/>
              <a:cxnLst/>
              <a:rect r="r" b="b" t="t" l="l"/>
              <a:pathLst>
                <a:path h="1837727" w="332445">
                  <a:moveTo>
                    <a:pt x="0" y="0"/>
                  </a:moveTo>
                  <a:lnTo>
                    <a:pt x="332445" y="0"/>
                  </a:lnTo>
                  <a:lnTo>
                    <a:pt x="332445" y="1837727"/>
                  </a:lnTo>
                  <a:lnTo>
                    <a:pt x="0" y="1837727"/>
                  </a:lnTo>
                  <a:close/>
                </a:path>
              </a:pathLst>
            </a:custGeom>
            <a:solidFill>
              <a:srgbClr val="F3FCFF"/>
            </a:solidFill>
          </p:spPr>
        </p:sp>
        <p:sp>
          <p:nvSpPr>
            <p:cNvPr name="TextBox 4" id="4"/>
            <p:cNvSpPr txBox="true"/>
            <p:nvPr/>
          </p:nvSpPr>
          <p:spPr>
            <a:xfrm>
              <a:off x="0" y="-38100"/>
              <a:ext cx="332445" cy="1875827"/>
            </a:xfrm>
            <a:prstGeom prst="rect">
              <a:avLst/>
            </a:prstGeom>
          </p:spPr>
          <p:txBody>
            <a:bodyPr anchor="ctr" rtlCol="false" tIns="71438" lIns="71438" bIns="71438" rIns="71438"/>
            <a:lstStyle/>
            <a:p>
              <a:pPr algn="ctr">
                <a:lnSpc>
                  <a:spcPts val="2756"/>
                </a:lnSpc>
              </a:pPr>
            </a:p>
          </p:txBody>
        </p:sp>
      </p:grpSp>
      <p:grpSp>
        <p:nvGrpSpPr>
          <p:cNvPr name="Group 5" id="5"/>
          <p:cNvGrpSpPr/>
          <p:nvPr/>
        </p:nvGrpSpPr>
        <p:grpSpPr>
          <a:xfrm rot="0">
            <a:off x="12110963" y="-165397"/>
            <a:ext cx="8880235" cy="10617795"/>
            <a:chOff x="0" y="0"/>
            <a:chExt cx="8603361" cy="10286746"/>
          </a:xfrm>
        </p:grpSpPr>
        <p:sp>
          <p:nvSpPr>
            <p:cNvPr name="Freeform 6" id="6"/>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2">
                <a:alphaModFix amt="86000"/>
              </a:blip>
              <a:stretch>
                <a:fillRect l="-55156" t="-3199" r="-30048" b="0"/>
              </a:stretch>
            </a:blipFill>
          </p:spPr>
        </p:sp>
      </p:grpSp>
      <p:sp>
        <p:nvSpPr>
          <p:cNvPr name="TextBox 7" id="7"/>
          <p:cNvSpPr txBox="true"/>
          <p:nvPr/>
        </p:nvSpPr>
        <p:spPr>
          <a:xfrm rot="0">
            <a:off x="1923522" y="1789157"/>
            <a:ext cx="7839729" cy="694858"/>
          </a:xfrm>
          <a:prstGeom prst="rect">
            <a:avLst/>
          </a:prstGeom>
        </p:spPr>
        <p:txBody>
          <a:bodyPr anchor="t" rtlCol="false" tIns="0" lIns="0" bIns="0" rIns="0">
            <a:spAutoFit/>
          </a:bodyPr>
          <a:lstStyle/>
          <a:p>
            <a:pPr algn="l">
              <a:lnSpc>
                <a:spcPts val="5231"/>
              </a:lnSpc>
            </a:pPr>
            <a:r>
              <a:rPr lang="en-US" b="true" sz="5231">
                <a:solidFill>
                  <a:srgbClr val="F3FCFF"/>
                </a:solidFill>
                <a:latin typeface="Raleway Bold"/>
                <a:ea typeface="Raleway Bold"/>
                <a:cs typeface="Raleway Bold"/>
                <a:sym typeface="Raleway Bold"/>
              </a:rPr>
              <a:t>TABLA DE CONTENIDOS</a:t>
            </a:r>
          </a:p>
        </p:txBody>
      </p:sp>
      <p:sp>
        <p:nvSpPr>
          <p:cNvPr name="TextBox 8" id="8"/>
          <p:cNvSpPr txBox="true"/>
          <p:nvPr/>
        </p:nvSpPr>
        <p:spPr>
          <a:xfrm rot="0">
            <a:off x="3656756" y="2908265"/>
            <a:ext cx="5916720"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Objectivos y contexto</a:t>
            </a:r>
          </a:p>
        </p:txBody>
      </p:sp>
      <p:sp>
        <p:nvSpPr>
          <p:cNvPr name="TextBox 9" id="9"/>
          <p:cNvSpPr txBox="true"/>
          <p:nvPr/>
        </p:nvSpPr>
        <p:spPr>
          <a:xfrm rot="0">
            <a:off x="3656756" y="3740534"/>
            <a:ext cx="3794263"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Datos</a:t>
            </a:r>
          </a:p>
        </p:txBody>
      </p:sp>
      <p:sp>
        <p:nvSpPr>
          <p:cNvPr name="TextBox 10" id="10"/>
          <p:cNvSpPr txBox="true"/>
          <p:nvPr/>
        </p:nvSpPr>
        <p:spPr>
          <a:xfrm rot="0">
            <a:off x="3656756" y="4570995"/>
            <a:ext cx="7043170"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Infraestructura &amp; Scrapping</a:t>
            </a:r>
          </a:p>
        </p:txBody>
      </p:sp>
      <p:sp>
        <p:nvSpPr>
          <p:cNvPr name="TextBox 11" id="11"/>
          <p:cNvSpPr txBox="true"/>
          <p:nvPr/>
        </p:nvSpPr>
        <p:spPr>
          <a:xfrm rot="0">
            <a:off x="3656756" y="5401456"/>
            <a:ext cx="5553612"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Modelo Lineal</a:t>
            </a:r>
          </a:p>
        </p:txBody>
      </p:sp>
      <p:sp>
        <p:nvSpPr>
          <p:cNvPr name="TextBox 12" id="12"/>
          <p:cNvSpPr txBox="true"/>
          <p:nvPr/>
        </p:nvSpPr>
        <p:spPr>
          <a:xfrm rot="0">
            <a:off x="3656756" y="6231917"/>
            <a:ext cx="3521585"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Modelo KNN</a:t>
            </a:r>
          </a:p>
        </p:txBody>
      </p:sp>
      <p:sp>
        <p:nvSpPr>
          <p:cNvPr name="TextBox 13" id="13"/>
          <p:cNvSpPr txBox="true"/>
          <p:nvPr/>
        </p:nvSpPr>
        <p:spPr>
          <a:xfrm rot="0">
            <a:off x="3656756" y="7062378"/>
            <a:ext cx="6867670"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Modelo Random Forest</a:t>
            </a:r>
          </a:p>
        </p:txBody>
      </p:sp>
      <p:sp>
        <p:nvSpPr>
          <p:cNvPr name="TextBox 14" id="14"/>
          <p:cNvSpPr txBox="true"/>
          <p:nvPr/>
        </p:nvSpPr>
        <p:spPr>
          <a:xfrm rot="0">
            <a:off x="3656756" y="7895815"/>
            <a:ext cx="3521585"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Comparativa</a:t>
            </a:r>
          </a:p>
        </p:txBody>
      </p:sp>
      <p:grpSp>
        <p:nvGrpSpPr>
          <p:cNvPr name="Group 15" id="15"/>
          <p:cNvGrpSpPr/>
          <p:nvPr/>
        </p:nvGrpSpPr>
        <p:grpSpPr>
          <a:xfrm rot="0">
            <a:off x="2318266" y="2841590"/>
            <a:ext cx="1101414" cy="6460949"/>
            <a:chOff x="0" y="0"/>
            <a:chExt cx="1468551" cy="8614599"/>
          </a:xfrm>
        </p:grpSpPr>
        <p:sp>
          <p:nvSpPr>
            <p:cNvPr name="TextBox 16" id="16"/>
            <p:cNvSpPr txBox="true"/>
            <p:nvPr/>
          </p:nvSpPr>
          <p:spPr>
            <a:xfrm rot="0">
              <a:off x="0" y="66675"/>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01</a:t>
              </a:r>
            </a:p>
          </p:txBody>
        </p:sp>
        <p:sp>
          <p:nvSpPr>
            <p:cNvPr name="TextBox 17" id="17"/>
            <p:cNvSpPr txBox="true"/>
            <p:nvPr/>
          </p:nvSpPr>
          <p:spPr>
            <a:xfrm rot="0">
              <a:off x="0" y="1176367"/>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02</a:t>
              </a:r>
            </a:p>
          </p:txBody>
        </p:sp>
        <p:sp>
          <p:nvSpPr>
            <p:cNvPr name="TextBox 18" id="18"/>
            <p:cNvSpPr txBox="true"/>
            <p:nvPr/>
          </p:nvSpPr>
          <p:spPr>
            <a:xfrm rot="0">
              <a:off x="0" y="2283649"/>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03</a:t>
              </a:r>
            </a:p>
          </p:txBody>
        </p:sp>
        <p:sp>
          <p:nvSpPr>
            <p:cNvPr name="TextBox 19" id="19"/>
            <p:cNvSpPr txBox="true"/>
            <p:nvPr/>
          </p:nvSpPr>
          <p:spPr>
            <a:xfrm rot="0">
              <a:off x="0" y="3390930"/>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04</a:t>
              </a:r>
            </a:p>
          </p:txBody>
        </p:sp>
        <p:sp>
          <p:nvSpPr>
            <p:cNvPr name="TextBox 20" id="20"/>
            <p:cNvSpPr txBox="true"/>
            <p:nvPr/>
          </p:nvSpPr>
          <p:spPr>
            <a:xfrm rot="0">
              <a:off x="0" y="4498211"/>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05</a:t>
              </a:r>
            </a:p>
          </p:txBody>
        </p:sp>
        <p:sp>
          <p:nvSpPr>
            <p:cNvPr name="TextBox 21" id="21"/>
            <p:cNvSpPr txBox="true"/>
            <p:nvPr/>
          </p:nvSpPr>
          <p:spPr>
            <a:xfrm rot="0">
              <a:off x="0" y="5605492"/>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06</a:t>
              </a:r>
            </a:p>
          </p:txBody>
        </p:sp>
        <p:sp>
          <p:nvSpPr>
            <p:cNvPr name="TextBox 22" id="22"/>
            <p:cNvSpPr txBox="true"/>
            <p:nvPr/>
          </p:nvSpPr>
          <p:spPr>
            <a:xfrm rot="0">
              <a:off x="0" y="6716742"/>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07</a:t>
              </a:r>
            </a:p>
          </p:txBody>
        </p:sp>
        <p:sp>
          <p:nvSpPr>
            <p:cNvPr name="TextBox 23" id="23"/>
            <p:cNvSpPr txBox="true"/>
            <p:nvPr/>
          </p:nvSpPr>
          <p:spPr>
            <a:xfrm rot="0">
              <a:off x="0" y="7824024"/>
              <a:ext cx="1468551" cy="790575"/>
            </a:xfrm>
            <a:prstGeom prst="rect">
              <a:avLst/>
            </a:prstGeom>
          </p:spPr>
          <p:txBody>
            <a:bodyPr anchor="t" rtlCol="false" tIns="0" lIns="0" bIns="0" rIns="0">
              <a:spAutoFit/>
            </a:bodyPr>
            <a:lstStyle/>
            <a:p>
              <a:pPr algn="l">
                <a:lnSpc>
                  <a:spcPts val="4218"/>
                </a:lnSpc>
              </a:pPr>
              <a:r>
                <a:rPr lang="en-US" b="true" sz="4218">
                  <a:solidFill>
                    <a:srgbClr val="0173D4"/>
                  </a:solidFill>
                  <a:latin typeface="Raleway Bold"/>
                  <a:ea typeface="Raleway Bold"/>
                  <a:cs typeface="Raleway Bold"/>
                  <a:sym typeface="Raleway Bold"/>
                </a:rPr>
                <a:t>08</a:t>
              </a:r>
            </a:p>
          </p:txBody>
        </p:sp>
      </p:grpSp>
      <p:sp>
        <p:nvSpPr>
          <p:cNvPr name="TextBox 24" id="24"/>
          <p:cNvSpPr txBox="true"/>
          <p:nvPr/>
        </p:nvSpPr>
        <p:spPr>
          <a:xfrm rot="0">
            <a:off x="3656756" y="8726276"/>
            <a:ext cx="6867670" cy="576263"/>
          </a:xfrm>
          <a:prstGeom prst="rect">
            <a:avLst/>
          </a:prstGeom>
        </p:spPr>
        <p:txBody>
          <a:bodyPr anchor="t" rtlCol="false" tIns="0" lIns="0" bIns="0" rIns="0">
            <a:spAutoFit/>
          </a:bodyPr>
          <a:lstStyle/>
          <a:p>
            <a:pPr algn="l">
              <a:lnSpc>
                <a:spcPts val="4218"/>
              </a:lnSpc>
            </a:pPr>
            <a:r>
              <a:rPr lang="en-US" sz="4218">
                <a:solidFill>
                  <a:srgbClr val="F3FCFF"/>
                </a:solidFill>
                <a:latin typeface="Raleway"/>
                <a:ea typeface="Raleway"/>
                <a:cs typeface="Raleway"/>
                <a:sym typeface="Raleway"/>
              </a:rPr>
              <a:t>Conclusiones</a:t>
            </a:r>
          </a:p>
        </p:txBody>
      </p:sp>
      <p:grpSp>
        <p:nvGrpSpPr>
          <p:cNvPr name="Group 25" id="25"/>
          <p:cNvGrpSpPr/>
          <p:nvPr/>
        </p:nvGrpSpPr>
        <p:grpSpPr>
          <a:xfrm rot="0">
            <a:off x="1946867" y="1042322"/>
            <a:ext cx="1285600" cy="556335"/>
            <a:chOff x="0" y="0"/>
            <a:chExt cx="1714133" cy="741780"/>
          </a:xfrm>
        </p:grpSpPr>
        <p:sp>
          <p:nvSpPr>
            <p:cNvPr name="Freeform 26" id="26"/>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sp>
        <p:nvSpPr>
          <p:cNvPr name="TextBox 2" id="2"/>
          <p:cNvSpPr txBox="true"/>
          <p:nvPr/>
        </p:nvSpPr>
        <p:spPr>
          <a:xfrm rot="0">
            <a:off x="17259300" y="9357106"/>
            <a:ext cx="886500" cy="1417725"/>
          </a:xfrm>
          <a:prstGeom prst="rect">
            <a:avLst/>
          </a:prstGeom>
        </p:spPr>
        <p:txBody>
          <a:bodyPr anchor="t" rtlCol="false" tIns="0" lIns="0" bIns="0" rIns="0">
            <a:spAutoFit/>
          </a:bodyPr>
          <a:lstStyle/>
          <a:p>
            <a:pPr algn="ctr">
              <a:lnSpc>
                <a:spcPts val="5710"/>
              </a:lnSpc>
            </a:pPr>
            <a:r>
              <a:rPr lang="en-US" sz="3400">
                <a:solidFill>
                  <a:srgbClr val="F3FCFF"/>
                </a:solidFill>
                <a:latin typeface="Open Sans Light"/>
                <a:ea typeface="Open Sans Light"/>
                <a:cs typeface="Open Sans Light"/>
                <a:sym typeface="Open Sans Light"/>
              </a:rPr>
              <a:t>3/53</a:t>
            </a:r>
          </a:p>
        </p:txBody>
      </p:sp>
      <p:sp>
        <p:nvSpPr>
          <p:cNvPr name="Freeform 3" id="3"/>
          <p:cNvSpPr/>
          <p:nvPr/>
        </p:nvSpPr>
        <p:spPr>
          <a:xfrm flipH="true" flipV="false" rot="-5400000">
            <a:off x="11032888" y="3176111"/>
            <a:ext cx="10287000" cy="3934778"/>
          </a:xfrm>
          <a:custGeom>
            <a:avLst/>
            <a:gdLst/>
            <a:ahLst/>
            <a:cxnLst/>
            <a:rect r="r" b="b" t="t" l="l"/>
            <a:pathLst>
              <a:path h="3934778" w="10287000">
                <a:moveTo>
                  <a:pt x="10287000" y="0"/>
                </a:moveTo>
                <a:lnTo>
                  <a:pt x="0" y="0"/>
                </a:lnTo>
                <a:lnTo>
                  <a:pt x="0" y="3934778"/>
                </a:lnTo>
                <a:lnTo>
                  <a:pt x="10287000" y="3934778"/>
                </a:lnTo>
                <a:lnTo>
                  <a:pt x="10287000" y="0"/>
                </a:lnTo>
                <a:close/>
              </a:path>
            </a:pathLst>
          </a:custGeom>
          <a:blipFill>
            <a:blip r:embed="rId2"/>
            <a:stretch>
              <a:fillRect l="0" t="0" r="0" b="0"/>
            </a:stretch>
          </a:blipFill>
        </p:spPr>
      </p:sp>
      <p:sp>
        <p:nvSpPr>
          <p:cNvPr name="Freeform 4" id="4"/>
          <p:cNvSpPr/>
          <p:nvPr/>
        </p:nvSpPr>
        <p:spPr>
          <a:xfrm flipH="true" flipV="false" rot="-6690126">
            <a:off x="10194798" y="597759"/>
            <a:ext cx="12239903" cy="7558140"/>
          </a:xfrm>
          <a:custGeom>
            <a:avLst/>
            <a:gdLst/>
            <a:ahLst/>
            <a:cxnLst/>
            <a:rect r="r" b="b" t="t" l="l"/>
            <a:pathLst>
              <a:path h="7558140" w="12239903">
                <a:moveTo>
                  <a:pt x="12239903" y="0"/>
                </a:moveTo>
                <a:lnTo>
                  <a:pt x="0" y="0"/>
                </a:lnTo>
                <a:lnTo>
                  <a:pt x="0" y="7558140"/>
                </a:lnTo>
                <a:lnTo>
                  <a:pt x="12239903" y="7558140"/>
                </a:lnTo>
                <a:lnTo>
                  <a:pt x="12239903" y="0"/>
                </a:lnTo>
                <a:close/>
              </a:path>
            </a:pathLst>
          </a:custGeom>
          <a:blipFill>
            <a:blip r:embed="rId3"/>
            <a:stretch>
              <a:fillRect l="0" t="0" r="0" b="0"/>
            </a:stretch>
          </a:blipFill>
        </p:spPr>
      </p:sp>
      <p:sp>
        <p:nvSpPr>
          <p:cNvPr name="TextBox 5" id="5"/>
          <p:cNvSpPr txBox="true"/>
          <p:nvPr/>
        </p:nvSpPr>
        <p:spPr>
          <a:xfrm rot="0">
            <a:off x="1886221" y="4273385"/>
            <a:ext cx="6048491" cy="1571625"/>
          </a:xfrm>
          <a:prstGeom prst="rect">
            <a:avLst/>
          </a:prstGeom>
        </p:spPr>
        <p:txBody>
          <a:bodyPr anchor="t" rtlCol="false" tIns="0" lIns="0" bIns="0" rIns="0">
            <a:spAutoFit/>
          </a:bodyPr>
          <a:lstStyle/>
          <a:p>
            <a:pPr algn="ctr">
              <a:lnSpc>
                <a:spcPts val="6000"/>
              </a:lnSpc>
            </a:pPr>
            <a:r>
              <a:rPr lang="en-US" b="true" sz="6000">
                <a:solidFill>
                  <a:srgbClr val="F3FCFF"/>
                </a:solidFill>
                <a:latin typeface="Raleway Bold"/>
                <a:ea typeface="Raleway Bold"/>
                <a:cs typeface="Raleway Bold"/>
                <a:sym typeface="Raleway Bold"/>
              </a:rPr>
              <a:t>NUESTRO EQUIPO</a:t>
            </a:r>
          </a:p>
        </p:txBody>
      </p:sp>
      <p:grpSp>
        <p:nvGrpSpPr>
          <p:cNvPr name="Group 6" id="6"/>
          <p:cNvGrpSpPr/>
          <p:nvPr/>
        </p:nvGrpSpPr>
        <p:grpSpPr>
          <a:xfrm rot="0">
            <a:off x="9519647" y="2956880"/>
            <a:ext cx="7739653" cy="1795802"/>
            <a:chOff x="0" y="0"/>
            <a:chExt cx="2538961" cy="589105"/>
          </a:xfrm>
        </p:grpSpPr>
        <p:sp>
          <p:nvSpPr>
            <p:cNvPr name="Freeform 7" id="7"/>
            <p:cNvSpPr/>
            <p:nvPr/>
          </p:nvSpPr>
          <p:spPr>
            <a:xfrm flipH="false" flipV="false" rot="0">
              <a:off x="0" y="0"/>
              <a:ext cx="2538961" cy="589105"/>
            </a:xfrm>
            <a:custGeom>
              <a:avLst/>
              <a:gdLst/>
              <a:ahLst/>
              <a:cxnLst/>
              <a:rect r="r" b="b" t="t" l="l"/>
              <a:pathLst>
                <a:path h="589105" w="2538961">
                  <a:moveTo>
                    <a:pt x="51015" y="0"/>
                  </a:moveTo>
                  <a:lnTo>
                    <a:pt x="2487947" y="0"/>
                  </a:lnTo>
                  <a:cubicBezTo>
                    <a:pt x="2501477" y="0"/>
                    <a:pt x="2514452" y="5375"/>
                    <a:pt x="2524020" y="14942"/>
                  </a:cubicBezTo>
                  <a:cubicBezTo>
                    <a:pt x="2533587" y="24509"/>
                    <a:pt x="2538961" y="37485"/>
                    <a:pt x="2538961" y="51015"/>
                  </a:cubicBezTo>
                  <a:lnTo>
                    <a:pt x="2538961" y="538090"/>
                  </a:lnTo>
                  <a:cubicBezTo>
                    <a:pt x="2538961" y="551620"/>
                    <a:pt x="2533587" y="564596"/>
                    <a:pt x="2524020" y="574163"/>
                  </a:cubicBezTo>
                  <a:cubicBezTo>
                    <a:pt x="2514452" y="583731"/>
                    <a:pt x="2501477" y="589105"/>
                    <a:pt x="2487947" y="589105"/>
                  </a:cubicBezTo>
                  <a:lnTo>
                    <a:pt x="51015" y="589105"/>
                  </a:lnTo>
                  <a:cubicBezTo>
                    <a:pt x="22840" y="589105"/>
                    <a:pt x="0" y="566265"/>
                    <a:pt x="0" y="538090"/>
                  </a:cubicBezTo>
                  <a:lnTo>
                    <a:pt x="0" y="51015"/>
                  </a:lnTo>
                  <a:cubicBezTo>
                    <a:pt x="0" y="22840"/>
                    <a:pt x="22840" y="0"/>
                    <a:pt x="51015" y="0"/>
                  </a:cubicBezTo>
                  <a:close/>
                </a:path>
              </a:pathLst>
            </a:custGeom>
            <a:solidFill>
              <a:srgbClr val="F3FCFF"/>
            </a:solidFill>
          </p:spPr>
        </p:sp>
        <p:sp>
          <p:nvSpPr>
            <p:cNvPr name="TextBox 8" id="8"/>
            <p:cNvSpPr txBox="true"/>
            <p:nvPr/>
          </p:nvSpPr>
          <p:spPr>
            <a:xfrm>
              <a:off x="0" y="-38100"/>
              <a:ext cx="2538961" cy="627205"/>
            </a:xfrm>
            <a:prstGeom prst="rect">
              <a:avLst/>
            </a:prstGeom>
          </p:spPr>
          <p:txBody>
            <a:bodyPr anchor="ctr" rtlCol="false" tIns="71438" lIns="71438" bIns="71438" rIns="71438"/>
            <a:lstStyle/>
            <a:p>
              <a:pPr algn="ctr">
                <a:lnSpc>
                  <a:spcPts val="2756"/>
                </a:lnSpc>
              </a:pPr>
            </a:p>
          </p:txBody>
        </p:sp>
      </p:grpSp>
      <p:grpSp>
        <p:nvGrpSpPr>
          <p:cNvPr name="Group 9" id="9"/>
          <p:cNvGrpSpPr/>
          <p:nvPr/>
        </p:nvGrpSpPr>
        <p:grpSpPr>
          <a:xfrm rot="0">
            <a:off x="8646905" y="2702752"/>
            <a:ext cx="2416872" cy="2304058"/>
            <a:chOff x="0" y="0"/>
            <a:chExt cx="852597" cy="812800"/>
          </a:xfrm>
        </p:grpSpPr>
        <p:sp>
          <p:nvSpPr>
            <p:cNvPr name="Freeform 10" id="10"/>
            <p:cNvSpPr/>
            <p:nvPr/>
          </p:nvSpPr>
          <p:spPr>
            <a:xfrm flipH="false" flipV="false" rot="0">
              <a:off x="0" y="0"/>
              <a:ext cx="852597" cy="812800"/>
            </a:xfrm>
            <a:custGeom>
              <a:avLst/>
              <a:gdLst/>
              <a:ahLst/>
              <a:cxnLst/>
              <a:rect r="r" b="b" t="t" l="l"/>
              <a:pathLst>
                <a:path h="812800" w="852597">
                  <a:moveTo>
                    <a:pt x="426299" y="0"/>
                  </a:moveTo>
                  <a:cubicBezTo>
                    <a:pt x="190860" y="0"/>
                    <a:pt x="0" y="181951"/>
                    <a:pt x="0" y="406400"/>
                  </a:cubicBezTo>
                  <a:cubicBezTo>
                    <a:pt x="0" y="630849"/>
                    <a:pt x="190860" y="812800"/>
                    <a:pt x="426299" y="812800"/>
                  </a:cubicBezTo>
                  <a:cubicBezTo>
                    <a:pt x="661737" y="812800"/>
                    <a:pt x="852597" y="630849"/>
                    <a:pt x="852597" y="406400"/>
                  </a:cubicBezTo>
                  <a:cubicBezTo>
                    <a:pt x="852597" y="181951"/>
                    <a:pt x="661737" y="0"/>
                    <a:pt x="426299" y="0"/>
                  </a:cubicBezTo>
                  <a:close/>
                </a:path>
              </a:pathLst>
            </a:custGeom>
            <a:blipFill>
              <a:blip r:embed="rId4"/>
              <a:stretch>
                <a:fillRect l="-80992" t="-9308" r="-84364" b="-76489"/>
              </a:stretch>
            </a:blipFill>
          </p:spPr>
        </p:sp>
      </p:grpSp>
      <p:grpSp>
        <p:nvGrpSpPr>
          <p:cNvPr name="Group 11" id="11"/>
          <p:cNvGrpSpPr/>
          <p:nvPr/>
        </p:nvGrpSpPr>
        <p:grpSpPr>
          <a:xfrm rot="0">
            <a:off x="11600758" y="8087065"/>
            <a:ext cx="5658542" cy="1670760"/>
            <a:chOff x="0" y="0"/>
            <a:chExt cx="1995186" cy="589105"/>
          </a:xfrm>
        </p:grpSpPr>
        <p:sp>
          <p:nvSpPr>
            <p:cNvPr name="Freeform 12" id="12"/>
            <p:cNvSpPr/>
            <p:nvPr/>
          </p:nvSpPr>
          <p:spPr>
            <a:xfrm flipH="false" flipV="false" rot="0">
              <a:off x="0" y="0"/>
              <a:ext cx="1995186" cy="589105"/>
            </a:xfrm>
            <a:custGeom>
              <a:avLst/>
              <a:gdLst/>
              <a:ahLst/>
              <a:cxnLst/>
              <a:rect r="r" b="b" t="t" l="l"/>
              <a:pathLst>
                <a:path h="589105" w="1995186">
                  <a:moveTo>
                    <a:pt x="69777" y="0"/>
                  </a:moveTo>
                  <a:lnTo>
                    <a:pt x="1925409" y="0"/>
                  </a:lnTo>
                  <a:cubicBezTo>
                    <a:pt x="1963946" y="0"/>
                    <a:pt x="1995186" y="31240"/>
                    <a:pt x="1995186" y="69777"/>
                  </a:cubicBezTo>
                  <a:lnTo>
                    <a:pt x="1995186" y="519328"/>
                  </a:lnTo>
                  <a:cubicBezTo>
                    <a:pt x="1995186" y="537834"/>
                    <a:pt x="1987835" y="555582"/>
                    <a:pt x="1974749" y="568668"/>
                  </a:cubicBezTo>
                  <a:cubicBezTo>
                    <a:pt x="1961663" y="581754"/>
                    <a:pt x="1943915" y="589105"/>
                    <a:pt x="1925409" y="589105"/>
                  </a:cubicBezTo>
                  <a:lnTo>
                    <a:pt x="69777" y="589105"/>
                  </a:lnTo>
                  <a:cubicBezTo>
                    <a:pt x="31240" y="589105"/>
                    <a:pt x="0" y="557865"/>
                    <a:pt x="0" y="519328"/>
                  </a:cubicBezTo>
                  <a:lnTo>
                    <a:pt x="0" y="69777"/>
                  </a:lnTo>
                  <a:cubicBezTo>
                    <a:pt x="0" y="31240"/>
                    <a:pt x="31240" y="0"/>
                    <a:pt x="69777" y="0"/>
                  </a:cubicBezTo>
                  <a:close/>
                </a:path>
              </a:pathLst>
            </a:custGeom>
            <a:solidFill>
              <a:srgbClr val="F3FCFF"/>
            </a:solidFill>
          </p:spPr>
        </p:sp>
        <p:sp>
          <p:nvSpPr>
            <p:cNvPr name="TextBox 13" id="13"/>
            <p:cNvSpPr txBox="true"/>
            <p:nvPr/>
          </p:nvSpPr>
          <p:spPr>
            <a:xfrm>
              <a:off x="0" y="-38100"/>
              <a:ext cx="1995186" cy="627205"/>
            </a:xfrm>
            <a:prstGeom prst="rect">
              <a:avLst/>
            </a:prstGeom>
          </p:spPr>
          <p:txBody>
            <a:bodyPr anchor="ctr" rtlCol="false" tIns="71438" lIns="71438" bIns="71438" rIns="71438"/>
            <a:lstStyle/>
            <a:p>
              <a:pPr algn="ctr">
                <a:lnSpc>
                  <a:spcPts val="2756"/>
                </a:lnSpc>
              </a:pPr>
            </a:p>
          </p:txBody>
        </p:sp>
      </p:grpSp>
      <p:grpSp>
        <p:nvGrpSpPr>
          <p:cNvPr name="Group 14" id="14"/>
          <p:cNvGrpSpPr/>
          <p:nvPr/>
        </p:nvGrpSpPr>
        <p:grpSpPr>
          <a:xfrm rot="0">
            <a:off x="10826687" y="7850632"/>
            <a:ext cx="2143626" cy="214362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46323" t="0" r="-65765" b="-41304"/>
              </a:stretch>
            </a:blipFill>
          </p:spPr>
        </p:sp>
      </p:grpSp>
      <p:grpSp>
        <p:nvGrpSpPr>
          <p:cNvPr name="Group 16" id="16"/>
          <p:cNvGrpSpPr/>
          <p:nvPr/>
        </p:nvGrpSpPr>
        <p:grpSpPr>
          <a:xfrm rot="0">
            <a:off x="10555508" y="395892"/>
            <a:ext cx="6452944" cy="2150401"/>
            <a:chOff x="0" y="0"/>
            <a:chExt cx="8603925" cy="2867201"/>
          </a:xfrm>
        </p:grpSpPr>
        <p:grpSp>
          <p:nvGrpSpPr>
            <p:cNvPr name="Group 17" id="17"/>
            <p:cNvGrpSpPr/>
            <p:nvPr/>
          </p:nvGrpSpPr>
          <p:grpSpPr>
            <a:xfrm rot="0">
              <a:off x="1035358" y="316241"/>
              <a:ext cx="7568567" cy="2234720"/>
              <a:chOff x="0" y="0"/>
              <a:chExt cx="1995186" cy="589105"/>
            </a:xfrm>
          </p:grpSpPr>
          <p:sp>
            <p:nvSpPr>
              <p:cNvPr name="Freeform 18" id="18"/>
              <p:cNvSpPr/>
              <p:nvPr/>
            </p:nvSpPr>
            <p:spPr>
              <a:xfrm flipH="false" flipV="false" rot="0">
                <a:off x="0" y="0"/>
                <a:ext cx="1995186" cy="589105"/>
              </a:xfrm>
              <a:custGeom>
                <a:avLst/>
                <a:gdLst/>
                <a:ahLst/>
                <a:cxnLst/>
                <a:rect r="r" b="b" t="t" l="l"/>
                <a:pathLst>
                  <a:path h="589105" w="1995186">
                    <a:moveTo>
                      <a:pt x="57827" y="0"/>
                    </a:moveTo>
                    <a:lnTo>
                      <a:pt x="1937359" y="0"/>
                    </a:lnTo>
                    <a:cubicBezTo>
                      <a:pt x="1969296" y="0"/>
                      <a:pt x="1995186" y="25890"/>
                      <a:pt x="1995186" y="57827"/>
                    </a:cubicBezTo>
                    <a:lnTo>
                      <a:pt x="1995186" y="531278"/>
                    </a:lnTo>
                    <a:cubicBezTo>
                      <a:pt x="1995186" y="546615"/>
                      <a:pt x="1989094" y="561323"/>
                      <a:pt x="1978249" y="572168"/>
                    </a:cubicBezTo>
                    <a:cubicBezTo>
                      <a:pt x="1967404" y="583013"/>
                      <a:pt x="1952696" y="589105"/>
                      <a:pt x="1937359" y="589105"/>
                    </a:cubicBezTo>
                    <a:lnTo>
                      <a:pt x="57827" y="589105"/>
                    </a:lnTo>
                    <a:cubicBezTo>
                      <a:pt x="25890" y="589105"/>
                      <a:pt x="0" y="563215"/>
                      <a:pt x="0" y="531278"/>
                    </a:cubicBezTo>
                    <a:lnTo>
                      <a:pt x="0" y="57827"/>
                    </a:lnTo>
                    <a:cubicBezTo>
                      <a:pt x="0" y="25890"/>
                      <a:pt x="25890" y="0"/>
                      <a:pt x="57827" y="0"/>
                    </a:cubicBezTo>
                    <a:close/>
                  </a:path>
                </a:pathLst>
              </a:custGeom>
              <a:solidFill>
                <a:srgbClr val="F3FCFF"/>
              </a:solidFill>
            </p:spPr>
          </p:sp>
          <p:sp>
            <p:nvSpPr>
              <p:cNvPr name="TextBox 19" id="19"/>
              <p:cNvSpPr txBox="true"/>
              <p:nvPr/>
            </p:nvSpPr>
            <p:spPr>
              <a:xfrm>
                <a:off x="0" y="-38100"/>
                <a:ext cx="1995186" cy="627205"/>
              </a:xfrm>
              <a:prstGeom prst="rect">
                <a:avLst/>
              </a:prstGeom>
            </p:spPr>
            <p:txBody>
              <a:bodyPr anchor="ctr" rtlCol="false" tIns="71438" lIns="71438" bIns="71438" rIns="71438"/>
              <a:lstStyle/>
              <a:p>
                <a:pPr algn="ctr">
                  <a:lnSpc>
                    <a:spcPts val="2756"/>
                  </a:lnSpc>
                </a:pPr>
              </a:p>
            </p:txBody>
          </p:sp>
        </p:grpSp>
        <p:grpSp>
          <p:nvGrpSpPr>
            <p:cNvPr name="Group 20" id="20"/>
            <p:cNvGrpSpPr/>
            <p:nvPr/>
          </p:nvGrpSpPr>
          <p:grpSpPr>
            <a:xfrm rot="0">
              <a:off x="0" y="0"/>
              <a:ext cx="2867201" cy="28672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33244" t="-28634" r="-49733" b="-115336"/>
                </a:stretch>
              </a:blipFill>
            </p:spPr>
          </p:sp>
        </p:grpSp>
        <p:sp>
          <p:nvSpPr>
            <p:cNvPr name="TextBox 22" id="22"/>
            <p:cNvSpPr txBox="true"/>
            <p:nvPr/>
          </p:nvSpPr>
          <p:spPr>
            <a:xfrm rot="0">
              <a:off x="3313229" y="942923"/>
              <a:ext cx="2944901" cy="556872"/>
            </a:xfrm>
            <a:prstGeom prst="rect">
              <a:avLst/>
            </a:prstGeom>
          </p:spPr>
          <p:txBody>
            <a:bodyPr anchor="t" rtlCol="false" tIns="0" lIns="0" bIns="0" rIns="0">
              <a:spAutoFit/>
            </a:bodyPr>
            <a:lstStyle/>
            <a:p>
              <a:pPr algn="l">
                <a:lnSpc>
                  <a:spcPts val="3492"/>
                </a:lnSpc>
              </a:pPr>
              <a:r>
                <a:rPr lang="en-US" sz="2494" b="true">
                  <a:solidFill>
                    <a:srgbClr val="0173D4"/>
                  </a:solidFill>
                  <a:latin typeface="Raleway Bold"/>
                  <a:ea typeface="Raleway Bold"/>
                  <a:cs typeface="Raleway Bold"/>
                  <a:sym typeface="Raleway Bold"/>
                </a:rPr>
                <a:t>John Daniels</a:t>
              </a:r>
            </a:p>
          </p:txBody>
        </p:sp>
        <p:sp>
          <p:nvSpPr>
            <p:cNvPr name="TextBox 23" id="23"/>
            <p:cNvSpPr txBox="true"/>
            <p:nvPr/>
          </p:nvSpPr>
          <p:spPr>
            <a:xfrm rot="0">
              <a:off x="3313229" y="1542019"/>
              <a:ext cx="3909337" cy="416634"/>
            </a:xfrm>
            <a:prstGeom prst="rect">
              <a:avLst/>
            </a:prstGeom>
          </p:spPr>
          <p:txBody>
            <a:bodyPr anchor="t" rtlCol="false" tIns="0" lIns="0" bIns="0" rIns="0">
              <a:spAutoFit/>
            </a:bodyPr>
            <a:lstStyle/>
            <a:p>
              <a:pPr algn="l">
                <a:lnSpc>
                  <a:spcPts val="2314"/>
                </a:lnSpc>
              </a:pPr>
              <a:r>
                <a:rPr lang="en-US" sz="2104">
                  <a:solidFill>
                    <a:srgbClr val="0173D4"/>
                  </a:solidFill>
                  <a:latin typeface="Raleway"/>
                  <a:ea typeface="Raleway"/>
                  <a:cs typeface="Raleway"/>
                  <a:sym typeface="Raleway"/>
                </a:rPr>
                <a:t>Business manager</a:t>
              </a:r>
            </a:p>
          </p:txBody>
        </p:sp>
      </p:grpSp>
      <p:sp>
        <p:nvSpPr>
          <p:cNvPr name="TextBox 24" id="24"/>
          <p:cNvSpPr txBox="true"/>
          <p:nvPr/>
        </p:nvSpPr>
        <p:spPr>
          <a:xfrm rot="0">
            <a:off x="11439750" y="3449252"/>
            <a:ext cx="5446723" cy="459005"/>
          </a:xfrm>
          <a:prstGeom prst="rect">
            <a:avLst/>
          </a:prstGeom>
        </p:spPr>
        <p:txBody>
          <a:bodyPr anchor="t" rtlCol="false" tIns="0" lIns="0" bIns="0" rIns="0">
            <a:spAutoFit/>
          </a:bodyPr>
          <a:lstStyle/>
          <a:p>
            <a:pPr algn="l">
              <a:lnSpc>
                <a:spcPts val="3741"/>
              </a:lnSpc>
            </a:pPr>
            <a:r>
              <a:rPr lang="en-US" sz="2672" b="true">
                <a:solidFill>
                  <a:srgbClr val="0173D4"/>
                </a:solidFill>
                <a:latin typeface="Raleway Bold"/>
                <a:ea typeface="Raleway Bold"/>
                <a:cs typeface="Raleway Bold"/>
                <a:sym typeface="Raleway Bold"/>
              </a:rPr>
              <a:t>Carla Guerreiro Jungmann</a:t>
            </a:r>
          </a:p>
        </p:txBody>
      </p:sp>
      <p:sp>
        <p:nvSpPr>
          <p:cNvPr name="TextBox 25" id="25"/>
          <p:cNvSpPr txBox="true"/>
          <p:nvPr/>
        </p:nvSpPr>
        <p:spPr>
          <a:xfrm rot="0">
            <a:off x="11439750" y="3960955"/>
            <a:ext cx="3295327" cy="322746"/>
          </a:xfrm>
          <a:prstGeom prst="rect">
            <a:avLst/>
          </a:prstGeom>
        </p:spPr>
        <p:txBody>
          <a:bodyPr anchor="t" rtlCol="false" tIns="0" lIns="0" bIns="0" rIns="0">
            <a:spAutoFit/>
          </a:bodyPr>
          <a:lstStyle/>
          <a:p>
            <a:pPr algn="l">
              <a:lnSpc>
                <a:spcPts val="2480"/>
              </a:lnSpc>
            </a:pPr>
            <a:r>
              <a:rPr lang="en-US" sz="2254">
                <a:solidFill>
                  <a:srgbClr val="0173D4"/>
                </a:solidFill>
                <a:latin typeface="Raleway"/>
                <a:ea typeface="Raleway"/>
                <a:cs typeface="Raleway"/>
                <a:sym typeface="Raleway"/>
              </a:rPr>
              <a:t>Data Analyst</a:t>
            </a:r>
          </a:p>
        </p:txBody>
      </p:sp>
      <p:sp>
        <p:nvSpPr>
          <p:cNvPr name="TextBox 26" id="26"/>
          <p:cNvSpPr txBox="true"/>
          <p:nvPr/>
        </p:nvSpPr>
        <p:spPr>
          <a:xfrm rot="0">
            <a:off x="13303779" y="8541173"/>
            <a:ext cx="2851923" cy="432141"/>
          </a:xfrm>
          <a:prstGeom prst="rect">
            <a:avLst/>
          </a:prstGeom>
        </p:spPr>
        <p:txBody>
          <a:bodyPr anchor="t" rtlCol="false" tIns="0" lIns="0" bIns="0" rIns="0">
            <a:spAutoFit/>
          </a:bodyPr>
          <a:lstStyle/>
          <a:p>
            <a:pPr algn="l">
              <a:lnSpc>
                <a:spcPts val="3481"/>
              </a:lnSpc>
            </a:pPr>
            <a:r>
              <a:rPr lang="en-US" sz="2486" b="true">
                <a:solidFill>
                  <a:srgbClr val="0173D4"/>
                </a:solidFill>
                <a:latin typeface="Raleway Bold"/>
                <a:ea typeface="Raleway Bold"/>
                <a:cs typeface="Raleway Bold"/>
                <a:sym typeface="Raleway Bold"/>
              </a:rPr>
              <a:t>Daniel Gallego</a:t>
            </a:r>
          </a:p>
        </p:txBody>
      </p:sp>
      <p:sp>
        <p:nvSpPr>
          <p:cNvPr name="TextBox 27" id="27"/>
          <p:cNvSpPr txBox="true"/>
          <p:nvPr/>
        </p:nvSpPr>
        <p:spPr>
          <a:xfrm rot="0">
            <a:off x="13303779" y="9088331"/>
            <a:ext cx="2999500" cy="312391"/>
          </a:xfrm>
          <a:prstGeom prst="rect">
            <a:avLst/>
          </a:prstGeom>
        </p:spPr>
        <p:txBody>
          <a:bodyPr anchor="t" rtlCol="false" tIns="0" lIns="0" bIns="0" rIns="0">
            <a:spAutoFit/>
          </a:bodyPr>
          <a:lstStyle/>
          <a:p>
            <a:pPr algn="l">
              <a:lnSpc>
                <a:spcPts val="2307"/>
              </a:lnSpc>
            </a:pPr>
            <a:r>
              <a:rPr lang="en-US" sz="2097">
                <a:solidFill>
                  <a:srgbClr val="0173D4"/>
                </a:solidFill>
                <a:latin typeface="Raleway"/>
                <a:ea typeface="Raleway"/>
                <a:cs typeface="Raleway"/>
                <a:sym typeface="Raleway"/>
              </a:rPr>
              <a:t>Lead Digital Creative</a:t>
            </a:r>
            <a:r>
              <a:rPr lang="en-US" sz="2097">
                <a:solidFill>
                  <a:srgbClr val="0173D4"/>
                </a:solidFill>
                <a:latin typeface="Raleway"/>
                <a:ea typeface="Raleway"/>
                <a:cs typeface="Raleway"/>
                <a:sym typeface="Raleway"/>
              </a:rPr>
              <a:t> </a:t>
            </a:r>
          </a:p>
        </p:txBody>
      </p:sp>
      <p:grpSp>
        <p:nvGrpSpPr>
          <p:cNvPr name="Group 28" id="28"/>
          <p:cNvGrpSpPr/>
          <p:nvPr/>
        </p:nvGrpSpPr>
        <p:grpSpPr>
          <a:xfrm rot="0">
            <a:off x="9507794" y="5661548"/>
            <a:ext cx="7751506" cy="1747859"/>
            <a:chOff x="0" y="0"/>
            <a:chExt cx="2612598" cy="589105"/>
          </a:xfrm>
        </p:grpSpPr>
        <p:sp>
          <p:nvSpPr>
            <p:cNvPr name="Freeform 29" id="29"/>
            <p:cNvSpPr/>
            <p:nvPr/>
          </p:nvSpPr>
          <p:spPr>
            <a:xfrm flipH="false" flipV="false" rot="0">
              <a:off x="0" y="0"/>
              <a:ext cx="2612598" cy="589105"/>
            </a:xfrm>
            <a:custGeom>
              <a:avLst/>
              <a:gdLst/>
              <a:ahLst/>
              <a:cxnLst/>
              <a:rect r="r" b="b" t="t" l="l"/>
              <a:pathLst>
                <a:path h="589105" w="2612598">
                  <a:moveTo>
                    <a:pt x="50937" y="0"/>
                  </a:moveTo>
                  <a:lnTo>
                    <a:pt x="2561661" y="0"/>
                  </a:lnTo>
                  <a:cubicBezTo>
                    <a:pt x="2589793" y="0"/>
                    <a:pt x="2612598" y="22805"/>
                    <a:pt x="2612598" y="50937"/>
                  </a:cubicBezTo>
                  <a:lnTo>
                    <a:pt x="2612598" y="538168"/>
                  </a:lnTo>
                  <a:cubicBezTo>
                    <a:pt x="2612598" y="566300"/>
                    <a:pt x="2589793" y="589105"/>
                    <a:pt x="2561661" y="589105"/>
                  </a:cubicBezTo>
                  <a:lnTo>
                    <a:pt x="50937" y="589105"/>
                  </a:lnTo>
                  <a:cubicBezTo>
                    <a:pt x="22805" y="589105"/>
                    <a:pt x="0" y="566300"/>
                    <a:pt x="0" y="538168"/>
                  </a:cubicBezTo>
                  <a:lnTo>
                    <a:pt x="0" y="50937"/>
                  </a:lnTo>
                  <a:cubicBezTo>
                    <a:pt x="0" y="22805"/>
                    <a:pt x="22805" y="0"/>
                    <a:pt x="50937" y="0"/>
                  </a:cubicBezTo>
                  <a:close/>
                </a:path>
              </a:pathLst>
            </a:custGeom>
            <a:solidFill>
              <a:srgbClr val="F3FCFF"/>
            </a:solidFill>
          </p:spPr>
        </p:sp>
        <p:sp>
          <p:nvSpPr>
            <p:cNvPr name="TextBox 30" id="30"/>
            <p:cNvSpPr txBox="true"/>
            <p:nvPr/>
          </p:nvSpPr>
          <p:spPr>
            <a:xfrm>
              <a:off x="0" y="-38100"/>
              <a:ext cx="2612598" cy="627205"/>
            </a:xfrm>
            <a:prstGeom prst="rect">
              <a:avLst/>
            </a:prstGeom>
          </p:spPr>
          <p:txBody>
            <a:bodyPr anchor="ctr" rtlCol="false" tIns="71438" lIns="71438" bIns="71438" rIns="71438"/>
            <a:lstStyle/>
            <a:p>
              <a:pPr algn="ctr">
                <a:lnSpc>
                  <a:spcPts val="2756"/>
                </a:lnSpc>
              </a:pPr>
            </a:p>
          </p:txBody>
        </p:sp>
      </p:grpSp>
      <p:grpSp>
        <p:nvGrpSpPr>
          <p:cNvPr name="Group 31" id="31"/>
          <p:cNvGrpSpPr/>
          <p:nvPr/>
        </p:nvGrpSpPr>
        <p:grpSpPr>
          <a:xfrm rot="0">
            <a:off x="8646905" y="5414204"/>
            <a:ext cx="2384049" cy="2242547"/>
            <a:chOff x="0" y="0"/>
            <a:chExt cx="864087" cy="812800"/>
          </a:xfrm>
        </p:grpSpPr>
        <p:sp>
          <p:nvSpPr>
            <p:cNvPr name="Freeform 32" id="32"/>
            <p:cNvSpPr/>
            <p:nvPr/>
          </p:nvSpPr>
          <p:spPr>
            <a:xfrm flipH="false" flipV="false" rot="0">
              <a:off x="0" y="0"/>
              <a:ext cx="864087" cy="812800"/>
            </a:xfrm>
            <a:custGeom>
              <a:avLst/>
              <a:gdLst/>
              <a:ahLst/>
              <a:cxnLst/>
              <a:rect r="r" b="b" t="t" l="l"/>
              <a:pathLst>
                <a:path h="812800" w="864087">
                  <a:moveTo>
                    <a:pt x="432043" y="0"/>
                  </a:moveTo>
                  <a:cubicBezTo>
                    <a:pt x="193432" y="0"/>
                    <a:pt x="0" y="181951"/>
                    <a:pt x="0" y="406400"/>
                  </a:cubicBezTo>
                  <a:cubicBezTo>
                    <a:pt x="0" y="630849"/>
                    <a:pt x="193432" y="812800"/>
                    <a:pt x="432043" y="812800"/>
                  </a:cubicBezTo>
                  <a:cubicBezTo>
                    <a:pt x="670655" y="812800"/>
                    <a:pt x="864087" y="630849"/>
                    <a:pt x="864087" y="406400"/>
                  </a:cubicBezTo>
                  <a:cubicBezTo>
                    <a:pt x="864087" y="181951"/>
                    <a:pt x="670655" y="0"/>
                    <a:pt x="432043" y="0"/>
                  </a:cubicBezTo>
                  <a:close/>
                </a:path>
              </a:pathLst>
            </a:custGeom>
            <a:blipFill>
              <a:blip r:embed="rId4"/>
              <a:stretch>
                <a:fillRect l="-79250" t="-9308" r="-82577" b="-76489"/>
              </a:stretch>
            </a:blipFill>
          </p:spPr>
        </p:sp>
      </p:grpSp>
      <p:sp>
        <p:nvSpPr>
          <p:cNvPr name="TextBox 33" id="33"/>
          <p:cNvSpPr txBox="true"/>
          <p:nvPr/>
        </p:nvSpPr>
        <p:spPr>
          <a:xfrm rot="0">
            <a:off x="11401822" y="6139249"/>
            <a:ext cx="2448656" cy="448276"/>
          </a:xfrm>
          <a:prstGeom prst="rect">
            <a:avLst/>
          </a:prstGeom>
        </p:spPr>
        <p:txBody>
          <a:bodyPr anchor="t" rtlCol="false" tIns="0" lIns="0" bIns="0" rIns="0">
            <a:spAutoFit/>
          </a:bodyPr>
          <a:lstStyle/>
          <a:p>
            <a:pPr algn="l">
              <a:lnSpc>
                <a:spcPts val="3641"/>
              </a:lnSpc>
            </a:pPr>
            <a:r>
              <a:rPr lang="en-US" sz="2601" b="true">
                <a:solidFill>
                  <a:srgbClr val="0173D4"/>
                </a:solidFill>
                <a:latin typeface="Raleway Bold"/>
                <a:ea typeface="Raleway Bold"/>
                <a:cs typeface="Raleway Bold"/>
                <a:sym typeface="Raleway Bold"/>
              </a:rPr>
              <a:t>Cahaya Dewi</a:t>
            </a:r>
          </a:p>
        </p:txBody>
      </p:sp>
      <p:sp>
        <p:nvSpPr>
          <p:cNvPr name="TextBox 34" id="34"/>
          <p:cNvSpPr txBox="true"/>
          <p:nvPr/>
        </p:nvSpPr>
        <p:spPr>
          <a:xfrm rot="0">
            <a:off x="11401822" y="6629800"/>
            <a:ext cx="3250575" cy="323146"/>
          </a:xfrm>
          <a:prstGeom prst="rect">
            <a:avLst/>
          </a:prstGeom>
        </p:spPr>
        <p:txBody>
          <a:bodyPr anchor="t" rtlCol="false" tIns="0" lIns="0" bIns="0" rIns="0">
            <a:spAutoFit/>
          </a:bodyPr>
          <a:lstStyle/>
          <a:p>
            <a:pPr algn="l">
              <a:lnSpc>
                <a:spcPts val="2414"/>
              </a:lnSpc>
            </a:pPr>
            <a:r>
              <a:rPr lang="en-US" sz="2194">
                <a:solidFill>
                  <a:srgbClr val="0173D4"/>
                </a:solidFill>
                <a:latin typeface="Raleway"/>
                <a:ea typeface="Raleway"/>
                <a:cs typeface="Raleway"/>
                <a:sym typeface="Raleway"/>
              </a:rPr>
              <a:t>Head of marketing</a:t>
            </a:r>
          </a:p>
        </p:txBody>
      </p:sp>
      <p:grpSp>
        <p:nvGrpSpPr>
          <p:cNvPr name="Group 35" id="35"/>
          <p:cNvGrpSpPr/>
          <p:nvPr/>
        </p:nvGrpSpPr>
        <p:grpSpPr>
          <a:xfrm rot="0">
            <a:off x="3149881" y="3576614"/>
            <a:ext cx="1285600" cy="556335"/>
            <a:chOff x="0" y="0"/>
            <a:chExt cx="1714133" cy="741780"/>
          </a:xfrm>
        </p:grpSpPr>
        <p:sp>
          <p:nvSpPr>
            <p:cNvPr name="Freeform 36" id="36"/>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7" id="37"/>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8" id="38"/>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8355792"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OBJECTIVOS Y CONTEXTO</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11" id="11"/>
          <p:cNvSpPr txBox="true"/>
          <p:nvPr/>
        </p:nvSpPr>
        <p:spPr>
          <a:xfrm rot="0">
            <a:off x="1226873" y="3203473"/>
            <a:ext cx="8638096"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OBJECTIVOS</a:t>
            </a:r>
          </a:p>
        </p:txBody>
      </p:sp>
      <p:grpSp>
        <p:nvGrpSpPr>
          <p:cNvPr name="Group 12" id="12"/>
          <p:cNvGrpSpPr/>
          <p:nvPr/>
        </p:nvGrpSpPr>
        <p:grpSpPr>
          <a:xfrm rot="0">
            <a:off x="1226873" y="2710285"/>
            <a:ext cx="1285600" cy="556335"/>
            <a:chOff x="0" y="0"/>
            <a:chExt cx="1714133" cy="741780"/>
          </a:xfrm>
        </p:grpSpPr>
        <p:sp>
          <p:nvSpPr>
            <p:cNvPr name="Freeform 13" id="13"/>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6" id="16"/>
          <p:cNvSpPr txBox="true"/>
          <p:nvPr/>
        </p:nvSpPr>
        <p:spPr>
          <a:xfrm rot="0">
            <a:off x="7388640" y="2585792"/>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
        <p:nvSpPr>
          <p:cNvPr name="TextBox 17" id="17"/>
          <p:cNvSpPr txBox="true"/>
          <p:nvPr/>
        </p:nvSpPr>
        <p:spPr>
          <a:xfrm rot="0">
            <a:off x="1438629" y="6402791"/>
            <a:ext cx="4107292"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XXXXXX</a:t>
            </a:r>
          </a:p>
        </p:txBody>
      </p:sp>
      <p:grpSp>
        <p:nvGrpSpPr>
          <p:cNvPr name="Group 18" id="18"/>
          <p:cNvGrpSpPr/>
          <p:nvPr/>
        </p:nvGrpSpPr>
        <p:grpSpPr>
          <a:xfrm rot="0">
            <a:off x="1438629" y="5951231"/>
            <a:ext cx="1285600" cy="556335"/>
            <a:chOff x="0" y="0"/>
            <a:chExt cx="1714133" cy="741780"/>
          </a:xfrm>
        </p:grpSpPr>
        <p:sp>
          <p:nvSpPr>
            <p:cNvPr name="Freeform 19" id="19"/>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2" id="22"/>
          <p:cNvSpPr txBox="true"/>
          <p:nvPr/>
        </p:nvSpPr>
        <p:spPr>
          <a:xfrm rot="0">
            <a:off x="7388640" y="5894081"/>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Freeform 4" id="4"/>
          <p:cNvSpPr/>
          <p:nvPr/>
        </p:nvSpPr>
        <p:spPr>
          <a:xfrm flipH="false" flipV="false" rot="0">
            <a:off x="5209526" y="4099678"/>
            <a:ext cx="7051749" cy="3292283"/>
          </a:xfrm>
          <a:custGeom>
            <a:avLst/>
            <a:gdLst/>
            <a:ahLst/>
            <a:cxnLst/>
            <a:rect r="r" b="b" t="t" l="l"/>
            <a:pathLst>
              <a:path h="3292283" w="7051749">
                <a:moveTo>
                  <a:pt x="0" y="0"/>
                </a:moveTo>
                <a:lnTo>
                  <a:pt x="7051749" y="0"/>
                </a:lnTo>
                <a:lnTo>
                  <a:pt x="7051749" y="3292283"/>
                </a:lnTo>
                <a:lnTo>
                  <a:pt x="0" y="3292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426029" y="4947275"/>
            <a:ext cx="2735429" cy="1318279"/>
          </a:xfrm>
          <a:custGeom>
            <a:avLst/>
            <a:gdLst/>
            <a:ahLst/>
            <a:cxnLst/>
            <a:rect r="r" b="b" t="t" l="l"/>
            <a:pathLst>
              <a:path h="1318279" w="2735429">
                <a:moveTo>
                  <a:pt x="0" y="0"/>
                </a:moveTo>
                <a:lnTo>
                  <a:pt x="2735429" y="0"/>
                </a:lnTo>
                <a:lnTo>
                  <a:pt x="2735429" y="1318280"/>
                </a:lnTo>
                <a:lnTo>
                  <a:pt x="0" y="1318280"/>
                </a:lnTo>
                <a:lnTo>
                  <a:pt x="0" y="0"/>
                </a:lnTo>
                <a:close/>
              </a:path>
            </a:pathLst>
          </a:custGeom>
          <a:blipFill>
            <a:blip r:embed="rId4"/>
            <a:stretch>
              <a:fillRect l="0" t="0" r="0" b="0"/>
            </a:stretch>
          </a:blipFill>
        </p:spPr>
      </p:sp>
      <p:sp>
        <p:nvSpPr>
          <p:cNvPr name="TextBox 6" id="6"/>
          <p:cNvSpPr txBox="true"/>
          <p:nvPr/>
        </p:nvSpPr>
        <p:spPr>
          <a:xfrm rot="0">
            <a:off x="12442741" y="8405257"/>
            <a:ext cx="29796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7" id="7"/>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8" id="8"/>
          <p:cNvSpPr txBox="true"/>
          <p:nvPr/>
        </p:nvSpPr>
        <p:spPr>
          <a:xfrm rot="0">
            <a:off x="4144707" y="8764876"/>
            <a:ext cx="1185900"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9" id="9"/>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10" id="10"/>
          <p:cNvGrpSpPr/>
          <p:nvPr/>
        </p:nvGrpSpPr>
        <p:grpSpPr>
          <a:xfrm rot="0">
            <a:off x="2391045" y="2710285"/>
            <a:ext cx="2388758" cy="2279290"/>
            <a:chOff x="0" y="0"/>
            <a:chExt cx="3185011" cy="3039054"/>
          </a:xfrm>
        </p:grpSpPr>
        <p:sp>
          <p:nvSpPr>
            <p:cNvPr name="AutoShape 11" id="11"/>
            <p:cNvSpPr/>
            <p:nvPr/>
          </p:nvSpPr>
          <p:spPr>
            <a:xfrm>
              <a:off x="20567" y="14905"/>
              <a:ext cx="1724473" cy="2379589"/>
            </a:xfrm>
            <a:prstGeom prst="line">
              <a:avLst/>
            </a:prstGeom>
            <a:ln cap="flat" w="50800">
              <a:solidFill>
                <a:srgbClr val="F3FCFF"/>
              </a:solidFill>
              <a:prstDash val="solid"/>
              <a:headEnd type="oval" len="lg" w="lg"/>
              <a:tailEnd type="none" len="sm" w="sm"/>
            </a:ln>
          </p:spPr>
        </p:sp>
        <p:sp>
          <p:nvSpPr>
            <p:cNvPr name="AutoShape 12" id="12"/>
            <p:cNvSpPr/>
            <p:nvPr/>
          </p:nvSpPr>
          <p:spPr>
            <a:xfrm>
              <a:off x="1755171" y="2398263"/>
              <a:ext cx="1419709" cy="617498"/>
            </a:xfrm>
            <a:prstGeom prst="line">
              <a:avLst/>
            </a:prstGeom>
            <a:ln cap="flat" w="50800">
              <a:solidFill>
                <a:srgbClr val="F3FCFF"/>
              </a:solidFill>
              <a:prstDash val="solid"/>
              <a:headEnd type="none" len="sm" w="sm"/>
              <a:tailEnd type="oval" len="lg" w="lg"/>
            </a:ln>
          </p:spPr>
        </p:sp>
      </p:grpSp>
      <p:grpSp>
        <p:nvGrpSpPr>
          <p:cNvPr name="Group 13" id="13"/>
          <p:cNvGrpSpPr/>
          <p:nvPr/>
        </p:nvGrpSpPr>
        <p:grpSpPr>
          <a:xfrm rot="0">
            <a:off x="11483690" y="2175374"/>
            <a:ext cx="3532307" cy="1638554"/>
            <a:chOff x="0" y="0"/>
            <a:chExt cx="4709743" cy="2184739"/>
          </a:xfrm>
        </p:grpSpPr>
        <p:sp>
          <p:nvSpPr>
            <p:cNvPr name="AutoShape 14" id="14"/>
            <p:cNvSpPr/>
            <p:nvPr/>
          </p:nvSpPr>
          <p:spPr>
            <a:xfrm>
              <a:off x="3728100" y="42568"/>
              <a:ext cx="971639" cy="474100"/>
            </a:xfrm>
            <a:prstGeom prst="line">
              <a:avLst/>
            </a:prstGeom>
            <a:ln cap="flat" w="45623">
              <a:solidFill>
                <a:srgbClr val="F3FCFF"/>
              </a:solidFill>
              <a:prstDash val="solid"/>
              <a:headEnd type="none" len="sm" w="sm"/>
              <a:tailEnd type="oval" len="lg" w="lg"/>
            </a:ln>
          </p:spPr>
        </p:sp>
        <p:sp>
          <p:nvSpPr>
            <p:cNvPr name="AutoShape 15" id="15"/>
            <p:cNvSpPr/>
            <p:nvPr/>
          </p:nvSpPr>
          <p:spPr>
            <a:xfrm flipV="true">
              <a:off x="11403" y="19757"/>
              <a:ext cx="3716697" cy="2145226"/>
            </a:xfrm>
            <a:prstGeom prst="line">
              <a:avLst/>
            </a:prstGeom>
            <a:ln cap="flat" w="45623">
              <a:solidFill>
                <a:srgbClr val="F3FCFF"/>
              </a:solidFill>
              <a:prstDash val="solid"/>
              <a:headEnd type="oval" len="lg" w="lg"/>
              <a:tailEnd type="none" len="sm" w="sm"/>
            </a:ln>
          </p:spPr>
        </p:sp>
      </p:grpSp>
      <p:grpSp>
        <p:nvGrpSpPr>
          <p:cNvPr name="Group 16" id="16"/>
          <p:cNvGrpSpPr/>
          <p:nvPr/>
        </p:nvGrpSpPr>
        <p:grpSpPr>
          <a:xfrm rot="0">
            <a:off x="13225011" y="6164248"/>
            <a:ext cx="3747742" cy="421671"/>
            <a:chOff x="0" y="0"/>
            <a:chExt cx="4996989" cy="562228"/>
          </a:xfrm>
        </p:grpSpPr>
        <p:sp>
          <p:nvSpPr>
            <p:cNvPr name="AutoShape 17" id="17"/>
            <p:cNvSpPr/>
            <p:nvPr/>
          </p:nvSpPr>
          <p:spPr>
            <a:xfrm>
              <a:off x="4068200" y="19365"/>
              <a:ext cx="917802" cy="520756"/>
            </a:xfrm>
            <a:prstGeom prst="line">
              <a:avLst/>
            </a:prstGeom>
            <a:ln cap="flat" w="44531">
              <a:solidFill>
                <a:srgbClr val="F3FCFF"/>
              </a:solidFill>
              <a:prstDash val="solid"/>
              <a:headEnd type="none" len="sm" w="sm"/>
              <a:tailEnd type="oval" len="lg" w="lg"/>
            </a:ln>
          </p:spPr>
        </p:sp>
        <p:sp>
          <p:nvSpPr>
            <p:cNvPr name="AutoShape 18" id="18"/>
            <p:cNvSpPr/>
            <p:nvPr/>
          </p:nvSpPr>
          <p:spPr>
            <a:xfrm flipV="true">
              <a:off x="2655" y="41631"/>
              <a:ext cx="4149909" cy="498491"/>
            </a:xfrm>
            <a:prstGeom prst="line">
              <a:avLst/>
            </a:prstGeom>
            <a:ln cap="flat" w="44531">
              <a:solidFill>
                <a:srgbClr val="F3FCFF"/>
              </a:solidFill>
              <a:prstDash val="solid"/>
              <a:headEnd type="oval" len="lg" w="lg"/>
              <a:tailEnd type="none" len="sm" w="sm"/>
            </a:ln>
          </p:spPr>
        </p:sp>
      </p:grpSp>
      <p:grpSp>
        <p:nvGrpSpPr>
          <p:cNvPr name="Group 19" id="19"/>
          <p:cNvGrpSpPr/>
          <p:nvPr/>
        </p:nvGrpSpPr>
        <p:grpSpPr>
          <a:xfrm rot="0">
            <a:off x="7314211" y="1881586"/>
            <a:ext cx="2550758" cy="1968344"/>
            <a:chOff x="0" y="0"/>
            <a:chExt cx="3401011" cy="2624458"/>
          </a:xfrm>
        </p:grpSpPr>
        <p:sp>
          <p:nvSpPr>
            <p:cNvPr name="AutoShape 20" id="20"/>
            <p:cNvSpPr/>
            <p:nvPr/>
          </p:nvSpPr>
          <p:spPr>
            <a:xfrm flipV="true">
              <a:off x="517897" y="13484"/>
              <a:ext cx="2874750" cy="1783141"/>
            </a:xfrm>
            <a:prstGeom prst="line">
              <a:avLst/>
            </a:prstGeom>
            <a:ln cap="flat" w="31735">
              <a:solidFill>
                <a:srgbClr val="F3FCFF"/>
              </a:solidFill>
              <a:prstDash val="solid"/>
              <a:headEnd type="none" len="sm" w="sm"/>
              <a:tailEnd type="oval" len="lg" w="lg"/>
            </a:ln>
          </p:spPr>
        </p:sp>
        <p:sp>
          <p:nvSpPr>
            <p:cNvPr name="AutoShape 21" id="21"/>
            <p:cNvSpPr/>
            <p:nvPr/>
          </p:nvSpPr>
          <p:spPr>
            <a:xfrm flipV="true">
              <a:off x="13513" y="1810109"/>
              <a:ext cx="496020" cy="806033"/>
            </a:xfrm>
            <a:prstGeom prst="line">
              <a:avLst/>
            </a:prstGeom>
            <a:ln cap="flat" w="31735">
              <a:solidFill>
                <a:srgbClr val="F3FCFF"/>
              </a:solidFill>
              <a:prstDash val="solid"/>
              <a:headEnd type="oval" len="lg" w="lg"/>
              <a:tailEnd type="none" len="sm" w="sm"/>
            </a:ln>
          </p:spPr>
        </p:sp>
      </p:grpSp>
      <p:sp>
        <p:nvSpPr>
          <p:cNvPr name="TextBox 22" id="22"/>
          <p:cNvSpPr txBox="true"/>
          <p:nvPr/>
        </p:nvSpPr>
        <p:spPr>
          <a:xfrm rot="0">
            <a:off x="10774375" y="9058246"/>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grpSp>
        <p:nvGrpSpPr>
          <p:cNvPr name="Group 23" id="23"/>
          <p:cNvGrpSpPr/>
          <p:nvPr/>
        </p:nvGrpSpPr>
        <p:grpSpPr>
          <a:xfrm rot="0">
            <a:off x="10498079" y="7507803"/>
            <a:ext cx="2072121" cy="1977163"/>
            <a:chOff x="0" y="0"/>
            <a:chExt cx="2762828" cy="2636217"/>
          </a:xfrm>
        </p:grpSpPr>
        <p:sp>
          <p:nvSpPr>
            <p:cNvPr name="AutoShape 24" id="24"/>
            <p:cNvSpPr/>
            <p:nvPr/>
          </p:nvSpPr>
          <p:spPr>
            <a:xfrm>
              <a:off x="17841" y="12929"/>
              <a:ext cx="1495889" cy="2064167"/>
            </a:xfrm>
            <a:prstGeom prst="line">
              <a:avLst/>
            </a:prstGeom>
            <a:ln cap="flat" w="44066">
              <a:solidFill>
                <a:srgbClr val="F3FCFF"/>
              </a:solidFill>
              <a:prstDash val="solid"/>
              <a:headEnd type="oval" len="lg" w="lg"/>
              <a:tailEnd type="none" len="sm" w="sm"/>
            </a:ln>
          </p:spPr>
        </p:sp>
        <p:sp>
          <p:nvSpPr>
            <p:cNvPr name="AutoShape 25" id="25"/>
            <p:cNvSpPr/>
            <p:nvPr/>
          </p:nvSpPr>
          <p:spPr>
            <a:xfrm>
              <a:off x="1522518" y="2080366"/>
              <a:ext cx="1231522" cy="535647"/>
            </a:xfrm>
            <a:prstGeom prst="line">
              <a:avLst/>
            </a:prstGeom>
            <a:ln cap="flat" w="44066">
              <a:solidFill>
                <a:srgbClr val="F3FCFF"/>
              </a:solidFill>
              <a:prstDash val="solid"/>
              <a:headEnd type="none" len="sm" w="sm"/>
              <a:tailEnd type="oval" len="lg" w="lg"/>
            </a:ln>
          </p:spPr>
        </p:sp>
      </p:grpSp>
      <p:grpSp>
        <p:nvGrpSpPr>
          <p:cNvPr name="Group 26" id="26"/>
          <p:cNvGrpSpPr/>
          <p:nvPr/>
        </p:nvGrpSpPr>
        <p:grpSpPr>
          <a:xfrm rot="0">
            <a:off x="4714085" y="7577178"/>
            <a:ext cx="3045714" cy="2117339"/>
            <a:chOff x="0" y="0"/>
            <a:chExt cx="4060952" cy="2823118"/>
          </a:xfrm>
        </p:grpSpPr>
        <p:sp>
          <p:nvSpPr>
            <p:cNvPr name="AutoShape 27" id="27"/>
            <p:cNvSpPr/>
            <p:nvPr/>
          </p:nvSpPr>
          <p:spPr>
            <a:xfrm flipH="true">
              <a:off x="3564874" y="9026"/>
              <a:ext cx="476955" cy="1010565"/>
            </a:xfrm>
            <a:prstGeom prst="line">
              <a:avLst/>
            </a:prstGeom>
            <a:ln cap="flat" w="42293">
              <a:solidFill>
                <a:srgbClr val="F3FCFF"/>
              </a:solidFill>
              <a:prstDash val="solid"/>
              <a:headEnd type="oval" len="lg" w="lg"/>
              <a:tailEnd type="none" len="sm" w="sm"/>
            </a:ln>
          </p:spPr>
        </p:sp>
        <p:sp>
          <p:nvSpPr>
            <p:cNvPr name="AutoShape 28" id="28"/>
            <p:cNvSpPr/>
            <p:nvPr/>
          </p:nvSpPr>
          <p:spPr>
            <a:xfrm flipV="true">
              <a:off x="9528" y="1019525"/>
              <a:ext cx="3536222" cy="1784714"/>
            </a:xfrm>
            <a:prstGeom prst="line">
              <a:avLst/>
            </a:prstGeom>
            <a:ln cap="flat" w="42293">
              <a:solidFill>
                <a:srgbClr val="F3FCFF"/>
              </a:solidFill>
              <a:prstDash val="solid"/>
              <a:headEnd type="oval" len="lg" w="lg"/>
              <a:tailEnd type="none" len="sm" w="sm"/>
            </a:ln>
          </p:spPr>
        </p:sp>
      </p:grpSp>
      <p:grpSp>
        <p:nvGrpSpPr>
          <p:cNvPr name="Group 29" id="29"/>
          <p:cNvGrpSpPr/>
          <p:nvPr/>
        </p:nvGrpSpPr>
        <p:grpSpPr>
          <a:xfrm rot="0">
            <a:off x="0" y="376173"/>
            <a:ext cx="18288000" cy="1119675"/>
            <a:chOff x="0" y="0"/>
            <a:chExt cx="4816593" cy="294894"/>
          </a:xfrm>
        </p:grpSpPr>
        <p:sp>
          <p:nvSpPr>
            <p:cNvPr name="Freeform 30" id="30"/>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31" id="31"/>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32" id="32"/>
          <p:cNvSpPr txBox="true"/>
          <p:nvPr/>
        </p:nvSpPr>
        <p:spPr>
          <a:xfrm rot="0">
            <a:off x="65718" y="1828271"/>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sp>
        <p:nvSpPr>
          <p:cNvPr name="TextBox 33" id="33"/>
          <p:cNvSpPr txBox="true"/>
          <p:nvPr/>
        </p:nvSpPr>
        <p:spPr>
          <a:xfrm rot="0">
            <a:off x="1028700" y="495357"/>
            <a:ext cx="5289088"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STAKEHOLDERS</a:t>
            </a:r>
          </a:p>
        </p:txBody>
      </p:sp>
      <p:sp>
        <p:nvSpPr>
          <p:cNvPr name="TextBox 34" id="34"/>
          <p:cNvSpPr txBox="true"/>
          <p:nvPr/>
        </p:nvSpPr>
        <p:spPr>
          <a:xfrm rot="0">
            <a:off x="-483858" y="7336642"/>
            <a:ext cx="4825130"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35" id="35"/>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36" id="36"/>
          <p:cNvSpPr txBox="true"/>
          <p:nvPr/>
        </p:nvSpPr>
        <p:spPr>
          <a:xfrm rot="0">
            <a:off x="13262402" y="2548360"/>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sp>
        <p:nvSpPr>
          <p:cNvPr name="TextBox 37" id="37"/>
          <p:cNvSpPr txBox="true"/>
          <p:nvPr/>
        </p:nvSpPr>
        <p:spPr>
          <a:xfrm rot="0">
            <a:off x="13953568" y="6711514"/>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sp>
        <p:nvSpPr>
          <p:cNvPr name="TextBox 38" id="38"/>
          <p:cNvSpPr txBox="true"/>
          <p:nvPr/>
        </p:nvSpPr>
        <p:spPr>
          <a:xfrm rot="0">
            <a:off x="1344750" y="8641081"/>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sp>
        <p:nvSpPr>
          <p:cNvPr name="TextBox 39" id="39"/>
          <p:cNvSpPr txBox="true"/>
          <p:nvPr/>
        </p:nvSpPr>
        <p:spPr>
          <a:xfrm rot="0">
            <a:off x="6383506" y="1600623"/>
            <a:ext cx="4819500" cy="617219"/>
          </a:xfrm>
          <a:prstGeom prst="rect">
            <a:avLst/>
          </a:prstGeom>
        </p:spPr>
        <p:txBody>
          <a:bodyPr anchor="t" rtlCol="false" tIns="0" lIns="0" bIns="0" rIns="0">
            <a:spAutoFit/>
          </a:bodyPr>
          <a:lstStyle/>
          <a:p>
            <a:pPr algn="ctr">
              <a:lnSpc>
                <a:spcPts val="5040"/>
              </a:lnSpc>
            </a:pPr>
            <a:r>
              <a:rPr lang="en-US" sz="3000">
                <a:solidFill>
                  <a:srgbClr val="F3FCFF"/>
                </a:solidFill>
                <a:latin typeface="Poppins Light"/>
                <a:ea typeface="Poppins Light"/>
                <a:cs typeface="Poppins Light"/>
                <a:sym typeface="Poppins Light"/>
              </a:rPr>
              <a:t>XXXX</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5289088"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DATOS</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10176940"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INFRAESTRUCTURA &amp; SCRAPPING</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11" id="11"/>
          <p:cNvSpPr txBox="true"/>
          <p:nvPr/>
        </p:nvSpPr>
        <p:spPr>
          <a:xfrm rot="0">
            <a:off x="14959998" y="27847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12" id="12"/>
          <p:cNvSpPr txBox="true"/>
          <p:nvPr/>
        </p:nvSpPr>
        <p:spPr>
          <a:xfrm rot="0">
            <a:off x="10017369" y="21425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sp>
        <p:nvSpPr>
          <p:cNvPr name="TextBox 13" id="13"/>
          <p:cNvSpPr txBox="true"/>
          <p:nvPr/>
        </p:nvSpPr>
        <p:spPr>
          <a:xfrm rot="0">
            <a:off x="14105968" y="50387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
        <p:nvSpPr>
          <p:cNvPr name="TextBox 14" id="14"/>
          <p:cNvSpPr txBox="true"/>
          <p:nvPr/>
        </p:nvSpPr>
        <p:spPr>
          <a:xfrm rot="0">
            <a:off x="1379273" y="3355873"/>
            <a:ext cx="8638096"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OBJECTIVOS</a:t>
            </a:r>
          </a:p>
        </p:txBody>
      </p:sp>
      <p:grpSp>
        <p:nvGrpSpPr>
          <p:cNvPr name="Group 15" id="15"/>
          <p:cNvGrpSpPr/>
          <p:nvPr/>
        </p:nvGrpSpPr>
        <p:grpSpPr>
          <a:xfrm rot="0">
            <a:off x="1379273" y="2862685"/>
            <a:ext cx="1285600" cy="556335"/>
            <a:chOff x="0" y="0"/>
            <a:chExt cx="1714133" cy="741780"/>
          </a:xfrm>
        </p:grpSpPr>
        <p:sp>
          <p:nvSpPr>
            <p:cNvPr name="Freeform 16" id="16"/>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9" id="19"/>
          <p:cNvSpPr txBox="true"/>
          <p:nvPr/>
        </p:nvSpPr>
        <p:spPr>
          <a:xfrm rot="0">
            <a:off x="7541040" y="2738192"/>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
        <p:nvSpPr>
          <p:cNvPr name="TextBox 20" id="20"/>
          <p:cNvSpPr txBox="true"/>
          <p:nvPr/>
        </p:nvSpPr>
        <p:spPr>
          <a:xfrm rot="0">
            <a:off x="1591029" y="6555191"/>
            <a:ext cx="5056981" cy="815054"/>
          </a:xfrm>
          <a:prstGeom prst="rect">
            <a:avLst/>
          </a:prstGeom>
        </p:spPr>
        <p:txBody>
          <a:bodyPr anchor="t" rtlCol="false" tIns="0" lIns="0" bIns="0" rIns="0">
            <a:spAutoFit/>
          </a:bodyPr>
          <a:lstStyle/>
          <a:p>
            <a:pPr algn="l">
              <a:lnSpc>
                <a:spcPts val="6525"/>
              </a:lnSpc>
              <a:spcBef>
                <a:spcPct val="0"/>
              </a:spcBef>
            </a:pPr>
            <a:r>
              <a:rPr lang="en-US" sz="4661">
                <a:solidFill>
                  <a:srgbClr val="FFFFFF"/>
                </a:solidFill>
                <a:latin typeface="Raleway"/>
                <a:ea typeface="Raleway"/>
                <a:cs typeface="Raleway"/>
                <a:sym typeface="Raleway"/>
              </a:rPr>
              <a:t>TU TEXTO AQUI</a:t>
            </a:r>
          </a:p>
        </p:txBody>
      </p:sp>
      <p:grpSp>
        <p:nvGrpSpPr>
          <p:cNvPr name="Group 21" id="21"/>
          <p:cNvGrpSpPr/>
          <p:nvPr/>
        </p:nvGrpSpPr>
        <p:grpSpPr>
          <a:xfrm rot="0">
            <a:off x="1591029" y="6103631"/>
            <a:ext cx="1285600" cy="556335"/>
            <a:chOff x="0" y="0"/>
            <a:chExt cx="1714133" cy="741780"/>
          </a:xfrm>
        </p:grpSpPr>
        <p:sp>
          <p:nvSpPr>
            <p:cNvPr name="Freeform 22" id="22"/>
            <p:cNvSpPr/>
            <p:nvPr/>
          </p:nvSpPr>
          <p:spPr>
            <a:xfrm flipH="false" flipV="false" rot="0">
              <a:off x="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620160"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240321" y="0"/>
              <a:ext cx="473812" cy="741780"/>
            </a:xfrm>
            <a:custGeom>
              <a:avLst/>
              <a:gdLst/>
              <a:ahLst/>
              <a:cxnLst/>
              <a:rect r="r" b="b" t="t" l="l"/>
              <a:pathLst>
                <a:path h="741780" w="473812">
                  <a:moveTo>
                    <a:pt x="0" y="0"/>
                  </a:moveTo>
                  <a:lnTo>
                    <a:pt x="473812" y="0"/>
                  </a:lnTo>
                  <a:lnTo>
                    <a:pt x="473812" y="741780"/>
                  </a:lnTo>
                  <a:lnTo>
                    <a:pt x="0" y="74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5" id="25"/>
          <p:cNvSpPr txBox="true"/>
          <p:nvPr/>
        </p:nvSpPr>
        <p:spPr>
          <a:xfrm rot="0">
            <a:off x="7541040" y="6046481"/>
            <a:ext cx="8827908" cy="22771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173D4"/>
        </a:solidFill>
      </p:bgPr>
    </p:bg>
    <p:spTree>
      <p:nvGrpSpPr>
        <p:cNvPr id="1" name=""/>
        <p:cNvGrpSpPr/>
        <p:nvPr/>
      </p:nvGrpSpPr>
      <p:grpSpPr>
        <a:xfrm>
          <a:off x="0" y="0"/>
          <a:ext cx="0" cy="0"/>
          <a:chOff x="0" y="0"/>
          <a:chExt cx="0" cy="0"/>
        </a:xfrm>
      </p:grpSpPr>
      <p:grpSp>
        <p:nvGrpSpPr>
          <p:cNvPr name="Group 2" id="2"/>
          <p:cNvGrpSpPr/>
          <p:nvPr/>
        </p:nvGrpSpPr>
        <p:grpSpPr>
          <a:xfrm rot="0">
            <a:off x="18093" y="290694"/>
            <a:ext cx="47625" cy="943422"/>
            <a:chOff x="0" y="0"/>
            <a:chExt cx="63500" cy="1257895"/>
          </a:xfrm>
        </p:grpSpPr>
        <p:sp>
          <p:nvSpPr>
            <p:cNvPr name="Freeform 3" id="3"/>
            <p:cNvSpPr/>
            <p:nvPr/>
          </p:nvSpPr>
          <p:spPr>
            <a:xfrm flipH="false" flipV="false" rot="0">
              <a:off x="0" y="0"/>
              <a:ext cx="63528" cy="1257946"/>
            </a:xfrm>
            <a:custGeom>
              <a:avLst/>
              <a:gdLst/>
              <a:ahLst/>
              <a:cxnLst/>
              <a:rect r="r" b="b" t="t" l="l"/>
              <a:pathLst>
                <a:path h="1257946" w="63528">
                  <a:moveTo>
                    <a:pt x="0" y="0"/>
                  </a:moveTo>
                  <a:lnTo>
                    <a:pt x="63528" y="0"/>
                  </a:lnTo>
                  <a:lnTo>
                    <a:pt x="63528" y="1257946"/>
                  </a:lnTo>
                  <a:lnTo>
                    <a:pt x="0" y="1257946"/>
                  </a:lnTo>
                  <a:close/>
                </a:path>
              </a:pathLst>
            </a:custGeom>
            <a:solidFill>
              <a:srgbClr val="F3FCFF">
                <a:alpha val="45098"/>
              </a:srgbClr>
            </a:solidFill>
          </p:spPr>
        </p:sp>
      </p:grpSp>
      <p:sp>
        <p:nvSpPr>
          <p:cNvPr name="TextBox 4" id="4"/>
          <p:cNvSpPr txBox="true"/>
          <p:nvPr/>
        </p:nvSpPr>
        <p:spPr>
          <a:xfrm rot="0">
            <a:off x="14807598" y="2632321"/>
            <a:ext cx="2817900" cy="720092"/>
          </a:xfrm>
          <a:prstGeom prst="rect">
            <a:avLst/>
          </a:prstGeom>
        </p:spPr>
        <p:txBody>
          <a:bodyPr anchor="t" rtlCol="false" tIns="0" lIns="0" bIns="0" rIns="0">
            <a:spAutoFit/>
          </a:bodyPr>
          <a:lstStyle/>
          <a:p>
            <a:pPr algn="ctr">
              <a:lnSpc>
                <a:spcPts val="5878"/>
              </a:lnSpc>
            </a:pPr>
            <a:r>
              <a:rPr lang="en-US" sz="3499">
                <a:solidFill>
                  <a:srgbClr val="0173D4"/>
                </a:solidFill>
                <a:latin typeface="Poppins Light"/>
                <a:ea typeface="Poppins Light"/>
                <a:cs typeface="Poppins Light"/>
                <a:sym typeface="Poppins Light"/>
              </a:rPr>
              <a:t>XXX</a:t>
            </a:r>
          </a:p>
        </p:txBody>
      </p:sp>
      <p:sp>
        <p:nvSpPr>
          <p:cNvPr name="TextBox 5" id="5"/>
          <p:cNvSpPr txBox="true"/>
          <p:nvPr/>
        </p:nvSpPr>
        <p:spPr>
          <a:xfrm rot="0">
            <a:off x="9864969" y="1990195"/>
            <a:ext cx="268134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Clientes</a:t>
            </a:r>
          </a:p>
        </p:txBody>
      </p:sp>
      <p:grpSp>
        <p:nvGrpSpPr>
          <p:cNvPr name="Group 6" id="6"/>
          <p:cNvGrpSpPr/>
          <p:nvPr/>
        </p:nvGrpSpPr>
        <p:grpSpPr>
          <a:xfrm rot="0">
            <a:off x="0" y="376173"/>
            <a:ext cx="18288000" cy="1119675"/>
            <a:chOff x="0" y="0"/>
            <a:chExt cx="4816593" cy="294894"/>
          </a:xfrm>
        </p:grpSpPr>
        <p:sp>
          <p:nvSpPr>
            <p:cNvPr name="Freeform 7" id="7"/>
            <p:cNvSpPr/>
            <p:nvPr/>
          </p:nvSpPr>
          <p:spPr>
            <a:xfrm flipH="false" flipV="false" rot="0">
              <a:off x="0" y="0"/>
              <a:ext cx="4816592" cy="294894"/>
            </a:xfrm>
            <a:custGeom>
              <a:avLst/>
              <a:gdLst/>
              <a:ahLst/>
              <a:cxnLst/>
              <a:rect r="r" b="b" t="t" l="l"/>
              <a:pathLst>
                <a:path h="294894" w="4816592">
                  <a:moveTo>
                    <a:pt x="0" y="0"/>
                  </a:moveTo>
                  <a:lnTo>
                    <a:pt x="4816592" y="0"/>
                  </a:lnTo>
                  <a:lnTo>
                    <a:pt x="4816592" y="294894"/>
                  </a:lnTo>
                  <a:lnTo>
                    <a:pt x="0" y="294894"/>
                  </a:lnTo>
                  <a:close/>
                </a:path>
              </a:pathLst>
            </a:custGeom>
            <a:solidFill>
              <a:srgbClr val="F3FCFF"/>
            </a:solidFill>
          </p:spPr>
        </p:sp>
        <p:sp>
          <p:nvSpPr>
            <p:cNvPr name="TextBox 8" id="8"/>
            <p:cNvSpPr txBox="true"/>
            <p:nvPr/>
          </p:nvSpPr>
          <p:spPr>
            <a:xfrm>
              <a:off x="0" y="-95250"/>
              <a:ext cx="4816593" cy="390144"/>
            </a:xfrm>
            <a:prstGeom prst="rect">
              <a:avLst/>
            </a:prstGeom>
          </p:spPr>
          <p:txBody>
            <a:bodyPr anchor="ctr" rtlCol="false" tIns="50800" lIns="50800" bIns="50800" rIns="50800"/>
            <a:lstStyle/>
            <a:p>
              <a:pPr algn="ctr">
                <a:lnSpc>
                  <a:spcPts val="3899"/>
                </a:lnSpc>
              </a:pPr>
            </a:p>
          </p:txBody>
        </p:sp>
      </p:grpSp>
      <p:sp>
        <p:nvSpPr>
          <p:cNvPr name="TextBox 9" id="9"/>
          <p:cNvSpPr txBox="true"/>
          <p:nvPr/>
        </p:nvSpPr>
        <p:spPr>
          <a:xfrm rot="0">
            <a:off x="1028700" y="495357"/>
            <a:ext cx="5289088" cy="738759"/>
          </a:xfrm>
          <a:prstGeom prst="rect">
            <a:avLst/>
          </a:prstGeom>
        </p:spPr>
        <p:txBody>
          <a:bodyPr anchor="t" rtlCol="false" tIns="0" lIns="0" bIns="0" rIns="0">
            <a:spAutoFit/>
          </a:bodyPr>
          <a:lstStyle/>
          <a:p>
            <a:pPr algn="l">
              <a:lnSpc>
                <a:spcPts val="6048"/>
              </a:lnSpc>
            </a:pPr>
            <a:r>
              <a:rPr lang="en-US" b="true" sz="4200">
                <a:solidFill>
                  <a:srgbClr val="0173D4"/>
                </a:solidFill>
                <a:latin typeface="Raleway Bold"/>
                <a:ea typeface="Raleway Bold"/>
                <a:cs typeface="Raleway Bold"/>
                <a:sym typeface="Raleway Bold"/>
              </a:rPr>
              <a:t>MODELO LINEAL</a:t>
            </a:r>
          </a:p>
        </p:txBody>
      </p:sp>
      <p:sp>
        <p:nvSpPr>
          <p:cNvPr name="TextBox 10" id="10"/>
          <p:cNvSpPr txBox="true"/>
          <p:nvPr/>
        </p:nvSpPr>
        <p:spPr>
          <a:xfrm rot="0">
            <a:off x="13953568" y="4886325"/>
            <a:ext cx="3305732" cy="720090"/>
          </a:xfrm>
          <a:prstGeom prst="rect">
            <a:avLst/>
          </a:prstGeom>
        </p:spPr>
        <p:txBody>
          <a:bodyPr anchor="t" rtlCol="false" tIns="0" lIns="0" bIns="0" rIns="0">
            <a:spAutoFit/>
          </a:bodyPr>
          <a:lstStyle/>
          <a:p>
            <a:pPr algn="ctr">
              <a:lnSpc>
                <a:spcPts val="5880"/>
              </a:lnSpc>
            </a:pPr>
            <a:r>
              <a:rPr lang="en-US" sz="3500">
                <a:solidFill>
                  <a:srgbClr val="0173D4"/>
                </a:solidFill>
                <a:latin typeface="Poppins Light"/>
                <a:ea typeface="Poppins Light"/>
                <a:cs typeface="Poppins Light"/>
                <a:sym typeface="Poppins Light"/>
              </a:rPr>
              <a:t>XXX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DAGR-vc--9k</dc:identifier>
  <dcterms:modified xsi:type="dcterms:W3CDTF">2011-08-01T06:04:30Z</dcterms:modified>
  <cp:revision>1</cp:revision>
  <dc:title>Presentacion TFM</dc:title>
</cp:coreProperties>
</file>