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27CFAE-EF7B-454D-B551-89C91C11703C}" v="216" dt="2021-04-15T15:02:11.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95176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1217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6512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7621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820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2741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341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1906559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720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461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846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4230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299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275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6119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772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721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2152133"/>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B7E6FB-070D-481D-8A65-9AE0CEC7F954}"/>
              </a:ext>
            </a:extLst>
          </p:cNvPr>
          <p:cNvPicPr>
            <a:picLocks noChangeAspect="1"/>
          </p:cNvPicPr>
          <p:nvPr/>
        </p:nvPicPr>
        <p:blipFill rotWithShape="1">
          <a:blip r:embed="rId2">
            <a:alphaModFix amt="40000"/>
          </a:blip>
          <a:srcRect t="22867" r="6" b="20872"/>
          <a:stretch/>
        </p:blipFill>
        <p:spPr>
          <a:xfrm>
            <a:off x="1525" y="10"/>
            <a:ext cx="12188951" cy="6857990"/>
          </a:xfrm>
          <a:prstGeom prst="rect">
            <a:avLst/>
          </a:prstGeom>
        </p:spPr>
      </p:pic>
      <p:sp>
        <p:nvSpPr>
          <p:cNvPr id="2" name="Title 1"/>
          <p:cNvSpPr>
            <a:spLocks noGrp="1"/>
          </p:cNvSpPr>
          <p:nvPr>
            <p:ph type="ctrTitle"/>
          </p:nvPr>
        </p:nvSpPr>
        <p:spPr>
          <a:xfrm>
            <a:off x="535399" y="532892"/>
            <a:ext cx="11650115" cy="4644845"/>
          </a:xfrm>
        </p:spPr>
        <p:txBody>
          <a:bodyPr>
            <a:normAutofit fontScale="90000"/>
          </a:bodyPr>
          <a:lstStyle/>
          <a:p>
            <a:pPr algn="ctr"/>
            <a:r>
              <a:rPr lang="en-US" sz="3600" b="1" dirty="0">
                <a:solidFill>
                  <a:srgbClr val="FFFFFF"/>
                </a:solidFill>
                <a:latin typeface="Cooper Black"/>
                <a:ea typeface="+mj-lt"/>
                <a:cs typeface="+mj-lt"/>
              </a:rPr>
              <a:t>Introduction</a:t>
            </a:r>
            <a:r>
              <a:rPr lang="en-US" sz="3600" dirty="0">
                <a:solidFill>
                  <a:srgbClr val="FFFFFF"/>
                </a:solidFill>
                <a:latin typeface="Cooper Black"/>
                <a:ea typeface="+mj-lt"/>
                <a:cs typeface="+mj-lt"/>
              </a:rPr>
              <a:t> </a:t>
            </a:r>
            <a:endParaRPr lang="en-US" sz="3600">
              <a:solidFill>
                <a:srgbClr val="FFFFFF"/>
              </a:solidFill>
              <a:latin typeface="Cooper Black"/>
            </a:endParaRPr>
          </a:p>
          <a:p>
            <a:pPr algn="ctr"/>
            <a:r>
              <a:rPr lang="en-US" sz="2400" dirty="0">
                <a:solidFill>
                  <a:srgbClr val="FFFFFF"/>
                </a:solidFill>
                <a:latin typeface="Cooper Black"/>
                <a:ea typeface="+mj-lt"/>
                <a:cs typeface="+mj-lt"/>
              </a:rPr>
              <a:t>Growing technologies and advancement in business development is increasing at an exponential rate. Many tourist spots are sprouting and other factors which depend on them are also growing parallelly like restaurants, cafes, parks, malls etc. Mainly the idea for choosing a new place to open a restaurant involves many things like the popularity of that place, other kind of similar restaurants in that locality, Number of tourist visits per month/year and so on. Above all that money plays a major role for the same. So a wise decision should be made. </a:t>
            </a:r>
            <a:endParaRPr lang="en-US" sz="2400">
              <a:solidFill>
                <a:srgbClr val="FFFFFF"/>
              </a:solidFill>
              <a:latin typeface="Cooper Black"/>
            </a:endParaRPr>
          </a:p>
          <a:p>
            <a:pPr algn="ctr"/>
            <a:br>
              <a:rPr lang="en-US" sz="1400" dirty="0"/>
            </a:br>
            <a:endParaRPr lang="en-US" sz="2400">
              <a:solidFill>
                <a:srgbClr val="FFFFFF"/>
              </a:solidFill>
              <a:latin typeface="Cooper Black"/>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EA992-FA3B-41DC-BFEC-6F78F04A2141}"/>
              </a:ext>
            </a:extLst>
          </p:cNvPr>
          <p:cNvSpPr>
            <a:spLocks noGrp="1"/>
          </p:cNvSpPr>
          <p:nvPr>
            <p:ph idx="1"/>
          </p:nvPr>
        </p:nvSpPr>
        <p:spPr>
          <a:xfrm>
            <a:off x="412632" y="488671"/>
            <a:ext cx="10404594" cy="5302529"/>
          </a:xfrm>
        </p:spPr>
        <p:txBody>
          <a:bodyPr vert="horz" lIns="91440" tIns="45720" rIns="91440" bIns="45720" rtlCol="0" anchor="t">
            <a:normAutofit/>
          </a:bodyPr>
          <a:lstStyle/>
          <a:p>
            <a:r>
              <a:rPr lang="en-US" sz="4400" b="1" dirty="0">
                <a:ea typeface="+mn-lt"/>
                <a:cs typeface="+mn-lt"/>
              </a:rPr>
              <a:t>Business problem</a:t>
            </a:r>
            <a:endParaRPr lang="en-US" sz="4400" b="1" dirty="0">
              <a:cs typeface="Calibri"/>
            </a:endParaRPr>
          </a:p>
          <a:p>
            <a:pPr>
              <a:buClr>
                <a:srgbClr val="475871"/>
              </a:buClr>
            </a:pPr>
            <a:r>
              <a:rPr lang="en-US" sz="3600" dirty="0">
                <a:ea typeface="+mn-lt"/>
                <a:cs typeface="+mn-lt"/>
              </a:rPr>
              <a:t>With the above discussed thing in mind, I would like to address the issue of choosing a right place for opening a restaurant so that it would be a win-win for both owners and tourists. </a:t>
            </a:r>
            <a:endParaRPr lang="en-US" dirty="0"/>
          </a:p>
          <a:p>
            <a:pPr>
              <a:buClr>
                <a:srgbClr val="475871"/>
              </a:buClr>
            </a:pPr>
            <a:endParaRPr lang="en-US" dirty="0"/>
          </a:p>
        </p:txBody>
      </p:sp>
    </p:spTree>
    <p:extLst>
      <p:ext uri="{BB962C8B-B14F-4D97-AF65-F5344CB8AC3E}">
        <p14:creationId xmlns:p14="http://schemas.microsoft.com/office/powerpoint/2010/main" val="363841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C46D7-8EB6-4A80-AE27-AAD5724E5301}"/>
              </a:ext>
            </a:extLst>
          </p:cNvPr>
          <p:cNvSpPr>
            <a:spLocks noGrp="1"/>
          </p:cNvSpPr>
          <p:nvPr>
            <p:ph idx="1"/>
          </p:nvPr>
        </p:nvSpPr>
        <p:spPr/>
        <p:txBody>
          <a:bodyPr vert="horz" lIns="91440" tIns="45720" rIns="91440" bIns="45720" rtlCol="0" anchor="t">
            <a:normAutofit/>
          </a:bodyPr>
          <a:lstStyle/>
          <a:p>
            <a:r>
              <a:rPr lang="en-US" sz="4400" b="1" dirty="0">
                <a:ea typeface="+mn-lt"/>
                <a:cs typeface="+mn-lt"/>
              </a:rPr>
              <a:t>Target audience</a:t>
            </a:r>
            <a:r>
              <a:rPr lang="en-US" sz="4400" dirty="0">
                <a:ea typeface="+mn-lt"/>
                <a:cs typeface="+mn-lt"/>
              </a:rPr>
              <a:t> </a:t>
            </a:r>
            <a:endParaRPr lang="en-US" sz="4400" dirty="0">
              <a:cs typeface="Calibri"/>
            </a:endParaRPr>
          </a:p>
          <a:p>
            <a:pPr>
              <a:buClr>
                <a:srgbClr val="475871"/>
              </a:buClr>
            </a:pPr>
            <a:r>
              <a:rPr lang="en-US" sz="3600" dirty="0">
                <a:ea typeface="+mn-lt"/>
                <a:cs typeface="+mn-lt"/>
              </a:rPr>
              <a:t>This project would play a major role for owners who are willing to start a new restaurant and for tourists who are in trouble finding a good restaurant .</a:t>
            </a:r>
            <a:r>
              <a:rPr lang="en-US" dirty="0">
                <a:ea typeface="+mn-lt"/>
                <a:cs typeface="+mn-lt"/>
              </a:rPr>
              <a:t> </a:t>
            </a:r>
            <a:endParaRPr lang="en-US" dirty="0"/>
          </a:p>
          <a:p>
            <a:pPr marL="0" indent="0">
              <a:buClr>
                <a:srgbClr val="475871"/>
              </a:buClr>
              <a:buNone/>
            </a:pPr>
            <a:br>
              <a:rPr lang="en-US" dirty="0"/>
            </a:br>
            <a:endParaRPr lang="en-US" dirty="0">
              <a:cs typeface="Calibri" panose="020F0502020204030204"/>
            </a:endParaRPr>
          </a:p>
        </p:txBody>
      </p:sp>
    </p:spTree>
    <p:extLst>
      <p:ext uri="{BB962C8B-B14F-4D97-AF65-F5344CB8AC3E}">
        <p14:creationId xmlns:p14="http://schemas.microsoft.com/office/powerpoint/2010/main" val="290294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28A7C-9306-4FCA-915A-646A6203E5FC}"/>
              </a:ext>
            </a:extLst>
          </p:cNvPr>
          <p:cNvSpPr>
            <a:spLocks noGrp="1"/>
          </p:cNvSpPr>
          <p:nvPr>
            <p:ph idx="1"/>
          </p:nvPr>
        </p:nvSpPr>
        <p:spPr>
          <a:xfrm>
            <a:off x="685801" y="186747"/>
            <a:ext cx="10950934" cy="6193924"/>
          </a:xfrm>
        </p:spPr>
        <p:txBody>
          <a:bodyPr vert="horz" lIns="91440" tIns="45720" rIns="91440" bIns="45720" rtlCol="0" anchor="t">
            <a:normAutofit fontScale="92500" lnSpcReduction="10000"/>
          </a:bodyPr>
          <a:lstStyle/>
          <a:p>
            <a:r>
              <a:rPr lang="en-US" sz="2800" b="1" dirty="0">
                <a:solidFill>
                  <a:srgbClr val="FFFFFF"/>
                </a:solidFill>
                <a:ea typeface="+mn-lt"/>
                <a:cs typeface="+mn-lt"/>
              </a:rPr>
              <a:t>Methodology</a:t>
            </a:r>
            <a:r>
              <a:rPr lang="en-US" sz="2800" dirty="0">
                <a:solidFill>
                  <a:srgbClr val="FFFFFF"/>
                </a:solidFill>
                <a:ea typeface="+mn-lt"/>
                <a:cs typeface="+mn-lt"/>
              </a:rPr>
              <a:t> </a:t>
            </a:r>
            <a:endParaRPr lang="en-US" sz="2800">
              <a:solidFill>
                <a:srgbClr val="FFFFFF"/>
              </a:solidFill>
              <a:cs typeface="Calibri"/>
            </a:endParaRPr>
          </a:p>
          <a:p>
            <a:pPr>
              <a:buClr>
                <a:srgbClr val="475871"/>
              </a:buClr>
            </a:pPr>
            <a:r>
              <a:rPr lang="en-US" sz="2000" dirty="0">
                <a:solidFill>
                  <a:srgbClr val="FFFFFF"/>
                </a:solidFill>
                <a:ea typeface="+mn-lt"/>
                <a:cs typeface="+mn-lt"/>
              </a:rPr>
              <a:t>Firstly, we need to get the list of neighborhoods in the city of Kuala Lumpur. We will do web scraping using Python requests and beautifulsoup packages to extract the list of </a:t>
            </a:r>
            <a:endParaRPr lang="en-US" sz="2000">
              <a:solidFill>
                <a:srgbClr val="FFFFFF"/>
              </a:solidFill>
              <a:cs typeface="Calibri"/>
            </a:endParaRPr>
          </a:p>
          <a:p>
            <a:pPr>
              <a:buClr>
                <a:srgbClr val="475871"/>
              </a:buClr>
            </a:pPr>
            <a:r>
              <a:rPr lang="en-US" sz="2000" dirty="0">
                <a:solidFill>
                  <a:srgbClr val="FFFFFF"/>
                </a:solidFill>
                <a:ea typeface="+mn-lt"/>
                <a:cs typeface="+mn-lt"/>
              </a:rPr>
              <a:t>Neighborhoods data. We need to get the geographical </a:t>
            </a:r>
            <a:endParaRPr lang="en-US" sz="2000">
              <a:solidFill>
                <a:srgbClr val="FFFFFF"/>
              </a:solidFill>
              <a:cs typeface="Calibri"/>
            </a:endParaRPr>
          </a:p>
          <a:p>
            <a:pPr>
              <a:buClr>
                <a:srgbClr val="475871"/>
              </a:buClr>
            </a:pPr>
            <a:r>
              <a:rPr lang="en-US" sz="2000" dirty="0">
                <a:solidFill>
                  <a:srgbClr val="FFFFFF"/>
                </a:solidFill>
                <a:ea typeface="+mn-lt"/>
                <a:cs typeface="+mn-lt"/>
              </a:rPr>
              <a:t>coordinates in the form of latitude and longitude in order to be able to use Foursquare API. To do so, </a:t>
            </a:r>
            <a:endParaRPr lang="en-US" sz="2000">
              <a:solidFill>
                <a:srgbClr val="FFFFFF"/>
              </a:solidFill>
              <a:cs typeface="Calibri"/>
            </a:endParaRPr>
          </a:p>
          <a:p>
            <a:pPr>
              <a:buClr>
                <a:srgbClr val="475871"/>
              </a:buClr>
            </a:pPr>
            <a:r>
              <a:rPr lang="en-US" sz="2000" dirty="0">
                <a:solidFill>
                  <a:srgbClr val="FFFFFF"/>
                </a:solidFill>
                <a:ea typeface="+mn-lt"/>
                <a:cs typeface="+mn-lt"/>
              </a:rPr>
              <a:t>we will use the Geocoder. After gathering the data, we will populate the data </a:t>
            </a:r>
            <a:endParaRPr lang="en-US" sz="2000">
              <a:solidFill>
                <a:srgbClr val="FFFFFF"/>
              </a:solidFill>
              <a:cs typeface="Calibri"/>
            </a:endParaRPr>
          </a:p>
          <a:p>
            <a:pPr>
              <a:buClr>
                <a:srgbClr val="475871"/>
              </a:buClr>
            </a:pPr>
            <a:r>
              <a:rPr lang="en-US" sz="2000" dirty="0">
                <a:solidFill>
                  <a:srgbClr val="FFFFFF"/>
                </a:solidFill>
                <a:ea typeface="+mn-lt"/>
                <a:cs typeface="+mn-lt"/>
              </a:rPr>
              <a:t>into a pandas Data Frame and then visualize the neighborhoods in a map using the Folium package.</a:t>
            </a:r>
            <a:endParaRPr lang="en-US" sz="2000">
              <a:solidFill>
                <a:srgbClr val="FFFFFF"/>
              </a:solidFill>
              <a:cs typeface="Calibri"/>
            </a:endParaRPr>
          </a:p>
          <a:p>
            <a:pPr>
              <a:buClr>
                <a:srgbClr val="475871"/>
              </a:buClr>
            </a:pPr>
            <a:r>
              <a:rPr lang="en-US" sz="2000" dirty="0">
                <a:solidFill>
                  <a:srgbClr val="FFFFFF"/>
                </a:solidFill>
                <a:ea typeface="+mn-lt"/>
                <a:cs typeface="+mn-lt"/>
              </a:rPr>
              <a:t>Next, we will use Foursquare API. Foursquare will return the venue data in JSON format. Then, we will Analyse each </a:t>
            </a:r>
            <a:endParaRPr lang="en-US" sz="2000">
              <a:solidFill>
                <a:srgbClr val="FFFFFF"/>
              </a:solidFill>
              <a:cs typeface="Calibri"/>
            </a:endParaRPr>
          </a:p>
          <a:p>
            <a:pPr>
              <a:buClr>
                <a:srgbClr val="475871"/>
              </a:buClr>
            </a:pPr>
            <a:r>
              <a:rPr lang="en-US" sz="2000" dirty="0">
                <a:solidFill>
                  <a:srgbClr val="FFFFFF"/>
                </a:solidFill>
                <a:ea typeface="+mn-lt"/>
                <a:cs typeface="+mn-lt"/>
              </a:rPr>
              <a:t>neighborhood by grouping the rows by neighborhood and taking the mean of the frequency of </a:t>
            </a:r>
            <a:endParaRPr lang="en-US" sz="2000">
              <a:solidFill>
                <a:srgbClr val="FFFFFF"/>
              </a:solidFill>
              <a:cs typeface="Calibri"/>
            </a:endParaRPr>
          </a:p>
          <a:p>
            <a:pPr>
              <a:buClr>
                <a:srgbClr val="475871"/>
              </a:buClr>
            </a:pPr>
            <a:r>
              <a:rPr lang="en-US" sz="2000" dirty="0">
                <a:solidFill>
                  <a:srgbClr val="FFFFFF"/>
                </a:solidFill>
                <a:ea typeface="+mn-lt"/>
                <a:cs typeface="+mn-lt"/>
              </a:rPr>
              <a:t>occurrence of each venue category. we will perform clustering on the data by using k-means clustering. K-means clustering </a:t>
            </a:r>
            <a:endParaRPr lang="en-US" sz="2000">
              <a:solidFill>
                <a:srgbClr val="FFFFFF"/>
              </a:solidFill>
              <a:cs typeface="Calibri"/>
            </a:endParaRPr>
          </a:p>
          <a:p>
            <a:pPr>
              <a:buClr>
                <a:srgbClr val="475871"/>
              </a:buClr>
            </a:pPr>
            <a:r>
              <a:rPr lang="en-US" sz="2000" dirty="0">
                <a:solidFill>
                  <a:srgbClr val="FFFFFF"/>
                </a:solidFill>
                <a:ea typeface="+mn-lt"/>
                <a:cs typeface="+mn-lt"/>
              </a:rPr>
              <a:t>algorithm identifies k number of centroids, and then allocates every data point to the nearest </a:t>
            </a:r>
            <a:endParaRPr lang="en-US" sz="2000">
              <a:solidFill>
                <a:srgbClr val="FFFFFF"/>
              </a:solidFill>
              <a:cs typeface="Calibri"/>
            </a:endParaRPr>
          </a:p>
          <a:p>
            <a:pPr>
              <a:buClr>
                <a:srgbClr val="475871"/>
              </a:buClr>
            </a:pPr>
            <a:r>
              <a:rPr lang="en-US" sz="2000" dirty="0">
                <a:solidFill>
                  <a:srgbClr val="FFFFFF"/>
                </a:solidFill>
                <a:ea typeface="+mn-lt"/>
                <a:cs typeface="+mn-lt"/>
              </a:rPr>
              <a:t>cluster, while keeping the centroids as small as possible. The results will allow us to identify which neighborhoods have higher concentration of restaurants.</a:t>
            </a:r>
            <a:endParaRPr lang="en-US" sz="2000">
              <a:solidFill>
                <a:srgbClr val="FFFFFF"/>
              </a:solidFill>
              <a:cs typeface="Calibri"/>
            </a:endParaRPr>
          </a:p>
          <a:p>
            <a:pPr>
              <a:buClr>
                <a:srgbClr val="475871"/>
              </a:buClr>
            </a:pPr>
            <a:br>
              <a:rPr lang="en-US" dirty="0"/>
            </a:br>
            <a:endParaRPr lang="en-US">
              <a:solidFill>
                <a:srgbClr val="FFFFFF"/>
              </a:solidFill>
              <a:cs typeface="Calibri"/>
            </a:endParaRPr>
          </a:p>
        </p:txBody>
      </p:sp>
    </p:spTree>
    <p:extLst>
      <p:ext uri="{BB962C8B-B14F-4D97-AF65-F5344CB8AC3E}">
        <p14:creationId xmlns:p14="http://schemas.microsoft.com/office/powerpoint/2010/main" val="2719288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7DB18-F9D0-49F2-8D1E-5D0C831D6075}"/>
              </a:ext>
            </a:extLst>
          </p:cNvPr>
          <p:cNvSpPr>
            <a:spLocks noGrp="1"/>
          </p:cNvSpPr>
          <p:nvPr>
            <p:ph idx="1"/>
          </p:nvPr>
        </p:nvSpPr>
        <p:spPr>
          <a:xfrm>
            <a:off x="311990" y="531803"/>
            <a:ext cx="10505236" cy="5259397"/>
          </a:xfrm>
        </p:spPr>
        <p:txBody>
          <a:bodyPr vert="horz" lIns="91440" tIns="45720" rIns="91440" bIns="45720" rtlCol="0" anchor="t">
            <a:normAutofit/>
          </a:bodyPr>
          <a:lstStyle/>
          <a:p>
            <a:r>
              <a:rPr lang="en-US" sz="3600" b="1" dirty="0">
                <a:ea typeface="+mn-lt"/>
                <a:cs typeface="+mn-lt"/>
              </a:rPr>
              <a:t>Data</a:t>
            </a:r>
            <a:endParaRPr lang="en-US" sz="3600" b="1">
              <a:cs typeface="Calibri"/>
            </a:endParaRPr>
          </a:p>
          <a:p>
            <a:pPr>
              <a:buClr>
                <a:srgbClr val="475871"/>
              </a:buClr>
            </a:pPr>
            <a:r>
              <a:rPr lang="en-US" sz="2800" dirty="0">
                <a:ea typeface="+mn-lt"/>
                <a:cs typeface="+mn-lt"/>
              </a:rPr>
              <a:t>To solve the problem, we will need the following data:</a:t>
            </a:r>
            <a:endParaRPr lang="en-US" sz="2800">
              <a:cs typeface="Calibri"/>
            </a:endParaRPr>
          </a:p>
          <a:p>
            <a:pPr>
              <a:buClr>
                <a:srgbClr val="475871"/>
              </a:buClr>
            </a:pPr>
            <a:r>
              <a:rPr lang="en-US" sz="2800" dirty="0">
                <a:ea typeface="+mn-lt"/>
                <a:cs typeface="+mn-lt"/>
              </a:rPr>
              <a:t> List of neighborhoods in Kuala Lumpur. This defines the scope of this project which is confined to the city of Kuala Lumpur, the capital city of the country of Malaysia in SouthEast Asia.</a:t>
            </a:r>
            <a:endParaRPr lang="en-US" sz="2800">
              <a:cs typeface="Calibri"/>
            </a:endParaRPr>
          </a:p>
          <a:p>
            <a:pPr>
              <a:buClr>
                <a:srgbClr val="475871"/>
              </a:buClr>
            </a:pPr>
            <a:r>
              <a:rPr lang="en-US" sz="2800" dirty="0">
                <a:ea typeface="+mn-lt"/>
                <a:cs typeface="+mn-lt"/>
              </a:rPr>
              <a:t> Latitude and longitude coordinates of those neighborhoods. This is required in order to plot the map and also to get the venue data.</a:t>
            </a:r>
            <a:endParaRPr lang="en-US" sz="2800">
              <a:cs typeface="Calibri"/>
            </a:endParaRPr>
          </a:p>
          <a:p>
            <a:pPr>
              <a:buClr>
                <a:srgbClr val="475871"/>
              </a:buClr>
            </a:pPr>
            <a:r>
              <a:rPr lang="en-US" sz="2800" dirty="0">
                <a:ea typeface="+mn-lt"/>
                <a:cs typeface="+mn-lt"/>
              </a:rPr>
              <a:t> Venue data, particularly data related to shopping malls. We will use this data to perform clustering on the neighborhoods.</a:t>
            </a:r>
            <a:endParaRPr lang="en-US" sz="2800" dirty="0"/>
          </a:p>
          <a:p>
            <a:pPr>
              <a:buClr>
                <a:srgbClr val="475871"/>
              </a:buClr>
            </a:pPr>
            <a:endParaRPr lang="en-US" dirty="0">
              <a:cs typeface="Calibri"/>
            </a:endParaRPr>
          </a:p>
        </p:txBody>
      </p:sp>
    </p:spTree>
    <p:extLst>
      <p:ext uri="{BB962C8B-B14F-4D97-AF65-F5344CB8AC3E}">
        <p14:creationId xmlns:p14="http://schemas.microsoft.com/office/powerpoint/2010/main" val="355235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D66FCF-4010-431B-9C8F-C82A16C2B6E6}"/>
              </a:ext>
            </a:extLst>
          </p:cNvPr>
          <p:cNvSpPr txBox="1"/>
          <p:nvPr/>
        </p:nvSpPr>
        <p:spPr>
          <a:xfrm>
            <a:off x="80514" y="396816"/>
            <a:ext cx="11973463"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cs typeface="Arial"/>
              </a:rPr>
              <a:t>Conclusion:</a:t>
            </a:r>
            <a:endParaRPr lang="en-US" sz="4400" dirty="0">
              <a:latin typeface="Calibri" panose="020F0502020204030204"/>
              <a:cs typeface="Calibri"/>
            </a:endParaRPr>
          </a:p>
          <a:p>
            <a:r>
              <a:rPr lang="en-US" sz="4400" dirty="0">
                <a:latin typeface="Arial"/>
                <a:cs typeface="Arial"/>
              </a:rPr>
              <a:t>So From the results we can infer that  cluster 0 with color red  has more number of places and it would be more suitable to open in any one of the places.</a:t>
            </a:r>
            <a:endParaRPr lang="en-US" sz="4400">
              <a:cs typeface="Calibri"/>
            </a:endParaRPr>
          </a:p>
        </p:txBody>
      </p:sp>
    </p:spTree>
    <p:extLst>
      <p:ext uri="{BB962C8B-B14F-4D97-AF65-F5344CB8AC3E}">
        <p14:creationId xmlns:p14="http://schemas.microsoft.com/office/powerpoint/2010/main" val="217968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Celestial</vt:lpstr>
      <vt:lpstr>Introduction  Growing technologies and advancement in business development is increasing at an exponential rate. Many tourist spots are sprouting and other factors which depend on them are also growing parallelly like restaurants, cafes, parks, malls etc. Mainly the idea for choosing a new place to open a restaurant involves many things like the popularity of that place, other kind of similar restaurants in that locality, Number of tourist visits per month/year and so on. Above all that money plays a major role for the same. So a wise decision should be made.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nazee</dc:title>
  <dc:creator/>
  <cp:lastModifiedBy/>
  <cp:revision>85</cp:revision>
  <dcterms:created xsi:type="dcterms:W3CDTF">2021-04-15T14:41:17Z</dcterms:created>
  <dcterms:modified xsi:type="dcterms:W3CDTF">2021-04-15T15:02:30Z</dcterms:modified>
</cp:coreProperties>
</file>