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  <p:sldId id="274" r:id="rId20"/>
    <p:sldId id="275" r:id="rId21"/>
    <p:sldId id="279" r:id="rId22"/>
    <p:sldId id="280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D04239-C718-4EE5-B9D8-F7F9E493E79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F0CC22-E335-497C-AD01-9ABD5A6CD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8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7467600" cy="6397752"/>
          </a:xfrm>
        </p:spPr>
        <p:txBody>
          <a:bodyPr>
            <a:normAutofit/>
          </a:bodyPr>
          <a:lstStyle/>
          <a:p>
            <a:r>
              <a:rPr lang="en-US" sz="1600" dirty="0"/>
              <a:t>Enter the right hand sides for each constraint in the appropriate row in </a:t>
            </a:r>
            <a:r>
              <a:rPr lang="en-US" sz="1600" dirty="0" smtClean="0"/>
              <a:t>the column </a:t>
            </a:r>
            <a:r>
              <a:rPr lang="en-US" sz="1600" dirty="0"/>
              <a:t>labeled “RHS”.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en-US" dirty="0"/>
              <a:t>In the row labeled “Solution Values”, enter an initial guess for the </a:t>
            </a:r>
            <a:r>
              <a:rPr lang="en-US" dirty="0" smtClean="0"/>
              <a:t>solution . These </a:t>
            </a:r>
            <a:r>
              <a:rPr lang="en-US" dirty="0"/>
              <a:t>values can be just about any non-negative number. In this worksheet </a:t>
            </a:r>
            <a:r>
              <a:rPr lang="en-US" dirty="0" smtClean="0"/>
              <a:t>we use </a:t>
            </a:r>
            <a:r>
              <a:rPr lang="en-US" dirty="0"/>
              <a:t>the values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 smtClean="0"/>
              <a:t>y)</a:t>
            </a:r>
            <a:r>
              <a:rPr lang="en-US" dirty="0" smtClean="0"/>
              <a:t> = (0,0) </a:t>
            </a:r>
            <a:r>
              <a:rPr lang="en-US" dirty="0"/>
              <a:t>for simplicity. The cells you place the guesses </a:t>
            </a:r>
            <a:r>
              <a:rPr lang="en-US" dirty="0" smtClean="0"/>
              <a:t>in,B9 </a:t>
            </a:r>
            <a:r>
              <a:rPr lang="en-US" dirty="0"/>
              <a:t>and C9, are called the changing cells. These values are used to </a:t>
            </a:r>
            <a:r>
              <a:rPr lang="en-US" dirty="0" smtClean="0"/>
              <a:t>evaluate the </a:t>
            </a:r>
            <a:r>
              <a:rPr lang="en-US" dirty="0"/>
              <a:t>objective function and left hand side of the constraints</a:t>
            </a:r>
            <a:r>
              <a:rPr lang="en-US" dirty="0" smtClean="0"/>
              <a:t>. </a:t>
            </a:r>
            <a:r>
              <a:rPr lang="en-US" dirty="0"/>
              <a:t>Place the appropriate inequalities in each constraint’s row.</a:t>
            </a:r>
          </a:p>
        </p:txBody>
      </p:sp>
    </p:spTree>
    <p:extLst>
      <p:ext uri="{BB962C8B-B14F-4D97-AF65-F5344CB8AC3E}">
        <p14:creationId xmlns:p14="http://schemas.microsoft.com/office/powerpoint/2010/main" val="7950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7467600" cy="6400799"/>
          </a:xfrm>
        </p:spPr>
      </p:pic>
    </p:spTree>
    <p:extLst>
      <p:ext uri="{BB962C8B-B14F-4D97-AF65-F5344CB8AC3E}">
        <p14:creationId xmlns:p14="http://schemas.microsoft.com/office/powerpoint/2010/main" val="39179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/>
          </a:bodyPr>
          <a:lstStyle/>
          <a:p>
            <a:r>
              <a:rPr lang="en-US" dirty="0"/>
              <a:t>In cell </a:t>
            </a:r>
            <a:r>
              <a:rPr lang="en-US" dirty="0" smtClean="0"/>
              <a:t>D5 </a:t>
            </a:r>
            <a:r>
              <a:rPr lang="en-US" dirty="0"/>
              <a:t>we want to calculate the value of the objective at the solution </a:t>
            </a:r>
            <a:r>
              <a:rPr lang="en-US" dirty="0" smtClean="0"/>
              <a:t>values in </a:t>
            </a:r>
            <a:r>
              <a:rPr lang="en-US" dirty="0"/>
              <a:t>cells B9 and C9. This cell is called the target cell. Click your mouse in </a:t>
            </a:r>
            <a:r>
              <a:rPr lang="en-US" dirty="0" smtClean="0"/>
              <a:t>the target </a:t>
            </a:r>
            <a:r>
              <a:rPr lang="en-US" dirty="0"/>
              <a:t>cell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the formula area, type =SUMPRODUCT($B$9:$</a:t>
            </a:r>
            <a:r>
              <a:rPr lang="en-US" dirty="0" smtClean="0"/>
              <a:t>C$9,B5:C5). </a:t>
            </a:r>
            <a:r>
              <a:rPr lang="en-US" dirty="0"/>
              <a:t>Press Enter </a:t>
            </a:r>
            <a:r>
              <a:rPr lang="en-US" dirty="0" smtClean="0"/>
              <a:t>on the </a:t>
            </a:r>
            <a:r>
              <a:rPr lang="en-US" dirty="0"/>
              <a:t>keyboard. The SUMPRODUCT function multiplies corresponding cells </a:t>
            </a:r>
            <a:r>
              <a:rPr lang="en-US" dirty="0" smtClean="0"/>
              <a:t>and adds </a:t>
            </a:r>
            <a:r>
              <a:rPr lang="en-US" dirty="0"/>
              <a:t>the results. In this case, the solution values in B9 and C9 are </a:t>
            </a:r>
            <a:r>
              <a:rPr lang="en-US" dirty="0" smtClean="0"/>
              <a:t>multiplied times </a:t>
            </a:r>
            <a:r>
              <a:rPr lang="en-US" dirty="0"/>
              <a:t>the objective function coefficients in </a:t>
            </a:r>
            <a:r>
              <a:rPr lang="en-US" dirty="0" smtClean="0"/>
              <a:t>B5 </a:t>
            </a:r>
            <a:r>
              <a:rPr lang="en-US" dirty="0"/>
              <a:t>and </a:t>
            </a:r>
            <a:r>
              <a:rPr lang="en-US" dirty="0" smtClean="0"/>
              <a:t>C5. </a:t>
            </a:r>
            <a:r>
              <a:rPr lang="en-US" dirty="0"/>
              <a:t>The sum of </a:t>
            </a:r>
            <a:r>
              <a:rPr lang="en-US" dirty="0" smtClean="0"/>
              <a:t>these products </a:t>
            </a:r>
            <a:r>
              <a:rPr lang="en-US" dirty="0"/>
              <a:t>is placed in the target cell</a:t>
            </a:r>
          </a:p>
        </p:txBody>
      </p:sp>
    </p:spTree>
    <p:extLst>
      <p:ext uri="{BB962C8B-B14F-4D97-AF65-F5344CB8AC3E}">
        <p14:creationId xmlns:p14="http://schemas.microsoft.com/office/powerpoint/2010/main" val="5736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467600" cy="6629400"/>
          </a:xfrm>
        </p:spPr>
      </p:pic>
    </p:spTree>
    <p:extLst>
      <p:ext uri="{BB962C8B-B14F-4D97-AF65-F5344CB8AC3E}">
        <p14:creationId xmlns:p14="http://schemas.microsoft.com/office/powerpoint/2010/main" val="3505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dirty="0"/>
              <a:t>The dollars signs used in </a:t>
            </a:r>
            <a:r>
              <a:rPr lang="en-US" dirty="0" smtClean="0"/>
              <a:t>above step </a:t>
            </a:r>
            <a:r>
              <a:rPr lang="en-US" dirty="0"/>
              <a:t>are called absolute references. </a:t>
            </a:r>
            <a:r>
              <a:rPr lang="en-US" dirty="0" smtClean="0"/>
              <a:t>Absolute references </a:t>
            </a:r>
            <a:r>
              <a:rPr lang="en-US" dirty="0"/>
              <a:t>are useful when fills are used to create entries in cells. Click on </a:t>
            </a:r>
            <a:r>
              <a:rPr lang="en-US" dirty="0" smtClean="0"/>
              <a:t>cell D5 </a:t>
            </a:r>
            <a:r>
              <a:rPr lang="en-US" dirty="0"/>
              <a:t>again. Notice the darker box in the lower right hand corner of the cell. </a:t>
            </a:r>
            <a:r>
              <a:rPr lang="en-US" dirty="0" smtClean="0"/>
              <a:t>This </a:t>
            </a:r>
            <a:r>
              <a:rPr lang="en-US" dirty="0"/>
              <a:t>box is called the fill handle. Move your cursor over this box and you’ll see that </a:t>
            </a:r>
            <a:r>
              <a:rPr lang="en-US" dirty="0" smtClean="0"/>
              <a:t>it changes </a:t>
            </a:r>
            <a:r>
              <a:rPr lang="en-US" dirty="0"/>
              <a:t>to a black cross </a:t>
            </a:r>
            <a:r>
              <a:rPr lang="en-US" dirty="0" smtClean="0"/>
              <a:t>. </a:t>
            </a:r>
            <a:r>
              <a:rPr lang="en-US" dirty="0"/>
              <a:t>Left mouse click and hold the </a:t>
            </a:r>
            <a:r>
              <a:rPr lang="en-US" dirty="0" smtClean="0"/>
              <a:t>mouse button </a:t>
            </a:r>
            <a:r>
              <a:rPr lang="en-US" dirty="0"/>
              <a:t>down while dragging the cursor to cell D7 </a:t>
            </a:r>
            <a:r>
              <a:rPr lang="en-US" dirty="0" smtClean="0"/>
              <a:t>. </a:t>
            </a:r>
            <a:r>
              <a:rPr lang="en-US" dirty="0"/>
              <a:t>Release </a:t>
            </a:r>
            <a:r>
              <a:rPr lang="en-US" dirty="0" smtClean="0"/>
              <a:t>the mouse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52399"/>
            <a:ext cx="4086225" cy="24860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52400"/>
            <a:ext cx="4762500" cy="248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2647950"/>
            <a:ext cx="6324600" cy="31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7467600" cy="6397752"/>
          </a:xfrm>
        </p:spPr>
        <p:txBody>
          <a:bodyPr/>
          <a:lstStyle/>
          <a:p>
            <a:r>
              <a:rPr lang="en-US" dirty="0"/>
              <a:t>This fills the cells D5 through D7 with entries based on the formula in </a:t>
            </a:r>
            <a:r>
              <a:rPr lang="en-US" dirty="0" smtClean="0"/>
              <a:t>D4.If </a:t>
            </a:r>
            <a:r>
              <a:rPr lang="en-US" dirty="0"/>
              <a:t>we click on cells D4 through D7 and examine the formula bar, we see </a:t>
            </a:r>
            <a:r>
              <a:rPr lang="en-US" dirty="0" smtClean="0"/>
              <a:t>a pattern.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CELL D4=SUMPRODUCT</a:t>
            </a:r>
            <a:r>
              <a:rPr lang="en-US" dirty="0"/>
              <a:t>($B$9:$</a:t>
            </a:r>
            <a:r>
              <a:rPr lang="en-US" dirty="0" smtClean="0"/>
              <a:t>C$9,B5:C5)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/>
              <a:t>        CELL </a:t>
            </a:r>
            <a:r>
              <a:rPr lang="en-US" dirty="0" smtClean="0"/>
              <a:t>D5=SUMPRODUCT</a:t>
            </a:r>
            <a:r>
              <a:rPr lang="en-US" dirty="0"/>
              <a:t>($B$9:$</a:t>
            </a:r>
            <a:r>
              <a:rPr lang="en-US" dirty="0" smtClean="0"/>
              <a:t>C$9,B6:C6)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CELL </a:t>
            </a:r>
            <a:r>
              <a:rPr lang="en-US" dirty="0" smtClean="0"/>
              <a:t>D6=SUMPRODUCT</a:t>
            </a:r>
            <a:r>
              <a:rPr lang="en-US" dirty="0"/>
              <a:t>($B$9:$</a:t>
            </a:r>
            <a:r>
              <a:rPr lang="en-US" dirty="0" smtClean="0"/>
              <a:t>C$9,B7:C7)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r>
              <a:rPr lang="en-US" dirty="0"/>
              <a:t>In each of the cells, one factor in the product always comes from the </a:t>
            </a:r>
            <a:r>
              <a:rPr lang="en-US" dirty="0" smtClean="0"/>
              <a:t>solution values </a:t>
            </a:r>
            <a:r>
              <a:rPr lang="en-US" dirty="0"/>
              <a:t>in cells B9 and C9. The other factor in the product comes from the cells </a:t>
            </a:r>
            <a:r>
              <a:rPr lang="en-US" dirty="0" smtClean="0"/>
              <a:t>in the </a:t>
            </a:r>
            <a:r>
              <a:rPr lang="en-US" dirty="0"/>
              <a:t>B and C column on the same line. Cells that are fixed in a certain location </a:t>
            </a:r>
            <a:r>
              <a:rPr lang="en-US" dirty="0" smtClean="0"/>
              <a:t>are called </a:t>
            </a:r>
            <a:r>
              <a:rPr lang="en-US" dirty="0"/>
              <a:t>absolute references and utilize the dollar sign. Cells that are located </a:t>
            </a:r>
            <a:r>
              <a:rPr lang="en-US" dirty="0" smtClean="0"/>
              <a:t>with respect </a:t>
            </a:r>
            <a:r>
              <a:rPr lang="en-US" dirty="0"/>
              <a:t>to another cell are called relative references</a:t>
            </a:r>
            <a:r>
              <a:rPr lang="en-US" dirty="0" smtClean="0"/>
              <a:t>.</a:t>
            </a:r>
          </a:p>
          <a:p>
            <a:r>
              <a:rPr lang="en-US" dirty="0"/>
              <a:t>When cells are entered using a fill, relative references are filled with </a:t>
            </a:r>
            <a:r>
              <a:rPr lang="en-US" dirty="0" smtClean="0"/>
              <a:t>values according </a:t>
            </a:r>
            <a:r>
              <a:rPr lang="en-US" dirty="0"/>
              <a:t>to their location. For this worksheet, the second part of each </a:t>
            </a:r>
            <a:r>
              <a:rPr lang="en-US" dirty="0" smtClean="0"/>
              <a:t>product </a:t>
            </a:r>
            <a:r>
              <a:rPr lang="en-US" dirty="0"/>
              <a:t>comes from the cells immediately to the left and on the same row. The other </a:t>
            </a:r>
            <a:r>
              <a:rPr lang="en-US" dirty="0" smtClean="0"/>
              <a:t>part of </a:t>
            </a:r>
            <a:r>
              <a:rPr lang="en-US" dirty="0"/>
              <a:t>the product is fixed by absolute references in B9 and C9.</a:t>
            </a:r>
          </a:p>
        </p:txBody>
      </p:sp>
    </p:spTree>
    <p:extLst>
      <p:ext uri="{BB962C8B-B14F-4D97-AF65-F5344CB8AC3E}">
        <p14:creationId xmlns:p14="http://schemas.microsoft.com/office/powerpoint/2010/main" val="2453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0024"/>
            <a:ext cx="7467600" cy="6273927"/>
          </a:xfrm>
        </p:spPr>
        <p:txBody>
          <a:bodyPr>
            <a:normAutofit/>
          </a:bodyPr>
          <a:lstStyle/>
          <a:p>
            <a:r>
              <a:rPr lang="en-US" sz="1600" dirty="0"/>
              <a:t>Now we’ll utilize a fill to put the entries under the “Slack” label. The slack is </a:t>
            </a:r>
            <a:r>
              <a:rPr lang="en-US" sz="1600" dirty="0" smtClean="0"/>
              <a:t>the difference </a:t>
            </a:r>
            <a:r>
              <a:rPr lang="en-US" sz="1600" dirty="0"/>
              <a:t>between the right hand side and the left hand side of a </a:t>
            </a:r>
            <a:r>
              <a:rPr lang="en-US" sz="1600" dirty="0" smtClean="0"/>
              <a:t>constraint</a:t>
            </a:r>
            <a:r>
              <a:rPr lang="en-US" sz="1600" dirty="0"/>
              <a:t>.</a:t>
            </a:r>
            <a:r>
              <a:rPr lang="en-US" sz="1600" dirty="0" smtClean="0"/>
              <a:t> Left </a:t>
            </a:r>
            <a:r>
              <a:rPr lang="en-US" sz="1600" dirty="0"/>
              <a:t>mouse click on cell G5. In the formula bar, type =</a:t>
            </a:r>
            <a:r>
              <a:rPr lang="en-US" sz="1600" dirty="0" smtClean="0"/>
              <a:t>F6-D6.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9144000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OF A SIMPLEX PROBLEM USING EXCEL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r>
              <a:rPr lang="en-US" sz="1600" dirty="0"/>
              <a:t>Press Enter to calculate the slack for the capacity constraint. This value is </a:t>
            </a:r>
            <a:r>
              <a:rPr lang="en-US" sz="1600" dirty="0" smtClean="0"/>
              <a:t>the difference </a:t>
            </a:r>
            <a:r>
              <a:rPr lang="en-US" sz="1600" dirty="0"/>
              <a:t>between the left hand side and the right hand side of the </a:t>
            </a:r>
            <a:r>
              <a:rPr lang="en-US" sz="1600" dirty="0" smtClean="0"/>
              <a:t> Constraint 1.</a:t>
            </a:r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Left mouse click in cell </a:t>
            </a:r>
            <a:r>
              <a:rPr lang="en-US" sz="1600" dirty="0" smtClean="0"/>
              <a:t>G6 </a:t>
            </a:r>
            <a:r>
              <a:rPr lang="en-US" sz="1600" dirty="0"/>
              <a:t>again. Use the fill handle to fill the cells in </a:t>
            </a:r>
            <a:r>
              <a:rPr lang="en-US" sz="1600" dirty="0" smtClean="0"/>
              <a:t> G7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4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7467600" cy="6397752"/>
          </a:xfrm>
        </p:spPr>
        <p:txBody>
          <a:bodyPr>
            <a:normAutofit/>
          </a:bodyPr>
          <a:lstStyle/>
          <a:p>
            <a:r>
              <a:rPr lang="en-US" sz="1600" dirty="0"/>
              <a:t>To test whether the cell entries are correct, let’s try some different values in </a:t>
            </a:r>
            <a:r>
              <a:rPr lang="en-US" sz="1600" dirty="0" smtClean="0"/>
              <a:t>the changing </a:t>
            </a:r>
            <a:r>
              <a:rPr lang="en-US" sz="1600" dirty="0"/>
              <a:t>cells B9 and C9. Change both of these values to 1 and observe </a:t>
            </a:r>
            <a:r>
              <a:rPr lang="en-US" sz="1600" dirty="0" smtClean="0"/>
              <a:t>the values </a:t>
            </a:r>
            <a:r>
              <a:rPr lang="en-US" sz="1600" dirty="0"/>
              <a:t>in the target cell D4, the left hand side values of the constraints in </a:t>
            </a:r>
            <a:r>
              <a:rPr lang="en-US" sz="1600" dirty="0" smtClean="0"/>
              <a:t>cells D5 </a:t>
            </a:r>
            <a:r>
              <a:rPr lang="en-US" sz="1600" dirty="0"/>
              <a:t>through D7, and slack in G5 through G7. The values in those cells </a:t>
            </a:r>
            <a:r>
              <a:rPr lang="en-US" sz="1600" dirty="0" smtClean="0"/>
              <a:t>should match </a:t>
            </a:r>
            <a:r>
              <a:rPr lang="en-US" sz="1600" dirty="0"/>
              <a:t>those shown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46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any of the cells do not show the correct values, examine the contents of </a:t>
            </a:r>
            <a:r>
              <a:rPr lang="en-US" dirty="0" smtClean="0"/>
              <a:t>that cell </a:t>
            </a:r>
            <a:r>
              <a:rPr lang="en-US" dirty="0"/>
              <a:t>and make changes to correct the entry or formula in the cell. Once </a:t>
            </a:r>
            <a:r>
              <a:rPr lang="en-US" dirty="0" smtClean="0"/>
              <a:t>the worksheet </a:t>
            </a:r>
            <a:r>
              <a:rPr lang="en-US" dirty="0"/>
              <a:t>is calculating the proper values when the changing cells are </a:t>
            </a:r>
            <a:r>
              <a:rPr lang="en-US" dirty="0" smtClean="0"/>
              <a:t>varied , we </a:t>
            </a:r>
            <a:r>
              <a:rPr lang="en-US" dirty="0"/>
              <a:t>can use the Solver Add-In to solve the linear programming problem.</a:t>
            </a:r>
          </a:p>
        </p:txBody>
      </p:sp>
    </p:spTree>
    <p:extLst>
      <p:ext uri="{BB962C8B-B14F-4D97-AF65-F5344CB8AC3E}">
        <p14:creationId xmlns:p14="http://schemas.microsoft.com/office/powerpoint/2010/main" val="25312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r>
              <a:rPr lang="en-US" sz="1600" dirty="0"/>
              <a:t>Click on the Data tab along the top of the Excel </a:t>
            </a:r>
            <a:r>
              <a:rPr lang="en-US" sz="1600" dirty="0" err="1" smtClean="0"/>
              <a:t>window.In</a:t>
            </a:r>
            <a:r>
              <a:rPr lang="en-US" sz="1600" dirty="0" smtClean="0"/>
              <a:t> </a:t>
            </a:r>
            <a:r>
              <a:rPr lang="en-US" sz="1600" dirty="0"/>
              <a:t>the Analysis panel, click in the Solver button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9144000" cy="51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r>
              <a:rPr lang="en-US" sz="1600" dirty="0"/>
              <a:t>Before we can enter any values into the Solver Parameters box, we need to </a:t>
            </a:r>
            <a:r>
              <a:rPr lang="en-US" sz="1600" dirty="0" smtClean="0"/>
              <a:t>set some </a:t>
            </a:r>
            <a:r>
              <a:rPr lang="en-US" sz="1600" dirty="0"/>
              <a:t>options. Click on the Options button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7467600" cy="6397752"/>
          </a:xfrm>
        </p:spPr>
        <p:txBody>
          <a:bodyPr/>
          <a:lstStyle/>
          <a:p>
            <a:r>
              <a:rPr lang="en-US" sz="1600" dirty="0"/>
              <a:t>Make sure the cursor is positioned in the box next to the “Set Target Cell:”. </a:t>
            </a:r>
            <a:r>
              <a:rPr lang="en-US" sz="1600" dirty="0" smtClean="0"/>
              <a:t>Now click </a:t>
            </a:r>
            <a:r>
              <a:rPr lang="en-US" sz="1600" dirty="0"/>
              <a:t>your mouse in cell </a:t>
            </a:r>
            <a:r>
              <a:rPr lang="en-US" sz="1600" dirty="0" smtClean="0"/>
              <a:t>D5. </a:t>
            </a:r>
            <a:r>
              <a:rPr lang="en-US" sz="1600" dirty="0"/>
              <a:t>The absolute reference $</a:t>
            </a:r>
            <a:r>
              <a:rPr lang="en-US" sz="1600" dirty="0" smtClean="0"/>
              <a:t>D$5 </a:t>
            </a:r>
            <a:r>
              <a:rPr lang="en-US" sz="1600" dirty="0"/>
              <a:t>will be placed in </a:t>
            </a:r>
            <a:r>
              <a:rPr lang="en-US" sz="1600" dirty="0" smtClean="0"/>
              <a:t>the box</a:t>
            </a:r>
            <a:r>
              <a:rPr lang="en-US" sz="1600" dirty="0"/>
              <a:t>. This cell contains the value of the objective function evaluated at </a:t>
            </a:r>
            <a:r>
              <a:rPr lang="en-US" sz="1600" dirty="0" smtClean="0"/>
              <a:t>the solution </a:t>
            </a:r>
            <a:r>
              <a:rPr lang="en-US" sz="1600" dirty="0"/>
              <a:t>values. Make sure Max is checked since </a:t>
            </a:r>
            <a:r>
              <a:rPr lang="en-US" sz="1600" dirty="0" smtClean="0"/>
              <a:t>we are maximizing </a:t>
            </a:r>
            <a:r>
              <a:rPr lang="en-US" sz="1600" dirty="0"/>
              <a:t>the objective </a:t>
            </a:r>
            <a:r>
              <a:rPr lang="en-US" sz="1600" dirty="0" smtClean="0"/>
              <a:t>function.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6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r>
              <a:rPr lang="en-US" sz="1600" dirty="0"/>
              <a:t>Position the cursor in the box below “By Changing Cells:”. Click and hold </a:t>
            </a:r>
            <a:r>
              <a:rPr lang="en-US" sz="1600" dirty="0" smtClean="0"/>
              <a:t>the left </a:t>
            </a:r>
            <a:r>
              <a:rPr lang="en-US" sz="1600" dirty="0"/>
              <a:t>mouse button in cell B9. Drag the cursor to cell C9. This selects the </a:t>
            </a:r>
            <a:r>
              <a:rPr lang="en-US" sz="1600" dirty="0" smtClean="0"/>
              <a:t>two cells </a:t>
            </a:r>
            <a:r>
              <a:rPr lang="en-US" sz="1600" dirty="0"/>
              <a:t>containing the guess for the solution values. The absolute references </a:t>
            </a:r>
            <a:r>
              <a:rPr lang="en-US" sz="1600" dirty="0" smtClean="0"/>
              <a:t>for the </a:t>
            </a:r>
            <a:r>
              <a:rPr lang="en-US" sz="1600" dirty="0"/>
              <a:t>cells are placed into the Changing Cells </a:t>
            </a:r>
            <a:r>
              <a:rPr lang="en-US" sz="1600" dirty="0" smtClean="0"/>
              <a:t>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>
            <a:normAutofit/>
          </a:bodyPr>
          <a:lstStyle/>
          <a:p>
            <a:r>
              <a:rPr lang="en-US" sz="1600" dirty="0"/>
              <a:t>To enter the constraints into the Solver, click on the Add button under </a:t>
            </a:r>
            <a:r>
              <a:rPr lang="en-US" sz="1600" dirty="0" smtClean="0"/>
              <a:t>the “Subject </a:t>
            </a:r>
            <a:r>
              <a:rPr lang="en-US" sz="1600" dirty="0"/>
              <a:t>to the Constraints” heading. The Add Constraint box will open </a:t>
            </a:r>
            <a:r>
              <a:rPr lang="en-US" sz="1600" dirty="0" smtClean="0"/>
              <a:t>and allow </a:t>
            </a:r>
            <a:r>
              <a:rPr lang="en-US" sz="1600" dirty="0"/>
              <a:t>you to enter the left hand side, inequality, and right hand of the </a:t>
            </a:r>
            <a:r>
              <a:rPr lang="en-US" sz="1600" dirty="0" smtClean="0"/>
              <a:t>first constraint</a:t>
            </a:r>
            <a:r>
              <a:rPr lang="en-US" sz="1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199"/>
            <a:ext cx="9144000" cy="47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>
            <a:normAutofit/>
          </a:bodyPr>
          <a:lstStyle/>
          <a:p>
            <a:r>
              <a:rPr lang="en-US" sz="1600" dirty="0"/>
              <a:t>Position the cursor in the box under “Cell Reference”. Click on the </a:t>
            </a:r>
            <a:r>
              <a:rPr lang="en-US" sz="1600" dirty="0" smtClean="0"/>
              <a:t>cell containing </a:t>
            </a:r>
            <a:r>
              <a:rPr lang="en-US" sz="1600" dirty="0"/>
              <a:t>the left hand side of the capacity constraint, </a:t>
            </a:r>
            <a:r>
              <a:rPr lang="en-US" sz="1600" dirty="0" smtClean="0"/>
              <a:t>D6. </a:t>
            </a:r>
            <a:r>
              <a:rPr lang="en-US" sz="1600" dirty="0"/>
              <a:t>Next position </a:t>
            </a:r>
            <a:r>
              <a:rPr lang="en-US" sz="1600" dirty="0" smtClean="0"/>
              <a:t>the cursor </a:t>
            </a:r>
            <a:r>
              <a:rPr lang="en-US" sz="1600" dirty="0"/>
              <a:t>in the box under “Constraints”. Click on the cell containing the right </a:t>
            </a:r>
            <a:r>
              <a:rPr lang="en-US" sz="1600" dirty="0" smtClean="0"/>
              <a:t>hand side </a:t>
            </a:r>
            <a:r>
              <a:rPr lang="en-US" sz="1600" dirty="0"/>
              <a:t>of the capacity constraint, </a:t>
            </a:r>
            <a:r>
              <a:rPr lang="en-US" sz="1600" dirty="0" smtClean="0"/>
              <a:t>F6.</a:t>
            </a:r>
            <a:r>
              <a:rPr lang="en-US" sz="1600" dirty="0"/>
              <a:t> Click the Add 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399"/>
            <a:ext cx="9144000" cy="47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>
            <a:normAutofit/>
          </a:bodyPr>
          <a:lstStyle/>
          <a:p>
            <a:r>
              <a:rPr lang="en-US" sz="1600" dirty="0"/>
              <a:t>Repeat </a:t>
            </a:r>
            <a:r>
              <a:rPr lang="en-US" sz="1600" dirty="0" smtClean="0"/>
              <a:t>the above step for </a:t>
            </a:r>
            <a:r>
              <a:rPr lang="en-US" sz="1600" dirty="0"/>
              <a:t>the </a:t>
            </a:r>
            <a:r>
              <a:rPr lang="en-US" sz="1600" dirty="0" smtClean="0"/>
              <a:t>other constraint </a:t>
            </a:r>
            <a:r>
              <a:rPr lang="en-US" sz="1600" dirty="0"/>
              <a:t>and the corresponding cells for </a:t>
            </a:r>
            <a:r>
              <a:rPr lang="en-US" sz="1600" dirty="0" smtClean="0"/>
              <a:t>the left </a:t>
            </a:r>
            <a:r>
              <a:rPr lang="en-US" sz="1600" dirty="0"/>
              <a:t>and right hand sides. It is not necessary to enter the </a:t>
            </a:r>
            <a:r>
              <a:rPr lang="en-US" sz="1600" dirty="0" smtClean="0"/>
              <a:t>non-negativity constraints</a:t>
            </a:r>
            <a:r>
              <a:rPr lang="en-US" sz="1600" dirty="0"/>
              <a:t>. Once the constraints have been entered, click on the OK button </a:t>
            </a:r>
            <a:r>
              <a:rPr lang="en-US" sz="1600" dirty="0" smtClean="0"/>
              <a:t>in the </a:t>
            </a:r>
            <a:r>
              <a:rPr lang="en-US" sz="1600" dirty="0"/>
              <a:t>Add Constraints box. You’ll return to the Solve Parameters box seen </a:t>
            </a:r>
            <a:r>
              <a:rPr lang="en-US" sz="1600" dirty="0" smtClean="0"/>
              <a:t>below.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5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Excel’s Solver Add-In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worksheet utilizes Excel’s Solver Add-In to find the solution to the </a:t>
            </a:r>
            <a:r>
              <a:rPr lang="en-US" dirty="0" smtClean="0"/>
              <a:t>linear programming </a:t>
            </a:r>
            <a:r>
              <a:rPr lang="en-US" dirty="0"/>
              <a:t>problem. Before we can create this worksheet, the Solver Add-In must </a:t>
            </a:r>
            <a:r>
              <a:rPr lang="en-US" dirty="0" smtClean="0"/>
              <a:t>be installed </a:t>
            </a:r>
            <a:r>
              <a:rPr lang="en-US" dirty="0"/>
              <a:t>within Excel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 to be followed for loading the Solver Add-In:</a:t>
            </a:r>
          </a:p>
          <a:p>
            <a:pPr marL="514350" indent="-514350">
              <a:buAutoNum type="romanLcParenBoth"/>
            </a:pPr>
            <a:r>
              <a:rPr lang="en-US" dirty="0" smtClean="0"/>
              <a:t>Select the Add-Ins  icon  on the top of the sheet.</a:t>
            </a:r>
          </a:p>
          <a:p>
            <a:pPr marL="514350" indent="-514350">
              <a:buFont typeface="Wingdings"/>
              <a:buAutoNum type="romanLcParenBoth"/>
            </a:pPr>
            <a:r>
              <a:rPr lang="en-US" dirty="0"/>
              <a:t>To add the Solver Add-In, click in the Manage area and select Excel Add-ins Press Go</a:t>
            </a:r>
            <a:r>
              <a:rPr lang="en-US" dirty="0" smtClean="0"/>
              <a:t>.</a:t>
            </a:r>
          </a:p>
          <a:p>
            <a:pPr marL="514350" indent="-514350">
              <a:buFont typeface="Wingdings"/>
              <a:buAutoNum type="romanLcParenBoth"/>
            </a:pPr>
            <a:r>
              <a:rPr lang="en-US" dirty="0"/>
              <a:t>In the Add-Ins box that appears, click in the box next to Solver Add-in to put a check in the box. Click OK. The Solver Add In is now ready to use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romanLcParenBoth"/>
            </a:pPr>
            <a:endParaRPr lang="en-US" dirty="0" smtClean="0"/>
          </a:p>
          <a:p>
            <a:pPr marL="514350" indent="-514350">
              <a:buAutoNum type="romanLcParenBoth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7467600" cy="6397752"/>
          </a:xfrm>
        </p:spPr>
        <p:txBody>
          <a:bodyPr>
            <a:normAutofit/>
          </a:bodyPr>
          <a:lstStyle/>
          <a:p>
            <a:r>
              <a:rPr lang="en-US" sz="1600" dirty="0"/>
              <a:t>Click on the Solve button. The values in the cell are changed to correspond </a:t>
            </a:r>
            <a:r>
              <a:rPr lang="en-US" sz="1600" dirty="0" smtClean="0"/>
              <a:t>to the </a:t>
            </a:r>
            <a:r>
              <a:rPr lang="en-US" sz="1600" dirty="0"/>
              <a:t>solution of the linear programming problem. According to Excel, </a:t>
            </a:r>
            <a:r>
              <a:rPr lang="en-US" sz="1600" dirty="0" smtClean="0"/>
              <a:t>the solution </a:t>
            </a:r>
            <a:r>
              <a:rPr lang="en-US" sz="1600" dirty="0"/>
              <a:t>is </a:t>
            </a:r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/>
              <a:t>, </a:t>
            </a:r>
            <a:r>
              <a:rPr lang="en-US" sz="1600" i="1" dirty="0" smtClean="0"/>
              <a:t>y</a:t>
            </a:r>
            <a:r>
              <a:rPr lang="en-US" sz="1600" dirty="0"/>
              <a:t>)</a:t>
            </a:r>
            <a:r>
              <a:rPr lang="en-US" sz="1600" dirty="0" smtClean="0"/>
              <a:t> =(2,3).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598"/>
            <a:ext cx="9144000" cy="50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>
            <a:normAutofit/>
          </a:bodyPr>
          <a:lstStyle/>
          <a:p>
            <a:r>
              <a:rPr lang="en-US" sz="1600" dirty="0"/>
              <a:t>Highlight the Answer and Sensitivity Reports, and click on the OK button. </a:t>
            </a:r>
            <a:r>
              <a:rPr lang="en-US" sz="1600" dirty="0" smtClean="0"/>
              <a:t>Two new </a:t>
            </a:r>
            <a:r>
              <a:rPr lang="en-US" sz="1600" dirty="0"/>
              <a:t>sheets will be created in your Excel workspace, Answer Report, </a:t>
            </a:r>
            <a:r>
              <a:rPr lang="en-US" sz="1600" dirty="0" smtClean="0"/>
              <a:t>and Sensitivity </a:t>
            </a:r>
            <a:r>
              <a:rPr lang="en-US" sz="1600" dirty="0"/>
              <a:t>Report. You can click on the tab for either of these reports at </a:t>
            </a:r>
            <a:r>
              <a:rPr lang="en-US" sz="1600" dirty="0" smtClean="0"/>
              <a:t>the bottom </a:t>
            </a:r>
            <a:r>
              <a:rPr lang="en-US" sz="1600" dirty="0"/>
              <a:t>of the Excel window to view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6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172200" cy="4789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PREPARED BY: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                      11108EN033-42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                 B.TECH PART III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     MINING ENGINEERING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                                IIT(BHU)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SUBITTED TO: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            TARUN VERMA SIR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458200" cy="6248400"/>
          </a:xfrm>
        </p:spPr>
      </p:pic>
    </p:spTree>
    <p:extLst>
      <p:ext uri="{BB962C8B-B14F-4D97-AF65-F5344CB8AC3E}">
        <p14:creationId xmlns:p14="http://schemas.microsoft.com/office/powerpoint/2010/main" val="952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077200" cy="6248399"/>
          </a:xfrm>
        </p:spPr>
      </p:pic>
    </p:spTree>
    <p:extLst>
      <p:ext uri="{BB962C8B-B14F-4D97-AF65-F5344CB8AC3E}">
        <p14:creationId xmlns:p14="http://schemas.microsoft.com/office/powerpoint/2010/main" val="20873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229600" cy="6400799"/>
          </a:xfrm>
        </p:spPr>
      </p:pic>
    </p:spTree>
    <p:extLst>
      <p:ext uri="{BB962C8B-B14F-4D97-AF65-F5344CB8AC3E}">
        <p14:creationId xmlns:p14="http://schemas.microsoft.com/office/powerpoint/2010/main" val="2924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en-US" dirty="0" smtClean="0"/>
              <a:t>The linear programming problem is as follows :</a:t>
            </a:r>
          </a:p>
          <a:p>
            <a:endParaRPr lang="en-US" dirty="0"/>
          </a:p>
          <a:p>
            <a:r>
              <a:rPr lang="en-US" dirty="0" smtClean="0"/>
              <a:t>Maximize    Z= 6x+5y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Subject to the constraints  </a:t>
            </a:r>
            <a:r>
              <a:rPr lang="en-US" dirty="0" err="1" smtClean="0"/>
              <a:t>x+y</a:t>
            </a:r>
            <a:r>
              <a:rPr lang="en-US" dirty="0" smtClean="0"/>
              <a:t>&lt;=5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3x+2y &lt;=12     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 err="1" smtClean="0"/>
              <a:t>x,y</a:t>
            </a:r>
            <a:r>
              <a:rPr lang="en-US" dirty="0" smtClean="0"/>
              <a:t> &gt;=0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r>
              <a:rPr lang="en-US" sz="1800" dirty="0"/>
              <a:t>Now we can begin to make the worksheet that we’ll use to solve the </a:t>
            </a:r>
            <a:r>
              <a:rPr lang="en-US" sz="1800" dirty="0" smtClean="0"/>
              <a:t>linear programming </a:t>
            </a:r>
            <a:r>
              <a:rPr lang="en-US" sz="1800" dirty="0"/>
              <a:t>problem. Enter the text show below in the individual cells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7467600" cy="6397752"/>
          </a:xfrm>
        </p:spPr>
        <p:txBody>
          <a:bodyPr>
            <a:normAutofit/>
          </a:bodyPr>
          <a:lstStyle/>
          <a:p>
            <a:r>
              <a:rPr lang="en-US" sz="1600" dirty="0"/>
              <a:t>Enter the coefficients of the objective function on the line labeled </a:t>
            </a:r>
            <a:r>
              <a:rPr lang="en-US" sz="1600" dirty="0" smtClean="0"/>
              <a:t>“Z” and </a:t>
            </a:r>
            <a:r>
              <a:rPr lang="en-US" sz="1600" dirty="0"/>
              <a:t>Enter the coefficients of the constraints in the lines labeled </a:t>
            </a:r>
            <a:r>
              <a:rPr lang="en-US" sz="1600" dirty="0" smtClean="0"/>
              <a:t>“Constraint1” and “Constraint 2”.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534400" cy="59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1630</TotalTime>
  <Words>1431</Words>
  <Application>Microsoft Office PowerPoint</Application>
  <PresentationFormat>On-screen Show (4:3)</PresentationFormat>
  <Paragraphs>92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www.MINEPORTAL.in</vt:lpstr>
      <vt:lpstr>SOLUTION OF A SIMPLEX PROBLEM USING EXCEL</vt:lpstr>
      <vt:lpstr>Excel’s Solver Add-In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PREPARED BY:                            11108EN033-42                       B.TECH PART III           MINING ENGINEERING                                      IIT(BHU)   SUBITTED TO:                   TARUN VERMA SIR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A SIMPLEX PROBLEM USING EXCEL</dc:title>
  <dc:creator>VINAY</dc:creator>
  <cp:lastModifiedBy>ranjan kumar</cp:lastModifiedBy>
  <cp:revision>31</cp:revision>
  <dcterms:created xsi:type="dcterms:W3CDTF">2014-04-13T17:25:48Z</dcterms:created>
  <dcterms:modified xsi:type="dcterms:W3CDTF">2018-09-21T13:27:55Z</dcterms:modified>
</cp:coreProperties>
</file>