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68" r:id="rId2"/>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862AB33E-7AED-442B-8921-8BC09480782A}" type="datetimeFigureOut">
              <a:rPr lang="en-US" smtClean="0"/>
              <a:t>9/21/2018</a:t>
            </a:fld>
            <a:endParaRPr lang="en-IN"/>
          </a:p>
        </p:txBody>
      </p:sp>
      <p:sp>
        <p:nvSpPr>
          <p:cNvPr id="5" name="Footer Placeholder 4"/>
          <p:cNvSpPr>
            <a:spLocks noGrp="1"/>
          </p:cNvSpPr>
          <p:nvPr>
            <p:ph type="ftr" sz="quarter" idx="11"/>
          </p:nvPr>
        </p:nvSpPr>
        <p:spPr>
          <a:xfrm>
            <a:off x="2743973" y="5870576"/>
            <a:ext cx="3932137" cy="377825"/>
          </a:xfrm>
        </p:spPr>
        <p:txBody>
          <a:bodyPr/>
          <a:lstStyle/>
          <a:p>
            <a:endParaRPr lang="en-IN"/>
          </a:p>
        </p:txBody>
      </p:sp>
      <p:sp>
        <p:nvSpPr>
          <p:cNvPr id="6" name="Slide Number Placeholder 5"/>
          <p:cNvSpPr>
            <a:spLocks noGrp="1"/>
          </p:cNvSpPr>
          <p:nvPr>
            <p:ph type="sldNum" sz="quarter" idx="12"/>
          </p:nvPr>
        </p:nvSpPr>
        <p:spPr>
          <a:xfrm>
            <a:off x="8040685" y="5870576"/>
            <a:ext cx="417516" cy="377825"/>
          </a:xfrm>
        </p:spPr>
        <p:txBody>
          <a:bodyPr/>
          <a:lstStyle/>
          <a:p>
            <a:fld id="{FC617711-C6AB-49D2-9743-A407557F9207}" type="slidenum">
              <a:rPr lang="en-IN" smtClean="0"/>
              <a:t>‹#›</a:t>
            </a:fld>
            <a:endParaRPr lang="en-IN"/>
          </a:p>
        </p:txBody>
      </p:sp>
    </p:spTree>
    <p:extLst>
      <p:ext uri="{BB962C8B-B14F-4D97-AF65-F5344CB8AC3E}">
        <p14:creationId xmlns:p14="http://schemas.microsoft.com/office/powerpoint/2010/main" val="191826920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sndAc>
          <p:stSnd>
            <p:snd r:embed="rId4" name="explode.wav"/>
          </p:stSnd>
        </p:sndAc>
      </p:transition>
    </mc:Choice>
    <mc:Fallback>
      <p:transition spd="slow">
        <p:fade/>
        <p:sndAc>
          <p:stSnd>
            <p:snd r:embed="rId1" name="explode.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2AB33E-7AED-442B-8921-8BC09480782A}" type="datetimeFigureOut">
              <a:rPr lang="en-US" smtClean="0"/>
              <a:t>9/21/2018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617711-C6AB-49D2-9743-A407557F9207}" type="slidenum">
              <a:rPr lang="en-IN" smtClean="0"/>
              <a:t>‹#›</a:t>
            </a:fld>
            <a:endParaRPr lang="en-IN"/>
          </a:p>
        </p:txBody>
      </p:sp>
    </p:spTree>
    <p:extLst>
      <p:ext uri="{BB962C8B-B14F-4D97-AF65-F5344CB8AC3E}">
        <p14:creationId xmlns:p14="http://schemas.microsoft.com/office/powerpoint/2010/main" val="243589301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sndAc>
          <p:stSnd>
            <p:snd r:embed="rId4" name="explode.wav"/>
          </p:stSnd>
        </p:sndAc>
      </p:transition>
    </mc:Choice>
    <mc:Fallback>
      <p:transition spd="slow">
        <p:fade/>
        <p:sndAc>
          <p:stSnd>
            <p:snd r:embed="rId1" name="explode.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2AB33E-7AED-442B-8921-8BC09480782A}" type="datetimeFigureOut">
              <a:rPr lang="en-US" smtClean="0"/>
              <a:t>9/21/2018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617711-C6AB-49D2-9743-A407557F9207}" type="slidenum">
              <a:rPr lang="en-IN" smtClean="0"/>
              <a:t>‹#›</a:t>
            </a:fld>
            <a:endParaRPr lang="en-IN"/>
          </a:p>
        </p:txBody>
      </p:sp>
    </p:spTree>
    <p:extLst>
      <p:ext uri="{BB962C8B-B14F-4D97-AF65-F5344CB8AC3E}">
        <p14:creationId xmlns:p14="http://schemas.microsoft.com/office/powerpoint/2010/main" val="195368791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sndAc>
          <p:stSnd>
            <p:snd r:embed="rId4" name="explode.wav"/>
          </p:stSnd>
        </p:sndAc>
      </p:transition>
    </mc:Choice>
    <mc:Fallback>
      <p:transition spd="slow">
        <p:fade/>
        <p:sndAc>
          <p:stSnd>
            <p:snd r:embed="rId1" name="explode.wav"/>
          </p:stSnd>
        </p:sndAc>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2AB33E-7AED-442B-8921-8BC09480782A}" type="datetimeFigureOut">
              <a:rPr lang="en-US" smtClean="0"/>
              <a:t>9/21/2018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617711-C6AB-49D2-9743-A407557F9207}" type="slidenum">
              <a:rPr lang="en-IN" smtClean="0"/>
              <a:t>‹#›</a:t>
            </a:fld>
            <a:endParaRPr lang="en-IN"/>
          </a:p>
        </p:txBody>
      </p:sp>
    </p:spTree>
    <p:extLst>
      <p:ext uri="{BB962C8B-B14F-4D97-AF65-F5344CB8AC3E}">
        <p14:creationId xmlns:p14="http://schemas.microsoft.com/office/powerpoint/2010/main" val="2248648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sndAc>
          <p:stSnd>
            <p:snd r:embed="rId4" name="explode.wav"/>
          </p:stSnd>
        </p:sndAc>
      </p:transition>
    </mc:Choice>
    <mc:Fallback>
      <p:transition spd="slow">
        <p:fade/>
        <p:sndAc>
          <p:stSnd>
            <p:snd r:embed="rId1" name="explode.wav"/>
          </p:stSnd>
        </p:sndAc>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2AB33E-7AED-442B-8921-8BC09480782A}" type="datetimeFigureOut">
              <a:rPr lang="en-US" smtClean="0"/>
              <a:t>9/21/2018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617711-C6AB-49D2-9743-A407557F9207}" type="slidenum">
              <a:rPr lang="en-IN" smtClean="0"/>
              <a:t>‹#›</a:t>
            </a:fld>
            <a:endParaRPr lang="en-IN"/>
          </a:p>
        </p:txBody>
      </p:sp>
    </p:spTree>
    <p:extLst>
      <p:ext uri="{BB962C8B-B14F-4D97-AF65-F5344CB8AC3E}">
        <p14:creationId xmlns:p14="http://schemas.microsoft.com/office/powerpoint/2010/main" val="411708911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sndAc>
          <p:stSnd>
            <p:snd r:embed="rId4" name="explode.wav"/>
          </p:stSnd>
        </p:sndAc>
      </p:transition>
    </mc:Choice>
    <mc:Fallback>
      <p:transition spd="slow">
        <p:fade/>
        <p:sndAc>
          <p:stSnd>
            <p:snd r:embed="rId1" name="explode.wav"/>
          </p:stSnd>
        </p:sndAc>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2AB33E-7AED-442B-8921-8BC09480782A}" type="datetimeFigureOut">
              <a:rPr lang="en-US" smtClean="0"/>
              <a:t>9/21/2018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617711-C6AB-49D2-9743-A407557F9207}" type="slidenum">
              <a:rPr lang="en-IN" smtClean="0"/>
              <a:t>‹#›</a:t>
            </a:fld>
            <a:endParaRPr lang="en-IN"/>
          </a:p>
        </p:txBody>
      </p:sp>
    </p:spTree>
    <p:extLst>
      <p:ext uri="{BB962C8B-B14F-4D97-AF65-F5344CB8AC3E}">
        <p14:creationId xmlns:p14="http://schemas.microsoft.com/office/powerpoint/2010/main" val="359691733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sndAc>
          <p:stSnd>
            <p:snd r:embed="rId4" name="explode.wav"/>
          </p:stSnd>
        </p:sndAc>
      </p:transition>
    </mc:Choice>
    <mc:Fallback>
      <p:transition spd="slow">
        <p:fade/>
        <p:sndAc>
          <p:stSnd>
            <p:snd r:embed="rId1" name="explode.wav"/>
          </p:stSnd>
        </p:sndAc>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2AB33E-7AED-442B-8921-8BC09480782A}" type="datetimeFigureOut">
              <a:rPr lang="en-US" smtClean="0"/>
              <a:t>9/21/2018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617711-C6AB-49D2-9743-A407557F9207}" type="slidenum">
              <a:rPr lang="en-IN" smtClean="0"/>
              <a:t>‹#›</a:t>
            </a:fld>
            <a:endParaRPr lang="en-IN"/>
          </a:p>
        </p:txBody>
      </p:sp>
    </p:spTree>
    <p:extLst>
      <p:ext uri="{BB962C8B-B14F-4D97-AF65-F5344CB8AC3E}">
        <p14:creationId xmlns:p14="http://schemas.microsoft.com/office/powerpoint/2010/main" val="403395061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sndAc>
          <p:stSnd>
            <p:snd r:embed="rId4" name="explode.wav"/>
          </p:stSnd>
        </p:sndAc>
      </p:transition>
    </mc:Choice>
    <mc:Fallback>
      <p:transition spd="slow">
        <p:fade/>
        <p:sndAc>
          <p:stSnd>
            <p:snd r:embed="rId1" name="explode.wav"/>
          </p:stSnd>
        </p:sndAc>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2AB33E-7AED-442B-8921-8BC09480782A}" type="datetimeFigureOut">
              <a:rPr lang="en-US" smtClean="0"/>
              <a:t>9/21/2018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617711-C6AB-49D2-9743-A407557F9207}" type="slidenum">
              <a:rPr lang="en-IN" smtClean="0"/>
              <a:t>‹#›</a:t>
            </a:fld>
            <a:endParaRPr lang="en-IN"/>
          </a:p>
        </p:txBody>
      </p:sp>
    </p:spTree>
    <p:extLst>
      <p:ext uri="{BB962C8B-B14F-4D97-AF65-F5344CB8AC3E}">
        <p14:creationId xmlns:p14="http://schemas.microsoft.com/office/powerpoint/2010/main" val="405791306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sndAc>
          <p:stSnd>
            <p:snd r:embed="rId4" name="explode.wav"/>
          </p:stSnd>
        </p:sndAc>
      </p:transition>
    </mc:Choice>
    <mc:Fallback>
      <p:transition spd="slow">
        <p:fade/>
        <p:sndAc>
          <p:stSnd>
            <p:snd r:embed="rId1" name="explode.wav"/>
          </p:stSnd>
        </p:sndAc>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2AB33E-7AED-442B-8921-8BC09480782A}" type="datetimeFigureOut">
              <a:rPr lang="en-US" smtClean="0"/>
              <a:t>9/21/2018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617711-C6AB-49D2-9743-A407557F9207}" type="slidenum">
              <a:rPr lang="en-IN" smtClean="0"/>
              <a:t>‹#›</a:t>
            </a:fld>
            <a:endParaRPr lang="en-IN"/>
          </a:p>
        </p:txBody>
      </p:sp>
    </p:spTree>
    <p:extLst>
      <p:ext uri="{BB962C8B-B14F-4D97-AF65-F5344CB8AC3E}">
        <p14:creationId xmlns:p14="http://schemas.microsoft.com/office/powerpoint/2010/main" val="322525690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sndAc>
          <p:stSnd>
            <p:snd r:embed="rId4" name="explode.wav"/>
          </p:stSnd>
        </p:sndAc>
      </p:transition>
    </mc:Choice>
    <mc:Fallback>
      <p:transition spd="slow">
        <p:fade/>
        <p:sndAc>
          <p:stSnd>
            <p:snd r:embed="rId1" name="explode.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2AB33E-7AED-442B-8921-8BC09480782A}" type="datetimeFigureOut">
              <a:rPr lang="en-US" smtClean="0"/>
              <a:t>9/21/2018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617711-C6AB-49D2-9743-A407557F9207}" type="slidenum">
              <a:rPr lang="en-IN" smtClean="0"/>
              <a:t>‹#›</a:t>
            </a:fld>
            <a:endParaRPr lang="en-IN"/>
          </a:p>
        </p:txBody>
      </p:sp>
    </p:spTree>
    <p:extLst>
      <p:ext uri="{BB962C8B-B14F-4D97-AF65-F5344CB8AC3E}">
        <p14:creationId xmlns:p14="http://schemas.microsoft.com/office/powerpoint/2010/main" val="176993497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sndAc>
          <p:stSnd>
            <p:snd r:embed="rId4" name="explode.wav"/>
          </p:stSnd>
        </p:sndAc>
      </p:transition>
    </mc:Choice>
    <mc:Fallback>
      <p:transition spd="slow">
        <p:fade/>
        <p:sndAc>
          <p:stSnd>
            <p:snd r:embed="rId1" name="explode.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2AB33E-7AED-442B-8921-8BC09480782A}" type="datetimeFigureOut">
              <a:rPr lang="en-US" smtClean="0"/>
              <a:t>9/21/2018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617711-C6AB-49D2-9743-A407557F9207}" type="slidenum">
              <a:rPr lang="en-IN" smtClean="0"/>
              <a:t>‹#›</a:t>
            </a:fld>
            <a:endParaRPr lang="en-IN"/>
          </a:p>
        </p:txBody>
      </p:sp>
    </p:spTree>
    <p:extLst>
      <p:ext uri="{BB962C8B-B14F-4D97-AF65-F5344CB8AC3E}">
        <p14:creationId xmlns:p14="http://schemas.microsoft.com/office/powerpoint/2010/main" val="242135212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sndAc>
          <p:stSnd>
            <p:snd r:embed="rId4" name="explode.wav"/>
          </p:stSnd>
        </p:sndAc>
      </p:transition>
    </mc:Choice>
    <mc:Fallback>
      <p:transition spd="slow">
        <p:fade/>
        <p:sndAc>
          <p:stSnd>
            <p:snd r:embed="rId1" name="explode.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62AB33E-7AED-442B-8921-8BC09480782A}" type="datetimeFigureOut">
              <a:rPr lang="en-US" smtClean="0"/>
              <a:t>9/21/2018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617711-C6AB-49D2-9743-A407557F9207}" type="slidenum">
              <a:rPr lang="en-IN" smtClean="0"/>
              <a:t>‹#›</a:t>
            </a:fld>
            <a:endParaRPr lang="en-IN"/>
          </a:p>
        </p:txBody>
      </p:sp>
    </p:spTree>
    <p:extLst>
      <p:ext uri="{BB962C8B-B14F-4D97-AF65-F5344CB8AC3E}">
        <p14:creationId xmlns:p14="http://schemas.microsoft.com/office/powerpoint/2010/main" val="215668912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sndAc>
          <p:stSnd>
            <p:snd r:embed="rId4" name="explode.wav"/>
          </p:stSnd>
        </p:sndAc>
      </p:transition>
    </mc:Choice>
    <mc:Fallback>
      <p:transition spd="slow">
        <p:fade/>
        <p:sndAc>
          <p:stSnd>
            <p:snd r:embed="rId1" name="explode.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62AB33E-7AED-442B-8921-8BC09480782A}" type="datetimeFigureOut">
              <a:rPr lang="en-US" smtClean="0"/>
              <a:t>9/21/2018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617711-C6AB-49D2-9743-A407557F9207}" type="slidenum">
              <a:rPr lang="en-IN" smtClean="0"/>
              <a:t>‹#›</a:t>
            </a:fld>
            <a:endParaRPr lang="en-IN"/>
          </a:p>
        </p:txBody>
      </p:sp>
    </p:spTree>
    <p:extLst>
      <p:ext uri="{BB962C8B-B14F-4D97-AF65-F5344CB8AC3E}">
        <p14:creationId xmlns:p14="http://schemas.microsoft.com/office/powerpoint/2010/main" val="322207946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sndAc>
          <p:stSnd>
            <p:snd r:embed="rId4" name="explode.wav"/>
          </p:stSnd>
        </p:sndAc>
      </p:transition>
    </mc:Choice>
    <mc:Fallback>
      <p:transition spd="slow">
        <p:fade/>
        <p:sndAc>
          <p:stSnd>
            <p:snd r:embed="rId1" name="explode.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62AB33E-7AED-442B-8921-8BC09480782A}" type="datetimeFigureOut">
              <a:rPr lang="en-US" smtClean="0"/>
              <a:t>9/21/2018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617711-C6AB-49D2-9743-A407557F9207}" type="slidenum">
              <a:rPr lang="en-IN" smtClean="0"/>
              <a:t>‹#›</a:t>
            </a:fld>
            <a:endParaRPr lang="en-IN"/>
          </a:p>
        </p:txBody>
      </p:sp>
    </p:spTree>
    <p:extLst>
      <p:ext uri="{BB962C8B-B14F-4D97-AF65-F5344CB8AC3E}">
        <p14:creationId xmlns:p14="http://schemas.microsoft.com/office/powerpoint/2010/main" val="424272665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sndAc>
          <p:stSnd>
            <p:snd r:embed="rId4" name="explode.wav"/>
          </p:stSnd>
        </p:sndAc>
      </p:transition>
    </mc:Choice>
    <mc:Fallback>
      <p:transition spd="slow">
        <p:fade/>
        <p:sndAc>
          <p:stSnd>
            <p:snd r:embed="rId1" name="explode.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862AB33E-7AED-442B-8921-8BC09480782A}" type="datetimeFigureOut">
              <a:rPr lang="en-US" smtClean="0"/>
              <a:t>9/21/2018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617711-C6AB-49D2-9743-A407557F9207}" type="slidenum">
              <a:rPr lang="en-IN" smtClean="0"/>
              <a:t>‹#›</a:t>
            </a:fld>
            <a:endParaRPr lang="en-IN"/>
          </a:p>
        </p:txBody>
      </p:sp>
    </p:spTree>
    <p:extLst>
      <p:ext uri="{BB962C8B-B14F-4D97-AF65-F5344CB8AC3E}">
        <p14:creationId xmlns:p14="http://schemas.microsoft.com/office/powerpoint/2010/main" val="318567120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sndAc>
          <p:stSnd>
            <p:snd r:embed="rId4" name="explode.wav"/>
          </p:stSnd>
        </p:sndAc>
      </p:transition>
    </mc:Choice>
    <mc:Fallback>
      <p:transition spd="slow">
        <p:fade/>
        <p:sndAc>
          <p:stSnd>
            <p:snd r:embed="rId1" name="explode.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2AB33E-7AED-442B-8921-8BC09480782A}" type="datetimeFigureOut">
              <a:rPr lang="en-US" smtClean="0"/>
              <a:t>9/21/2018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617711-C6AB-49D2-9743-A407557F9207}" type="slidenum">
              <a:rPr lang="en-IN" smtClean="0"/>
              <a:t>‹#›</a:t>
            </a:fld>
            <a:endParaRPr lang="en-IN"/>
          </a:p>
        </p:txBody>
      </p:sp>
    </p:spTree>
    <p:extLst>
      <p:ext uri="{BB962C8B-B14F-4D97-AF65-F5344CB8AC3E}">
        <p14:creationId xmlns:p14="http://schemas.microsoft.com/office/powerpoint/2010/main" val="285140909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sndAc>
          <p:stSnd>
            <p:snd r:embed="rId4" name="explode.wav"/>
          </p:stSnd>
        </p:sndAc>
      </p:transition>
    </mc:Choice>
    <mc:Fallback>
      <p:transition spd="slow">
        <p:fade/>
        <p:sndAc>
          <p:stSnd>
            <p:snd r:embed="rId1" name="explode.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2AB33E-7AED-442B-8921-8BC09480782A}" type="datetimeFigureOut">
              <a:rPr lang="en-US" smtClean="0"/>
              <a:t>9/21/2018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617711-C6AB-49D2-9743-A407557F9207}" type="slidenum">
              <a:rPr lang="en-IN" smtClean="0"/>
              <a:t>‹#›</a:t>
            </a:fld>
            <a:endParaRPr lang="en-IN"/>
          </a:p>
        </p:txBody>
      </p:sp>
    </p:spTree>
    <p:extLst>
      <p:ext uri="{BB962C8B-B14F-4D97-AF65-F5344CB8AC3E}">
        <p14:creationId xmlns:p14="http://schemas.microsoft.com/office/powerpoint/2010/main" val="245056446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sndAc>
          <p:stSnd>
            <p:snd r:embed="rId4" name="explode.wav"/>
          </p:stSnd>
        </p:sndAc>
      </p:transition>
    </mc:Choice>
    <mc:Fallback>
      <p:transition spd="slow">
        <p:fade/>
        <p:sndAc>
          <p:stSnd>
            <p:snd r:embed="rId1" name="explode.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audio" Target="../media/audio1.wav"/><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audio" Target="../media/audio1.wav"/><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62AB33E-7AED-442B-8921-8BC09480782A}" type="datetimeFigureOut">
              <a:rPr lang="en-US" smtClean="0"/>
              <a:t>9/21/2018</a:t>
            </a:fld>
            <a:endParaRPr lang="en-IN"/>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C617711-C6AB-49D2-9743-A407557F9207}" type="slidenum">
              <a:rPr lang="en-IN" smtClean="0"/>
              <a:t>‹#›</a:t>
            </a:fld>
            <a:endParaRPr lang="en-IN"/>
          </a:p>
        </p:txBody>
      </p:sp>
    </p:spTree>
    <p:extLst>
      <p:ext uri="{BB962C8B-B14F-4D97-AF65-F5344CB8AC3E}">
        <p14:creationId xmlns:p14="http://schemas.microsoft.com/office/powerpoint/2010/main" val="854614867"/>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mc:AlternateContent xmlns:mc="http://schemas.openxmlformats.org/markup-compatibility/2006">
    <mc:Choice xmlns:p15="http://schemas.microsoft.com/office/powerpoint/2012/main" xmlns="" Requires="p15">
      <p:transition xmlns:p14="http://schemas.microsoft.com/office/powerpoint/2010/main" spd="slow" p14:dur="2000">
        <p15:prstTrans prst="fracture"/>
        <p:sndAc>
          <p:stSnd>
            <p:snd r:embed="rId20" name="explode.wav"/>
          </p:stSnd>
        </p:sndAc>
      </p:transition>
    </mc:Choice>
    <mc:Fallback>
      <p:transition spd="slow">
        <p:fade/>
        <p:sndAc>
          <p:stSnd>
            <p:snd r:embed="rId19" name="explode.wav"/>
          </p:stSnd>
        </p:sndAc>
      </p:transition>
    </mc:Fallback>
  </mc:AlternateConten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mineportal.in/" TargetMode="Externa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6000" dirty="0" smtClean="0">
                <a:solidFill>
                  <a:srgbClr val="00B0F0"/>
                </a:solidFill>
                <a:latin typeface="Bahnschrift" panose="020B0502040204020203" pitchFamily="34" charset="0"/>
              </a:rPr>
              <a:t>www.MINEPORTAL.in</a:t>
            </a:r>
            <a:endParaRPr lang="en-IN" sz="6000" dirty="0">
              <a:solidFill>
                <a:srgbClr val="00B0F0"/>
              </a:solidFill>
              <a:latin typeface="Bahnschrift"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pPr marL="114300" indent="0">
              <a:buNone/>
            </a:pPr>
            <a:r>
              <a:rPr lang="en-IN" b="1" dirty="0" smtClean="0">
                <a:solidFill>
                  <a:schemeClr val="accent2"/>
                </a:solidFill>
              </a:rPr>
              <a:t>ONLINE TEST SERIES FOR</a:t>
            </a:r>
          </a:p>
          <a:p>
            <a:r>
              <a:rPr lang="en-IN" dirty="0" smtClean="0">
                <a:latin typeface="Bahnschrift" panose="020B0502040204020203" pitchFamily="34" charset="0"/>
              </a:rPr>
              <a:t>DGMS COAL/METAL FIRST/SECOND CLASS EXAM</a:t>
            </a:r>
          </a:p>
          <a:p>
            <a:r>
              <a:rPr lang="en-IN" dirty="0" smtClean="0">
                <a:latin typeface="Bahnschrift" panose="020B0502040204020203" pitchFamily="34" charset="0"/>
              </a:rPr>
              <a:t>GATE MINING EXAM </a:t>
            </a:r>
          </a:p>
          <a:p>
            <a:r>
              <a:rPr lang="en-IN" dirty="0" smtClean="0">
                <a:latin typeface="Bahnschrift" panose="020B0502040204020203" pitchFamily="34" charset="0"/>
              </a:rPr>
              <a:t>OVERMAN EXAM TEST</a:t>
            </a:r>
          </a:p>
          <a:p>
            <a:r>
              <a:rPr lang="en-IN" dirty="0" smtClean="0">
                <a:latin typeface="Bahnschrift" panose="020B0502040204020203" pitchFamily="34" charset="0"/>
              </a:rPr>
              <a:t>MINING INSPECTOR EXAMS</a:t>
            </a:r>
          </a:p>
          <a:p>
            <a:r>
              <a:rPr lang="en-IN" dirty="0" smtClean="0">
                <a:latin typeface="Bahnschrift" panose="020B0502040204020203" pitchFamily="34" charset="0"/>
              </a:rPr>
              <a:t>COAL INDIA MTs &amp; OTHER PSUs EXAMS</a:t>
            </a:r>
          </a:p>
          <a:p>
            <a:pPr marL="114300" indent="0">
              <a:buNone/>
            </a:pPr>
            <a:r>
              <a:rPr lang="en-IN" b="1" dirty="0" smtClean="0">
                <a:solidFill>
                  <a:schemeClr val="accent2"/>
                </a:solidFill>
              </a:rPr>
              <a:t>FREE STUDY MATERIAL &amp; VIDEO LECTURES</a:t>
            </a:r>
          </a:p>
          <a:p>
            <a:pPr marL="114300" indent="0">
              <a:buNone/>
            </a:pPr>
            <a:r>
              <a:rPr lang="en-IN" b="1" dirty="0" smtClean="0">
                <a:solidFill>
                  <a:schemeClr val="accent2"/>
                </a:solidFill>
              </a:rPr>
              <a:t>MINING JOBS NOTIFICATIONS</a:t>
            </a:r>
          </a:p>
          <a:p>
            <a:pPr marL="114300" indent="0">
              <a:buNone/>
            </a:pPr>
            <a:endParaRPr lang="en-IN" b="1" dirty="0">
              <a:solidFill>
                <a:srgbClr val="002060"/>
              </a:solidFill>
            </a:endParaRPr>
          </a:p>
          <a:p>
            <a:pPr marL="114300" indent="0">
              <a:buNone/>
            </a:pPr>
            <a:r>
              <a:rPr lang="en-IN" sz="1600" b="1" dirty="0" smtClean="0">
                <a:solidFill>
                  <a:srgbClr val="002060"/>
                </a:solidFill>
                <a:latin typeface="Arial" panose="020B0604020202020204" pitchFamily="34" charset="0"/>
                <a:cs typeface="Arial" panose="020B0604020202020204" pitchFamily="34" charset="0"/>
                <a:hlinkClick r:id="rId3"/>
              </a:rPr>
              <a:t>www.mineportal.in</a:t>
            </a:r>
            <a:r>
              <a:rPr lang="en-IN" sz="1600" b="1" dirty="0">
                <a:solidFill>
                  <a:srgbClr val="002060"/>
                </a:solidFill>
                <a:latin typeface="Arial" panose="020B0604020202020204" pitchFamily="34" charset="0"/>
                <a:cs typeface="Arial" panose="020B0604020202020204" pitchFamily="34" charset="0"/>
              </a:rPr>
              <a:t> </a:t>
            </a:r>
            <a:r>
              <a:rPr lang="en-IN" sz="1600" b="1" dirty="0" smtClean="0">
                <a:solidFill>
                  <a:srgbClr val="002060"/>
                </a:solidFill>
                <a:latin typeface="Arial" panose="020B0604020202020204" pitchFamily="34" charset="0"/>
                <a:cs typeface="Arial" panose="020B0604020202020204" pitchFamily="34" charset="0"/>
              </a:rPr>
              <a:t>  Call/Whatsapp-8804777500   www.fb.com/mineportal.in</a:t>
            </a:r>
            <a:endParaRPr lang="en-IN" sz="16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808521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sndAc>
          <p:stSnd>
            <p:snd r:embed="rId4" name="explode.wav"/>
          </p:stSnd>
        </p:sndAc>
      </p:transition>
    </mc:Choice>
    <mc:Fallback>
      <p:transition spd="slow">
        <p:fade/>
        <p:sndAc>
          <p:stSnd>
            <p:snd r:embed="rId2" name="explode.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3"/>
          <a:srcRect/>
          <a:stretch>
            <a:fillRect/>
          </a:stretch>
        </p:blipFill>
        <p:spPr bwMode="auto">
          <a:xfrm>
            <a:off x="1243012" y="810419"/>
            <a:ext cx="6657975" cy="4886325"/>
          </a:xfrm>
          <a:prstGeom prst="rect">
            <a:avLst/>
          </a:prstGeom>
          <a:noFill/>
          <a:ln w="9525">
            <a:noFill/>
            <a:miter lim="800000"/>
            <a:headEnd/>
            <a:tailEnd/>
          </a:ln>
          <a:effectLst/>
        </p:spPr>
      </p:pic>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sndAc>
          <p:stSnd>
            <p:snd r:embed="rId4" name="explode.wav"/>
          </p:stSnd>
        </p:sndAc>
      </p:transition>
    </mc:Choice>
    <mc:Fallback>
      <p:transition spd="slow">
        <p:fade/>
        <p:sndAc>
          <p:stSnd>
            <p:snd r:embed="rId2" name="explode.wav"/>
          </p:stSnd>
        </p:sndAc>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28604"/>
            <a:ext cx="8229600" cy="5578687"/>
          </a:xfrm>
        </p:spPr>
        <p:txBody>
          <a:bodyPr>
            <a:normAutofit/>
          </a:bodyPr>
          <a:lstStyle/>
          <a:p>
            <a:pPr>
              <a:buNone/>
            </a:pPr>
            <a:r>
              <a:rPr lang="en-IN" sz="1800" b="1" i="1" dirty="0" smtClean="0">
                <a:latin typeface="Times New Roman" pitchFamily="18" charset="0"/>
                <a:cs typeface="Times New Roman" pitchFamily="18" charset="0"/>
              </a:rPr>
              <a:t>Methods of Analysis</a:t>
            </a:r>
          </a:p>
          <a:p>
            <a:pPr marL="452628" indent="-342900">
              <a:buNone/>
            </a:pPr>
            <a:r>
              <a:rPr lang="en-IN" sz="1800" dirty="0" smtClean="0">
                <a:latin typeface="Times New Roman" pitchFamily="18" charset="0"/>
                <a:cs typeface="Times New Roman" pitchFamily="18" charset="0"/>
              </a:rPr>
              <a:t>1. Wedge Failure Analysis</a:t>
            </a:r>
          </a:p>
          <a:p>
            <a:pPr marL="90488" indent="19050" algn="just">
              <a:buNone/>
            </a:pPr>
            <a:r>
              <a:rPr lang="en-IN" sz="1800" dirty="0" smtClean="0">
                <a:latin typeface="Times New Roman" pitchFamily="18" charset="0"/>
                <a:cs typeface="Times New Roman" pitchFamily="18" charset="0"/>
              </a:rPr>
              <a:t>(A) Spherical Projection Solution using Factor of Safety</a:t>
            </a:r>
          </a:p>
          <a:p>
            <a:pPr marL="90488" indent="19050" algn="just">
              <a:buNone/>
            </a:pPr>
            <a:r>
              <a:rPr lang="en-IN" sz="1800" dirty="0" smtClean="0">
                <a:latin typeface="Times New Roman" pitchFamily="18" charset="0"/>
                <a:cs typeface="Times New Roman" pitchFamily="18" charset="0"/>
              </a:rPr>
              <a:t>	The 3D wedge problem can be very easily analyzed using spherical projection techniques. When the shear strength of the shear surface is entirely frictional and there is no external force, the problem becomes dimensionless and can be analyzed very simply by the means of a stereo net analysis alone. The introduction of water pressure or the external forces requires the use of side calculations to determine the orientation of the resultant forces acting on the wedge</a:t>
            </a:r>
            <a:r>
              <a:rPr lang="en-IN" sz="1800" dirty="0" smtClean="0"/>
              <a:t>.</a:t>
            </a:r>
          </a:p>
          <a:p>
            <a:pPr marL="90488" indent="19050" algn="just">
              <a:buNone/>
            </a:pPr>
            <a:r>
              <a:rPr lang="en-IN" sz="1800" dirty="0" smtClean="0">
                <a:latin typeface="Times New Roman" pitchFamily="18" charset="0"/>
                <a:cs typeface="Times New Roman" pitchFamily="18" charset="0"/>
              </a:rPr>
              <a:t>(B) Chart Solution</a:t>
            </a:r>
          </a:p>
          <a:p>
            <a:pPr marL="90488" indent="19050" algn="just">
              <a:buNone/>
            </a:pPr>
            <a:r>
              <a:rPr lang="en-IN" sz="1800" dirty="0" err="1" smtClean="0">
                <a:latin typeface="Times New Roman" pitchFamily="18" charset="0"/>
                <a:cs typeface="Times New Roman" pitchFamily="18" charset="0"/>
              </a:rPr>
              <a:t>Hoek</a:t>
            </a:r>
            <a:r>
              <a:rPr lang="en-IN" sz="1800" dirty="0" smtClean="0">
                <a:latin typeface="Times New Roman" pitchFamily="18" charset="0"/>
                <a:cs typeface="Times New Roman" pitchFamily="18" charset="0"/>
              </a:rPr>
              <a:t> and Bray (1980) produced a series of charts which can be used to rapidly access the stability of rock wedges for which there is know cohesion or external forces. Under these condition and for a given friction angle, the factor of safety is a function only of the dip and direction of the shear plane. These charts are convenient to use for use simple wedge problem but suffer from the disadvantage that it does not give the feel of the problem.</a:t>
            </a:r>
            <a:endParaRPr lang="en-IN" sz="1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sndAc>
          <p:stSnd>
            <p:snd r:embed="rId3" name="explode.wav"/>
          </p:stSnd>
        </p:sndAc>
      </p:transition>
    </mc:Choice>
    <mc:Fallback>
      <p:transition spd="slow">
        <p:fade/>
        <p:sndAc>
          <p:stSnd>
            <p:snd r:embed="rId2" name="explode.wav"/>
          </p:stSnd>
        </p:sndAc>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57166"/>
            <a:ext cx="8229600" cy="6143668"/>
          </a:xfrm>
        </p:spPr>
        <p:txBody>
          <a:bodyPr>
            <a:noAutofit/>
          </a:bodyPr>
          <a:lstStyle/>
          <a:p>
            <a:pPr marL="90488" indent="19050" algn="just">
              <a:buNone/>
            </a:pPr>
            <a:r>
              <a:rPr lang="en-IN" sz="1800" dirty="0" smtClean="0">
                <a:latin typeface="Times New Roman" pitchFamily="18" charset="0"/>
                <a:cs typeface="Times New Roman" pitchFamily="18" charset="0"/>
              </a:rPr>
              <a:t>(C) Spherical Projections Solutions using Probabilistic Approach</a:t>
            </a:r>
          </a:p>
          <a:p>
            <a:pPr marL="90488" indent="19050" algn="just">
              <a:buNone/>
            </a:pPr>
            <a:r>
              <a:rPr lang="en-IN" sz="1800" dirty="0" smtClean="0">
                <a:latin typeface="Times New Roman" pitchFamily="18" charset="0"/>
                <a:cs typeface="Times New Roman" pitchFamily="18" charset="0"/>
              </a:rPr>
              <a:t>Monte Carlo analysis of the wedge failure gives, with a specified confidence level, the</a:t>
            </a:r>
          </a:p>
          <a:p>
            <a:pPr marL="90488" indent="19050" algn="just">
              <a:buNone/>
            </a:pPr>
            <a:r>
              <a:rPr lang="en-IN" sz="1800" dirty="0" smtClean="0">
                <a:latin typeface="Times New Roman" pitchFamily="18" charset="0"/>
                <a:cs typeface="Times New Roman" pitchFamily="18" charset="0"/>
              </a:rPr>
              <a:t>uncertainty in the orientations of the shear planes. When the orientations of the shear planes are known then the spherical projection technique can be used to find out the orientation of the failure plane.</a:t>
            </a:r>
          </a:p>
          <a:p>
            <a:pPr>
              <a:buNone/>
            </a:pPr>
            <a:r>
              <a:rPr lang="en-IN" sz="1800" dirty="0" smtClean="0">
                <a:latin typeface="Times New Roman" pitchFamily="18" charset="0"/>
                <a:cs typeface="Times New Roman" pitchFamily="18" charset="0"/>
              </a:rPr>
              <a:t>2. Circular Failure Analysis</a:t>
            </a:r>
          </a:p>
          <a:p>
            <a:pPr marL="90488" indent="19050" algn="just">
              <a:buNone/>
            </a:pPr>
            <a:r>
              <a:rPr lang="en-IN" sz="1800" dirty="0" smtClean="0">
                <a:latin typeface="Times New Roman" pitchFamily="18" charset="0"/>
                <a:cs typeface="Times New Roman" pitchFamily="18" charset="0"/>
              </a:rPr>
              <a:t>The stability of the slopes of finite extent like that in the case of circular is analyzed by the method of dividing the whole suspected failure area in to slices and further analyzing the sequence of events that may follow thereafter. There are several methods of slices in their new advancement together with friction circle method and tailors stability number method.</a:t>
            </a:r>
          </a:p>
          <a:p>
            <a:pPr marL="90488" indent="19050" algn="just">
              <a:buNone/>
            </a:pPr>
            <a:r>
              <a:rPr lang="en-IN" sz="1800" dirty="0" smtClean="0">
                <a:latin typeface="Times New Roman" pitchFamily="18" charset="0"/>
                <a:cs typeface="Times New Roman" pitchFamily="18" charset="0"/>
              </a:rPr>
              <a:t>(A) Method of Slices</a:t>
            </a:r>
          </a:p>
          <a:p>
            <a:pPr marL="90488" indent="19050" algn="just">
              <a:buNone/>
            </a:pPr>
            <a:r>
              <a:rPr lang="en-IN" sz="1800" dirty="0" smtClean="0">
                <a:latin typeface="Times New Roman" pitchFamily="18" charset="0"/>
                <a:cs typeface="Times New Roman" pitchFamily="18" charset="0"/>
              </a:rPr>
              <a:t>This method was advanced by the Swedish geotechnical commission and developed by </a:t>
            </a:r>
            <a:r>
              <a:rPr lang="en-IN" sz="1800" dirty="0" err="1" smtClean="0">
                <a:latin typeface="Times New Roman" pitchFamily="18" charset="0"/>
                <a:cs typeface="Times New Roman" pitchFamily="18" charset="0"/>
              </a:rPr>
              <a:t>W.Fellienius</a:t>
            </a:r>
            <a:r>
              <a:rPr lang="en-IN" sz="1800" dirty="0" smtClean="0">
                <a:latin typeface="Times New Roman" pitchFamily="18" charset="0"/>
                <a:cs typeface="Times New Roman" pitchFamily="18" charset="0"/>
              </a:rPr>
              <a:t> (1936). By dividing the mass above an assumed rupture surface of failure in to vertical slices and assuming that the forces on the opposite sides of each slice are equal and opposite, a statistically determinate problem is obtained and semi graphical method have been devised by which the stability of the mass may be analyzed for any given circle.</a:t>
            </a:r>
          </a:p>
          <a:p>
            <a:pPr marL="90488" indent="19050" algn="just">
              <a:buNone/>
            </a:pPr>
            <a:r>
              <a:rPr lang="en-IN" sz="1800" dirty="0" smtClean="0">
                <a:latin typeface="Times New Roman" pitchFamily="18" charset="0"/>
                <a:cs typeface="Times New Roman" pitchFamily="18" charset="0"/>
              </a:rPr>
              <a:t>	The main objection of this method is that the most dangerous of infinite number of circles are to be found out for which graphical method is to be used for a number of time.</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sndAc>
          <p:stSnd>
            <p:snd r:embed="rId3" name="explode.wav"/>
          </p:stSnd>
        </p:sndAc>
      </p:transition>
    </mc:Choice>
    <mc:Fallback>
      <p:transition spd="slow">
        <p:fade/>
        <p:sndAc>
          <p:stSnd>
            <p:snd r:embed="rId2" name="explode.wav"/>
          </p:stSnd>
        </p:sndAc>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14290"/>
            <a:ext cx="8229600" cy="6357982"/>
          </a:xfrm>
        </p:spPr>
        <p:txBody>
          <a:bodyPr>
            <a:noAutofit/>
          </a:bodyPr>
          <a:lstStyle/>
          <a:p>
            <a:pPr marL="90488" indent="19050" algn="just">
              <a:buNone/>
            </a:pPr>
            <a:r>
              <a:rPr lang="en-IN" sz="1800" dirty="0" smtClean="0">
                <a:latin typeface="Times New Roman" pitchFamily="18" charset="0"/>
                <a:cs typeface="Times New Roman" pitchFamily="18" charset="0"/>
              </a:rPr>
              <a:t>(B) Modified Method of Slices</a:t>
            </a:r>
          </a:p>
          <a:p>
            <a:pPr marL="90488" indent="19050" algn="just">
              <a:buNone/>
            </a:pPr>
            <a:r>
              <a:rPr lang="en-IN" sz="1800" dirty="0" smtClean="0">
                <a:latin typeface="Times New Roman" pitchFamily="18" charset="0"/>
                <a:cs typeface="Times New Roman" pitchFamily="18" charset="0"/>
              </a:rPr>
              <a:t>When there are several dangerous circles to be analyzed usual procedure by the slice method is quite tedious. </a:t>
            </a:r>
            <a:r>
              <a:rPr lang="en-IN" sz="1800" dirty="0" err="1" smtClean="0">
                <a:latin typeface="Times New Roman" pitchFamily="18" charset="0"/>
                <a:cs typeface="Times New Roman" pitchFamily="18" charset="0"/>
              </a:rPr>
              <a:t>N.C.Coutrney</a:t>
            </a:r>
            <a:r>
              <a:rPr lang="en-IN" sz="1800" dirty="0" smtClean="0">
                <a:latin typeface="Times New Roman" pitchFamily="18" charset="0"/>
                <a:cs typeface="Times New Roman" pitchFamily="18" charset="0"/>
              </a:rPr>
              <a:t> of U.S.A. has developed simple graphical solutions by which the forces that are inherent in the method of slices such as the forces acting on the vertical sides of the slices.</a:t>
            </a:r>
          </a:p>
          <a:p>
            <a:pPr marL="90488" indent="19050" algn="just">
              <a:buNone/>
            </a:pPr>
            <a:r>
              <a:rPr lang="en-IN" sz="1800" dirty="0" smtClean="0">
                <a:latin typeface="Times New Roman" pitchFamily="18" charset="0"/>
                <a:cs typeface="Times New Roman" pitchFamily="18" charset="0"/>
              </a:rPr>
              <a:t>(C) Simplified Method of Slices</a:t>
            </a:r>
          </a:p>
          <a:p>
            <a:pPr marL="90488" indent="19050" algn="just">
              <a:buNone/>
            </a:pPr>
            <a:r>
              <a:rPr lang="en-IN" sz="1800" dirty="0" smtClean="0">
                <a:latin typeface="Times New Roman" pitchFamily="18" charset="0"/>
                <a:cs typeface="Times New Roman" pitchFamily="18" charset="0"/>
              </a:rPr>
              <a:t>This method takes in to account the forces acting on the vertical sides of the slices in the development of an equation for determining the factor of safety. However, the simplified equation proposed by Bishop (1955) does not contain the forces acting on the vertical sides and there by simplifies the computation.</a:t>
            </a:r>
          </a:p>
          <a:p>
            <a:pPr marL="90488" indent="19050" algn="just">
              <a:buNone/>
            </a:pPr>
            <a:r>
              <a:rPr lang="en-IN" sz="1800" dirty="0" smtClean="0">
                <a:latin typeface="Times New Roman" pitchFamily="18" charset="0"/>
                <a:cs typeface="Times New Roman" pitchFamily="18" charset="0"/>
              </a:rPr>
              <a:t>(D) Friction Circle Method</a:t>
            </a:r>
          </a:p>
          <a:p>
            <a:pPr marL="90488" indent="19050" algn="just">
              <a:buNone/>
            </a:pPr>
            <a:r>
              <a:rPr lang="en-IN" sz="1800" dirty="0" smtClean="0">
                <a:latin typeface="Times New Roman" pitchFamily="18" charset="0"/>
                <a:cs typeface="Times New Roman" pitchFamily="18" charset="0"/>
              </a:rPr>
              <a:t>It is a very convenient method which takes in to account the total forces acting on the whole mass lying above the assumed circular surface of failure. This method eliminates the indeterminate forces that are inherent in the method of slices such as acting on the vertical sides of the slices.</a:t>
            </a:r>
          </a:p>
          <a:p>
            <a:pPr marL="90488" indent="19050" algn="just">
              <a:buNone/>
            </a:pPr>
            <a:r>
              <a:rPr lang="en-IN" sz="1800" dirty="0" smtClean="0">
                <a:latin typeface="Times New Roman" pitchFamily="18" charset="0"/>
                <a:cs typeface="Times New Roman" pitchFamily="18" charset="0"/>
              </a:rPr>
              <a:t>(E) Taylor’s Stability Number</a:t>
            </a:r>
          </a:p>
          <a:p>
            <a:pPr marL="90488" indent="19050" algn="just">
              <a:buNone/>
            </a:pPr>
            <a:r>
              <a:rPr lang="en-IN" sz="1800" dirty="0" smtClean="0">
                <a:latin typeface="Times New Roman" pitchFamily="18" charset="0"/>
                <a:cs typeface="Times New Roman" pitchFamily="18" charset="0"/>
              </a:rPr>
              <a:t>Taylor (1937) made a mathematical trial method using the friction circle method. Charts as formulated by Taylor give the relationship between stability number and the slope angle for various angle of friction. This method is applicable to homogeneous simple slopes without seepage.</a:t>
            </a:r>
            <a:endParaRPr lang="en-IN" sz="1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sndAc>
          <p:stSnd>
            <p:snd r:embed="rId3" name="explode.wav"/>
          </p:stSnd>
        </p:sndAc>
      </p:transition>
    </mc:Choice>
    <mc:Fallback>
      <p:transition spd="slow">
        <p:fade/>
        <p:sndAc>
          <p:stSnd>
            <p:snd r:embed="rId2" name="explode.wav"/>
          </p:stSnd>
        </p:sndAc>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214290"/>
            <a:ext cx="7772400" cy="642943"/>
          </a:xfrm>
        </p:spPr>
        <p:txBody>
          <a:bodyPr>
            <a:normAutofit/>
          </a:bodyPr>
          <a:lstStyle/>
          <a:p>
            <a:pPr algn="ctr"/>
            <a:r>
              <a:rPr lang="en-IN" sz="3600" b="1" i="1" smtClean="0">
                <a:solidFill>
                  <a:schemeClr val="tx2"/>
                </a:solidFill>
                <a:latin typeface="Aparajita" pitchFamily="34" charset="0"/>
                <a:cs typeface="Aparajita" pitchFamily="34" charset="0"/>
              </a:rPr>
              <a:t>Slope </a:t>
            </a:r>
            <a:r>
              <a:rPr lang="en-IN" sz="3600" b="1" i="1" dirty="0" smtClean="0">
                <a:solidFill>
                  <a:schemeClr val="tx2"/>
                </a:solidFill>
                <a:latin typeface="Aparajita" pitchFamily="34" charset="0"/>
                <a:cs typeface="Aparajita" pitchFamily="34" charset="0"/>
              </a:rPr>
              <a:t>Stability Analysis</a:t>
            </a:r>
            <a:endParaRPr lang="en-IN" sz="3600" b="1" i="1" dirty="0">
              <a:solidFill>
                <a:schemeClr val="tx2"/>
              </a:solidFill>
              <a:latin typeface="Aparajita" pitchFamily="34" charset="0"/>
              <a:cs typeface="Aparajita" pitchFamily="34" charset="0"/>
            </a:endParaRPr>
          </a:p>
        </p:txBody>
      </p:sp>
      <p:sp>
        <p:nvSpPr>
          <p:cNvPr id="3" name="Subtitle 2"/>
          <p:cNvSpPr>
            <a:spLocks noGrp="1"/>
          </p:cNvSpPr>
          <p:nvPr>
            <p:ph type="subTitle" idx="1"/>
          </p:nvPr>
        </p:nvSpPr>
        <p:spPr>
          <a:xfrm>
            <a:off x="500034" y="928670"/>
            <a:ext cx="8143932" cy="5643602"/>
          </a:xfrm>
        </p:spPr>
        <p:txBody>
          <a:bodyPr>
            <a:normAutofit/>
          </a:bodyPr>
          <a:lstStyle/>
          <a:p>
            <a:pPr algn="just"/>
            <a:r>
              <a:rPr lang="en-IN" sz="1800" b="1" u="sng" dirty="0" smtClean="0">
                <a:solidFill>
                  <a:schemeClr val="tx1"/>
                </a:solidFill>
                <a:latin typeface="Times New Roman" pitchFamily="18" charset="0"/>
                <a:cs typeface="Times New Roman" pitchFamily="18" charset="0"/>
              </a:rPr>
              <a:t>Slope and Slope failures</a:t>
            </a:r>
          </a:p>
          <a:p>
            <a:pPr algn="just"/>
            <a:endParaRPr lang="en-IN" sz="1800" dirty="0">
              <a:solidFill>
                <a:schemeClr val="tx1"/>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srcRect/>
          <a:stretch>
            <a:fillRect/>
          </a:stretch>
        </p:blipFill>
        <p:spPr bwMode="auto">
          <a:xfrm>
            <a:off x="1928794" y="1571612"/>
            <a:ext cx="5143536" cy="3600463"/>
          </a:xfrm>
          <a:prstGeom prst="rect">
            <a:avLst/>
          </a:prstGeom>
          <a:noFill/>
          <a:ln w="9525">
            <a:noFill/>
            <a:miter lim="800000"/>
            <a:headEnd/>
            <a:tailEnd/>
          </a:ln>
          <a:effectLst/>
        </p:spPr>
      </p:pic>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sndAc>
          <p:stSnd>
            <p:snd r:embed="rId4" name="explode.wav"/>
          </p:stSnd>
        </p:sndAc>
      </p:transition>
    </mc:Choice>
    <mc:Fallback>
      <p:transition spd="slow">
        <p:fade/>
        <p:sndAc>
          <p:stSnd>
            <p:snd r:embed="rId2" name="explod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1026"/>
                                        </p:tgtEl>
                                        <p:attrNameLst>
                                          <p:attrName>style.color</p:attrName>
                                        </p:attrNameLst>
                                      </p:cBhvr>
                                      <p:to>
                                        <a:schemeClr val="bg1"/>
                                      </p:to>
                                    </p:animClr>
                                    <p:animClr clrSpc="rgb" dir="cw">
                                      <p:cBhvr>
                                        <p:cTn id="7" dur="250" autoRev="1" fill="remove"/>
                                        <p:tgtEl>
                                          <p:spTgt spid="1026"/>
                                        </p:tgtEl>
                                        <p:attrNameLst>
                                          <p:attrName>fillcolor</p:attrName>
                                        </p:attrNameLst>
                                      </p:cBhvr>
                                      <p:to>
                                        <a:schemeClr val="bg1"/>
                                      </p:to>
                                    </p:animClr>
                                    <p:set>
                                      <p:cBhvr>
                                        <p:cTn id="8" dur="250" autoRev="1" fill="remove"/>
                                        <p:tgtEl>
                                          <p:spTgt spid="1026"/>
                                        </p:tgtEl>
                                        <p:attrNameLst>
                                          <p:attrName>fill.type</p:attrName>
                                        </p:attrNameLst>
                                      </p:cBhvr>
                                      <p:to>
                                        <p:strVal val="solid"/>
                                      </p:to>
                                    </p:set>
                                    <p:set>
                                      <p:cBhvr>
                                        <p:cTn id="9" dur="250" autoRev="1" fill="remove"/>
                                        <p:tgtEl>
                                          <p:spTgt spid="102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28"/>
            <a:ext cx="8229600" cy="6215106"/>
          </a:xfrm>
        </p:spPr>
        <p:txBody>
          <a:bodyPr>
            <a:normAutofit fontScale="92500" lnSpcReduction="10000"/>
          </a:bodyPr>
          <a:lstStyle/>
          <a:p>
            <a:pPr marL="90488" indent="19050" algn="just">
              <a:buNone/>
            </a:pPr>
            <a:r>
              <a:rPr lang="en-IN" sz="1800" dirty="0" smtClean="0">
                <a:latin typeface="Times New Roman" pitchFamily="18" charset="0"/>
                <a:cs typeface="Times New Roman" pitchFamily="18" charset="0"/>
              </a:rPr>
              <a:t>	Slope stability problem is greatest problem faced by the open pit mining industry. The scale of slope stability problem is divided in to two types:</a:t>
            </a:r>
          </a:p>
          <a:p>
            <a:pPr marL="90488" indent="19050" algn="just">
              <a:buNone/>
            </a:pPr>
            <a:r>
              <a:rPr lang="en-IN" sz="1800" b="1" i="1" dirty="0" smtClean="0">
                <a:latin typeface="Times New Roman" pitchFamily="18" charset="0"/>
                <a:cs typeface="Times New Roman" pitchFamily="18" charset="0"/>
              </a:rPr>
              <a:t>1. Gross stability problem</a:t>
            </a:r>
            <a:r>
              <a:rPr lang="en-IN" sz="1800" dirty="0" smtClean="0">
                <a:latin typeface="Times New Roman" pitchFamily="18" charset="0"/>
                <a:cs typeface="Times New Roman" pitchFamily="18" charset="0"/>
              </a:rPr>
              <a:t>: It refer to large volumes of materials which come down the slopes due to large rotational type of shear failure and it involves deeply weathered rock and soil.</a:t>
            </a:r>
          </a:p>
          <a:p>
            <a:pPr marL="90488" indent="19050" algn="just">
              <a:buNone/>
            </a:pPr>
            <a:r>
              <a:rPr lang="en-IN" sz="1800" b="1" i="1" dirty="0" smtClean="0">
                <a:latin typeface="Times New Roman" pitchFamily="18" charset="0"/>
                <a:cs typeface="Times New Roman" pitchFamily="18" charset="0"/>
              </a:rPr>
              <a:t>2. Local stability problem</a:t>
            </a:r>
            <a:r>
              <a:rPr lang="en-IN" sz="1800" dirty="0" smtClean="0">
                <a:latin typeface="Times New Roman" pitchFamily="18" charset="0"/>
                <a:cs typeface="Times New Roman" pitchFamily="18" charset="0"/>
              </a:rPr>
              <a:t>: This problem which refers to much smaller volume of material and these type of failure effect one or two benches at a time due to shear plane jointing, slope erosion due to surface drainage.</a:t>
            </a:r>
          </a:p>
          <a:p>
            <a:pPr marL="90488" indent="19050" algn="just">
              <a:buNone/>
            </a:pPr>
            <a:endParaRPr lang="en-IN" sz="1800" dirty="0" smtClean="0">
              <a:latin typeface="Times New Roman" pitchFamily="18" charset="0"/>
              <a:cs typeface="Times New Roman" pitchFamily="18" charset="0"/>
            </a:endParaRPr>
          </a:p>
          <a:p>
            <a:pPr marL="90488" indent="19050" algn="just">
              <a:buNone/>
            </a:pPr>
            <a:r>
              <a:rPr lang="en-IN" sz="1800" dirty="0" smtClean="0">
                <a:latin typeface="Times New Roman" pitchFamily="18" charset="0"/>
                <a:cs typeface="Times New Roman" pitchFamily="18" charset="0"/>
              </a:rPr>
              <a:t>	To study the different types and scales of failure it is essential to know the different types of the failure, the factors affecting them in details and the slope stability techniques that can be used for analysis.</a:t>
            </a:r>
          </a:p>
          <a:p>
            <a:pPr marL="90488" indent="19050" algn="just">
              <a:buNone/>
            </a:pPr>
            <a:endParaRPr lang="en-IN" sz="2000" b="1" dirty="0" smtClean="0">
              <a:latin typeface="Aparajita" pitchFamily="34" charset="0"/>
              <a:cs typeface="Aparajita" pitchFamily="34" charset="0"/>
            </a:endParaRPr>
          </a:p>
          <a:p>
            <a:pPr marL="90488" indent="19050" algn="just">
              <a:buNone/>
            </a:pPr>
            <a:r>
              <a:rPr lang="en-IN" sz="2000" b="1" dirty="0" smtClean="0">
                <a:latin typeface="Aparajita" pitchFamily="34" charset="0"/>
                <a:cs typeface="Aparajita" pitchFamily="34" charset="0"/>
              </a:rPr>
              <a:t>Factors Affecting Slope Stability</a:t>
            </a:r>
          </a:p>
          <a:p>
            <a:pPr marL="90488" indent="19050" algn="just">
              <a:buNone/>
            </a:pPr>
            <a:r>
              <a:rPr lang="en-IN" sz="1800" b="1" i="1" dirty="0" smtClean="0">
                <a:latin typeface="Times New Roman" pitchFamily="18" charset="0"/>
                <a:cs typeface="Times New Roman" pitchFamily="18" charset="0"/>
              </a:rPr>
              <a:t>1. Slope Geometry</a:t>
            </a:r>
          </a:p>
          <a:p>
            <a:pPr marL="90488" indent="19050">
              <a:buNone/>
            </a:pPr>
            <a:r>
              <a:rPr lang="en-IN" sz="1800" dirty="0" smtClean="0">
                <a:latin typeface="Times New Roman" pitchFamily="18" charset="0"/>
                <a:cs typeface="Times New Roman" pitchFamily="18" charset="0"/>
              </a:rPr>
              <a:t>The basic geometrical slope design parameters are height, overall slope angle and area of failure surface.</a:t>
            </a:r>
          </a:p>
          <a:p>
            <a:pPr marL="90488" indent="19050">
              <a:buNone/>
            </a:pPr>
            <a:r>
              <a:rPr lang="en-IN" sz="1800" b="1" i="1" dirty="0" smtClean="0">
                <a:latin typeface="Times New Roman" pitchFamily="18" charset="0"/>
                <a:cs typeface="Times New Roman" pitchFamily="18" charset="0"/>
              </a:rPr>
              <a:t>2. Geological Structure</a:t>
            </a:r>
          </a:p>
          <a:p>
            <a:pPr marL="90488" indent="19050">
              <a:buNone/>
            </a:pPr>
            <a:r>
              <a:rPr lang="en-IN" sz="1800" dirty="0" smtClean="0">
                <a:latin typeface="Times New Roman" pitchFamily="18" charset="0"/>
                <a:cs typeface="Times New Roman" pitchFamily="18" charset="0"/>
              </a:rPr>
              <a:t>The main geological structure are amount and direction of dip, shear zones, joints and discontinuities, faults.</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sndAc>
          <p:stSnd>
            <p:snd r:embed="rId3" name="explode.wav"/>
          </p:stSnd>
        </p:sndAc>
      </p:transition>
    </mc:Choice>
    <mc:Fallback>
      <p:transition spd="slow">
        <p:fade/>
        <p:sndAc>
          <p:stSnd>
            <p:snd r:embed="rId2" name="explode.wav"/>
          </p:stSnd>
        </p:sndAc>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5720" y="285728"/>
            <a:ext cx="8572560" cy="6357982"/>
          </a:xfrm>
        </p:spPr>
        <p:txBody>
          <a:bodyPr>
            <a:normAutofit lnSpcReduction="10000"/>
          </a:bodyPr>
          <a:lstStyle/>
          <a:p>
            <a:pPr>
              <a:buNone/>
            </a:pPr>
            <a:r>
              <a:rPr lang="en-IN" sz="1800" b="1" i="1" dirty="0" smtClean="0">
                <a:latin typeface="Times New Roman" pitchFamily="18" charset="0"/>
                <a:cs typeface="Times New Roman" pitchFamily="18" charset="0"/>
              </a:rPr>
              <a:t>3. </a:t>
            </a:r>
            <a:r>
              <a:rPr lang="en-IN" sz="1800" b="1" i="1" dirty="0" err="1" smtClean="0">
                <a:latin typeface="Times New Roman" pitchFamily="18" charset="0"/>
                <a:cs typeface="Times New Roman" pitchFamily="18" charset="0"/>
              </a:rPr>
              <a:t>Lithology</a:t>
            </a:r>
            <a:endParaRPr lang="en-IN" sz="1800" b="1" i="1" dirty="0" smtClean="0">
              <a:latin typeface="Times New Roman" pitchFamily="18" charset="0"/>
              <a:cs typeface="Times New Roman" pitchFamily="18" charset="0"/>
            </a:endParaRPr>
          </a:p>
          <a:p>
            <a:pPr>
              <a:buNone/>
            </a:pPr>
            <a:r>
              <a:rPr lang="en-IN" sz="1800" b="1" i="1" dirty="0" smtClean="0">
                <a:latin typeface="Times New Roman" pitchFamily="18" charset="0"/>
                <a:cs typeface="Times New Roman" pitchFamily="18" charset="0"/>
              </a:rPr>
              <a:t>4. Ground water</a:t>
            </a:r>
          </a:p>
          <a:p>
            <a:pPr>
              <a:buNone/>
            </a:pPr>
            <a:r>
              <a:rPr lang="en-IN" sz="1800" b="1" i="1" dirty="0" smtClean="0">
                <a:latin typeface="Times New Roman" pitchFamily="18" charset="0"/>
                <a:cs typeface="Times New Roman" pitchFamily="18" charset="0"/>
              </a:rPr>
              <a:t>5. Mining Method</a:t>
            </a:r>
          </a:p>
          <a:p>
            <a:pPr>
              <a:buNone/>
            </a:pPr>
            <a:r>
              <a:rPr lang="en-IN" sz="1800" dirty="0" smtClean="0">
                <a:latin typeface="Times New Roman" pitchFamily="18" charset="0"/>
                <a:cs typeface="Times New Roman" pitchFamily="18" charset="0"/>
              </a:rPr>
              <a:t>(a) strike cut- advancing down the dip</a:t>
            </a:r>
          </a:p>
          <a:p>
            <a:pPr>
              <a:buNone/>
            </a:pPr>
            <a:r>
              <a:rPr lang="en-IN" sz="1800" dirty="0" smtClean="0">
                <a:latin typeface="Times New Roman" pitchFamily="18" charset="0"/>
                <a:cs typeface="Times New Roman" pitchFamily="18" charset="0"/>
              </a:rPr>
              <a:t>(b) strike cut- advancing up the dip</a:t>
            </a:r>
          </a:p>
          <a:p>
            <a:pPr>
              <a:buNone/>
            </a:pPr>
            <a:r>
              <a:rPr lang="en-IN" sz="1800" dirty="0" smtClean="0">
                <a:latin typeface="Times New Roman" pitchFamily="18" charset="0"/>
                <a:cs typeface="Times New Roman" pitchFamily="18" charset="0"/>
              </a:rPr>
              <a:t>(c) dip cut- along the strike</a:t>
            </a:r>
          </a:p>
          <a:p>
            <a:pPr>
              <a:buNone/>
            </a:pPr>
            <a:r>
              <a:rPr lang="en-IN" sz="1800" dirty="0" smtClean="0">
                <a:latin typeface="Times New Roman" pitchFamily="18" charset="0"/>
                <a:cs typeface="Times New Roman" pitchFamily="18" charset="0"/>
              </a:rPr>
              <a:t>(d) open pit working</a:t>
            </a:r>
          </a:p>
          <a:p>
            <a:pPr marL="90488" indent="0">
              <a:buNone/>
            </a:pPr>
            <a:r>
              <a:rPr lang="en-IN" sz="1800" b="1" i="1" dirty="0" smtClean="0">
                <a:latin typeface="Times New Roman" pitchFamily="18" charset="0"/>
                <a:cs typeface="Times New Roman" pitchFamily="18" charset="0"/>
              </a:rPr>
              <a:t>6. Dynamic Forces</a:t>
            </a:r>
          </a:p>
          <a:p>
            <a:pPr marL="90488" indent="0" algn="just">
              <a:buNone/>
            </a:pPr>
            <a:r>
              <a:rPr lang="en-IN" sz="1800" dirty="0" smtClean="0">
                <a:latin typeface="Times New Roman" pitchFamily="18" charset="0"/>
                <a:cs typeface="Times New Roman" pitchFamily="18" charset="0"/>
              </a:rPr>
              <a:t>Due to effect of blasting and vibration, shear stresses are momentarily increased and as result dynamic acceleration of material and thus increases the stability problem in the slope face. It causes the ground motion and fracturing of rocks.</a:t>
            </a:r>
          </a:p>
          <a:p>
            <a:pPr marL="90488" indent="0">
              <a:buNone/>
            </a:pPr>
            <a:r>
              <a:rPr lang="en-IN" sz="1800" b="1" i="1" dirty="0" smtClean="0">
                <a:latin typeface="Times New Roman" pitchFamily="18" charset="0"/>
                <a:cs typeface="Times New Roman" pitchFamily="18" charset="0"/>
              </a:rPr>
              <a:t>7. Cohesion</a:t>
            </a:r>
          </a:p>
          <a:p>
            <a:pPr marL="90488" indent="0" algn="just">
              <a:buNone/>
            </a:pPr>
            <a:r>
              <a:rPr lang="en-IN" sz="1800" dirty="0" smtClean="0">
                <a:latin typeface="Times New Roman" pitchFamily="18" charset="0"/>
                <a:cs typeface="Times New Roman" pitchFamily="18" charset="0"/>
              </a:rPr>
              <a:t>It is the characteristic property of a rock or soil that measures how well it resists being deformed or broken by forces such as gravity.</a:t>
            </a:r>
          </a:p>
          <a:p>
            <a:pPr marL="90488" indent="19050" algn="just">
              <a:buNone/>
            </a:pPr>
            <a:r>
              <a:rPr lang="en-IN" sz="1800" b="1" i="1" dirty="0" smtClean="0">
                <a:latin typeface="Times New Roman" pitchFamily="18" charset="0"/>
                <a:cs typeface="Times New Roman" pitchFamily="18" charset="0"/>
              </a:rPr>
              <a:t>8. Angle of Internal Friction</a:t>
            </a:r>
          </a:p>
          <a:p>
            <a:pPr algn="just">
              <a:buNone/>
            </a:pPr>
            <a:r>
              <a:rPr lang="en-IN" sz="1800" dirty="0" smtClean="0">
                <a:latin typeface="Times New Roman" pitchFamily="18" charset="0"/>
                <a:cs typeface="Times New Roman" pitchFamily="18" charset="0"/>
              </a:rPr>
              <a:t>Angle of internal friction is the angle (φ ), measured between the normal force (N) and resultant force (R), that is attained when failure just occurs in response to a shearing stress (S). Its tangent (S/N) is the coefficient of sliding friction. It is a measure of the ability of a unit of rock or soil to withstand a shear stress.</a:t>
            </a:r>
            <a:endParaRPr lang="en-IN" sz="1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sndAc>
          <p:stSnd>
            <p:snd r:embed="rId3" name="explode.wav"/>
          </p:stSnd>
        </p:sndAc>
      </p:transition>
    </mc:Choice>
    <mc:Fallback>
      <p:transition spd="slow">
        <p:fade/>
        <p:sndAc>
          <p:stSnd>
            <p:snd r:embed="rId2" name="explode.wav"/>
          </p:stSnd>
        </p:sndAc>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5720" y="214290"/>
            <a:ext cx="8572560" cy="6429420"/>
          </a:xfrm>
        </p:spPr>
        <p:txBody>
          <a:bodyPr>
            <a:normAutofit/>
          </a:bodyPr>
          <a:lstStyle/>
          <a:p>
            <a:pPr>
              <a:buNone/>
            </a:pPr>
            <a:r>
              <a:rPr lang="en-IN" sz="2000" b="1" u="sng" dirty="0" smtClean="0">
                <a:latin typeface="Times New Roman" pitchFamily="18" charset="0"/>
                <a:cs typeface="Times New Roman" pitchFamily="18" charset="0"/>
              </a:rPr>
              <a:t>Types of Slope Failure</a:t>
            </a:r>
          </a:p>
          <a:p>
            <a:pPr>
              <a:buNone/>
            </a:pPr>
            <a:r>
              <a:rPr lang="en-IN" sz="1800" b="1" i="1" dirty="0" smtClean="0">
                <a:latin typeface="Times New Roman" pitchFamily="18" charset="0"/>
                <a:cs typeface="Times New Roman" pitchFamily="18" charset="0"/>
              </a:rPr>
              <a:t>1.	Plane Failure</a:t>
            </a:r>
          </a:p>
          <a:p>
            <a:pPr>
              <a:buNone/>
            </a:pPr>
            <a:endParaRPr lang="en-IN" sz="1800" b="1" i="1" dirty="0" smtClean="0">
              <a:latin typeface="Times New Roman" pitchFamily="18" charset="0"/>
              <a:cs typeface="Times New Roman" pitchFamily="18" charset="0"/>
            </a:endParaRPr>
          </a:p>
          <a:p>
            <a:pPr>
              <a:buNone/>
            </a:pPr>
            <a:endParaRPr lang="en-IN" sz="1800" b="1" i="1" dirty="0" smtClean="0">
              <a:latin typeface="Times New Roman" pitchFamily="18" charset="0"/>
              <a:cs typeface="Times New Roman" pitchFamily="18" charset="0"/>
            </a:endParaRPr>
          </a:p>
          <a:p>
            <a:pPr>
              <a:buNone/>
            </a:pPr>
            <a:endParaRPr lang="en-IN" sz="1800" b="1" i="1" dirty="0" smtClean="0">
              <a:latin typeface="Times New Roman" pitchFamily="18" charset="0"/>
              <a:cs typeface="Times New Roman" pitchFamily="18" charset="0"/>
            </a:endParaRPr>
          </a:p>
          <a:p>
            <a:pPr>
              <a:buNone/>
            </a:pPr>
            <a:endParaRPr lang="en-IN" sz="1800" b="1" i="1" dirty="0" smtClean="0">
              <a:latin typeface="Times New Roman" pitchFamily="18" charset="0"/>
              <a:cs typeface="Times New Roman" pitchFamily="18" charset="0"/>
            </a:endParaRPr>
          </a:p>
          <a:p>
            <a:pPr>
              <a:buNone/>
            </a:pPr>
            <a:endParaRPr lang="en-IN" sz="1800" b="1" i="1" dirty="0" smtClean="0">
              <a:latin typeface="Times New Roman" pitchFamily="18" charset="0"/>
              <a:cs typeface="Times New Roman" pitchFamily="18" charset="0"/>
            </a:endParaRPr>
          </a:p>
          <a:p>
            <a:pPr>
              <a:buNone/>
            </a:pPr>
            <a:endParaRPr lang="en-IN" sz="1800" b="1" i="1" dirty="0" smtClean="0">
              <a:latin typeface="Times New Roman" pitchFamily="18" charset="0"/>
              <a:cs typeface="Times New Roman" pitchFamily="18" charset="0"/>
            </a:endParaRPr>
          </a:p>
          <a:p>
            <a:pPr>
              <a:buNone/>
            </a:pPr>
            <a:endParaRPr lang="en-IN" sz="1800" b="1" i="1" dirty="0" smtClean="0">
              <a:latin typeface="Times New Roman" pitchFamily="18" charset="0"/>
              <a:cs typeface="Times New Roman" pitchFamily="18" charset="0"/>
            </a:endParaRPr>
          </a:p>
          <a:p>
            <a:pPr>
              <a:buNone/>
            </a:pPr>
            <a:endParaRPr lang="en-IN" sz="1800" b="1" i="1" dirty="0" smtClean="0">
              <a:latin typeface="Times New Roman" pitchFamily="18" charset="0"/>
              <a:cs typeface="Times New Roman" pitchFamily="18" charset="0"/>
            </a:endParaRPr>
          </a:p>
          <a:p>
            <a:pPr marL="90488" indent="19050" algn="just">
              <a:buNone/>
            </a:pPr>
            <a:r>
              <a:rPr lang="en-IN" sz="1800" dirty="0" smtClean="0">
                <a:latin typeface="Times New Roman" pitchFamily="18" charset="0"/>
                <a:cs typeface="Times New Roman" pitchFamily="18" charset="0"/>
              </a:rPr>
              <a:t>	Simple plane failure is the easiest form of rock slope failure to analyze. It occurs when a discontinuity striking approximately parallel to the slope face and dipping at a lower angle intersects the slope face, enabling the material above the discontinuity to slide.</a:t>
            </a:r>
          </a:p>
          <a:p>
            <a:pPr marL="90488" indent="19050" algn="just">
              <a:buNone/>
            </a:pPr>
            <a:r>
              <a:rPr lang="en-IN" sz="1800" dirty="0" smtClean="0">
                <a:latin typeface="Times New Roman" pitchFamily="18" charset="0"/>
                <a:cs typeface="Times New Roman" pitchFamily="18" charset="0"/>
              </a:rPr>
              <a:t>Variations on this simple failure mode can occur when the sliding plane is a combination of joint sets which form a straight path.</a:t>
            </a:r>
            <a:endParaRPr lang="en-IN" sz="1800" b="1" i="1" dirty="0">
              <a:latin typeface="Times New Roman" pitchFamily="18" charset="0"/>
              <a:cs typeface="Times New Roman" pitchFamily="18" charset="0"/>
            </a:endParaRPr>
          </a:p>
        </p:txBody>
      </p:sp>
      <p:pic>
        <p:nvPicPr>
          <p:cNvPr id="2054" name="Picture 6"/>
          <p:cNvPicPr>
            <a:picLocks noChangeAspect="1" noChangeArrowheads="1"/>
          </p:cNvPicPr>
          <p:nvPr/>
        </p:nvPicPr>
        <p:blipFill>
          <a:blip r:embed="rId3"/>
          <a:srcRect/>
          <a:stretch>
            <a:fillRect/>
          </a:stretch>
        </p:blipFill>
        <p:spPr bwMode="auto">
          <a:xfrm>
            <a:off x="2143108" y="1000108"/>
            <a:ext cx="3143250" cy="2443167"/>
          </a:xfrm>
          <a:prstGeom prst="rect">
            <a:avLst/>
          </a:prstGeom>
          <a:noFill/>
          <a:ln w="9525">
            <a:noFill/>
            <a:miter lim="800000"/>
            <a:headEnd/>
            <a:tailEnd/>
          </a:ln>
          <a:effectLst/>
        </p:spPr>
      </p:pic>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sndAc>
          <p:stSnd>
            <p:snd r:embed="rId4" name="explode.wav"/>
          </p:stSnd>
        </p:sndAc>
      </p:transition>
    </mc:Choice>
    <mc:Fallback>
      <p:transition spd="slow">
        <p:fade/>
        <p:sndAc>
          <p:stSnd>
            <p:snd r:embed="rId2" name="explode.wav"/>
          </p:stSnd>
        </p:sndAc>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2368544"/>
          </a:xfrm>
        </p:spPr>
        <p:txBody>
          <a:bodyPr>
            <a:normAutofit fontScale="90000"/>
          </a:bodyPr>
          <a:lstStyle/>
          <a:p>
            <a:r>
              <a:rPr lang="en-IN" sz="1800" b="0" i="1" dirty="0" smtClean="0">
                <a:solidFill>
                  <a:schemeClr val="tx1"/>
                </a:solidFill>
                <a:effectLst/>
                <a:latin typeface="Times New Roman" pitchFamily="18" charset="0"/>
                <a:cs typeface="Times New Roman" pitchFamily="18" charset="0"/>
              </a:rPr>
              <a:t>2. Wedge Failure</a:t>
            </a:r>
            <a:r>
              <a:rPr lang="en-IN" sz="1800" b="0" dirty="0" smtClean="0">
                <a:solidFill>
                  <a:schemeClr val="tx1"/>
                </a:solidFill>
                <a:effectLst/>
                <a:latin typeface="Times New Roman" pitchFamily="18" charset="0"/>
                <a:cs typeface="Times New Roman" pitchFamily="18" charset="0"/>
              </a:rPr>
              <a:t/>
            </a:r>
            <a:br>
              <a:rPr lang="en-IN" sz="1800" b="0" dirty="0" smtClean="0">
                <a:solidFill>
                  <a:schemeClr val="tx1"/>
                </a:solidFill>
                <a:effectLst/>
                <a:latin typeface="Times New Roman" pitchFamily="18" charset="0"/>
                <a:cs typeface="Times New Roman" pitchFamily="18" charset="0"/>
              </a:rPr>
            </a:br>
            <a:r>
              <a:rPr lang="en-IN" sz="1800" b="0" dirty="0" smtClean="0">
                <a:solidFill>
                  <a:schemeClr val="tx1"/>
                </a:solidFill>
                <a:effectLst/>
                <a:latin typeface="Times New Roman" pitchFamily="18" charset="0"/>
                <a:cs typeface="Times New Roman" pitchFamily="18" charset="0"/>
              </a:rPr>
              <a:t>The three dimensional wedge failures occur when two discontinuities intersects in such a way that the wedge of material, formed above the discontinuities, can slide out in a  direction parallel to the line of intersection of the two discontinuities.</a:t>
            </a:r>
            <a:br>
              <a:rPr lang="en-IN" sz="1800" b="0" dirty="0" smtClean="0">
                <a:solidFill>
                  <a:schemeClr val="tx1"/>
                </a:solidFill>
                <a:effectLst/>
                <a:latin typeface="Times New Roman" pitchFamily="18" charset="0"/>
                <a:cs typeface="Times New Roman" pitchFamily="18" charset="0"/>
              </a:rPr>
            </a:br>
            <a:r>
              <a:rPr lang="en-IN" sz="1800" b="0" dirty="0" smtClean="0">
                <a:solidFill>
                  <a:schemeClr val="tx1"/>
                </a:solidFill>
                <a:effectLst/>
                <a:latin typeface="Times New Roman" pitchFamily="18" charset="0"/>
                <a:cs typeface="Times New Roman" pitchFamily="18" charset="0"/>
              </a:rPr>
              <a:t>	 It is particularly common in the individual bench scale but can also provide the failure mechanism for a large slope where structures are very continuous and extensive.</a:t>
            </a:r>
            <a:endParaRPr lang="en-IN" sz="1800" b="0" dirty="0">
              <a:solidFill>
                <a:schemeClr val="tx1"/>
              </a:solidFill>
              <a:effectLst/>
              <a:latin typeface="Times New Roman" pitchFamily="18" charset="0"/>
              <a:cs typeface="Times New Roman" pitchFamily="18" charset="0"/>
            </a:endParaRPr>
          </a:p>
        </p:txBody>
      </p:sp>
      <p:pic>
        <p:nvPicPr>
          <p:cNvPr id="3079" name="Picture 7"/>
          <p:cNvPicPr>
            <a:picLocks noGrp="1" noChangeAspect="1" noChangeArrowheads="1"/>
          </p:cNvPicPr>
          <p:nvPr>
            <p:ph idx="1"/>
          </p:nvPr>
        </p:nvPicPr>
        <p:blipFill>
          <a:blip r:embed="rId3"/>
          <a:stretch>
            <a:fillRect/>
          </a:stretch>
        </p:blipFill>
        <p:spPr bwMode="auto">
          <a:xfrm>
            <a:off x="3005137" y="3042444"/>
            <a:ext cx="2676525" cy="1847850"/>
          </a:xfrm>
          <a:prstGeom prst="rect">
            <a:avLst/>
          </a:prstGeom>
          <a:noFill/>
          <a:ln w="9525">
            <a:noFill/>
            <a:miter lim="800000"/>
            <a:headEnd/>
            <a:tailEnd/>
          </a:ln>
          <a:effectLst/>
        </p:spPr>
      </p:pic>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sndAc>
          <p:stSnd>
            <p:snd r:embed="rId4" name="explode.wav"/>
          </p:stSnd>
        </p:sndAc>
      </p:transition>
    </mc:Choice>
    <mc:Fallback>
      <p:transition spd="slow">
        <p:fade/>
        <p:sndAc>
          <p:stSnd>
            <p:snd r:embed="rId2" name="explode.wav"/>
          </p:stSnd>
        </p:sndAc>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2786058"/>
          </a:xfrm>
        </p:spPr>
        <p:txBody>
          <a:bodyPr>
            <a:noAutofit/>
          </a:bodyPr>
          <a:lstStyle/>
          <a:p>
            <a:r>
              <a:rPr lang="en-IN" sz="1800" i="1" dirty="0" smtClean="0">
                <a:solidFill>
                  <a:schemeClr val="tx1"/>
                </a:solidFill>
                <a:effectLst/>
                <a:latin typeface="Times New Roman" pitchFamily="18" charset="0"/>
                <a:cs typeface="Times New Roman" pitchFamily="18" charset="0"/>
              </a:rPr>
              <a:t>3. Circular Failure</a:t>
            </a:r>
            <a:r>
              <a:rPr lang="en-IN" sz="1800" b="0" dirty="0" smtClean="0">
                <a:solidFill>
                  <a:schemeClr val="tx1"/>
                </a:solidFill>
                <a:effectLst/>
                <a:latin typeface="Times New Roman" pitchFamily="18" charset="0"/>
                <a:cs typeface="Times New Roman" pitchFamily="18" charset="0"/>
              </a:rPr>
              <a:t/>
            </a:r>
            <a:br>
              <a:rPr lang="en-IN" sz="1800" b="0" dirty="0" smtClean="0">
                <a:solidFill>
                  <a:schemeClr val="tx1"/>
                </a:solidFill>
                <a:effectLst/>
                <a:latin typeface="Times New Roman" pitchFamily="18" charset="0"/>
                <a:cs typeface="Times New Roman" pitchFamily="18" charset="0"/>
              </a:rPr>
            </a:br>
            <a:r>
              <a:rPr lang="en-IN" sz="1800" b="0" dirty="0" smtClean="0">
                <a:solidFill>
                  <a:schemeClr val="tx1"/>
                </a:solidFill>
                <a:effectLst/>
                <a:latin typeface="Times New Roman" pitchFamily="18" charset="0"/>
                <a:cs typeface="Times New Roman" pitchFamily="18" charset="0"/>
              </a:rPr>
              <a:t>Surface of the failure in spoil dumps or soil slopes resembles the shape of a circular arc. This failure can occurs in soil slopes, the circular method occurs when the joint sets are not very well defined.</a:t>
            </a:r>
            <a:br>
              <a:rPr lang="en-IN" sz="1800" b="0" dirty="0" smtClean="0">
                <a:solidFill>
                  <a:schemeClr val="tx1"/>
                </a:solidFill>
                <a:effectLst/>
                <a:latin typeface="Times New Roman" pitchFamily="18" charset="0"/>
                <a:cs typeface="Times New Roman" pitchFamily="18" charset="0"/>
              </a:rPr>
            </a:br>
            <a:r>
              <a:rPr lang="en-IN" sz="1800" b="0" dirty="0" smtClean="0">
                <a:solidFill>
                  <a:schemeClr val="tx1"/>
                </a:solidFill>
                <a:effectLst/>
                <a:latin typeface="Times New Roman" pitchFamily="18" charset="0"/>
                <a:cs typeface="Times New Roman" pitchFamily="18" charset="0"/>
              </a:rPr>
              <a:t>	When the material of the spoil dump slopes are weak such as soil, heavily jointed or broken rock mass, the failure is defined by a single discontinuity surface but will tend to follow a circular path.</a:t>
            </a:r>
            <a:endParaRPr lang="en-IN" sz="1800" b="0" dirty="0">
              <a:solidFill>
                <a:schemeClr val="tx1"/>
              </a:solidFill>
              <a:effectLst/>
              <a:latin typeface="Times New Roman" pitchFamily="18" charset="0"/>
              <a:cs typeface="Times New Roman" pitchFamily="18" charset="0"/>
            </a:endParaRPr>
          </a:p>
        </p:txBody>
      </p:sp>
      <p:pic>
        <p:nvPicPr>
          <p:cNvPr id="4098" name="Picture 2"/>
          <p:cNvPicPr>
            <a:picLocks noGrp="1" noChangeAspect="1" noChangeArrowheads="1"/>
          </p:cNvPicPr>
          <p:nvPr>
            <p:ph idx="1"/>
          </p:nvPr>
        </p:nvPicPr>
        <p:blipFill>
          <a:blip r:embed="rId3"/>
          <a:stretch>
            <a:fillRect/>
          </a:stretch>
        </p:blipFill>
        <p:spPr bwMode="auto">
          <a:xfrm>
            <a:off x="2905125" y="3028156"/>
            <a:ext cx="2876550" cy="1876425"/>
          </a:xfrm>
          <a:prstGeom prst="rect">
            <a:avLst/>
          </a:prstGeom>
          <a:noFill/>
          <a:ln w="9525">
            <a:noFill/>
            <a:miter lim="800000"/>
            <a:headEnd/>
            <a:tailEnd/>
          </a:ln>
          <a:effectLst/>
        </p:spPr>
      </p:pic>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sndAc>
          <p:stSnd>
            <p:snd r:embed="rId4" name="explode.wav"/>
          </p:stSnd>
        </p:sndAc>
      </p:transition>
    </mc:Choice>
    <mc:Fallback>
      <p:transition spd="slow">
        <p:fade/>
        <p:sndAc>
          <p:stSnd>
            <p:snd r:embed="rId2" name="explode.wav"/>
          </p:stSnd>
        </p:sndAc>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28604"/>
            <a:ext cx="8229600" cy="5578687"/>
          </a:xfrm>
        </p:spPr>
        <p:txBody>
          <a:bodyPr>
            <a:normAutofit lnSpcReduction="10000"/>
          </a:bodyPr>
          <a:lstStyle/>
          <a:p>
            <a:pPr marL="90488" indent="19050" algn="just">
              <a:buNone/>
            </a:pPr>
            <a:r>
              <a:rPr lang="en-IN" sz="1800" dirty="0" smtClean="0">
                <a:latin typeface="Times New Roman" pitchFamily="18" charset="0"/>
                <a:cs typeface="Times New Roman" pitchFamily="18" charset="0"/>
              </a:rPr>
              <a:t>Circular failure is classified in three types depending on the area that is affected by the failure surface. They are:-</a:t>
            </a:r>
          </a:p>
          <a:p>
            <a:pPr marL="90488" indent="19050" algn="just">
              <a:buNone/>
            </a:pPr>
            <a:r>
              <a:rPr lang="en-IN" sz="1800" dirty="0" smtClean="0">
                <a:latin typeface="Times New Roman" pitchFamily="18" charset="0"/>
                <a:cs typeface="Times New Roman" pitchFamily="18" charset="0"/>
              </a:rPr>
              <a:t>(a) Slope failure: In this type of failure, the arc of the rupture surface meets the slope above the toe of the slope. This happens when the slope angle is very high and the soil close to the toe posses the high strength.</a:t>
            </a:r>
          </a:p>
          <a:p>
            <a:pPr marL="90488" indent="19050" algn="just">
              <a:buNone/>
            </a:pPr>
            <a:r>
              <a:rPr lang="en-IN" sz="1800" dirty="0" smtClean="0">
                <a:latin typeface="Times New Roman" pitchFamily="18" charset="0"/>
                <a:cs typeface="Times New Roman" pitchFamily="18" charset="0"/>
              </a:rPr>
              <a:t>(b) Toe failure: In this type of failure, the arc of the rupture surface meets the slope at the toe.</a:t>
            </a:r>
          </a:p>
          <a:p>
            <a:pPr marL="90488" indent="19050" algn="just">
              <a:buNone/>
            </a:pPr>
            <a:r>
              <a:rPr lang="en-IN" sz="1800" dirty="0" smtClean="0">
                <a:latin typeface="Times New Roman" pitchFamily="18" charset="0"/>
                <a:cs typeface="Times New Roman" pitchFamily="18" charset="0"/>
              </a:rPr>
              <a:t>(c) Base failure: In this type of failure, the arc of the failure passes below the toe and in to base of the slope. This happens when the slope angle is low and the soil below the base is softer and more plastic than the soil above the base</a:t>
            </a:r>
            <a:r>
              <a:rPr lang="en-IN" sz="1800" dirty="0" smtClean="0"/>
              <a:t>.</a:t>
            </a:r>
          </a:p>
          <a:p>
            <a:pPr algn="just">
              <a:buNone/>
            </a:pPr>
            <a:endParaRPr lang="en-IN" sz="1800" b="1" i="1" dirty="0" smtClean="0">
              <a:latin typeface="Times New Roman" pitchFamily="18" charset="0"/>
              <a:cs typeface="Times New Roman" pitchFamily="18" charset="0"/>
            </a:endParaRPr>
          </a:p>
          <a:p>
            <a:pPr algn="just">
              <a:buNone/>
            </a:pPr>
            <a:r>
              <a:rPr lang="en-IN" sz="1800" b="1" i="1" dirty="0" smtClean="0">
                <a:latin typeface="Times New Roman" pitchFamily="18" charset="0"/>
                <a:cs typeface="Times New Roman" pitchFamily="18" charset="0"/>
              </a:rPr>
              <a:t>4. Toppling Failure</a:t>
            </a:r>
          </a:p>
          <a:p>
            <a:pPr marL="90488" indent="19050" algn="just">
              <a:buNone/>
            </a:pPr>
            <a:r>
              <a:rPr lang="en-IN" sz="1800" dirty="0" smtClean="0">
                <a:latin typeface="Times New Roman" pitchFamily="18" charset="0"/>
                <a:cs typeface="Times New Roman" pitchFamily="18" charset="0"/>
              </a:rPr>
              <a:t>Toppling or overturning has been recognized by several investigators as being a mechanism of rock slope failure and has been postulated as the cause of several failures ranging from small to large ones. </a:t>
            </a:r>
          </a:p>
          <a:p>
            <a:pPr marL="90488" indent="19050" algn="just">
              <a:buNone/>
            </a:pPr>
            <a:r>
              <a:rPr lang="en-IN" sz="1800" dirty="0" smtClean="0">
                <a:latin typeface="Times New Roman" pitchFamily="18" charset="0"/>
                <a:cs typeface="Times New Roman" pitchFamily="18" charset="0"/>
              </a:rPr>
              <a:t>	It occurs in slopes having near vertical joint sets very often the stability depends on the stability of one or two key blocks.</a:t>
            </a:r>
            <a:endParaRPr lang="en-IN" sz="1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sndAc>
          <p:stSnd>
            <p:snd r:embed="rId3" name="explode.wav"/>
          </p:stSnd>
        </p:sndAc>
      </p:transition>
    </mc:Choice>
    <mc:Fallback>
      <p:transition spd="slow">
        <p:fade/>
        <p:sndAc>
          <p:stSnd>
            <p:snd r:embed="rId2" name="explode.wav"/>
          </p:stSnd>
        </p:sndAc>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3"/>
          <a:srcRect/>
          <a:stretch>
            <a:fillRect/>
          </a:stretch>
        </p:blipFill>
        <p:spPr bwMode="auto">
          <a:xfrm>
            <a:off x="2143108" y="1571612"/>
            <a:ext cx="4071966" cy="3372657"/>
          </a:xfrm>
          <a:prstGeom prst="rect">
            <a:avLst/>
          </a:prstGeom>
          <a:noFill/>
          <a:ln w="9525">
            <a:noFill/>
            <a:miter lim="800000"/>
            <a:headEnd/>
            <a:tailEnd/>
          </a:ln>
          <a:effectLst/>
        </p:spPr>
      </p:pic>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sndAc>
          <p:stSnd>
            <p:snd r:embed="rId4" name="explode.wav"/>
          </p:stSnd>
        </p:sndAc>
      </p:transition>
    </mc:Choice>
    <mc:Fallback>
      <p:transition spd="slow">
        <p:fade/>
        <p:sndAc>
          <p:stSnd>
            <p:snd r:embed="rId2" name="explode.wav"/>
          </p:stSnd>
        </p:sndAc>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Celestial</Template>
  <TotalTime>183</TotalTime>
  <Words>908</Words>
  <Application>Microsoft Office PowerPoint</Application>
  <PresentationFormat>On-screen Show (4:3)</PresentationFormat>
  <Paragraphs>81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Celestial</vt:lpstr>
      <vt:lpstr>www.MINEPORTAL.in</vt:lpstr>
      <vt:lpstr>Slope Stability Analysis</vt:lpstr>
      <vt:lpstr>PowerPoint Presentation</vt:lpstr>
      <vt:lpstr>PowerPoint Presentation</vt:lpstr>
      <vt:lpstr>PowerPoint Presentation</vt:lpstr>
      <vt:lpstr>2. Wedge Failure The three dimensional wedge failures occur when two discontinuities intersects in such a way that the wedge of material, formed above the discontinuities, can slide out in a  direction parallel to the line of intersection of the two discontinuities.   It is particularly common in the individual bench scale but can also provide the failure mechanism for a large slope where structures are very continuous and extensive.</vt:lpstr>
      <vt:lpstr>3. Circular Failure Surface of the failure in spoil dumps or soil slopes resembles the shape of a circular arc. This failure can occurs in soil slopes, the circular method occurs when the joint sets are not very well defined.  When the material of the spoil dump slopes are weak such as soil, heavily jointed or broken rock mass, the failure is defined by a single discontinuity surface but will tend to follow a circular path.</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ranjan kumar</cp:lastModifiedBy>
  <cp:revision>36</cp:revision>
  <dcterms:created xsi:type="dcterms:W3CDTF">2014-04-09T02:01:40Z</dcterms:created>
  <dcterms:modified xsi:type="dcterms:W3CDTF">2018-09-21T13:27:29Z</dcterms:modified>
</cp:coreProperties>
</file>