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81" r:id="rId2"/>
    <p:sldId id="256" r:id="rId3"/>
    <p:sldId id="261" r:id="rId4"/>
    <p:sldId id="262" r:id="rId5"/>
    <p:sldId id="270" r:id="rId6"/>
    <p:sldId id="272" r:id="rId7"/>
    <p:sldId id="277" r:id="rId8"/>
    <p:sldId id="278" r:id="rId9"/>
    <p:sldId id="279" r:id="rId10"/>
    <p:sldId id="280" r:id="rId11"/>
    <p:sldId id="273" r:id="rId12"/>
    <p:sldId id="274" r:id="rId13"/>
    <p:sldId id="275" r:id="rId14"/>
    <p:sldId id="276" r:id="rId15"/>
    <p:sldId id="259" r:id="rId16"/>
    <p:sldId id="257" r:id="rId17"/>
    <p:sldId id="268" r:id="rId18"/>
    <p:sldId id="263" r:id="rId19"/>
    <p:sldId id="258" r:id="rId20"/>
    <p:sldId id="264" r:id="rId21"/>
    <p:sldId id="271" r:id="rId22"/>
    <p:sldId id="265" r:id="rId23"/>
    <p:sldId id="266" r:id="rId24"/>
    <p:sldId id="267"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4FF17E7-EC01-4646-AC17-5A62DEF46AEF}" type="datetimeFigureOut">
              <a:rPr lang="en-IN" smtClean="0"/>
              <a:t>21-09-2018</a:t>
            </a:fld>
            <a:endParaRPr lang="en-IN" dirty="0"/>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fld id="{45DA70E6-C8A3-4A36-95D3-3B2493CB3A77}" type="slidenum">
              <a:rPr lang="en-IN" smtClean="0"/>
              <a:t>‹#›</a:t>
            </a:fld>
            <a:endParaRPr lang="en-IN" dirty="0"/>
          </a:p>
        </p:txBody>
      </p:sp>
    </p:spTree>
    <p:extLst>
      <p:ext uri="{BB962C8B-B14F-4D97-AF65-F5344CB8AC3E}">
        <p14:creationId xmlns:p14="http://schemas.microsoft.com/office/powerpoint/2010/main" val="49866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113466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286999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5E03171C-CDF9-4E3F-B001-EF1B34EC3DB5}" type="slidenum">
              <a:rPr lang="en-IN" smtClean="0"/>
              <a:t>‹#›</a:t>
            </a:fld>
            <a:endParaRPr lang="en-IN"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20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a:xfrm>
            <a:off x="685800" y="378883"/>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168203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4063790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64227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847200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E92F1D8-C289-4B28-AA26-F98F8722819B}" type="datetimeFigureOut">
              <a:rPr lang="en-IN" smtClean="0"/>
              <a:t>21-09-2018</a:t>
            </a:fld>
            <a:endParaRPr lang="en-IN" dirty="0"/>
          </a:p>
        </p:txBody>
      </p:sp>
      <p:sp>
        <p:nvSpPr>
          <p:cNvPr id="5" name="Footer Placeholder 4"/>
          <p:cNvSpPr>
            <a:spLocks noGrp="1"/>
          </p:cNvSpPr>
          <p:nvPr>
            <p:ph type="ftr" sz="quarter" idx="11"/>
          </p:nvPr>
        </p:nvSpPr>
        <p:spPr>
          <a:xfrm>
            <a:off x="685800" y="381000"/>
            <a:ext cx="6991492" cy="36512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249125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247719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E92F1D8-C289-4B28-AA26-F98F8722819B}" type="datetimeFigureOut">
              <a:rPr lang="en-IN" smtClean="0"/>
              <a:t>21-09-2018</a:t>
            </a:fld>
            <a:endParaRPr lang="en-IN" dirty="0"/>
          </a:p>
        </p:txBody>
      </p:sp>
      <p:sp>
        <p:nvSpPr>
          <p:cNvPr id="5" name="Footer Placeholder 4"/>
          <p:cNvSpPr>
            <a:spLocks noGrp="1"/>
          </p:cNvSpPr>
          <p:nvPr>
            <p:ph type="ftr" sz="quarter" idx="11"/>
          </p:nvPr>
        </p:nvSpPr>
        <p:spPr>
          <a:xfrm>
            <a:off x="685800" y="381001"/>
            <a:ext cx="6991492" cy="36406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95202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186975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258730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79047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345418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215568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92F1D8-C289-4B28-AA26-F98F8722819B}" type="datetimeFigureOut">
              <a:rPr lang="en-IN" smtClean="0"/>
              <a:t>21-09-2018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E03171C-CDF9-4E3F-B001-EF1B34EC3DB5}" type="slidenum">
              <a:rPr lang="en-IN" smtClean="0"/>
              <a:t>‹#›</a:t>
            </a:fld>
            <a:endParaRPr lang="en-IN" dirty="0"/>
          </a:p>
        </p:txBody>
      </p:sp>
    </p:spTree>
    <p:extLst>
      <p:ext uri="{BB962C8B-B14F-4D97-AF65-F5344CB8AC3E}">
        <p14:creationId xmlns:p14="http://schemas.microsoft.com/office/powerpoint/2010/main" val="406970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92F1D8-C289-4B28-AA26-F98F8722819B}" type="datetimeFigureOut">
              <a:rPr lang="en-IN" smtClean="0"/>
              <a:t>21-09-2018</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03171C-CDF9-4E3F-B001-EF1B34EC3DB5}" type="slidenum">
              <a:rPr lang="en-IN" smtClean="0"/>
              <a:t>‹#›</a:t>
            </a:fld>
            <a:endParaRPr lang="en-IN" dirty="0"/>
          </a:p>
        </p:txBody>
      </p:sp>
    </p:spTree>
    <p:extLst>
      <p:ext uri="{BB962C8B-B14F-4D97-AF65-F5344CB8AC3E}">
        <p14:creationId xmlns:p14="http://schemas.microsoft.com/office/powerpoint/2010/main" val="373773057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08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latin typeface="Times New Roman" pitchFamily="18" charset="0"/>
                <a:cs typeface="Times New Roman" pitchFamily="18" charset="0"/>
              </a:rPr>
              <a:t>Toppling Failure</a:t>
            </a:r>
            <a:br>
              <a:rPr lang="en-IN" b="1" i="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It occurs in slopes having near vertical joint sets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stability depends on the stability of one or two key </a:t>
            </a:r>
            <a:r>
              <a:rPr lang="en-IN" sz="2400" dirty="0" smtClean="0">
                <a:latin typeface="Times New Roman" pitchFamily="18" charset="0"/>
                <a:cs typeface="Times New Roman" pitchFamily="18" charset="0"/>
              </a:rPr>
              <a:t>blocks</a:t>
            </a:r>
          </a:p>
          <a:p>
            <a:r>
              <a:rPr lang="en-IN" sz="2400" dirty="0" smtClean="0">
                <a:latin typeface="Times New Roman" pitchFamily="18" charset="0"/>
                <a:cs typeface="Times New Roman" pitchFamily="18" charset="0"/>
              </a:rPr>
              <a:t>Cause </a:t>
            </a:r>
            <a:r>
              <a:rPr lang="en-IN" sz="2400" dirty="0">
                <a:latin typeface="Times New Roman" pitchFamily="18" charset="0"/>
                <a:cs typeface="Times New Roman" pitchFamily="18" charset="0"/>
              </a:rPr>
              <a:t>of several failures </a:t>
            </a:r>
            <a:r>
              <a:rPr lang="en-IN" sz="2400" dirty="0" smtClean="0">
                <a:latin typeface="Times New Roman" pitchFamily="18" charset="0"/>
                <a:cs typeface="Times New Roman" pitchFamily="18" charset="0"/>
              </a:rPr>
              <a:t>ranging </a:t>
            </a:r>
            <a:r>
              <a:rPr lang="en-IN" sz="2400" dirty="0">
                <a:latin typeface="Times New Roman" pitchFamily="18" charset="0"/>
                <a:cs typeface="Times New Roman" pitchFamily="18" charset="0"/>
              </a:rPr>
              <a:t>from small to large </a:t>
            </a:r>
            <a:r>
              <a:rPr lang="en-IN" sz="2400" dirty="0" smtClean="0">
                <a:latin typeface="Times New Roman" pitchFamily="18" charset="0"/>
                <a:cs typeface="Times New Roman" pitchFamily="18" charset="0"/>
              </a:rPr>
              <a:t>ones</a:t>
            </a:r>
          </a:p>
          <a:p>
            <a:endParaRPr lang="en-IN" sz="2400" dirty="0">
              <a:latin typeface="Times New Roman" pitchFamily="18" charset="0"/>
              <a:cs typeface="Times New Roman" pitchFamily="18" charset="0"/>
            </a:endParaRPr>
          </a:p>
          <a:p>
            <a:endParaRPr lang="en-US" dirty="0"/>
          </a:p>
        </p:txBody>
      </p:sp>
      <p:pic>
        <p:nvPicPr>
          <p:cNvPr id="4" name="Picture 3"/>
          <p:cNvPicPr>
            <a:picLocks noGrp="1" noChangeAspect="1" noChangeArrowheads="1"/>
          </p:cNvPicPr>
          <p:nvPr/>
        </p:nvPicPr>
        <p:blipFill>
          <a:blip r:embed="rId2"/>
          <a:srcRect/>
          <a:stretch>
            <a:fillRect/>
          </a:stretch>
        </p:blipFill>
        <p:spPr bwMode="auto">
          <a:xfrm>
            <a:off x="2895600" y="3723943"/>
            <a:ext cx="2857618" cy="2366858"/>
          </a:xfrm>
          <a:prstGeom prst="rect">
            <a:avLst/>
          </a:prstGeom>
          <a:noFill/>
          <a:ln w="9525">
            <a:noFill/>
            <a:miter lim="800000"/>
            <a:headEnd/>
            <a:tailEnd/>
          </a:ln>
          <a:effectLst/>
        </p:spPr>
      </p:pic>
    </p:spTree>
    <p:extLst>
      <p:ext uri="{BB962C8B-B14F-4D97-AF65-F5344CB8AC3E}">
        <p14:creationId xmlns:p14="http://schemas.microsoft.com/office/powerpoint/2010/main" val="387058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Slope stability analysis technique</a:t>
            </a:r>
            <a:endParaRPr lang="en-IN" dirty="0"/>
          </a:p>
        </p:txBody>
      </p:sp>
      <p:sp>
        <p:nvSpPr>
          <p:cNvPr id="3" name="Content Placeholder 2"/>
          <p:cNvSpPr>
            <a:spLocks noGrp="1"/>
          </p:cNvSpPr>
          <p:nvPr>
            <p:ph idx="1"/>
          </p:nvPr>
        </p:nvSpPr>
        <p:spPr/>
        <p:txBody>
          <a:bodyPr/>
          <a:lstStyle/>
          <a:p>
            <a:r>
              <a:rPr lang="en-IN" dirty="0" smtClean="0"/>
              <a:t>Limit Equilibrium Method</a:t>
            </a:r>
          </a:p>
          <a:p>
            <a:endParaRPr lang="en-IN" dirty="0" smtClean="0"/>
          </a:p>
          <a:p>
            <a:endParaRPr lang="en-IN" dirty="0"/>
          </a:p>
          <a:p>
            <a:r>
              <a:rPr lang="en-IN" dirty="0" smtClean="0"/>
              <a:t>Finite Element Method</a:t>
            </a:r>
            <a:endParaRPr lang="en-IN" dirty="0"/>
          </a:p>
        </p:txBody>
      </p:sp>
    </p:spTree>
    <p:extLst>
      <p:ext uri="{BB962C8B-B14F-4D97-AF65-F5344CB8AC3E}">
        <p14:creationId xmlns:p14="http://schemas.microsoft.com/office/powerpoint/2010/main" val="3108472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 Equilibrium Method</a:t>
            </a:r>
            <a:br>
              <a:rPr lang="en-IN" dirty="0"/>
            </a:br>
            <a:endParaRPr lang="en-US" dirty="0"/>
          </a:p>
        </p:txBody>
      </p:sp>
      <p:sp>
        <p:nvSpPr>
          <p:cNvPr id="3" name="Content Placeholder 2"/>
          <p:cNvSpPr>
            <a:spLocks noGrp="1"/>
          </p:cNvSpPr>
          <p:nvPr>
            <p:ph idx="1"/>
          </p:nvPr>
        </p:nvSpPr>
        <p:spPr/>
        <p:txBody>
          <a:bodyPr/>
          <a:lstStyle/>
          <a:p>
            <a:endParaRPr lang="en-US" dirty="0"/>
          </a:p>
          <a:p>
            <a:r>
              <a:rPr lang="en-US" dirty="0"/>
              <a:t> Limit equilibrium methods are still currently most used for slopes stability studies </a:t>
            </a:r>
            <a:endParaRPr lang="en-US" dirty="0" smtClean="0"/>
          </a:p>
          <a:p>
            <a:endParaRPr lang="en-US" dirty="0"/>
          </a:p>
          <a:p>
            <a:r>
              <a:rPr lang="en-US" dirty="0"/>
              <a:t> These methods consist in cut- ting the slope into fine slices so that their base can be com- parable with a straight line then to write the equilibrium equations </a:t>
            </a:r>
            <a:endParaRPr lang="en-US" dirty="0" smtClean="0"/>
          </a:p>
          <a:p>
            <a:r>
              <a:rPr lang="en-US" dirty="0"/>
              <a:t>The safety factor is given by using an iterative procedure </a:t>
            </a:r>
          </a:p>
        </p:txBody>
      </p:sp>
    </p:spTree>
    <p:extLst>
      <p:ext uri="{BB962C8B-B14F-4D97-AF65-F5344CB8AC3E}">
        <p14:creationId xmlns:p14="http://schemas.microsoft.com/office/powerpoint/2010/main" val="207194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22854"/>
            <a:ext cx="8610600" cy="1302027"/>
          </a:xfrm>
        </p:spPr>
        <p:txBody>
          <a:bodyPr/>
          <a:lstStyle/>
          <a:p>
            <a:r>
              <a:rPr lang="en-US" b="1" dirty="0"/>
              <a:t>main limit equilibrium methods </a:t>
            </a:r>
            <a:endParaRPr lang="en-US" dirty="0"/>
          </a:p>
        </p:txBody>
      </p:sp>
      <p:pic>
        <p:nvPicPr>
          <p:cNvPr id="4" name="Content Placeholder 3"/>
          <p:cNvPicPr>
            <a:picLocks noGrp="1" noChangeAspect="1"/>
          </p:cNvPicPr>
          <p:nvPr>
            <p:ph idx="1"/>
          </p:nvPr>
        </p:nvPicPr>
        <p:blipFill>
          <a:blip r:embed="rId2"/>
          <a:stretch>
            <a:fillRect/>
          </a:stretch>
        </p:blipFill>
        <p:spPr>
          <a:xfrm>
            <a:off x="1099931" y="1592176"/>
            <a:ext cx="10021089" cy="4679071"/>
          </a:xfrm>
          <a:prstGeom prst="rect">
            <a:avLst/>
          </a:prstGeom>
        </p:spPr>
      </p:pic>
    </p:spTree>
    <p:extLst>
      <p:ext uri="{BB962C8B-B14F-4D97-AF65-F5344CB8AC3E}">
        <p14:creationId xmlns:p14="http://schemas.microsoft.com/office/powerpoint/2010/main" val="285310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Finite Element Method</a:t>
            </a:r>
            <a:br>
              <a:rPr lang="en-IN" dirty="0"/>
            </a:br>
            <a:endParaRPr lang="en-US" dirty="0"/>
          </a:p>
        </p:txBody>
      </p:sp>
      <p:sp>
        <p:nvSpPr>
          <p:cNvPr id="3" name="Content Placeholder 2"/>
          <p:cNvSpPr>
            <a:spLocks noGrp="1"/>
          </p:cNvSpPr>
          <p:nvPr>
            <p:ph idx="1"/>
          </p:nvPr>
        </p:nvSpPr>
        <p:spPr/>
        <p:txBody>
          <a:bodyPr/>
          <a:lstStyle/>
          <a:p>
            <a:r>
              <a:rPr lang="en-US" dirty="0"/>
              <a:t>The finite element method makes it possible to </a:t>
            </a:r>
            <a:r>
              <a:rPr lang="en-US" dirty="0" err="1"/>
              <a:t>calcu</a:t>
            </a:r>
            <a:r>
              <a:rPr lang="en-US" dirty="0"/>
              <a:t>- late stresses and deformations state in a rock mass </a:t>
            </a:r>
            <a:endParaRPr lang="en-US" dirty="0" smtClean="0"/>
          </a:p>
          <a:p>
            <a:r>
              <a:rPr lang="en-US" dirty="0" smtClean="0"/>
              <a:t>It uses </a:t>
            </a:r>
            <a:r>
              <a:rPr lang="en-US" dirty="0"/>
              <a:t>the method of reduction of soil resistance properties, known as </a:t>
            </a:r>
            <a:r>
              <a:rPr lang="en-US" dirty="0" smtClean="0"/>
              <a:t>the   “c-</a:t>
            </a:r>
            <a:r>
              <a:rPr lang="el-GR" i="1" dirty="0"/>
              <a:t>φ </a:t>
            </a:r>
            <a:r>
              <a:rPr lang="en-US" dirty="0" smtClean="0"/>
              <a:t> reduction” method.</a:t>
            </a:r>
          </a:p>
          <a:p>
            <a:r>
              <a:rPr lang="en-US" dirty="0"/>
              <a:t>At the failure stage of the slope, the total safety factor is given </a:t>
            </a:r>
            <a:r>
              <a:rPr lang="en-US" dirty="0" smtClean="0"/>
              <a:t>as </a:t>
            </a:r>
            <a:endParaRPr lang="en-US" dirty="0"/>
          </a:p>
        </p:txBody>
      </p:sp>
      <p:pic>
        <p:nvPicPr>
          <p:cNvPr id="4" name="Picture 3"/>
          <p:cNvPicPr>
            <a:picLocks noChangeAspect="1"/>
          </p:cNvPicPr>
          <p:nvPr/>
        </p:nvPicPr>
        <p:blipFill>
          <a:blip r:embed="rId2"/>
          <a:stretch>
            <a:fillRect/>
          </a:stretch>
        </p:blipFill>
        <p:spPr>
          <a:xfrm>
            <a:off x="3077404" y="4067381"/>
            <a:ext cx="4962758" cy="994949"/>
          </a:xfrm>
          <a:prstGeom prst="rect">
            <a:avLst/>
          </a:prstGeom>
        </p:spPr>
      </p:pic>
    </p:spTree>
    <p:extLst>
      <p:ext uri="{BB962C8B-B14F-4D97-AF65-F5344CB8AC3E}">
        <p14:creationId xmlns:p14="http://schemas.microsoft.com/office/powerpoint/2010/main" val="396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flac</a:t>
            </a:r>
            <a:r>
              <a:rPr lang="en-IN" smtClean="0"/>
              <a:t> 3d</a:t>
            </a:r>
            <a:endParaRPr lang="en-IN" dirty="0"/>
          </a:p>
        </p:txBody>
      </p:sp>
      <p:sp>
        <p:nvSpPr>
          <p:cNvPr id="3" name="Content Placeholder 2"/>
          <p:cNvSpPr>
            <a:spLocks noGrp="1"/>
          </p:cNvSpPr>
          <p:nvPr>
            <p:ph idx="1"/>
          </p:nvPr>
        </p:nvSpPr>
        <p:spPr/>
        <p:txBody>
          <a:bodyPr>
            <a:normAutofit lnSpcReduction="10000"/>
          </a:bodyPr>
          <a:lstStyle/>
          <a:p>
            <a:r>
              <a:rPr lang="en-IN" dirty="0" smtClean="0"/>
              <a:t>It’s full form is Fast </a:t>
            </a:r>
            <a:r>
              <a:rPr lang="en-IN" dirty="0" err="1"/>
              <a:t>Langrangian</a:t>
            </a:r>
            <a:r>
              <a:rPr lang="en-IN" dirty="0" smtClean="0"/>
              <a:t> </a:t>
            </a:r>
            <a:r>
              <a:rPr lang="en-IN" dirty="0"/>
              <a:t>A</a:t>
            </a:r>
            <a:r>
              <a:rPr lang="en-IN" dirty="0" smtClean="0"/>
              <a:t>nalysis and Continua.</a:t>
            </a:r>
          </a:p>
          <a:p>
            <a:r>
              <a:rPr lang="en-IN" dirty="0" smtClean="0"/>
              <a:t>This is a software that is used to simulate real model conditions on desktop to estimate the behaviour of model under various applied conditions.</a:t>
            </a:r>
          </a:p>
          <a:p>
            <a:r>
              <a:rPr lang="en-IN" dirty="0" smtClean="0"/>
              <a:t>On solving the model, FLAC runs some steps. These calculation steps </a:t>
            </a:r>
            <a:r>
              <a:rPr lang="en-IN" dirty="0"/>
              <a:t>allow gravitational stresses to develop </a:t>
            </a:r>
            <a:r>
              <a:rPr lang="en-IN" dirty="0" smtClean="0"/>
              <a:t>within the body and take simulation </a:t>
            </a:r>
            <a:r>
              <a:rPr lang="en-IN" dirty="0"/>
              <a:t>to equilibrium</a:t>
            </a:r>
            <a:r>
              <a:rPr lang="en-IN" dirty="0" smtClean="0"/>
              <a:t>.</a:t>
            </a:r>
          </a:p>
          <a:p>
            <a:r>
              <a:rPr lang="en-IN" i="1" dirty="0"/>
              <a:t>FLAC3D </a:t>
            </a:r>
            <a:r>
              <a:rPr lang="en-IN" dirty="0"/>
              <a:t>is an </a:t>
            </a:r>
            <a:r>
              <a:rPr lang="en-IN" dirty="0" smtClean="0"/>
              <a:t>explicit dynamic </a:t>
            </a:r>
            <a:r>
              <a:rPr lang="en-IN" dirty="0"/>
              <a:t>code, we step the model </a:t>
            </a:r>
            <a:r>
              <a:rPr lang="en-IN" dirty="0" smtClean="0"/>
              <a:t>through time (calculation time, not real time) allowing </a:t>
            </a:r>
            <a:r>
              <a:rPr lang="en-IN" dirty="0"/>
              <a:t>the kinetic energy of the mesh to </a:t>
            </a:r>
            <a:r>
              <a:rPr lang="en-IN" dirty="0" smtClean="0"/>
              <a:t>damp </a:t>
            </a:r>
            <a:r>
              <a:rPr lang="en-IN" dirty="0"/>
              <a:t>out (thus providing the static solution we seek).</a:t>
            </a:r>
            <a:endParaRPr lang="en-IN" dirty="0" smtClean="0"/>
          </a:p>
          <a:p>
            <a:r>
              <a:rPr lang="en-IN" dirty="0" smtClean="0"/>
              <a:t>While stepping we can monitor maximum unbalanced force and maximum displacement  in the system which when becomes constants are indicators that model has reached the equilibrium.</a:t>
            </a:r>
          </a:p>
        </p:txBody>
      </p:sp>
    </p:spTree>
    <p:extLst>
      <p:ext uri="{BB962C8B-B14F-4D97-AF65-F5344CB8AC3E}">
        <p14:creationId xmlns:p14="http://schemas.microsoft.com/office/powerpoint/2010/main" val="1976868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122" y="245758"/>
            <a:ext cx="8610600" cy="1293028"/>
          </a:xfrm>
        </p:spPr>
        <p:txBody>
          <a:bodyPr/>
          <a:lstStyle/>
          <a:p>
            <a:r>
              <a:rPr lang="en-IN" dirty="0" smtClean="0"/>
              <a:t>Program used for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39" y="1282890"/>
            <a:ext cx="10290412" cy="5418162"/>
          </a:xfrm>
        </p:spPr>
      </p:pic>
    </p:spTree>
    <p:extLst>
      <p:ext uri="{BB962C8B-B14F-4D97-AF65-F5344CB8AC3E}">
        <p14:creationId xmlns:p14="http://schemas.microsoft.com/office/powerpoint/2010/main" val="293638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 of program</a:t>
            </a:r>
            <a:endParaRPr lang="en-IN" dirty="0"/>
          </a:p>
        </p:txBody>
      </p:sp>
      <p:sp>
        <p:nvSpPr>
          <p:cNvPr id="3" name="Content Placeholder 2"/>
          <p:cNvSpPr>
            <a:spLocks noGrp="1"/>
          </p:cNvSpPr>
          <p:nvPr>
            <p:ph idx="1"/>
          </p:nvPr>
        </p:nvSpPr>
        <p:spPr/>
        <p:txBody>
          <a:bodyPr>
            <a:normAutofit fontScale="92500"/>
          </a:bodyPr>
          <a:lstStyle/>
          <a:p>
            <a:r>
              <a:rPr lang="en-IN" dirty="0" smtClean="0"/>
              <a:t>FLAC makes model comprising of a no. of zones. Zones are nothing but a tetrahedral volume in shape of brick (in this case) which are treated as a single entity.</a:t>
            </a:r>
          </a:p>
          <a:p>
            <a:r>
              <a:rPr lang="en-IN" dirty="0" smtClean="0"/>
              <a:t>Here the whole model is coded in 4 parts. Each having their coordinates defined in 3 dimensions.</a:t>
            </a:r>
          </a:p>
          <a:p>
            <a:r>
              <a:rPr lang="en-IN" dirty="0" smtClean="0"/>
              <a:t>The model material is assumed to behave like mohr - coulomb model, failure criteria of which is explained in previous slides.</a:t>
            </a:r>
          </a:p>
          <a:p>
            <a:r>
              <a:rPr lang="en-IN" dirty="0" smtClean="0"/>
              <a:t>Properties of materials and boundary conditions of the model are defined.</a:t>
            </a:r>
          </a:p>
          <a:p>
            <a:r>
              <a:rPr lang="en-IN" dirty="0" smtClean="0"/>
              <a:t>Finally the gravity in the model is set as 10.0 in –z direction.</a:t>
            </a:r>
          </a:p>
          <a:p>
            <a:r>
              <a:rPr lang="en-IN" dirty="0" smtClean="0"/>
              <a:t>For solving the model solve fos is executed which in turn creates another file slope3d.sav after completion.</a:t>
            </a:r>
          </a:p>
          <a:p>
            <a:r>
              <a:rPr lang="en-IN" dirty="0" smtClean="0"/>
              <a:t>We will have to restore slope3d.sav file for further analysis.</a:t>
            </a:r>
          </a:p>
          <a:p>
            <a:endParaRPr lang="en-IN" dirty="0" smtClean="0"/>
          </a:p>
          <a:p>
            <a:endParaRPr lang="en-IN" dirty="0"/>
          </a:p>
        </p:txBody>
      </p:sp>
    </p:spTree>
    <p:extLst>
      <p:ext uri="{BB962C8B-B14F-4D97-AF65-F5344CB8AC3E}">
        <p14:creationId xmlns:p14="http://schemas.microsoft.com/office/powerpoint/2010/main" val="2013141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91167"/>
            <a:ext cx="8610600" cy="1293028"/>
          </a:xfrm>
        </p:spPr>
        <p:txBody>
          <a:bodyPr/>
          <a:lstStyle/>
          <a:p>
            <a:r>
              <a:rPr lang="en-IN" dirty="0" smtClean="0"/>
              <a:t>fos file execution</a:t>
            </a:r>
            <a:endParaRPr lang="en-IN" dirty="0"/>
          </a:p>
        </p:txBody>
      </p:sp>
      <p:sp>
        <p:nvSpPr>
          <p:cNvPr id="3" name="Content Placeholder 2"/>
          <p:cNvSpPr>
            <a:spLocks noGrp="1"/>
          </p:cNvSpPr>
          <p:nvPr>
            <p:ph idx="1"/>
          </p:nvPr>
        </p:nvSpPr>
        <p:spPr>
          <a:xfrm>
            <a:off x="685800" y="1364776"/>
            <a:ext cx="10820400" cy="5295331"/>
          </a:xfrm>
        </p:spPr>
        <p:txBody>
          <a:bodyPr>
            <a:normAutofit lnSpcReduction="10000"/>
          </a:bodyPr>
          <a:lstStyle/>
          <a:p>
            <a:r>
              <a:rPr lang="en-IN" dirty="0"/>
              <a:t>The strength reduction method for determining factor of safety is implemented in </a:t>
            </a:r>
            <a:r>
              <a:rPr lang="en-IN" i="1" dirty="0"/>
              <a:t>FLAC3D </a:t>
            </a:r>
            <a:r>
              <a:rPr lang="en-IN" dirty="0"/>
              <a:t>through the </a:t>
            </a:r>
            <a:r>
              <a:rPr lang="en-IN" b="1" dirty="0"/>
              <a:t>SOLVE fos </a:t>
            </a:r>
            <a:r>
              <a:rPr lang="en-IN" dirty="0"/>
              <a:t>command</a:t>
            </a:r>
            <a:r>
              <a:rPr lang="en-IN" dirty="0" smtClean="0"/>
              <a:t>.</a:t>
            </a:r>
          </a:p>
          <a:p>
            <a:r>
              <a:rPr lang="en-IN" dirty="0"/>
              <a:t>This command implements an automatic search for factor of safety using the bracketing approach, as described in Dawson et al. (1999</a:t>
            </a:r>
            <a:r>
              <a:rPr lang="en-IN" dirty="0" smtClean="0"/>
              <a:t>).</a:t>
            </a:r>
          </a:p>
          <a:p>
            <a:r>
              <a:rPr lang="en-IN" dirty="0" smtClean="0"/>
              <a:t>Several </a:t>
            </a:r>
            <a:r>
              <a:rPr lang="en-IN" dirty="0"/>
              <a:t>assumed failure surfaces are tested, and the one giving the lowest factor of safety is chosen</a:t>
            </a:r>
            <a:r>
              <a:rPr lang="en-IN" dirty="0" smtClean="0"/>
              <a:t>.</a:t>
            </a:r>
          </a:p>
          <a:p>
            <a:r>
              <a:rPr lang="en-IN" dirty="0"/>
              <a:t>First, the code finds a “characteristic response time”, which is a representative number of steps (denoted by Nr) that characterizes the response time of the system. Nr is found by setting the cohesion and tensile strength to large values, making a large change to the internal stresses, and finding how many steps are necessary for the system to return to equilibrium then, for a given factor of safety, F, Nr steps are executed</a:t>
            </a:r>
            <a:r>
              <a:rPr lang="en-IN" dirty="0" smtClean="0"/>
              <a:t>.</a:t>
            </a:r>
          </a:p>
          <a:p>
            <a:r>
              <a:rPr lang="en-IN" dirty="0"/>
              <a:t>If the unbalanced force ratio is less than 10−3, then the system is in equilibrium. The factor-of-safety solution stops when the difference between the upper and lower bracket values becomes smaller than </a:t>
            </a:r>
            <a:r>
              <a:rPr lang="en-IN" dirty="0" smtClean="0"/>
              <a:t>0.005. </a:t>
            </a:r>
            <a:r>
              <a:rPr lang="en-IN" dirty="0"/>
              <a:t>The strength reduction technique gives FOS with respect to geo-material shear </a:t>
            </a:r>
            <a:r>
              <a:rPr lang="en-IN" dirty="0" smtClean="0"/>
              <a:t>strength.</a:t>
            </a:r>
            <a:endParaRPr lang="en-IN" dirty="0"/>
          </a:p>
        </p:txBody>
      </p:sp>
    </p:spTree>
    <p:extLst>
      <p:ext uri="{BB962C8B-B14F-4D97-AF65-F5344CB8AC3E}">
        <p14:creationId xmlns:p14="http://schemas.microsoft.com/office/powerpoint/2010/main" val="802616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6292" y="682388"/>
            <a:ext cx="8610600" cy="1293028"/>
          </a:xfrm>
        </p:spPr>
        <p:txBody>
          <a:bodyPr>
            <a:normAutofit/>
          </a:bodyPr>
          <a:lstStyle/>
          <a:p>
            <a:r>
              <a:rPr lang="en-IN" sz="2800" b="1" i="1" dirty="0"/>
              <a:t>Shear strain-rate contours and </a:t>
            </a:r>
            <a:r>
              <a:rPr lang="en-IN" sz="2800" b="1" i="1" dirty="0" smtClean="0"/>
              <a:t>velocity vectors </a:t>
            </a:r>
            <a:r>
              <a:rPr lang="en-IN" sz="2800" b="1" i="1" dirty="0"/>
              <a:t>in slope </a:t>
            </a:r>
            <a:r>
              <a:rPr lang="en-IN" sz="2800" b="1" i="1" dirty="0" smtClean="0"/>
              <a:t>mode at</a:t>
            </a:r>
            <a:r>
              <a:rPr lang="en-IN" sz="2800" b="1" i="1" dirty="0"/>
              <a:t> </a:t>
            </a:r>
            <a:r>
              <a:rPr lang="en-IN" sz="2800" b="1" i="1" dirty="0" smtClean="0"/>
              <a:t>last non equilibrium </a:t>
            </a:r>
            <a:r>
              <a:rPr lang="en-IN" sz="2800" b="1" i="1" dirty="0"/>
              <a:t>state</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78" y="2183642"/>
            <a:ext cx="11778018" cy="4674358"/>
          </a:xfrm>
        </p:spPr>
      </p:pic>
    </p:spTree>
    <p:extLst>
      <p:ext uri="{BB962C8B-B14F-4D97-AF65-F5344CB8AC3E}">
        <p14:creationId xmlns:p14="http://schemas.microsoft.com/office/powerpoint/2010/main" val="305397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Determining slope stability using Flac 3D</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53300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159" y="1040738"/>
            <a:ext cx="8610600" cy="1293028"/>
          </a:xfrm>
        </p:spPr>
        <p:txBody>
          <a:bodyPr/>
          <a:lstStyle/>
          <a:p>
            <a:r>
              <a:rPr lang="en-IN" dirty="0" smtClean="0"/>
              <a:t>results</a:t>
            </a:r>
            <a:endParaRPr lang="en-IN" dirty="0"/>
          </a:p>
        </p:txBody>
      </p:sp>
      <p:sp>
        <p:nvSpPr>
          <p:cNvPr id="3" name="Content Placeholder 2"/>
          <p:cNvSpPr>
            <a:spLocks noGrp="1"/>
          </p:cNvSpPr>
          <p:nvPr>
            <p:ph idx="1"/>
          </p:nvPr>
        </p:nvSpPr>
        <p:spPr>
          <a:xfrm>
            <a:off x="358254" y="2565778"/>
            <a:ext cx="10820400" cy="4135273"/>
          </a:xfrm>
        </p:spPr>
        <p:txBody>
          <a:bodyPr/>
          <a:lstStyle/>
          <a:p>
            <a:r>
              <a:rPr lang="en-IN" dirty="0" smtClean="0"/>
              <a:t>Above figure plots </a:t>
            </a:r>
            <a:r>
              <a:rPr lang="en-IN" dirty="0"/>
              <a:t>shear strain-rate contours and velocity vectors, which </a:t>
            </a:r>
            <a:r>
              <a:rPr lang="en-IN" dirty="0" smtClean="0"/>
              <a:t>allow the </a:t>
            </a:r>
            <a:r>
              <a:rPr lang="en-IN" dirty="0"/>
              <a:t>failure surface to be identified</a:t>
            </a:r>
            <a:r>
              <a:rPr lang="en-IN" dirty="0" smtClean="0"/>
              <a:t>.</a:t>
            </a:r>
          </a:p>
          <a:p>
            <a:r>
              <a:rPr lang="en-IN" dirty="0"/>
              <a:t>Strain rate is the rate of change in strain (deformation) of a material with respect to time. It comprises both the rate at which the material is expanding or shrinking (expansion rate), and also the rate at which it is being deformed by progressive shearing without changing its volume (shear rate</a:t>
            </a:r>
            <a:r>
              <a:rPr lang="en-IN" dirty="0" smtClean="0"/>
              <a:t>).</a:t>
            </a:r>
          </a:p>
          <a:p>
            <a:r>
              <a:rPr lang="en-IN" dirty="0" smtClean="0"/>
              <a:t>Many other plots can also be plotted like stress variations, z displacement and shear failures in model.</a:t>
            </a:r>
          </a:p>
          <a:p>
            <a:r>
              <a:rPr lang="en-IN" dirty="0" smtClean="0"/>
              <a:t>The factor of safety of this model is predicted to be 1.05.</a:t>
            </a:r>
          </a:p>
          <a:p>
            <a:r>
              <a:rPr lang="en-IN" dirty="0" smtClean="0"/>
              <a:t>The type of failure is circular failure.</a:t>
            </a:r>
          </a:p>
          <a:p>
            <a:endParaRPr lang="en-IN" dirty="0"/>
          </a:p>
        </p:txBody>
      </p:sp>
    </p:spTree>
    <p:extLst>
      <p:ext uri="{BB962C8B-B14F-4D97-AF65-F5344CB8AC3E}">
        <p14:creationId xmlns:p14="http://schemas.microsoft.com/office/powerpoint/2010/main" val="982426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2263" y="1433014"/>
            <a:ext cx="11191164" cy="5268037"/>
          </a:xfrm>
          <a:prstGeom prst="rect">
            <a:avLst/>
          </a:prstGeom>
        </p:spPr>
      </p:pic>
    </p:spTree>
    <p:extLst>
      <p:ext uri="{BB962C8B-B14F-4D97-AF65-F5344CB8AC3E}">
        <p14:creationId xmlns:p14="http://schemas.microsoft.com/office/powerpoint/2010/main" val="2327115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Z-displacement of zones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75" y="1876701"/>
            <a:ext cx="10863618" cy="4742329"/>
          </a:xfrm>
          <a:prstGeom prst="rect">
            <a:avLst/>
          </a:prstGeom>
        </p:spPr>
      </p:pic>
    </p:spTree>
    <p:extLst>
      <p:ext uri="{BB962C8B-B14F-4D97-AF65-F5344CB8AC3E}">
        <p14:creationId xmlns:p14="http://schemas.microsoft.com/office/powerpoint/2010/main" val="3809459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Contour of z-displacement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23" y="2057401"/>
            <a:ext cx="11450471" cy="4591092"/>
          </a:xfrm>
          <a:prstGeom prst="rect">
            <a:avLst/>
          </a:prstGeom>
        </p:spPr>
      </p:pic>
    </p:spTree>
    <p:extLst>
      <p:ext uri="{BB962C8B-B14F-4D97-AF65-F5344CB8AC3E}">
        <p14:creationId xmlns:p14="http://schemas.microsoft.com/office/powerpoint/2010/main" val="2794952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Shear failure zones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66" y="2057401"/>
            <a:ext cx="11068334" cy="4588871"/>
          </a:xfrm>
          <a:prstGeom prst="rect">
            <a:avLst/>
          </a:prstGeom>
        </p:spPr>
      </p:pic>
    </p:spTree>
    <p:extLst>
      <p:ext uri="{BB962C8B-B14F-4D97-AF65-F5344CB8AC3E}">
        <p14:creationId xmlns:p14="http://schemas.microsoft.com/office/powerpoint/2010/main" val="431326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9885465">
            <a:off x="2852382" y="2899096"/>
            <a:ext cx="4862504" cy="1200329"/>
          </a:xfrm>
          <a:prstGeom prst="rect">
            <a:avLst/>
          </a:prstGeom>
          <a:noFill/>
        </p:spPr>
        <p:txBody>
          <a:bodyPr wrap="square" lIns="91440" tIns="45720" rIns="91440" bIns="45720">
            <a:spAutoFit/>
          </a:bodyPr>
          <a:lstStyle/>
          <a:p>
            <a:pPr algn="ctr"/>
            <a:r>
              <a:rPr lang="en-US" sz="72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8780307" y="4896840"/>
            <a:ext cx="2792752"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Presented by</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6406493" y="5709603"/>
            <a:ext cx="5008102" cy="584775"/>
          </a:xfrm>
          <a:prstGeom prst="rect">
            <a:avLst/>
          </a:prstGeom>
        </p:spPr>
        <p:txBody>
          <a:bodyPr wrap="none">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11108EN054-11108EN063</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45364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77519"/>
            <a:ext cx="8610600" cy="1293028"/>
          </a:xfrm>
        </p:spPr>
        <p:txBody>
          <a:bodyPr/>
          <a:lstStyle/>
          <a:p>
            <a:r>
              <a:rPr lang="en-IN" dirty="0" smtClean="0"/>
              <a:t>Slope stability</a:t>
            </a:r>
            <a:endParaRPr lang="en-IN" dirty="0"/>
          </a:p>
        </p:txBody>
      </p:sp>
      <p:sp>
        <p:nvSpPr>
          <p:cNvPr id="3" name="Content Placeholder 2"/>
          <p:cNvSpPr>
            <a:spLocks noGrp="1"/>
          </p:cNvSpPr>
          <p:nvPr>
            <p:ph idx="1"/>
          </p:nvPr>
        </p:nvSpPr>
        <p:spPr>
          <a:xfrm>
            <a:off x="685800" y="1470547"/>
            <a:ext cx="10820400" cy="5257799"/>
          </a:xfrm>
        </p:spPr>
        <p:txBody>
          <a:bodyPr>
            <a:normAutofit lnSpcReduction="10000"/>
          </a:bodyPr>
          <a:lstStyle/>
          <a:p>
            <a:r>
              <a:rPr lang="en-IN" dirty="0"/>
              <a:t>There are several methods to </a:t>
            </a:r>
            <a:r>
              <a:rPr lang="en-IN" dirty="0" smtClean="0"/>
              <a:t>analyse </a:t>
            </a:r>
            <a:r>
              <a:rPr lang="en-IN" dirty="0"/>
              <a:t>slope which fails because its material shear strength on the sliding surface is insufficient to resist the actual shear </a:t>
            </a:r>
            <a:r>
              <a:rPr lang="en-IN" dirty="0" smtClean="0"/>
              <a:t>stresses.</a:t>
            </a:r>
          </a:p>
          <a:p>
            <a:r>
              <a:rPr lang="en-IN" dirty="0"/>
              <a:t>Factor of safety is a value that is used to examine the stability state of slopes. In other words, it is the ratio of collapse load to working load. </a:t>
            </a:r>
            <a:endParaRPr lang="en-IN" dirty="0" smtClean="0"/>
          </a:p>
          <a:p>
            <a:r>
              <a:rPr lang="en-IN" dirty="0"/>
              <a:t>For FOS values greater than unity means the slope is stable, whereas, values lower than unity means unstable conditions. </a:t>
            </a:r>
            <a:endParaRPr lang="en-IN" dirty="0" smtClean="0"/>
          </a:p>
          <a:p>
            <a:r>
              <a:rPr lang="en-IN" dirty="0"/>
              <a:t>A better definition for FOS will be the ratio of maximum available shear strength to the shear strength needed for equilibrium. </a:t>
            </a:r>
            <a:endParaRPr lang="en-IN" dirty="0" smtClean="0"/>
          </a:p>
          <a:p>
            <a:r>
              <a:rPr lang="en-IN" dirty="0"/>
              <a:t>A</a:t>
            </a:r>
            <a:r>
              <a:rPr lang="en-IN" dirty="0" smtClean="0"/>
              <a:t>ccording </a:t>
            </a:r>
            <a:r>
              <a:rPr lang="en-IN" dirty="0"/>
              <a:t>to the shear failure, the factor of safety against slope failure is simply calculated as: </a:t>
            </a:r>
          </a:p>
          <a:p>
            <a:pPr marL="0" indent="0">
              <a:buNone/>
            </a:pPr>
            <a:r>
              <a:rPr lang="en-IN" dirty="0" smtClean="0"/>
              <a:t>                                  FOS=</a:t>
            </a:r>
            <a:r>
              <a:rPr lang="en-IN" dirty="0"/>
              <a:t> τ </a:t>
            </a:r>
            <a:r>
              <a:rPr lang="en-IN" dirty="0" smtClean="0"/>
              <a:t>/</a:t>
            </a:r>
            <a:r>
              <a:rPr lang="en-IN" dirty="0"/>
              <a:t> </a:t>
            </a:r>
            <a:r>
              <a:rPr lang="en-IN" dirty="0" err="1" smtClean="0"/>
              <a:t>τ</a:t>
            </a:r>
            <a:r>
              <a:rPr lang="en-IN" baseline="-25000" dirty="0" err="1" smtClean="0"/>
              <a:t>f</a:t>
            </a:r>
            <a:endParaRPr lang="en-IN" baseline="-25000" dirty="0" smtClean="0"/>
          </a:p>
          <a:p>
            <a:pPr marL="0" indent="0">
              <a:buNone/>
            </a:pPr>
            <a:r>
              <a:rPr lang="en-IN" dirty="0" smtClean="0"/>
              <a:t> Where τ </a:t>
            </a:r>
            <a:r>
              <a:rPr lang="en-IN" dirty="0"/>
              <a:t>is the shear strength of the slope material, which is calculated through Mohr-Coulomb criterion as: </a:t>
            </a:r>
            <a:endParaRPr lang="en-IN" dirty="0" smtClean="0"/>
          </a:p>
          <a:p>
            <a:pPr marL="0" indent="0">
              <a:buNone/>
            </a:pPr>
            <a:r>
              <a:rPr lang="en-IN" dirty="0"/>
              <a:t> </a:t>
            </a: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252" y="6073254"/>
            <a:ext cx="4176648" cy="518615"/>
          </a:xfrm>
          <a:prstGeom prst="rect">
            <a:avLst/>
          </a:prstGeom>
        </p:spPr>
      </p:pic>
    </p:spTree>
    <p:extLst>
      <p:ext uri="{BB962C8B-B14F-4D97-AF65-F5344CB8AC3E}">
        <p14:creationId xmlns:p14="http://schemas.microsoft.com/office/powerpoint/2010/main" val="3388350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373" y="99946"/>
            <a:ext cx="8610600" cy="1293028"/>
          </a:xfrm>
        </p:spPr>
        <p:txBody>
          <a:bodyPr/>
          <a:lstStyle/>
          <a:p>
            <a:endParaRPr lang="en-IN" dirty="0"/>
          </a:p>
        </p:txBody>
      </p:sp>
      <p:sp>
        <p:nvSpPr>
          <p:cNvPr id="3" name="Content Placeholder 2"/>
          <p:cNvSpPr>
            <a:spLocks noGrp="1"/>
          </p:cNvSpPr>
          <p:nvPr>
            <p:ph idx="1"/>
          </p:nvPr>
        </p:nvSpPr>
        <p:spPr>
          <a:xfrm>
            <a:off x="685800" y="1392975"/>
            <a:ext cx="10820400" cy="5267132"/>
          </a:xfrm>
        </p:spPr>
        <p:txBody>
          <a:bodyPr/>
          <a:lstStyle/>
          <a:p>
            <a:r>
              <a:rPr lang="en-IN" dirty="0"/>
              <a:t>C stands for material cohesion where as Φ is the angle of internal friction</a:t>
            </a:r>
            <a:r>
              <a:rPr lang="en-IN" dirty="0" smtClean="0"/>
              <a:t>.</a:t>
            </a:r>
          </a:p>
          <a:p>
            <a:r>
              <a:rPr lang="en-IN" dirty="0"/>
              <a:t>Where </a:t>
            </a:r>
            <a:r>
              <a:rPr lang="en-IN" dirty="0" err="1"/>
              <a:t>τf</a:t>
            </a:r>
            <a:r>
              <a:rPr lang="en-IN" dirty="0"/>
              <a:t> is the shear stress along the sliding surface. It can be calculated as</a:t>
            </a:r>
            <a:r>
              <a:rPr lang="en-IN" dirty="0" smtClean="0"/>
              <a:t>:</a:t>
            </a:r>
          </a:p>
          <a:p>
            <a:endParaRPr lang="en-IN" dirty="0"/>
          </a:p>
          <a:p>
            <a:pPr marL="0" indent="0">
              <a:buNone/>
            </a:pPr>
            <a:endParaRPr lang="en-IN" dirty="0" smtClean="0"/>
          </a:p>
          <a:p>
            <a:pPr marL="0" indent="0">
              <a:buNone/>
            </a:pPr>
            <a:r>
              <a:rPr lang="en-IN" dirty="0" smtClean="0"/>
              <a:t>where </a:t>
            </a:r>
            <a:r>
              <a:rPr lang="en-IN" dirty="0"/>
              <a:t>the factored shear strength parameters </a:t>
            </a:r>
            <a:r>
              <a:rPr lang="en-IN" dirty="0" err="1"/>
              <a:t>C</a:t>
            </a:r>
            <a:r>
              <a:rPr lang="en-IN" baseline="-25000" dirty="0" err="1"/>
              <a:t>f</a:t>
            </a:r>
            <a:r>
              <a:rPr lang="en-IN" dirty="0"/>
              <a:t> and </a:t>
            </a:r>
            <a:r>
              <a:rPr lang="en-IN" dirty="0" err="1"/>
              <a:t>Φ</a:t>
            </a:r>
            <a:r>
              <a:rPr lang="en-IN" baseline="-25000" dirty="0" err="1"/>
              <a:t>f</a:t>
            </a:r>
            <a:r>
              <a:rPr lang="en-IN" baseline="-25000" dirty="0"/>
              <a:t> </a:t>
            </a:r>
            <a:r>
              <a:rPr lang="en-IN" dirty="0"/>
              <a:t>are</a:t>
            </a:r>
            <a:r>
              <a:rPr lang="en-IN" dirty="0" smtClean="0"/>
              <a:t>:</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where </a:t>
            </a:r>
            <a:r>
              <a:rPr lang="en-IN" dirty="0"/>
              <a:t>SRF is strength reduction factor. This method has been referred to as the ‘shear strength reduction technique</a:t>
            </a:r>
            <a:r>
              <a:rPr lang="en-IN" dirty="0" smtClean="0"/>
              <a:t>’.</a:t>
            </a:r>
          </a:p>
          <a:p>
            <a:endParaRPr lang="en-IN" dirty="0"/>
          </a:p>
          <a:p>
            <a:pPr marL="0" indent="0">
              <a:buNone/>
            </a:pPr>
            <a:endParaRPr lang="en-IN" dirty="0" smtClean="0"/>
          </a:p>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005" y="2432313"/>
            <a:ext cx="3166280" cy="342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515" y="4007336"/>
            <a:ext cx="3903259" cy="1420647"/>
          </a:xfrm>
          <a:prstGeom prst="rect">
            <a:avLst/>
          </a:prstGeom>
        </p:spPr>
      </p:pic>
    </p:spTree>
    <p:extLst>
      <p:ext uri="{BB962C8B-B14F-4D97-AF65-F5344CB8AC3E}">
        <p14:creationId xmlns:p14="http://schemas.microsoft.com/office/powerpoint/2010/main" val="77443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This technique is employed where the state of effective stresses in slope is calculated. By the use of this method, factor of safety calculations are done by progressively reducing the shear strength of the material to bring the slope to a state of limiting equilibrium</a:t>
            </a:r>
            <a:r>
              <a:rPr lang="en-IN" dirty="0" smtClean="0"/>
              <a:t>.</a:t>
            </a:r>
          </a:p>
          <a:p>
            <a:r>
              <a:rPr lang="en-IN" dirty="0"/>
              <a:t>A series of simulations are made using trial values of factor </a:t>
            </a:r>
            <a:r>
              <a:rPr lang="en-IN" dirty="0" err="1"/>
              <a:t>F</a:t>
            </a:r>
            <a:r>
              <a:rPr lang="en-IN" baseline="-25000" dirty="0" err="1"/>
              <a:t>trial</a:t>
            </a:r>
            <a:r>
              <a:rPr lang="en-IN" dirty="0"/>
              <a:t> to reduce the cohesion, C, and friction angle, Ф, until slope failure occurs.</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952249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slope failure</a:t>
            </a:r>
            <a:endParaRPr lang="en-IN" dirty="0"/>
          </a:p>
        </p:txBody>
      </p:sp>
      <p:sp>
        <p:nvSpPr>
          <p:cNvPr id="3" name="Content Placeholder 2"/>
          <p:cNvSpPr>
            <a:spLocks noGrp="1"/>
          </p:cNvSpPr>
          <p:nvPr>
            <p:ph idx="1"/>
          </p:nvPr>
        </p:nvSpPr>
        <p:spPr/>
        <p:txBody>
          <a:bodyPr/>
          <a:lstStyle/>
          <a:p>
            <a:r>
              <a:rPr lang="en-IN" dirty="0" smtClean="0"/>
              <a:t>Plane Failure</a:t>
            </a:r>
          </a:p>
          <a:p>
            <a:r>
              <a:rPr lang="en-IN" dirty="0" smtClean="0"/>
              <a:t>Wedge Failure</a:t>
            </a:r>
          </a:p>
          <a:p>
            <a:r>
              <a:rPr lang="en-IN" dirty="0" smtClean="0"/>
              <a:t>Circular Failure</a:t>
            </a:r>
          </a:p>
          <a:p>
            <a:r>
              <a:rPr lang="en-IN" dirty="0" smtClean="0"/>
              <a:t>Toppling Failure</a:t>
            </a:r>
            <a:endParaRPr lang="en-IN" dirty="0"/>
          </a:p>
        </p:txBody>
      </p:sp>
    </p:spTree>
    <p:extLst>
      <p:ext uri="{BB962C8B-B14F-4D97-AF65-F5344CB8AC3E}">
        <p14:creationId xmlns:p14="http://schemas.microsoft.com/office/powerpoint/2010/main" val="1243605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Plane Failure</a:t>
            </a:r>
            <a:br>
              <a:rPr lang="en-IN" dirty="0"/>
            </a:br>
            <a:endParaRPr lang="en-US" dirty="0"/>
          </a:p>
        </p:txBody>
      </p:sp>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Easiest </a:t>
            </a:r>
            <a:r>
              <a:rPr lang="en-IN" sz="2400" dirty="0">
                <a:latin typeface="Times New Roman" pitchFamily="18" charset="0"/>
                <a:cs typeface="Times New Roman" pitchFamily="18" charset="0"/>
              </a:rPr>
              <a:t>form of rock slope failure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Occurs </a:t>
            </a:r>
            <a:r>
              <a:rPr lang="en-IN" sz="2400" dirty="0">
                <a:latin typeface="Times New Roman" pitchFamily="18" charset="0"/>
                <a:cs typeface="Times New Roman" pitchFamily="18" charset="0"/>
              </a:rPr>
              <a:t>when a discontinuity striking approximately parallel to the slope face and dipping at a lower angle intersects the slope </a:t>
            </a:r>
            <a:r>
              <a:rPr lang="en-IN" sz="2400" dirty="0" smtClean="0">
                <a:latin typeface="Times New Roman" pitchFamily="18" charset="0"/>
                <a:cs typeface="Times New Roman" pitchFamily="18" charset="0"/>
              </a:rPr>
              <a:t>face</a:t>
            </a:r>
          </a:p>
          <a:p>
            <a:endParaRPr lang="en-IN" sz="2400" dirty="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Variations on this simple failure mode can occur when the sliding plane is a combination of joint sets which form a straight path</a:t>
            </a:r>
            <a:endParaRPr lang="en-US" dirty="0"/>
          </a:p>
        </p:txBody>
      </p:sp>
      <p:pic>
        <p:nvPicPr>
          <p:cNvPr id="5" name="Picture 4"/>
          <p:cNvPicPr>
            <a:picLocks noChangeAspect="1" noChangeArrowheads="1"/>
          </p:cNvPicPr>
          <p:nvPr/>
        </p:nvPicPr>
        <p:blipFill>
          <a:blip r:embed="rId2"/>
          <a:srcRect/>
          <a:stretch>
            <a:fillRect/>
          </a:stretch>
        </p:blipFill>
        <p:spPr bwMode="auto">
          <a:xfrm>
            <a:off x="8765468" y="2985039"/>
            <a:ext cx="2740731" cy="2130300"/>
          </a:xfrm>
          <a:prstGeom prst="rect">
            <a:avLst/>
          </a:prstGeom>
          <a:noFill/>
          <a:ln w="9525">
            <a:noFill/>
            <a:miter lim="800000"/>
            <a:headEnd/>
            <a:tailEnd/>
          </a:ln>
          <a:effectLst/>
        </p:spPr>
      </p:pic>
    </p:spTree>
    <p:extLst>
      <p:ext uri="{BB962C8B-B14F-4D97-AF65-F5344CB8AC3E}">
        <p14:creationId xmlns:p14="http://schemas.microsoft.com/office/powerpoint/2010/main" val="88456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Times New Roman" pitchFamily="18" charset="0"/>
                <a:cs typeface="Times New Roman" pitchFamily="18" charset="0"/>
              </a:rPr>
              <a:t>Wedge Failure</a:t>
            </a:r>
            <a:endParaRPr lang="en-US" dirty="0"/>
          </a:p>
        </p:txBody>
      </p:sp>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Occur </a:t>
            </a:r>
            <a:r>
              <a:rPr lang="en-IN" sz="2400" dirty="0">
                <a:latin typeface="Times New Roman" pitchFamily="18" charset="0"/>
                <a:cs typeface="Times New Roman" pitchFamily="18" charset="0"/>
              </a:rPr>
              <a:t>when two discontinuities intersects in such a way that the wedge of material, formed above the discontinuities, can slide out in a  direction parallel to the line of intersection of the two </a:t>
            </a:r>
            <a:r>
              <a:rPr lang="en-IN" sz="2400" dirty="0" smtClean="0">
                <a:latin typeface="Times New Roman" pitchFamily="18" charset="0"/>
                <a:cs typeface="Times New Roman" pitchFamily="18" charset="0"/>
              </a:rPr>
              <a:t>discontinuities</a:t>
            </a:r>
          </a:p>
          <a:p>
            <a:r>
              <a:rPr lang="en-IN" sz="2400" dirty="0" smtClean="0">
                <a:latin typeface="Times New Roman" pitchFamily="18" charset="0"/>
                <a:cs typeface="Times New Roman" pitchFamily="18" charset="0"/>
              </a:rPr>
              <a:t>Common </a:t>
            </a:r>
            <a:r>
              <a:rPr lang="en-IN" sz="2400" dirty="0">
                <a:latin typeface="Times New Roman" pitchFamily="18" charset="0"/>
                <a:cs typeface="Times New Roman" pitchFamily="18" charset="0"/>
              </a:rPr>
              <a:t>in the individual bench scale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Also </a:t>
            </a:r>
            <a:r>
              <a:rPr lang="en-IN" sz="2400" dirty="0">
                <a:latin typeface="Times New Roman" pitchFamily="18" charset="0"/>
                <a:cs typeface="Times New Roman" pitchFamily="18" charset="0"/>
              </a:rPr>
              <a:t>provide the failure mechanism for a large </a:t>
            </a:r>
            <a:r>
              <a:rPr lang="en-IN" sz="2400" dirty="0" smtClean="0">
                <a:latin typeface="Times New Roman" pitchFamily="18" charset="0"/>
                <a:cs typeface="Times New Roman" pitchFamily="18" charset="0"/>
              </a:rPr>
              <a:t>slope</a:t>
            </a:r>
          </a:p>
          <a:p>
            <a:endParaRPr lang="en-IN" sz="2400" dirty="0">
              <a:latin typeface="Times New Roman" pitchFamily="18" charset="0"/>
              <a:cs typeface="Times New Roman" pitchFamily="18" charset="0"/>
            </a:endParaRPr>
          </a:p>
          <a:p>
            <a:endParaRPr lang="en-US" dirty="0"/>
          </a:p>
        </p:txBody>
      </p:sp>
      <p:pic>
        <p:nvPicPr>
          <p:cNvPr id="4" name="Picture 3"/>
          <p:cNvPicPr>
            <a:picLocks noGrp="1" noChangeAspect="1" noChangeArrowheads="1"/>
          </p:cNvPicPr>
          <p:nvPr/>
        </p:nvPicPr>
        <p:blipFill>
          <a:blip r:embed="rId2"/>
          <a:srcRect/>
          <a:stretch>
            <a:fillRect/>
          </a:stretch>
        </p:blipFill>
        <p:spPr bwMode="auto">
          <a:xfrm>
            <a:off x="7726017" y="3464914"/>
            <a:ext cx="3191201" cy="2279429"/>
          </a:xfrm>
          <a:prstGeom prst="rect">
            <a:avLst/>
          </a:prstGeom>
          <a:noFill/>
          <a:ln w="9525">
            <a:noFill/>
            <a:miter lim="800000"/>
            <a:headEnd/>
            <a:tailEnd/>
          </a:ln>
          <a:effectLst/>
        </p:spPr>
      </p:pic>
    </p:spTree>
    <p:extLst>
      <p:ext uri="{BB962C8B-B14F-4D97-AF65-F5344CB8AC3E}">
        <p14:creationId xmlns:p14="http://schemas.microsoft.com/office/powerpoint/2010/main" val="243952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latin typeface="Times New Roman" pitchFamily="18" charset="0"/>
                <a:cs typeface="Times New Roman" pitchFamily="18" charset="0"/>
              </a:rPr>
              <a:t>Circular Failure</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Surface of the failure in spoil dumps or soil slopes resembles the shape of a circular </a:t>
            </a:r>
            <a:r>
              <a:rPr lang="en-IN" sz="2400" dirty="0" smtClean="0">
                <a:latin typeface="Times New Roman" pitchFamily="18" charset="0"/>
                <a:cs typeface="Times New Roman" pitchFamily="18" charset="0"/>
              </a:rPr>
              <a:t>arc</a:t>
            </a:r>
          </a:p>
          <a:p>
            <a:r>
              <a:rPr lang="en-IN" sz="2400" dirty="0" smtClean="0">
                <a:latin typeface="Times New Roman" pitchFamily="18" charset="0"/>
                <a:cs typeface="Times New Roman" pitchFamily="18" charset="0"/>
              </a:rPr>
              <a:t>Occurs </a:t>
            </a:r>
            <a:r>
              <a:rPr lang="en-IN" sz="2400" dirty="0">
                <a:latin typeface="Times New Roman" pitchFamily="18" charset="0"/>
                <a:cs typeface="Times New Roman" pitchFamily="18" charset="0"/>
              </a:rPr>
              <a:t>in soil </a:t>
            </a:r>
            <a:r>
              <a:rPr lang="en-IN" sz="2400" dirty="0" smtClean="0">
                <a:latin typeface="Times New Roman" pitchFamily="18" charset="0"/>
                <a:cs typeface="Times New Roman" pitchFamily="18" charset="0"/>
              </a:rPr>
              <a:t>slopes</a:t>
            </a:r>
          </a:p>
          <a:p>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circular method occurs when the joint sets are not very well defined</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Failure </a:t>
            </a:r>
            <a:r>
              <a:rPr lang="en-IN" sz="2400" dirty="0">
                <a:latin typeface="Times New Roman" pitchFamily="18" charset="0"/>
                <a:cs typeface="Times New Roman" pitchFamily="18" charset="0"/>
              </a:rPr>
              <a:t>is defined by a single discontinuity surface but will tend to follow a circular </a:t>
            </a:r>
            <a:r>
              <a:rPr lang="en-IN" sz="2400" dirty="0" smtClean="0">
                <a:latin typeface="Times New Roman" pitchFamily="18" charset="0"/>
                <a:cs typeface="Times New Roman" pitchFamily="18" charset="0"/>
              </a:rPr>
              <a:t>path</a:t>
            </a:r>
          </a:p>
          <a:p>
            <a:endParaRPr lang="en-US" dirty="0"/>
          </a:p>
        </p:txBody>
      </p:sp>
      <p:pic>
        <p:nvPicPr>
          <p:cNvPr id="4" name="Picture 3"/>
          <p:cNvPicPr>
            <a:picLocks noGrp="1" noChangeAspect="1" noChangeArrowheads="1"/>
          </p:cNvPicPr>
          <p:nvPr/>
        </p:nvPicPr>
        <p:blipFill>
          <a:blip r:embed="rId2"/>
          <a:srcRect/>
          <a:stretch>
            <a:fillRect/>
          </a:stretch>
        </p:blipFill>
        <p:spPr bwMode="auto">
          <a:xfrm>
            <a:off x="7200900" y="4411451"/>
            <a:ext cx="2979728" cy="1807234"/>
          </a:xfrm>
          <a:prstGeom prst="rect">
            <a:avLst/>
          </a:prstGeom>
          <a:noFill/>
          <a:ln w="9525">
            <a:noFill/>
            <a:miter lim="800000"/>
            <a:headEnd/>
            <a:tailEnd/>
          </a:ln>
          <a:effectLst/>
        </p:spPr>
      </p:pic>
    </p:spTree>
    <p:extLst>
      <p:ext uri="{BB962C8B-B14F-4D97-AF65-F5344CB8AC3E}">
        <p14:creationId xmlns:p14="http://schemas.microsoft.com/office/powerpoint/2010/main" val="39968120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TC104033937[[fn=Vapor Trail]]</Template>
  <TotalTime>179</TotalTime>
  <Words>1287</Words>
  <Application>Microsoft Office PowerPoint</Application>
  <PresentationFormat>Custom</PresentationFormat>
  <Paragraphs>112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Vapor Trail</vt:lpstr>
      <vt:lpstr>www.MINEPORTAL.in</vt:lpstr>
      <vt:lpstr>Determining slope stability using Flac 3D</vt:lpstr>
      <vt:lpstr>Slope stability</vt:lpstr>
      <vt:lpstr>PowerPoint Presentation</vt:lpstr>
      <vt:lpstr>PowerPoint Presentation</vt:lpstr>
      <vt:lpstr>Types of slope failure</vt:lpstr>
      <vt:lpstr>Plane Failure </vt:lpstr>
      <vt:lpstr>Wedge Failure</vt:lpstr>
      <vt:lpstr>Circular Failure </vt:lpstr>
      <vt:lpstr>Toppling Failure </vt:lpstr>
      <vt:lpstr>Slope stability analysis technique</vt:lpstr>
      <vt:lpstr>Limit Equilibrium Method </vt:lpstr>
      <vt:lpstr>main limit equilibrium methods </vt:lpstr>
      <vt:lpstr>Finite Element Method </vt:lpstr>
      <vt:lpstr>What is flac 3d</vt:lpstr>
      <vt:lpstr>Program used for model</vt:lpstr>
      <vt:lpstr>Explanation of program</vt:lpstr>
      <vt:lpstr>fos file execution</vt:lpstr>
      <vt:lpstr>Shear strain-rate contours and velocity vectors in slope mode at last non equilibrium state</vt:lpstr>
      <vt:lpstr>results</vt:lpstr>
      <vt:lpstr>PowerPoint Presentation</vt:lpstr>
      <vt:lpstr>Z-displacement of zones</vt:lpstr>
      <vt:lpstr>Contour of z-displacement</vt:lpstr>
      <vt:lpstr>Shear failure zones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slope stability using Flac 3D</dc:title>
  <dc:creator>dell</dc:creator>
  <cp:lastModifiedBy>ranjan kumar</cp:lastModifiedBy>
  <cp:revision>19</cp:revision>
  <dcterms:created xsi:type="dcterms:W3CDTF">2014-04-14T12:17:29Z</dcterms:created>
  <dcterms:modified xsi:type="dcterms:W3CDTF">2018-09-21T13:27:38Z</dcterms:modified>
</cp:coreProperties>
</file>