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09" r:id="rId2"/>
    <p:sldId id="261" r:id="rId3"/>
    <p:sldId id="259" r:id="rId4"/>
    <p:sldId id="305" r:id="rId5"/>
    <p:sldId id="265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79" r:id="rId14"/>
    <p:sldId id="290" r:id="rId15"/>
    <p:sldId id="292" r:id="rId16"/>
    <p:sldId id="293" r:id="rId17"/>
    <p:sldId id="297" r:id="rId18"/>
    <p:sldId id="295" r:id="rId19"/>
    <p:sldId id="296" r:id="rId20"/>
    <p:sldId id="302" r:id="rId21"/>
    <p:sldId id="304" r:id="rId22"/>
    <p:sldId id="303" r:id="rId23"/>
    <p:sldId id="301" r:id="rId24"/>
    <p:sldId id="298" r:id="rId25"/>
    <p:sldId id="299" r:id="rId26"/>
    <p:sldId id="300" r:id="rId27"/>
    <p:sldId id="306" r:id="rId28"/>
    <p:sldId id="307" r:id="rId29"/>
    <p:sldId id="30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12-Sep-18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12-Sep-18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12-Sep-18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12-Sep-18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12-Sep-18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54" y="71432"/>
            <a:ext cx="9286908" cy="6715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598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799"/>
                <a:gridCol w="4114799"/>
              </a:tblGrid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r>
                        <a:rPr lang="en-US" baseline="0" dirty="0" smtClean="0"/>
                        <a:t> of material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Swell factor</a:t>
                      </a:r>
                      <a:endParaRPr lang="en-US" dirty="0"/>
                    </a:p>
                  </a:txBody>
                  <a:tcPr marL="91439" marR="91439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 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 marL="91439" marR="91439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II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 marL="91439" marR="91439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III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0.735</a:t>
                      </a:r>
                      <a:endParaRPr lang="en-US" dirty="0"/>
                    </a:p>
                  </a:txBody>
                  <a:tcPr marL="91439" marR="91439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0.705</a:t>
                      </a:r>
                      <a:endParaRPr lang="en-US" dirty="0"/>
                    </a:p>
                  </a:txBody>
                  <a:tcPr marL="91439" marR="91439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</a:t>
                      </a:r>
                      <a:endParaRPr lang="en-US" dirty="0"/>
                    </a:p>
                  </a:txBody>
                  <a:tcPr marL="91439" marR="91439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Swell factor of the material to be excavated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598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799"/>
                <a:gridCol w="4114799"/>
              </a:tblGrid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Rear Dumper capacity(Tn)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Minutes</a:t>
                      </a:r>
                      <a:endParaRPr lang="en-US" dirty="0"/>
                    </a:p>
                  </a:txBody>
                  <a:tcPr marL="91439" marR="91439"/>
                </a:tc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 marL="91439" marR="91439"/>
                </a:tc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.51</a:t>
                      </a:r>
                      <a:endParaRPr lang="en-US" dirty="0"/>
                    </a:p>
                  </a:txBody>
                  <a:tcPr marL="91439" marR="91439"/>
                </a:tc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.522</a:t>
                      </a:r>
                      <a:endParaRPr lang="en-US" dirty="0"/>
                    </a:p>
                  </a:txBody>
                  <a:tcPr marL="91439" marR="91439"/>
                </a:tc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.534</a:t>
                      </a:r>
                      <a:endParaRPr lang="en-US" dirty="0"/>
                    </a:p>
                  </a:txBody>
                  <a:tcPr marL="91439" marR="91439"/>
                </a:tc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.546</a:t>
                      </a:r>
                      <a:endParaRPr lang="en-US" dirty="0"/>
                    </a:p>
                  </a:txBody>
                  <a:tcPr marL="91439" marR="91439"/>
                </a:tc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.56</a:t>
                      </a:r>
                      <a:endParaRPr lang="en-US" dirty="0"/>
                    </a:p>
                  </a:txBody>
                  <a:tcPr marL="91439" marR="91439"/>
                </a:tc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.60</a:t>
                      </a:r>
                      <a:endParaRPr lang="en-US" dirty="0"/>
                    </a:p>
                  </a:txBody>
                  <a:tcPr marL="91439" marR="91439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Shovel time between Dumper loadings for spotting of dumper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990600"/>
          <a:ext cx="8229600" cy="558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Lead(KM)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speed for Mechanical wheel drive(KM./HR.)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Average speed for</a:t>
                      </a:r>
                      <a:r>
                        <a:rPr lang="en-US" baseline="0" dirty="0" smtClean="0"/>
                        <a:t> Electrical</a:t>
                      </a:r>
                      <a:r>
                        <a:rPr lang="en-US" dirty="0" smtClean="0"/>
                        <a:t> wheel drive(KM./HR.)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Average Dumper Speed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960120">
                <a:tc>
                  <a:txBody>
                    <a:bodyPr/>
                    <a:lstStyle/>
                    <a:p>
                      <a:r>
                        <a:rPr lang="en-US" dirty="0" smtClean="0"/>
                        <a:t>Dumpers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Shifts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Availability%</a:t>
                      </a:r>
                      <a:endParaRPr lang="en-US" dirty="0"/>
                    </a:p>
                  </a:txBody>
                  <a:tcPr marL="91439" marR="91439"/>
                </a:tc>
              </a:tr>
              <a:tr h="960120">
                <a:tc>
                  <a:txBody>
                    <a:bodyPr/>
                    <a:lstStyle/>
                    <a:p>
                      <a:r>
                        <a:rPr lang="en-US" dirty="0" smtClean="0"/>
                        <a:t>Mechanical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 marL="91439" marR="91439"/>
                </a:tc>
              </a:tr>
              <a:tr h="960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 marL="91439" marR="91439"/>
                </a:tc>
              </a:tr>
              <a:tr h="960120">
                <a:tc>
                  <a:txBody>
                    <a:bodyPr/>
                    <a:lstStyle/>
                    <a:p>
                      <a:r>
                        <a:rPr lang="en-US" dirty="0" smtClean="0"/>
                        <a:t>Electro wheel drive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 marL="91439" marR="91439"/>
                </a:tc>
              </a:tr>
              <a:tr h="960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 marL="91439" marR="91439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Standard availability of Dumpers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Calculation for productivity of shovel and dumper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Normative case study( for O/B)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2057400"/>
          <a:ext cx="9144000" cy="4807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5105400"/>
                <a:gridCol w="3048000"/>
              </a:tblGrid>
              <a:tr h="1283851">
                <a:tc>
                  <a:txBody>
                    <a:bodyPr/>
                    <a:lstStyle/>
                    <a:p>
                      <a:r>
                        <a:rPr lang="en-US" dirty="0" smtClean="0"/>
                        <a:t>SL.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                       Particulars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cu.m.</a:t>
                      </a:r>
                      <a:r>
                        <a:rPr lang="en-US" baseline="0" dirty="0" smtClean="0"/>
                        <a:t> Electric rope shove+120 ton. Dumper</a:t>
                      </a:r>
                      <a:endParaRPr lang="en-US" dirty="0"/>
                    </a:p>
                  </a:txBody>
                  <a:tcPr/>
                </a:tc>
              </a:tr>
              <a:tr h="48062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Dumper pay load(Tns)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108.970</a:t>
                      </a:r>
                      <a:endParaRPr lang="en-US" dirty="0"/>
                    </a:p>
                  </a:txBody>
                  <a:tcPr/>
                </a:tc>
              </a:tr>
              <a:tr h="48062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Assumed category of rock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 of category III+50%</a:t>
                      </a:r>
                      <a:r>
                        <a:rPr lang="en-US" baseline="0" dirty="0" smtClean="0"/>
                        <a:t> of category IV</a:t>
                      </a:r>
                      <a:endParaRPr lang="en-US" dirty="0"/>
                    </a:p>
                  </a:txBody>
                  <a:tcPr/>
                </a:tc>
              </a:tr>
              <a:tr h="48062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Swell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0.719</a:t>
                      </a:r>
                      <a:endParaRPr lang="en-US" dirty="0"/>
                    </a:p>
                  </a:txBody>
                  <a:tcPr/>
                </a:tc>
              </a:tr>
              <a:tr h="48062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Bucket fill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0.958</a:t>
                      </a:r>
                      <a:endParaRPr lang="en-US" dirty="0"/>
                    </a:p>
                  </a:txBody>
                  <a:tcPr/>
                </a:tc>
              </a:tr>
              <a:tr h="48062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Swell cum bucket fill factor(3x4)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0.689</a:t>
                      </a:r>
                      <a:endParaRPr lang="en-US" dirty="0"/>
                    </a:p>
                  </a:txBody>
                  <a:tcPr/>
                </a:tc>
              </a:tr>
              <a:tr h="480621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Bucket capacity(CUM)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10.000</a:t>
                      </a:r>
                      <a:endParaRPr lang="en-US" dirty="0"/>
                    </a:p>
                  </a:txBody>
                  <a:tcPr/>
                </a:tc>
              </a:tr>
              <a:tr h="480621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Solid bucket capacity(5x6 CUM)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6.898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304800"/>
          <a:ext cx="8686800" cy="672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4495800"/>
                <a:gridCol w="2895600"/>
              </a:tblGrid>
              <a:tr h="7905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SL. No.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                            </a:t>
                      </a:r>
                      <a:r>
                        <a:rPr lang="en-US" sz="2400" b="0" dirty="0" smtClean="0"/>
                        <a:t>Particulars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 cu.m.</a:t>
                      </a:r>
                      <a:r>
                        <a:rPr lang="en-US" baseline="0" dirty="0" smtClean="0"/>
                        <a:t> Electric rope shove+120 ton. Dumper</a:t>
                      </a:r>
                      <a:endParaRPr lang="en-US" dirty="0" smtClean="0"/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90575">
                <a:tc>
                  <a:txBody>
                    <a:bodyPr/>
                    <a:lstStyle/>
                    <a:p>
                      <a:r>
                        <a:rPr lang="en-US" dirty="0" smtClean="0"/>
                        <a:t>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Volume weight(TE/CUM)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2.4(Assumed)</a:t>
                      </a:r>
                      <a:endParaRPr lang="en-US" dirty="0"/>
                    </a:p>
                  </a:txBody>
                  <a:tcPr/>
                </a:tc>
              </a:tr>
              <a:tr h="790575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Solid capacity of Dumper for Full pay load (1/8 CUM)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45.404</a:t>
                      </a:r>
                      <a:endParaRPr lang="en-US" dirty="0"/>
                    </a:p>
                  </a:txBody>
                  <a:tcPr/>
                </a:tc>
              </a:tr>
              <a:tr h="790575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Loose capacity of Dumper</a:t>
                      </a:r>
                      <a:r>
                        <a:rPr lang="en-US" baseline="0" dirty="0" smtClean="0"/>
                        <a:t> for pay-Load(9/3 CUM)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63.149</a:t>
                      </a:r>
                      <a:endParaRPr lang="en-US" dirty="0"/>
                    </a:p>
                  </a:txBody>
                  <a:tcPr/>
                </a:tc>
              </a:tr>
              <a:tr h="790575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</a:p>
                    <a:p>
                      <a:r>
                        <a:rPr lang="en-US" dirty="0" smtClean="0"/>
                        <a:t>11A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Struck capacity</a:t>
                      </a:r>
                      <a:r>
                        <a:rPr lang="en-US" baseline="0" dirty="0" smtClean="0"/>
                        <a:t> of Dumper(CUM)</a:t>
                      </a:r>
                    </a:p>
                    <a:p>
                      <a:r>
                        <a:rPr lang="en-US" baseline="0" dirty="0" smtClean="0"/>
                        <a:t>Heaped capacity of Dumper(CUM)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60.000</a:t>
                      </a:r>
                    </a:p>
                    <a:p>
                      <a:r>
                        <a:rPr lang="en-US" dirty="0" smtClean="0"/>
                        <a:t>80.000</a:t>
                      </a:r>
                      <a:endParaRPr lang="en-US" dirty="0"/>
                    </a:p>
                  </a:txBody>
                  <a:tcPr/>
                </a:tc>
              </a:tr>
              <a:tr h="790575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Solid</a:t>
                      </a:r>
                      <a:r>
                        <a:rPr lang="en-US" baseline="0" dirty="0" smtClean="0"/>
                        <a:t> capacity of Dumper(cum.)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41.340</a:t>
                      </a:r>
                      <a:endParaRPr lang="en-US" dirty="0"/>
                    </a:p>
                  </a:txBody>
                  <a:tcPr/>
                </a:tc>
              </a:tr>
              <a:tr h="790575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buckets per Dumper(12/7)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5.99=6</a:t>
                      </a:r>
                      <a:endParaRPr lang="en-US" dirty="0"/>
                    </a:p>
                  </a:txBody>
                  <a:tcPr/>
                </a:tc>
              </a:tr>
              <a:tr h="790575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per Dumper(13*7</a:t>
                      </a:r>
                      <a:r>
                        <a:rPr lang="en-US" baseline="0" dirty="0" smtClean="0"/>
                        <a:t> CUM)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8600"/>
          <a:ext cx="8229600" cy="638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3581400"/>
                <a:gridCol w="2743200"/>
              </a:tblGrid>
              <a:tr h="78105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SL. No.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           Particulars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cu.m.</a:t>
                      </a:r>
                      <a:r>
                        <a:rPr lang="en-US" baseline="0" dirty="0" smtClean="0"/>
                        <a:t> Electric rope shove+120 ton. Dumper</a:t>
                      </a:r>
                      <a:endParaRPr lang="en-US" dirty="0"/>
                    </a:p>
                  </a:txBody>
                  <a:tcPr/>
                </a:tc>
              </a:tr>
              <a:tr h="78105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Bucket cycle time (MIN.)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0.625</a:t>
                      </a:r>
                      <a:endParaRPr lang="en-US" dirty="0"/>
                    </a:p>
                  </a:txBody>
                  <a:tcPr/>
                </a:tc>
              </a:tr>
              <a:tr h="78105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 Loading</a:t>
                      </a:r>
                      <a:r>
                        <a:rPr lang="en-US" baseline="0" dirty="0" smtClean="0"/>
                        <a:t> time (13x15MIN.)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3.750</a:t>
                      </a:r>
                      <a:endParaRPr lang="en-US" dirty="0"/>
                    </a:p>
                  </a:txBody>
                  <a:tcPr/>
                </a:tc>
              </a:tr>
              <a:tr h="78105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for placement of 1 Dumper(MIN.)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0.600</a:t>
                      </a:r>
                      <a:endParaRPr lang="en-US" dirty="0"/>
                    </a:p>
                  </a:txBody>
                  <a:tcPr/>
                </a:tc>
              </a:tr>
              <a:tr h="78105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time for loading 1 Dumper (16+17 Min.)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4.350</a:t>
                      </a:r>
                      <a:endParaRPr lang="en-US" dirty="0"/>
                    </a:p>
                  </a:txBody>
                  <a:tcPr/>
                </a:tc>
              </a:tr>
              <a:tr h="78105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Hourly output per Shovel(60x14/18 cum)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570.207</a:t>
                      </a:r>
                      <a:endParaRPr lang="en-US" dirty="0"/>
                    </a:p>
                  </a:txBody>
                  <a:tcPr/>
                </a:tc>
              </a:tr>
              <a:tr h="78105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Factor for travel, position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/>
                </a:tc>
              </a:tr>
              <a:tr h="78105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standard hourly output(19x20Cum.)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456.166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304800"/>
          <a:ext cx="8229600" cy="6544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3962400"/>
                <a:gridCol w="2743200"/>
              </a:tblGrid>
              <a:tr h="892629">
                <a:tc>
                  <a:txBody>
                    <a:bodyPr/>
                    <a:lstStyle/>
                    <a:p>
                      <a:r>
                        <a:rPr lang="en-US" dirty="0" smtClean="0"/>
                        <a:t> SL. No.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                 Particulars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 cu.m.</a:t>
                      </a:r>
                      <a:r>
                        <a:rPr lang="en-US" baseline="0" dirty="0" smtClean="0"/>
                        <a:t> Electric rope shove+120 ton. Dumper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892629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Spotting,</a:t>
                      </a:r>
                      <a:r>
                        <a:rPr lang="en-US" baseline="0" dirty="0" smtClean="0"/>
                        <a:t> Loading, Waiting time (min.)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</a:t>
                      </a:r>
                      <a:endParaRPr lang="en-US" dirty="0"/>
                    </a:p>
                  </a:txBody>
                  <a:tcPr/>
                </a:tc>
              </a:tr>
              <a:tr h="892629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Annual Shift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7200</a:t>
                      </a:r>
                      <a:endParaRPr lang="en-US" dirty="0"/>
                    </a:p>
                  </a:txBody>
                  <a:tcPr/>
                </a:tc>
              </a:tr>
              <a:tr h="892629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standard utilisation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892629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standard utilised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4158</a:t>
                      </a:r>
                      <a:endParaRPr lang="en-US" dirty="0"/>
                    </a:p>
                  </a:txBody>
                  <a:tcPr/>
                </a:tc>
              </a:tr>
              <a:tr h="892629"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Annual output/Shovel(25x21</a:t>
                      </a:r>
                      <a:r>
                        <a:rPr lang="en-US" baseline="0" dirty="0" smtClean="0"/>
                        <a:t> M.cum.)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1.897</a:t>
                      </a:r>
                      <a:endParaRPr lang="en-US" dirty="0"/>
                    </a:p>
                  </a:txBody>
                  <a:tcPr/>
                </a:tc>
              </a:tr>
              <a:tr h="892629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Annual productivity adopted for project planning/Shovel(M.Cum.)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1.890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1483995"/>
          <a:ext cx="91440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3200400"/>
                <a:gridCol w="838200"/>
                <a:gridCol w="4419600"/>
              </a:tblGrid>
              <a:tr h="548446">
                <a:tc>
                  <a:txBody>
                    <a:bodyPr/>
                    <a:lstStyle/>
                    <a:p>
                      <a:r>
                        <a:rPr lang="en-US" dirty="0" smtClean="0"/>
                        <a:t>Sl.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</a:t>
                      </a:r>
                      <a:r>
                        <a:rPr lang="en-US" baseline="0" dirty="0" smtClean="0"/>
                        <a:t> cum. Electric shovel with 120 ton. Dumper.</a:t>
                      </a:r>
                      <a:endParaRPr lang="en-US" dirty="0"/>
                    </a:p>
                  </a:txBody>
                  <a:tcPr/>
                </a:tc>
              </a:tr>
              <a:tr h="54844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r>
                        <a:rPr lang="en-US" baseline="0" dirty="0" smtClean="0"/>
                        <a:t>    1.0    1.5    2.0    2.5          3.0                3.5         </a:t>
                      </a:r>
                      <a:endParaRPr lang="en-US" dirty="0"/>
                    </a:p>
                  </a:txBody>
                  <a:tcPr/>
                </a:tc>
              </a:tr>
              <a:tr h="54844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Dumper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KM/HR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 </a:t>
                      </a:r>
                      <a:r>
                        <a:rPr lang="en-US" baseline="0" dirty="0" smtClean="0"/>
                        <a:t>     16     18     20     22            23                24</a:t>
                      </a:r>
                      <a:endParaRPr lang="en-US" dirty="0"/>
                    </a:p>
                  </a:txBody>
                  <a:tcPr/>
                </a:tc>
              </a:tr>
              <a:tr h="54470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Dumper travel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4.615</a:t>
                      </a:r>
                      <a:r>
                        <a:rPr lang="en-US" baseline="0" dirty="0" smtClean="0"/>
                        <a:t>  7.5    10    12    13.636     15.652     17.5</a:t>
                      </a:r>
                      <a:endParaRPr lang="en-US" dirty="0"/>
                    </a:p>
                  </a:txBody>
                  <a:tcPr/>
                </a:tc>
              </a:tr>
              <a:tr h="778152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Dumper spotting,</a:t>
                      </a:r>
                      <a:r>
                        <a:rPr lang="en-US" baseline="0" dirty="0" smtClean="0"/>
                        <a:t> unloading and waiting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3.4    3.4       3.4   3.4    3.4           3.4        3.4</a:t>
                      </a:r>
                      <a:endParaRPr lang="en-US" dirty="0"/>
                    </a:p>
                  </a:txBody>
                  <a:tcPr/>
                </a:tc>
              </a:tr>
              <a:tr h="54470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Dumper loading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3.75   3.75   3.75   3.75  3.75      3.75      3.75</a:t>
                      </a:r>
                      <a:endParaRPr lang="en-US" dirty="0"/>
                    </a:p>
                  </a:txBody>
                  <a:tcPr/>
                </a:tc>
              </a:tr>
              <a:tr h="54470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Dumper cycle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11.765 14.650 17.150 </a:t>
                      </a:r>
                      <a:r>
                        <a:rPr lang="en-US" baseline="0" dirty="0" smtClean="0"/>
                        <a:t>19.150  20.786 22.802  24.65</a:t>
                      </a:r>
                      <a:endParaRPr lang="en-US" dirty="0"/>
                    </a:p>
                  </a:txBody>
                  <a:tcPr/>
                </a:tc>
              </a:tr>
              <a:tr h="101159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</a:p>
                    <a:p>
                      <a:r>
                        <a:rPr lang="en-US" dirty="0" smtClean="0"/>
                        <a:t>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Dumper loading time</a:t>
                      </a:r>
                    </a:p>
                    <a:p>
                      <a:r>
                        <a:rPr lang="en-US" dirty="0" smtClean="0"/>
                        <a:t>No. of Dumpers to work with 1 shovel(6/7)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MIN.</a:t>
                      </a:r>
                    </a:p>
                    <a:p>
                      <a:r>
                        <a:rPr lang="en-US" dirty="0" smtClean="0"/>
                        <a:t>UNITS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4.35     4.35  4.35    4.35    4.35     4.35      4.35</a:t>
                      </a:r>
                    </a:p>
                    <a:p>
                      <a:r>
                        <a:rPr lang="en-US" dirty="0" smtClean="0"/>
                        <a:t>2.705</a:t>
                      </a:r>
                      <a:r>
                        <a:rPr lang="en-US" baseline="0" dirty="0" smtClean="0"/>
                        <a:t>   3.368  3.943 4.40   4.778   5.24     5.66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Calculation for productivity and requirements of Dumpers per shovel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1295400"/>
          <a:ext cx="9144000" cy="509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2743200"/>
                <a:gridCol w="762000"/>
                <a:gridCol w="48768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Sl. No.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Details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Units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10.</a:t>
                      </a:r>
                      <a:r>
                        <a:rPr lang="en-US" sz="2400" baseline="0" dirty="0" smtClean="0"/>
                        <a:t> cum. Electric shovel with 120 ton. Dumper.</a:t>
                      </a:r>
                      <a:endParaRPr lang="en-US" sz="240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33350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Dumper avalibality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r>
                        <a:rPr lang="en-US" baseline="0" dirty="0" smtClean="0"/>
                        <a:t>       67       67       67       67       67       67    </a:t>
                      </a:r>
                      <a:endParaRPr lang="en-US" dirty="0"/>
                    </a:p>
                  </a:txBody>
                  <a:tcPr/>
                </a:tc>
              </a:tr>
              <a:tr h="133350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 of dumpers with</a:t>
                      </a:r>
                      <a:r>
                        <a:rPr lang="en-US" baseline="0" dirty="0" smtClean="0"/>
                        <a:t> 1 working shovel (8/9)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4.037  5.027 5.885</a:t>
                      </a:r>
                      <a:r>
                        <a:rPr lang="en-US" baseline="0" dirty="0" smtClean="0"/>
                        <a:t> 6.570  7.131 7.821   8.448</a:t>
                      </a:r>
                      <a:endParaRPr lang="en-US" dirty="0"/>
                    </a:p>
                  </a:txBody>
                  <a:tcPr/>
                </a:tc>
              </a:tr>
              <a:tr h="133350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Annual productivity of dumper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M.CUM.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0.4682  0.3760  0.3212  0.2877  0.2650  0.2417  0.2237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On 3 shifts per day basis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954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Project title: Analysing shovel-dumper productivity for coal mine</a:t>
            </a:r>
            <a:br>
              <a:rPr lang="en-US" sz="3200" dirty="0" smtClean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2779679"/>
              </p:ext>
            </p:extLst>
          </p:nvPr>
        </p:nvGraphicFramePr>
        <p:xfrm>
          <a:off x="1722755" y="1524000"/>
          <a:ext cx="5363846" cy="3370502"/>
        </p:xfrm>
        <a:graphic>
          <a:graphicData uri="http://schemas.openxmlformats.org/drawingml/2006/table">
            <a:tbl>
              <a:tblPr firstRow="1" firstCol="1" lastRow="1" bandRow="1">
                <a:tableStyleId>{5C22544A-7EE6-4342-B048-85BDC9FD1C3A}</a:tableStyleId>
              </a:tblPr>
              <a:tblGrid>
                <a:gridCol w="639445"/>
                <a:gridCol w="678295"/>
                <a:gridCol w="892662"/>
                <a:gridCol w="1791622"/>
                <a:gridCol w="739949"/>
                <a:gridCol w="621873"/>
              </a:tblGrid>
              <a:tr h="3389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066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Total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 sourced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dept.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74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Coal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5.15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1.75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3.4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89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OB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89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S/D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Mcum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23.1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14.6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8.5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89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D/L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3.04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3.04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26.14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14.6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11.54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53325754"/>
              </p:ext>
            </p:extLst>
          </p:nvPr>
        </p:nvGraphicFramePr>
        <p:xfrm>
          <a:off x="1720214" y="4800600"/>
          <a:ext cx="5366385" cy="10668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990172"/>
                <a:gridCol w="1702266"/>
                <a:gridCol w="1673947"/>
              </a:tblGrid>
              <a:tr h="5334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Sp.Gr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1.4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t/cum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Stripping ratio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5.07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cum/t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343839"/>
            <a:ext cx="8458200" cy="989974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SONEPUR BAZARI  Project report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665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28600"/>
          <a:ext cx="8534400" cy="609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15589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System factor as in Project Report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81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Machine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Work  load as in PR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Digging capacity as in PR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System factor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589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Shovel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10.9286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18.01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0.6068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4529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09345320"/>
              </p:ext>
            </p:extLst>
          </p:nvPr>
        </p:nvGraphicFramePr>
        <p:xfrm>
          <a:off x="1600200" y="3124200"/>
          <a:ext cx="6019799" cy="841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5940"/>
                <a:gridCol w="1544210"/>
                <a:gridCol w="1518036"/>
                <a:gridCol w="1151613"/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LEAD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COAL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KM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Wt</a:t>
                      </a:r>
                      <a:r>
                        <a:rPr lang="en-US" sz="1600" dirty="0">
                          <a:effectLst/>
                        </a:rPr>
                        <a:t> LEAD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2.61111111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04922" y="1600200"/>
            <a:ext cx="4532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Lead from operational plan for 2011-12</a:t>
            </a:r>
          </a:p>
        </p:txBody>
      </p:sp>
    </p:spTree>
    <p:extLst>
      <p:ext uri="{BB962C8B-B14F-4D97-AF65-F5344CB8AC3E}">
        <p14:creationId xmlns:p14="http://schemas.microsoft.com/office/powerpoint/2010/main" xmlns="" val="39906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Dumper factor is defined as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dirty="0" smtClean="0"/>
              <a:t>DF=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=1.17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Calculation of Dumper factor</a:t>
            </a:r>
            <a:endParaRPr lang="en-US" sz="3600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2057400"/>
            <a:ext cx="7086600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447806"/>
          <a:ext cx="8991597" cy="541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967"/>
                <a:gridCol w="1183105"/>
                <a:gridCol w="1183105"/>
                <a:gridCol w="1183105"/>
                <a:gridCol w="1183105"/>
                <a:gridCol w="1183105"/>
                <a:gridCol w="1183105"/>
              </a:tblGrid>
              <a:tr h="69847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latin typeface="Times New Roman"/>
                        </a:rPr>
                        <a:t>Equipment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CIL Norms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Progressive up to </a:t>
                      </a:r>
                    </a:p>
                    <a:p>
                      <a:r>
                        <a:rPr lang="en-US" dirty="0" smtClean="0"/>
                        <a:t>March</a:t>
                      </a:r>
                      <a:r>
                        <a:rPr lang="en-US" baseline="0" dirty="0" smtClean="0"/>
                        <a:t> 2011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Progressive up to March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91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Util.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Util.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Util.</a:t>
                      </a:r>
                      <a:endParaRPr lang="en-US" dirty="0"/>
                    </a:p>
                  </a:txBody>
                  <a:tcPr/>
                </a:tc>
              </a:tr>
              <a:tr h="42628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SHOVEL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Times New Roman"/>
                        </a:rPr>
                        <a:t>73.11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Times New Roman"/>
                        </a:rPr>
                        <a:t>41.46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Times New Roman"/>
                        </a:rPr>
                        <a:t>69.97</a:t>
                      </a:r>
                      <a:endParaRPr lang="en-US" sz="18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Times New Roman"/>
                        </a:rPr>
                        <a:t>42.46</a:t>
                      </a:r>
                      <a:endParaRPr lang="en-US" sz="18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4262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latin typeface="Times New Roman"/>
                        </a:rPr>
                        <a:t>5cum/4.6B/5A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Times New Roman"/>
                        </a:rPr>
                        <a:t>68.14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Times New Roman"/>
                        </a:rPr>
                        <a:t>17.95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Times New Roman"/>
                        </a:rPr>
                        <a:t>69.28</a:t>
                      </a:r>
                      <a:endParaRPr lang="en-US" sz="18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Times New Roman"/>
                        </a:rPr>
                        <a:t>24.32</a:t>
                      </a:r>
                      <a:endParaRPr lang="en-US" sz="18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476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latin typeface="Times New Roman"/>
                        </a:rPr>
                        <a:t>10cum/1900AL P&amp;H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Times New Roman"/>
                        </a:rPr>
                        <a:t>72.32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Times New Roman"/>
                        </a:rPr>
                        <a:t>49.97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Times New Roman"/>
                        </a:rPr>
                        <a:t>71.93</a:t>
                      </a:r>
                      <a:endParaRPr lang="en-US" sz="18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Times New Roman"/>
                        </a:rPr>
                        <a:t>51.19</a:t>
                      </a:r>
                      <a:endParaRPr lang="en-US" sz="18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4262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latin typeface="Times New Roman"/>
                        </a:rPr>
                        <a:t>Hydraulic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Times New Roman"/>
                        </a:rPr>
                        <a:t>76.25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Times New Roman"/>
                        </a:rPr>
                        <a:t>40.58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Times New Roman"/>
                        </a:rPr>
                        <a:t>67.81</a:t>
                      </a:r>
                      <a:endParaRPr lang="en-US" sz="18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Times New Roman"/>
                        </a:rPr>
                        <a:t>39.66</a:t>
                      </a:r>
                      <a:endParaRPr lang="en-US" sz="18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42628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DUMPER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Times New Roman"/>
                        </a:rPr>
                        <a:t>60.60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Times New Roman"/>
                        </a:rPr>
                        <a:t>43.51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Times New Roman"/>
                        </a:rPr>
                        <a:t>59.68</a:t>
                      </a:r>
                      <a:endParaRPr lang="en-US" sz="18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Times New Roman"/>
                        </a:rPr>
                        <a:t>40.59</a:t>
                      </a:r>
                      <a:endParaRPr lang="en-US" sz="18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4262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50t(All Dumper)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67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Times New Roman"/>
                        </a:rPr>
                        <a:t>61.25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45.04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Times New Roman"/>
                        </a:rPr>
                        <a:t>56.03</a:t>
                      </a:r>
                      <a:endParaRPr lang="en-US" sz="18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Times New Roman"/>
                        </a:rPr>
                        <a:t>40.59</a:t>
                      </a:r>
                      <a:endParaRPr lang="en-US" sz="18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4262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latin typeface="Times New Roman"/>
                        </a:rPr>
                        <a:t>BH50M-1 60T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67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Times New Roman"/>
                        </a:rPr>
                        <a:t>72.94</a:t>
                      </a:r>
                      <a:endParaRPr lang="en-US" sz="18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Times New Roman"/>
                        </a:rPr>
                        <a:t>52.37</a:t>
                      </a:r>
                      <a:endParaRPr lang="en-US" sz="18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4262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latin typeface="Times New Roman"/>
                        </a:rPr>
                        <a:t>BH100 100T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67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Times New Roman"/>
                        </a:rPr>
                        <a:t>83.14</a:t>
                      </a:r>
                      <a:endParaRPr lang="en-US" sz="18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Times New Roman"/>
                        </a:rPr>
                        <a:t>57.17</a:t>
                      </a:r>
                      <a:endParaRPr lang="en-US" sz="18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4262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latin typeface="Times New Roman"/>
                        </a:rPr>
                        <a:t>120t/445E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latin typeface="Times New Roman"/>
                        </a:rPr>
                        <a:t>60.15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latin typeface="Times New Roman"/>
                        </a:rPr>
                        <a:t>42.22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Times New Roman"/>
                        </a:rPr>
                        <a:t>54.92</a:t>
                      </a:r>
                      <a:endParaRPr lang="en-US" sz="18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Times New Roman"/>
                        </a:rPr>
                        <a:t>34.68</a:t>
                      </a:r>
                      <a:endParaRPr lang="en-US" sz="18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4262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     Normative Vs. Actual avail. &amp; Util.</a:t>
            </a:r>
            <a:br>
              <a:rPr lang="en-US" sz="2800" dirty="0" smtClean="0"/>
            </a:br>
            <a:r>
              <a:rPr lang="en-US" sz="2800" dirty="0" smtClean="0"/>
              <a:t>                   </a:t>
            </a:r>
            <a:r>
              <a:rPr lang="en-US" sz="2800" dirty="0" err="1" smtClean="0"/>
              <a:t>Sonepur</a:t>
            </a:r>
            <a:r>
              <a:rPr lang="en-US" sz="2800" dirty="0" smtClean="0"/>
              <a:t> </a:t>
            </a:r>
            <a:r>
              <a:rPr lang="en-US" sz="2800" dirty="0" err="1" smtClean="0"/>
              <a:t>Bazari</a:t>
            </a:r>
            <a:endParaRPr lang="en-US" sz="28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1040862"/>
          <a:ext cx="8915400" cy="5817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066800"/>
                <a:gridCol w="1143000"/>
                <a:gridCol w="1066800"/>
                <a:gridCol w="914400"/>
                <a:gridCol w="914400"/>
                <a:gridCol w="838200"/>
                <a:gridCol w="1447800"/>
              </a:tblGrid>
              <a:tr h="444083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Equipment.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          Normative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         2011-12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28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W/H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M/H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I/H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W/H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M/H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I/H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B/H</a:t>
                      </a:r>
                      <a:endParaRPr lang="en-US" dirty="0"/>
                    </a:p>
                  </a:txBody>
                  <a:tcPr/>
                </a:tc>
              </a:tr>
              <a:tr h="444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   SHOVEL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40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latin typeface="Times New Roman"/>
                        </a:rPr>
                        <a:t>5cum/4.6B/5A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5080.8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1752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1927.2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3826.5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2657.5</a:t>
                      </a:r>
                    </a:p>
                  </a:txBody>
                  <a:tcPr marL="9525" marR="9525" marT="9525" marB="0" anchor="b"/>
                </a:tc>
              </a:tr>
              <a:tr h="532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latin typeface="Times New Roman"/>
                        </a:rPr>
                        <a:t>10cum/1900AL P&amp;H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5080.8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1752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1927.2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ct val="20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4162.417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ct val="20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1689.5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ct val="20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1456.083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ct val="20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1452</a:t>
                      </a:r>
                    </a:p>
                  </a:txBody>
                  <a:tcPr marL="9525" marR="9525" marT="9525" marB="0" anchor="ctr"/>
                </a:tc>
              </a:tr>
              <a:tr h="4440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latin typeface="Times New Roman"/>
                        </a:rPr>
                        <a:t>Hydraulic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5080.8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1752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1927.2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3075.2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2144.8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2176.3</a:t>
                      </a:r>
                    </a:p>
                  </a:txBody>
                  <a:tcPr marL="9525" marR="9525" marT="9525" marB="0" anchor="b"/>
                </a:tc>
              </a:tr>
              <a:tr h="44408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DUMPER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1600" dirty="0"/>
                    </a:p>
                  </a:txBody>
                  <a:tcPr/>
                </a:tc>
              </a:tr>
              <a:tr h="4440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50t(All Dumper)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4380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2890.8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1489.2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2504.429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1101.762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424.0238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4408.643</a:t>
                      </a:r>
                    </a:p>
                  </a:txBody>
                  <a:tcPr marL="9525" marR="9525" marT="9525" marB="0" anchor="b"/>
                </a:tc>
              </a:tr>
              <a:tr h="4440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latin typeface="Times New Roman"/>
                        </a:rPr>
                        <a:t>BH50M-1 60T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4380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2890.8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1489.2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3951.1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1434.5</a:t>
                      </a:r>
                    </a:p>
                  </a:txBody>
                  <a:tcPr marL="9525" marR="9525" marT="9525" marB="0" anchor="b"/>
                </a:tc>
              </a:tr>
              <a:tr h="4440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latin typeface="Times New Roman"/>
                        </a:rPr>
                        <a:t>BH100 100T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4380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2890.8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1489.2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1515.204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1902.5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1152.222</a:t>
                      </a:r>
                    </a:p>
                  </a:txBody>
                  <a:tcPr marL="9525" marR="9525" marT="9525" marB="0" anchor="b"/>
                </a:tc>
              </a:tr>
              <a:tr h="4440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latin typeface="Times New Roman"/>
                        </a:rPr>
                        <a:t>120t/445E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4818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2452.8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1489.2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1307.631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1030.292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362.9914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3860.781</a:t>
                      </a:r>
                    </a:p>
                  </a:txBody>
                  <a:tcPr marL="9525" marR="9525" marT="9525" marB="0" anchor="b"/>
                </a:tc>
              </a:tr>
              <a:tr h="4440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13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Hours comparison normative Vs. Actual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990600"/>
          <a:ext cx="8991594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05"/>
                <a:gridCol w="781878"/>
                <a:gridCol w="625503"/>
                <a:gridCol w="703690"/>
                <a:gridCol w="547315"/>
                <a:gridCol w="547315"/>
                <a:gridCol w="801094"/>
                <a:gridCol w="762662"/>
                <a:gridCol w="703690"/>
                <a:gridCol w="632607"/>
                <a:gridCol w="931149"/>
                <a:gridCol w="703686"/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EQIPMENT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dirty="0" smtClean="0"/>
                        <a:t>      Total Trips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             Productivity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FFFF00"/>
                          </a:solidFill>
                        </a:rPr>
                        <a:t>  COAL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     OB</a:t>
                      </a:r>
                      <a:endParaRPr lang="en-US" dirty="0"/>
                    </a:p>
                  </a:txBody>
                  <a:tcPr>
                    <a:solidFill>
                      <a:srgbClr val="33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TOTAL</a:t>
                      </a:r>
                    </a:p>
                    <a:p>
                      <a:r>
                        <a:rPr lang="en-US" sz="1200" dirty="0" smtClean="0"/>
                        <a:t>(CU. M.)</a:t>
                      </a:r>
                      <a:endParaRPr 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200" dirty="0" smtClean="0"/>
                        <a:t>Assessed</a:t>
                      </a:r>
                      <a:r>
                        <a:rPr lang="en-US" sz="1200" baseline="0" dirty="0" smtClean="0"/>
                        <a:t> cap.( M. Cum.)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dirty="0" smtClean="0"/>
                        <a:t>%</a:t>
                      </a:r>
                      <a:r>
                        <a:rPr lang="en-US" sz="1800" baseline="0" dirty="0" smtClean="0"/>
                        <a:t> Ach.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120T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UNIT</a:t>
                      </a:r>
                    </a:p>
                    <a:p>
                      <a:r>
                        <a:rPr lang="en-US" sz="1100" dirty="0" smtClean="0"/>
                        <a:t>CAP.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ROLL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</a:p>
                    <a:p>
                      <a:r>
                        <a:rPr lang="en-US" sz="1200" dirty="0" smtClean="0"/>
                        <a:t>CAP.</a:t>
                      </a:r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 cum. shovel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4099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7867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8264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127160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5598758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400" dirty="0" smtClean="0"/>
                    </a:p>
                    <a:p>
                      <a:pPr algn="just"/>
                      <a:r>
                        <a:rPr lang="en-US" sz="1400" dirty="0" smtClean="0"/>
                        <a:t>1.89</a:t>
                      </a:r>
                    </a:p>
                    <a:p>
                      <a:pPr algn="just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11.34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49.37</a:t>
                      </a:r>
                      <a:endParaRPr lang="en-US" sz="1400" dirty="0"/>
                    </a:p>
                  </a:txBody>
                  <a:tcPr anchor="ctr"/>
                </a:tc>
              </a:tr>
              <a:tr h="4622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5/4.6 Cum.</a:t>
                      </a:r>
                    </a:p>
                    <a:p>
                      <a:r>
                        <a:rPr lang="en-US" sz="1200" dirty="0" smtClean="0"/>
                        <a:t>shovel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644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Times New Roman"/>
                        </a:rPr>
                        <a:t>9961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210490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0.89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1.78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11.83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Hyd. Shovel</a:t>
                      </a:r>
                    </a:p>
                    <a:p>
                      <a:r>
                        <a:rPr lang="en-US" sz="1200" dirty="0" smtClean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Times New Roman"/>
                        </a:rPr>
                        <a:t>62166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Times New Roman"/>
                        </a:rPr>
                        <a:t>193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25716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Times New Roman"/>
                        </a:rPr>
                        <a:t>1608980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3.57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45.13</a:t>
                      </a:r>
                    </a:p>
                  </a:txBody>
                  <a:tcPr marL="9525" marR="9525" marT="9525" marB="0" anchor="ctr"/>
                </a:tc>
              </a:tr>
              <a:tr h="1041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 dirty="0">
                          <a:latin typeface="Times New Roman"/>
                        </a:rPr>
                        <a:t>DUMPER -WISE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Times New Roman"/>
                        </a:rPr>
                        <a:t>66909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Times New Roman"/>
                        </a:rPr>
                        <a:t>8060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43941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127160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7418228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13.35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55.57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Times New Roman"/>
                        </a:rPr>
                        <a:t>35t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Times New Roman"/>
                        </a:rPr>
                        <a:t>0.095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Times New Roman"/>
                        </a:rPr>
                        <a:t>0.18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Times New Roman"/>
                        </a:rPr>
                        <a:t>50t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Times New Roman"/>
                        </a:rPr>
                        <a:t>66909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Times New Roman"/>
                        </a:rPr>
                        <a:t>43941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2049728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0.118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Times New Roman"/>
                        </a:rPr>
                        <a:t>24.5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2.90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70.66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Times New Roman"/>
                        </a:rPr>
                        <a:t>120t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Times New Roman"/>
                        </a:rPr>
                        <a:t>8060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Times New Roman"/>
                        </a:rPr>
                        <a:t>127160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5368500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0.311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Times New Roman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10.27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52.28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2400" dirty="0" smtClean="0"/>
              <a:t>Equipment wise production performance-SONEPUR BAZARI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General analysis</a:t>
            </a:r>
            <a:r>
              <a:rPr lang="en-US" dirty="0" smtClean="0"/>
              <a:t>:-</a:t>
            </a:r>
          </a:p>
          <a:p>
            <a:pPr>
              <a:buNone/>
            </a:pPr>
            <a:r>
              <a:rPr lang="en-US" dirty="0" smtClean="0"/>
              <a:t>(1)No. of days</a:t>
            </a:r>
          </a:p>
          <a:p>
            <a:pPr>
              <a:buNone/>
            </a:pPr>
            <a:r>
              <a:rPr lang="en-US" dirty="0" smtClean="0"/>
              <a:t>(2)System factor is itself less</a:t>
            </a:r>
          </a:p>
          <a:p>
            <a:pPr>
              <a:buNone/>
            </a:pPr>
            <a:r>
              <a:rPr lang="en-US" dirty="0" smtClean="0"/>
              <a:t>Reasons:-</a:t>
            </a:r>
          </a:p>
          <a:p>
            <a:pPr marL="624078" indent="-514350">
              <a:buNone/>
            </a:pPr>
            <a:r>
              <a:rPr lang="en-US" sz="2400" dirty="0" smtClean="0"/>
              <a:t>Shovel idle hours</a:t>
            </a:r>
            <a:r>
              <a:rPr lang="en-US" dirty="0" smtClean="0"/>
              <a:t>:-</a:t>
            </a:r>
          </a:p>
          <a:p>
            <a:pPr marL="624078" indent="-514350">
              <a:buNone/>
            </a:pPr>
            <a:r>
              <a:rPr lang="en-US" sz="2000" dirty="0" smtClean="0"/>
              <a:t>(A)Management factors-</a:t>
            </a:r>
          </a:p>
          <a:p>
            <a:pPr marL="624078" indent="-514350">
              <a:buFont typeface="Wingdings" pitchFamily="2" charset="2"/>
              <a:buChar char="Ø"/>
            </a:pPr>
            <a:r>
              <a:rPr lang="en-US" sz="2000" dirty="0" smtClean="0"/>
              <a:t>Delay in starting of shift.</a:t>
            </a:r>
          </a:p>
          <a:p>
            <a:pPr marL="624078" indent="-514350">
              <a:buFont typeface="Wingdings" pitchFamily="2" charset="2"/>
              <a:buChar char="Ø"/>
            </a:pPr>
            <a:r>
              <a:rPr lang="en-US" sz="2000" dirty="0" smtClean="0"/>
              <a:t>Delay in return from Tiffin break.</a:t>
            </a:r>
          </a:p>
          <a:p>
            <a:pPr marL="624078" indent="-514350">
              <a:buFont typeface="Wingdings" pitchFamily="2" charset="2"/>
              <a:buChar char="Ø"/>
            </a:pPr>
            <a:r>
              <a:rPr lang="en-US" sz="2000" dirty="0" smtClean="0"/>
              <a:t>Early ending of shift.</a:t>
            </a:r>
          </a:p>
          <a:p>
            <a:pPr marL="624078" indent="-514350">
              <a:buNone/>
            </a:pPr>
            <a:r>
              <a:rPr lang="en-US" sz="2000" dirty="0" smtClean="0"/>
              <a:t>(B)External factors(Stoppage of Shovel)</a:t>
            </a:r>
          </a:p>
          <a:p>
            <a:pPr marL="624078" indent="-514350">
              <a:buFont typeface="Wingdings" pitchFamily="2" charset="2"/>
              <a:buChar char="Ø"/>
            </a:pPr>
            <a:r>
              <a:rPr lang="en-US" sz="2000" dirty="0" smtClean="0"/>
              <a:t>Land dispute with villagers</a:t>
            </a:r>
          </a:p>
          <a:p>
            <a:pPr marL="624078" indent="-514350">
              <a:buFont typeface="Wingdings" pitchFamily="2" charset="2"/>
              <a:buChar char="Ø"/>
            </a:pPr>
            <a:r>
              <a:rPr lang="en-US" sz="2000" dirty="0" smtClean="0"/>
              <a:t>Short supply of explosives.</a:t>
            </a:r>
          </a:p>
          <a:p>
            <a:pPr marL="624078" indent="-514350">
              <a:buFont typeface="Wingdings" pitchFamily="2" charset="2"/>
              <a:buChar char="Ø"/>
            </a:pPr>
            <a:r>
              <a:rPr lang="en-US" sz="2000" dirty="0" smtClean="0"/>
              <a:t>Power supply</a:t>
            </a:r>
          </a:p>
          <a:p>
            <a:pPr marL="624078" indent="-51435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Data Analysis:-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381000"/>
            <a:ext cx="8610600" cy="617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(C)Job factors:-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Low explosive supply(Hourly productivity)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Frequent blasting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Inexperienced operator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Improper fragmentation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Maintenance and breakdown of Shovel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Maintenance schedule is not followed.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Poor spare management and delay in procurement of spares.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Dumper Analysis:-</a:t>
            </a:r>
          </a:p>
          <a:p>
            <a:pPr>
              <a:buNone/>
            </a:pPr>
            <a:r>
              <a:rPr lang="en-US" sz="2000" dirty="0" smtClean="0"/>
              <a:t>(A)Extra Dumper</a:t>
            </a:r>
          </a:p>
          <a:p>
            <a:pPr>
              <a:buNone/>
            </a:pPr>
            <a:r>
              <a:rPr lang="en-US" sz="2000" dirty="0" smtClean="0"/>
              <a:t>(B)Haulage road –High gradient than 1in16</a:t>
            </a:r>
          </a:p>
          <a:p>
            <a:pPr>
              <a:buNone/>
            </a:pPr>
            <a:r>
              <a:rPr lang="en-US" sz="2000" dirty="0" smtClean="0"/>
              <a:t>                         -Not paved</a:t>
            </a:r>
          </a:p>
          <a:p>
            <a:pPr>
              <a:buNone/>
            </a:pPr>
            <a:r>
              <a:rPr lang="en-US" sz="2000" dirty="0" smtClean="0"/>
              <a:t>                         -Slushy due to rain and alluvium layer.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System factor should not be lower than 0.85.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Dumper factor should be equal to1.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Separate equipments to be used for COAL/OB.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Hot seat change to be implemented.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Maintenance to be outsourced to the company.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Haulage road consideration.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Blasting should be in big rounds.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Miscellaneous issues (like land, explosive, power)should be resolved.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Conclusion and Recommendation:-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estimate normative productivity of shovel-dumper combination with different material characteristic and different equipment combination.</a:t>
            </a:r>
          </a:p>
          <a:p>
            <a:r>
              <a:rPr lang="en-US" sz="2400" dirty="0" smtClean="0"/>
              <a:t>To validate the normative productivity with the  actual productivity of similar equipment combination in certain selected coal mine.</a:t>
            </a:r>
          </a:p>
          <a:p>
            <a:r>
              <a:rPr lang="en-US" sz="2400" dirty="0" smtClean="0"/>
              <a:t>To analyse the reasons for variation between normal and actual productivity in different cases.</a:t>
            </a:r>
          </a:p>
          <a:p>
            <a:r>
              <a:rPr lang="en-US" sz="2400" dirty="0" smtClean="0"/>
              <a:t>To give suggestion for improvement in the productivity of shovel dumper system.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 smtClean="0">
                <a:solidFill>
                  <a:srgbClr val="FF0000"/>
                </a:solidFill>
              </a:rPr>
              <a:t>Objective of study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study was conducted for </a:t>
            </a:r>
            <a:r>
              <a:rPr lang="en-US" sz="2400" dirty="0" err="1" smtClean="0"/>
              <a:t>sonepur</a:t>
            </a:r>
            <a:r>
              <a:rPr lang="en-US" sz="2400" dirty="0" smtClean="0"/>
              <a:t> </a:t>
            </a:r>
            <a:r>
              <a:rPr lang="en-US" sz="2400" dirty="0" err="1" smtClean="0"/>
              <a:t>bazari</a:t>
            </a:r>
            <a:r>
              <a:rPr lang="en-US" sz="2400" dirty="0" smtClean="0"/>
              <a:t> of ECL considering the actual performance data of 2011-12 for Shovel-Dumper operation.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project deploys both departmental and hired equipments. The study was only conducted for departmental equipment(Shovel-Dumper).</a:t>
            </a:r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productivity of shovel dumper considered in approved project report of </a:t>
            </a:r>
            <a:r>
              <a:rPr lang="en-US" sz="2400" dirty="0" err="1" smtClean="0"/>
              <a:t>sonepur</a:t>
            </a:r>
            <a:r>
              <a:rPr lang="en-US" sz="2400" dirty="0" smtClean="0"/>
              <a:t> </a:t>
            </a:r>
            <a:r>
              <a:rPr lang="en-US" sz="2400" dirty="0" err="1" smtClean="0"/>
              <a:t>bazari</a:t>
            </a:r>
            <a:r>
              <a:rPr lang="en-US" sz="2400" dirty="0" smtClean="0"/>
              <a:t> OCP(3.4mt capacity) was compared with the actual shovel-Dumper productivity obtained in the mine.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Background of study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915400" cy="4525963"/>
          </a:xfrm>
        </p:spPr>
        <p:txBody>
          <a:bodyPr/>
          <a:lstStyle/>
          <a:p>
            <a:pPr>
              <a:buNone/>
            </a:pPr>
            <a:r>
              <a:rPr lang="en-US" sz="4800" dirty="0" smtClean="0"/>
              <a:t>   </a:t>
            </a:r>
            <a:r>
              <a:rPr lang="en-US" sz="4800" dirty="0" smtClean="0">
                <a:solidFill>
                  <a:srgbClr val="FF0000"/>
                </a:solidFill>
              </a:rPr>
              <a:t>Norms and methodology for the calculation of the productivity of Shovels and dumpers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876300">
                <a:tc>
                  <a:txBody>
                    <a:bodyPr/>
                    <a:lstStyle/>
                    <a:p>
                      <a:r>
                        <a:rPr lang="en-US" dirty="0" smtClean="0"/>
                        <a:t>Compressive strength(KG/Sq.</a:t>
                      </a:r>
                      <a:r>
                        <a:rPr lang="en-US" baseline="0" dirty="0" smtClean="0"/>
                        <a:t> CM)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Blasting required</a:t>
                      </a:r>
                      <a:endParaRPr lang="en-US" dirty="0"/>
                    </a:p>
                  </a:txBody>
                  <a:tcPr/>
                </a:tc>
              </a:tr>
              <a:tr h="876300">
                <a:tc>
                  <a:txBody>
                    <a:bodyPr/>
                    <a:lstStyle/>
                    <a:p>
                      <a:r>
                        <a:rPr lang="en-US" dirty="0" smtClean="0"/>
                        <a:t>Up to 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NIL</a:t>
                      </a:r>
                      <a:endParaRPr lang="en-US" dirty="0"/>
                    </a:p>
                  </a:txBody>
                  <a:tcPr/>
                </a:tc>
              </a:tr>
              <a:tr h="876300">
                <a:tc>
                  <a:txBody>
                    <a:bodyPr/>
                    <a:lstStyle/>
                    <a:p>
                      <a:r>
                        <a:rPr lang="en-US" dirty="0" smtClean="0"/>
                        <a:t>&gt;55 &amp; up to 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NIL</a:t>
                      </a:r>
                      <a:endParaRPr lang="en-US" dirty="0"/>
                    </a:p>
                  </a:txBody>
                  <a:tcPr/>
                </a:tc>
              </a:tr>
              <a:tr h="876300">
                <a:tc>
                  <a:txBody>
                    <a:bodyPr/>
                    <a:lstStyle/>
                    <a:p>
                      <a:r>
                        <a:rPr lang="en-US" dirty="0" smtClean="0"/>
                        <a:t>&gt;125 &amp;</a:t>
                      </a:r>
                      <a:r>
                        <a:rPr lang="en-US" baseline="0" dirty="0" smtClean="0"/>
                        <a:t> up to 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LIGHT</a:t>
                      </a:r>
                      <a:endParaRPr lang="en-US" dirty="0"/>
                    </a:p>
                  </a:txBody>
                  <a:tcPr/>
                </a:tc>
              </a:tr>
              <a:tr h="876300">
                <a:tc>
                  <a:txBody>
                    <a:bodyPr/>
                    <a:lstStyle/>
                    <a:p>
                      <a:r>
                        <a:rPr lang="en-US" dirty="0" smtClean="0"/>
                        <a:t>250 &amp; up to 1250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/>
                </a:tc>
              </a:tr>
              <a:tr h="876300">
                <a:tc>
                  <a:txBody>
                    <a:bodyPr/>
                    <a:lstStyle/>
                    <a:p>
                      <a:r>
                        <a:rPr lang="en-US" dirty="0" smtClean="0"/>
                        <a:t>&gt;1250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Catagorisation of material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78740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 of the material to be excavated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Cycle time (Minutes)</a:t>
                      </a:r>
                      <a:r>
                        <a:rPr lang="en-US" baseline="0" dirty="0" smtClean="0"/>
                        <a:t> for 90 degree swing angle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Cycle time(Minutes)</a:t>
                      </a:r>
                      <a:r>
                        <a:rPr lang="en-US" baseline="0" dirty="0" smtClean="0"/>
                        <a:t> for 180 degree swing angle</a:t>
                      </a:r>
                      <a:endParaRPr lang="en-US" dirty="0"/>
                    </a:p>
                  </a:txBody>
                  <a:tcPr marL="91439" marR="91439"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I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.44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.55</a:t>
                      </a:r>
                      <a:endParaRPr lang="en-US" dirty="0"/>
                    </a:p>
                  </a:txBody>
                  <a:tcPr marL="91439" marR="91439"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II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.47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.58</a:t>
                      </a:r>
                      <a:endParaRPr lang="en-US" dirty="0"/>
                    </a:p>
                  </a:txBody>
                  <a:tcPr marL="91439" marR="91439"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III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.50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.61</a:t>
                      </a:r>
                      <a:endParaRPr lang="en-US" dirty="0"/>
                    </a:p>
                  </a:txBody>
                  <a:tcPr marL="91439" marR="91439"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IV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.53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.64</a:t>
                      </a:r>
                      <a:endParaRPr lang="en-US" dirty="0"/>
                    </a:p>
                  </a:txBody>
                  <a:tcPr marL="91439" marR="91439"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V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.56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.67</a:t>
                      </a:r>
                      <a:endParaRPr lang="en-US" dirty="0"/>
                    </a:p>
                  </a:txBody>
                  <a:tcPr marL="91439" marR="91439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Electric rope shovel bucket cycle time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504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82550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 of the material to be excavated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Cycle time (Minutes)</a:t>
                      </a:r>
                      <a:r>
                        <a:rPr lang="en-US" baseline="0" dirty="0" smtClean="0"/>
                        <a:t> for 90 degree swing 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Cycle time(Minutes)</a:t>
                      </a:r>
                      <a:r>
                        <a:rPr lang="en-US" baseline="0" dirty="0" smtClean="0"/>
                        <a:t> for 180 degree swing angle</a:t>
                      </a:r>
                      <a:endParaRPr lang="en-US" dirty="0"/>
                    </a:p>
                  </a:txBody>
                  <a:tcPr/>
                </a:tc>
              </a:tr>
              <a:tr h="8255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.49</a:t>
                      </a:r>
                      <a:endParaRPr lang="en-US" dirty="0"/>
                    </a:p>
                  </a:txBody>
                  <a:tcPr/>
                </a:tc>
              </a:tr>
              <a:tr h="8255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.51</a:t>
                      </a:r>
                      <a:endParaRPr lang="en-US" dirty="0"/>
                    </a:p>
                  </a:txBody>
                  <a:tcPr/>
                </a:tc>
              </a:tr>
              <a:tr h="8255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.53</a:t>
                      </a:r>
                      <a:endParaRPr lang="en-US" dirty="0"/>
                    </a:p>
                  </a:txBody>
                  <a:tcPr/>
                </a:tc>
              </a:tr>
              <a:tr h="8255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.55</a:t>
                      </a:r>
                      <a:endParaRPr lang="en-US" dirty="0"/>
                    </a:p>
                  </a:txBody>
                  <a:tcPr/>
                </a:tc>
              </a:tr>
              <a:tr h="8255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Hydraulic shovel bucket cycle time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91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80010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 of the material to be excavated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Fill</a:t>
                      </a:r>
                      <a:r>
                        <a:rPr lang="en-US" baseline="0" dirty="0" smtClean="0"/>
                        <a:t> factor for 3cubic mt. bucket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Fill</a:t>
                      </a:r>
                      <a:r>
                        <a:rPr lang="en-US" baseline="0" dirty="0" smtClean="0"/>
                        <a:t> factor for 13cubic mt. bucket</a:t>
                      </a:r>
                      <a:endParaRPr lang="en-US" dirty="0"/>
                    </a:p>
                  </a:txBody>
                  <a:tcPr marL="91439" marR="91439"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I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.95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1.05</a:t>
                      </a:r>
                      <a:endParaRPr lang="en-US" dirty="0"/>
                    </a:p>
                  </a:txBody>
                  <a:tcPr marL="91439" marR="91439"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II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.925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1.025</a:t>
                      </a:r>
                      <a:endParaRPr lang="en-US" dirty="0"/>
                    </a:p>
                  </a:txBody>
                  <a:tcPr marL="91439" marR="91439"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III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.90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 marL="91439" marR="91439"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IV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.875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.99</a:t>
                      </a:r>
                      <a:endParaRPr lang="en-US" dirty="0"/>
                    </a:p>
                  </a:txBody>
                  <a:tcPr marL="91439" marR="91439"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V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85.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.95</a:t>
                      </a:r>
                      <a:endParaRPr lang="en-US" dirty="0"/>
                    </a:p>
                  </a:txBody>
                  <a:tcPr marL="91439" marR="91439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Shovel bucket fill factor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1987</TotalTime>
  <Words>1606</Words>
  <Application>Microsoft Office PowerPoint</Application>
  <PresentationFormat>On-screen Show (4:3)</PresentationFormat>
  <Paragraphs>674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Concourse</vt:lpstr>
      <vt:lpstr>Slide 1</vt:lpstr>
      <vt:lpstr>Project title: Analysing shovel-dumper productivity for coal mine </vt:lpstr>
      <vt:lpstr>Objective of study</vt:lpstr>
      <vt:lpstr>Background of study</vt:lpstr>
      <vt:lpstr>Slide 5</vt:lpstr>
      <vt:lpstr>Catagorisation of material</vt:lpstr>
      <vt:lpstr>Electric rope shovel bucket cycle time</vt:lpstr>
      <vt:lpstr>Hydraulic shovel bucket cycle time</vt:lpstr>
      <vt:lpstr>Shovel bucket fill factor</vt:lpstr>
      <vt:lpstr>Swell factor of the material to be excavated</vt:lpstr>
      <vt:lpstr>Shovel time between Dumper loadings for spotting of dumper</vt:lpstr>
      <vt:lpstr>Average Dumper Speed </vt:lpstr>
      <vt:lpstr>Standard availability of Dumpers</vt:lpstr>
      <vt:lpstr>Normative case study( for O/B)</vt:lpstr>
      <vt:lpstr>Slide 15</vt:lpstr>
      <vt:lpstr>Slide 16</vt:lpstr>
      <vt:lpstr>Slide 17</vt:lpstr>
      <vt:lpstr>Calculation for productivity and requirements of Dumpers per shovel</vt:lpstr>
      <vt:lpstr>On 3 shifts per day basis</vt:lpstr>
      <vt:lpstr>Slide 20</vt:lpstr>
      <vt:lpstr>Slide 21</vt:lpstr>
      <vt:lpstr>Slide 22</vt:lpstr>
      <vt:lpstr>Calculation of Dumper factor</vt:lpstr>
      <vt:lpstr>     Normative Vs. Actual avail. &amp; Util.                    Sonepur Bazari</vt:lpstr>
      <vt:lpstr>Hours comparison normative Vs. Actual</vt:lpstr>
      <vt:lpstr> Equipment wise production performance-SONEPUR BAZARI</vt:lpstr>
      <vt:lpstr>Data Analysis:-</vt:lpstr>
      <vt:lpstr>Slide 28</vt:lpstr>
      <vt:lpstr>Conclusion and Recommendation:-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</dc:creator>
  <cp:lastModifiedBy>rcc</cp:lastModifiedBy>
  <cp:revision>188</cp:revision>
  <dcterms:created xsi:type="dcterms:W3CDTF">2006-08-16T00:00:00Z</dcterms:created>
  <dcterms:modified xsi:type="dcterms:W3CDTF">2018-09-12T10:49:31Z</dcterms:modified>
</cp:coreProperties>
</file>