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9" r:id="rId29"/>
    <p:sldId id="282" r:id="rId30"/>
    <p:sldId id="283" r:id="rId31"/>
    <p:sldId id="284" r:id="rId32"/>
    <p:sldId id="285" r:id="rId33"/>
    <p:sldId id="286" r:id="rId34"/>
    <p:sldId id="287" r:id="rId35"/>
    <p:sldId id="288" r:id="rId36"/>
  </p:sldIdLst>
  <p:sldSz cx="9144000" cy="6858000" type="screen4x3"/>
  <p:notesSz cx="6858000" cy="9144000"/>
  <p:custShowLst>
    <p:custShow name="Custom Show 1" id="0">
      <p:sldLst>
        <p:sld r:id="rId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2F5E22-2BDA-43B1-BDD0-9F9B6BC59FEF}" type="doc">
      <dgm:prSet loTypeId="urn:microsoft.com/office/officeart/2005/8/layout/pyramid2" loCatId="pyramid" qsTypeId="urn:microsoft.com/office/officeart/2005/8/quickstyle/simple1" qsCatId="simple" csTypeId="urn:microsoft.com/office/officeart/2005/8/colors/accent3_1" csCatId="accent3" phldr="1"/>
      <dgm:spPr/>
    </dgm:pt>
    <dgm:pt modelId="{557D095F-AE5F-4F67-9262-48DC1B5BDB46}">
      <dgm:prSet phldrT="[Text]" custT="1"/>
      <dgm:spPr/>
      <dgm:t>
        <a:bodyPr/>
        <a:lstStyle/>
        <a:p>
          <a:r>
            <a:rPr lang="en-US" sz="1800" dirty="0" smtClean="0"/>
            <a:t>Reserve calculation of CBM block using case study and comparative analysis of properties.</a:t>
          </a:r>
          <a:endParaRPr lang="en-SG" sz="1800" dirty="0"/>
        </a:p>
      </dgm:t>
    </dgm:pt>
    <dgm:pt modelId="{FD7C4F41-AE34-4345-AEC0-5D8852B99185}" type="parTrans" cxnId="{C8752397-8D96-4622-8F48-0883CB07699C}">
      <dgm:prSet/>
      <dgm:spPr/>
      <dgm:t>
        <a:bodyPr/>
        <a:lstStyle/>
        <a:p>
          <a:endParaRPr lang="en-SG"/>
        </a:p>
      </dgm:t>
    </dgm:pt>
    <dgm:pt modelId="{A1D785B1-4FC7-4B1E-8478-2A286012D9B3}" type="sibTrans" cxnId="{C8752397-8D96-4622-8F48-0883CB07699C}">
      <dgm:prSet/>
      <dgm:spPr/>
      <dgm:t>
        <a:bodyPr/>
        <a:lstStyle/>
        <a:p>
          <a:endParaRPr lang="en-SG"/>
        </a:p>
      </dgm:t>
    </dgm:pt>
    <dgm:pt modelId="{302BD540-BF01-45C5-B25C-48F3119C4C74}">
      <dgm:prSet phldrT="[Text]" custT="1"/>
      <dgm:spPr/>
      <dgm:t>
        <a:bodyPr/>
        <a:lstStyle/>
        <a:p>
          <a:r>
            <a:rPr lang="en-US" sz="1800" dirty="0" smtClean="0"/>
            <a:t>Learning the basics of ECLIPSE for CBM simulation.</a:t>
          </a:r>
          <a:endParaRPr lang="en-SG" sz="1800" dirty="0"/>
        </a:p>
      </dgm:t>
    </dgm:pt>
    <dgm:pt modelId="{3E2522EA-F1FD-4F6A-A1CD-C4C9F79E4ED4}" type="parTrans" cxnId="{010EF991-1331-4883-AC03-D27E3EA62402}">
      <dgm:prSet/>
      <dgm:spPr/>
      <dgm:t>
        <a:bodyPr/>
        <a:lstStyle/>
        <a:p>
          <a:endParaRPr lang="en-SG"/>
        </a:p>
      </dgm:t>
    </dgm:pt>
    <dgm:pt modelId="{A65BF64D-768F-495B-A74A-8737D24707CF}" type="sibTrans" cxnId="{010EF991-1331-4883-AC03-D27E3EA62402}">
      <dgm:prSet/>
      <dgm:spPr/>
      <dgm:t>
        <a:bodyPr/>
        <a:lstStyle/>
        <a:p>
          <a:endParaRPr lang="en-SG"/>
        </a:p>
      </dgm:t>
    </dgm:pt>
    <dgm:pt modelId="{E3F871CA-1236-436D-8049-E0F105EB4337}">
      <dgm:prSet phldrT="[Text]" custT="1"/>
      <dgm:spPr/>
      <dgm:t>
        <a:bodyPr/>
        <a:lstStyle/>
        <a:p>
          <a:r>
            <a:rPr lang="en-US" sz="1800" dirty="0" smtClean="0"/>
            <a:t>Learning the basics of CBM block and its extraction process.</a:t>
          </a:r>
          <a:endParaRPr lang="en-SG" sz="1800" dirty="0"/>
        </a:p>
      </dgm:t>
    </dgm:pt>
    <dgm:pt modelId="{4C91CFC1-098D-4BCD-99D2-D89E61B51ED5}" type="parTrans" cxnId="{EE00A226-1A5E-4C60-BD6A-1DDDFEDAEBEF}">
      <dgm:prSet/>
      <dgm:spPr/>
      <dgm:t>
        <a:bodyPr/>
        <a:lstStyle/>
        <a:p>
          <a:endParaRPr lang="en-SG"/>
        </a:p>
      </dgm:t>
    </dgm:pt>
    <dgm:pt modelId="{B66524BD-BA72-4D75-B250-8A41BB36AA59}" type="sibTrans" cxnId="{EE00A226-1A5E-4C60-BD6A-1DDDFEDAEBEF}">
      <dgm:prSet/>
      <dgm:spPr/>
      <dgm:t>
        <a:bodyPr/>
        <a:lstStyle/>
        <a:p>
          <a:endParaRPr lang="en-SG"/>
        </a:p>
      </dgm:t>
    </dgm:pt>
    <dgm:pt modelId="{92B0A28C-F709-4E08-B4F1-42349CE3EDB4}" type="pres">
      <dgm:prSet presAssocID="{C32F5E22-2BDA-43B1-BDD0-9F9B6BC59FEF}" presName="compositeShape" presStyleCnt="0">
        <dgm:presLayoutVars>
          <dgm:dir/>
          <dgm:resizeHandles/>
        </dgm:presLayoutVars>
      </dgm:prSet>
      <dgm:spPr/>
    </dgm:pt>
    <dgm:pt modelId="{4CEC784B-8C62-499C-95D8-5A849434840D}" type="pres">
      <dgm:prSet presAssocID="{C32F5E22-2BDA-43B1-BDD0-9F9B6BC59FEF}" presName="pyramid" presStyleLbl="node1" presStyleIdx="0" presStyleCnt="1"/>
      <dgm:spPr/>
    </dgm:pt>
    <dgm:pt modelId="{AE482201-E669-42E9-84AD-B3993E3F8B54}" type="pres">
      <dgm:prSet presAssocID="{C32F5E22-2BDA-43B1-BDD0-9F9B6BC59FEF}" presName="theList" presStyleCnt="0"/>
      <dgm:spPr/>
    </dgm:pt>
    <dgm:pt modelId="{85842D52-A493-4D8B-8E30-2F8B4CC5FB8A}" type="pres">
      <dgm:prSet presAssocID="{557D095F-AE5F-4F67-9262-48DC1B5BDB46}" presName="aNode" presStyleLbl="fgAcc1" presStyleIdx="0" presStyleCnt="3">
        <dgm:presLayoutVars>
          <dgm:bulletEnabled val="1"/>
        </dgm:presLayoutVars>
      </dgm:prSet>
      <dgm:spPr/>
      <dgm:t>
        <a:bodyPr/>
        <a:lstStyle/>
        <a:p>
          <a:endParaRPr lang="en-SG"/>
        </a:p>
      </dgm:t>
    </dgm:pt>
    <dgm:pt modelId="{0A3D9815-DCAD-4FA2-9A3E-934982F86679}" type="pres">
      <dgm:prSet presAssocID="{557D095F-AE5F-4F67-9262-48DC1B5BDB46}" presName="aSpace" presStyleCnt="0"/>
      <dgm:spPr/>
    </dgm:pt>
    <dgm:pt modelId="{893F0EEB-93F2-4EFB-9906-D3E803E339FA}" type="pres">
      <dgm:prSet presAssocID="{302BD540-BF01-45C5-B25C-48F3119C4C74}" presName="aNode" presStyleLbl="fgAcc1" presStyleIdx="1" presStyleCnt="3">
        <dgm:presLayoutVars>
          <dgm:bulletEnabled val="1"/>
        </dgm:presLayoutVars>
      </dgm:prSet>
      <dgm:spPr/>
      <dgm:t>
        <a:bodyPr/>
        <a:lstStyle/>
        <a:p>
          <a:endParaRPr lang="en-SG"/>
        </a:p>
      </dgm:t>
    </dgm:pt>
    <dgm:pt modelId="{A554D34C-11B6-4AF3-B5EC-3754BBAA893B}" type="pres">
      <dgm:prSet presAssocID="{302BD540-BF01-45C5-B25C-48F3119C4C74}" presName="aSpace" presStyleCnt="0"/>
      <dgm:spPr/>
    </dgm:pt>
    <dgm:pt modelId="{C5848D15-B9B5-4D49-9120-E1AF39BA492F}" type="pres">
      <dgm:prSet presAssocID="{E3F871CA-1236-436D-8049-E0F105EB4337}" presName="aNode" presStyleLbl="fgAcc1" presStyleIdx="2" presStyleCnt="3">
        <dgm:presLayoutVars>
          <dgm:bulletEnabled val="1"/>
        </dgm:presLayoutVars>
      </dgm:prSet>
      <dgm:spPr/>
      <dgm:t>
        <a:bodyPr/>
        <a:lstStyle/>
        <a:p>
          <a:endParaRPr lang="en-SG"/>
        </a:p>
      </dgm:t>
    </dgm:pt>
    <dgm:pt modelId="{EAED90D2-6C0B-4803-96A5-5D6CCE6B4108}" type="pres">
      <dgm:prSet presAssocID="{E3F871CA-1236-436D-8049-E0F105EB4337}" presName="aSpace" presStyleCnt="0"/>
      <dgm:spPr/>
    </dgm:pt>
  </dgm:ptLst>
  <dgm:cxnLst>
    <dgm:cxn modelId="{EE00A226-1A5E-4C60-BD6A-1DDDFEDAEBEF}" srcId="{C32F5E22-2BDA-43B1-BDD0-9F9B6BC59FEF}" destId="{E3F871CA-1236-436D-8049-E0F105EB4337}" srcOrd="2" destOrd="0" parTransId="{4C91CFC1-098D-4BCD-99D2-D89E61B51ED5}" sibTransId="{B66524BD-BA72-4D75-B250-8A41BB36AA59}"/>
    <dgm:cxn modelId="{010EF991-1331-4883-AC03-D27E3EA62402}" srcId="{C32F5E22-2BDA-43B1-BDD0-9F9B6BC59FEF}" destId="{302BD540-BF01-45C5-B25C-48F3119C4C74}" srcOrd="1" destOrd="0" parTransId="{3E2522EA-F1FD-4F6A-A1CD-C4C9F79E4ED4}" sibTransId="{A65BF64D-768F-495B-A74A-8737D24707CF}"/>
    <dgm:cxn modelId="{ABA088C1-C597-4BC4-A2E7-ADEEE01F1044}" type="presOf" srcId="{557D095F-AE5F-4F67-9262-48DC1B5BDB46}" destId="{85842D52-A493-4D8B-8E30-2F8B4CC5FB8A}" srcOrd="0" destOrd="0" presId="urn:microsoft.com/office/officeart/2005/8/layout/pyramid2"/>
    <dgm:cxn modelId="{4DA15DCE-1345-46E2-B0FC-8D8FA0A891A1}" type="presOf" srcId="{E3F871CA-1236-436D-8049-E0F105EB4337}" destId="{C5848D15-B9B5-4D49-9120-E1AF39BA492F}" srcOrd="0" destOrd="0" presId="urn:microsoft.com/office/officeart/2005/8/layout/pyramid2"/>
    <dgm:cxn modelId="{554B1DF7-38F4-4958-9DFB-3BB1A1C1A187}" type="presOf" srcId="{C32F5E22-2BDA-43B1-BDD0-9F9B6BC59FEF}" destId="{92B0A28C-F709-4E08-B4F1-42349CE3EDB4}" srcOrd="0" destOrd="0" presId="urn:microsoft.com/office/officeart/2005/8/layout/pyramid2"/>
    <dgm:cxn modelId="{C8752397-8D96-4622-8F48-0883CB07699C}" srcId="{C32F5E22-2BDA-43B1-BDD0-9F9B6BC59FEF}" destId="{557D095F-AE5F-4F67-9262-48DC1B5BDB46}" srcOrd="0" destOrd="0" parTransId="{FD7C4F41-AE34-4345-AEC0-5D8852B99185}" sibTransId="{A1D785B1-4FC7-4B1E-8478-2A286012D9B3}"/>
    <dgm:cxn modelId="{1AC44B10-4B5C-4B1C-AEE2-E08D5D489EA6}" type="presOf" srcId="{302BD540-BF01-45C5-B25C-48F3119C4C74}" destId="{893F0EEB-93F2-4EFB-9906-D3E803E339FA}" srcOrd="0" destOrd="0" presId="urn:microsoft.com/office/officeart/2005/8/layout/pyramid2"/>
    <dgm:cxn modelId="{5AC155A4-DCF2-485D-A05F-A79CD35C1A07}" type="presParOf" srcId="{92B0A28C-F709-4E08-B4F1-42349CE3EDB4}" destId="{4CEC784B-8C62-499C-95D8-5A849434840D}" srcOrd="0" destOrd="0" presId="urn:microsoft.com/office/officeart/2005/8/layout/pyramid2"/>
    <dgm:cxn modelId="{32238188-DE3F-44E6-AD27-55B0F9A98463}" type="presParOf" srcId="{92B0A28C-F709-4E08-B4F1-42349CE3EDB4}" destId="{AE482201-E669-42E9-84AD-B3993E3F8B54}" srcOrd="1" destOrd="0" presId="urn:microsoft.com/office/officeart/2005/8/layout/pyramid2"/>
    <dgm:cxn modelId="{DD754A41-CC1E-4648-B215-6638AAE33DFA}" type="presParOf" srcId="{AE482201-E669-42E9-84AD-B3993E3F8B54}" destId="{85842D52-A493-4D8B-8E30-2F8B4CC5FB8A}" srcOrd="0" destOrd="0" presId="urn:microsoft.com/office/officeart/2005/8/layout/pyramid2"/>
    <dgm:cxn modelId="{C7119EDB-5C22-41E2-AF65-60828E64FECC}" type="presParOf" srcId="{AE482201-E669-42E9-84AD-B3993E3F8B54}" destId="{0A3D9815-DCAD-4FA2-9A3E-934982F86679}" srcOrd="1" destOrd="0" presId="urn:microsoft.com/office/officeart/2005/8/layout/pyramid2"/>
    <dgm:cxn modelId="{6F46D0E8-13E6-447C-9B3C-54A6BA09CC56}" type="presParOf" srcId="{AE482201-E669-42E9-84AD-B3993E3F8B54}" destId="{893F0EEB-93F2-4EFB-9906-D3E803E339FA}" srcOrd="2" destOrd="0" presId="urn:microsoft.com/office/officeart/2005/8/layout/pyramid2"/>
    <dgm:cxn modelId="{D4B615ED-12CD-414C-ABAB-2BE20E36804F}" type="presParOf" srcId="{AE482201-E669-42E9-84AD-B3993E3F8B54}" destId="{A554D34C-11B6-4AF3-B5EC-3754BBAA893B}" srcOrd="3" destOrd="0" presId="urn:microsoft.com/office/officeart/2005/8/layout/pyramid2"/>
    <dgm:cxn modelId="{E1EB8B6F-711F-4E20-AE51-571AF596A051}" type="presParOf" srcId="{AE482201-E669-42E9-84AD-B3993E3F8B54}" destId="{C5848D15-B9B5-4D49-9120-E1AF39BA492F}" srcOrd="4" destOrd="0" presId="urn:microsoft.com/office/officeart/2005/8/layout/pyramid2"/>
    <dgm:cxn modelId="{3468D515-9B67-475C-A8E0-D63C30928637}" type="presParOf" srcId="{AE482201-E669-42E9-84AD-B3993E3F8B54}" destId="{EAED90D2-6C0B-4803-96A5-5D6CCE6B4108}" srcOrd="5" destOrd="0" presId="urn:microsoft.com/office/officeart/2005/8/layout/pyramid2"/>
  </dgm:cxnLst>
  <dgm:bg/>
  <dgm:whole/>
</dgm:dataModel>
</file>

<file path=ppt/diagrams/data2.xml><?xml version="1.0" encoding="utf-8"?>
<dgm:dataModel xmlns:dgm="http://schemas.openxmlformats.org/drawingml/2006/diagram" xmlns:a="http://schemas.openxmlformats.org/drawingml/2006/main">
  <dgm:ptLst>
    <dgm:pt modelId="{9EACC7F2-5673-4CDF-B692-8F15D7AD2EC0}"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SG"/>
        </a:p>
      </dgm:t>
    </dgm:pt>
    <dgm:pt modelId="{A21EA186-29D7-4FAD-AC4F-8CCFD5ADFF1C}">
      <dgm:prSet custT="1">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z="1200" dirty="0" smtClean="0"/>
            <a:t>Energy need of the nation is increasing at exponential rate.</a:t>
          </a:r>
          <a:endParaRPr lang="en-US" sz="1200" dirty="0"/>
        </a:p>
      </dgm:t>
    </dgm:pt>
    <dgm:pt modelId="{D7D0C2E3-0FDB-4A78-8FF8-0ACB5423C783}" type="parTrans" cxnId="{59E48513-DE5B-4046-A7C5-6BF7FEC453A8}">
      <dgm:prSet/>
      <dgm:spPr/>
      <dgm:t>
        <a:bodyPr/>
        <a:lstStyle/>
        <a:p>
          <a:endParaRPr lang="en-SG"/>
        </a:p>
      </dgm:t>
    </dgm:pt>
    <dgm:pt modelId="{0243BA2B-D484-4D8E-8B26-AE2B7E42236F}" type="sibTrans" cxnId="{59E48513-DE5B-4046-A7C5-6BF7FEC453A8}">
      <dgm:prSet/>
      <dgm:spPr/>
      <dgm:t>
        <a:bodyPr/>
        <a:lstStyle/>
        <a:p>
          <a:endParaRPr lang="en-SG"/>
        </a:p>
      </dgm:t>
    </dgm:pt>
    <dgm:pt modelId="{B91084A8-C122-458E-BE0E-FDAF2B852E48}">
      <dgm:prSet custT="1">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z="1200" dirty="0" smtClean="0"/>
            <a:t>Alternative and non-conventional sources of energy are becoming indispensable.</a:t>
          </a:r>
          <a:endParaRPr lang="en-SG" sz="1200" dirty="0"/>
        </a:p>
      </dgm:t>
    </dgm:pt>
    <dgm:pt modelId="{2D439B7C-2BE3-423F-942E-1526F676C2CA}" type="parTrans" cxnId="{6F594C24-8259-4408-8D25-544913EE1265}">
      <dgm:prSet/>
      <dgm:spPr/>
      <dgm:t>
        <a:bodyPr/>
        <a:lstStyle/>
        <a:p>
          <a:endParaRPr lang="en-SG"/>
        </a:p>
      </dgm:t>
    </dgm:pt>
    <dgm:pt modelId="{2E65A4E3-FDEC-453E-80E8-2930D950FAD9}" type="sibTrans" cxnId="{6F594C24-8259-4408-8D25-544913EE1265}">
      <dgm:prSet/>
      <dgm:spPr/>
      <dgm:t>
        <a:bodyPr/>
        <a:lstStyle/>
        <a:p>
          <a:endParaRPr lang="en-SG"/>
        </a:p>
      </dgm:t>
    </dgm:pt>
    <dgm:pt modelId="{4A258A7A-45AA-4C9E-BF3A-970170DE89AE}">
      <dgm:prSet custT="1">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sz="1200" dirty="0" smtClean="0"/>
            <a:t>CBM is a clean burning fuel. </a:t>
          </a:r>
          <a:endParaRPr lang="en-SG" sz="1200" dirty="0"/>
        </a:p>
      </dgm:t>
    </dgm:pt>
    <dgm:pt modelId="{7D78106B-6A89-4A0B-8ABD-CFAB5EEA40FB}" type="parTrans" cxnId="{C3974C7C-4788-40DB-9769-351BF792481B}">
      <dgm:prSet/>
      <dgm:spPr/>
      <dgm:t>
        <a:bodyPr/>
        <a:lstStyle/>
        <a:p>
          <a:endParaRPr lang="en-SG"/>
        </a:p>
      </dgm:t>
    </dgm:pt>
    <dgm:pt modelId="{1600F3D9-BCFC-446E-B2BF-67038530D1B9}" type="sibTrans" cxnId="{C3974C7C-4788-40DB-9769-351BF792481B}">
      <dgm:prSet/>
      <dgm:spPr/>
      <dgm:t>
        <a:bodyPr/>
        <a:lstStyle/>
        <a:p>
          <a:endParaRPr lang="en-SG"/>
        </a:p>
      </dgm:t>
    </dgm:pt>
    <dgm:pt modelId="{E8E482EA-FD35-4511-923B-514054688378}">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t>Improves safety of coal mining and prevents firedamp explosion.</a:t>
          </a:r>
          <a:endParaRPr lang="en-SG" dirty="0"/>
        </a:p>
      </dgm:t>
    </dgm:pt>
    <dgm:pt modelId="{58C26873-FE38-4C9C-BCA6-2B2C1C9D8431}" type="parTrans" cxnId="{5C40FF24-7103-487E-9B3D-82C5942CD69D}">
      <dgm:prSet/>
      <dgm:spPr/>
      <dgm:t>
        <a:bodyPr/>
        <a:lstStyle/>
        <a:p>
          <a:endParaRPr lang="en-SG"/>
        </a:p>
      </dgm:t>
    </dgm:pt>
    <dgm:pt modelId="{4B1CEA41-43BF-4A84-A615-F44AD77F14D3}" type="sibTrans" cxnId="{5C40FF24-7103-487E-9B3D-82C5942CD69D}">
      <dgm:prSet/>
      <dgm:spPr/>
      <dgm:t>
        <a:bodyPr/>
        <a:lstStyle/>
        <a:p>
          <a:endParaRPr lang="en-SG"/>
        </a:p>
      </dgm:t>
    </dgm:pt>
    <dgm:pt modelId="{19E92BBB-19BA-4006-8208-7E4BD6840AD8}">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t>Provides a means to use the abundant coal resource that is too deep to mine.</a:t>
          </a:r>
          <a:endParaRPr lang="en-SG" dirty="0"/>
        </a:p>
      </dgm:t>
    </dgm:pt>
    <dgm:pt modelId="{267577FB-A6B6-49C2-9003-988B55A34D1E}" type="parTrans" cxnId="{E26C0398-A720-4287-8136-87D93FE52791}">
      <dgm:prSet/>
      <dgm:spPr/>
      <dgm:t>
        <a:bodyPr/>
        <a:lstStyle/>
        <a:p>
          <a:endParaRPr lang="en-SG"/>
        </a:p>
      </dgm:t>
    </dgm:pt>
    <dgm:pt modelId="{365CC0A4-16BE-4F34-B8B5-38D6BDCC9E49}" type="sibTrans" cxnId="{E26C0398-A720-4287-8136-87D93FE52791}">
      <dgm:prSet/>
      <dgm:spPr/>
      <dgm:t>
        <a:bodyPr/>
        <a:lstStyle/>
        <a:p>
          <a:endParaRPr lang="en-SG"/>
        </a:p>
      </dgm:t>
    </dgm:pt>
    <dgm:pt modelId="{D914A0D2-961D-42F0-911B-BCDE564BD302}">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t>Decrease methane vented to the atmosphere which might cause global warming.</a:t>
          </a:r>
          <a:endParaRPr lang="en-SG" dirty="0"/>
        </a:p>
      </dgm:t>
    </dgm:pt>
    <dgm:pt modelId="{67CFB34B-42FA-469A-96CD-6103EC8FEBC4}" type="parTrans" cxnId="{9A28FEF4-DF8B-4962-B805-9A845D9971A7}">
      <dgm:prSet/>
      <dgm:spPr/>
      <dgm:t>
        <a:bodyPr/>
        <a:lstStyle/>
        <a:p>
          <a:endParaRPr lang="en-SG"/>
        </a:p>
      </dgm:t>
    </dgm:pt>
    <dgm:pt modelId="{FAB308D5-B5FC-4C7E-9A44-5FA699554B41}" type="sibTrans" cxnId="{9A28FEF4-DF8B-4962-B805-9A845D9971A7}">
      <dgm:prSet/>
      <dgm:spPr/>
      <dgm:t>
        <a:bodyPr/>
        <a:lstStyle/>
        <a:p>
          <a:endParaRPr lang="en-SG"/>
        </a:p>
      </dgm:t>
    </dgm:pt>
    <dgm:pt modelId="{AB0F3A2F-EC5E-49FC-BC4E-F8BDFB80C6EF}">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dirty="0" smtClean="0"/>
            <a:t>An  unexplored source of energy which has great economic potential.</a:t>
          </a:r>
          <a:endParaRPr lang="en-SG" dirty="0"/>
        </a:p>
      </dgm:t>
    </dgm:pt>
    <dgm:pt modelId="{263685AC-102B-4DFB-ABBA-57069EE67F1A}" type="parTrans" cxnId="{B677C02A-3F2E-4BF1-88E7-91E724BB9226}">
      <dgm:prSet/>
      <dgm:spPr/>
      <dgm:t>
        <a:bodyPr/>
        <a:lstStyle/>
        <a:p>
          <a:endParaRPr lang="en-SG"/>
        </a:p>
      </dgm:t>
    </dgm:pt>
    <dgm:pt modelId="{2EC38987-4DE4-4A42-9918-3A38E5CAE44C}" type="sibTrans" cxnId="{B677C02A-3F2E-4BF1-88E7-91E724BB9226}">
      <dgm:prSet/>
      <dgm:spPr/>
      <dgm:t>
        <a:bodyPr/>
        <a:lstStyle/>
        <a:p>
          <a:endParaRPr lang="en-SG"/>
        </a:p>
      </dgm:t>
    </dgm:pt>
    <dgm:pt modelId="{57917CF5-4B93-4978-B775-EB734D3A99C7}" type="pres">
      <dgm:prSet presAssocID="{9EACC7F2-5673-4CDF-B692-8F15D7AD2EC0}" presName="CompostProcess" presStyleCnt="0">
        <dgm:presLayoutVars>
          <dgm:dir/>
          <dgm:resizeHandles val="exact"/>
        </dgm:presLayoutVars>
      </dgm:prSet>
      <dgm:spPr/>
      <dgm:t>
        <a:bodyPr/>
        <a:lstStyle/>
        <a:p>
          <a:endParaRPr lang="en-SG"/>
        </a:p>
      </dgm:t>
    </dgm:pt>
    <dgm:pt modelId="{D7C3B4DD-CC7A-4917-937A-8CD99E6B173E}" type="pres">
      <dgm:prSet presAssocID="{9EACC7F2-5673-4CDF-B692-8F15D7AD2EC0}" presName="arrow" presStyleLbl="bgShp" presStyleIdx="0" presStyleCnt="1"/>
      <dgm:spPr/>
    </dgm:pt>
    <dgm:pt modelId="{0DF46F52-A203-4342-8340-8735ABA9911D}" type="pres">
      <dgm:prSet presAssocID="{9EACC7F2-5673-4CDF-B692-8F15D7AD2EC0}" presName="linearProcess" presStyleCnt="0"/>
      <dgm:spPr/>
    </dgm:pt>
    <dgm:pt modelId="{38D9AB02-171F-49B3-A7B9-E83F200A30AF}" type="pres">
      <dgm:prSet presAssocID="{A21EA186-29D7-4FAD-AC4F-8CCFD5ADFF1C}" presName="textNode" presStyleLbl="node1" presStyleIdx="0" presStyleCnt="7">
        <dgm:presLayoutVars>
          <dgm:bulletEnabled val="1"/>
        </dgm:presLayoutVars>
      </dgm:prSet>
      <dgm:spPr/>
      <dgm:t>
        <a:bodyPr/>
        <a:lstStyle/>
        <a:p>
          <a:endParaRPr lang="en-SG"/>
        </a:p>
      </dgm:t>
    </dgm:pt>
    <dgm:pt modelId="{AA54C2DD-93A2-4B2F-890E-EC1E614DD130}" type="pres">
      <dgm:prSet presAssocID="{0243BA2B-D484-4D8E-8B26-AE2B7E42236F}" presName="sibTrans" presStyleCnt="0"/>
      <dgm:spPr/>
    </dgm:pt>
    <dgm:pt modelId="{2A0612D0-8BFE-432E-838C-B23A1D7D4A51}" type="pres">
      <dgm:prSet presAssocID="{B91084A8-C122-458E-BE0E-FDAF2B852E48}" presName="textNode" presStyleLbl="node1" presStyleIdx="1" presStyleCnt="7">
        <dgm:presLayoutVars>
          <dgm:bulletEnabled val="1"/>
        </dgm:presLayoutVars>
      </dgm:prSet>
      <dgm:spPr/>
      <dgm:t>
        <a:bodyPr/>
        <a:lstStyle/>
        <a:p>
          <a:endParaRPr lang="en-SG"/>
        </a:p>
      </dgm:t>
    </dgm:pt>
    <dgm:pt modelId="{58DAC1FA-6C2E-49B3-87C5-FDEF81CF8795}" type="pres">
      <dgm:prSet presAssocID="{2E65A4E3-FDEC-453E-80E8-2930D950FAD9}" presName="sibTrans" presStyleCnt="0"/>
      <dgm:spPr/>
    </dgm:pt>
    <dgm:pt modelId="{80AF23A4-BD17-4062-9FC4-DF22B1E4664A}" type="pres">
      <dgm:prSet presAssocID="{4A258A7A-45AA-4C9E-BF3A-970170DE89AE}" presName="textNode" presStyleLbl="node1" presStyleIdx="2" presStyleCnt="7">
        <dgm:presLayoutVars>
          <dgm:bulletEnabled val="1"/>
        </dgm:presLayoutVars>
      </dgm:prSet>
      <dgm:spPr/>
      <dgm:t>
        <a:bodyPr/>
        <a:lstStyle/>
        <a:p>
          <a:endParaRPr lang="en-SG"/>
        </a:p>
      </dgm:t>
    </dgm:pt>
    <dgm:pt modelId="{B2E7F37C-7FDE-446B-928E-DACE875F0258}" type="pres">
      <dgm:prSet presAssocID="{1600F3D9-BCFC-446E-B2BF-67038530D1B9}" presName="sibTrans" presStyleCnt="0"/>
      <dgm:spPr/>
    </dgm:pt>
    <dgm:pt modelId="{31E4EBB1-0592-4C6E-B1BF-ED79E0129D7C}" type="pres">
      <dgm:prSet presAssocID="{E8E482EA-FD35-4511-923B-514054688378}" presName="textNode" presStyleLbl="node1" presStyleIdx="3" presStyleCnt="7">
        <dgm:presLayoutVars>
          <dgm:bulletEnabled val="1"/>
        </dgm:presLayoutVars>
      </dgm:prSet>
      <dgm:spPr/>
      <dgm:t>
        <a:bodyPr/>
        <a:lstStyle/>
        <a:p>
          <a:endParaRPr lang="en-SG"/>
        </a:p>
      </dgm:t>
    </dgm:pt>
    <dgm:pt modelId="{66873494-53A7-432E-BDD1-84A97652315F}" type="pres">
      <dgm:prSet presAssocID="{4B1CEA41-43BF-4A84-A615-F44AD77F14D3}" presName="sibTrans" presStyleCnt="0"/>
      <dgm:spPr/>
    </dgm:pt>
    <dgm:pt modelId="{E14447C2-E7B7-4179-AAE7-AFAF9F7C2EC9}" type="pres">
      <dgm:prSet presAssocID="{19E92BBB-19BA-4006-8208-7E4BD6840AD8}" presName="textNode" presStyleLbl="node1" presStyleIdx="4" presStyleCnt="7">
        <dgm:presLayoutVars>
          <dgm:bulletEnabled val="1"/>
        </dgm:presLayoutVars>
      </dgm:prSet>
      <dgm:spPr/>
      <dgm:t>
        <a:bodyPr/>
        <a:lstStyle/>
        <a:p>
          <a:endParaRPr lang="en-SG"/>
        </a:p>
      </dgm:t>
    </dgm:pt>
    <dgm:pt modelId="{E7F186D3-BC1A-463C-8E5D-4E678F7F8F85}" type="pres">
      <dgm:prSet presAssocID="{365CC0A4-16BE-4F34-B8B5-38D6BDCC9E49}" presName="sibTrans" presStyleCnt="0"/>
      <dgm:spPr/>
    </dgm:pt>
    <dgm:pt modelId="{80A57BFB-1066-4EF8-B19B-F385E2D53322}" type="pres">
      <dgm:prSet presAssocID="{D914A0D2-961D-42F0-911B-BCDE564BD302}" presName="textNode" presStyleLbl="node1" presStyleIdx="5" presStyleCnt="7">
        <dgm:presLayoutVars>
          <dgm:bulletEnabled val="1"/>
        </dgm:presLayoutVars>
      </dgm:prSet>
      <dgm:spPr/>
      <dgm:t>
        <a:bodyPr/>
        <a:lstStyle/>
        <a:p>
          <a:endParaRPr lang="en-SG"/>
        </a:p>
      </dgm:t>
    </dgm:pt>
    <dgm:pt modelId="{7D4AD89E-17C3-4085-A891-5875B2D7ACD6}" type="pres">
      <dgm:prSet presAssocID="{FAB308D5-B5FC-4C7E-9A44-5FA699554B41}" presName="sibTrans" presStyleCnt="0"/>
      <dgm:spPr/>
    </dgm:pt>
    <dgm:pt modelId="{9A94965D-01C5-4F71-9A1C-96FDD5656667}" type="pres">
      <dgm:prSet presAssocID="{AB0F3A2F-EC5E-49FC-BC4E-F8BDFB80C6EF}" presName="textNode" presStyleLbl="node1" presStyleIdx="6" presStyleCnt="7">
        <dgm:presLayoutVars>
          <dgm:bulletEnabled val="1"/>
        </dgm:presLayoutVars>
      </dgm:prSet>
      <dgm:spPr/>
      <dgm:t>
        <a:bodyPr/>
        <a:lstStyle/>
        <a:p>
          <a:endParaRPr lang="en-SG"/>
        </a:p>
      </dgm:t>
    </dgm:pt>
  </dgm:ptLst>
  <dgm:cxnLst>
    <dgm:cxn modelId="{715D9D68-567E-4E92-9CC8-5A89402FFF27}" type="presOf" srcId="{AB0F3A2F-EC5E-49FC-BC4E-F8BDFB80C6EF}" destId="{9A94965D-01C5-4F71-9A1C-96FDD5656667}" srcOrd="0" destOrd="0" presId="urn:microsoft.com/office/officeart/2005/8/layout/hProcess9"/>
    <dgm:cxn modelId="{B677C02A-3F2E-4BF1-88E7-91E724BB9226}" srcId="{9EACC7F2-5673-4CDF-B692-8F15D7AD2EC0}" destId="{AB0F3A2F-EC5E-49FC-BC4E-F8BDFB80C6EF}" srcOrd="6" destOrd="0" parTransId="{263685AC-102B-4DFB-ABBA-57069EE67F1A}" sibTransId="{2EC38987-4DE4-4A42-9918-3A38E5CAE44C}"/>
    <dgm:cxn modelId="{3844A071-F571-4EC4-A474-6C638B2A68A1}" type="presOf" srcId="{4A258A7A-45AA-4C9E-BF3A-970170DE89AE}" destId="{80AF23A4-BD17-4062-9FC4-DF22B1E4664A}" srcOrd="0" destOrd="0" presId="urn:microsoft.com/office/officeart/2005/8/layout/hProcess9"/>
    <dgm:cxn modelId="{9A28FEF4-DF8B-4962-B805-9A845D9971A7}" srcId="{9EACC7F2-5673-4CDF-B692-8F15D7AD2EC0}" destId="{D914A0D2-961D-42F0-911B-BCDE564BD302}" srcOrd="5" destOrd="0" parTransId="{67CFB34B-42FA-469A-96CD-6103EC8FEBC4}" sibTransId="{FAB308D5-B5FC-4C7E-9A44-5FA699554B41}"/>
    <dgm:cxn modelId="{19BE8A51-8C58-48F5-A584-E1A0699D0391}" type="presOf" srcId="{A21EA186-29D7-4FAD-AC4F-8CCFD5ADFF1C}" destId="{38D9AB02-171F-49B3-A7B9-E83F200A30AF}" srcOrd="0" destOrd="0" presId="urn:microsoft.com/office/officeart/2005/8/layout/hProcess9"/>
    <dgm:cxn modelId="{C3974C7C-4788-40DB-9769-351BF792481B}" srcId="{9EACC7F2-5673-4CDF-B692-8F15D7AD2EC0}" destId="{4A258A7A-45AA-4C9E-BF3A-970170DE89AE}" srcOrd="2" destOrd="0" parTransId="{7D78106B-6A89-4A0B-8ABD-CFAB5EEA40FB}" sibTransId="{1600F3D9-BCFC-446E-B2BF-67038530D1B9}"/>
    <dgm:cxn modelId="{5A035639-3589-42DC-A1A6-C9D5B95D5EFC}" type="presOf" srcId="{D914A0D2-961D-42F0-911B-BCDE564BD302}" destId="{80A57BFB-1066-4EF8-B19B-F385E2D53322}" srcOrd="0" destOrd="0" presId="urn:microsoft.com/office/officeart/2005/8/layout/hProcess9"/>
    <dgm:cxn modelId="{E26C0398-A720-4287-8136-87D93FE52791}" srcId="{9EACC7F2-5673-4CDF-B692-8F15D7AD2EC0}" destId="{19E92BBB-19BA-4006-8208-7E4BD6840AD8}" srcOrd="4" destOrd="0" parTransId="{267577FB-A6B6-49C2-9003-988B55A34D1E}" sibTransId="{365CC0A4-16BE-4F34-B8B5-38D6BDCC9E49}"/>
    <dgm:cxn modelId="{6C464E90-E63D-4ADB-893D-39432EE74DDF}" type="presOf" srcId="{9EACC7F2-5673-4CDF-B692-8F15D7AD2EC0}" destId="{57917CF5-4B93-4978-B775-EB734D3A99C7}" srcOrd="0" destOrd="0" presId="urn:microsoft.com/office/officeart/2005/8/layout/hProcess9"/>
    <dgm:cxn modelId="{6F594C24-8259-4408-8D25-544913EE1265}" srcId="{9EACC7F2-5673-4CDF-B692-8F15D7AD2EC0}" destId="{B91084A8-C122-458E-BE0E-FDAF2B852E48}" srcOrd="1" destOrd="0" parTransId="{2D439B7C-2BE3-423F-942E-1526F676C2CA}" sibTransId="{2E65A4E3-FDEC-453E-80E8-2930D950FAD9}"/>
    <dgm:cxn modelId="{650F5366-67E1-43BC-9B37-FF613953CA32}" type="presOf" srcId="{E8E482EA-FD35-4511-923B-514054688378}" destId="{31E4EBB1-0592-4C6E-B1BF-ED79E0129D7C}" srcOrd="0" destOrd="0" presId="urn:microsoft.com/office/officeart/2005/8/layout/hProcess9"/>
    <dgm:cxn modelId="{8E786E40-1513-4D68-AF2E-DE614A88836E}" type="presOf" srcId="{19E92BBB-19BA-4006-8208-7E4BD6840AD8}" destId="{E14447C2-E7B7-4179-AAE7-AFAF9F7C2EC9}" srcOrd="0" destOrd="0" presId="urn:microsoft.com/office/officeart/2005/8/layout/hProcess9"/>
    <dgm:cxn modelId="{696E35AF-7A8D-4C30-8AF8-E437C9C1A6FF}" type="presOf" srcId="{B91084A8-C122-458E-BE0E-FDAF2B852E48}" destId="{2A0612D0-8BFE-432E-838C-B23A1D7D4A51}" srcOrd="0" destOrd="0" presId="urn:microsoft.com/office/officeart/2005/8/layout/hProcess9"/>
    <dgm:cxn modelId="{59E48513-DE5B-4046-A7C5-6BF7FEC453A8}" srcId="{9EACC7F2-5673-4CDF-B692-8F15D7AD2EC0}" destId="{A21EA186-29D7-4FAD-AC4F-8CCFD5ADFF1C}" srcOrd="0" destOrd="0" parTransId="{D7D0C2E3-0FDB-4A78-8FF8-0ACB5423C783}" sibTransId="{0243BA2B-D484-4D8E-8B26-AE2B7E42236F}"/>
    <dgm:cxn modelId="{5C40FF24-7103-487E-9B3D-82C5942CD69D}" srcId="{9EACC7F2-5673-4CDF-B692-8F15D7AD2EC0}" destId="{E8E482EA-FD35-4511-923B-514054688378}" srcOrd="3" destOrd="0" parTransId="{58C26873-FE38-4C9C-BCA6-2B2C1C9D8431}" sibTransId="{4B1CEA41-43BF-4A84-A615-F44AD77F14D3}"/>
    <dgm:cxn modelId="{5AD59A9C-18C0-4790-9B3D-6448A30CA5EC}" type="presParOf" srcId="{57917CF5-4B93-4978-B775-EB734D3A99C7}" destId="{D7C3B4DD-CC7A-4917-937A-8CD99E6B173E}" srcOrd="0" destOrd="0" presId="urn:microsoft.com/office/officeart/2005/8/layout/hProcess9"/>
    <dgm:cxn modelId="{61E90A3B-D786-4C1D-88A6-A9D71CAD370D}" type="presParOf" srcId="{57917CF5-4B93-4978-B775-EB734D3A99C7}" destId="{0DF46F52-A203-4342-8340-8735ABA9911D}" srcOrd="1" destOrd="0" presId="urn:microsoft.com/office/officeart/2005/8/layout/hProcess9"/>
    <dgm:cxn modelId="{F905220F-D117-4E36-90F4-639FC17D6A57}" type="presParOf" srcId="{0DF46F52-A203-4342-8340-8735ABA9911D}" destId="{38D9AB02-171F-49B3-A7B9-E83F200A30AF}" srcOrd="0" destOrd="0" presId="urn:microsoft.com/office/officeart/2005/8/layout/hProcess9"/>
    <dgm:cxn modelId="{F10CCFCE-E549-4D66-A474-253EABCF59AC}" type="presParOf" srcId="{0DF46F52-A203-4342-8340-8735ABA9911D}" destId="{AA54C2DD-93A2-4B2F-890E-EC1E614DD130}" srcOrd="1" destOrd="0" presId="urn:microsoft.com/office/officeart/2005/8/layout/hProcess9"/>
    <dgm:cxn modelId="{B4E6963E-E59F-4FF4-801B-E6BD5AE30928}" type="presParOf" srcId="{0DF46F52-A203-4342-8340-8735ABA9911D}" destId="{2A0612D0-8BFE-432E-838C-B23A1D7D4A51}" srcOrd="2" destOrd="0" presId="urn:microsoft.com/office/officeart/2005/8/layout/hProcess9"/>
    <dgm:cxn modelId="{C29D5B7D-7E16-4894-BDB6-05027EB5F501}" type="presParOf" srcId="{0DF46F52-A203-4342-8340-8735ABA9911D}" destId="{58DAC1FA-6C2E-49B3-87C5-FDEF81CF8795}" srcOrd="3" destOrd="0" presId="urn:microsoft.com/office/officeart/2005/8/layout/hProcess9"/>
    <dgm:cxn modelId="{89F3C8C9-90CF-4061-9AB9-BFC6D65B906C}" type="presParOf" srcId="{0DF46F52-A203-4342-8340-8735ABA9911D}" destId="{80AF23A4-BD17-4062-9FC4-DF22B1E4664A}" srcOrd="4" destOrd="0" presId="urn:microsoft.com/office/officeart/2005/8/layout/hProcess9"/>
    <dgm:cxn modelId="{D3E95AC6-78B6-4547-9750-1E60E20CB0A0}" type="presParOf" srcId="{0DF46F52-A203-4342-8340-8735ABA9911D}" destId="{B2E7F37C-7FDE-446B-928E-DACE875F0258}" srcOrd="5" destOrd="0" presId="urn:microsoft.com/office/officeart/2005/8/layout/hProcess9"/>
    <dgm:cxn modelId="{008992D6-CF0C-403A-A0F2-01367BB77BAA}" type="presParOf" srcId="{0DF46F52-A203-4342-8340-8735ABA9911D}" destId="{31E4EBB1-0592-4C6E-B1BF-ED79E0129D7C}" srcOrd="6" destOrd="0" presId="urn:microsoft.com/office/officeart/2005/8/layout/hProcess9"/>
    <dgm:cxn modelId="{045A0F0D-C528-447B-B3CC-1B0C8CD9CA73}" type="presParOf" srcId="{0DF46F52-A203-4342-8340-8735ABA9911D}" destId="{66873494-53A7-432E-BDD1-84A97652315F}" srcOrd="7" destOrd="0" presId="urn:microsoft.com/office/officeart/2005/8/layout/hProcess9"/>
    <dgm:cxn modelId="{62FD002E-BBBB-46C2-A95D-BAB2C5687E91}" type="presParOf" srcId="{0DF46F52-A203-4342-8340-8735ABA9911D}" destId="{E14447C2-E7B7-4179-AAE7-AFAF9F7C2EC9}" srcOrd="8" destOrd="0" presId="urn:microsoft.com/office/officeart/2005/8/layout/hProcess9"/>
    <dgm:cxn modelId="{D4F29F58-9D41-43BE-930C-590AA9A3DC74}" type="presParOf" srcId="{0DF46F52-A203-4342-8340-8735ABA9911D}" destId="{E7F186D3-BC1A-463C-8E5D-4E678F7F8F85}" srcOrd="9" destOrd="0" presId="urn:microsoft.com/office/officeart/2005/8/layout/hProcess9"/>
    <dgm:cxn modelId="{87F34A37-5814-48B6-9218-FED94D2EDD4F}" type="presParOf" srcId="{0DF46F52-A203-4342-8340-8735ABA9911D}" destId="{80A57BFB-1066-4EF8-B19B-F385E2D53322}" srcOrd="10" destOrd="0" presId="urn:microsoft.com/office/officeart/2005/8/layout/hProcess9"/>
    <dgm:cxn modelId="{06D2359E-2707-4ACC-A000-6711F3D3F4FA}" type="presParOf" srcId="{0DF46F52-A203-4342-8340-8735ABA9911D}" destId="{7D4AD89E-17C3-4085-A891-5875B2D7ACD6}" srcOrd="11" destOrd="0" presId="urn:microsoft.com/office/officeart/2005/8/layout/hProcess9"/>
    <dgm:cxn modelId="{671CDCF5-97F5-4BA9-A14A-1D617F301CF0}" type="presParOf" srcId="{0DF46F52-A203-4342-8340-8735ABA9911D}" destId="{9A94965D-01C5-4F71-9A1C-96FDD5656667}" srcOrd="12" destOrd="0" presId="urn:microsoft.com/office/officeart/2005/8/layout/hProcess9"/>
  </dgm:cxnLst>
  <dgm:bg/>
  <dgm:whole/>
</dgm:dataModel>
</file>

<file path=ppt/diagrams/data3.xml><?xml version="1.0" encoding="utf-8"?>
<dgm:dataModel xmlns:dgm="http://schemas.openxmlformats.org/drawingml/2006/diagram" xmlns:a="http://schemas.openxmlformats.org/drawingml/2006/main">
  <dgm:ptLst>
    <dgm:pt modelId="{607DA168-03B4-40A2-A36A-6B14BE4637F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G"/>
        </a:p>
      </dgm:t>
    </dgm:pt>
    <dgm:pt modelId="{1A9EBAF9-21B4-4572-92EF-AA1F1A47EA50}">
      <dgm:prSet phldrT="[Text]"/>
      <dgm:spPr/>
      <dgm:t>
        <a:bodyPr/>
        <a:lstStyle/>
        <a:p>
          <a:r>
            <a:rPr lang="en-US" b="1" dirty="0" smtClean="0"/>
            <a:t>COMETPC 3-D </a:t>
          </a:r>
          <a:endParaRPr lang="en-SG" dirty="0"/>
        </a:p>
      </dgm:t>
    </dgm:pt>
    <dgm:pt modelId="{57D45354-DB3B-4C54-8EE8-F677EF059A5C}" type="parTrans" cxnId="{15007575-6EF0-465B-BA5E-6694BE5CC3BF}">
      <dgm:prSet/>
      <dgm:spPr/>
      <dgm:t>
        <a:bodyPr/>
        <a:lstStyle/>
        <a:p>
          <a:endParaRPr lang="en-SG"/>
        </a:p>
      </dgm:t>
    </dgm:pt>
    <dgm:pt modelId="{C23F29AF-325A-430D-8A9B-5DEB7C29EDCB}" type="sibTrans" cxnId="{15007575-6EF0-465B-BA5E-6694BE5CC3BF}">
      <dgm:prSet/>
      <dgm:spPr/>
      <dgm:t>
        <a:bodyPr/>
        <a:lstStyle/>
        <a:p>
          <a:endParaRPr lang="en-SG"/>
        </a:p>
      </dgm:t>
    </dgm:pt>
    <dgm:pt modelId="{9486C34F-56EF-47A0-A1B8-FA19F19ED162}">
      <dgm:prSet phldrT="[Text]"/>
      <dgm:spPr/>
      <dgm:t>
        <a:bodyPr/>
        <a:lstStyle/>
        <a:p>
          <a:r>
            <a:rPr lang="en-IN" dirty="0" smtClean="0"/>
            <a:t>It is used to perform three different types of coal bed methane reservoir simulation studies.</a:t>
          </a:r>
          <a:endParaRPr lang="en-SG" dirty="0"/>
        </a:p>
      </dgm:t>
    </dgm:pt>
    <dgm:pt modelId="{E77B3CC6-774E-428A-B801-80A543DB2152}" type="parTrans" cxnId="{43A8F022-ED9D-44F9-94A2-9E99660CD7BA}">
      <dgm:prSet/>
      <dgm:spPr/>
      <dgm:t>
        <a:bodyPr/>
        <a:lstStyle/>
        <a:p>
          <a:endParaRPr lang="en-SG"/>
        </a:p>
      </dgm:t>
    </dgm:pt>
    <dgm:pt modelId="{0FD2BB9B-FDBF-4406-963E-2FEEA79729E2}" type="sibTrans" cxnId="{43A8F022-ED9D-44F9-94A2-9E99660CD7BA}">
      <dgm:prSet/>
      <dgm:spPr/>
      <dgm:t>
        <a:bodyPr/>
        <a:lstStyle/>
        <a:p>
          <a:endParaRPr lang="en-SG"/>
        </a:p>
      </dgm:t>
    </dgm:pt>
    <dgm:pt modelId="{95E2FC4D-6B17-4D04-AA6C-8343B20C9924}">
      <dgm:prSet phldrT="[Text]"/>
      <dgm:spPr/>
      <dgm:t>
        <a:bodyPr/>
        <a:lstStyle/>
        <a:p>
          <a:r>
            <a:rPr lang="en-US" b="1" dirty="0" smtClean="0"/>
            <a:t>GEM</a:t>
          </a:r>
          <a:endParaRPr lang="en-SG" dirty="0"/>
        </a:p>
      </dgm:t>
    </dgm:pt>
    <dgm:pt modelId="{1A02A338-0E57-4D4F-A049-C641DF445824}" type="parTrans" cxnId="{354855FF-BB80-44B6-A65E-7BE6522B9271}">
      <dgm:prSet/>
      <dgm:spPr/>
      <dgm:t>
        <a:bodyPr/>
        <a:lstStyle/>
        <a:p>
          <a:endParaRPr lang="en-SG"/>
        </a:p>
      </dgm:t>
    </dgm:pt>
    <dgm:pt modelId="{856E8417-FAE6-4FFB-B240-0049DCAB5BB0}" type="sibTrans" cxnId="{354855FF-BB80-44B6-A65E-7BE6522B9271}">
      <dgm:prSet/>
      <dgm:spPr/>
      <dgm:t>
        <a:bodyPr/>
        <a:lstStyle/>
        <a:p>
          <a:endParaRPr lang="en-SG"/>
        </a:p>
      </dgm:t>
    </dgm:pt>
    <dgm:pt modelId="{1F818BFE-7BCF-4068-A8F4-A37E4B4EE0FE}">
      <dgm:prSet phldrT="[Text]"/>
      <dgm:spPr/>
      <dgm:t>
        <a:bodyPr/>
        <a:lstStyle/>
        <a:p>
          <a:r>
            <a:rPr lang="en-US" dirty="0" smtClean="0"/>
            <a:t>It is by the Computer Modeling Group (CMG) Ltd., and is a compositional reservoir simulator using a dual porosity system, adsorption, diffusion and additional features for modeling CBM reservoirs.</a:t>
          </a:r>
          <a:endParaRPr lang="en-SG" dirty="0"/>
        </a:p>
      </dgm:t>
    </dgm:pt>
    <dgm:pt modelId="{15B42A77-76A2-4D5B-B9B9-D7DAD75661E5}" type="parTrans" cxnId="{26A18A60-5A46-4D49-9BAD-740BD179C819}">
      <dgm:prSet/>
      <dgm:spPr/>
      <dgm:t>
        <a:bodyPr/>
        <a:lstStyle/>
        <a:p>
          <a:endParaRPr lang="en-SG"/>
        </a:p>
      </dgm:t>
    </dgm:pt>
    <dgm:pt modelId="{C7C81FC9-D468-4380-8905-4EBA00B4AC81}" type="sibTrans" cxnId="{26A18A60-5A46-4D49-9BAD-740BD179C819}">
      <dgm:prSet/>
      <dgm:spPr/>
      <dgm:t>
        <a:bodyPr/>
        <a:lstStyle/>
        <a:p>
          <a:endParaRPr lang="en-SG"/>
        </a:p>
      </dgm:t>
    </dgm:pt>
    <dgm:pt modelId="{98F8C543-6BB0-4F66-9437-EB3861D842D0}">
      <dgm:prSet phldrT="[Text]"/>
      <dgm:spPr/>
      <dgm:t>
        <a:bodyPr/>
        <a:lstStyle/>
        <a:p>
          <a:r>
            <a:rPr lang="en-US" dirty="0" smtClean="0"/>
            <a:t>For modeling the diffusion process, GEM uses sorption time, τ, as a direct input.</a:t>
          </a:r>
          <a:endParaRPr lang="en-SG" dirty="0"/>
        </a:p>
      </dgm:t>
    </dgm:pt>
    <dgm:pt modelId="{DCDA9F81-BF62-40EC-A224-E76E8C3A5811}" type="parTrans" cxnId="{B6047181-918A-4EEF-9428-907F8B3AC00C}">
      <dgm:prSet/>
      <dgm:spPr/>
      <dgm:t>
        <a:bodyPr/>
        <a:lstStyle/>
        <a:p>
          <a:endParaRPr lang="en-SG"/>
        </a:p>
      </dgm:t>
    </dgm:pt>
    <dgm:pt modelId="{2466F8DB-B526-4F5D-9BAA-64D9876B7DA5}" type="sibTrans" cxnId="{B6047181-918A-4EEF-9428-907F8B3AC00C}">
      <dgm:prSet/>
      <dgm:spPr/>
      <dgm:t>
        <a:bodyPr/>
        <a:lstStyle/>
        <a:p>
          <a:endParaRPr lang="en-SG"/>
        </a:p>
      </dgm:t>
    </dgm:pt>
    <dgm:pt modelId="{952376D6-145F-42D4-897E-EB717373871D}">
      <dgm:prSet phldrT="[Text]"/>
      <dgm:spPr/>
      <dgm:t>
        <a:bodyPr/>
        <a:lstStyle/>
        <a:p>
          <a:r>
            <a:rPr lang="en-US" b="1" dirty="0" smtClean="0"/>
            <a:t>ECLIPSE</a:t>
          </a:r>
          <a:endParaRPr lang="en-SG" dirty="0"/>
        </a:p>
      </dgm:t>
    </dgm:pt>
    <dgm:pt modelId="{23E3AD03-9491-4FD8-A653-612211E92B08}" type="parTrans" cxnId="{AE6090B0-B03B-44B0-AF5A-7F33704312ED}">
      <dgm:prSet/>
      <dgm:spPr/>
      <dgm:t>
        <a:bodyPr/>
        <a:lstStyle/>
        <a:p>
          <a:endParaRPr lang="en-SG"/>
        </a:p>
      </dgm:t>
    </dgm:pt>
    <dgm:pt modelId="{503B0AD2-6CB0-402C-A9A9-975920781A65}" type="sibTrans" cxnId="{AE6090B0-B03B-44B0-AF5A-7F33704312ED}">
      <dgm:prSet/>
      <dgm:spPr/>
      <dgm:t>
        <a:bodyPr/>
        <a:lstStyle/>
        <a:p>
          <a:endParaRPr lang="en-SG"/>
        </a:p>
      </dgm:t>
    </dgm:pt>
    <dgm:pt modelId="{19F817B5-3582-4B89-9EC6-AE4DBC6D1642}">
      <dgm:prSet phldrT="[Text]"/>
      <dgm:spPr/>
      <dgm:t>
        <a:bodyPr/>
        <a:lstStyle/>
        <a:p>
          <a:r>
            <a:rPr lang="en-US" dirty="0" smtClean="0"/>
            <a:t>It is available from Schlumberger.</a:t>
          </a:r>
          <a:endParaRPr lang="en-SG" dirty="0"/>
        </a:p>
      </dgm:t>
    </dgm:pt>
    <dgm:pt modelId="{FFF53489-825A-45EB-A250-E0141598AA6A}" type="parTrans" cxnId="{FB03AA23-06DD-405D-8DA3-725A4C662B73}">
      <dgm:prSet/>
      <dgm:spPr/>
      <dgm:t>
        <a:bodyPr/>
        <a:lstStyle/>
        <a:p>
          <a:endParaRPr lang="en-SG"/>
        </a:p>
      </dgm:t>
    </dgm:pt>
    <dgm:pt modelId="{54F84723-E056-4034-B0E3-E13EFB338B9E}" type="sibTrans" cxnId="{FB03AA23-06DD-405D-8DA3-725A4C662B73}">
      <dgm:prSet/>
      <dgm:spPr/>
      <dgm:t>
        <a:bodyPr/>
        <a:lstStyle/>
        <a:p>
          <a:endParaRPr lang="en-SG"/>
        </a:p>
      </dgm:t>
    </dgm:pt>
    <dgm:pt modelId="{4CDB37A1-B347-46F3-8430-C52C3ECDFE6F}">
      <dgm:prSet phldrT="[Text]"/>
      <dgm:spPr/>
      <dgm:t>
        <a:bodyPr/>
        <a:lstStyle/>
        <a:p>
          <a:r>
            <a:rPr lang="en-US" dirty="0" smtClean="0"/>
            <a:t>For CBM modeling, this simulator uses a dual porosity system applying adsorption, diffusion and additional features. </a:t>
          </a:r>
          <a:endParaRPr lang="en-SG" dirty="0"/>
        </a:p>
      </dgm:t>
    </dgm:pt>
    <dgm:pt modelId="{04F5FC5B-7C65-4461-94D1-02C33892B0A6}" type="parTrans" cxnId="{D02BA707-A5B3-473A-8B75-018950C1D5C2}">
      <dgm:prSet/>
      <dgm:spPr/>
      <dgm:t>
        <a:bodyPr/>
        <a:lstStyle/>
        <a:p>
          <a:endParaRPr lang="en-SG"/>
        </a:p>
      </dgm:t>
    </dgm:pt>
    <dgm:pt modelId="{62C9F092-D6AB-47BE-ACE5-35FE51B1067F}" type="sibTrans" cxnId="{D02BA707-A5B3-473A-8B75-018950C1D5C2}">
      <dgm:prSet/>
      <dgm:spPr/>
      <dgm:t>
        <a:bodyPr/>
        <a:lstStyle/>
        <a:p>
          <a:endParaRPr lang="en-SG"/>
        </a:p>
      </dgm:t>
    </dgm:pt>
    <dgm:pt modelId="{12964A64-7F98-4BDA-A56A-8410750615F3}" type="pres">
      <dgm:prSet presAssocID="{607DA168-03B4-40A2-A36A-6B14BE4637FA}" presName="linearFlow" presStyleCnt="0">
        <dgm:presLayoutVars>
          <dgm:dir/>
          <dgm:animLvl val="lvl"/>
          <dgm:resizeHandles val="exact"/>
        </dgm:presLayoutVars>
      </dgm:prSet>
      <dgm:spPr/>
      <dgm:t>
        <a:bodyPr/>
        <a:lstStyle/>
        <a:p>
          <a:endParaRPr lang="en-SG"/>
        </a:p>
      </dgm:t>
    </dgm:pt>
    <dgm:pt modelId="{5CC49D0A-B472-4C89-85D1-694EAD128B2A}" type="pres">
      <dgm:prSet presAssocID="{1A9EBAF9-21B4-4572-92EF-AA1F1A47EA50}" presName="composite" presStyleCnt="0"/>
      <dgm:spPr/>
    </dgm:pt>
    <dgm:pt modelId="{FFBC7B65-328B-4CDC-80A3-0750E976CD8A}" type="pres">
      <dgm:prSet presAssocID="{1A9EBAF9-21B4-4572-92EF-AA1F1A47EA50}" presName="parentText" presStyleLbl="alignNode1" presStyleIdx="0" presStyleCnt="3">
        <dgm:presLayoutVars>
          <dgm:chMax val="1"/>
          <dgm:bulletEnabled val="1"/>
        </dgm:presLayoutVars>
      </dgm:prSet>
      <dgm:spPr/>
      <dgm:t>
        <a:bodyPr/>
        <a:lstStyle/>
        <a:p>
          <a:endParaRPr lang="en-SG"/>
        </a:p>
      </dgm:t>
    </dgm:pt>
    <dgm:pt modelId="{383B6DAA-9F9E-4ECC-8849-1F82C5299EB9}" type="pres">
      <dgm:prSet presAssocID="{1A9EBAF9-21B4-4572-92EF-AA1F1A47EA50}" presName="descendantText" presStyleLbl="alignAcc1" presStyleIdx="0" presStyleCnt="3">
        <dgm:presLayoutVars>
          <dgm:bulletEnabled val="1"/>
        </dgm:presLayoutVars>
      </dgm:prSet>
      <dgm:spPr/>
      <dgm:t>
        <a:bodyPr/>
        <a:lstStyle/>
        <a:p>
          <a:endParaRPr lang="en-SG"/>
        </a:p>
      </dgm:t>
    </dgm:pt>
    <dgm:pt modelId="{F7E606F3-EB18-414E-8D3B-B79F3D925CCC}" type="pres">
      <dgm:prSet presAssocID="{C23F29AF-325A-430D-8A9B-5DEB7C29EDCB}" presName="sp" presStyleCnt="0"/>
      <dgm:spPr/>
    </dgm:pt>
    <dgm:pt modelId="{F5CEB825-0B13-467E-9785-BBF6E5192DBE}" type="pres">
      <dgm:prSet presAssocID="{95E2FC4D-6B17-4D04-AA6C-8343B20C9924}" presName="composite" presStyleCnt="0"/>
      <dgm:spPr/>
    </dgm:pt>
    <dgm:pt modelId="{DE2C7D9B-3295-4ED5-9AD8-0E804870EF53}" type="pres">
      <dgm:prSet presAssocID="{95E2FC4D-6B17-4D04-AA6C-8343B20C9924}" presName="parentText" presStyleLbl="alignNode1" presStyleIdx="1" presStyleCnt="3">
        <dgm:presLayoutVars>
          <dgm:chMax val="1"/>
          <dgm:bulletEnabled val="1"/>
        </dgm:presLayoutVars>
      </dgm:prSet>
      <dgm:spPr/>
      <dgm:t>
        <a:bodyPr/>
        <a:lstStyle/>
        <a:p>
          <a:endParaRPr lang="en-SG"/>
        </a:p>
      </dgm:t>
    </dgm:pt>
    <dgm:pt modelId="{3A4C7942-BB8D-4B1C-985F-A723DB845DC5}" type="pres">
      <dgm:prSet presAssocID="{95E2FC4D-6B17-4D04-AA6C-8343B20C9924}" presName="descendantText" presStyleLbl="alignAcc1" presStyleIdx="1" presStyleCnt="3">
        <dgm:presLayoutVars>
          <dgm:bulletEnabled val="1"/>
        </dgm:presLayoutVars>
      </dgm:prSet>
      <dgm:spPr/>
      <dgm:t>
        <a:bodyPr/>
        <a:lstStyle/>
        <a:p>
          <a:endParaRPr lang="en-SG"/>
        </a:p>
      </dgm:t>
    </dgm:pt>
    <dgm:pt modelId="{2A3D0317-D411-4C58-9FED-B336887312C8}" type="pres">
      <dgm:prSet presAssocID="{856E8417-FAE6-4FFB-B240-0049DCAB5BB0}" presName="sp" presStyleCnt="0"/>
      <dgm:spPr/>
    </dgm:pt>
    <dgm:pt modelId="{859E3A3D-7994-4218-B63B-6154A38421C2}" type="pres">
      <dgm:prSet presAssocID="{952376D6-145F-42D4-897E-EB717373871D}" presName="composite" presStyleCnt="0"/>
      <dgm:spPr/>
    </dgm:pt>
    <dgm:pt modelId="{94BBE8E1-E724-4630-9F29-7787176A9781}" type="pres">
      <dgm:prSet presAssocID="{952376D6-145F-42D4-897E-EB717373871D}" presName="parentText" presStyleLbl="alignNode1" presStyleIdx="2" presStyleCnt="3">
        <dgm:presLayoutVars>
          <dgm:chMax val="1"/>
          <dgm:bulletEnabled val="1"/>
        </dgm:presLayoutVars>
      </dgm:prSet>
      <dgm:spPr/>
      <dgm:t>
        <a:bodyPr/>
        <a:lstStyle/>
        <a:p>
          <a:endParaRPr lang="en-SG"/>
        </a:p>
      </dgm:t>
    </dgm:pt>
    <dgm:pt modelId="{B7AB9536-5B21-4A5F-A979-A5990A4B6CC6}" type="pres">
      <dgm:prSet presAssocID="{952376D6-145F-42D4-897E-EB717373871D}" presName="descendantText" presStyleLbl="alignAcc1" presStyleIdx="2" presStyleCnt="3">
        <dgm:presLayoutVars>
          <dgm:bulletEnabled val="1"/>
        </dgm:presLayoutVars>
      </dgm:prSet>
      <dgm:spPr/>
      <dgm:t>
        <a:bodyPr/>
        <a:lstStyle/>
        <a:p>
          <a:endParaRPr lang="en-SG"/>
        </a:p>
      </dgm:t>
    </dgm:pt>
  </dgm:ptLst>
  <dgm:cxnLst>
    <dgm:cxn modelId="{720689B7-19D0-43C6-8610-ABD7BC114826}" type="presOf" srcId="{1A9EBAF9-21B4-4572-92EF-AA1F1A47EA50}" destId="{FFBC7B65-328B-4CDC-80A3-0750E976CD8A}" srcOrd="0" destOrd="0" presId="urn:microsoft.com/office/officeart/2005/8/layout/chevron2"/>
    <dgm:cxn modelId="{78F91CAD-B275-454A-A021-DA3E0913906E}" type="presOf" srcId="{952376D6-145F-42D4-897E-EB717373871D}" destId="{94BBE8E1-E724-4630-9F29-7787176A9781}" srcOrd="0" destOrd="0" presId="urn:microsoft.com/office/officeart/2005/8/layout/chevron2"/>
    <dgm:cxn modelId="{CC877AE6-1FA4-4CB9-ADF2-D76EEF2F7B72}" type="presOf" srcId="{1F818BFE-7BCF-4068-A8F4-A37E4B4EE0FE}" destId="{3A4C7942-BB8D-4B1C-985F-A723DB845DC5}" srcOrd="0" destOrd="0" presId="urn:microsoft.com/office/officeart/2005/8/layout/chevron2"/>
    <dgm:cxn modelId="{354855FF-BB80-44B6-A65E-7BE6522B9271}" srcId="{607DA168-03B4-40A2-A36A-6B14BE4637FA}" destId="{95E2FC4D-6B17-4D04-AA6C-8343B20C9924}" srcOrd="1" destOrd="0" parTransId="{1A02A338-0E57-4D4F-A049-C641DF445824}" sibTransId="{856E8417-FAE6-4FFB-B240-0049DCAB5BB0}"/>
    <dgm:cxn modelId="{43A8F022-ED9D-44F9-94A2-9E99660CD7BA}" srcId="{1A9EBAF9-21B4-4572-92EF-AA1F1A47EA50}" destId="{9486C34F-56EF-47A0-A1B8-FA19F19ED162}" srcOrd="0" destOrd="0" parTransId="{E77B3CC6-774E-428A-B801-80A543DB2152}" sibTransId="{0FD2BB9B-FDBF-4406-963E-2FEEA79729E2}"/>
    <dgm:cxn modelId="{35948C3F-5009-4D28-9C3B-127B16C0C41E}" type="presOf" srcId="{95E2FC4D-6B17-4D04-AA6C-8343B20C9924}" destId="{DE2C7D9B-3295-4ED5-9AD8-0E804870EF53}" srcOrd="0" destOrd="0" presId="urn:microsoft.com/office/officeart/2005/8/layout/chevron2"/>
    <dgm:cxn modelId="{81590D23-DDE6-4602-A227-20F346B974E9}" type="presOf" srcId="{98F8C543-6BB0-4F66-9437-EB3861D842D0}" destId="{3A4C7942-BB8D-4B1C-985F-A723DB845DC5}" srcOrd="0" destOrd="1" presId="urn:microsoft.com/office/officeart/2005/8/layout/chevron2"/>
    <dgm:cxn modelId="{3619A1FC-5D3A-4A0B-A301-DD1A2CCC19AA}" type="presOf" srcId="{4CDB37A1-B347-46F3-8430-C52C3ECDFE6F}" destId="{B7AB9536-5B21-4A5F-A979-A5990A4B6CC6}" srcOrd="0" destOrd="1" presId="urn:microsoft.com/office/officeart/2005/8/layout/chevron2"/>
    <dgm:cxn modelId="{AE6090B0-B03B-44B0-AF5A-7F33704312ED}" srcId="{607DA168-03B4-40A2-A36A-6B14BE4637FA}" destId="{952376D6-145F-42D4-897E-EB717373871D}" srcOrd="2" destOrd="0" parTransId="{23E3AD03-9491-4FD8-A653-612211E92B08}" sibTransId="{503B0AD2-6CB0-402C-A9A9-975920781A65}"/>
    <dgm:cxn modelId="{B6047181-918A-4EEF-9428-907F8B3AC00C}" srcId="{95E2FC4D-6B17-4D04-AA6C-8343B20C9924}" destId="{98F8C543-6BB0-4F66-9437-EB3861D842D0}" srcOrd="1" destOrd="0" parTransId="{DCDA9F81-BF62-40EC-A224-E76E8C3A5811}" sibTransId="{2466F8DB-B526-4F5D-9BAA-64D9876B7DA5}"/>
    <dgm:cxn modelId="{26A18A60-5A46-4D49-9BAD-740BD179C819}" srcId="{95E2FC4D-6B17-4D04-AA6C-8343B20C9924}" destId="{1F818BFE-7BCF-4068-A8F4-A37E4B4EE0FE}" srcOrd="0" destOrd="0" parTransId="{15B42A77-76A2-4D5B-B9B9-D7DAD75661E5}" sibTransId="{C7C81FC9-D468-4380-8905-4EBA00B4AC81}"/>
    <dgm:cxn modelId="{FB4558C6-84CA-4939-80FC-60068C7F3499}" type="presOf" srcId="{19F817B5-3582-4B89-9EC6-AE4DBC6D1642}" destId="{B7AB9536-5B21-4A5F-A979-A5990A4B6CC6}" srcOrd="0" destOrd="0" presId="urn:microsoft.com/office/officeart/2005/8/layout/chevron2"/>
    <dgm:cxn modelId="{15007575-6EF0-465B-BA5E-6694BE5CC3BF}" srcId="{607DA168-03B4-40A2-A36A-6B14BE4637FA}" destId="{1A9EBAF9-21B4-4572-92EF-AA1F1A47EA50}" srcOrd="0" destOrd="0" parTransId="{57D45354-DB3B-4C54-8EE8-F677EF059A5C}" sibTransId="{C23F29AF-325A-430D-8A9B-5DEB7C29EDCB}"/>
    <dgm:cxn modelId="{FB03AA23-06DD-405D-8DA3-725A4C662B73}" srcId="{952376D6-145F-42D4-897E-EB717373871D}" destId="{19F817B5-3582-4B89-9EC6-AE4DBC6D1642}" srcOrd="0" destOrd="0" parTransId="{FFF53489-825A-45EB-A250-E0141598AA6A}" sibTransId="{54F84723-E056-4034-B0E3-E13EFB338B9E}"/>
    <dgm:cxn modelId="{288B9FB3-A80D-43EF-A466-3C0C9E10F47A}" type="presOf" srcId="{9486C34F-56EF-47A0-A1B8-FA19F19ED162}" destId="{383B6DAA-9F9E-4ECC-8849-1F82C5299EB9}" srcOrd="0" destOrd="0" presId="urn:microsoft.com/office/officeart/2005/8/layout/chevron2"/>
    <dgm:cxn modelId="{CC33822E-8B7C-4146-913E-77045E6D34BF}" type="presOf" srcId="{607DA168-03B4-40A2-A36A-6B14BE4637FA}" destId="{12964A64-7F98-4BDA-A56A-8410750615F3}" srcOrd="0" destOrd="0" presId="urn:microsoft.com/office/officeart/2005/8/layout/chevron2"/>
    <dgm:cxn modelId="{D02BA707-A5B3-473A-8B75-018950C1D5C2}" srcId="{952376D6-145F-42D4-897E-EB717373871D}" destId="{4CDB37A1-B347-46F3-8430-C52C3ECDFE6F}" srcOrd="1" destOrd="0" parTransId="{04F5FC5B-7C65-4461-94D1-02C33892B0A6}" sibTransId="{62C9F092-D6AB-47BE-ACE5-35FE51B1067F}"/>
    <dgm:cxn modelId="{41843871-7416-46F8-B7BA-25D0841BD3F8}" type="presParOf" srcId="{12964A64-7F98-4BDA-A56A-8410750615F3}" destId="{5CC49D0A-B472-4C89-85D1-694EAD128B2A}" srcOrd="0" destOrd="0" presId="urn:microsoft.com/office/officeart/2005/8/layout/chevron2"/>
    <dgm:cxn modelId="{9898F9A5-7A3D-4CBA-B74A-EE70A04A1A8C}" type="presParOf" srcId="{5CC49D0A-B472-4C89-85D1-694EAD128B2A}" destId="{FFBC7B65-328B-4CDC-80A3-0750E976CD8A}" srcOrd="0" destOrd="0" presId="urn:microsoft.com/office/officeart/2005/8/layout/chevron2"/>
    <dgm:cxn modelId="{7FBAB60C-A8C7-4F55-8CF1-25D99E9FBC84}" type="presParOf" srcId="{5CC49D0A-B472-4C89-85D1-694EAD128B2A}" destId="{383B6DAA-9F9E-4ECC-8849-1F82C5299EB9}" srcOrd="1" destOrd="0" presId="urn:microsoft.com/office/officeart/2005/8/layout/chevron2"/>
    <dgm:cxn modelId="{9E35546F-89F3-4765-ACB1-4206BCE0021B}" type="presParOf" srcId="{12964A64-7F98-4BDA-A56A-8410750615F3}" destId="{F7E606F3-EB18-414E-8D3B-B79F3D925CCC}" srcOrd="1" destOrd="0" presId="urn:microsoft.com/office/officeart/2005/8/layout/chevron2"/>
    <dgm:cxn modelId="{FDA31895-3884-4903-B7C5-469111B4A15C}" type="presParOf" srcId="{12964A64-7F98-4BDA-A56A-8410750615F3}" destId="{F5CEB825-0B13-467E-9785-BBF6E5192DBE}" srcOrd="2" destOrd="0" presId="urn:microsoft.com/office/officeart/2005/8/layout/chevron2"/>
    <dgm:cxn modelId="{461D9635-1E08-4A02-B6E5-17029FB34AB1}" type="presParOf" srcId="{F5CEB825-0B13-467E-9785-BBF6E5192DBE}" destId="{DE2C7D9B-3295-4ED5-9AD8-0E804870EF53}" srcOrd="0" destOrd="0" presId="urn:microsoft.com/office/officeart/2005/8/layout/chevron2"/>
    <dgm:cxn modelId="{9D180FAE-9F17-407E-83A6-D5F0EE57EC4F}" type="presParOf" srcId="{F5CEB825-0B13-467E-9785-BBF6E5192DBE}" destId="{3A4C7942-BB8D-4B1C-985F-A723DB845DC5}" srcOrd="1" destOrd="0" presId="urn:microsoft.com/office/officeart/2005/8/layout/chevron2"/>
    <dgm:cxn modelId="{E7CCAC31-BBD2-485E-A723-FECE0EE57983}" type="presParOf" srcId="{12964A64-7F98-4BDA-A56A-8410750615F3}" destId="{2A3D0317-D411-4C58-9FED-B336887312C8}" srcOrd="3" destOrd="0" presId="urn:microsoft.com/office/officeart/2005/8/layout/chevron2"/>
    <dgm:cxn modelId="{583BD5CD-CCD9-4837-8659-B7CDE6262571}" type="presParOf" srcId="{12964A64-7F98-4BDA-A56A-8410750615F3}" destId="{859E3A3D-7994-4218-B63B-6154A38421C2}" srcOrd="4" destOrd="0" presId="urn:microsoft.com/office/officeart/2005/8/layout/chevron2"/>
    <dgm:cxn modelId="{AB1DB19D-B520-4A49-AB8D-89F144BADA4D}" type="presParOf" srcId="{859E3A3D-7994-4218-B63B-6154A38421C2}" destId="{94BBE8E1-E724-4630-9F29-7787176A9781}" srcOrd="0" destOrd="0" presId="urn:microsoft.com/office/officeart/2005/8/layout/chevron2"/>
    <dgm:cxn modelId="{DC81F860-4E82-4EA5-89BE-1416CAE7F386}" type="presParOf" srcId="{859E3A3D-7994-4218-B63B-6154A38421C2}" destId="{B7AB9536-5B21-4A5F-A979-A5990A4B6CC6}"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5449C9DB-2CB6-4F9B-B66D-4146456F0D1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SG"/>
        </a:p>
      </dgm:t>
    </dgm:pt>
    <dgm:pt modelId="{1C63375F-3706-4FB3-9E99-AFECFF97CFAC}">
      <dgm:prSet/>
      <dgm:spPr/>
      <dgm:t>
        <a:bodyPr/>
        <a:lstStyle/>
        <a:p>
          <a:pPr rtl="0"/>
          <a:r>
            <a:rPr lang="en-US" dirty="0" smtClean="0"/>
            <a:t>Oil and gas reservoir simulator developed by ECL</a:t>
          </a:r>
          <a:endParaRPr lang="en-SG" dirty="0"/>
        </a:p>
      </dgm:t>
    </dgm:pt>
    <dgm:pt modelId="{6D31BF33-E6A7-4C4C-9813-F59C7132B4E8}" type="parTrans" cxnId="{9AF6EA96-319B-48AF-B799-CDC26BA9516A}">
      <dgm:prSet/>
      <dgm:spPr/>
      <dgm:t>
        <a:bodyPr/>
        <a:lstStyle/>
        <a:p>
          <a:endParaRPr lang="en-SG"/>
        </a:p>
      </dgm:t>
    </dgm:pt>
    <dgm:pt modelId="{79C7D528-7053-4721-A67B-99E215D824D2}" type="sibTrans" cxnId="{9AF6EA96-319B-48AF-B799-CDC26BA9516A}">
      <dgm:prSet/>
      <dgm:spPr/>
      <dgm:t>
        <a:bodyPr/>
        <a:lstStyle/>
        <a:p>
          <a:endParaRPr lang="en-SG"/>
        </a:p>
      </dgm:t>
    </dgm:pt>
    <dgm:pt modelId="{986644AE-331B-45C9-84DB-EEBCD9097507}">
      <dgm:prSet/>
      <dgm:spPr/>
      <dgm:t>
        <a:bodyPr/>
        <a:lstStyle/>
        <a:p>
          <a:pPr rtl="0"/>
          <a:r>
            <a:rPr lang="en-US" dirty="0" smtClean="0"/>
            <a:t>( Explorations Consultants Limited) and owned by Schlumberger.</a:t>
          </a:r>
          <a:endParaRPr lang="en-SG" dirty="0"/>
        </a:p>
      </dgm:t>
    </dgm:pt>
    <dgm:pt modelId="{A0E7E34F-8E33-494A-9E56-0890B585430E}" type="parTrans" cxnId="{2F9791D8-3845-406A-AD76-DB95AE4B3C83}">
      <dgm:prSet/>
      <dgm:spPr/>
      <dgm:t>
        <a:bodyPr/>
        <a:lstStyle/>
        <a:p>
          <a:endParaRPr lang="en-SG"/>
        </a:p>
      </dgm:t>
    </dgm:pt>
    <dgm:pt modelId="{DD8694C4-D7FD-4079-854E-26E4FFA29B31}" type="sibTrans" cxnId="{2F9791D8-3845-406A-AD76-DB95AE4B3C83}">
      <dgm:prSet/>
      <dgm:spPr/>
      <dgm:t>
        <a:bodyPr/>
        <a:lstStyle/>
        <a:p>
          <a:endParaRPr lang="en-SG"/>
        </a:p>
      </dgm:t>
    </dgm:pt>
    <dgm:pt modelId="{92E87260-3822-4625-94BE-0794C1B46276}">
      <dgm:prSet/>
      <dgm:spPr/>
      <dgm:t>
        <a:bodyPr/>
        <a:lstStyle/>
        <a:p>
          <a:pPr rtl="0"/>
          <a:r>
            <a:rPr lang="en-US" dirty="0" smtClean="0"/>
            <a:t>ECLIPSE is an acronym for ECL’s Implicit Program for Simulation Engineering.</a:t>
          </a:r>
          <a:endParaRPr lang="en-SG" dirty="0"/>
        </a:p>
      </dgm:t>
    </dgm:pt>
    <dgm:pt modelId="{132C3E42-FDDF-428F-85D1-1011BABB8FC5}" type="parTrans" cxnId="{47905E80-A140-49A3-9FC5-D527D6B36FE1}">
      <dgm:prSet/>
      <dgm:spPr/>
      <dgm:t>
        <a:bodyPr/>
        <a:lstStyle/>
        <a:p>
          <a:endParaRPr lang="en-SG"/>
        </a:p>
      </dgm:t>
    </dgm:pt>
    <dgm:pt modelId="{4E5535EF-4CBA-45CB-A210-6D19F1D6EFB2}" type="sibTrans" cxnId="{47905E80-A140-49A3-9FC5-D527D6B36FE1}">
      <dgm:prSet/>
      <dgm:spPr/>
      <dgm:t>
        <a:bodyPr/>
        <a:lstStyle/>
        <a:p>
          <a:endParaRPr lang="en-SG"/>
        </a:p>
      </dgm:t>
    </dgm:pt>
    <dgm:pt modelId="{07110E0E-7BC8-43F0-AA5E-4108C7E7391E}">
      <dgm:prSet/>
      <dgm:spPr/>
      <dgm:t>
        <a:bodyPr/>
        <a:lstStyle/>
        <a:p>
          <a:pPr rtl="0"/>
          <a:r>
            <a:rPr lang="en-US" dirty="0" smtClean="0"/>
            <a:t>It  uses finite volume method to solve material and energy balance equations modeling a subsurface reservoir.</a:t>
          </a:r>
          <a:endParaRPr lang="en-SG" dirty="0"/>
        </a:p>
      </dgm:t>
    </dgm:pt>
    <dgm:pt modelId="{B4EA23CA-B813-4EBB-AF50-FE9DD62A7105}" type="parTrans" cxnId="{DA45E502-13F2-4790-BA8A-0343EA833EDF}">
      <dgm:prSet/>
      <dgm:spPr/>
      <dgm:t>
        <a:bodyPr/>
        <a:lstStyle/>
        <a:p>
          <a:endParaRPr lang="en-SG"/>
        </a:p>
      </dgm:t>
    </dgm:pt>
    <dgm:pt modelId="{BFC83751-1705-4EAB-B3DF-ABCE03447C90}" type="sibTrans" cxnId="{DA45E502-13F2-4790-BA8A-0343EA833EDF}">
      <dgm:prSet/>
      <dgm:spPr/>
      <dgm:t>
        <a:bodyPr/>
        <a:lstStyle/>
        <a:p>
          <a:endParaRPr lang="en-SG"/>
        </a:p>
      </dgm:t>
    </dgm:pt>
    <dgm:pt modelId="{603877FE-137E-4FA8-B605-B2880269A329}">
      <dgm:prSet/>
      <dgm:spPr/>
      <dgm:t>
        <a:bodyPr/>
        <a:lstStyle/>
        <a:p>
          <a:endParaRPr lang="en-US"/>
        </a:p>
      </dgm:t>
    </dgm:pt>
    <dgm:pt modelId="{DC064B76-A0DD-47D2-975C-8898D8B6283A}" type="parTrans" cxnId="{B52A88F8-22CA-43B1-8A84-714A94122297}">
      <dgm:prSet/>
      <dgm:spPr/>
      <dgm:t>
        <a:bodyPr/>
        <a:lstStyle/>
        <a:p>
          <a:endParaRPr lang="en-SG"/>
        </a:p>
      </dgm:t>
    </dgm:pt>
    <dgm:pt modelId="{781D9AF0-1CDB-4779-BBF7-EE37754C5882}" type="sibTrans" cxnId="{B52A88F8-22CA-43B1-8A84-714A94122297}">
      <dgm:prSet/>
      <dgm:spPr/>
      <dgm:t>
        <a:bodyPr/>
        <a:lstStyle/>
        <a:p>
          <a:endParaRPr lang="en-SG"/>
        </a:p>
      </dgm:t>
    </dgm:pt>
    <dgm:pt modelId="{825FFADB-24C9-43B4-8F1A-D851C13B8DE2}">
      <dgm:prSet/>
      <dgm:spPr/>
      <dgm:t>
        <a:bodyPr/>
        <a:lstStyle/>
        <a:p>
          <a:pPr rtl="0"/>
          <a:endParaRPr lang="en-SG" dirty="0"/>
        </a:p>
      </dgm:t>
    </dgm:pt>
    <dgm:pt modelId="{1844A555-24F0-4637-9AAA-A64F9DF2DE57}" type="parTrans" cxnId="{B4E07493-EBAF-44A0-84C4-8EF361075D6E}">
      <dgm:prSet/>
      <dgm:spPr/>
      <dgm:t>
        <a:bodyPr/>
        <a:lstStyle/>
        <a:p>
          <a:endParaRPr lang="en-SG"/>
        </a:p>
      </dgm:t>
    </dgm:pt>
    <dgm:pt modelId="{48590D39-A9F4-44EA-838D-6127FE653316}" type="sibTrans" cxnId="{B4E07493-EBAF-44A0-84C4-8EF361075D6E}">
      <dgm:prSet/>
      <dgm:spPr/>
      <dgm:t>
        <a:bodyPr/>
        <a:lstStyle/>
        <a:p>
          <a:endParaRPr lang="en-SG"/>
        </a:p>
      </dgm:t>
    </dgm:pt>
    <dgm:pt modelId="{AD15AEF8-D9AF-45D3-9FBC-B8A8D8888D47}" type="pres">
      <dgm:prSet presAssocID="{5449C9DB-2CB6-4F9B-B66D-4146456F0D10}" presName="matrix" presStyleCnt="0">
        <dgm:presLayoutVars>
          <dgm:chMax val="1"/>
          <dgm:dir/>
          <dgm:resizeHandles val="exact"/>
        </dgm:presLayoutVars>
      </dgm:prSet>
      <dgm:spPr/>
      <dgm:t>
        <a:bodyPr/>
        <a:lstStyle/>
        <a:p>
          <a:endParaRPr lang="en-US"/>
        </a:p>
      </dgm:t>
    </dgm:pt>
    <dgm:pt modelId="{1CF62741-E065-492A-85D1-7DCD516DB958}" type="pres">
      <dgm:prSet presAssocID="{5449C9DB-2CB6-4F9B-B66D-4146456F0D10}" presName="diamond" presStyleLbl="bgShp" presStyleIdx="0" presStyleCnt="1"/>
      <dgm:spPr/>
    </dgm:pt>
    <dgm:pt modelId="{DBDFFB9C-F4ED-4C2C-8277-1B1B9C62ECC7}" type="pres">
      <dgm:prSet presAssocID="{5449C9DB-2CB6-4F9B-B66D-4146456F0D10}" presName="quad1" presStyleLbl="node1" presStyleIdx="0" presStyleCnt="4">
        <dgm:presLayoutVars>
          <dgm:chMax val="0"/>
          <dgm:chPref val="0"/>
          <dgm:bulletEnabled val="1"/>
        </dgm:presLayoutVars>
      </dgm:prSet>
      <dgm:spPr/>
      <dgm:t>
        <a:bodyPr/>
        <a:lstStyle/>
        <a:p>
          <a:endParaRPr lang="en-US"/>
        </a:p>
      </dgm:t>
    </dgm:pt>
    <dgm:pt modelId="{D5E1D5FD-F574-4B6F-AE3C-0C21AB7E4719}" type="pres">
      <dgm:prSet presAssocID="{5449C9DB-2CB6-4F9B-B66D-4146456F0D10}" presName="quad2" presStyleLbl="node1" presStyleIdx="1" presStyleCnt="4">
        <dgm:presLayoutVars>
          <dgm:chMax val="0"/>
          <dgm:chPref val="0"/>
          <dgm:bulletEnabled val="1"/>
        </dgm:presLayoutVars>
      </dgm:prSet>
      <dgm:spPr/>
      <dgm:t>
        <a:bodyPr/>
        <a:lstStyle/>
        <a:p>
          <a:endParaRPr lang="en-US"/>
        </a:p>
      </dgm:t>
    </dgm:pt>
    <dgm:pt modelId="{D38DA2D5-FCE1-4DF3-9404-3013FBC1E201}" type="pres">
      <dgm:prSet presAssocID="{5449C9DB-2CB6-4F9B-B66D-4146456F0D10}" presName="quad3" presStyleLbl="node1" presStyleIdx="2" presStyleCnt="4">
        <dgm:presLayoutVars>
          <dgm:chMax val="0"/>
          <dgm:chPref val="0"/>
          <dgm:bulletEnabled val="1"/>
        </dgm:presLayoutVars>
      </dgm:prSet>
      <dgm:spPr/>
      <dgm:t>
        <a:bodyPr/>
        <a:lstStyle/>
        <a:p>
          <a:endParaRPr lang="en-US"/>
        </a:p>
      </dgm:t>
    </dgm:pt>
    <dgm:pt modelId="{48160240-2C16-46A8-B8BE-1DD1FB97149B}" type="pres">
      <dgm:prSet presAssocID="{5449C9DB-2CB6-4F9B-B66D-4146456F0D10}" presName="quad4" presStyleLbl="node1" presStyleIdx="3" presStyleCnt="4">
        <dgm:presLayoutVars>
          <dgm:chMax val="0"/>
          <dgm:chPref val="0"/>
          <dgm:bulletEnabled val="1"/>
        </dgm:presLayoutVars>
      </dgm:prSet>
      <dgm:spPr/>
      <dgm:t>
        <a:bodyPr/>
        <a:lstStyle/>
        <a:p>
          <a:endParaRPr lang="en-SG"/>
        </a:p>
      </dgm:t>
    </dgm:pt>
  </dgm:ptLst>
  <dgm:cxnLst>
    <dgm:cxn modelId="{10F5EF60-73F6-4066-BC76-F954493F5BCE}" type="presOf" srcId="{5449C9DB-2CB6-4F9B-B66D-4146456F0D10}" destId="{AD15AEF8-D9AF-45D3-9FBC-B8A8D8888D47}" srcOrd="0" destOrd="0" presId="urn:microsoft.com/office/officeart/2005/8/layout/matrix3"/>
    <dgm:cxn modelId="{9AF6EA96-319B-48AF-B799-CDC26BA9516A}" srcId="{5449C9DB-2CB6-4F9B-B66D-4146456F0D10}" destId="{1C63375F-3706-4FB3-9E99-AFECFF97CFAC}" srcOrd="0" destOrd="0" parTransId="{6D31BF33-E6A7-4C4C-9813-F59C7132B4E8}" sibTransId="{79C7D528-7053-4721-A67B-99E215D824D2}"/>
    <dgm:cxn modelId="{8819AB65-B26D-4AF3-AF5C-2E6F251236A3}" type="presOf" srcId="{07110E0E-7BC8-43F0-AA5E-4108C7E7391E}" destId="{48160240-2C16-46A8-B8BE-1DD1FB97149B}" srcOrd="0" destOrd="0" presId="urn:microsoft.com/office/officeart/2005/8/layout/matrix3"/>
    <dgm:cxn modelId="{F5DA7600-451F-40E8-AA5F-B442C5A230F3}" type="presOf" srcId="{1C63375F-3706-4FB3-9E99-AFECFF97CFAC}" destId="{DBDFFB9C-F4ED-4C2C-8277-1B1B9C62ECC7}" srcOrd="0" destOrd="0" presId="urn:microsoft.com/office/officeart/2005/8/layout/matrix3"/>
    <dgm:cxn modelId="{B52A88F8-22CA-43B1-8A84-714A94122297}" srcId="{5449C9DB-2CB6-4F9B-B66D-4146456F0D10}" destId="{603877FE-137E-4FA8-B605-B2880269A329}" srcOrd="4" destOrd="0" parTransId="{DC064B76-A0DD-47D2-975C-8898D8B6283A}" sibTransId="{781D9AF0-1CDB-4779-BBF7-EE37754C5882}"/>
    <dgm:cxn modelId="{B4E07493-EBAF-44A0-84C4-8EF361075D6E}" srcId="{5449C9DB-2CB6-4F9B-B66D-4146456F0D10}" destId="{825FFADB-24C9-43B4-8F1A-D851C13B8DE2}" srcOrd="5" destOrd="0" parTransId="{1844A555-24F0-4637-9AAA-A64F9DF2DE57}" sibTransId="{48590D39-A9F4-44EA-838D-6127FE653316}"/>
    <dgm:cxn modelId="{47905E80-A140-49A3-9FC5-D527D6B36FE1}" srcId="{5449C9DB-2CB6-4F9B-B66D-4146456F0D10}" destId="{92E87260-3822-4625-94BE-0794C1B46276}" srcOrd="2" destOrd="0" parTransId="{132C3E42-FDDF-428F-85D1-1011BABB8FC5}" sibTransId="{4E5535EF-4CBA-45CB-A210-6D19F1D6EFB2}"/>
    <dgm:cxn modelId="{90448D39-C7CC-4D8D-9E92-24942C379F20}" type="presOf" srcId="{92E87260-3822-4625-94BE-0794C1B46276}" destId="{D38DA2D5-FCE1-4DF3-9404-3013FBC1E201}" srcOrd="0" destOrd="0" presId="urn:microsoft.com/office/officeart/2005/8/layout/matrix3"/>
    <dgm:cxn modelId="{2F9791D8-3845-406A-AD76-DB95AE4B3C83}" srcId="{5449C9DB-2CB6-4F9B-B66D-4146456F0D10}" destId="{986644AE-331B-45C9-84DB-EEBCD9097507}" srcOrd="1" destOrd="0" parTransId="{A0E7E34F-8E33-494A-9E56-0890B585430E}" sibTransId="{DD8694C4-D7FD-4079-854E-26E4FFA29B31}"/>
    <dgm:cxn modelId="{7A2313C0-515D-4DC3-A4EF-70FA22BB89B2}" type="presOf" srcId="{986644AE-331B-45C9-84DB-EEBCD9097507}" destId="{D5E1D5FD-F574-4B6F-AE3C-0C21AB7E4719}" srcOrd="0" destOrd="0" presId="urn:microsoft.com/office/officeart/2005/8/layout/matrix3"/>
    <dgm:cxn modelId="{DA45E502-13F2-4790-BA8A-0343EA833EDF}" srcId="{5449C9DB-2CB6-4F9B-B66D-4146456F0D10}" destId="{07110E0E-7BC8-43F0-AA5E-4108C7E7391E}" srcOrd="3" destOrd="0" parTransId="{B4EA23CA-B813-4EBB-AF50-FE9DD62A7105}" sibTransId="{BFC83751-1705-4EAB-B3DF-ABCE03447C90}"/>
    <dgm:cxn modelId="{9C22313E-9091-47BD-A404-7C9A8597F3DF}" type="presParOf" srcId="{AD15AEF8-D9AF-45D3-9FBC-B8A8D8888D47}" destId="{1CF62741-E065-492A-85D1-7DCD516DB958}" srcOrd="0" destOrd="0" presId="urn:microsoft.com/office/officeart/2005/8/layout/matrix3"/>
    <dgm:cxn modelId="{ADAB9622-2905-4954-81EA-2D0561F4BBF5}" type="presParOf" srcId="{AD15AEF8-D9AF-45D3-9FBC-B8A8D8888D47}" destId="{DBDFFB9C-F4ED-4C2C-8277-1B1B9C62ECC7}" srcOrd="1" destOrd="0" presId="urn:microsoft.com/office/officeart/2005/8/layout/matrix3"/>
    <dgm:cxn modelId="{6D103CD3-049A-4D9B-B34C-60FB6A879C6D}" type="presParOf" srcId="{AD15AEF8-D9AF-45D3-9FBC-B8A8D8888D47}" destId="{D5E1D5FD-F574-4B6F-AE3C-0C21AB7E4719}" srcOrd="2" destOrd="0" presId="urn:microsoft.com/office/officeart/2005/8/layout/matrix3"/>
    <dgm:cxn modelId="{D80111FC-5C31-4FF0-A5D4-5C617E4EA530}" type="presParOf" srcId="{AD15AEF8-D9AF-45D3-9FBC-B8A8D8888D47}" destId="{D38DA2D5-FCE1-4DF3-9404-3013FBC1E201}" srcOrd="3" destOrd="0" presId="urn:microsoft.com/office/officeart/2005/8/layout/matrix3"/>
    <dgm:cxn modelId="{A55F38F0-471C-469F-8954-59E47D9AC64F}" type="presParOf" srcId="{AD15AEF8-D9AF-45D3-9FBC-B8A8D8888D47}" destId="{48160240-2C16-46A8-B8BE-1DD1FB97149B}" srcOrd="4" destOrd="0" presId="urn:microsoft.com/office/officeart/2005/8/layout/matrix3"/>
  </dgm:cxnLst>
  <dgm:bg/>
  <dgm:whole/>
</dgm:dataModel>
</file>

<file path=ppt/diagrams/data5.xml><?xml version="1.0" encoding="utf-8"?>
<dgm:dataModel xmlns:dgm="http://schemas.openxmlformats.org/drawingml/2006/diagram" xmlns:a="http://schemas.openxmlformats.org/drawingml/2006/main">
  <dgm:ptLst>
    <dgm:pt modelId="{775F36F9-E1D5-43FA-97BE-CBB76BDEDC7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743B3564-D89E-463D-B41C-89EC8A8D0C40}">
      <dgm:prSet phldrT="[Text]" custT="1"/>
      <dgm:spPr/>
      <dgm:t>
        <a:bodyPr/>
        <a:lstStyle/>
        <a:p>
          <a:r>
            <a:rPr lang="en-IN" sz="1400" dirty="0" smtClean="0"/>
            <a:t>Reservoir description data such as geometry, structure, net thickness, depth, stratification, initial water saturation and pressure.</a:t>
          </a:r>
          <a:endParaRPr lang="en-SG" sz="1400" dirty="0"/>
        </a:p>
      </dgm:t>
    </dgm:pt>
    <dgm:pt modelId="{E93194E6-101F-4EEC-8404-3BD92AC4074C}" type="parTrans" cxnId="{C7734951-F62C-4A15-A85F-3FFD937F286D}">
      <dgm:prSet/>
      <dgm:spPr/>
      <dgm:t>
        <a:bodyPr/>
        <a:lstStyle/>
        <a:p>
          <a:endParaRPr lang="en-SG"/>
        </a:p>
      </dgm:t>
    </dgm:pt>
    <dgm:pt modelId="{C22E0EBB-D4AE-49FA-AFB9-E8B9F21923F2}" type="sibTrans" cxnId="{C7734951-F62C-4A15-A85F-3FFD937F286D}">
      <dgm:prSet/>
      <dgm:spPr/>
      <dgm:t>
        <a:bodyPr/>
        <a:lstStyle/>
        <a:p>
          <a:endParaRPr lang="en-SG"/>
        </a:p>
      </dgm:t>
    </dgm:pt>
    <dgm:pt modelId="{7054B630-AF8A-442F-9606-CCA329A5EC49}">
      <dgm:prSet phldrT="[Text]" custT="1"/>
      <dgm:spPr/>
      <dgm:t>
        <a:bodyPr/>
        <a:lstStyle/>
        <a:p>
          <a:r>
            <a:rPr lang="en-US" sz="1400" dirty="0" smtClean="0"/>
            <a:t>Fluid PVT data such as gas viscosity and composition and time dependent well data such as fluid rates and bottom hole pressure.</a:t>
          </a:r>
        </a:p>
      </dgm:t>
    </dgm:pt>
    <dgm:pt modelId="{442C67D1-B8A1-4028-8646-861A48C57517}" type="parTrans" cxnId="{C581711E-A069-4220-A976-60CCD17A6CD4}">
      <dgm:prSet/>
      <dgm:spPr/>
      <dgm:t>
        <a:bodyPr/>
        <a:lstStyle/>
        <a:p>
          <a:endParaRPr lang="en-SG"/>
        </a:p>
      </dgm:t>
    </dgm:pt>
    <dgm:pt modelId="{4EB1309C-370D-4F47-8533-3ED941065501}" type="sibTrans" cxnId="{C581711E-A069-4220-A976-60CCD17A6CD4}">
      <dgm:prSet/>
      <dgm:spPr/>
      <dgm:t>
        <a:bodyPr/>
        <a:lstStyle/>
        <a:p>
          <a:endParaRPr lang="en-SG"/>
        </a:p>
      </dgm:t>
    </dgm:pt>
    <dgm:pt modelId="{872380B2-0DB5-4EBE-ADA7-1B8D1BE5AAFF}">
      <dgm:prSet phldrT="[Text]" custT="1"/>
      <dgm:spPr/>
      <dgm:t>
        <a:bodyPr/>
        <a:lstStyle/>
        <a:p>
          <a:r>
            <a:rPr lang="en-US" sz="1400" dirty="0" smtClean="0"/>
            <a:t>Absolute cleat permeability which determines rate of gas recovery, initial gas content for determining gas in place, a</a:t>
          </a:r>
          <a:r>
            <a:rPr lang="en-IN" sz="1400" dirty="0" err="1" smtClean="0"/>
            <a:t>dsorption</a:t>
          </a:r>
          <a:r>
            <a:rPr lang="en-IN" sz="1400" dirty="0" smtClean="0"/>
            <a:t> isotherm for determining ultimate gas recovery and  c</a:t>
          </a:r>
          <a:r>
            <a:rPr lang="en-US" sz="1400" dirty="0" err="1" smtClean="0"/>
            <a:t>leat</a:t>
          </a:r>
          <a:r>
            <a:rPr lang="en-US" sz="1400" dirty="0" smtClean="0"/>
            <a:t>  porosity which is site of water storage in coal beds and determines volume of water produced.</a:t>
          </a:r>
          <a:endParaRPr lang="en-SG" sz="1400" dirty="0"/>
        </a:p>
      </dgm:t>
    </dgm:pt>
    <dgm:pt modelId="{79D2D5F9-9C5E-41DA-9C91-1921F992EC9B}" type="parTrans" cxnId="{B5390389-9F28-48B9-A0E4-EEA36975EA6B}">
      <dgm:prSet/>
      <dgm:spPr/>
      <dgm:t>
        <a:bodyPr/>
        <a:lstStyle/>
        <a:p>
          <a:endParaRPr lang="en-SG"/>
        </a:p>
      </dgm:t>
    </dgm:pt>
    <dgm:pt modelId="{12239D7D-E612-4782-B1DA-73F5987B13B0}" type="sibTrans" cxnId="{B5390389-9F28-48B9-A0E4-EEA36975EA6B}">
      <dgm:prSet/>
      <dgm:spPr/>
      <dgm:t>
        <a:bodyPr/>
        <a:lstStyle/>
        <a:p>
          <a:endParaRPr lang="en-SG"/>
        </a:p>
      </dgm:t>
    </dgm:pt>
    <dgm:pt modelId="{9B1153BC-0590-434F-B138-302BBBBD7110}" type="pres">
      <dgm:prSet presAssocID="{775F36F9-E1D5-43FA-97BE-CBB76BDEDC7A}" presName="linear" presStyleCnt="0">
        <dgm:presLayoutVars>
          <dgm:dir/>
          <dgm:animLvl val="lvl"/>
          <dgm:resizeHandles val="exact"/>
        </dgm:presLayoutVars>
      </dgm:prSet>
      <dgm:spPr/>
      <dgm:t>
        <a:bodyPr/>
        <a:lstStyle/>
        <a:p>
          <a:endParaRPr lang="en-SG"/>
        </a:p>
      </dgm:t>
    </dgm:pt>
    <dgm:pt modelId="{0E5854A5-9FAC-4B2E-85BF-5A44456FA46B}" type="pres">
      <dgm:prSet presAssocID="{743B3564-D89E-463D-B41C-89EC8A8D0C40}" presName="parentLin" presStyleCnt="0"/>
      <dgm:spPr/>
    </dgm:pt>
    <dgm:pt modelId="{1A007E4F-3617-46FD-AB89-763BA2020BBA}" type="pres">
      <dgm:prSet presAssocID="{743B3564-D89E-463D-B41C-89EC8A8D0C40}" presName="parentLeftMargin" presStyleLbl="node1" presStyleIdx="0" presStyleCnt="3"/>
      <dgm:spPr/>
      <dgm:t>
        <a:bodyPr/>
        <a:lstStyle/>
        <a:p>
          <a:endParaRPr lang="en-SG"/>
        </a:p>
      </dgm:t>
    </dgm:pt>
    <dgm:pt modelId="{5C4384F2-93FD-45D9-8A5E-88901D983EA1}" type="pres">
      <dgm:prSet presAssocID="{743B3564-D89E-463D-B41C-89EC8A8D0C40}" presName="parentText" presStyleLbl="node1" presStyleIdx="0" presStyleCnt="3">
        <dgm:presLayoutVars>
          <dgm:chMax val="0"/>
          <dgm:bulletEnabled val="1"/>
        </dgm:presLayoutVars>
      </dgm:prSet>
      <dgm:spPr/>
      <dgm:t>
        <a:bodyPr/>
        <a:lstStyle/>
        <a:p>
          <a:endParaRPr lang="en-SG"/>
        </a:p>
      </dgm:t>
    </dgm:pt>
    <dgm:pt modelId="{EBB49A6D-3457-4247-9A81-9239E4E962A8}" type="pres">
      <dgm:prSet presAssocID="{743B3564-D89E-463D-B41C-89EC8A8D0C40}" presName="negativeSpace" presStyleCnt="0"/>
      <dgm:spPr/>
    </dgm:pt>
    <dgm:pt modelId="{0BE91546-6B27-4FF2-948F-24B0BEEA8DB8}" type="pres">
      <dgm:prSet presAssocID="{743B3564-D89E-463D-B41C-89EC8A8D0C40}" presName="childText" presStyleLbl="conFgAcc1" presStyleIdx="0" presStyleCnt="3">
        <dgm:presLayoutVars>
          <dgm:bulletEnabled val="1"/>
        </dgm:presLayoutVars>
      </dgm:prSet>
      <dgm:spPr/>
    </dgm:pt>
    <dgm:pt modelId="{9C9E7101-D447-471A-AB4B-4F3575367FA4}" type="pres">
      <dgm:prSet presAssocID="{C22E0EBB-D4AE-49FA-AFB9-E8B9F21923F2}" presName="spaceBetweenRectangles" presStyleCnt="0"/>
      <dgm:spPr/>
    </dgm:pt>
    <dgm:pt modelId="{3B815DA5-0861-4524-B78D-7432521200D8}" type="pres">
      <dgm:prSet presAssocID="{7054B630-AF8A-442F-9606-CCA329A5EC49}" presName="parentLin" presStyleCnt="0"/>
      <dgm:spPr/>
    </dgm:pt>
    <dgm:pt modelId="{A76BC604-D1B9-4FB7-8613-872B5D78B2E1}" type="pres">
      <dgm:prSet presAssocID="{7054B630-AF8A-442F-9606-CCA329A5EC49}" presName="parentLeftMargin" presStyleLbl="node1" presStyleIdx="0" presStyleCnt="3"/>
      <dgm:spPr/>
      <dgm:t>
        <a:bodyPr/>
        <a:lstStyle/>
        <a:p>
          <a:endParaRPr lang="en-SG"/>
        </a:p>
      </dgm:t>
    </dgm:pt>
    <dgm:pt modelId="{38889D2C-D139-484E-8A32-391FECA8B2EA}" type="pres">
      <dgm:prSet presAssocID="{7054B630-AF8A-442F-9606-CCA329A5EC49}" presName="parentText" presStyleLbl="node1" presStyleIdx="1" presStyleCnt="3">
        <dgm:presLayoutVars>
          <dgm:chMax val="0"/>
          <dgm:bulletEnabled val="1"/>
        </dgm:presLayoutVars>
      </dgm:prSet>
      <dgm:spPr/>
      <dgm:t>
        <a:bodyPr/>
        <a:lstStyle/>
        <a:p>
          <a:endParaRPr lang="en-SG"/>
        </a:p>
      </dgm:t>
    </dgm:pt>
    <dgm:pt modelId="{06A1E755-4F48-4BED-B6CF-6E00EE073653}" type="pres">
      <dgm:prSet presAssocID="{7054B630-AF8A-442F-9606-CCA329A5EC49}" presName="negativeSpace" presStyleCnt="0"/>
      <dgm:spPr/>
    </dgm:pt>
    <dgm:pt modelId="{8189468F-9343-45A7-BE30-771AC0B3EB70}" type="pres">
      <dgm:prSet presAssocID="{7054B630-AF8A-442F-9606-CCA329A5EC49}" presName="childText" presStyleLbl="conFgAcc1" presStyleIdx="1" presStyleCnt="3">
        <dgm:presLayoutVars>
          <dgm:bulletEnabled val="1"/>
        </dgm:presLayoutVars>
      </dgm:prSet>
      <dgm:spPr/>
    </dgm:pt>
    <dgm:pt modelId="{CFE8AC5B-6F08-4643-867E-EAD4B1FB9E4E}" type="pres">
      <dgm:prSet presAssocID="{4EB1309C-370D-4F47-8533-3ED941065501}" presName="spaceBetweenRectangles" presStyleCnt="0"/>
      <dgm:spPr/>
    </dgm:pt>
    <dgm:pt modelId="{215E380E-9A82-4A8A-AB9E-27D87F4B623C}" type="pres">
      <dgm:prSet presAssocID="{872380B2-0DB5-4EBE-ADA7-1B8D1BE5AAFF}" presName="parentLin" presStyleCnt="0"/>
      <dgm:spPr/>
    </dgm:pt>
    <dgm:pt modelId="{95FBBF2F-8EE3-4B50-ACDD-FBCF85B0DEA9}" type="pres">
      <dgm:prSet presAssocID="{872380B2-0DB5-4EBE-ADA7-1B8D1BE5AAFF}" presName="parentLeftMargin" presStyleLbl="node1" presStyleIdx="1" presStyleCnt="3"/>
      <dgm:spPr/>
      <dgm:t>
        <a:bodyPr/>
        <a:lstStyle/>
        <a:p>
          <a:endParaRPr lang="en-SG"/>
        </a:p>
      </dgm:t>
    </dgm:pt>
    <dgm:pt modelId="{314F42E5-04A8-49EF-9CF8-98AB6481A151}" type="pres">
      <dgm:prSet presAssocID="{872380B2-0DB5-4EBE-ADA7-1B8D1BE5AAFF}" presName="parentText" presStyleLbl="node1" presStyleIdx="2" presStyleCnt="3">
        <dgm:presLayoutVars>
          <dgm:chMax val="0"/>
          <dgm:bulletEnabled val="1"/>
        </dgm:presLayoutVars>
      </dgm:prSet>
      <dgm:spPr/>
      <dgm:t>
        <a:bodyPr/>
        <a:lstStyle/>
        <a:p>
          <a:endParaRPr lang="en-SG"/>
        </a:p>
      </dgm:t>
    </dgm:pt>
    <dgm:pt modelId="{2E96EAAA-177F-4A26-AA06-2D8BF533E2F1}" type="pres">
      <dgm:prSet presAssocID="{872380B2-0DB5-4EBE-ADA7-1B8D1BE5AAFF}" presName="negativeSpace" presStyleCnt="0"/>
      <dgm:spPr/>
    </dgm:pt>
    <dgm:pt modelId="{E5429DBB-794D-4836-96B4-E8A067B8C691}" type="pres">
      <dgm:prSet presAssocID="{872380B2-0DB5-4EBE-ADA7-1B8D1BE5AAFF}" presName="childText" presStyleLbl="conFgAcc1" presStyleIdx="2" presStyleCnt="3">
        <dgm:presLayoutVars>
          <dgm:bulletEnabled val="1"/>
        </dgm:presLayoutVars>
      </dgm:prSet>
      <dgm:spPr/>
    </dgm:pt>
  </dgm:ptLst>
  <dgm:cxnLst>
    <dgm:cxn modelId="{A36EC5E6-4FF0-45E4-AB94-837893B8ABAC}" type="presOf" srcId="{743B3564-D89E-463D-B41C-89EC8A8D0C40}" destId="{1A007E4F-3617-46FD-AB89-763BA2020BBA}" srcOrd="0" destOrd="0" presId="urn:microsoft.com/office/officeart/2005/8/layout/list1"/>
    <dgm:cxn modelId="{B5390389-9F28-48B9-A0E4-EEA36975EA6B}" srcId="{775F36F9-E1D5-43FA-97BE-CBB76BDEDC7A}" destId="{872380B2-0DB5-4EBE-ADA7-1B8D1BE5AAFF}" srcOrd="2" destOrd="0" parTransId="{79D2D5F9-9C5E-41DA-9C91-1921F992EC9B}" sibTransId="{12239D7D-E612-4782-B1DA-73F5987B13B0}"/>
    <dgm:cxn modelId="{5FC6A2FE-621E-44DF-ABC1-C8D3C34A2088}" type="presOf" srcId="{7054B630-AF8A-442F-9606-CCA329A5EC49}" destId="{38889D2C-D139-484E-8A32-391FECA8B2EA}" srcOrd="1" destOrd="0" presId="urn:microsoft.com/office/officeart/2005/8/layout/list1"/>
    <dgm:cxn modelId="{00DB9172-164D-45BE-A8FF-1794D8A8B73B}" type="presOf" srcId="{775F36F9-E1D5-43FA-97BE-CBB76BDEDC7A}" destId="{9B1153BC-0590-434F-B138-302BBBBD7110}" srcOrd="0" destOrd="0" presId="urn:microsoft.com/office/officeart/2005/8/layout/list1"/>
    <dgm:cxn modelId="{C7734951-F62C-4A15-A85F-3FFD937F286D}" srcId="{775F36F9-E1D5-43FA-97BE-CBB76BDEDC7A}" destId="{743B3564-D89E-463D-B41C-89EC8A8D0C40}" srcOrd="0" destOrd="0" parTransId="{E93194E6-101F-4EEC-8404-3BD92AC4074C}" sibTransId="{C22E0EBB-D4AE-49FA-AFB9-E8B9F21923F2}"/>
    <dgm:cxn modelId="{00B97784-9C63-4004-80F2-F53FF8B4350A}" type="presOf" srcId="{7054B630-AF8A-442F-9606-CCA329A5EC49}" destId="{A76BC604-D1B9-4FB7-8613-872B5D78B2E1}" srcOrd="0" destOrd="0" presId="urn:microsoft.com/office/officeart/2005/8/layout/list1"/>
    <dgm:cxn modelId="{9DF28496-2C7C-49E6-B9AD-B4F52A75F41C}" type="presOf" srcId="{743B3564-D89E-463D-B41C-89EC8A8D0C40}" destId="{5C4384F2-93FD-45D9-8A5E-88901D983EA1}" srcOrd="1" destOrd="0" presId="urn:microsoft.com/office/officeart/2005/8/layout/list1"/>
    <dgm:cxn modelId="{C581711E-A069-4220-A976-60CCD17A6CD4}" srcId="{775F36F9-E1D5-43FA-97BE-CBB76BDEDC7A}" destId="{7054B630-AF8A-442F-9606-CCA329A5EC49}" srcOrd="1" destOrd="0" parTransId="{442C67D1-B8A1-4028-8646-861A48C57517}" sibTransId="{4EB1309C-370D-4F47-8533-3ED941065501}"/>
    <dgm:cxn modelId="{6199B57E-828B-4512-ABDE-3D1F66093A80}" type="presOf" srcId="{872380B2-0DB5-4EBE-ADA7-1B8D1BE5AAFF}" destId="{314F42E5-04A8-49EF-9CF8-98AB6481A151}" srcOrd="1" destOrd="0" presId="urn:microsoft.com/office/officeart/2005/8/layout/list1"/>
    <dgm:cxn modelId="{2702F26E-DCAE-4DDB-89A7-65716A93351C}" type="presOf" srcId="{872380B2-0DB5-4EBE-ADA7-1B8D1BE5AAFF}" destId="{95FBBF2F-8EE3-4B50-ACDD-FBCF85B0DEA9}" srcOrd="0" destOrd="0" presId="urn:microsoft.com/office/officeart/2005/8/layout/list1"/>
    <dgm:cxn modelId="{E39B4D29-A5F5-4B03-856B-660318C0F7E8}" type="presParOf" srcId="{9B1153BC-0590-434F-B138-302BBBBD7110}" destId="{0E5854A5-9FAC-4B2E-85BF-5A44456FA46B}" srcOrd="0" destOrd="0" presId="urn:microsoft.com/office/officeart/2005/8/layout/list1"/>
    <dgm:cxn modelId="{95B0CFA6-CB5B-4D30-B039-9249B45B9CBD}" type="presParOf" srcId="{0E5854A5-9FAC-4B2E-85BF-5A44456FA46B}" destId="{1A007E4F-3617-46FD-AB89-763BA2020BBA}" srcOrd="0" destOrd="0" presId="urn:microsoft.com/office/officeart/2005/8/layout/list1"/>
    <dgm:cxn modelId="{821F15A4-E329-4D25-BE90-294ECB4158CE}" type="presParOf" srcId="{0E5854A5-9FAC-4B2E-85BF-5A44456FA46B}" destId="{5C4384F2-93FD-45D9-8A5E-88901D983EA1}" srcOrd="1" destOrd="0" presId="urn:microsoft.com/office/officeart/2005/8/layout/list1"/>
    <dgm:cxn modelId="{A11265F7-4234-4B42-AD0D-470624050CAA}" type="presParOf" srcId="{9B1153BC-0590-434F-B138-302BBBBD7110}" destId="{EBB49A6D-3457-4247-9A81-9239E4E962A8}" srcOrd="1" destOrd="0" presId="urn:microsoft.com/office/officeart/2005/8/layout/list1"/>
    <dgm:cxn modelId="{C98533F8-10EA-46C5-9EDA-3B3BBB68381E}" type="presParOf" srcId="{9B1153BC-0590-434F-B138-302BBBBD7110}" destId="{0BE91546-6B27-4FF2-948F-24B0BEEA8DB8}" srcOrd="2" destOrd="0" presId="urn:microsoft.com/office/officeart/2005/8/layout/list1"/>
    <dgm:cxn modelId="{5A61455D-B0E8-4C3A-8DEC-245CBCB348AF}" type="presParOf" srcId="{9B1153BC-0590-434F-B138-302BBBBD7110}" destId="{9C9E7101-D447-471A-AB4B-4F3575367FA4}" srcOrd="3" destOrd="0" presId="urn:microsoft.com/office/officeart/2005/8/layout/list1"/>
    <dgm:cxn modelId="{BF01F3EB-39F5-4CDF-A97A-16A90E9BEFC8}" type="presParOf" srcId="{9B1153BC-0590-434F-B138-302BBBBD7110}" destId="{3B815DA5-0861-4524-B78D-7432521200D8}" srcOrd="4" destOrd="0" presId="urn:microsoft.com/office/officeart/2005/8/layout/list1"/>
    <dgm:cxn modelId="{FF6481DD-E692-4E3B-9951-912355C5C074}" type="presParOf" srcId="{3B815DA5-0861-4524-B78D-7432521200D8}" destId="{A76BC604-D1B9-4FB7-8613-872B5D78B2E1}" srcOrd="0" destOrd="0" presId="urn:microsoft.com/office/officeart/2005/8/layout/list1"/>
    <dgm:cxn modelId="{297CC7C2-CC19-4DD6-B7B4-8B6247877335}" type="presParOf" srcId="{3B815DA5-0861-4524-B78D-7432521200D8}" destId="{38889D2C-D139-484E-8A32-391FECA8B2EA}" srcOrd="1" destOrd="0" presId="urn:microsoft.com/office/officeart/2005/8/layout/list1"/>
    <dgm:cxn modelId="{65CE591B-EDA6-495A-8C56-55E426FBBF2C}" type="presParOf" srcId="{9B1153BC-0590-434F-B138-302BBBBD7110}" destId="{06A1E755-4F48-4BED-B6CF-6E00EE073653}" srcOrd="5" destOrd="0" presId="urn:microsoft.com/office/officeart/2005/8/layout/list1"/>
    <dgm:cxn modelId="{9515BC24-F1D6-4DCC-886C-7AA74632CA42}" type="presParOf" srcId="{9B1153BC-0590-434F-B138-302BBBBD7110}" destId="{8189468F-9343-45A7-BE30-771AC0B3EB70}" srcOrd="6" destOrd="0" presId="urn:microsoft.com/office/officeart/2005/8/layout/list1"/>
    <dgm:cxn modelId="{4349F426-7418-4EEB-A751-EF336A8137DA}" type="presParOf" srcId="{9B1153BC-0590-434F-B138-302BBBBD7110}" destId="{CFE8AC5B-6F08-4643-867E-EAD4B1FB9E4E}" srcOrd="7" destOrd="0" presId="urn:microsoft.com/office/officeart/2005/8/layout/list1"/>
    <dgm:cxn modelId="{F7AF6164-BFFA-48E9-A3B9-F29929BA7FB5}" type="presParOf" srcId="{9B1153BC-0590-434F-B138-302BBBBD7110}" destId="{215E380E-9A82-4A8A-AB9E-27D87F4B623C}" srcOrd="8" destOrd="0" presId="urn:microsoft.com/office/officeart/2005/8/layout/list1"/>
    <dgm:cxn modelId="{5D53D64F-1757-4952-A307-2397727A819E}" type="presParOf" srcId="{215E380E-9A82-4A8A-AB9E-27D87F4B623C}" destId="{95FBBF2F-8EE3-4B50-ACDD-FBCF85B0DEA9}" srcOrd="0" destOrd="0" presId="urn:microsoft.com/office/officeart/2005/8/layout/list1"/>
    <dgm:cxn modelId="{95014D0D-70EF-494F-83B6-BF9E8902C3C1}" type="presParOf" srcId="{215E380E-9A82-4A8A-AB9E-27D87F4B623C}" destId="{314F42E5-04A8-49EF-9CF8-98AB6481A151}" srcOrd="1" destOrd="0" presId="urn:microsoft.com/office/officeart/2005/8/layout/list1"/>
    <dgm:cxn modelId="{9B2F6B1B-4E02-4ACD-8D3B-1132981144C8}" type="presParOf" srcId="{9B1153BC-0590-434F-B138-302BBBBD7110}" destId="{2E96EAAA-177F-4A26-AA06-2D8BF533E2F1}" srcOrd="9" destOrd="0" presId="urn:microsoft.com/office/officeart/2005/8/layout/list1"/>
    <dgm:cxn modelId="{30951A2B-48BE-4CB9-BDC6-433408355FCD}" type="presParOf" srcId="{9B1153BC-0590-434F-B138-302BBBBD7110}" destId="{E5429DBB-794D-4836-96B4-E8A067B8C691}" srcOrd="10" destOrd="0" presId="urn:microsoft.com/office/officeart/2005/8/layout/list1"/>
  </dgm:cxnLst>
  <dgm:bg/>
  <dgm:whole/>
</dgm:dataModel>
</file>

<file path=ppt/diagrams/data6.xml><?xml version="1.0" encoding="utf-8"?>
<dgm:dataModel xmlns:dgm="http://schemas.openxmlformats.org/drawingml/2006/diagram" xmlns:a="http://schemas.openxmlformats.org/drawingml/2006/main">
  <dgm:ptLst>
    <dgm:pt modelId="{B7A19BA4-C9C7-4292-8795-5562902978F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SG"/>
        </a:p>
      </dgm:t>
    </dgm:pt>
    <dgm:pt modelId="{F6FB1079-C0BE-46A9-BE9F-8FF3B0006AD9}">
      <dgm:prSet/>
      <dgm:spPr/>
      <dgm:t>
        <a:bodyPr/>
        <a:lstStyle/>
        <a:p>
          <a:pPr rtl="0"/>
          <a:r>
            <a:rPr lang="en-IN" dirty="0" smtClean="0"/>
            <a:t>Total gas content in the coal seam block is </a:t>
          </a:r>
          <a:r>
            <a:rPr lang="en-IN" dirty="0" smtClean="0">
              <a:solidFill>
                <a:schemeClr val="bg1"/>
              </a:solidFill>
            </a:rPr>
            <a:t>57108847 </a:t>
          </a:r>
          <a:r>
            <a:rPr lang="en-IN" dirty="0" err="1" smtClean="0">
              <a:solidFill>
                <a:schemeClr val="bg1"/>
              </a:solidFill>
            </a:rPr>
            <a:t>scf</a:t>
          </a:r>
          <a:r>
            <a:rPr lang="en-IN" dirty="0" smtClean="0">
              <a:solidFill>
                <a:schemeClr val="bg1"/>
              </a:solidFill>
            </a:rPr>
            <a:t> </a:t>
          </a:r>
          <a:r>
            <a:rPr lang="en-IN" dirty="0" smtClean="0"/>
            <a:t>over an area of </a:t>
          </a:r>
          <a:r>
            <a:rPr lang="en-IN" dirty="0" smtClean="0">
              <a:solidFill>
                <a:schemeClr val="bg1"/>
              </a:solidFill>
            </a:rPr>
            <a:t>10</a:t>
          </a:r>
          <a:r>
            <a:rPr lang="en-IN" baseline="30000" dirty="0" smtClean="0">
              <a:solidFill>
                <a:schemeClr val="bg1"/>
              </a:solidFill>
            </a:rPr>
            <a:t>6 </a:t>
          </a:r>
          <a:r>
            <a:rPr lang="en-IN" dirty="0" err="1" smtClean="0">
              <a:solidFill>
                <a:schemeClr val="bg1"/>
              </a:solidFill>
            </a:rPr>
            <a:t>sq.ft</a:t>
          </a:r>
          <a:r>
            <a:rPr lang="en-IN" dirty="0" smtClean="0">
              <a:solidFill>
                <a:schemeClr val="bg1"/>
              </a:solidFill>
            </a:rPr>
            <a:t>. </a:t>
          </a:r>
          <a:r>
            <a:rPr lang="en-IN" dirty="0" smtClean="0"/>
            <a:t>The recovery factor for the block is </a:t>
          </a:r>
          <a:r>
            <a:rPr lang="en-IN" dirty="0" smtClean="0">
              <a:solidFill>
                <a:schemeClr val="bg1"/>
              </a:solidFill>
            </a:rPr>
            <a:t>95.43%</a:t>
          </a:r>
          <a:r>
            <a:rPr lang="en-IN" dirty="0" smtClean="0"/>
            <a:t> for primary recovery process.</a:t>
          </a:r>
          <a:endParaRPr lang="en-SG" dirty="0"/>
        </a:p>
      </dgm:t>
    </dgm:pt>
    <dgm:pt modelId="{C83BD65E-A48E-48B8-8C3C-DA71A04AD1CD}" type="parTrans" cxnId="{78F85B34-B468-4125-AC9B-D7EE6904702C}">
      <dgm:prSet/>
      <dgm:spPr/>
      <dgm:t>
        <a:bodyPr/>
        <a:lstStyle/>
        <a:p>
          <a:endParaRPr lang="en-SG"/>
        </a:p>
      </dgm:t>
    </dgm:pt>
    <dgm:pt modelId="{2951BD21-58AC-4D85-A9B1-2A75B807100C}" type="sibTrans" cxnId="{78F85B34-B468-4125-AC9B-D7EE6904702C}">
      <dgm:prSet/>
      <dgm:spPr/>
      <dgm:t>
        <a:bodyPr/>
        <a:lstStyle/>
        <a:p>
          <a:endParaRPr lang="en-SG"/>
        </a:p>
      </dgm:t>
    </dgm:pt>
    <dgm:pt modelId="{9C4F7813-E24C-46B6-A324-1556E3307F3C}">
      <dgm:prSet/>
      <dgm:spPr/>
      <dgm:t>
        <a:bodyPr/>
        <a:lstStyle/>
        <a:p>
          <a:pPr rtl="0"/>
          <a:r>
            <a:rPr lang="en-IN" dirty="0" smtClean="0"/>
            <a:t>Higher saturation of water in coal seam extends the time require to produce the methane gas and a sufficient length of dewatering period will be required before production of gas.</a:t>
          </a:r>
          <a:endParaRPr lang="en-SG" dirty="0"/>
        </a:p>
      </dgm:t>
    </dgm:pt>
    <dgm:pt modelId="{0C7940BA-FC57-433F-9FBC-D5324135A851}" type="parTrans" cxnId="{186A24DB-4453-488A-B3EB-8059B525ECAC}">
      <dgm:prSet/>
      <dgm:spPr/>
      <dgm:t>
        <a:bodyPr/>
        <a:lstStyle/>
        <a:p>
          <a:endParaRPr lang="en-SG"/>
        </a:p>
      </dgm:t>
    </dgm:pt>
    <dgm:pt modelId="{2B24AAD1-9D31-47C7-8BCE-69A782E4F3F0}" type="sibTrans" cxnId="{186A24DB-4453-488A-B3EB-8059B525ECAC}">
      <dgm:prSet/>
      <dgm:spPr/>
      <dgm:t>
        <a:bodyPr/>
        <a:lstStyle/>
        <a:p>
          <a:endParaRPr lang="en-SG"/>
        </a:p>
      </dgm:t>
    </dgm:pt>
    <dgm:pt modelId="{F0C23965-85F9-4718-98CD-043F9017FFF3}">
      <dgm:prSet/>
      <dgm:spPr/>
      <dgm:t>
        <a:bodyPr/>
        <a:lstStyle/>
        <a:p>
          <a:pPr rtl="0"/>
          <a:r>
            <a:rPr lang="en-IN" dirty="0" smtClean="0"/>
            <a:t>Sensitivity of production profile indicates that by applying erroneous formulation for sorption time an incorrect production profile and gas peak will be estimated. So reservoir simulator which include diffusion for modelling reservoirs instead of combining desorption isotherm and equation of conventional reservoir will correctly model the production profile.</a:t>
          </a:r>
          <a:endParaRPr lang="en-SG" dirty="0"/>
        </a:p>
      </dgm:t>
    </dgm:pt>
    <dgm:pt modelId="{54382DF3-CA46-4DB9-A0B7-A7BF58621565}" type="parTrans" cxnId="{CAF238BF-7C78-43EB-B3D6-0FDB97B635DF}">
      <dgm:prSet/>
      <dgm:spPr/>
      <dgm:t>
        <a:bodyPr/>
        <a:lstStyle/>
        <a:p>
          <a:endParaRPr lang="en-SG"/>
        </a:p>
      </dgm:t>
    </dgm:pt>
    <dgm:pt modelId="{9AB56C94-5442-4653-B005-CEB3EB94BCA8}" type="sibTrans" cxnId="{CAF238BF-7C78-43EB-B3D6-0FDB97B635DF}">
      <dgm:prSet/>
      <dgm:spPr/>
      <dgm:t>
        <a:bodyPr/>
        <a:lstStyle/>
        <a:p>
          <a:endParaRPr lang="en-SG"/>
        </a:p>
      </dgm:t>
    </dgm:pt>
    <dgm:pt modelId="{D2C197CE-99BD-4278-AB48-6834DE2DEB2D}" type="pres">
      <dgm:prSet presAssocID="{B7A19BA4-C9C7-4292-8795-5562902978F8}" presName="linear" presStyleCnt="0">
        <dgm:presLayoutVars>
          <dgm:animLvl val="lvl"/>
          <dgm:resizeHandles val="exact"/>
        </dgm:presLayoutVars>
      </dgm:prSet>
      <dgm:spPr/>
      <dgm:t>
        <a:bodyPr/>
        <a:lstStyle/>
        <a:p>
          <a:endParaRPr lang="en-US"/>
        </a:p>
      </dgm:t>
    </dgm:pt>
    <dgm:pt modelId="{9BCEA5A4-F554-428E-AE2F-F8F251E0C16D}" type="pres">
      <dgm:prSet presAssocID="{F6FB1079-C0BE-46A9-BE9F-8FF3B0006AD9}" presName="parentText" presStyleLbl="node1" presStyleIdx="0" presStyleCnt="3">
        <dgm:presLayoutVars>
          <dgm:chMax val="0"/>
          <dgm:bulletEnabled val="1"/>
        </dgm:presLayoutVars>
      </dgm:prSet>
      <dgm:spPr/>
      <dgm:t>
        <a:bodyPr/>
        <a:lstStyle/>
        <a:p>
          <a:endParaRPr lang="en-US"/>
        </a:p>
      </dgm:t>
    </dgm:pt>
    <dgm:pt modelId="{D8A79C4C-C5D2-4DAC-A44B-DC10A6B84B56}" type="pres">
      <dgm:prSet presAssocID="{2951BD21-58AC-4D85-A9B1-2A75B807100C}" presName="spacer" presStyleCnt="0"/>
      <dgm:spPr/>
    </dgm:pt>
    <dgm:pt modelId="{1F0C5548-A194-400A-8195-C99EB9FC2A7B}" type="pres">
      <dgm:prSet presAssocID="{9C4F7813-E24C-46B6-A324-1556E3307F3C}" presName="parentText" presStyleLbl="node1" presStyleIdx="1" presStyleCnt="3">
        <dgm:presLayoutVars>
          <dgm:chMax val="0"/>
          <dgm:bulletEnabled val="1"/>
        </dgm:presLayoutVars>
      </dgm:prSet>
      <dgm:spPr/>
      <dgm:t>
        <a:bodyPr/>
        <a:lstStyle/>
        <a:p>
          <a:endParaRPr lang="en-US"/>
        </a:p>
      </dgm:t>
    </dgm:pt>
    <dgm:pt modelId="{3448FE8E-89A3-4A97-825E-D94DC755ED00}" type="pres">
      <dgm:prSet presAssocID="{2B24AAD1-9D31-47C7-8BCE-69A782E4F3F0}" presName="spacer" presStyleCnt="0"/>
      <dgm:spPr/>
    </dgm:pt>
    <dgm:pt modelId="{8341F9C6-CB7D-4C3E-B5A3-1F6FCF60FED9}" type="pres">
      <dgm:prSet presAssocID="{F0C23965-85F9-4718-98CD-043F9017FFF3}" presName="parentText" presStyleLbl="node1" presStyleIdx="2" presStyleCnt="3">
        <dgm:presLayoutVars>
          <dgm:chMax val="0"/>
          <dgm:bulletEnabled val="1"/>
        </dgm:presLayoutVars>
      </dgm:prSet>
      <dgm:spPr/>
      <dgm:t>
        <a:bodyPr/>
        <a:lstStyle/>
        <a:p>
          <a:endParaRPr lang="en-US"/>
        </a:p>
      </dgm:t>
    </dgm:pt>
  </dgm:ptLst>
  <dgm:cxnLst>
    <dgm:cxn modelId="{78F85B34-B468-4125-AC9B-D7EE6904702C}" srcId="{B7A19BA4-C9C7-4292-8795-5562902978F8}" destId="{F6FB1079-C0BE-46A9-BE9F-8FF3B0006AD9}" srcOrd="0" destOrd="0" parTransId="{C83BD65E-A48E-48B8-8C3C-DA71A04AD1CD}" sibTransId="{2951BD21-58AC-4D85-A9B1-2A75B807100C}"/>
    <dgm:cxn modelId="{CAF238BF-7C78-43EB-B3D6-0FDB97B635DF}" srcId="{B7A19BA4-C9C7-4292-8795-5562902978F8}" destId="{F0C23965-85F9-4718-98CD-043F9017FFF3}" srcOrd="2" destOrd="0" parTransId="{54382DF3-CA46-4DB9-A0B7-A7BF58621565}" sibTransId="{9AB56C94-5442-4653-B005-CEB3EB94BCA8}"/>
    <dgm:cxn modelId="{A23409F7-53DA-4831-B2AB-E00FD690580C}" type="presOf" srcId="{F0C23965-85F9-4718-98CD-043F9017FFF3}" destId="{8341F9C6-CB7D-4C3E-B5A3-1F6FCF60FED9}" srcOrd="0" destOrd="0" presId="urn:microsoft.com/office/officeart/2005/8/layout/vList2"/>
    <dgm:cxn modelId="{31C08C6D-3105-4D37-B81D-BE1E9FE4D86F}" type="presOf" srcId="{9C4F7813-E24C-46B6-A324-1556E3307F3C}" destId="{1F0C5548-A194-400A-8195-C99EB9FC2A7B}" srcOrd="0" destOrd="0" presId="urn:microsoft.com/office/officeart/2005/8/layout/vList2"/>
    <dgm:cxn modelId="{DBC9A3C9-023F-45FC-B539-3C5EB75502F6}" type="presOf" srcId="{B7A19BA4-C9C7-4292-8795-5562902978F8}" destId="{D2C197CE-99BD-4278-AB48-6834DE2DEB2D}" srcOrd="0" destOrd="0" presId="urn:microsoft.com/office/officeart/2005/8/layout/vList2"/>
    <dgm:cxn modelId="{5A88ACAD-0BE6-4DD0-89AE-9A8E71386B5B}" type="presOf" srcId="{F6FB1079-C0BE-46A9-BE9F-8FF3B0006AD9}" destId="{9BCEA5A4-F554-428E-AE2F-F8F251E0C16D}" srcOrd="0" destOrd="0" presId="urn:microsoft.com/office/officeart/2005/8/layout/vList2"/>
    <dgm:cxn modelId="{186A24DB-4453-488A-B3EB-8059B525ECAC}" srcId="{B7A19BA4-C9C7-4292-8795-5562902978F8}" destId="{9C4F7813-E24C-46B6-A324-1556E3307F3C}" srcOrd="1" destOrd="0" parTransId="{0C7940BA-FC57-433F-9FBC-D5324135A851}" sibTransId="{2B24AAD1-9D31-47C7-8BCE-69A782E4F3F0}"/>
    <dgm:cxn modelId="{920A4608-3706-4D5C-ADF0-8F1FE88F8951}" type="presParOf" srcId="{D2C197CE-99BD-4278-AB48-6834DE2DEB2D}" destId="{9BCEA5A4-F554-428E-AE2F-F8F251E0C16D}" srcOrd="0" destOrd="0" presId="urn:microsoft.com/office/officeart/2005/8/layout/vList2"/>
    <dgm:cxn modelId="{F6A8C98D-27C8-4FDA-9961-9EC4B259C44A}" type="presParOf" srcId="{D2C197CE-99BD-4278-AB48-6834DE2DEB2D}" destId="{D8A79C4C-C5D2-4DAC-A44B-DC10A6B84B56}" srcOrd="1" destOrd="0" presId="urn:microsoft.com/office/officeart/2005/8/layout/vList2"/>
    <dgm:cxn modelId="{7CAACDBC-28A9-4665-A54F-45164EA8A312}" type="presParOf" srcId="{D2C197CE-99BD-4278-AB48-6834DE2DEB2D}" destId="{1F0C5548-A194-400A-8195-C99EB9FC2A7B}" srcOrd="2" destOrd="0" presId="urn:microsoft.com/office/officeart/2005/8/layout/vList2"/>
    <dgm:cxn modelId="{8445AE5D-2F97-4850-A71C-79AC23F93F9F}" type="presParOf" srcId="{D2C197CE-99BD-4278-AB48-6834DE2DEB2D}" destId="{3448FE8E-89A3-4A97-825E-D94DC755ED00}" srcOrd="3" destOrd="0" presId="urn:microsoft.com/office/officeart/2005/8/layout/vList2"/>
    <dgm:cxn modelId="{0F7E1255-0C2B-4732-A4E0-200B74F40C23}" type="presParOf" srcId="{D2C197CE-99BD-4278-AB48-6834DE2DEB2D}" destId="{8341F9C6-CB7D-4C3E-B5A3-1F6FCF60FED9}" srcOrd="4"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B591569-4719-4A97-AB1B-AFDC3A8E553E}" type="datetimeFigureOut">
              <a:rPr lang="en-US" smtClean="0"/>
              <a:pPr/>
              <a:t>12-Sep-18</a:t>
            </a:fld>
            <a:endParaRPr lang="en-SG"/>
          </a:p>
        </p:txBody>
      </p:sp>
      <p:sp>
        <p:nvSpPr>
          <p:cNvPr id="19" name="Footer Placeholder 18"/>
          <p:cNvSpPr>
            <a:spLocks noGrp="1"/>
          </p:cNvSpPr>
          <p:nvPr>
            <p:ph type="ftr" sz="quarter" idx="11"/>
          </p:nvPr>
        </p:nvSpPr>
        <p:spPr/>
        <p:txBody>
          <a:bodyPr/>
          <a:lstStyle/>
          <a:p>
            <a:endParaRPr lang="en-SG"/>
          </a:p>
        </p:txBody>
      </p:sp>
      <p:sp>
        <p:nvSpPr>
          <p:cNvPr id="27" name="Slide Number Placeholder 26"/>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591569-4719-4A97-AB1B-AFDC3A8E553E}" type="datetimeFigureOut">
              <a:rPr lang="en-US" smtClean="0"/>
              <a:pPr/>
              <a:t>12-Sep-18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591569-4719-4A97-AB1B-AFDC3A8E553E}" type="datetimeFigureOut">
              <a:rPr lang="en-US" smtClean="0"/>
              <a:pPr/>
              <a:t>12-Sep-18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591569-4719-4A97-AB1B-AFDC3A8E553E}" type="datetimeFigureOut">
              <a:rPr lang="en-US" smtClean="0"/>
              <a:pPr/>
              <a:t>12-Sep-18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B591569-4719-4A97-AB1B-AFDC3A8E553E}" type="datetimeFigureOut">
              <a:rPr lang="en-US" smtClean="0"/>
              <a:pPr/>
              <a:t>12-Sep-18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591569-4719-4A97-AB1B-AFDC3A8E553E}" type="datetimeFigureOut">
              <a:rPr lang="en-US" smtClean="0"/>
              <a:pPr/>
              <a:t>12-Sep-18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B591569-4719-4A97-AB1B-AFDC3A8E553E}" type="datetimeFigureOut">
              <a:rPr lang="en-US" smtClean="0"/>
              <a:pPr/>
              <a:t>12-Sep-18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591569-4719-4A97-AB1B-AFDC3A8E553E}" type="datetimeFigureOut">
              <a:rPr lang="en-US" smtClean="0"/>
              <a:pPr/>
              <a:t>12-Sep-18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91569-4719-4A97-AB1B-AFDC3A8E553E}" type="datetimeFigureOut">
              <a:rPr lang="en-US" smtClean="0"/>
              <a:pPr/>
              <a:t>12-Sep-18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591569-4719-4A97-AB1B-AFDC3A8E553E}" type="datetimeFigureOut">
              <a:rPr lang="en-US" smtClean="0"/>
              <a:pPr/>
              <a:t>12-Sep-18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AB8D30F-E424-43BD-90DF-8469EE6061EA}"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B591569-4719-4A97-AB1B-AFDC3A8E553E}" type="datetimeFigureOut">
              <a:rPr lang="en-US" smtClean="0"/>
              <a:pPr/>
              <a:t>12-Sep-18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a:xfrm>
            <a:off x="8077200" y="6356350"/>
            <a:ext cx="609600" cy="365125"/>
          </a:xfrm>
        </p:spPr>
        <p:txBody>
          <a:bodyPr/>
          <a:lstStyle/>
          <a:p>
            <a:fld id="{EAB8D30F-E424-43BD-90DF-8469EE6061EA}" type="slidenum">
              <a:rPr lang="en-SG" smtClean="0"/>
              <a:pPr/>
              <a:t>‹#›</a:t>
            </a:fld>
            <a:endParaRPr lang="en-SG"/>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B591569-4719-4A97-AB1B-AFDC3A8E553E}" type="datetimeFigureOut">
              <a:rPr lang="en-US" smtClean="0"/>
              <a:pPr/>
              <a:t>12-Sep-18</a:t>
            </a:fld>
            <a:endParaRPr lang="en-SG"/>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SG"/>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B8D30F-E424-43BD-90DF-8469EE6061EA}" type="slidenum">
              <a:rPr lang="en-SG" smtClean="0"/>
              <a:pPr/>
              <a:t>‹#›</a:t>
            </a:fld>
            <a:endParaRPr lang="en-SG"/>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58204" cy="1204170"/>
          </a:xfrm>
        </p:spPr>
        <p:style>
          <a:lnRef idx="1">
            <a:schemeClr val="accent1"/>
          </a:lnRef>
          <a:fillRef idx="3">
            <a:schemeClr val="accent1"/>
          </a:fillRef>
          <a:effectRef idx="2">
            <a:schemeClr val="accent1"/>
          </a:effectRef>
          <a:fontRef idx="minor">
            <a:schemeClr val="lt1"/>
          </a:fontRef>
        </p:style>
        <p:txBody>
          <a:bodyPr anchor="ctr">
            <a:normAutofit fontScale="90000"/>
          </a:bodyPr>
          <a:lstStyle/>
          <a:p>
            <a:pPr algn="ctr"/>
            <a:r>
              <a:rPr lang="en-US" dirty="0" smtClean="0"/>
              <a:t>“ECLIPSE”  Simulator Basic Description</a:t>
            </a:r>
            <a:endParaRPr lang="en-SG" dirty="0"/>
          </a:p>
        </p:txBody>
      </p:sp>
      <p:graphicFrame>
        <p:nvGraphicFramePr>
          <p:cNvPr id="6" name="Content Placeholder 5"/>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186766" cy="1275608"/>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US" dirty="0" smtClean="0"/>
              <a:t>Data Requirement for CBM Simulation</a:t>
            </a:r>
            <a:endParaRPr lang="en-SG"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style>
          <a:lnRef idx="2">
            <a:schemeClr val="accent3">
              <a:shade val="50000"/>
            </a:schemeClr>
          </a:lnRef>
          <a:fillRef idx="1">
            <a:schemeClr val="accent3"/>
          </a:fillRef>
          <a:effectRef idx="0">
            <a:schemeClr val="accent3"/>
          </a:effectRef>
          <a:fontRef idx="minor">
            <a:schemeClr val="lt1"/>
          </a:fontRef>
        </p:style>
        <p:txBody>
          <a:bodyPr anchor="ctr">
            <a:normAutofit/>
          </a:bodyPr>
          <a:lstStyle/>
          <a:p>
            <a:pPr algn="ctr"/>
            <a:r>
              <a:rPr lang="en-US" b="1" u="sng" dirty="0" smtClean="0"/>
              <a:t>Case Study</a:t>
            </a:r>
            <a:endParaRPr lang="en-SG" b="1" u="sng" dirty="0"/>
          </a:p>
        </p:txBody>
      </p:sp>
      <p:sp>
        <p:nvSpPr>
          <p:cNvPr id="3" name="Content Placeholder 2"/>
          <p:cNvSpPr>
            <a:spLocks noGrp="1"/>
          </p:cNvSpPr>
          <p:nvPr>
            <p:ph idx="1"/>
          </p:nvPr>
        </p:nvSpPr>
        <p:spPr>
          <a:xfrm>
            <a:off x="457200" y="1935480"/>
            <a:ext cx="8229600" cy="2565090"/>
          </a:xfrm>
        </p:spPr>
        <p:txBody>
          <a:bodyPr>
            <a:normAutofit fontScale="85000" lnSpcReduction="10000"/>
          </a:bodyPr>
          <a:lstStyle/>
          <a:p>
            <a:pPr>
              <a:buFont typeface="Wingdings" pitchFamily="2" charset="2"/>
              <a:buChar char="Ø"/>
            </a:pPr>
            <a:r>
              <a:rPr lang="en-US" dirty="0" smtClean="0"/>
              <a:t>A coal seam at </a:t>
            </a:r>
            <a:r>
              <a:rPr lang="en-US" dirty="0" err="1" smtClean="0"/>
              <a:t>Raniganj</a:t>
            </a:r>
            <a:r>
              <a:rPr lang="en-US" dirty="0" smtClean="0"/>
              <a:t> mine was selected and simulation was done using ECLIPSE simulator.</a:t>
            </a:r>
          </a:p>
          <a:p>
            <a:pPr>
              <a:buFont typeface="Wingdings" pitchFamily="2" charset="2"/>
              <a:buChar char="Ø"/>
            </a:pPr>
            <a:r>
              <a:rPr lang="en-US" dirty="0" smtClean="0"/>
              <a:t>Study was done for a coal seam of approximately </a:t>
            </a:r>
            <a:r>
              <a:rPr lang="en-US" dirty="0" smtClean="0">
                <a:solidFill>
                  <a:schemeClr val="bg1"/>
                </a:solidFill>
              </a:rPr>
              <a:t>“22”</a:t>
            </a:r>
            <a:r>
              <a:rPr lang="en-US" dirty="0" smtClean="0"/>
              <a:t> acre area.</a:t>
            </a:r>
          </a:p>
          <a:p>
            <a:pPr>
              <a:buFont typeface="Wingdings" pitchFamily="2" charset="2"/>
              <a:buChar char="Ø"/>
            </a:pPr>
            <a:r>
              <a:rPr lang="en-US" dirty="0" smtClean="0"/>
              <a:t>Five-spots pattern was built using the ECLIPSE.</a:t>
            </a:r>
          </a:p>
          <a:p>
            <a:pPr>
              <a:buFont typeface="Wingdings" pitchFamily="2" charset="2"/>
              <a:buChar char="Ø"/>
            </a:pPr>
            <a:r>
              <a:rPr lang="en-US" dirty="0" smtClean="0"/>
              <a:t>Grid sensitivity study used a single layer grid model of </a:t>
            </a:r>
            <a:r>
              <a:rPr lang="en-US" b="1" dirty="0" smtClean="0">
                <a:solidFill>
                  <a:schemeClr val="bg1"/>
                </a:solidFill>
              </a:rPr>
              <a:t>75×75×1</a:t>
            </a:r>
            <a:r>
              <a:rPr lang="en-US" dirty="0" smtClean="0"/>
              <a:t> in a 5-spots pattern with the dimensions of the coal reservoir  </a:t>
            </a:r>
            <a:r>
              <a:rPr lang="en-US" b="1" dirty="0" smtClean="0">
                <a:solidFill>
                  <a:schemeClr val="bg1"/>
                </a:solidFill>
              </a:rPr>
              <a:t>1000×1000×3.64</a:t>
            </a:r>
            <a:r>
              <a:rPr lang="en-US" dirty="0" smtClean="0"/>
              <a:t> ft.</a:t>
            </a:r>
            <a:endParaRPr lang="en-SG" dirty="0" smtClean="0"/>
          </a:p>
          <a:p>
            <a:endParaRPr lang="en-SG" dirty="0"/>
          </a:p>
        </p:txBody>
      </p:sp>
      <p:pic>
        <p:nvPicPr>
          <p:cNvPr id="4" name="Picture 3" descr="C:\Users\user\Desktop\model simulation.JP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142976" y="4500571"/>
            <a:ext cx="7072362" cy="192882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214438"/>
          </a:xfrm>
        </p:spPr>
        <p:style>
          <a:lnRef idx="0">
            <a:schemeClr val="accent1"/>
          </a:lnRef>
          <a:fillRef idx="3">
            <a:schemeClr val="accent1"/>
          </a:fillRef>
          <a:effectRef idx="3">
            <a:schemeClr val="accent1"/>
          </a:effectRef>
          <a:fontRef idx="minor">
            <a:schemeClr val="lt1"/>
          </a:fontRef>
        </p:style>
        <p:txBody>
          <a:bodyPr anchor="ctr">
            <a:normAutofit fontScale="90000"/>
          </a:bodyPr>
          <a:lstStyle/>
          <a:p>
            <a:pPr algn="ctr"/>
            <a:r>
              <a:rPr lang="en-US" dirty="0" smtClean="0"/>
              <a:t>Model Geometry of 5-point model</a:t>
            </a:r>
            <a:endParaRPr lang="en-SG" dirty="0"/>
          </a:p>
        </p:txBody>
      </p:sp>
      <p:pic>
        <p:nvPicPr>
          <p:cNvPr id="4" name="Content Placeholder 3" descr="G:\eclstar34t.exe.jp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571472" y="1935163"/>
            <a:ext cx="7899716" cy="44227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0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chor="ctr">
            <a:normAutofit fontScale="90000"/>
          </a:bodyPr>
          <a:lstStyle/>
          <a:p>
            <a:pPr algn="ctr"/>
            <a:r>
              <a:rPr lang="en-US" dirty="0" smtClean="0"/>
              <a:t>Input Data for ECLIPSE Model</a:t>
            </a:r>
            <a:endParaRPr lang="en-SG" dirty="0"/>
          </a:p>
        </p:txBody>
      </p:sp>
      <p:graphicFrame>
        <p:nvGraphicFramePr>
          <p:cNvPr id="5" name="Content Placeholder 4"/>
          <p:cNvGraphicFramePr>
            <a:graphicFrameLocks noGrp="1"/>
          </p:cNvGraphicFramePr>
          <p:nvPr>
            <p:ph idx="1"/>
          </p:nvPr>
        </p:nvGraphicFramePr>
        <p:xfrm>
          <a:off x="428596" y="2357430"/>
          <a:ext cx="8229600" cy="3708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lnSpc>
                          <a:spcPct val="150000"/>
                        </a:lnSpc>
                        <a:spcAft>
                          <a:spcPts val="0"/>
                        </a:spcAft>
                      </a:pPr>
                      <a:r>
                        <a:rPr lang="en-US" sz="1100" b="1" dirty="0">
                          <a:solidFill>
                            <a:srgbClr val="000000"/>
                          </a:solidFill>
                          <a:latin typeface="Times New Roman"/>
                          <a:ea typeface="Calibri"/>
                          <a:cs typeface="Times New Roman"/>
                        </a:rPr>
                        <a:t>Parameter</a:t>
                      </a:r>
                      <a:endParaRPr lang="en-SG" sz="1200" dirty="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b="1">
                          <a:solidFill>
                            <a:srgbClr val="000000"/>
                          </a:solidFill>
                          <a:latin typeface="Times New Roman"/>
                          <a:ea typeface="Calibri"/>
                          <a:cs typeface="Times New Roman"/>
                        </a:rPr>
                        <a:t>Unit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b="1" dirty="0" smtClean="0">
                          <a:solidFill>
                            <a:srgbClr val="000000"/>
                          </a:solidFill>
                          <a:latin typeface="Times New Roman"/>
                          <a:ea typeface="Calibri"/>
                          <a:cs typeface="Times New Roman"/>
                        </a:rPr>
                        <a:t>Values</a:t>
                      </a:r>
                      <a:endParaRPr lang="en-SG" sz="1200" dirty="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dirty="0">
                          <a:solidFill>
                            <a:srgbClr val="000000"/>
                          </a:solidFill>
                          <a:latin typeface="Times New Roman"/>
                          <a:ea typeface="Calibri"/>
                          <a:cs typeface="Times New Roman"/>
                        </a:rPr>
                        <a:t>Reservoir drainage area</a:t>
                      </a:r>
                      <a:endParaRPr lang="en-SG" sz="1200" dirty="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dirty="0">
                          <a:solidFill>
                            <a:srgbClr val="000000"/>
                          </a:solidFill>
                          <a:latin typeface="Times New Roman"/>
                          <a:ea typeface="Calibri"/>
                          <a:cs typeface="Times New Roman"/>
                        </a:rPr>
                        <a:t>ft</a:t>
                      </a:r>
                      <a:r>
                        <a:rPr lang="en-US" sz="1100" baseline="30000" dirty="0">
                          <a:solidFill>
                            <a:srgbClr val="000000"/>
                          </a:solidFill>
                          <a:latin typeface="Times New Roman"/>
                          <a:ea typeface="Calibri"/>
                          <a:cs typeface="Times New Roman"/>
                        </a:rPr>
                        <a:t>2</a:t>
                      </a:r>
                      <a:endParaRPr lang="en-SG" sz="1200" dirty="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10</a:t>
                      </a:r>
                      <a:r>
                        <a:rPr lang="en-US" sz="1100" baseline="30000">
                          <a:solidFill>
                            <a:srgbClr val="000000"/>
                          </a:solidFill>
                          <a:latin typeface="Times New Roman"/>
                          <a:ea typeface="Calibri"/>
                          <a:cs typeface="Times New Roman"/>
                        </a:rPr>
                        <a:t>6</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Depth</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ft.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3050</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Reservoir thickness</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ft.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3.64</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Coal- seam porosity</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2.67</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Absolute permeability</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md</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1.43</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Initial pressure</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Psia</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1392</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Rock density</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g/cc</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1.4172</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Sorption time Constant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days</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7</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Microbe Diffusion Coefficient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ft</a:t>
                      </a:r>
                      <a:r>
                        <a:rPr lang="en-US" sz="1100" baseline="30000">
                          <a:solidFill>
                            <a:srgbClr val="000000"/>
                          </a:solidFill>
                          <a:latin typeface="Times New Roman"/>
                          <a:ea typeface="Calibri"/>
                          <a:cs typeface="Times New Roman"/>
                        </a:rPr>
                        <a:t>2 </a:t>
                      </a:r>
                      <a:r>
                        <a:rPr lang="en-US" sz="1100">
                          <a:solidFill>
                            <a:srgbClr val="000000"/>
                          </a:solidFill>
                          <a:latin typeface="Times New Roman"/>
                          <a:ea typeface="Calibri"/>
                          <a:cs typeface="Times New Roman"/>
                        </a:rPr>
                        <a:t>/day</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dirty="0">
                          <a:solidFill>
                            <a:srgbClr val="000000"/>
                          </a:solidFill>
                          <a:latin typeface="Times New Roman"/>
                          <a:ea typeface="Calibri"/>
                          <a:cs typeface="Times New Roman"/>
                        </a:rPr>
                        <a:t>1</a:t>
                      </a:r>
                      <a:endParaRPr lang="en-SG" sz="1200" dirty="0">
                        <a:solidFill>
                          <a:srgbClr val="000000"/>
                        </a:solidFill>
                        <a:latin typeface="Times New Roman"/>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chor="ctr">
            <a:normAutofit fontScale="90000"/>
          </a:bodyPr>
          <a:lstStyle/>
          <a:p>
            <a:pPr algn="ctr"/>
            <a:r>
              <a:rPr lang="en-US" dirty="0" smtClean="0"/>
              <a:t>Input Data for ECLIPSE Model</a:t>
            </a:r>
            <a:endParaRPr lang="en-SG" dirty="0"/>
          </a:p>
        </p:txBody>
      </p:sp>
      <p:graphicFrame>
        <p:nvGraphicFramePr>
          <p:cNvPr id="4" name="Content Placeholder 3"/>
          <p:cNvGraphicFramePr>
            <a:graphicFrameLocks noGrp="1"/>
          </p:cNvGraphicFramePr>
          <p:nvPr>
            <p:ph idx="1"/>
          </p:nvPr>
        </p:nvGraphicFramePr>
        <p:xfrm>
          <a:off x="428596" y="2285992"/>
          <a:ext cx="8229600" cy="4079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lnSpc>
                          <a:spcPct val="150000"/>
                        </a:lnSpc>
                        <a:spcAft>
                          <a:spcPts val="0"/>
                        </a:spcAft>
                      </a:pPr>
                      <a:r>
                        <a:rPr lang="en-US" sz="1100" b="1" dirty="0">
                          <a:solidFill>
                            <a:srgbClr val="000000"/>
                          </a:solidFill>
                          <a:latin typeface="Times New Roman"/>
                          <a:ea typeface="Calibri"/>
                          <a:cs typeface="Times New Roman"/>
                        </a:rPr>
                        <a:t>Parameter</a:t>
                      </a:r>
                      <a:endParaRPr lang="en-SG" sz="1200" dirty="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b="1" dirty="0">
                          <a:solidFill>
                            <a:srgbClr val="000000"/>
                          </a:solidFill>
                          <a:latin typeface="Times New Roman"/>
                          <a:ea typeface="Calibri"/>
                          <a:cs typeface="Times New Roman"/>
                        </a:rPr>
                        <a:t>Unit</a:t>
                      </a:r>
                      <a:endParaRPr lang="en-SG" sz="1200" dirty="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b="1" dirty="0" smtClean="0">
                          <a:solidFill>
                            <a:srgbClr val="000000"/>
                          </a:solidFill>
                          <a:latin typeface="Times New Roman"/>
                          <a:ea typeface="Calibri"/>
                          <a:cs typeface="Times New Roman"/>
                        </a:rPr>
                        <a:t>Values</a:t>
                      </a:r>
                      <a:endParaRPr lang="en-SG" sz="1200" dirty="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dirty="0">
                          <a:solidFill>
                            <a:srgbClr val="000000"/>
                          </a:solidFill>
                          <a:latin typeface="Times New Roman"/>
                          <a:ea typeface="Calibri"/>
                          <a:cs typeface="Times New Roman"/>
                        </a:rPr>
                        <a:t>Sorption Volume(CH</a:t>
                      </a:r>
                      <a:r>
                        <a:rPr lang="en-US" sz="1100" baseline="-25000" dirty="0">
                          <a:solidFill>
                            <a:srgbClr val="000000"/>
                          </a:solidFill>
                          <a:latin typeface="Times New Roman"/>
                          <a:ea typeface="Calibri"/>
                          <a:cs typeface="Times New Roman"/>
                        </a:rPr>
                        <a:t>4</a:t>
                      </a:r>
                      <a:r>
                        <a:rPr lang="en-US" sz="1100" dirty="0">
                          <a:solidFill>
                            <a:srgbClr val="000000"/>
                          </a:solidFill>
                          <a:latin typeface="Times New Roman"/>
                          <a:ea typeface="Calibri"/>
                          <a:cs typeface="Times New Roman"/>
                        </a:rPr>
                        <a:t>)</a:t>
                      </a:r>
                      <a:endParaRPr lang="en-SG" sz="1200" dirty="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scf/ton</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578</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Sorption Pressure (CH</a:t>
                      </a:r>
                      <a:r>
                        <a:rPr lang="en-US" sz="1100" baseline="-25000">
                          <a:solidFill>
                            <a:srgbClr val="000000"/>
                          </a:solidFill>
                          <a:latin typeface="Times New Roman"/>
                          <a:ea typeface="Calibri"/>
                          <a:cs typeface="Times New Roman"/>
                        </a:rPr>
                        <a:t>4</a:t>
                      </a:r>
                      <a:r>
                        <a:rPr lang="en-US" sz="1100">
                          <a:solidFill>
                            <a:srgbClr val="000000"/>
                          </a:solidFill>
                          <a:latin typeface="Times New Roman"/>
                          <a:ea typeface="Calibri"/>
                          <a:cs typeface="Times New Roman"/>
                        </a:rPr>
                        <a: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Psia</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611</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Initial water saturation</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100</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Initial mole fraction of gas(CH</a:t>
                      </a:r>
                      <a:r>
                        <a:rPr lang="en-US" sz="1100" baseline="-25000">
                          <a:solidFill>
                            <a:srgbClr val="000000"/>
                          </a:solidFill>
                          <a:latin typeface="Times New Roman"/>
                          <a:ea typeface="Calibri"/>
                          <a:cs typeface="Times New Roman"/>
                        </a:rPr>
                        <a:t>4</a:t>
                      </a:r>
                      <a:r>
                        <a:rPr lang="en-US" sz="1100">
                          <a:solidFill>
                            <a:srgbClr val="000000"/>
                          </a:solidFill>
                          <a:latin typeface="Times New Roman"/>
                          <a:ea typeface="Calibri"/>
                          <a:cs typeface="Times New Roman"/>
                        </a:rPr>
                        <a: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100</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Reservoir Temperature</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dirty="0" smtClean="0">
                          <a:solidFill>
                            <a:srgbClr val="000000"/>
                          </a:solidFill>
                          <a:latin typeface="Times New Roman"/>
                          <a:ea typeface="Calibri"/>
                          <a:cs typeface="Times New Roman"/>
                        </a:rPr>
                        <a:t>F</a:t>
                      </a:r>
                      <a:endParaRPr lang="en-US" sz="1100" dirty="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113</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Well bottom Hole Pressure</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Psia</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40</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Well bore Radius</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ft.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0.5 ft.</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Ash Content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19</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Moisture Content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8</a:t>
                      </a:r>
                      <a:endParaRPr lang="en-SG" sz="1200">
                        <a:solidFill>
                          <a:srgbClr val="000000"/>
                        </a:solidFill>
                        <a:latin typeface="Times New Roman"/>
                        <a:ea typeface="Calibri"/>
                        <a:cs typeface="Times New Roman"/>
                      </a:endParaRPr>
                    </a:p>
                  </a:txBody>
                  <a:tcPr marL="68580" marR="68580" marT="0" marB="0"/>
                </a:tc>
              </a:tr>
              <a:tr h="370840">
                <a:tc>
                  <a:txBody>
                    <a:bodyPr/>
                    <a:lstStyle/>
                    <a:p>
                      <a:pPr algn="ctr">
                        <a:lnSpc>
                          <a:spcPct val="150000"/>
                        </a:lnSpc>
                        <a:spcAft>
                          <a:spcPts val="0"/>
                        </a:spcAft>
                      </a:pPr>
                      <a:r>
                        <a:rPr lang="en-US" sz="1100">
                          <a:solidFill>
                            <a:srgbClr val="000000"/>
                          </a:solidFill>
                          <a:latin typeface="Times New Roman"/>
                          <a:ea typeface="Calibri"/>
                          <a:cs typeface="Times New Roman"/>
                        </a:rPr>
                        <a:t>Abandonment Pressure</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a:solidFill>
                            <a:srgbClr val="000000"/>
                          </a:solidFill>
                          <a:latin typeface="Times New Roman"/>
                          <a:ea typeface="Calibri"/>
                          <a:cs typeface="Times New Roman"/>
                        </a:rPr>
                        <a:t>Psia</a:t>
                      </a:r>
                      <a:endParaRPr lang="en-SG" sz="1200">
                        <a:solidFill>
                          <a:srgbClr val="000000"/>
                        </a:solidFill>
                        <a:latin typeface="Times New Roman"/>
                        <a:ea typeface="Calibri"/>
                        <a:cs typeface="Times New Roman"/>
                      </a:endParaRPr>
                    </a:p>
                  </a:txBody>
                  <a:tcPr marL="68580" marR="68580" marT="0" marB="0"/>
                </a:tc>
                <a:tc>
                  <a:txBody>
                    <a:bodyPr/>
                    <a:lstStyle/>
                    <a:p>
                      <a:pPr algn="ctr">
                        <a:lnSpc>
                          <a:spcPct val="150000"/>
                        </a:lnSpc>
                        <a:spcAft>
                          <a:spcPts val="0"/>
                        </a:spcAft>
                      </a:pPr>
                      <a:r>
                        <a:rPr lang="en-US" sz="1100" dirty="0">
                          <a:solidFill>
                            <a:srgbClr val="000000"/>
                          </a:solidFill>
                          <a:latin typeface="Times New Roman"/>
                          <a:ea typeface="Calibri"/>
                          <a:cs typeface="Times New Roman"/>
                        </a:rPr>
                        <a:t>20</a:t>
                      </a:r>
                      <a:endParaRPr lang="en-SG" sz="1200" dirty="0">
                        <a:solidFill>
                          <a:srgbClr val="000000"/>
                        </a:solidFill>
                        <a:latin typeface="Times New Roman"/>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style>
          <a:lnRef idx="2">
            <a:schemeClr val="accent2"/>
          </a:lnRef>
          <a:fillRef idx="1">
            <a:schemeClr val="lt1"/>
          </a:fillRef>
          <a:effectRef idx="0">
            <a:schemeClr val="accent2"/>
          </a:effectRef>
          <a:fontRef idx="minor">
            <a:schemeClr val="dk1"/>
          </a:fontRef>
        </p:style>
        <p:txBody>
          <a:bodyPr anchor="ctr"/>
          <a:lstStyle/>
          <a:p>
            <a:pPr algn="ctr"/>
            <a:r>
              <a:rPr lang="en-US" dirty="0" smtClean="0"/>
              <a:t>Desorption Isotherm for CH</a:t>
            </a:r>
            <a:r>
              <a:rPr lang="en-US" sz="2800" dirty="0" smtClean="0"/>
              <a:t>4</a:t>
            </a:r>
            <a:endParaRPr lang="en-SG" dirty="0"/>
          </a:p>
        </p:txBody>
      </p:sp>
      <p:pic>
        <p:nvPicPr>
          <p:cNvPr id="4" name="Content Placeholder 3" descr="G:\lit ch4.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428596" y="1928802"/>
            <a:ext cx="8209670" cy="45656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0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58204" cy="1418484"/>
          </a:xfrm>
        </p:spPr>
        <p:style>
          <a:lnRef idx="1">
            <a:schemeClr val="accent2"/>
          </a:lnRef>
          <a:fillRef idx="3">
            <a:schemeClr val="accent2"/>
          </a:fillRef>
          <a:effectRef idx="2">
            <a:schemeClr val="accent2"/>
          </a:effectRef>
          <a:fontRef idx="minor">
            <a:schemeClr val="lt1"/>
          </a:fontRef>
        </p:style>
        <p:txBody>
          <a:bodyPr>
            <a:normAutofit fontScale="90000"/>
          </a:bodyPr>
          <a:lstStyle/>
          <a:p>
            <a:pPr algn="ctr"/>
            <a:r>
              <a:rPr lang="en-US" dirty="0" smtClean="0"/>
              <a:t>Flow rate v/s Time for Primary Recovery</a:t>
            </a:r>
            <a:endParaRPr lang="en-SG" dirty="0"/>
          </a:p>
        </p:txBody>
      </p:sp>
      <p:pic>
        <p:nvPicPr>
          <p:cNvPr id="4" name="Content Placeholder 3" descr="C:\Users\user\Desktop\Projects final graphs\Primary Recovery\rate.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523151" y="1935163"/>
            <a:ext cx="6097697" cy="4389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214446"/>
          </a:xfrm>
        </p:spPr>
        <p:style>
          <a:lnRef idx="0">
            <a:schemeClr val="accent2"/>
          </a:lnRef>
          <a:fillRef idx="3">
            <a:schemeClr val="accent2"/>
          </a:fillRef>
          <a:effectRef idx="3">
            <a:schemeClr val="accent2"/>
          </a:effectRef>
          <a:fontRef idx="minor">
            <a:schemeClr val="lt1"/>
          </a:fontRef>
        </p:style>
        <p:txBody>
          <a:bodyPr anchor="ctr">
            <a:normAutofit fontScale="90000"/>
          </a:bodyPr>
          <a:lstStyle/>
          <a:p>
            <a:pPr algn="ctr"/>
            <a:r>
              <a:rPr lang="en-US" dirty="0" smtClean="0"/>
              <a:t>Total production v/s Time for Primary  Recovery</a:t>
            </a:r>
            <a:endParaRPr lang="en-SG" dirty="0"/>
          </a:p>
        </p:txBody>
      </p:sp>
      <p:pic>
        <p:nvPicPr>
          <p:cNvPr id="4" name="Content Placeholder 3" descr="C:\Users\user\Desktop\Projects final graphs\Primary Recovery\Total.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523151" y="1935163"/>
            <a:ext cx="6097697" cy="4389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user\Desktop\Projects final graphs\Primary Recovery\Presuure.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523151" y="1935163"/>
            <a:ext cx="6097697" cy="4389437"/>
          </a:xfrm>
          <a:prstGeom prst="rect">
            <a:avLst/>
          </a:prstGeom>
          <a:noFill/>
          <a:ln>
            <a:noFill/>
          </a:ln>
        </p:spPr>
      </p:pic>
      <p:sp>
        <p:nvSpPr>
          <p:cNvPr id="2" name="Title 1"/>
          <p:cNvSpPr>
            <a:spLocks noGrp="1"/>
          </p:cNvSpPr>
          <p:nvPr>
            <p:ph type="title"/>
          </p:nvPr>
        </p:nvSpPr>
        <p:spPr>
          <a:xfrm>
            <a:off x="428596" y="357166"/>
            <a:ext cx="8229600" cy="1143000"/>
          </a:xfrm>
        </p:spPr>
        <p:style>
          <a:lnRef idx="1">
            <a:schemeClr val="accent6"/>
          </a:lnRef>
          <a:fillRef idx="2">
            <a:schemeClr val="accent6"/>
          </a:fillRef>
          <a:effectRef idx="1">
            <a:schemeClr val="accent6"/>
          </a:effectRef>
          <a:fontRef idx="minor">
            <a:schemeClr val="dk1"/>
          </a:fontRef>
        </p:style>
        <p:txBody>
          <a:bodyPr anchor="ctr"/>
          <a:lstStyle/>
          <a:p>
            <a:pPr algn="ctr"/>
            <a:r>
              <a:rPr lang="en-US" dirty="0" smtClean="0"/>
              <a:t>Avg. Pressure Profile</a:t>
            </a:r>
            <a:endParaRPr lang="en-S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643050"/>
            <a:ext cx="7851648" cy="1828800"/>
          </a:xfrm>
        </p:spPr>
        <p:style>
          <a:lnRef idx="0">
            <a:schemeClr val="accent1"/>
          </a:lnRef>
          <a:fillRef idx="3">
            <a:schemeClr val="accent1"/>
          </a:fillRef>
          <a:effectRef idx="3">
            <a:schemeClr val="accent1"/>
          </a:effectRef>
          <a:fontRef idx="minor">
            <a:schemeClr val="lt1"/>
          </a:fontRef>
        </p:style>
        <p:txBody>
          <a:bodyPr anchor="ctr"/>
          <a:lstStyle/>
          <a:p>
            <a:pPr algn="ctr"/>
            <a:r>
              <a:rPr lang="en-US" dirty="0" smtClean="0"/>
              <a:t>CBM Block Reserve Estimation using ECLIPSE</a:t>
            </a:r>
            <a:endParaRPr lang="en-SG"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329642" cy="1347046"/>
          </a:xfrm>
        </p:spPr>
        <p:style>
          <a:lnRef idx="3">
            <a:schemeClr val="lt1"/>
          </a:lnRef>
          <a:fillRef idx="1">
            <a:schemeClr val="accent4"/>
          </a:fillRef>
          <a:effectRef idx="1">
            <a:schemeClr val="accent4"/>
          </a:effectRef>
          <a:fontRef idx="minor">
            <a:schemeClr val="lt1"/>
          </a:fontRef>
        </p:style>
        <p:txBody>
          <a:bodyPr>
            <a:normAutofit/>
          </a:bodyPr>
          <a:lstStyle/>
          <a:p>
            <a:pPr algn="ctr"/>
            <a:r>
              <a:rPr lang="en-US" sz="4000" dirty="0" smtClean="0"/>
              <a:t>Total  Field Production Comparison for Different Sorption Time</a:t>
            </a:r>
            <a:endParaRPr lang="en-SG" sz="4000" dirty="0"/>
          </a:p>
        </p:txBody>
      </p:sp>
      <p:pic>
        <p:nvPicPr>
          <p:cNvPr id="4" name="Content Placeholder 3" descr="C:\Users\user\Desktop\Projects final graphs\ST comprasion\untitled.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424918" y="1935163"/>
            <a:ext cx="6294163" cy="4389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style>
          <a:lnRef idx="3">
            <a:schemeClr val="lt1"/>
          </a:lnRef>
          <a:fillRef idx="1">
            <a:schemeClr val="accent4"/>
          </a:fillRef>
          <a:effectRef idx="1">
            <a:schemeClr val="accent4"/>
          </a:effectRef>
          <a:fontRef idx="minor">
            <a:schemeClr val="lt1"/>
          </a:fontRef>
        </p:style>
        <p:txBody>
          <a:bodyPr>
            <a:noAutofit/>
          </a:bodyPr>
          <a:lstStyle/>
          <a:p>
            <a:pPr algn="ctr"/>
            <a:r>
              <a:rPr lang="en-US" sz="4000" dirty="0" smtClean="0"/>
              <a:t>Field Production Rate for Different Sorption Time</a:t>
            </a:r>
            <a:endParaRPr lang="en-SG" sz="4000" dirty="0"/>
          </a:p>
        </p:txBody>
      </p:sp>
      <p:pic>
        <p:nvPicPr>
          <p:cNvPr id="4" name="Content Placeholder 3" descr="C:\Users\user\Desktop\Projects final graphs\ST comprasion\production rate.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424918" y="1935163"/>
            <a:ext cx="6294163" cy="4389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style>
          <a:lnRef idx="3">
            <a:schemeClr val="lt1"/>
          </a:lnRef>
          <a:fillRef idx="1">
            <a:schemeClr val="accent4"/>
          </a:fillRef>
          <a:effectRef idx="1">
            <a:schemeClr val="accent4"/>
          </a:effectRef>
          <a:fontRef idx="minor">
            <a:schemeClr val="lt1"/>
          </a:fontRef>
        </p:style>
        <p:txBody>
          <a:bodyPr>
            <a:noAutofit/>
          </a:bodyPr>
          <a:lstStyle/>
          <a:p>
            <a:pPr algn="ctr"/>
            <a:r>
              <a:rPr lang="en-US" sz="4000" dirty="0" smtClean="0"/>
              <a:t>Field Pressure Profile for Different Sorption Time</a:t>
            </a:r>
            <a:endParaRPr lang="en-SG" sz="4000" dirty="0"/>
          </a:p>
        </p:txBody>
      </p:sp>
      <p:pic>
        <p:nvPicPr>
          <p:cNvPr id="4" name="Content Placeholder 3" descr="C:\Users\user\Desktop\Projects final graphs\ST comprasion\firld presuure.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424918" y="1935163"/>
            <a:ext cx="6294163" cy="4389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301038" cy="1285876"/>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IN" sz="4000" dirty="0" smtClean="0"/>
              <a:t>Field Production Total for Different Initial Water Saturation</a:t>
            </a:r>
            <a:endParaRPr lang="en-SG" sz="4000" dirty="0"/>
          </a:p>
        </p:txBody>
      </p:sp>
      <p:pic>
        <p:nvPicPr>
          <p:cNvPr id="4" name="Content Placeholder 3" descr="C:\Users\user\Desktop\Projects final graphs\Water Saturation\Water saturation  Production total.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523151" y="1935163"/>
            <a:ext cx="6097697" cy="4389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style>
          <a:lnRef idx="1">
            <a:schemeClr val="accent4"/>
          </a:lnRef>
          <a:fillRef idx="2">
            <a:schemeClr val="accent4"/>
          </a:fillRef>
          <a:effectRef idx="1">
            <a:schemeClr val="accent4"/>
          </a:effectRef>
          <a:fontRef idx="minor">
            <a:schemeClr val="dk1"/>
          </a:fontRef>
        </p:style>
        <p:txBody>
          <a:bodyPr>
            <a:noAutofit/>
          </a:bodyPr>
          <a:lstStyle/>
          <a:p>
            <a:pPr algn="ctr"/>
            <a:r>
              <a:rPr lang="en-US" sz="4000" dirty="0" smtClean="0"/>
              <a:t>Field Production Rate for Different Initial Water Saturation</a:t>
            </a:r>
            <a:endParaRPr lang="en-SG" sz="4000" dirty="0"/>
          </a:p>
        </p:txBody>
      </p:sp>
      <p:pic>
        <p:nvPicPr>
          <p:cNvPr id="4" name="Content Placeholder 3" descr="C:\Users\user\Desktop\Projects final graphs\Water Saturation\Water saturation Production rate.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523151" y="1935163"/>
            <a:ext cx="6097697" cy="4389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style>
          <a:lnRef idx="1">
            <a:schemeClr val="accent4"/>
          </a:lnRef>
          <a:fillRef idx="2">
            <a:schemeClr val="accent4"/>
          </a:fillRef>
          <a:effectRef idx="1">
            <a:schemeClr val="accent4"/>
          </a:effectRef>
          <a:fontRef idx="minor">
            <a:schemeClr val="dk1"/>
          </a:fontRef>
        </p:style>
        <p:txBody>
          <a:bodyPr>
            <a:noAutofit/>
          </a:bodyPr>
          <a:lstStyle/>
          <a:p>
            <a:pPr algn="ctr"/>
            <a:r>
              <a:rPr lang="en-US" sz="4000" dirty="0" smtClean="0"/>
              <a:t>Field Pressure Profile for Different Initial Water Saturation</a:t>
            </a:r>
            <a:endParaRPr lang="en-SG" sz="4000" dirty="0"/>
          </a:p>
        </p:txBody>
      </p:sp>
      <p:pic>
        <p:nvPicPr>
          <p:cNvPr id="4" name="Content Placeholder 3" descr="C:\Users\user\Desktop\Projects final graphs\Water Saturation\Ws avg. pressure.bmp"/>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523151" y="1935163"/>
            <a:ext cx="6097697" cy="4389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301038" cy="1357290"/>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en-US" dirty="0" smtClean="0"/>
              <a:t>CH</a:t>
            </a:r>
            <a:r>
              <a:rPr lang="en-US" sz="2800" dirty="0" smtClean="0"/>
              <a:t>4  </a:t>
            </a:r>
            <a:r>
              <a:rPr lang="en-US" dirty="0" smtClean="0"/>
              <a:t>Gas Saturation after 1,3,6,9 and 12 months </a:t>
            </a:r>
            <a:endParaRPr lang="en-SG" dirty="0"/>
          </a:p>
        </p:txBody>
      </p:sp>
      <p:pic>
        <p:nvPicPr>
          <p:cNvPr id="5" name="Picture 4" descr="C:\Users\user\Desktop\Projects final graphs\Sturation vs time\CH4\CH4 at3 .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4857752" y="1500174"/>
            <a:ext cx="2713852" cy="1526650"/>
          </a:xfrm>
          <a:prstGeom prst="rect">
            <a:avLst/>
          </a:prstGeom>
          <a:noFill/>
          <a:ln>
            <a:noFill/>
          </a:ln>
        </p:spPr>
      </p:pic>
      <p:pic>
        <p:nvPicPr>
          <p:cNvPr id="4" name="Content Placeholder 3" descr="C:\Users\user\Desktop\Projects final graphs\Sturation vs time\CH4\CH4 at1 .jpg"/>
          <p:cNvPicPr>
            <a:picLocks noGrp="1"/>
          </p:cNvPicPr>
          <p:nvPr>
            <p:ph idx="1"/>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714348" y="1500174"/>
            <a:ext cx="2701636" cy="1521229"/>
          </a:xfrm>
          <a:prstGeom prst="rect">
            <a:avLst/>
          </a:prstGeom>
          <a:noFill/>
          <a:ln>
            <a:noFill/>
          </a:ln>
        </p:spPr>
      </p:pic>
      <p:pic>
        <p:nvPicPr>
          <p:cNvPr id="6" name="Picture 5" descr="C:\Users\user\Desktop\Projects final graphs\Sturation vs time\CH4\CH4 at6.jpg"/>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785786" y="3214686"/>
            <a:ext cx="2671449" cy="1502796"/>
          </a:xfrm>
          <a:prstGeom prst="rect">
            <a:avLst/>
          </a:prstGeom>
          <a:noFill/>
          <a:ln>
            <a:noFill/>
          </a:ln>
        </p:spPr>
      </p:pic>
      <p:pic>
        <p:nvPicPr>
          <p:cNvPr id="7" name="Picture 6" descr="C:\Users\user\Desktop\Projects final graphs\Sturation vs time\CH4\CH4 at9.jpg"/>
          <p:cNvPicPr/>
          <p:nvPr/>
        </p:nvPicPr>
        <p:blipFill>
          <a:blip r:embed="rId5"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4929190" y="3214686"/>
            <a:ext cx="2629045" cy="1478942"/>
          </a:xfrm>
          <a:prstGeom prst="rect">
            <a:avLst/>
          </a:prstGeom>
          <a:noFill/>
          <a:ln>
            <a:noFill/>
          </a:ln>
        </p:spPr>
      </p:pic>
      <p:pic>
        <p:nvPicPr>
          <p:cNvPr id="8" name="Picture 7" descr="C:\Users\user\Desktop\Projects final graphs\Sturation vs time\CH4\CH4 at12.jpg"/>
          <p:cNvPicPr/>
          <p:nvPr/>
        </p:nvPicPr>
        <p:blipFill>
          <a:blip r:embed="rId6"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2928926" y="4857760"/>
            <a:ext cx="2756258" cy="1550504"/>
          </a:xfrm>
          <a:prstGeom prst="rect">
            <a:avLst/>
          </a:prstGeom>
          <a:noFill/>
          <a:ln>
            <a:noFill/>
          </a:ln>
        </p:spPr>
      </p:pic>
      <p:pic>
        <p:nvPicPr>
          <p:cNvPr id="9" name="Picture 8" descr="C:\Users\user\Desktop\CH4 at1 .jpg"/>
          <p:cNvPicPr/>
          <p:nvPr/>
        </p:nvPicPr>
        <p:blipFill>
          <a:blip r:embed="rId7">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785918" y="6482697"/>
            <a:ext cx="5731510" cy="3753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5"/>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6"/>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2000" fill="hold"/>
                                        <p:tgtEl>
                                          <p:spTgt spid="7"/>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8"/>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nodeType="clickEffect">
                                  <p:stCondLst>
                                    <p:cond delay="0"/>
                                  </p:stCondLst>
                                  <p:childTnLst>
                                    <p:animScale>
                                      <p:cBhvr>
                                        <p:cTn id="26"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style>
          <a:lnRef idx="1">
            <a:schemeClr val="accent2"/>
          </a:lnRef>
          <a:fillRef idx="2">
            <a:schemeClr val="accent2"/>
          </a:fillRef>
          <a:effectRef idx="1">
            <a:schemeClr val="accent2"/>
          </a:effectRef>
          <a:fontRef idx="minor">
            <a:schemeClr val="dk1"/>
          </a:fontRef>
        </p:style>
        <p:txBody>
          <a:bodyPr anchor="ctr">
            <a:normAutofit/>
          </a:bodyPr>
          <a:lstStyle/>
          <a:p>
            <a:pPr algn="ctr"/>
            <a:r>
              <a:rPr lang="en-US" dirty="0" smtClean="0"/>
              <a:t>Results and Conclusions</a:t>
            </a:r>
            <a:endParaRPr lang="en-SG" dirty="0"/>
          </a:p>
        </p:txBody>
      </p:sp>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Future Scope of Project</a:t>
            </a:r>
            <a:endParaRPr lang="en-SG"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t>The project has great scope in calculation of CBM potential in number of CBM field being developed by Govt. Of India.</a:t>
            </a:r>
          </a:p>
          <a:p>
            <a:pPr>
              <a:buFont typeface="Wingdings" pitchFamily="2" charset="2"/>
              <a:buChar char="v"/>
            </a:pPr>
            <a:r>
              <a:rPr lang="en-US" dirty="0" smtClean="0"/>
              <a:t>ECLIPSE as a software has been highly successful in getting correct reserve estimation and sensitivity analysis and thus could be used extensively in the industry.</a:t>
            </a:r>
          </a:p>
          <a:p>
            <a:pPr>
              <a:buFont typeface="Wingdings" pitchFamily="2" charset="2"/>
              <a:buChar char="v"/>
            </a:pPr>
            <a:r>
              <a:rPr lang="en-US" dirty="0" smtClean="0"/>
              <a:t>Comparative analysis of gas rate, total production of CBM et. al. with sorption time, initial water saturation has proved out to be of great importance in selecting the block for CBM extraction.</a:t>
            </a:r>
          </a:p>
          <a:p>
            <a:pPr>
              <a:buFont typeface="Wingdings" pitchFamily="2" charset="2"/>
              <a:buChar char="v"/>
            </a:pPr>
            <a:endParaRPr lang="en-SG"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style>
          <a:lnRef idx="2">
            <a:schemeClr val="accent3"/>
          </a:lnRef>
          <a:fillRef idx="1">
            <a:schemeClr val="lt1"/>
          </a:fillRef>
          <a:effectRef idx="0">
            <a:schemeClr val="accent3"/>
          </a:effectRef>
          <a:fontRef idx="minor">
            <a:schemeClr val="dk1"/>
          </a:fontRef>
        </p:style>
        <p:txBody>
          <a:bodyPr anchor="ctr"/>
          <a:lstStyle/>
          <a:p>
            <a:pPr algn="ctr"/>
            <a:r>
              <a:rPr lang="en-US" b="1" dirty="0" smtClean="0"/>
              <a:t>References</a:t>
            </a:r>
            <a:endParaRPr lang="en-SG" b="1" dirty="0"/>
          </a:p>
        </p:txBody>
      </p:sp>
      <p:sp>
        <p:nvSpPr>
          <p:cNvPr id="3" name="Content Placeholder 2"/>
          <p:cNvSpPr>
            <a:spLocks noGrp="1"/>
          </p:cNvSpPr>
          <p:nvPr>
            <p:ph idx="1"/>
          </p:nvPr>
        </p:nvSpPr>
        <p:spPr>
          <a:xfrm>
            <a:off x="457200" y="1935480"/>
            <a:ext cx="8329642" cy="4708230"/>
          </a:xfrm>
        </p:spPr>
        <p:txBody>
          <a:bodyPr>
            <a:noAutofit/>
          </a:bodyPr>
          <a:lstStyle/>
          <a:p>
            <a:pPr marL="342900" lvl="0" indent="-342900">
              <a:buFont typeface="+mj-lt"/>
              <a:buAutoNum type="arabicPeriod"/>
            </a:pPr>
            <a:r>
              <a:rPr lang="en-IN" sz="1800" dirty="0" err="1" smtClean="0"/>
              <a:t>Zuber</a:t>
            </a:r>
            <a:r>
              <a:rPr lang="en-IN" sz="1800" dirty="0" smtClean="0"/>
              <a:t>, M.D. </a:t>
            </a:r>
            <a:r>
              <a:rPr lang="en-IN" sz="1800" i="1" dirty="0" smtClean="0"/>
              <a:t>et al</a:t>
            </a:r>
            <a:r>
              <a:rPr lang="en-IN" sz="1800" dirty="0" smtClean="0"/>
              <a:t>.: “The Use of Simulation and History Matching to Determine Critical </a:t>
            </a:r>
            <a:r>
              <a:rPr lang="en-IN" sz="1800" dirty="0" err="1" smtClean="0"/>
              <a:t>Coalbed</a:t>
            </a:r>
            <a:r>
              <a:rPr lang="en-IN" sz="1800" dirty="0" smtClean="0"/>
              <a:t> Methane Reservoir Properties,” paper SPE/DOE 16420 presented at the 1987 SPE/DOE Low Permeability Reservoir Symposium, Denver, and 18-19 May.</a:t>
            </a:r>
            <a:endParaRPr lang="en-SG" sz="1800" dirty="0" smtClean="0"/>
          </a:p>
          <a:p>
            <a:pPr marL="342900" lvl="0" indent="-342900">
              <a:buFont typeface="+mj-lt"/>
              <a:buAutoNum type="arabicPeriod"/>
            </a:pPr>
            <a:r>
              <a:rPr lang="en-IN" sz="1800" dirty="0" err="1" smtClean="0"/>
              <a:t>Seidle</a:t>
            </a:r>
            <a:r>
              <a:rPr lang="en-IN" sz="1800" dirty="0" smtClean="0"/>
              <a:t>, J.P., and </a:t>
            </a:r>
            <a:r>
              <a:rPr lang="en-IN" sz="1800" dirty="0" err="1" smtClean="0"/>
              <a:t>Arri</a:t>
            </a:r>
            <a:r>
              <a:rPr lang="en-IN" sz="1800" dirty="0" smtClean="0"/>
              <a:t>, L.E.: “Use of Conventional Reservoir Models for </a:t>
            </a:r>
            <a:r>
              <a:rPr lang="en-IN" sz="1800" dirty="0" err="1" smtClean="0"/>
              <a:t>Coalbed</a:t>
            </a:r>
            <a:r>
              <a:rPr lang="en-IN" sz="1800" dirty="0" smtClean="0"/>
              <a:t> Methane Simulation,” paper CIM-90/SPE 21599 presented at the 1990 International Technical Meeting, Calgary, 10-13 June.</a:t>
            </a:r>
            <a:endParaRPr lang="en-SG" sz="1800" dirty="0" smtClean="0"/>
          </a:p>
          <a:p>
            <a:pPr marL="342900" lvl="0" indent="-342900">
              <a:buFont typeface="+mj-lt"/>
              <a:buAutoNum type="arabicPeriod"/>
            </a:pPr>
            <a:r>
              <a:rPr lang="en-IN" sz="1800" dirty="0" smtClean="0"/>
              <a:t>“Comparison of Computation Methods for CBM Performance”,  C.A. MORA, R.A. WATTENBARGER Texas A&amp;M University &amp; S. MCKETTA El Paso Exploration and Production Company, 8th Canadian International Petroleum Conference (58th Annual Technical Meeting), Calgary, Alberta, Canada, June 12 – 14, 2007</a:t>
            </a:r>
            <a:endParaRPr lang="en-SG" sz="1800" dirty="0" smtClean="0"/>
          </a:p>
          <a:p>
            <a:pPr marL="342900" lvl="0" indent="-342900">
              <a:buFont typeface="+mj-lt"/>
              <a:buAutoNum type="arabicPeriod"/>
            </a:pPr>
            <a:r>
              <a:rPr lang="en-IN" sz="1800" dirty="0" err="1" smtClean="0"/>
              <a:t>Jalal</a:t>
            </a:r>
            <a:r>
              <a:rPr lang="en-IN" sz="1800" dirty="0" smtClean="0"/>
              <a:t>, J. and </a:t>
            </a:r>
            <a:r>
              <a:rPr lang="en-IN" sz="1800" dirty="0" err="1" smtClean="0"/>
              <a:t>Shahab</a:t>
            </a:r>
            <a:r>
              <a:rPr lang="en-IN" sz="1800" dirty="0" smtClean="0"/>
              <a:t>, D.M.: “A </a:t>
            </a:r>
            <a:r>
              <a:rPr lang="en-IN" sz="1800" dirty="0" err="1" smtClean="0"/>
              <a:t>Coalbed</a:t>
            </a:r>
            <a:r>
              <a:rPr lang="en-IN" sz="1800" dirty="0" smtClean="0"/>
              <a:t> Methane Reservoir Simulator Designed for  the Independent Producers,” paper SPE 91414 presented at the 2004 SPE Eastern Regional Meeting, Charleston, West Virginia, 15-17 September.</a:t>
            </a:r>
            <a:endParaRPr lang="en-SG" sz="1800" dirty="0" smtClean="0"/>
          </a:p>
          <a:p>
            <a:pPr marL="342900" lvl="0" indent="-342900">
              <a:buFont typeface="+mj-lt"/>
              <a:buAutoNum type="arabicPeriod"/>
            </a:pPr>
            <a:r>
              <a:rPr lang="en-IN" sz="1800" dirty="0" smtClean="0"/>
              <a:t>Halliburton handbook : “ </a:t>
            </a:r>
            <a:r>
              <a:rPr lang="en-IN" sz="1800" dirty="0" err="1" smtClean="0"/>
              <a:t>Coalbed</a:t>
            </a:r>
            <a:r>
              <a:rPr lang="en-IN" sz="1800" dirty="0" smtClean="0"/>
              <a:t> methane potential (principle and practice) ”.</a:t>
            </a:r>
            <a:endParaRPr lang="en-SG" sz="1800" dirty="0" smtClean="0"/>
          </a:p>
          <a:p>
            <a:pPr>
              <a:buNone/>
            </a:pPr>
            <a:endParaRPr lang="en-SG"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chor="ctr"/>
          <a:lstStyle/>
          <a:p>
            <a:pPr algn="ctr"/>
            <a:r>
              <a:rPr lang="en-US" dirty="0" smtClean="0"/>
              <a:t>Objectives:-</a:t>
            </a:r>
            <a:endParaRPr lang="en-SG"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596" y="571480"/>
            <a:ext cx="8305800" cy="5153804"/>
          </a:xfrm>
          <a:ln>
            <a:noFill/>
          </a:ln>
          <a:effectLst>
            <a:glow rad="139700">
              <a:schemeClr val="accent4">
                <a:satMod val="175000"/>
                <a:alpha val="40000"/>
              </a:schemeClr>
            </a:glow>
            <a:reflection blurRad="6350" stA="50000" endA="300" endPos="55500" dist="50800" dir="5400000" sy="-100000" algn="bl" rotWithShape="0"/>
            <a:softEdge rad="63500"/>
          </a:effectLst>
          <a:scene3d>
            <a:camera prst="orthographicFront">
              <a:rot lat="0" lon="0" rev="0"/>
            </a:camera>
            <a:lightRig rig="contrasting" dir="t">
              <a:rot lat="0" lon="0" rev="7800000"/>
            </a:lightRig>
          </a:scene3d>
          <a:sp3d>
            <a:bevelT w="139700" h="139700"/>
          </a:sp3d>
        </p:spPr>
        <p:txBody>
          <a:bodyPr anchor="ct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9600" b="1" dirty="0" smtClean="0">
                <a:ln>
                  <a:noFill/>
                  <a:prstDash val="sysDash"/>
                </a:ln>
                <a:solidFill>
                  <a:schemeClr val="accent3"/>
                </a:solidFill>
                <a:effectLst>
                  <a:outerShdw blurRad="50800" dist="292100" dir="6000000" algn="ctr" rotWithShape="0">
                    <a:srgbClr val="000000">
                      <a:alpha val="44000"/>
                    </a:srgbClr>
                  </a:outerShdw>
                </a:effectLst>
                <a:latin typeface="AR CENA" pitchFamily="2" charset="0"/>
              </a:rPr>
              <a:t>THANK YOU</a:t>
            </a:r>
            <a:endParaRPr lang="en-SG" sz="9600" b="1" dirty="0">
              <a:ln>
                <a:noFill/>
                <a:prstDash val="sysDash"/>
              </a:ln>
              <a:solidFill>
                <a:schemeClr val="accent3"/>
              </a:solidFill>
              <a:effectLst>
                <a:outerShdw blurRad="50800" dist="292100" dir="6000000" algn="ctr" rotWithShape="0">
                  <a:srgbClr val="000000">
                    <a:alpha val="44000"/>
                  </a:srgbClr>
                </a:outerShdw>
              </a:effectLst>
              <a:latin typeface="AR CEN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r>
              <a:rPr lang="en-US" dirty="0" smtClean="0"/>
              <a:t>Back Up Slide</a:t>
            </a:r>
            <a:endParaRPr lang="en-SG" dirty="0"/>
          </a:p>
        </p:txBody>
      </p:sp>
      <p:sp>
        <p:nvSpPr>
          <p:cNvPr id="5" name="Content Placeholder 4"/>
          <p:cNvSpPr>
            <a:spLocks noGrp="1"/>
          </p:cNvSpPr>
          <p:nvPr>
            <p:ph idx="1"/>
          </p:nvPr>
        </p:nvSpPr>
        <p:spPr/>
        <p:txBody>
          <a:bodyPr>
            <a:normAutofit fontScale="47500" lnSpcReduction="20000"/>
          </a:bodyPr>
          <a:lstStyle/>
          <a:p>
            <a:pPr>
              <a:buNone/>
            </a:pPr>
            <a:r>
              <a:rPr lang="en-US" sz="3400" b="1" u="sng" dirty="0" smtClean="0"/>
              <a:t>Gas in Place Estimation</a:t>
            </a:r>
            <a:endParaRPr lang="en-SG" sz="3400" b="1" u="sng" dirty="0" smtClean="0"/>
          </a:p>
          <a:p>
            <a:r>
              <a:rPr lang="en-US" dirty="0" smtClean="0"/>
              <a:t>CBM models are characterized as a coal/cleat system of equations. Most of the gas is stored in the coal blocks. Gas storage is dominated by adsorption according to Eq.3.3.1</a:t>
            </a:r>
            <a:r>
              <a:rPr lang="en-US" i="1" dirty="0" smtClean="0"/>
              <a:t> </a:t>
            </a:r>
            <a:endParaRPr lang="en-SG" dirty="0" smtClean="0"/>
          </a:p>
          <a:p>
            <a:pPr>
              <a:buNone/>
            </a:pPr>
            <a:r>
              <a:rPr lang="en-US" dirty="0" smtClean="0"/>
              <a:t> </a:t>
            </a:r>
          </a:p>
          <a:p>
            <a:pPr>
              <a:buNone/>
            </a:pPr>
            <a:endParaRPr lang="en-SG" dirty="0" smtClean="0"/>
          </a:p>
          <a:p>
            <a:r>
              <a:rPr lang="en-US" dirty="0" smtClean="0"/>
              <a:t>Gas concentration, </a:t>
            </a:r>
            <a:r>
              <a:rPr lang="en-US" i="1" dirty="0" err="1" smtClean="0"/>
              <a:t>Gc</a:t>
            </a:r>
            <a:r>
              <a:rPr lang="en-US" dirty="0" smtClean="0"/>
              <a:t>, is a function of the Langmuir Isotherm curve by means of Eq.3.3.2</a:t>
            </a:r>
            <a:endParaRPr lang="en-SG" dirty="0" smtClean="0"/>
          </a:p>
          <a:p>
            <a:pPr>
              <a:buNone/>
            </a:pPr>
            <a:r>
              <a:rPr lang="en-US" dirty="0" smtClean="0"/>
              <a:t> </a:t>
            </a:r>
            <a:endParaRPr lang="en-SG" dirty="0" smtClean="0"/>
          </a:p>
          <a:p>
            <a:pPr>
              <a:buNone/>
            </a:pPr>
            <a:endParaRPr lang="en-SG" dirty="0" smtClean="0"/>
          </a:p>
          <a:p>
            <a:r>
              <a:rPr lang="en-US" dirty="0" smtClean="0"/>
              <a:t>Langmuir volume (</a:t>
            </a:r>
            <a:r>
              <a:rPr lang="en-US" i="1" dirty="0" smtClean="0"/>
              <a:t>V</a:t>
            </a:r>
            <a:r>
              <a:rPr lang="en-US" i="1" baseline="-25000" dirty="0" smtClean="0"/>
              <a:t>L</a:t>
            </a:r>
            <a:r>
              <a:rPr lang="en-US" dirty="0" smtClean="0"/>
              <a:t>) represents the maximum amount of methane adsorbed on the surface of the coal matrix when the pressure, </a:t>
            </a:r>
            <a:r>
              <a:rPr lang="en-US" i="1" dirty="0" smtClean="0"/>
              <a:t>P</a:t>
            </a:r>
            <a:r>
              <a:rPr lang="en-US" dirty="0" smtClean="0"/>
              <a:t>, reaches infinity. This value is asymptotically approached by the isotherm (Fig. 1.3) as the pressure increases. </a:t>
            </a:r>
            <a:endParaRPr lang="en-SG" dirty="0" smtClean="0"/>
          </a:p>
          <a:p>
            <a:r>
              <a:rPr lang="en-US" dirty="0" smtClean="0"/>
              <a:t>Langmuir pressure (</a:t>
            </a:r>
            <a:r>
              <a:rPr lang="en-US" i="1" dirty="0" smtClean="0"/>
              <a:t>P</a:t>
            </a:r>
            <a:r>
              <a:rPr lang="en-US" i="1" baseline="-25000" dirty="0" smtClean="0"/>
              <a:t>L</a:t>
            </a:r>
            <a:r>
              <a:rPr lang="en-US" dirty="0" smtClean="0"/>
              <a:t>) represents the pressure where the amount of adsorbed methane is one half of its maximum amount, </a:t>
            </a:r>
            <a:r>
              <a:rPr lang="en-US" i="1" dirty="0" smtClean="0"/>
              <a:t>V</a:t>
            </a:r>
            <a:r>
              <a:rPr lang="en-US" i="1" baseline="-25000" dirty="0" smtClean="0"/>
              <a:t>L</a:t>
            </a:r>
            <a:r>
              <a:rPr lang="en-US" dirty="0" smtClean="0"/>
              <a:t>. </a:t>
            </a:r>
            <a:endParaRPr lang="en-SG" dirty="0" smtClean="0"/>
          </a:p>
          <a:p>
            <a:r>
              <a:rPr lang="en-US" dirty="0" smtClean="0"/>
              <a:t> For most of the reservoirs, the coal cleats are initially water saturated. However, some reservoirs present free gas in the cleat system, and in some special cases, there is no water in the cleat system (dry coal). Most of the times, the free gas in the cleat system volume is very small compared with the gas adsorbed on the surface of the matrix. Gas in Place in the cleat system is estimated using the volumetric Eq. 3.3.3.</a:t>
            </a:r>
            <a:endParaRPr lang="en-SG" dirty="0" smtClean="0"/>
          </a:p>
          <a:p>
            <a:pPr>
              <a:buNone/>
            </a:pPr>
            <a:endParaRPr lang="en-SG" dirty="0" smtClean="0"/>
          </a:p>
          <a:p>
            <a:r>
              <a:rPr lang="en-US" i="1" dirty="0" err="1" smtClean="0"/>
              <a:t>GIPf</a:t>
            </a:r>
            <a:r>
              <a:rPr lang="en-US" i="1" dirty="0" smtClean="0"/>
              <a:t> = A * h* </a:t>
            </a:r>
            <a:r>
              <a:rPr lang="en-US" dirty="0" smtClean="0"/>
              <a:t>f </a:t>
            </a:r>
            <a:r>
              <a:rPr lang="en-US" i="1" dirty="0" smtClean="0"/>
              <a:t>* </a:t>
            </a:r>
            <a:r>
              <a:rPr lang="en-US" dirty="0" smtClean="0"/>
              <a:t>(1-</a:t>
            </a:r>
            <a:r>
              <a:rPr lang="en-US" i="1" dirty="0" smtClean="0"/>
              <a:t>Sw </a:t>
            </a:r>
            <a:r>
              <a:rPr lang="en-US" dirty="0" smtClean="0"/>
              <a:t>) </a:t>
            </a:r>
            <a:r>
              <a:rPr lang="en-US" i="1" dirty="0" smtClean="0"/>
              <a:t>/ </a:t>
            </a:r>
            <a:r>
              <a:rPr lang="en-US" dirty="0" err="1" smtClean="0"/>
              <a:t>b</a:t>
            </a:r>
            <a:r>
              <a:rPr lang="en-US" i="1" dirty="0" err="1" smtClean="0"/>
              <a:t>g</a:t>
            </a:r>
            <a:r>
              <a:rPr lang="en-US" dirty="0" smtClean="0"/>
              <a:t>…….. ………………………………………............. 3.3.3</a:t>
            </a:r>
            <a:endParaRPr lang="en-SG" dirty="0" smtClean="0"/>
          </a:p>
          <a:p>
            <a:pPr>
              <a:buNone/>
            </a:pPr>
            <a:r>
              <a:rPr lang="en-US" dirty="0" smtClean="0"/>
              <a:t> </a:t>
            </a:r>
            <a:endParaRPr lang="en-SG" dirty="0" smtClean="0"/>
          </a:p>
          <a:p>
            <a:r>
              <a:rPr lang="en-US" dirty="0" smtClean="0"/>
              <a:t>So, the total gas in place is the sum of the adsorbed gas in the matrix system and the</a:t>
            </a:r>
            <a:endParaRPr lang="en-SG" dirty="0" smtClean="0"/>
          </a:p>
          <a:p>
            <a:pPr>
              <a:buNone/>
            </a:pPr>
            <a:r>
              <a:rPr lang="en-US" dirty="0" smtClean="0"/>
              <a:t>       free gas in the cleats as is shown in Eq. 3.3.4</a:t>
            </a:r>
            <a:endParaRPr lang="en-SG" dirty="0" smtClean="0"/>
          </a:p>
          <a:p>
            <a:pPr>
              <a:buNone/>
            </a:pPr>
            <a:r>
              <a:rPr lang="en-US" dirty="0" smtClean="0"/>
              <a:t> </a:t>
            </a:r>
            <a:endParaRPr lang="en-SG" dirty="0" smtClean="0"/>
          </a:p>
          <a:p>
            <a:r>
              <a:rPr lang="en-US" i="1" dirty="0" smtClean="0"/>
              <a:t>GIP = GIPs + </a:t>
            </a:r>
            <a:r>
              <a:rPr lang="en-US" i="1" dirty="0" err="1" smtClean="0"/>
              <a:t>GIPf</a:t>
            </a:r>
            <a:endParaRPr lang="en-SG"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43000" y="2667000"/>
            <a:ext cx="2357454" cy="312434"/>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2975" y="3200399"/>
            <a:ext cx="500067" cy="185737"/>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chor="ctr">
            <a:normAutofit fontScale="90000"/>
          </a:bodyPr>
          <a:lstStyle/>
          <a:p>
            <a:pPr algn="ctr"/>
            <a:r>
              <a:rPr lang="en-IN" dirty="0" smtClean="0"/>
              <a:t>Actual and Model CBM Reservoir</a:t>
            </a:r>
            <a:endParaRPr lang="en-SG" dirty="0"/>
          </a:p>
        </p:txBody>
      </p:sp>
      <p:pic>
        <p:nvPicPr>
          <p:cNvPr id="4" name="Content Placeholder 3" descr="C:\Users\user\Desktop\Model.JP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561975" y="2277269"/>
            <a:ext cx="8020050" cy="3705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85860"/>
            <a:ext cx="8229600" cy="724648"/>
          </a:xfrm>
        </p:spPr>
        <p:txBody>
          <a:bodyPr>
            <a:noAutofit/>
          </a:bodyPr>
          <a:lstStyle/>
          <a:p>
            <a:r>
              <a:rPr lang="en-US" sz="3600" b="1" dirty="0" smtClean="0"/>
              <a:t>Comparison of different diffusion model applied to Coal Bed Methane Reservoir</a:t>
            </a:r>
            <a:r>
              <a:rPr lang="en-SG" sz="3600" dirty="0" smtClean="0"/>
              <a:t/>
            </a:r>
            <a:br>
              <a:rPr lang="en-SG" sz="3600" dirty="0" smtClean="0"/>
            </a:br>
            <a:endParaRPr lang="en-SG" sz="3600" dirty="0"/>
          </a:p>
        </p:txBody>
      </p:sp>
      <p:pic>
        <p:nvPicPr>
          <p:cNvPr id="4" name="Content Placeholder 3" descr="H:\Capture.PN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457200" y="2157646"/>
            <a:ext cx="8229600" cy="394447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229600" cy="1500198"/>
          </a:xfrm>
        </p:spPr>
        <p:txBody>
          <a:bodyPr anchor="ctr">
            <a:normAutofit fontScale="90000"/>
          </a:bodyPr>
          <a:lstStyle/>
          <a:p>
            <a:pPr algn="ctr"/>
            <a:r>
              <a:rPr lang="en-IN" dirty="0" smtClean="0"/>
              <a:t>Sorption Time for Modelling Diffusion Process</a:t>
            </a:r>
            <a:r>
              <a:rPr lang="en-SG" dirty="0" smtClean="0"/>
              <a:t/>
            </a:r>
            <a:br>
              <a:rPr lang="en-SG" dirty="0" smtClean="0"/>
            </a:br>
            <a:endParaRPr lang="en-SG" dirty="0"/>
          </a:p>
        </p:txBody>
      </p:sp>
      <p:sp>
        <p:nvSpPr>
          <p:cNvPr id="3" name="Content Placeholder 2"/>
          <p:cNvSpPr>
            <a:spLocks noGrp="1"/>
          </p:cNvSpPr>
          <p:nvPr>
            <p:ph idx="1"/>
          </p:nvPr>
        </p:nvSpPr>
        <p:spPr>
          <a:xfrm>
            <a:off x="357158" y="2071678"/>
            <a:ext cx="8229600" cy="4389120"/>
          </a:xfrm>
        </p:spPr>
        <p:txBody>
          <a:bodyPr>
            <a:normAutofit fontScale="92500" lnSpcReduction="20000"/>
          </a:bodyPr>
          <a:lstStyle/>
          <a:p>
            <a:r>
              <a:rPr lang="en-US" dirty="0" smtClean="0"/>
              <a:t>The drainage rate (</a:t>
            </a:r>
            <a:r>
              <a:rPr lang="en-US" dirty="0" err="1" smtClean="0"/>
              <a:t>Fick’s</a:t>
            </a:r>
            <a:r>
              <a:rPr lang="en-US" dirty="0" smtClean="0"/>
              <a:t> Law) from the coal block can be expressed using Eq.</a:t>
            </a:r>
          </a:p>
          <a:p>
            <a:pPr>
              <a:buNone/>
            </a:pPr>
            <a:endParaRPr lang="en-US" dirty="0" smtClean="0"/>
          </a:p>
          <a:p>
            <a:r>
              <a:rPr lang="en-US" dirty="0" smtClean="0"/>
              <a:t>Sorption time, express the diffusion process by means</a:t>
            </a:r>
            <a:endParaRPr lang="en-SG" dirty="0" smtClean="0"/>
          </a:p>
          <a:p>
            <a:pPr>
              <a:buNone/>
            </a:pPr>
            <a:r>
              <a:rPr lang="en-US" dirty="0" smtClean="0"/>
              <a:t>    of Eq.</a:t>
            </a:r>
          </a:p>
          <a:p>
            <a:pPr>
              <a:buNone/>
            </a:pPr>
            <a:endParaRPr lang="en-US" dirty="0" smtClean="0"/>
          </a:p>
          <a:p>
            <a:r>
              <a:rPr lang="en-US" dirty="0" smtClean="0"/>
              <a:t>By definition, , is the time at which 63.2% of the ultimate drainage occurs when maintained at constant surrounding pressure and temperature. </a:t>
            </a:r>
            <a:endParaRPr lang="en-SG" dirty="0" smtClean="0"/>
          </a:p>
          <a:p>
            <a:r>
              <a:rPr lang="en-US" dirty="0" smtClean="0"/>
              <a:t>From laboratory tests (canister test) the diffusivity term can be estimated and </a:t>
            </a:r>
            <a:r>
              <a:rPr lang="en-US" dirty="0" err="1" smtClean="0"/>
              <a:t>therefrom</a:t>
            </a:r>
            <a:r>
              <a:rPr lang="en-US" dirty="0" smtClean="0"/>
              <a:t> the sorption time can be calculated.</a:t>
            </a:r>
            <a:endParaRPr lang="en-SG" dirty="0" smtClean="0"/>
          </a:p>
          <a:p>
            <a:pPr>
              <a:buNone/>
            </a:pPr>
            <a:endParaRPr lang="en-SG" dirty="0"/>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pic>
        <p:nvPicPr>
          <p:cNvPr id="440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0" y="2895600"/>
            <a:ext cx="1428750" cy="333375"/>
          </a:xfrm>
          <a:prstGeom prst="rect">
            <a:avLst/>
          </a:prstGeom>
          <a:noFill/>
        </p:spPr>
      </p:pic>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SG"/>
          </a:p>
        </p:txBody>
      </p:sp>
      <p:pic>
        <p:nvPicPr>
          <p:cNvPr id="4403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57400" y="3733800"/>
            <a:ext cx="676275" cy="5429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chor="ctr"/>
          <a:lstStyle/>
          <a:p>
            <a:pPr algn="ctr"/>
            <a:r>
              <a:rPr lang="en-US" dirty="0" smtClean="0"/>
              <a:t>What is Coal Bed Methane??</a:t>
            </a:r>
            <a:endParaRPr lang="en-SG" dirty="0"/>
          </a:p>
        </p:txBody>
      </p:sp>
      <p:sp>
        <p:nvSpPr>
          <p:cNvPr id="3" name="Content Placeholder 2"/>
          <p:cNvSpPr>
            <a:spLocks noGrp="1"/>
          </p:cNvSpPr>
          <p:nvPr>
            <p:ph idx="1"/>
          </p:nvPr>
        </p:nvSpPr>
        <p:spPr>
          <a:xfrm>
            <a:off x="714348" y="2786058"/>
            <a:ext cx="7686700" cy="3038476"/>
          </a:xfrm>
        </p:spPr>
        <p:txBody>
          <a:bodyPr/>
          <a:lstStyle/>
          <a:p>
            <a:r>
              <a:rPr lang="en-US" dirty="0" smtClean="0"/>
              <a:t>Standard natural gas- CH4</a:t>
            </a:r>
          </a:p>
          <a:p>
            <a:r>
              <a:rPr lang="en-US" dirty="0" smtClean="0"/>
              <a:t>Methane forms along with coal</a:t>
            </a:r>
          </a:p>
          <a:p>
            <a:pPr>
              <a:buNone/>
            </a:pPr>
            <a:r>
              <a:rPr lang="en-US" dirty="0" smtClean="0"/>
              <a:t>    during </a:t>
            </a:r>
            <a:r>
              <a:rPr lang="en-US" dirty="0" err="1" smtClean="0"/>
              <a:t>coalification</a:t>
            </a:r>
            <a:r>
              <a:rPr lang="en-US" dirty="0" smtClean="0"/>
              <a:t> process.</a:t>
            </a:r>
          </a:p>
          <a:p>
            <a:r>
              <a:rPr lang="en-US" dirty="0" smtClean="0"/>
              <a:t>Held in the cleats with the coal.</a:t>
            </a:r>
          </a:p>
          <a:p>
            <a:r>
              <a:rPr lang="en-US" dirty="0" smtClean="0"/>
              <a:t>Held on the surface of the coal </a:t>
            </a:r>
          </a:p>
          <a:p>
            <a:pPr>
              <a:buNone/>
            </a:pPr>
            <a:r>
              <a:rPr lang="en-US" dirty="0" smtClean="0"/>
              <a:t>    matrix by adsorption.</a:t>
            </a:r>
          </a:p>
        </p:txBody>
      </p:sp>
      <p:pic>
        <p:nvPicPr>
          <p:cNvPr id="4" name="Picture 3"/>
          <p:cNvPicPr>
            <a:picLocks noChangeAspect="1" noChangeArrowheads="1"/>
          </p:cNvPicPr>
          <p:nvPr/>
        </p:nvPicPr>
        <p:blipFill>
          <a:blip r:embed="rId2"/>
          <a:srcRect/>
          <a:stretch>
            <a:fillRect/>
          </a:stretch>
        </p:blipFill>
        <p:spPr bwMode="auto">
          <a:xfrm>
            <a:off x="5715008" y="2500306"/>
            <a:ext cx="3000396" cy="37558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3">
            <a:schemeClr val="dk2"/>
          </a:fillRef>
          <a:effectRef idx="0">
            <a:scrgbClr r="0" g="0" b="0"/>
          </a:effectRef>
          <a:fontRef idx="major"/>
        </p:style>
        <p:txBody>
          <a:bodyPr anchor="ctr"/>
          <a:lstStyle/>
          <a:p>
            <a:pPr algn="ctr"/>
            <a:r>
              <a:rPr lang="en-US" dirty="0" smtClean="0"/>
              <a:t>Vitality of CBM Gas Extraction</a:t>
            </a:r>
            <a:endParaRPr lang="en-SG" dirty="0"/>
          </a:p>
        </p:txBody>
      </p:sp>
      <p:graphicFrame>
        <p:nvGraphicFramePr>
          <p:cNvPr id="5" name="Content Placeholder 4"/>
          <p:cNvGraphicFramePr>
            <a:graphicFrameLocks noGrp="1"/>
          </p:cNvGraphicFramePr>
          <p:nvPr>
            <p:ph idx="1"/>
          </p:nvPr>
        </p:nvGraphicFramePr>
        <p:xfrm>
          <a:off x="457200" y="1968838"/>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style>
          <a:lnRef idx="0">
            <a:schemeClr val="dk1"/>
          </a:lnRef>
          <a:fillRef idx="3">
            <a:schemeClr val="dk1"/>
          </a:fillRef>
          <a:effectRef idx="3">
            <a:schemeClr val="dk1"/>
          </a:effectRef>
          <a:fontRef idx="minor">
            <a:schemeClr val="lt1"/>
          </a:fontRef>
        </p:style>
        <p:txBody>
          <a:bodyPr anchor="ctr"/>
          <a:lstStyle/>
          <a:p>
            <a:pPr algn="ctr"/>
            <a:r>
              <a:rPr lang="en-US" dirty="0" smtClean="0"/>
              <a:t>CBM and its Dual Porosity</a:t>
            </a:r>
            <a:endParaRPr lang="en-SG" dirty="0"/>
          </a:p>
        </p:txBody>
      </p:sp>
      <p:pic>
        <p:nvPicPr>
          <p:cNvPr id="4" name="Content Placeholder 3" descr="C:\Users\user\Desktop\coal seams.JP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1553374" y="1935163"/>
            <a:ext cx="6037252" cy="4389437"/>
          </a:xfrm>
          <a:prstGeom prst="rect">
            <a:avLst/>
          </a:prstGeom>
          <a:noFill/>
          <a:ln>
            <a:noFill/>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style>
          <a:lnRef idx="1">
            <a:schemeClr val="accent1"/>
          </a:lnRef>
          <a:fillRef idx="2">
            <a:schemeClr val="accent1"/>
          </a:fillRef>
          <a:effectRef idx="1">
            <a:schemeClr val="accent1"/>
          </a:effectRef>
          <a:fontRef idx="minor">
            <a:schemeClr val="dk1"/>
          </a:fontRef>
        </p:style>
        <p:txBody>
          <a:bodyPr anchor="ctr">
            <a:normAutofit fontScale="90000"/>
          </a:bodyPr>
          <a:lstStyle/>
          <a:p>
            <a:pPr algn="ctr"/>
            <a:r>
              <a:rPr lang="en-US" dirty="0" smtClean="0"/>
              <a:t>Production Profile of a CBM well</a:t>
            </a:r>
            <a:endParaRPr lang="en-SG" dirty="0"/>
          </a:p>
        </p:txBody>
      </p:sp>
      <p:pic>
        <p:nvPicPr>
          <p:cNvPr id="4" name="Content Placeholder 3" descr="C:\Users\user\Desktop\trend.JP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642910" y="2071678"/>
            <a:ext cx="7858180" cy="457203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style>
          <a:lnRef idx="1">
            <a:schemeClr val="accent2"/>
          </a:lnRef>
          <a:fillRef idx="2">
            <a:schemeClr val="accent2"/>
          </a:fillRef>
          <a:effectRef idx="1">
            <a:schemeClr val="accent2"/>
          </a:effectRef>
          <a:fontRef idx="minor">
            <a:schemeClr val="dk1"/>
          </a:fontRef>
        </p:style>
        <p:txBody>
          <a:bodyPr>
            <a:noAutofit/>
          </a:bodyPr>
          <a:lstStyle/>
          <a:p>
            <a:pPr algn="ctr"/>
            <a:r>
              <a:rPr lang="en-US" sz="4000" dirty="0" smtClean="0"/>
              <a:t>Relationship Between Rank, Depth and </a:t>
            </a:r>
            <a:r>
              <a:rPr lang="en-US" sz="4000" dirty="0" err="1" smtClean="0"/>
              <a:t>Sorptive</a:t>
            </a:r>
            <a:r>
              <a:rPr lang="en-US" sz="4000" dirty="0" smtClean="0"/>
              <a:t> Capacity of CBM</a:t>
            </a:r>
            <a:endParaRPr lang="en-SG" sz="4000" dirty="0"/>
          </a:p>
        </p:txBody>
      </p:sp>
      <p:pic>
        <p:nvPicPr>
          <p:cNvPr id="4" name="Content Placeholder 3" descr="C:\Users\user\Desktop\relation.JP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xmlns:mv="urn:schemas-microsoft-com:mac:vml" val="0"/>
              </a:ext>
            </a:extLst>
          </a:blip>
          <a:srcRect/>
          <a:stretch>
            <a:fillRect/>
          </a:stretch>
        </p:blipFill>
        <p:spPr bwMode="auto">
          <a:xfrm>
            <a:off x="571472" y="1857364"/>
            <a:ext cx="8001056" cy="471490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58204" cy="1347046"/>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algn="ctr"/>
            <a:r>
              <a:rPr lang="en-US" dirty="0" smtClean="0"/>
              <a:t>Different Simulator used in the Industry</a:t>
            </a:r>
            <a:endParaRPr lang="en-SG"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TotalTime>
  <Words>1231</Words>
  <Application>Microsoft Office PowerPoint</Application>
  <PresentationFormat>On-screen Show (4:3)</PresentationFormat>
  <Paragraphs>166</Paragraphs>
  <Slides>35</Slides>
  <Notes>0</Notes>
  <HiddenSlides>0</HiddenSlides>
  <MMClips>0</MMClips>
  <ScaleCrop>false</ScaleCrop>
  <HeadingPairs>
    <vt:vector size="6" baseType="variant">
      <vt:variant>
        <vt:lpstr>Theme</vt:lpstr>
      </vt:variant>
      <vt:variant>
        <vt:i4>1</vt:i4>
      </vt:variant>
      <vt:variant>
        <vt:lpstr>Slide Titles</vt:lpstr>
      </vt:variant>
      <vt:variant>
        <vt:i4>35</vt:i4>
      </vt:variant>
      <vt:variant>
        <vt:lpstr>Custom Shows</vt:lpstr>
      </vt:variant>
      <vt:variant>
        <vt:i4>1</vt:i4>
      </vt:variant>
    </vt:vector>
  </HeadingPairs>
  <TitlesOfParts>
    <vt:vector size="37" baseType="lpstr">
      <vt:lpstr>Flow</vt:lpstr>
      <vt:lpstr>Slide 1</vt:lpstr>
      <vt:lpstr>CBM Block Reserve Estimation using ECLIPSE</vt:lpstr>
      <vt:lpstr>Objectives:-</vt:lpstr>
      <vt:lpstr>What is Coal Bed Methane??</vt:lpstr>
      <vt:lpstr>Vitality of CBM Gas Extraction</vt:lpstr>
      <vt:lpstr>CBM and its Dual Porosity</vt:lpstr>
      <vt:lpstr>Production Profile of a CBM well</vt:lpstr>
      <vt:lpstr>Relationship Between Rank, Depth and Sorptive Capacity of CBM</vt:lpstr>
      <vt:lpstr>Different Simulator used in the Industry</vt:lpstr>
      <vt:lpstr>“ECLIPSE”  Simulator Basic Description</vt:lpstr>
      <vt:lpstr>Data Requirement for CBM Simulation</vt:lpstr>
      <vt:lpstr>Case Study</vt:lpstr>
      <vt:lpstr>Model Geometry of 5-point model</vt:lpstr>
      <vt:lpstr>Input Data for ECLIPSE Model</vt:lpstr>
      <vt:lpstr>Input Data for ECLIPSE Model</vt:lpstr>
      <vt:lpstr>Desorption Isotherm for CH4</vt:lpstr>
      <vt:lpstr>Flow rate v/s Time for Primary Recovery</vt:lpstr>
      <vt:lpstr>Total production v/s Time for Primary  Recovery</vt:lpstr>
      <vt:lpstr>Avg. Pressure Profile</vt:lpstr>
      <vt:lpstr>Total  Field Production Comparison for Different Sorption Time</vt:lpstr>
      <vt:lpstr>Field Production Rate for Different Sorption Time</vt:lpstr>
      <vt:lpstr>Field Pressure Profile for Different Sorption Time</vt:lpstr>
      <vt:lpstr>Field Production Total for Different Initial Water Saturation</vt:lpstr>
      <vt:lpstr>Field Production Rate for Different Initial Water Saturation</vt:lpstr>
      <vt:lpstr>Field Pressure Profile for Different Initial Water Saturation</vt:lpstr>
      <vt:lpstr>CH4  Gas Saturation after 1,3,6,9 and 12 months </vt:lpstr>
      <vt:lpstr>Results and Conclusions</vt:lpstr>
      <vt:lpstr>Future Scope of Project</vt:lpstr>
      <vt:lpstr>References</vt:lpstr>
      <vt:lpstr>THANK YOU</vt:lpstr>
      <vt:lpstr>Slide 31</vt:lpstr>
      <vt:lpstr>Back Up Slide</vt:lpstr>
      <vt:lpstr>Actual and Model CBM Reservoir</vt:lpstr>
      <vt:lpstr>Comparison of different diffusion model applied to Coal Bed Methane Reservoir </vt:lpstr>
      <vt:lpstr>Sorption Time for Modelling Diffusion Process </vt:lpstr>
      <vt:lpstr>Custom Show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ANKIT</dc:creator>
  <cp:lastModifiedBy>rcc</cp:lastModifiedBy>
  <cp:revision>81</cp:revision>
  <dcterms:created xsi:type="dcterms:W3CDTF">2012-05-13T17:38:21Z</dcterms:created>
  <dcterms:modified xsi:type="dcterms:W3CDTF">2018-09-12T10:37:26Z</dcterms:modified>
</cp:coreProperties>
</file>