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3" r:id="rId2"/>
    <p:sldId id="256" r:id="rId3"/>
    <p:sldId id="257" r:id="rId4"/>
    <p:sldId id="258" r:id="rId5"/>
    <p:sldId id="259" r:id="rId6"/>
    <p:sldId id="260" r:id="rId7"/>
    <p:sldId id="261" r:id="rId8"/>
    <p:sldId id="262" r:id="rId9"/>
    <p:sldId id="265" r:id="rId10"/>
    <p:sldId id="266" r:id="rId11"/>
    <p:sldId id="280" r:id="rId12"/>
    <p:sldId id="281" r:id="rId13"/>
    <p:sldId id="279" r:id="rId14"/>
    <p:sldId id="282"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15620"/>
    <p:restoredTop sz="88667" autoAdjust="0"/>
  </p:normalViewPr>
  <p:slideViewPr>
    <p:cSldViewPr>
      <p:cViewPr varScale="1">
        <p:scale>
          <a:sx n="73" d="100"/>
          <a:sy n="73" d="100"/>
        </p:scale>
        <p:origin x="-17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811D885-8B98-4EBA-9AED-ADA5BDB19AFA}" type="datetimeFigureOut">
              <a:rPr lang="en-US" smtClean="0"/>
              <a:pPr/>
              <a:t>12-Sep-18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6D9D427-FB5E-43F6-BD63-733AF5C3EE9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11D885-8B98-4EBA-9AED-ADA5BDB19AFA}"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11D885-8B98-4EBA-9AED-ADA5BDB19AFA}"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11D885-8B98-4EBA-9AED-ADA5BDB19AFA}"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11D885-8B98-4EBA-9AED-ADA5BDB19AFA}"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9D427-FB5E-43F6-BD63-733AF5C3EE9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11D885-8B98-4EBA-9AED-ADA5BDB19AFA}" type="datetimeFigureOut">
              <a:rPr lang="en-US" smtClean="0"/>
              <a:pPr/>
              <a:t>12-Sep-18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11D885-8B98-4EBA-9AED-ADA5BDB19AFA}" type="datetimeFigureOut">
              <a:rPr lang="en-US" smtClean="0"/>
              <a:pPr/>
              <a:t>12-Sep-18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11D885-8B98-4EBA-9AED-ADA5BDB19AFA}" type="datetimeFigureOut">
              <a:rPr lang="en-US" smtClean="0"/>
              <a:pPr/>
              <a:t>12-Sep-18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1D885-8B98-4EBA-9AED-ADA5BDB19AFA}" type="datetimeFigureOut">
              <a:rPr lang="en-US" smtClean="0"/>
              <a:pPr/>
              <a:t>12-Sep-18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11D885-8B98-4EBA-9AED-ADA5BDB19AFA}" type="datetimeFigureOut">
              <a:rPr lang="en-US" smtClean="0"/>
              <a:pPr/>
              <a:t>12-Sep-18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9D427-FB5E-43F6-BD63-733AF5C3EE9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11D885-8B98-4EBA-9AED-ADA5BDB19AFA}" type="datetimeFigureOut">
              <a:rPr lang="en-US" smtClean="0"/>
              <a:pPr/>
              <a:t>12-Sep-18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6D9D427-FB5E-43F6-BD63-733AF5C3EE9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11D885-8B98-4EBA-9AED-ADA5BDB19AFA}" type="datetimeFigureOut">
              <a:rPr lang="en-US" smtClean="0"/>
              <a:pPr/>
              <a:t>12-Sep-18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D9D427-FB5E-43F6-BD63-733AF5C3EE9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75" y="392113"/>
            <a:ext cx="8858250" cy="60737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Sinking up to rock and construction of shaft collar</a:t>
            </a:r>
            <a:r>
              <a:rPr lang="en-IN" dirty="0" smtClean="0"/>
              <a:t/>
            </a:r>
            <a:br>
              <a:rPr lang="en-IN" dirty="0" smtClean="0"/>
            </a:br>
            <a:endParaRPr lang="en-IN" dirty="0"/>
          </a:p>
        </p:txBody>
      </p:sp>
      <p:sp>
        <p:nvSpPr>
          <p:cNvPr id="3" name="Content Placeholder 2"/>
          <p:cNvSpPr>
            <a:spLocks noGrp="1"/>
          </p:cNvSpPr>
          <p:nvPr>
            <p:ph idx="1"/>
          </p:nvPr>
        </p:nvSpPr>
        <p:spPr>
          <a:xfrm>
            <a:off x="457200" y="2000240"/>
            <a:ext cx="8229600" cy="4857760"/>
          </a:xfrm>
        </p:spPr>
        <p:txBody>
          <a:bodyPr>
            <a:normAutofit/>
          </a:bodyPr>
          <a:lstStyle/>
          <a:p>
            <a:r>
              <a:rPr lang="en-US" sz="1800" dirty="0" smtClean="0"/>
              <a:t>The perimeter of the area to excavated (finished diameter plus collar thickness) is pegged out.</a:t>
            </a:r>
            <a:endParaRPr lang="en-IN" sz="1800" dirty="0" smtClean="0"/>
          </a:p>
          <a:p>
            <a:r>
              <a:rPr lang="en-US" sz="1800" dirty="0" smtClean="0"/>
              <a:t>Loose soil is dug directly, harder ground is broken with pneumatic picks and light explosives are used in still harder formations. Muck is loaded manually in buckets and hoisted up with crane. Sides are supported temporarily as excavations proceeds.</a:t>
            </a:r>
            <a:endParaRPr lang="en-IN" sz="1800" dirty="0" smtClean="0"/>
          </a:p>
          <a:p>
            <a:r>
              <a:rPr lang="en-US" sz="1800" dirty="0" smtClean="0"/>
              <a:t>Shaft collar is built from strong bed-rock with reinforced cement concrete. The crane can be used up to 30 m depth.</a:t>
            </a:r>
            <a:endParaRPr lang="en-IN" sz="1800" dirty="0" smtClean="0"/>
          </a:p>
          <a:p>
            <a:r>
              <a:rPr lang="en-US" sz="1800" dirty="0" smtClean="0"/>
              <a:t>Installation of winder, head frame, folding door at shaft top, winches for platform etc. and other plants on surface and suspended platform etc. in the shaft is completed at this stage for subsequent sinking operations. Arrangements are shown in fig.1 and fig.2.</a:t>
            </a:r>
            <a:endParaRPr lang="en-IN" sz="1800" dirty="0" smtClean="0"/>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DSC03480.JPG"/>
          <p:cNvPicPr/>
          <p:nvPr/>
        </p:nvPicPr>
        <p:blipFill>
          <a:blip r:embed="rId2" cstate="print">
            <a:lum bright="-1000" contrast="35000"/>
          </a:blip>
          <a:srcRect b="32079"/>
          <a:stretch>
            <a:fillRect/>
          </a:stretch>
        </p:blipFill>
        <p:spPr bwMode="auto">
          <a:xfrm>
            <a:off x="1928794" y="857232"/>
            <a:ext cx="5357850" cy="4214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000100" y="5357826"/>
            <a:ext cx="7000924" cy="369332"/>
          </a:xfrm>
          <a:prstGeom prst="rect">
            <a:avLst/>
          </a:prstGeom>
          <a:noFill/>
        </p:spPr>
        <p:txBody>
          <a:bodyPr wrap="square" rtlCol="0">
            <a:spAutoFit/>
          </a:bodyPr>
          <a:lstStyle/>
          <a:p>
            <a:pPr algn="ctr"/>
            <a:r>
              <a:rPr lang="en-US" dirty="0" smtClean="0"/>
              <a:t>Fig.1  </a:t>
            </a:r>
            <a:r>
              <a:rPr lang="en-US" sz="1600" u="sng" dirty="0" smtClean="0"/>
              <a:t>SHAFT  SINKING ARRANGEMENTS</a:t>
            </a:r>
            <a:endParaRPr lang="en-IN" sz="1600"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DSC03481.JPG"/>
          <p:cNvPicPr/>
          <p:nvPr/>
        </p:nvPicPr>
        <p:blipFill>
          <a:blip r:embed="rId2" cstate="print"/>
          <a:srcRect/>
          <a:stretch>
            <a:fillRect/>
          </a:stretch>
        </p:blipFill>
        <p:spPr bwMode="auto">
          <a:xfrm>
            <a:off x="1214414" y="857232"/>
            <a:ext cx="6786610" cy="4643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785918" y="5857892"/>
            <a:ext cx="5572164" cy="338554"/>
          </a:xfrm>
          <a:prstGeom prst="rect">
            <a:avLst/>
          </a:prstGeom>
          <a:noFill/>
        </p:spPr>
        <p:txBody>
          <a:bodyPr wrap="square" rtlCol="0">
            <a:spAutoFit/>
          </a:bodyPr>
          <a:lstStyle/>
          <a:p>
            <a:r>
              <a:rPr lang="en-US" sz="1600" dirty="0" smtClean="0"/>
              <a:t>Fig.2  </a:t>
            </a:r>
            <a:r>
              <a:rPr lang="en-US" sz="1600" u="sng" dirty="0" smtClean="0"/>
              <a:t>SURFACE ARRANGEMENTS FOR SINKING SHAFTS</a:t>
            </a:r>
            <a:endParaRPr lang="en-IN" sz="1600"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DSC03479.JPG"/>
          <p:cNvPicPr/>
          <p:nvPr/>
        </p:nvPicPr>
        <p:blipFill>
          <a:blip r:embed="rId2" cstate="print"/>
          <a:srcRect/>
          <a:stretch>
            <a:fillRect/>
          </a:stretch>
        </p:blipFill>
        <p:spPr bwMode="auto">
          <a:xfrm>
            <a:off x="2071670" y="242887"/>
            <a:ext cx="5072097" cy="6186509"/>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86050" y="6286520"/>
            <a:ext cx="3571900" cy="369332"/>
          </a:xfrm>
          <a:prstGeom prst="rect">
            <a:avLst/>
          </a:prstGeom>
          <a:noFill/>
        </p:spPr>
        <p:txBody>
          <a:bodyPr wrap="square" rtlCol="0">
            <a:spAutoFit/>
          </a:bodyPr>
          <a:lstStyle/>
          <a:p>
            <a:r>
              <a:rPr lang="en-US" dirty="0" smtClean="0"/>
              <a:t>Fig.4  </a:t>
            </a:r>
            <a:r>
              <a:rPr lang="en-US" sz="1600" dirty="0" smtClean="0">
                <a:latin typeface="Calibri" pitchFamily="34" charset="0"/>
              </a:rPr>
              <a:t>CONCRETE LINING IN  SHAFT</a:t>
            </a:r>
            <a:endParaRPr lang="en-IN" sz="1600" dirty="0">
              <a:latin typeface="Calibri" pitchFamily="34" charset="0"/>
            </a:endParaRPr>
          </a:p>
        </p:txBody>
      </p:sp>
      <p:pic>
        <p:nvPicPr>
          <p:cNvPr id="4" name="Picture 3" descr="D:\DSC03482.JPG"/>
          <p:cNvPicPr/>
          <p:nvPr/>
        </p:nvPicPr>
        <p:blipFill>
          <a:blip r:embed="rId2" cstate="print"/>
          <a:srcRect b="10158"/>
          <a:stretch>
            <a:fillRect/>
          </a:stretch>
        </p:blipFill>
        <p:spPr bwMode="auto">
          <a:xfrm>
            <a:off x="2643174" y="214290"/>
            <a:ext cx="3952875" cy="6012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Sinking through Lower Strata:</a:t>
            </a:r>
            <a:r>
              <a:rPr lang="en-IN" dirty="0" smtClean="0"/>
              <a:t/>
            </a:r>
            <a:br>
              <a:rPr lang="en-IN" dirty="0" smtClean="0"/>
            </a:br>
            <a:endParaRPr lang="en-IN" dirty="0"/>
          </a:p>
        </p:txBody>
      </p:sp>
      <p:sp>
        <p:nvSpPr>
          <p:cNvPr id="3" name="Content Placeholder 2"/>
          <p:cNvSpPr>
            <a:spLocks noGrp="1"/>
          </p:cNvSpPr>
          <p:nvPr>
            <p:ph idx="1"/>
          </p:nvPr>
        </p:nvSpPr>
        <p:spPr>
          <a:xfrm>
            <a:off x="428596" y="1500174"/>
            <a:ext cx="8229600" cy="4817748"/>
          </a:xfrm>
        </p:spPr>
        <p:txBody>
          <a:bodyPr>
            <a:normAutofit fontScale="92500" lnSpcReduction="10000"/>
          </a:bodyPr>
          <a:lstStyle/>
          <a:p>
            <a:pPr>
              <a:buNone/>
            </a:pPr>
            <a:r>
              <a:rPr lang="en-US" sz="1900" dirty="0" smtClean="0"/>
              <a:t>The cycle of operations consists following phrases:</a:t>
            </a:r>
          </a:p>
          <a:p>
            <a:pPr>
              <a:buNone/>
            </a:pPr>
            <a:endParaRPr lang="en-IN" sz="1900" dirty="0" smtClean="0"/>
          </a:p>
          <a:p>
            <a:pPr>
              <a:buNone/>
            </a:pPr>
            <a:r>
              <a:rPr lang="en-US" sz="1900" dirty="0" smtClean="0"/>
              <a:t>    1.  Drilling at face.</a:t>
            </a:r>
            <a:endParaRPr lang="en-IN" sz="1900" dirty="0" smtClean="0"/>
          </a:p>
          <a:p>
            <a:pPr>
              <a:buNone/>
            </a:pPr>
            <a:r>
              <a:rPr lang="en-US" sz="1900" dirty="0" smtClean="0"/>
              <a:t>   2.  Blasting and </a:t>
            </a:r>
            <a:r>
              <a:rPr lang="en-US" sz="1900" dirty="0" err="1" smtClean="0"/>
              <a:t>defuming</a:t>
            </a:r>
            <a:r>
              <a:rPr lang="en-US" sz="1900" dirty="0" smtClean="0"/>
              <a:t>.</a:t>
            </a:r>
            <a:endParaRPr lang="en-IN" sz="1900" dirty="0" smtClean="0"/>
          </a:p>
          <a:p>
            <a:pPr>
              <a:buNone/>
            </a:pPr>
            <a:r>
              <a:rPr lang="en-US" sz="1900" dirty="0" smtClean="0"/>
              <a:t>   3.  Loading the muck out and disposal at surface.</a:t>
            </a:r>
            <a:endParaRPr lang="en-IN" sz="1900" dirty="0" smtClean="0"/>
          </a:p>
          <a:p>
            <a:pPr>
              <a:buNone/>
            </a:pPr>
            <a:r>
              <a:rPr lang="en-US" sz="1900" dirty="0" smtClean="0"/>
              <a:t>   4.  Erection of shaft lining.</a:t>
            </a:r>
            <a:endParaRPr lang="en-IN" sz="1900" dirty="0" smtClean="0"/>
          </a:p>
          <a:p>
            <a:pPr>
              <a:buNone/>
            </a:pPr>
            <a:endParaRPr lang="en-US" sz="2100" b="1" u="sng" dirty="0" smtClean="0"/>
          </a:p>
          <a:p>
            <a:pPr>
              <a:buNone/>
            </a:pPr>
            <a:r>
              <a:rPr lang="en-US" sz="1700" b="1" dirty="0" smtClean="0"/>
              <a:t>1.  </a:t>
            </a:r>
            <a:r>
              <a:rPr lang="en-US" sz="1700" b="1" u="sng" dirty="0" smtClean="0"/>
              <a:t>Drilling:</a:t>
            </a:r>
            <a:endParaRPr lang="en-IN" sz="1700" dirty="0" smtClean="0"/>
          </a:p>
          <a:p>
            <a:pPr>
              <a:buNone/>
            </a:pPr>
            <a:r>
              <a:rPr lang="en-US" sz="1700" dirty="0" smtClean="0"/>
              <a:t>     Holes forming a cone or pyramid cut are drilled in concentric rings with pneumatic drills. The number of rings is 4 to 7 depending on the shaft diameter. A pattern is shown in fig.3 to provide an excavated shaft diameter of 6.6 m and a pull of about 1.2 m.</a:t>
            </a:r>
            <a:endParaRPr lang="en-IN" sz="1700" dirty="0" smtClean="0"/>
          </a:p>
          <a:p>
            <a:pPr>
              <a:buNone/>
            </a:pPr>
            <a:r>
              <a:rPr lang="en-US" sz="1700" dirty="0" smtClean="0"/>
              <a:t>      The hole density is 2 holes per m</a:t>
            </a:r>
            <a:r>
              <a:rPr lang="en-US" sz="1700" baseline="30000" dirty="0" smtClean="0"/>
              <a:t>2</a:t>
            </a:r>
            <a:r>
              <a:rPr lang="en-US" sz="1700" dirty="0" smtClean="0"/>
              <a:t> of shaft face.</a:t>
            </a:r>
            <a:endParaRPr lang="en-IN" sz="1700" dirty="0" smtClean="0"/>
          </a:p>
          <a:p>
            <a:pPr>
              <a:buNone/>
            </a:pPr>
            <a:r>
              <a:rPr lang="en-US" sz="1700" b="1" dirty="0" smtClean="0"/>
              <a:t>2. </a:t>
            </a:r>
            <a:r>
              <a:rPr lang="en-US" sz="1700" b="1" u="sng" dirty="0" smtClean="0"/>
              <a:t>Blasting and </a:t>
            </a:r>
            <a:r>
              <a:rPr lang="en-US" sz="1700" b="1" u="sng" dirty="0" err="1" smtClean="0"/>
              <a:t>Defuming</a:t>
            </a:r>
            <a:r>
              <a:rPr lang="en-US" sz="1700" b="1" u="sng" dirty="0" smtClean="0"/>
              <a:t>:</a:t>
            </a:r>
            <a:endParaRPr lang="en-IN" sz="1700" dirty="0" smtClean="0"/>
          </a:p>
          <a:p>
            <a:pPr>
              <a:buNone/>
            </a:pPr>
            <a:r>
              <a:rPr lang="en-US" sz="1700" dirty="0" smtClean="0"/>
              <a:t>     For blasting purposes either gelignite or permitted explosives are used depending upon whether strata passed through are non-glassy or glassy in nature. Millisecond detonators are used for firing the successive rings of holes from the centre of the shaft to its periphery. </a:t>
            </a:r>
            <a:endParaRPr lang="en-IN" sz="1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00034" y="857233"/>
            <a:ext cx="821537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600" dirty="0" smtClean="0">
              <a:latin typeface="Calibri" pitchFamily="34" charset="0"/>
              <a:ea typeface="Calibri" pitchFamily="34"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Explosive consumption is 1 kg per m</a:t>
            </a:r>
            <a:r>
              <a:rPr kumimoji="0" lang="en-US" sz="1600" b="0" i="0" u="none" strike="noStrike" cap="none" normalizeH="0" baseline="30000" dirty="0" smtClean="0">
                <a:ln>
                  <a:noFill/>
                </a:ln>
                <a:solidFill>
                  <a:schemeClr val="tx1"/>
                </a:solidFill>
                <a:effectLst/>
                <a:latin typeface="Calibri" pitchFamily="34" charset="0"/>
                <a:ea typeface="Calibri" pitchFamily="34" charset="0"/>
                <a:cs typeface="Calibri" pitchFamily="34" charset="0"/>
              </a:rPr>
              <a:t>3</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with gelignite and 1.6 kg per m</a:t>
            </a:r>
            <a:r>
              <a:rPr kumimoji="0" lang="en-US" sz="1600" b="0" i="0" u="none" strike="noStrike" cap="none" normalizeH="0" baseline="30000" dirty="0" smtClean="0">
                <a:ln>
                  <a:noFill/>
                </a:ln>
                <a:solidFill>
                  <a:schemeClr val="tx1"/>
                </a:solidFill>
                <a:effectLst/>
                <a:latin typeface="Calibri" pitchFamily="34" charset="0"/>
                <a:ea typeface="Calibri" pitchFamily="34" charset="0"/>
                <a:cs typeface="Calibri" pitchFamily="34" charset="0"/>
              </a:rPr>
              <a:t>3</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explosives. Consumption of detonator is 1 no per m</a:t>
            </a:r>
            <a:r>
              <a:rPr kumimoji="0" lang="en-US" sz="1600" b="0" i="0" u="none" strike="noStrike" cap="none" normalizeH="0" baseline="30000" dirty="0" smtClean="0">
                <a:ln>
                  <a:noFill/>
                </a:ln>
                <a:solidFill>
                  <a:schemeClr val="tx1"/>
                </a:solidFill>
                <a:effectLst/>
                <a:latin typeface="Calibri" pitchFamily="34" charset="0"/>
                <a:ea typeface="Calibri" pitchFamily="34" charset="0"/>
                <a:cs typeface="Calibri" pitchFamily="34" charset="0"/>
              </a:rPr>
              <a:t>3</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of rock blasted .Some time is allowed for clearing of the smoke from inside the shaft before sinking operations are resumed.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857224" y="2643182"/>
            <a:ext cx="6900863"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Calibri" pitchFamily="34" charset="0"/>
                <a:ea typeface="Calibri" pitchFamily="34" charset="0"/>
                <a:cs typeface="Calibri" pitchFamily="34" charset="0"/>
              </a:rPr>
              <a:t>3. Loading of muck:</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u="sng" dirty="0" smtClean="0">
              <a:latin typeface="Calibri" pitchFamily="34" charset="0"/>
              <a:ea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Blasted muck is filled into the buckets at the shaft bottom by hand-shoveling.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On surface, the bucket discharges the muck over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Calibri" pitchFamily="34" charset="0"/>
              </a:rPr>
              <a:t>the”V</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door chute to be loaded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into trolleys or dumper for disposal at the dump-yard.</a:t>
            </a:r>
            <a:r>
              <a:rPr kumimoji="0" lang="en-US" sz="1600" b="0" i="0" u="none" strike="noStrike" cap="none" normalizeH="0" baseline="0" dirty="0" smtClean="0">
                <a:ln>
                  <a:noFill/>
                </a:ln>
                <a:solidFill>
                  <a:schemeClr val="tx1"/>
                </a:solidFill>
                <a:effectLst/>
                <a:latin typeface="Calibri" pitchFamily="34" charset="0"/>
                <a:cs typeface="Arial" pitchFamily="34"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214446"/>
          </a:xfrm>
        </p:spPr>
        <p:txBody>
          <a:bodyPr>
            <a:normAutofit fontScale="90000"/>
          </a:bodyPr>
          <a:lstStyle/>
          <a:p>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3600" b="1" u="sng" dirty="0" smtClean="0"/>
              <a:t>4. Erection of shaft lining:</a:t>
            </a:r>
            <a:r>
              <a:rPr lang="en-IN" dirty="0" smtClean="0"/>
              <a:t/>
            </a:r>
            <a:br>
              <a:rPr lang="en-IN" dirty="0" smtClean="0"/>
            </a:br>
            <a:endParaRPr lang="en-IN" dirty="0"/>
          </a:p>
        </p:txBody>
      </p:sp>
      <p:sp>
        <p:nvSpPr>
          <p:cNvPr id="3" name="Content Placeholder 2"/>
          <p:cNvSpPr>
            <a:spLocks noGrp="1"/>
          </p:cNvSpPr>
          <p:nvPr>
            <p:ph idx="1"/>
          </p:nvPr>
        </p:nvSpPr>
        <p:spPr>
          <a:xfrm>
            <a:off x="457200" y="2285992"/>
            <a:ext cx="8229600" cy="4429156"/>
          </a:xfrm>
        </p:spPr>
        <p:txBody>
          <a:bodyPr>
            <a:normAutofit/>
          </a:bodyPr>
          <a:lstStyle/>
          <a:p>
            <a:r>
              <a:rPr lang="en-US" sz="1600" dirty="0" smtClean="0"/>
              <a:t>Monolithic concrete lining is inserted after every fourth blast i.e. once 4.8 m progress has been made. On the base prepared at the shaft bottom ring of shuttering consisting .75 m high segments is erected, leveled and centered.</a:t>
            </a:r>
          </a:p>
          <a:p>
            <a:pPr>
              <a:buNone/>
            </a:pPr>
            <a:endParaRPr lang="en-IN" sz="1600" dirty="0" smtClean="0"/>
          </a:p>
          <a:p>
            <a:r>
              <a:rPr lang="en-US" sz="1600" dirty="0" smtClean="0"/>
              <a:t>Concrete, which is transported down the shaft in steel pipes, is poured behind the shuttering with the help of flexible pipe from the suspended platform. Further rings are added to complete casting of the 4.8m length of lining.</a:t>
            </a:r>
          </a:p>
          <a:p>
            <a:pPr>
              <a:buNone/>
            </a:pPr>
            <a:endParaRPr lang="en-IN" sz="1600" dirty="0" smtClean="0"/>
          </a:p>
          <a:p>
            <a:r>
              <a:rPr lang="en-US" sz="1600" dirty="0" smtClean="0"/>
              <a:t>The shaft side, before inserting the concreting lining if need be is supported with steel rings with lagging planks packed at the back. These are removed gradually when permanent lining is built.</a:t>
            </a:r>
            <a:endParaRPr lang="en-IN" sz="1600"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smtClean="0"/>
              <a:t>Subsidiary works in the shaft:-</a:t>
            </a:r>
            <a:r>
              <a:rPr lang="en-IN" dirty="0" smtClean="0"/>
              <a:t/>
            </a:r>
            <a:br>
              <a:rPr lang="en-IN" dirty="0" smtClean="0"/>
            </a:br>
            <a:endParaRPr lang="en-IN" dirty="0"/>
          </a:p>
        </p:txBody>
      </p:sp>
      <p:sp>
        <p:nvSpPr>
          <p:cNvPr id="3" name="Content Placeholder 2"/>
          <p:cNvSpPr>
            <a:spLocks noGrp="1"/>
          </p:cNvSpPr>
          <p:nvPr>
            <p:ph idx="1"/>
          </p:nvPr>
        </p:nvSpPr>
        <p:spPr>
          <a:xfrm>
            <a:off x="457200" y="1500174"/>
            <a:ext cx="8229600" cy="4824426"/>
          </a:xfrm>
        </p:spPr>
        <p:txBody>
          <a:bodyPr>
            <a:normAutofit/>
          </a:bodyPr>
          <a:lstStyle/>
          <a:p>
            <a:pPr lvl="0"/>
            <a:r>
              <a:rPr lang="en-US" sz="1600" dirty="0" smtClean="0"/>
              <a:t>Pumping: - small quantity of water is bailed out in the bucket. For large quantities a combination of compressed air face pump and electric stage pump is used.</a:t>
            </a:r>
          </a:p>
          <a:p>
            <a:pPr lvl="0">
              <a:buNone/>
            </a:pPr>
            <a:endParaRPr lang="en-IN" sz="1600" dirty="0" smtClean="0"/>
          </a:p>
          <a:p>
            <a:pPr lvl="0"/>
            <a:r>
              <a:rPr lang="en-US" sz="1600" dirty="0" smtClean="0"/>
              <a:t>Ventilation: - High water gauge (300mm) fan is installed on surface, which supplied 8000 </a:t>
            </a:r>
            <a:r>
              <a:rPr lang="en-US" sz="1600" dirty="0" err="1" smtClean="0"/>
              <a:t>efm</a:t>
            </a:r>
            <a:r>
              <a:rPr lang="en-US" sz="1600" dirty="0" smtClean="0"/>
              <a:t>. Air through steel ducts to the face. Flexible duct is used at the end of steel duct which can be raised up at the time of blasting.</a:t>
            </a:r>
          </a:p>
          <a:p>
            <a:pPr lvl="0">
              <a:buNone/>
            </a:pPr>
            <a:endParaRPr lang="en-IN" sz="1600" dirty="0" smtClean="0"/>
          </a:p>
          <a:p>
            <a:pPr lvl="0"/>
            <a:r>
              <a:rPr lang="en-US" sz="1600" dirty="0" smtClean="0"/>
              <a:t>Lighting: - Cluster of bulbs is connected at the end of cable suspended from the cable drum on the surface and hung over the shaft bottom to provide flood light at the face. Fixed lights are also provided at other strategic places in the shaft.</a:t>
            </a:r>
          </a:p>
          <a:p>
            <a:pPr lvl="0">
              <a:buNone/>
            </a:pPr>
            <a:endParaRPr lang="en-IN" sz="1600" dirty="0" smtClean="0"/>
          </a:p>
          <a:p>
            <a:r>
              <a:rPr lang="en-US" sz="1600" dirty="0" smtClean="0"/>
              <a:t>A separate shot firing cable is hung in the shaft well clear of lighting and power cable.</a:t>
            </a:r>
          </a:p>
          <a:p>
            <a:pPr>
              <a:buNone/>
            </a:pPr>
            <a:endParaRPr lang="en-IN" sz="1600" dirty="0" smtClean="0"/>
          </a:p>
          <a:p>
            <a:r>
              <a:rPr lang="en-US" sz="1600" dirty="0" smtClean="0"/>
              <a:t>The pipes of drainage, ventilation compressed air and concrete are securely supported on the bun tons fixed in the shaft side at regular intervals or with rag-bolts grouted in the shaft wall. Extension of these service lines is done from time to time as the sinking of shaft proceeds.</a:t>
            </a:r>
            <a:endParaRPr lang="en-IN" sz="1600" dirty="0" smtClean="0"/>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81682"/>
          </a:xfrm>
        </p:spPr>
        <p:txBody>
          <a:bodyPr>
            <a:normAutofit/>
          </a:bodyPr>
          <a:lstStyle/>
          <a:p>
            <a:r>
              <a:rPr lang="en-US" sz="2800" u="sng" dirty="0" smtClean="0"/>
              <a:t>Cycle time for 1.2m pull</a:t>
            </a:r>
          </a:p>
          <a:p>
            <a:pPr>
              <a:buNone/>
            </a:pPr>
            <a:endParaRPr lang="en-IN" sz="2800" u="sng" dirty="0" smtClean="0">
              <a:latin typeface="Calibri" pitchFamily="34" charset="0"/>
            </a:endParaRPr>
          </a:p>
          <a:p>
            <a:r>
              <a:rPr lang="en-US" sz="1600" dirty="0" smtClean="0">
                <a:latin typeface="Calibri" pitchFamily="34" charset="0"/>
              </a:rPr>
              <a:t>Drilling of holes (about 60) charging, blasting and </a:t>
            </a:r>
            <a:r>
              <a:rPr lang="en-US" sz="1600" dirty="0" err="1" smtClean="0">
                <a:latin typeface="Calibri" pitchFamily="34" charset="0"/>
              </a:rPr>
              <a:t>defuming</a:t>
            </a:r>
            <a:r>
              <a:rPr lang="en-US" sz="1600" dirty="0" smtClean="0">
                <a:latin typeface="Calibri" pitchFamily="34" charset="0"/>
              </a:rPr>
              <a:t>      8 hours</a:t>
            </a:r>
            <a:endParaRPr lang="en-IN" sz="1600" dirty="0" smtClean="0">
              <a:latin typeface="Calibri" pitchFamily="34" charset="0"/>
            </a:endParaRPr>
          </a:p>
          <a:p>
            <a:r>
              <a:rPr lang="en-US" sz="1600" dirty="0" smtClean="0">
                <a:latin typeface="Calibri" pitchFamily="34" charset="0"/>
              </a:rPr>
              <a:t>Loading out muck and miscellaneous activities	                 48 hours</a:t>
            </a:r>
          </a:p>
          <a:p>
            <a:pPr>
              <a:buNone/>
            </a:pPr>
            <a:r>
              <a:rPr lang="en-US" sz="1600" dirty="0" smtClean="0">
                <a:latin typeface="Calibri" pitchFamily="34" charset="0"/>
              </a:rPr>
              <a:t>                                                                                                                   56 hours</a:t>
            </a:r>
          </a:p>
          <a:p>
            <a:pPr>
              <a:buNone/>
            </a:pPr>
            <a:endParaRPr lang="en-IN" sz="1600" dirty="0" smtClean="0">
              <a:latin typeface="Calibri" pitchFamily="34" charset="0"/>
            </a:endParaRPr>
          </a:p>
          <a:p>
            <a:r>
              <a:rPr lang="en-US" sz="1600" dirty="0" smtClean="0">
                <a:latin typeface="Calibri" pitchFamily="34" charset="0"/>
              </a:rPr>
              <a:t>Time for total progress of 4.8 m 			       224 hours</a:t>
            </a:r>
            <a:endParaRPr lang="en-IN" sz="1600" dirty="0" smtClean="0">
              <a:latin typeface="Calibri" pitchFamily="34" charset="0"/>
            </a:endParaRPr>
          </a:p>
          <a:p>
            <a:r>
              <a:rPr lang="en-US" sz="1600" dirty="0" smtClean="0">
                <a:latin typeface="Calibri" pitchFamily="34" charset="0"/>
              </a:rPr>
              <a:t>Inserting the lining including erection of shuttering centering   </a:t>
            </a:r>
          </a:p>
          <a:p>
            <a:pPr>
              <a:buNone/>
            </a:pPr>
            <a:r>
              <a:rPr lang="en-US" sz="1600" dirty="0" smtClean="0">
                <a:latin typeface="Calibri" pitchFamily="34" charset="0"/>
              </a:rPr>
              <a:t>      etc.                                                                                                                    16 hours</a:t>
            </a:r>
            <a:endParaRPr lang="en-IN" sz="1600" dirty="0" smtClean="0">
              <a:latin typeface="Calibri" pitchFamily="34" charset="0"/>
            </a:endParaRPr>
          </a:p>
          <a:p>
            <a:pPr>
              <a:buNone/>
            </a:pPr>
            <a:r>
              <a:rPr lang="en-IN" sz="1600" dirty="0" smtClean="0">
                <a:latin typeface="Calibri" pitchFamily="34" charset="0"/>
              </a:rPr>
              <a:t>                     </a:t>
            </a:r>
            <a:r>
              <a:rPr lang="en-US" sz="1600" dirty="0" smtClean="0">
                <a:latin typeface="Calibri" pitchFamily="34" charset="0"/>
              </a:rPr>
              <a:t>                                                                                                         240 hours</a:t>
            </a:r>
          </a:p>
          <a:p>
            <a:pPr>
              <a:buNone/>
            </a:pPr>
            <a:endParaRPr lang="en-IN" sz="1600" dirty="0" smtClean="0">
              <a:latin typeface="Calibri" pitchFamily="34" charset="0"/>
            </a:endParaRPr>
          </a:p>
          <a:p>
            <a:r>
              <a:rPr lang="en-US" sz="1600" dirty="0" smtClean="0">
                <a:latin typeface="Calibri" pitchFamily="34" charset="0"/>
              </a:rPr>
              <a:t>Number of cycles in 25 working days = (25*24)/240 = 2.5 cycles</a:t>
            </a:r>
          </a:p>
          <a:p>
            <a:pPr>
              <a:buNone/>
            </a:pPr>
            <a:endParaRPr lang="en-IN" sz="1600" dirty="0" smtClean="0">
              <a:latin typeface="Calibri" pitchFamily="34" charset="0"/>
            </a:endParaRPr>
          </a:p>
          <a:p>
            <a:r>
              <a:rPr lang="en-US" sz="1600" dirty="0" smtClean="0">
                <a:latin typeface="Calibri" pitchFamily="34" charset="0"/>
              </a:rPr>
              <a:t>Progress in 2.5 cycles= 2.5*4.8=12.0 m</a:t>
            </a:r>
          </a:p>
          <a:p>
            <a:pPr>
              <a:buNone/>
            </a:pPr>
            <a:endParaRPr lang="en-IN" sz="1600" dirty="0" smtClean="0">
              <a:latin typeface="Calibri" pitchFamily="34" charset="0"/>
            </a:endParaRPr>
          </a:p>
          <a:p>
            <a:r>
              <a:rPr lang="en-US" sz="1600" dirty="0" smtClean="0">
                <a:latin typeface="Calibri" pitchFamily="34" charset="0"/>
              </a:rPr>
              <a:t>Average monthly progress would be about 75% of 12.0 m = 9.0 m</a:t>
            </a:r>
            <a:endParaRPr lang="en-IN" sz="1600" dirty="0" smtClean="0">
              <a:latin typeface="Calibri" pitchFamily="34" charset="0"/>
            </a:endParaRPr>
          </a:p>
          <a:p>
            <a:endParaRPr lang="en-IN" dirty="0"/>
          </a:p>
        </p:txBody>
      </p:sp>
      <p:cxnSp>
        <p:nvCxnSpPr>
          <p:cNvPr id="7" name="Straight Connector 6"/>
          <p:cNvCxnSpPr/>
          <p:nvPr/>
        </p:nvCxnSpPr>
        <p:spPr>
          <a:xfrm>
            <a:off x="5715008" y="2214554"/>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57950" y="3643314"/>
            <a:ext cx="107157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solidFill>
                  <a:schemeClr val="tx1">
                    <a:lumMod val="95000"/>
                  </a:schemeClr>
                </a:solidFill>
              </a:rPr>
              <a:t>CONVENTIONAL SHAFT SINKING BY MANUAL MEANS</a:t>
            </a:r>
            <a:r>
              <a:rPr lang="en-IN" sz="2400" dirty="0"/>
              <a:t/>
            </a:r>
            <a:br>
              <a:rPr lang="en-IN" sz="2400" dirty="0"/>
            </a:br>
            <a:endParaRPr lang="en-IN" sz="2400" dirty="0"/>
          </a:p>
        </p:txBody>
      </p:sp>
      <p:sp>
        <p:nvSpPr>
          <p:cNvPr id="3" name="Subtitle 2"/>
          <p:cNvSpPr>
            <a:spLocks noGrp="1"/>
          </p:cNvSpPr>
          <p:nvPr>
            <p:ph idx="1"/>
          </p:nvPr>
        </p:nvSpPr>
        <p:spPr/>
        <p:txBody>
          <a:bodyPr>
            <a:normAutofit/>
          </a:bodyPr>
          <a:lstStyle/>
          <a:p>
            <a:pPr algn="l"/>
            <a:r>
              <a:rPr lang="en-US" sz="1600" dirty="0">
                <a:solidFill>
                  <a:schemeClr val="tx1"/>
                </a:solidFill>
                <a:latin typeface="Calibri" pitchFamily="34" charset="0"/>
              </a:rPr>
              <a:t>Conventional or ordinary shaft sinking methods are used when the shaft is to pass through strong, relatively dry rock, when the water in the face can be easily handled by sinking bucket or pumps and the shaft walls stand well with or without temporary supports</a:t>
            </a:r>
            <a:endParaRPr lang="en-IN" sz="1600" dirty="0">
              <a:solidFill>
                <a:schemeClr val="tx1"/>
              </a:solidFill>
              <a:latin typeface="Calibri" pitchFamily="34" charset="0"/>
            </a:endParaRPr>
          </a:p>
          <a:p>
            <a:pPr algn="l"/>
            <a:r>
              <a:rPr lang="en-US" sz="1600" dirty="0">
                <a:solidFill>
                  <a:schemeClr val="tx1"/>
                </a:solidFill>
                <a:latin typeface="Calibri" pitchFamily="34" charset="0"/>
              </a:rPr>
              <a:t>The conventional shaft sinking operations include the following three different types of work:</a:t>
            </a:r>
            <a:endParaRPr lang="en-IN" sz="1600" dirty="0">
              <a:solidFill>
                <a:schemeClr val="tx1"/>
              </a:solidFill>
              <a:latin typeface="Calibri" pitchFamily="34" charset="0"/>
            </a:endParaRPr>
          </a:p>
          <a:p>
            <a:pPr algn="l">
              <a:buNone/>
            </a:pPr>
            <a:endParaRPr lang="en-IN" sz="1600" dirty="0">
              <a:solidFill>
                <a:schemeClr val="tx1"/>
              </a:solidFill>
              <a:latin typeface="Calibri" pitchFamily="34" charset="0"/>
            </a:endParaRPr>
          </a:p>
          <a:p>
            <a:pPr lvl="0" algn="l"/>
            <a:r>
              <a:rPr lang="en-US" sz="1600" dirty="0">
                <a:solidFill>
                  <a:schemeClr val="tx1"/>
                </a:solidFill>
                <a:latin typeface="Calibri" pitchFamily="34" charset="0"/>
              </a:rPr>
              <a:t>The main work of drilling-blasting loading the muck, supporting the sides and shaft equipping.</a:t>
            </a:r>
            <a:endParaRPr lang="en-IN" sz="1600" dirty="0">
              <a:solidFill>
                <a:schemeClr val="tx1"/>
              </a:solidFill>
              <a:latin typeface="Calibri" pitchFamily="34" charset="0"/>
            </a:endParaRPr>
          </a:p>
          <a:p>
            <a:pPr algn="l">
              <a:buNone/>
            </a:pPr>
            <a:r>
              <a:rPr lang="en-US" sz="1600" dirty="0">
                <a:solidFill>
                  <a:schemeClr val="tx1"/>
                </a:solidFill>
                <a:latin typeface="Calibri" pitchFamily="34" charset="0"/>
              </a:rPr>
              <a:t> </a:t>
            </a:r>
            <a:endParaRPr lang="en-IN" sz="1600" dirty="0">
              <a:solidFill>
                <a:schemeClr val="tx1"/>
              </a:solidFill>
              <a:latin typeface="Calibri" pitchFamily="34" charset="0"/>
            </a:endParaRPr>
          </a:p>
          <a:p>
            <a:pPr lvl="0" algn="l"/>
            <a:r>
              <a:rPr lang="en-US" sz="1600" dirty="0">
                <a:solidFill>
                  <a:schemeClr val="tx1"/>
                </a:solidFill>
                <a:latin typeface="Calibri" pitchFamily="34" charset="0"/>
              </a:rPr>
              <a:t>Subsidiary work including hoisting, pumping, ventilation and lighting.</a:t>
            </a:r>
            <a:endParaRPr lang="en-IN" sz="1600" dirty="0">
              <a:solidFill>
                <a:schemeClr val="tx1"/>
              </a:solidFill>
              <a:latin typeface="Calibri" pitchFamily="34" charset="0"/>
            </a:endParaRPr>
          </a:p>
          <a:p>
            <a:pPr algn="l">
              <a:buNone/>
            </a:pPr>
            <a:endParaRPr lang="en-IN" sz="1600" dirty="0">
              <a:solidFill>
                <a:schemeClr val="tx1"/>
              </a:solidFill>
              <a:latin typeface="Calibri" pitchFamily="34" charset="0"/>
            </a:endParaRPr>
          </a:p>
          <a:p>
            <a:pPr lvl="0" algn="l"/>
            <a:r>
              <a:rPr lang="en-US" sz="1600" dirty="0">
                <a:solidFill>
                  <a:schemeClr val="tx1"/>
                </a:solidFill>
                <a:latin typeface="Calibri" pitchFamily="34" charset="0"/>
              </a:rPr>
              <a:t>Services such as power supply, water supply, transport, stores, repairs, housing etc.</a:t>
            </a:r>
            <a:endParaRPr lang="en-IN" sz="1600" dirty="0">
              <a:solidFill>
                <a:schemeClr val="tx1"/>
              </a:solidFill>
              <a:latin typeface="Calibri" pitchFamily="34" charset="0"/>
            </a:endParaRPr>
          </a:p>
          <a:p>
            <a:endParaRPr lang="en-IN" sz="1600"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357322"/>
          </a:xfrm>
        </p:spPr>
        <p:txBody>
          <a:bodyPr>
            <a:normAutofit/>
          </a:bodyPr>
          <a:lstStyle/>
          <a:p>
            <a:r>
              <a:rPr lang="en-US" sz="3200" b="1" dirty="0" smtClean="0"/>
              <a:t>DEEPENING OF EXISTING SHAFT</a:t>
            </a:r>
            <a:r>
              <a:rPr lang="en-IN" dirty="0" smtClean="0"/>
              <a:t/>
            </a:r>
            <a:br>
              <a:rPr lang="en-IN" dirty="0" smtClean="0"/>
            </a:br>
            <a:endParaRPr lang="en-IN" dirty="0"/>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US" sz="1600" dirty="0" smtClean="0">
                <a:latin typeface="Calibri" pitchFamily="34" charset="0"/>
              </a:rPr>
              <a:t>A regular coal winding shaft 6.0 m in diameter has to be deepened to touch the bottom seam 100 m below without affecting normal winding operations. Describe a suitable method.</a:t>
            </a:r>
          </a:p>
          <a:p>
            <a:pPr>
              <a:buNone/>
            </a:pPr>
            <a:endParaRPr lang="en-IN" sz="1600" dirty="0" smtClean="0">
              <a:latin typeface="Calibri" pitchFamily="34" charset="0"/>
            </a:endParaRPr>
          </a:p>
          <a:p>
            <a:r>
              <a:rPr lang="en-US" sz="2000" b="1" u="sng" dirty="0" smtClean="0">
                <a:latin typeface="Calibri" pitchFamily="34" charset="0"/>
              </a:rPr>
              <a:t>Major equipment:</a:t>
            </a:r>
          </a:p>
          <a:p>
            <a:pPr>
              <a:buNone/>
            </a:pPr>
            <a:endParaRPr lang="en-IN" sz="1600" b="1" u="sng" dirty="0" smtClean="0">
              <a:latin typeface="Calibri" pitchFamily="34" charset="0"/>
            </a:endParaRPr>
          </a:p>
          <a:p>
            <a:pPr lvl="0">
              <a:buNone/>
            </a:pPr>
            <a:r>
              <a:rPr lang="en-US" sz="1600" dirty="0" smtClean="0">
                <a:latin typeface="Calibri" pitchFamily="34" charset="0"/>
              </a:rPr>
              <a:t>  1.    Electric winding engines		            2</a:t>
            </a:r>
            <a:endParaRPr lang="en-IN" sz="1600" dirty="0" smtClean="0">
              <a:latin typeface="Calibri" pitchFamily="34" charset="0"/>
            </a:endParaRPr>
          </a:p>
          <a:p>
            <a:pPr lvl="0">
              <a:buNone/>
            </a:pPr>
            <a:r>
              <a:rPr lang="en-US" sz="1600" dirty="0" smtClean="0">
                <a:latin typeface="Calibri" pitchFamily="34" charset="0"/>
              </a:rPr>
              <a:t>  2.     Hoisting sheaves		            2</a:t>
            </a:r>
            <a:endParaRPr lang="en-IN" sz="1600" dirty="0" smtClean="0">
              <a:latin typeface="Calibri" pitchFamily="34" charset="0"/>
            </a:endParaRPr>
          </a:p>
          <a:p>
            <a:pPr lvl="0">
              <a:buNone/>
            </a:pPr>
            <a:r>
              <a:rPr lang="en-US" sz="1600" dirty="0" smtClean="0">
                <a:latin typeface="Calibri" pitchFamily="34" charset="0"/>
              </a:rPr>
              <a:t>  3.     Sinking buckets			            3</a:t>
            </a:r>
            <a:endParaRPr lang="en-IN" sz="1600" dirty="0" smtClean="0">
              <a:latin typeface="Calibri" pitchFamily="34" charset="0"/>
            </a:endParaRPr>
          </a:p>
          <a:p>
            <a:pPr lvl="0">
              <a:buNone/>
            </a:pPr>
            <a:r>
              <a:rPr lang="en-US" sz="1600" dirty="0" smtClean="0">
                <a:latin typeface="Calibri" pitchFamily="34" charset="0"/>
              </a:rPr>
              <a:t>  4.     Single tub cage			            1</a:t>
            </a:r>
            <a:endParaRPr lang="en-IN" sz="1600" dirty="0" smtClean="0">
              <a:latin typeface="Calibri" pitchFamily="34" charset="0"/>
            </a:endParaRPr>
          </a:p>
          <a:p>
            <a:pPr lvl="0">
              <a:buNone/>
            </a:pPr>
            <a:r>
              <a:rPr lang="en-US" sz="1600" dirty="0" smtClean="0">
                <a:latin typeface="Calibri" pitchFamily="34" charset="0"/>
              </a:rPr>
              <a:t>  5.     Tubs</a:t>
            </a:r>
            <a:endParaRPr lang="en-IN" sz="1600" dirty="0" smtClean="0">
              <a:latin typeface="Calibri" pitchFamily="34" charset="0"/>
            </a:endParaRPr>
          </a:p>
          <a:p>
            <a:pPr lvl="0">
              <a:buNone/>
            </a:pPr>
            <a:r>
              <a:rPr lang="en-US" sz="1600" dirty="0" smtClean="0">
                <a:latin typeface="Calibri" pitchFamily="34" charset="0"/>
              </a:rPr>
              <a:t>  6.     Jack hammer 			            6</a:t>
            </a:r>
            <a:endParaRPr lang="en-IN" sz="1600" dirty="0" smtClean="0">
              <a:latin typeface="Calibri" pitchFamily="34" charset="0"/>
            </a:endParaRPr>
          </a:p>
          <a:p>
            <a:pPr lvl="0">
              <a:buNone/>
            </a:pPr>
            <a:r>
              <a:rPr lang="en-US" sz="1600" dirty="0" smtClean="0">
                <a:latin typeface="Calibri" pitchFamily="34" charset="0"/>
              </a:rPr>
              <a:t>  7.     Pneumatic picks		                                4</a:t>
            </a:r>
            <a:endParaRPr lang="en-IN" sz="1600" dirty="0" smtClean="0">
              <a:latin typeface="Calibri" pitchFamily="34" charset="0"/>
            </a:endParaRPr>
          </a:p>
          <a:p>
            <a:pPr lvl="0">
              <a:buNone/>
            </a:pPr>
            <a:r>
              <a:rPr lang="en-US" sz="1600" dirty="0" smtClean="0">
                <a:latin typeface="Calibri" pitchFamily="34" charset="0"/>
              </a:rPr>
              <a:t>  8.     Pneumatic face pumps		            2</a:t>
            </a:r>
            <a:endParaRPr lang="en-IN" sz="1600" dirty="0" smtClean="0">
              <a:latin typeface="Calibri" pitchFamily="34" charset="0"/>
            </a:endParaRPr>
          </a:p>
          <a:p>
            <a:pPr lvl="0">
              <a:buNone/>
            </a:pPr>
            <a:r>
              <a:rPr lang="en-US" sz="1600" dirty="0" smtClean="0">
                <a:latin typeface="Calibri" pitchFamily="34" charset="0"/>
              </a:rPr>
              <a:t>  9.     Electric pump</a:t>
            </a:r>
            <a:endParaRPr lang="en-IN" sz="1600" dirty="0" smtClean="0">
              <a:latin typeface="Calibri" pitchFamily="34" charset="0"/>
            </a:endParaRPr>
          </a:p>
          <a:p>
            <a:pPr lvl="0">
              <a:buNone/>
            </a:pPr>
            <a:r>
              <a:rPr lang="en-US" sz="1600" dirty="0" smtClean="0">
                <a:latin typeface="Calibri" pitchFamily="34" charset="0"/>
              </a:rPr>
              <a:t> 10.    Platform with folding doors for shaft top</a:t>
            </a:r>
            <a:endParaRPr lang="en-IN" sz="1600" dirty="0" smtClean="0">
              <a:latin typeface="Calibri" pitchFamily="34" charset="0"/>
            </a:endParaRPr>
          </a:p>
          <a:p>
            <a:pPr lvl="0">
              <a:buNone/>
            </a:pPr>
            <a:r>
              <a:rPr lang="en-US" sz="1600" dirty="0" smtClean="0">
                <a:latin typeface="Calibri" pitchFamily="34" charset="0"/>
              </a:rPr>
              <a:t> 11.    Shuttering for concreting</a:t>
            </a:r>
            <a:endParaRPr lang="en-IN" sz="1600" dirty="0" smtClean="0">
              <a:latin typeface="Calibri" pitchFamily="34" charset="0"/>
            </a:endParaRPr>
          </a:p>
          <a:p>
            <a:pPr lvl="0">
              <a:buNone/>
            </a:pPr>
            <a:r>
              <a:rPr lang="en-US" sz="1600" dirty="0" smtClean="0">
                <a:latin typeface="Calibri" pitchFamily="34" charset="0"/>
              </a:rPr>
              <a:t> 12.    Pipes, cables, ropes etc</a:t>
            </a:r>
            <a:endParaRPr lang="en-IN" sz="1600" dirty="0" smtClean="0">
              <a:latin typeface="Calibri" pitchFamily="34"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3200" b="1" dirty="0" smtClean="0"/>
              <a:t>Deepening operations</a:t>
            </a:r>
            <a:endParaRPr lang="en-IN" sz="3200" dirty="0"/>
          </a:p>
        </p:txBody>
      </p:sp>
      <p:sp>
        <p:nvSpPr>
          <p:cNvPr id="3" name="Content Placeholder 2"/>
          <p:cNvSpPr>
            <a:spLocks noGrp="1"/>
          </p:cNvSpPr>
          <p:nvPr>
            <p:ph idx="1"/>
          </p:nvPr>
        </p:nvSpPr>
        <p:spPr>
          <a:xfrm>
            <a:off x="457200" y="1643050"/>
            <a:ext cx="8229600" cy="4681550"/>
          </a:xfrm>
        </p:spPr>
        <p:txBody>
          <a:bodyPr>
            <a:normAutofit/>
          </a:bodyPr>
          <a:lstStyle/>
          <a:p>
            <a:pPr lvl="0"/>
            <a:r>
              <a:rPr lang="en-US" sz="1600" dirty="0" smtClean="0">
                <a:latin typeface="Calibri" pitchFamily="34" charset="0"/>
              </a:rPr>
              <a:t>Small shaft “A” is sunk near the coal winding pit on the side, away from main haulage level. Head room is made for installation of winding sheaves of the hoist “E”. The depth should be enough to reach beyond the sump of old shaft, cross the safety rock plug “p” and allow sufficient head room for the installation of the sheaves of second hoist is driven.</a:t>
            </a:r>
            <a:endParaRPr lang="en-IN" sz="1600" dirty="0" smtClean="0">
              <a:latin typeface="Calibri" pitchFamily="34" charset="0"/>
            </a:endParaRPr>
          </a:p>
          <a:p>
            <a:pPr lvl="0"/>
            <a:r>
              <a:rPr lang="en-US" sz="1600" dirty="0" smtClean="0">
                <a:latin typeface="Calibri" pitchFamily="34" charset="0"/>
              </a:rPr>
              <a:t>Level road way “L” to the position </a:t>
            </a:r>
            <a:r>
              <a:rPr lang="en-US" sz="1600" dirty="0" err="1" smtClean="0">
                <a:latin typeface="Calibri" pitchFamily="34" charset="0"/>
              </a:rPr>
              <a:t>os</a:t>
            </a:r>
            <a:r>
              <a:rPr lang="en-US" sz="1600" dirty="0" smtClean="0">
                <a:latin typeface="Calibri" pitchFamily="34" charset="0"/>
              </a:rPr>
              <a:t> shaft deepening. The place is widened and heightened for installation of winding engine “H” its sheaves and other equipment. Additional hoists are installed for carrying the suspended sinking equipment.</a:t>
            </a:r>
            <a:endParaRPr lang="en-IN" sz="1600" dirty="0" smtClean="0">
              <a:latin typeface="Calibri" pitchFamily="34" charset="0"/>
            </a:endParaRPr>
          </a:p>
          <a:p>
            <a:pPr>
              <a:buNone/>
            </a:pPr>
            <a:r>
              <a:rPr lang="en-US" sz="1600" dirty="0" smtClean="0">
                <a:latin typeface="Calibri" pitchFamily="34" charset="0"/>
              </a:rPr>
              <a:t> </a:t>
            </a:r>
            <a:endParaRPr lang="en-IN" sz="1600" dirty="0" smtClean="0">
              <a:latin typeface="Calibri" pitchFamily="34" charset="0"/>
            </a:endParaRPr>
          </a:p>
          <a:p>
            <a:r>
              <a:rPr lang="en-US" sz="1600" dirty="0" smtClean="0">
                <a:latin typeface="Calibri" pitchFamily="34" charset="0"/>
              </a:rPr>
              <a:t>The shaft centre is marked accurately by correlation through the shaft “A”. The perimeter to be excavated is marked on the rock surface.</a:t>
            </a:r>
            <a:endParaRPr lang="en-IN" sz="1600" dirty="0" smtClean="0">
              <a:latin typeface="Calibri" pitchFamily="34" charset="0"/>
            </a:endParaRPr>
          </a:p>
          <a:p>
            <a:r>
              <a:rPr lang="en-US" sz="1600" dirty="0" smtClean="0">
                <a:latin typeface="Calibri" pitchFamily="34" charset="0"/>
              </a:rPr>
              <a:t>After deepening the shaft to some depths the platform with folding doors is installed at its mouth.</a:t>
            </a:r>
            <a:endParaRPr lang="en-IN" sz="1600" dirty="0" smtClean="0">
              <a:latin typeface="Calibri" pitchFamily="34" charset="0"/>
            </a:endParaRPr>
          </a:p>
          <a:p>
            <a:r>
              <a:rPr lang="en-US" sz="1600" dirty="0" smtClean="0">
                <a:latin typeface="Calibri" pitchFamily="34" charset="0"/>
              </a:rPr>
              <a:t>Sinking proceeds in the normal manner. The rock from sinking buckets is dumped into mine tubs and hauled up through shaft A. The debris can be packed into underground galleries or hoisted to surface through the main winding shaft for disposal.</a:t>
            </a:r>
            <a:endParaRPr lang="en-IN" sz="1600" dirty="0" smtClean="0">
              <a:latin typeface="Calibri" pitchFamily="34" charset="0"/>
            </a:endParaRPr>
          </a:p>
          <a:p>
            <a:r>
              <a:rPr lang="en-US" sz="1600" dirty="0" smtClean="0">
                <a:latin typeface="Calibri" pitchFamily="34" charset="0"/>
              </a:rPr>
              <a:t>On completion of sinking plug P is removed in sections.</a:t>
            </a:r>
            <a:endParaRPr lang="en-IN" sz="1600" dirty="0" smtClean="0">
              <a:latin typeface="Calibri" pitchFamily="34"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71570"/>
          </a:xfrm>
        </p:spPr>
        <p:txBody>
          <a:bodyPr>
            <a:normAutofit fontScale="90000"/>
          </a:bodyPr>
          <a:lstStyle/>
          <a:p>
            <a:r>
              <a:rPr lang="en-US" sz="3600" b="1" u="sng" dirty="0" smtClean="0"/>
              <a:t>Mechanized shaft sinking</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709711"/>
          <a:ext cx="8229600" cy="6046563"/>
        </p:xfrm>
        <a:graphic>
          <a:graphicData uri="http://schemas.openxmlformats.org/drawingml/2006/table">
            <a:tbl>
              <a:tblPr firstRow="1" bandRow="1">
                <a:tableStyleId>{5C22544A-7EE6-4342-B048-85BDC9FD1C3A}</a:tableStyleId>
              </a:tblPr>
              <a:tblGrid>
                <a:gridCol w="5686436"/>
                <a:gridCol w="2543164"/>
              </a:tblGrid>
              <a:tr h="356953">
                <a:tc>
                  <a:txBody>
                    <a:bodyPr/>
                    <a:lstStyle/>
                    <a:p>
                      <a:r>
                        <a:rPr lang="en-US" sz="1600" u="sng" dirty="0" smtClean="0">
                          <a:latin typeface="Calibri" pitchFamily="34" charset="0"/>
                        </a:rPr>
                        <a:t>General parameters:</a:t>
                      </a:r>
                      <a:endParaRPr lang="en-IN" sz="1600" u="sng" dirty="0">
                        <a:latin typeface="Calibri" pitchFamily="34" charset="0"/>
                      </a:endParaRPr>
                    </a:p>
                  </a:txBody>
                  <a:tcPr/>
                </a:tc>
                <a:tc>
                  <a:txBody>
                    <a:bodyPr/>
                    <a:lstStyle/>
                    <a:p>
                      <a:endParaRPr lang="en-IN"/>
                    </a:p>
                  </a:txBody>
                  <a:tcPr/>
                </a:tc>
              </a:tr>
              <a:tr h="356953">
                <a:tc>
                  <a:txBody>
                    <a:bodyPr/>
                    <a:lstStyle/>
                    <a:p>
                      <a:r>
                        <a:rPr kumimoji="0" lang="en-US" sz="1600" kern="1200" dirty="0" smtClean="0">
                          <a:solidFill>
                            <a:schemeClr val="dk1"/>
                          </a:solidFill>
                          <a:latin typeface="Calibri" pitchFamily="34" charset="0"/>
                          <a:ea typeface="+mn-ea"/>
                          <a:cs typeface="+mn-cs"/>
                        </a:rPr>
                        <a:t>Depth range</a:t>
                      </a:r>
                      <a:endParaRPr lang="en-IN" sz="16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a:ea typeface="Calibri"/>
                          <a:cs typeface="Calibri"/>
                        </a:rPr>
                        <a:t>150m to 500m</a:t>
                      </a:r>
                      <a:endParaRPr lang="en-IN" sz="1600" dirty="0"/>
                    </a:p>
                  </a:txBody>
                  <a:tcPr/>
                </a:tc>
              </a:tr>
              <a:tr h="356953">
                <a:tc>
                  <a:txBody>
                    <a:bodyPr/>
                    <a:lstStyle/>
                    <a:p>
                      <a:r>
                        <a:rPr lang="en-US" sz="1600" dirty="0" smtClean="0">
                          <a:latin typeface="Calibri" pitchFamily="34" charset="0"/>
                        </a:rPr>
                        <a:t>Diameter</a:t>
                      </a:r>
                      <a:endParaRPr lang="en-IN" sz="16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a:ea typeface="Calibri"/>
                          <a:cs typeface="Calibri"/>
                        </a:rPr>
                        <a:t>5.5m to 7.5m finished</a:t>
                      </a:r>
                      <a:endParaRPr lang="en-IN" sz="1600" dirty="0"/>
                    </a:p>
                  </a:txBody>
                  <a:tcPr/>
                </a:tc>
              </a:tr>
              <a:tr h="356953">
                <a:tc>
                  <a:txBody>
                    <a:bodyPr/>
                    <a:lstStyle/>
                    <a:p>
                      <a:r>
                        <a:rPr lang="en-US" sz="1600" dirty="0" smtClean="0">
                          <a:latin typeface="Calibri" pitchFamily="34" charset="0"/>
                        </a:rPr>
                        <a:t>Average</a:t>
                      </a:r>
                      <a:r>
                        <a:rPr lang="en-US" sz="1600" baseline="0" dirty="0" smtClean="0">
                          <a:latin typeface="Calibri" pitchFamily="34" charset="0"/>
                        </a:rPr>
                        <a:t> progress</a:t>
                      </a:r>
                      <a:endParaRPr lang="en-IN" sz="16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Calibri" pitchFamily="34" charset="0"/>
                        </a:rPr>
                        <a:t>25m/month incl. of</a:t>
                      </a:r>
                      <a:r>
                        <a:rPr lang="en-IN" sz="1600" baseline="0" dirty="0" smtClean="0">
                          <a:latin typeface="Calibri" pitchFamily="34" charset="0"/>
                        </a:rPr>
                        <a:t> </a:t>
                      </a:r>
                      <a:r>
                        <a:rPr lang="en-IN" sz="1600" dirty="0" smtClean="0">
                          <a:latin typeface="Calibri" pitchFamily="34" charset="0"/>
                        </a:rPr>
                        <a:t>lining</a:t>
                      </a:r>
                      <a:endParaRPr lang="en-IN" sz="1600" dirty="0">
                        <a:latin typeface="Calibri" pitchFamily="34" charset="0"/>
                      </a:endParaRPr>
                    </a:p>
                  </a:txBody>
                  <a:tcPr/>
                </a:tc>
              </a:tr>
              <a:tr h="356953">
                <a:tc>
                  <a:txBody>
                    <a:bodyPr/>
                    <a:lstStyle/>
                    <a:p>
                      <a:r>
                        <a:rPr lang="en-US" sz="1600" dirty="0" smtClean="0">
                          <a:latin typeface="Calibri" pitchFamily="34" charset="0"/>
                        </a:rPr>
                        <a:t>Thickness of lining</a:t>
                      </a:r>
                      <a:endParaRPr lang="en-IN" sz="16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Calibri" pitchFamily="34" charset="0"/>
                        </a:rPr>
                        <a:t>30m thick concrete lining(approximately)</a:t>
                      </a:r>
                      <a:endParaRPr lang="en-IN" sz="1600" dirty="0">
                        <a:latin typeface="Calibri" pitchFamily="34" charset="0"/>
                      </a:endParaRPr>
                    </a:p>
                  </a:txBody>
                  <a:tcPr/>
                </a:tc>
              </a:tr>
              <a:tr h="356953">
                <a:tc>
                  <a:txBody>
                    <a:bodyPr/>
                    <a:lstStyle/>
                    <a:p>
                      <a:pPr lvl="0"/>
                      <a:r>
                        <a:rPr lang="en-US" sz="1600" dirty="0" smtClean="0">
                          <a:latin typeface="Calibri" pitchFamily="34" charset="0"/>
                        </a:rPr>
                        <a:t>1.</a:t>
                      </a:r>
                      <a:r>
                        <a:rPr kumimoji="0" lang="en-US" sz="1800" kern="1200" dirty="0" smtClean="0">
                          <a:solidFill>
                            <a:schemeClr val="dk1"/>
                          </a:solidFill>
                          <a:latin typeface="+mn-lt"/>
                          <a:ea typeface="+mn-ea"/>
                          <a:cs typeface="+mn-cs"/>
                        </a:rPr>
                        <a:t> </a:t>
                      </a:r>
                      <a:r>
                        <a:rPr kumimoji="0" lang="en-US" sz="1600" kern="1200" dirty="0" smtClean="0">
                          <a:solidFill>
                            <a:schemeClr val="dk1"/>
                          </a:solidFill>
                          <a:latin typeface="Calibri" pitchFamily="34" charset="0"/>
                          <a:ea typeface="+mn-ea"/>
                          <a:cs typeface="+mn-cs"/>
                        </a:rPr>
                        <a:t>Sinking winder with</a:t>
                      </a:r>
                      <a:r>
                        <a:rPr kumimoji="0" lang="en-IN" sz="1600" kern="1200" baseline="0" dirty="0" smtClean="0">
                          <a:solidFill>
                            <a:schemeClr val="dk1"/>
                          </a:solidFill>
                          <a:latin typeface="Calibri" pitchFamily="34" charset="0"/>
                          <a:ea typeface="+mn-ea"/>
                          <a:cs typeface="+mn-cs"/>
                        </a:rPr>
                        <a:t>  </a:t>
                      </a:r>
                      <a:r>
                        <a:rPr kumimoji="0" lang="en-US" sz="1600" kern="1200" baseline="0" dirty="0" smtClean="0">
                          <a:solidFill>
                            <a:schemeClr val="dk1"/>
                          </a:solidFill>
                          <a:latin typeface="Calibri" pitchFamily="34" charset="0"/>
                          <a:ea typeface="+mn-ea"/>
                          <a:cs typeface="+mn-cs"/>
                        </a:rPr>
                        <a:t>w</a:t>
                      </a:r>
                      <a:r>
                        <a:rPr kumimoji="0" lang="en-US" sz="1600" kern="1200" dirty="0" smtClean="0">
                          <a:solidFill>
                            <a:schemeClr val="dk1"/>
                          </a:solidFill>
                          <a:latin typeface="Calibri" pitchFamily="34" charset="0"/>
                          <a:ea typeface="+mn-ea"/>
                          <a:cs typeface="+mn-cs"/>
                        </a:rPr>
                        <a:t>inding ropes and buckets</a:t>
                      </a:r>
                      <a:endParaRPr lang="en-IN" sz="1600" dirty="0">
                        <a:latin typeface="Calibri" pitchFamily="34" charset="0"/>
                      </a:endParaRPr>
                    </a:p>
                  </a:txBody>
                  <a:tcPr/>
                </a:tc>
                <a:tc>
                  <a:txBody>
                    <a:bodyPr/>
                    <a:lstStyle/>
                    <a:p>
                      <a:r>
                        <a:rPr lang="en-US" sz="1600" dirty="0" smtClean="0">
                          <a:latin typeface="Calibri" pitchFamily="34" charset="0"/>
                        </a:rPr>
                        <a:t>1</a:t>
                      </a:r>
                      <a:endParaRPr lang="en-IN" sz="1600" dirty="0">
                        <a:latin typeface="Calibri" pitchFamily="34" charset="0"/>
                      </a:endParaRPr>
                    </a:p>
                  </a:txBody>
                  <a:tcPr/>
                </a:tc>
              </a:tr>
              <a:tr h="355948">
                <a:tc>
                  <a:txBody>
                    <a:bodyPr/>
                    <a:lstStyle/>
                    <a:p>
                      <a:pPr marL="342900" lvl="0" indent="-342900" algn="just">
                        <a:lnSpc>
                          <a:spcPct val="115000"/>
                        </a:lnSpc>
                        <a:spcAft>
                          <a:spcPts val="1000"/>
                        </a:spcAft>
                        <a:buFont typeface="+mj-lt"/>
                        <a:buNone/>
                      </a:pPr>
                      <a:r>
                        <a:rPr lang="en-US" sz="1600" dirty="0" smtClean="0">
                          <a:latin typeface="Calibri" pitchFamily="34" charset="0"/>
                        </a:rPr>
                        <a:t>2.</a:t>
                      </a:r>
                      <a:r>
                        <a:rPr lang="en-US" sz="1600" baseline="0" dirty="0" smtClean="0">
                          <a:latin typeface="Calibri"/>
                        </a:rPr>
                        <a:t> </a:t>
                      </a:r>
                      <a:r>
                        <a:rPr lang="en-US" sz="1600" dirty="0" smtClean="0">
                          <a:latin typeface="Calibri"/>
                          <a:ea typeface="Calibri"/>
                          <a:cs typeface="Calibri"/>
                        </a:rPr>
                        <a:t>Sinking head frame with bucket</a:t>
                      </a:r>
                      <a:r>
                        <a:rPr lang="en-IN" sz="1400" baseline="0" dirty="0" smtClean="0">
                          <a:latin typeface="Calibri"/>
                          <a:ea typeface="Calibri"/>
                          <a:cs typeface="Times New Roman"/>
                        </a:rPr>
                        <a:t> </a:t>
                      </a:r>
                      <a:r>
                        <a:rPr lang="en-US" sz="1600" dirty="0" smtClean="0">
                          <a:latin typeface="Calibri"/>
                          <a:ea typeface="Calibri"/>
                          <a:cs typeface="Calibri"/>
                        </a:rPr>
                        <a:t>tipping arrangement and bunker</a:t>
                      </a:r>
                      <a:endParaRPr lang="en-IN" sz="1600" dirty="0">
                        <a:latin typeface="Calibri" pitchFamily="34" charset="0"/>
                      </a:endParaRPr>
                    </a:p>
                  </a:txBody>
                  <a:tcPr/>
                </a:tc>
                <a:tc>
                  <a:txBody>
                    <a:bodyPr/>
                    <a:lstStyle/>
                    <a:p>
                      <a:r>
                        <a:rPr lang="en-US" sz="1600" dirty="0" smtClean="0">
                          <a:latin typeface="Calibri" pitchFamily="34" charset="0"/>
                        </a:rPr>
                        <a:t>1</a:t>
                      </a:r>
                      <a:endParaRPr lang="en-IN" sz="1600" dirty="0">
                        <a:latin typeface="Calibri" pitchFamily="34" charset="0"/>
                      </a:endParaRPr>
                    </a:p>
                  </a:txBody>
                  <a:tcPr/>
                </a:tc>
              </a:tr>
              <a:tr h="336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itchFamily="34" charset="0"/>
                        </a:rPr>
                        <a:t>3.</a:t>
                      </a:r>
                      <a:r>
                        <a:rPr lang="en-IN" sz="1600" dirty="0" smtClean="0">
                          <a:latin typeface="Calibri" pitchFamily="34" charset="0"/>
                        </a:rPr>
                        <a:t> Slow speed winches</a:t>
                      </a:r>
                      <a:r>
                        <a:rPr lang="en-IN" sz="1600" baseline="0" dirty="0" smtClean="0">
                          <a:latin typeface="Calibri" pitchFamily="34" charset="0"/>
                        </a:rPr>
                        <a:t> </a:t>
                      </a:r>
                      <a:r>
                        <a:rPr lang="en-IN" sz="1600" dirty="0" smtClean="0">
                          <a:latin typeface="Calibri" pitchFamily="34" charset="0"/>
                        </a:rPr>
                        <a:t>(electrically operated)</a:t>
                      </a:r>
                      <a:endParaRPr lang="en-IN" sz="1600" dirty="0">
                        <a:latin typeface="Calibri" pitchFamily="34" charset="0"/>
                      </a:endParaRPr>
                    </a:p>
                  </a:txBody>
                  <a:tcPr/>
                </a:tc>
                <a:tc>
                  <a:txBody>
                    <a:bodyPr/>
                    <a:lstStyle/>
                    <a:p>
                      <a:r>
                        <a:rPr lang="en-US" sz="1600" dirty="0" smtClean="0">
                          <a:latin typeface="Calibri" pitchFamily="34" charset="0"/>
                        </a:rPr>
                        <a:t>7</a:t>
                      </a:r>
                      <a:endParaRPr lang="en-IN" sz="1600" dirty="0">
                        <a:latin typeface="Calibri" pitchFamily="34" charset="0"/>
                      </a:endParaRPr>
                    </a:p>
                  </a:txBody>
                  <a:tcPr/>
                </a:tc>
              </a:tr>
              <a:tr h="89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itchFamily="34" charset="0"/>
                        </a:rPr>
                        <a:t>4.</a:t>
                      </a:r>
                      <a:r>
                        <a:rPr lang="en-IN" sz="1600" dirty="0" smtClean="0">
                          <a:latin typeface="Calibri" pitchFamily="34" charset="0"/>
                        </a:rPr>
                        <a:t> Platforms: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Calibri" pitchFamily="34" charset="0"/>
                        </a:rPr>
                        <a:t>     a)Surface working platforms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Calibri" pitchFamily="34" charset="0"/>
                        </a:rPr>
                        <a:t>     b)Movable working platforms</a:t>
                      </a:r>
                      <a:endParaRPr lang="en-IN" sz="1600" dirty="0">
                        <a:latin typeface="Calibri" pitchFamily="34" charset="0"/>
                      </a:endParaRPr>
                    </a:p>
                  </a:txBody>
                  <a:tcPr/>
                </a:tc>
                <a:tc>
                  <a:txBody>
                    <a:bodyPr/>
                    <a:lstStyle/>
                    <a:p>
                      <a:endParaRPr lang="en-US" dirty="0" smtClean="0"/>
                    </a:p>
                    <a:p>
                      <a:r>
                        <a:rPr lang="en-US" dirty="0" smtClean="0">
                          <a:latin typeface="Calibri" pitchFamily="34" charset="0"/>
                        </a:rPr>
                        <a:t>1</a:t>
                      </a:r>
                    </a:p>
                    <a:p>
                      <a:r>
                        <a:rPr lang="en-US" dirty="0" smtClean="0">
                          <a:latin typeface="Calibri" pitchFamily="34" charset="0"/>
                        </a:rPr>
                        <a:t>1</a:t>
                      </a:r>
                      <a:endParaRPr lang="en-IN" dirty="0">
                        <a:latin typeface="Calibri" pitchFamily="34" charset="0"/>
                      </a:endParaRPr>
                    </a:p>
                  </a:txBody>
                  <a:tcPr/>
                </a:tc>
              </a:tr>
              <a:tr h="565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itchFamily="34" charset="0"/>
                        </a:rPr>
                        <a:t>5. Movable suspended shuttering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itchFamily="34" charset="0"/>
                        </a:rPr>
                        <a:t>     for lining</a:t>
                      </a:r>
                      <a:endParaRPr lang="en-IN" sz="1600" dirty="0">
                        <a:latin typeface="Calibri" pitchFamily="34" charset="0"/>
                      </a:endParaRPr>
                    </a:p>
                  </a:txBody>
                  <a:tcPr/>
                </a:tc>
                <a:tc>
                  <a:txBody>
                    <a:bodyPr/>
                    <a:lstStyle/>
                    <a:p>
                      <a:r>
                        <a:rPr lang="en-US" sz="1600" dirty="0" smtClean="0">
                          <a:latin typeface="Calibri" pitchFamily="34" charset="0"/>
                        </a:rPr>
                        <a:t>1</a:t>
                      </a:r>
                      <a:endParaRPr lang="en-IN" sz="1600" dirty="0">
                        <a:latin typeface="Calibri" pitchFamily="34" charset="0"/>
                      </a:endParaRPr>
                    </a:p>
                  </a:txBody>
                  <a:tcPr/>
                </a:tc>
              </a:tr>
              <a:tr h="6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pitchFamily="34" charset="0"/>
                        </a:rPr>
                        <a:t>6</a:t>
                      </a:r>
                      <a:r>
                        <a:rPr lang="en-US" dirty="0" smtClean="0">
                          <a:latin typeface="Calibri" pitchFamily="34" charset="0"/>
                        </a:rPr>
                        <a:t>.</a:t>
                      </a:r>
                      <a:r>
                        <a:rPr lang="en-IN" sz="1600" baseline="0" dirty="0" smtClean="0">
                          <a:latin typeface="Calibri" pitchFamily="34" charset="0"/>
                        </a:rPr>
                        <a:t> </a:t>
                      </a:r>
                      <a:r>
                        <a:rPr lang="en-IN" sz="1600" dirty="0" smtClean="0">
                          <a:latin typeface="Calibri" pitchFamily="34" charset="0"/>
                        </a:rPr>
                        <a:t>Grab loaders (compressed air)</a:t>
                      </a:r>
                      <a:r>
                        <a:rPr lang="en-IN" sz="1600" baseline="0" dirty="0" smtClean="0">
                          <a:latin typeface="Calibri" pitchFamily="34" charset="0"/>
                        </a:rPr>
                        <a:t> complete operated                                                                           </a:t>
                      </a:r>
                      <a:endParaRPr lang="en-IN" sz="1600" dirty="0" smtClean="0">
                        <a:latin typeface="Calibri"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Calibri" pitchFamily="34" charset="0"/>
                        </a:rPr>
                        <a:t> </a:t>
                      </a:r>
                      <a:endParaRPr lang="en-IN" dirty="0">
                        <a:latin typeface="Calibri" pitchFamily="34" charset="0"/>
                      </a:endParaRPr>
                    </a:p>
                  </a:txBody>
                  <a:tcPr/>
                </a:tc>
                <a:tc>
                  <a:txBody>
                    <a:bodyPr/>
                    <a:lstStyle/>
                    <a:p>
                      <a:r>
                        <a:rPr lang="en-US" sz="1600" dirty="0" smtClean="0">
                          <a:latin typeface="Calibri" pitchFamily="34" charset="0"/>
                        </a:rPr>
                        <a:t>2</a:t>
                      </a:r>
                      <a:endParaRPr lang="en-IN" sz="1600" dirty="0">
                        <a:latin typeface="Calibri" pitchFamily="34" charset="0"/>
                      </a:endParaRPr>
                    </a:p>
                  </a:txBody>
                  <a:tcPr/>
                </a:tc>
              </a:tr>
              <a:tr h="803144">
                <a:tc>
                  <a:txBody>
                    <a:bodyPr/>
                    <a:lstStyle/>
                    <a:p>
                      <a:r>
                        <a:rPr lang="en-IN" sz="1600" dirty="0" smtClean="0">
                          <a:latin typeface="Calibri" pitchFamily="34" charset="0"/>
                        </a:rPr>
                        <a:t> 7.  Pneumatic hammer drills with</a:t>
                      </a:r>
                      <a:r>
                        <a:rPr lang="en-IN" sz="1600" baseline="0" dirty="0" smtClean="0">
                          <a:latin typeface="Calibri" pitchFamily="34" charset="0"/>
                        </a:rPr>
                        <a:t> </a:t>
                      </a:r>
                      <a:r>
                        <a:rPr lang="en-IN" sz="1600" dirty="0" smtClean="0">
                          <a:latin typeface="Calibri" pitchFamily="34" charset="0"/>
                        </a:rPr>
                        <a:t>drill rods of 0.8 m,1.6 m,&amp; 2.4 m length fit diameter not less than 38 mm</a:t>
                      </a:r>
                    </a:p>
                    <a:p>
                      <a:endParaRPr lang="en-IN" sz="1600" dirty="0">
                        <a:latin typeface="Calibri" pitchFamily="34" charset="0"/>
                      </a:endParaRPr>
                    </a:p>
                  </a:txBody>
                  <a:tcPr/>
                </a:tc>
                <a:tc>
                  <a:txBody>
                    <a:bodyPr/>
                    <a:lstStyle/>
                    <a:p>
                      <a:r>
                        <a:rPr lang="en-US" sz="1600" dirty="0" smtClean="0">
                          <a:latin typeface="Calibri" pitchFamily="34" charset="0"/>
                        </a:rPr>
                        <a:t>8</a:t>
                      </a:r>
                      <a:endParaRPr lang="en-IN" sz="1600" dirty="0">
                        <a:latin typeface="Calibri" pitchFamily="34" charset="0"/>
                      </a:endParaRPr>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0034" y="857232"/>
          <a:ext cx="8229600" cy="5680456"/>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342900" lvl="0" indent="-342900" algn="just">
                        <a:lnSpc>
                          <a:spcPct val="115000"/>
                        </a:lnSpc>
                        <a:spcAft>
                          <a:spcPts val="0"/>
                        </a:spcAft>
                        <a:buFont typeface="+mj-lt"/>
                        <a:buNone/>
                      </a:pPr>
                      <a:r>
                        <a:rPr lang="en-US" sz="1600" b="0" dirty="0" smtClean="0">
                          <a:solidFill>
                            <a:schemeClr val="tx1">
                              <a:lumMod val="85000"/>
                              <a:lumOff val="15000"/>
                            </a:schemeClr>
                          </a:solidFill>
                          <a:latin typeface="Calibri" pitchFamily="34" charset="0"/>
                          <a:ea typeface="Calibri"/>
                          <a:cs typeface="Calibri"/>
                        </a:rPr>
                        <a:t>8.  Compressor </a:t>
                      </a:r>
                      <a:r>
                        <a:rPr lang="en-US" sz="1600" b="0" dirty="0">
                          <a:solidFill>
                            <a:schemeClr val="tx1">
                              <a:lumMod val="85000"/>
                              <a:lumOff val="15000"/>
                            </a:schemeClr>
                          </a:solidFill>
                          <a:latin typeface="Calibri" pitchFamily="34" charset="0"/>
                          <a:ea typeface="Calibri"/>
                          <a:cs typeface="Calibri"/>
                        </a:rPr>
                        <a:t>station</a:t>
                      </a:r>
                      <a:endParaRPr lang="en-IN" sz="1600" b="0" dirty="0">
                        <a:solidFill>
                          <a:schemeClr val="tx1">
                            <a:lumMod val="85000"/>
                            <a:lumOff val="15000"/>
                          </a:schemeClr>
                        </a:solidFill>
                        <a:latin typeface="Calibri" pitchFamily="34" charset="0"/>
                        <a:ea typeface="Calibri"/>
                        <a:cs typeface="Times New Roman"/>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tcPr>
                </a:tc>
                <a:tc>
                  <a:txBody>
                    <a:bodyPr/>
                    <a:lstStyle/>
                    <a:p>
                      <a:pPr algn="just">
                        <a:lnSpc>
                          <a:spcPct val="115000"/>
                        </a:lnSpc>
                        <a:spcAft>
                          <a:spcPts val="0"/>
                        </a:spcAft>
                      </a:pPr>
                      <a:r>
                        <a:rPr lang="en-US" sz="1600" b="0" dirty="0">
                          <a:solidFill>
                            <a:schemeClr val="bg2">
                              <a:lumMod val="25000"/>
                            </a:schemeClr>
                          </a:solidFill>
                          <a:latin typeface="Calibri" pitchFamily="34" charset="0"/>
                          <a:ea typeface="Calibri"/>
                          <a:cs typeface="Calibri"/>
                        </a:rPr>
                        <a:t>50 m</a:t>
                      </a:r>
                      <a:r>
                        <a:rPr lang="en-US" sz="1600" b="0" baseline="30000" dirty="0">
                          <a:solidFill>
                            <a:schemeClr val="bg2">
                              <a:lumMod val="25000"/>
                            </a:schemeClr>
                          </a:solidFill>
                          <a:latin typeface="Calibri" pitchFamily="34" charset="0"/>
                          <a:ea typeface="Calibri"/>
                          <a:cs typeface="Calibri"/>
                        </a:rPr>
                        <a:t>3</a:t>
                      </a:r>
                      <a:r>
                        <a:rPr lang="en-US" sz="1600" b="0" dirty="0">
                          <a:solidFill>
                            <a:schemeClr val="bg2">
                              <a:lumMod val="25000"/>
                            </a:schemeClr>
                          </a:solidFill>
                          <a:latin typeface="Calibri" pitchFamily="34" charset="0"/>
                          <a:ea typeface="Calibri"/>
                          <a:cs typeface="Calibri"/>
                        </a:rPr>
                        <a:t>/min capacity</a:t>
                      </a:r>
                      <a:endParaRPr lang="en-IN" sz="1600" b="0" dirty="0">
                        <a:solidFill>
                          <a:schemeClr val="bg2">
                            <a:lumMod val="25000"/>
                          </a:schemeClr>
                        </a:solidFill>
                        <a:latin typeface="Calibri" pitchFamily="34" charset="0"/>
                        <a:ea typeface="Calibri"/>
                        <a:cs typeface="Times New Roman"/>
                      </a:endParaRPr>
                    </a:p>
                  </a:txBody>
                  <a:tcPr marL="68580" marR="68580" marT="0" marB="0">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5400000" scaled="1"/>
                      <a:tileRect/>
                    </a:gradFill>
                  </a:tcPr>
                </a:tc>
              </a:tr>
              <a:tr h="370840">
                <a:tc>
                  <a:txBody>
                    <a:bodyPr/>
                    <a:lstStyle/>
                    <a:p>
                      <a:pPr marL="342900" lvl="0" indent="-342900" algn="just">
                        <a:lnSpc>
                          <a:spcPct val="115000"/>
                        </a:lnSpc>
                        <a:spcAft>
                          <a:spcPts val="0"/>
                        </a:spcAft>
                        <a:buFont typeface="+mj-lt"/>
                        <a:buNone/>
                      </a:pPr>
                      <a:r>
                        <a:rPr lang="en-US" sz="1600" dirty="0" smtClean="0">
                          <a:latin typeface="Calibri" pitchFamily="34" charset="0"/>
                          <a:ea typeface="Calibri"/>
                          <a:cs typeface="Calibri"/>
                        </a:rPr>
                        <a:t>9.  Electric </a:t>
                      </a:r>
                      <a:r>
                        <a:rPr lang="en-US" sz="1600" dirty="0">
                          <a:latin typeface="Calibri" pitchFamily="34" charset="0"/>
                          <a:ea typeface="Calibri"/>
                          <a:cs typeface="Calibri"/>
                        </a:rPr>
                        <a:t>substation</a:t>
                      </a:r>
                      <a:endParaRPr lang="en-IN" sz="1600" dirty="0">
                        <a:latin typeface="Calibri" pitchFamily="34" charset="0"/>
                        <a:ea typeface="Calibri"/>
                        <a:cs typeface="Times New Roman"/>
                      </a:endParaRPr>
                    </a:p>
                  </a:txBody>
                  <a:tcPr marL="68580" marR="68580" marT="0" marB="0"/>
                </a:tc>
                <a:tc>
                  <a:txBody>
                    <a:bodyPr/>
                    <a:lstStyle/>
                    <a:p>
                      <a:pPr marL="342900" lvl="0" indent="-342900" algn="just">
                        <a:lnSpc>
                          <a:spcPct val="115000"/>
                        </a:lnSpc>
                        <a:spcAft>
                          <a:spcPts val="0"/>
                        </a:spcAft>
                        <a:buFont typeface="+mj-lt"/>
                        <a:buAutoNum type="arabicPeriod"/>
                      </a:pPr>
                      <a:r>
                        <a:rPr lang="en-US" sz="1600" dirty="0">
                          <a:latin typeface="Calibri" pitchFamily="34" charset="0"/>
                          <a:ea typeface="Calibri"/>
                          <a:cs typeface="Calibri"/>
                        </a:rPr>
                        <a:t>to 1.5 MVA capacity</a:t>
                      </a:r>
                      <a:endParaRPr lang="en-IN" sz="1600" dirty="0">
                        <a:latin typeface="Calibri" pitchFamily="34" charset="0"/>
                        <a:ea typeface="Calibri"/>
                        <a:cs typeface="Times New Roman"/>
                      </a:endParaRPr>
                    </a:p>
                  </a:txBody>
                  <a:tcPr marL="68580" marR="68580" marT="0" marB="0"/>
                </a:tc>
              </a:tr>
              <a:tr h="370840">
                <a:tc>
                  <a:txBody>
                    <a:bodyPr/>
                    <a:lstStyle/>
                    <a:p>
                      <a:pPr marL="342900" lvl="0" indent="-342900" algn="just">
                        <a:lnSpc>
                          <a:spcPct val="115000"/>
                        </a:lnSpc>
                        <a:spcAft>
                          <a:spcPts val="0"/>
                        </a:spcAft>
                        <a:buFont typeface="+mj-lt"/>
                        <a:buNone/>
                      </a:pPr>
                      <a:r>
                        <a:rPr lang="en-US" sz="1600" dirty="0" smtClean="0">
                          <a:latin typeface="Calibri" pitchFamily="34" charset="0"/>
                          <a:ea typeface="Calibri"/>
                          <a:cs typeface="Calibri"/>
                        </a:rPr>
                        <a:t>10. Pipe </a:t>
                      </a:r>
                      <a:r>
                        <a:rPr lang="en-US" sz="1600" dirty="0">
                          <a:latin typeface="Calibri" pitchFamily="34" charset="0"/>
                          <a:ea typeface="Calibri"/>
                          <a:cs typeface="Calibri"/>
                        </a:rPr>
                        <a:t>lines</a:t>
                      </a:r>
                      <a:endParaRPr lang="en-IN" sz="1600" dirty="0">
                        <a:latin typeface="Calibri" pitchFamily="34" charset="0"/>
                        <a:ea typeface="Calibri"/>
                        <a:cs typeface="Times New Roman"/>
                      </a:endParaRPr>
                    </a:p>
                    <a:p>
                      <a:pPr marL="685800" algn="just">
                        <a:lnSpc>
                          <a:spcPct val="115000"/>
                        </a:lnSpc>
                        <a:spcAft>
                          <a:spcPts val="0"/>
                        </a:spcAft>
                      </a:pPr>
                      <a:r>
                        <a:rPr lang="en-US" sz="1600" dirty="0">
                          <a:latin typeface="Calibri" pitchFamily="34" charset="0"/>
                          <a:ea typeface="Calibri"/>
                          <a:cs typeface="Calibri"/>
                        </a:rPr>
                        <a:t>a)Ventilation  pipe line</a:t>
                      </a:r>
                      <a:endParaRPr lang="en-IN" sz="1600" dirty="0">
                        <a:latin typeface="Calibri" pitchFamily="34" charset="0"/>
                        <a:ea typeface="Calibri"/>
                        <a:cs typeface="Times New Roman"/>
                      </a:endParaRPr>
                    </a:p>
                    <a:p>
                      <a:pPr marL="685800" algn="just">
                        <a:lnSpc>
                          <a:spcPct val="115000"/>
                        </a:lnSpc>
                        <a:spcAft>
                          <a:spcPts val="0"/>
                        </a:spcAft>
                      </a:pPr>
                      <a:r>
                        <a:rPr lang="en-US" sz="1600" dirty="0">
                          <a:latin typeface="Calibri" pitchFamily="34" charset="0"/>
                          <a:ea typeface="Calibri"/>
                          <a:cs typeface="Calibri"/>
                        </a:rPr>
                        <a:t>b)Water pipeline</a:t>
                      </a:r>
                      <a:endParaRPr lang="en-IN" sz="1600" dirty="0">
                        <a:latin typeface="Calibri" pitchFamily="34" charset="0"/>
                        <a:ea typeface="Calibri"/>
                        <a:cs typeface="Times New Roman"/>
                      </a:endParaRPr>
                    </a:p>
                    <a:p>
                      <a:pPr marL="685800" algn="just">
                        <a:lnSpc>
                          <a:spcPct val="115000"/>
                        </a:lnSpc>
                        <a:spcAft>
                          <a:spcPts val="0"/>
                        </a:spcAft>
                      </a:pPr>
                      <a:r>
                        <a:rPr lang="en-US" sz="1600" dirty="0">
                          <a:latin typeface="Calibri" pitchFamily="34" charset="0"/>
                          <a:ea typeface="Calibri"/>
                          <a:cs typeface="Calibri"/>
                        </a:rPr>
                        <a:t>c)Compressed airline                                                                  d)Concreting line</a:t>
                      </a:r>
                      <a:endParaRPr lang="en-IN" sz="1600" dirty="0">
                        <a:latin typeface="Calibri" pitchFamily="34" charset="0"/>
                        <a:ea typeface="Calibri"/>
                        <a:cs typeface="Times New Roman"/>
                      </a:endParaRPr>
                    </a:p>
                  </a:txBody>
                  <a:tcPr marL="68580" marR="68580" marT="0" marB="0"/>
                </a:tc>
                <a:tc>
                  <a:txBody>
                    <a:bodyPr/>
                    <a:lstStyle/>
                    <a:p>
                      <a:pPr algn="just">
                        <a:lnSpc>
                          <a:spcPct val="115000"/>
                        </a:lnSpc>
                        <a:spcAft>
                          <a:spcPts val="0"/>
                        </a:spcAft>
                      </a:pPr>
                      <a:endParaRPr lang="en-US" sz="1600">
                        <a:latin typeface="Calibri" pitchFamily="34" charset="0"/>
                        <a:ea typeface="Calibri"/>
                        <a:cs typeface="Calibri"/>
                      </a:endParaRPr>
                    </a:p>
                    <a:p>
                      <a:pPr algn="just">
                        <a:lnSpc>
                          <a:spcPct val="115000"/>
                        </a:lnSpc>
                        <a:spcAft>
                          <a:spcPts val="0"/>
                        </a:spcAft>
                      </a:pPr>
                      <a:r>
                        <a:rPr lang="en-US" sz="1600">
                          <a:latin typeface="Calibri" pitchFamily="34" charset="0"/>
                          <a:ea typeface="Calibri"/>
                          <a:cs typeface="Calibri"/>
                        </a:rPr>
                        <a:t>Diameter 700mm</a:t>
                      </a:r>
                      <a:endParaRPr lang="en-IN" sz="1600">
                        <a:latin typeface="Calibri" pitchFamily="34" charset="0"/>
                        <a:ea typeface="Calibri"/>
                        <a:cs typeface="Times New Roman"/>
                      </a:endParaRPr>
                    </a:p>
                    <a:p>
                      <a:pPr algn="just">
                        <a:lnSpc>
                          <a:spcPct val="115000"/>
                        </a:lnSpc>
                        <a:spcAft>
                          <a:spcPts val="0"/>
                        </a:spcAft>
                      </a:pPr>
                      <a:r>
                        <a:rPr lang="en-US" sz="1600">
                          <a:latin typeface="Calibri" pitchFamily="34" charset="0"/>
                          <a:ea typeface="Calibri"/>
                          <a:cs typeface="Calibri"/>
                        </a:rPr>
                        <a:t>Diameter 150mm</a:t>
                      </a:r>
                      <a:endParaRPr lang="en-IN" sz="1600">
                        <a:latin typeface="Calibri" pitchFamily="34" charset="0"/>
                        <a:ea typeface="Calibri"/>
                        <a:cs typeface="Times New Roman"/>
                      </a:endParaRPr>
                    </a:p>
                    <a:p>
                      <a:pPr algn="just">
                        <a:lnSpc>
                          <a:spcPct val="115000"/>
                        </a:lnSpc>
                        <a:spcAft>
                          <a:spcPts val="0"/>
                        </a:spcAft>
                      </a:pPr>
                      <a:r>
                        <a:rPr lang="en-US" sz="1600">
                          <a:latin typeface="Calibri" pitchFamily="34" charset="0"/>
                          <a:ea typeface="Calibri"/>
                          <a:cs typeface="Calibri"/>
                        </a:rPr>
                        <a:t>“</a:t>
                      </a:r>
                      <a:endParaRPr lang="en-IN" sz="1600">
                        <a:latin typeface="Calibri" pitchFamily="34" charset="0"/>
                        <a:ea typeface="Calibri"/>
                        <a:cs typeface="Times New Roman"/>
                      </a:endParaRPr>
                    </a:p>
                    <a:p>
                      <a:pPr algn="just">
                        <a:lnSpc>
                          <a:spcPct val="115000"/>
                        </a:lnSpc>
                        <a:spcAft>
                          <a:spcPts val="0"/>
                        </a:spcAft>
                      </a:pPr>
                      <a:r>
                        <a:rPr lang="en-US" sz="1600">
                          <a:latin typeface="Calibri" pitchFamily="34" charset="0"/>
                          <a:ea typeface="Calibri"/>
                          <a:cs typeface="Calibri"/>
                        </a:rPr>
                        <a:t>“</a:t>
                      </a:r>
                      <a:endParaRPr lang="en-IN" sz="1600">
                        <a:latin typeface="Calibri" pitchFamily="34" charset="0"/>
                        <a:ea typeface="Calibri"/>
                        <a:cs typeface="Times New Roman"/>
                      </a:endParaRPr>
                    </a:p>
                  </a:txBody>
                  <a:tcPr marL="68580" marR="68580" marT="0" marB="0"/>
                </a:tc>
              </a:tr>
              <a:tr h="370840">
                <a:tc>
                  <a:txBody>
                    <a:bodyPr/>
                    <a:lstStyle/>
                    <a:p>
                      <a:pPr marL="342900" lvl="0" indent="-342900" algn="just">
                        <a:lnSpc>
                          <a:spcPct val="115000"/>
                        </a:lnSpc>
                        <a:spcAft>
                          <a:spcPts val="0"/>
                        </a:spcAft>
                        <a:buFont typeface="+mj-lt"/>
                        <a:buNone/>
                      </a:pPr>
                      <a:r>
                        <a:rPr lang="en-US" sz="1600" dirty="0" smtClean="0">
                          <a:latin typeface="Calibri" pitchFamily="34" charset="0"/>
                          <a:ea typeface="Calibri"/>
                          <a:cs typeface="Calibri"/>
                        </a:rPr>
                        <a:t>11. Pumps</a:t>
                      </a:r>
                      <a:endParaRPr lang="en-IN" sz="1600" dirty="0">
                        <a:latin typeface="Calibri" pitchFamily="34" charset="0"/>
                        <a:ea typeface="Calibri"/>
                        <a:cs typeface="Times New Roman"/>
                      </a:endParaRPr>
                    </a:p>
                    <a:p>
                      <a:pPr marL="685800" algn="just">
                        <a:lnSpc>
                          <a:spcPct val="115000"/>
                        </a:lnSpc>
                        <a:spcAft>
                          <a:spcPts val="0"/>
                        </a:spcAft>
                      </a:pPr>
                      <a:r>
                        <a:rPr lang="en-US" sz="1600" dirty="0">
                          <a:latin typeface="Calibri" pitchFamily="34" charset="0"/>
                          <a:ea typeface="Calibri"/>
                          <a:cs typeface="Calibri"/>
                        </a:rPr>
                        <a:t>a)Face pumps pneumatically operated</a:t>
                      </a:r>
                      <a:endParaRPr lang="en-IN" sz="1600" dirty="0">
                        <a:latin typeface="Calibri" pitchFamily="34" charset="0"/>
                        <a:ea typeface="Calibri"/>
                        <a:cs typeface="Times New Roman"/>
                      </a:endParaRPr>
                    </a:p>
                    <a:p>
                      <a:pPr marL="685800" algn="just">
                        <a:lnSpc>
                          <a:spcPct val="115000"/>
                        </a:lnSpc>
                        <a:spcAft>
                          <a:spcPts val="0"/>
                        </a:spcAft>
                      </a:pPr>
                      <a:r>
                        <a:rPr lang="en-US" sz="1600" dirty="0">
                          <a:latin typeface="Calibri" pitchFamily="34" charset="0"/>
                          <a:ea typeface="Calibri"/>
                          <a:cs typeface="Calibri"/>
                        </a:rPr>
                        <a:t>b)Electrically operated slow speed</a:t>
                      </a:r>
                      <a:endParaRPr lang="en-IN" sz="1600" dirty="0">
                        <a:latin typeface="Calibri" pitchFamily="34" charset="0"/>
                        <a:ea typeface="Calibri"/>
                        <a:cs typeface="Times New Roman"/>
                      </a:endParaRPr>
                    </a:p>
                    <a:p>
                      <a:pPr algn="just">
                        <a:lnSpc>
                          <a:spcPct val="115000"/>
                        </a:lnSpc>
                        <a:spcAft>
                          <a:spcPts val="0"/>
                        </a:spcAft>
                      </a:pPr>
                      <a:r>
                        <a:rPr lang="en-US" sz="1600" dirty="0" smtClean="0">
                          <a:latin typeface="Calibri" pitchFamily="34" charset="0"/>
                          <a:ea typeface="Calibri"/>
                          <a:cs typeface="Calibri"/>
                        </a:rPr>
                        <a:t>                Cable </a:t>
                      </a:r>
                      <a:r>
                        <a:rPr lang="en-US" sz="1600" dirty="0">
                          <a:latin typeface="Calibri" pitchFamily="34" charset="0"/>
                          <a:ea typeface="Calibri"/>
                          <a:cs typeface="Calibri"/>
                        </a:rPr>
                        <a:t>winches survey instruments-</a:t>
                      </a:r>
                      <a:endParaRPr lang="en-IN" sz="1600" dirty="0">
                        <a:latin typeface="Calibri" pitchFamily="34" charset="0"/>
                        <a:ea typeface="Calibri"/>
                        <a:cs typeface="Times New Roman"/>
                      </a:endParaRPr>
                    </a:p>
                    <a:p>
                      <a:pPr algn="just">
                        <a:lnSpc>
                          <a:spcPct val="115000"/>
                        </a:lnSpc>
                        <a:spcAft>
                          <a:spcPts val="0"/>
                        </a:spcAft>
                      </a:pPr>
                      <a:r>
                        <a:rPr lang="en-US" sz="1600" dirty="0" smtClean="0">
                          <a:latin typeface="Calibri" pitchFamily="34" charset="0"/>
                          <a:ea typeface="Calibri"/>
                          <a:cs typeface="Calibri"/>
                        </a:rPr>
                        <a:t>                Cap </a:t>
                      </a:r>
                      <a:r>
                        <a:rPr lang="en-US" sz="1600" dirty="0">
                          <a:latin typeface="Calibri" pitchFamily="34" charset="0"/>
                          <a:ea typeface="Calibri"/>
                          <a:cs typeface="Calibri"/>
                        </a:rPr>
                        <a:t>lamps and electric lighting</a:t>
                      </a:r>
                      <a:endParaRPr lang="en-IN" sz="1600" dirty="0">
                        <a:latin typeface="Calibri" pitchFamily="34" charset="0"/>
                        <a:ea typeface="Calibri"/>
                        <a:cs typeface="Times New Roman"/>
                      </a:endParaRPr>
                    </a:p>
                    <a:p>
                      <a:pPr marL="685800" algn="just">
                        <a:lnSpc>
                          <a:spcPct val="115000"/>
                        </a:lnSpc>
                        <a:spcAft>
                          <a:spcPts val="0"/>
                        </a:spcAft>
                      </a:pPr>
                      <a:r>
                        <a:rPr lang="en-US" sz="1600" dirty="0">
                          <a:latin typeface="Calibri" pitchFamily="34" charset="0"/>
                          <a:ea typeface="Calibri"/>
                          <a:cs typeface="Calibri"/>
                        </a:rPr>
                        <a:t>Fixtures-concrete mixer 1 cu. yard</a:t>
                      </a:r>
                      <a:endParaRPr lang="en-IN" sz="1600" dirty="0">
                        <a:latin typeface="Calibri" pitchFamily="34" charset="0"/>
                        <a:ea typeface="Calibri"/>
                        <a:cs typeface="Times New Roman"/>
                      </a:endParaRPr>
                    </a:p>
                  </a:txBody>
                  <a:tcPr marL="68580" marR="68580" marT="0" marB="0"/>
                </a:tc>
                <a:tc>
                  <a:txBody>
                    <a:bodyPr/>
                    <a:lstStyle/>
                    <a:p>
                      <a:pPr algn="just">
                        <a:lnSpc>
                          <a:spcPct val="115000"/>
                        </a:lnSpc>
                        <a:spcAft>
                          <a:spcPts val="0"/>
                        </a:spcAft>
                      </a:pPr>
                      <a:endParaRPr lang="en-US" sz="1600" dirty="0">
                        <a:latin typeface="Calibri" pitchFamily="34" charset="0"/>
                        <a:ea typeface="Calibri"/>
                        <a:cs typeface="Calibri"/>
                      </a:endParaRPr>
                    </a:p>
                    <a:p>
                      <a:pPr algn="just">
                        <a:lnSpc>
                          <a:spcPct val="115000"/>
                        </a:lnSpc>
                        <a:spcAft>
                          <a:spcPts val="0"/>
                        </a:spcAft>
                      </a:pPr>
                      <a:r>
                        <a:rPr lang="en-US" sz="1600" dirty="0">
                          <a:latin typeface="Calibri" pitchFamily="34" charset="0"/>
                          <a:ea typeface="Calibri"/>
                          <a:cs typeface="Calibri"/>
                        </a:rPr>
                        <a:t>2</a:t>
                      </a:r>
                      <a:endParaRPr lang="en-IN" sz="1600" dirty="0">
                        <a:latin typeface="Calibri" pitchFamily="34" charset="0"/>
                        <a:ea typeface="Calibri"/>
                        <a:cs typeface="Times New Roman"/>
                      </a:endParaRPr>
                    </a:p>
                    <a:p>
                      <a:pPr algn="just">
                        <a:lnSpc>
                          <a:spcPct val="115000"/>
                        </a:lnSpc>
                        <a:spcAft>
                          <a:spcPts val="0"/>
                        </a:spcAft>
                      </a:pPr>
                      <a:r>
                        <a:rPr lang="en-US" sz="1600" dirty="0">
                          <a:latin typeface="Calibri" pitchFamily="34" charset="0"/>
                          <a:ea typeface="Calibri"/>
                          <a:cs typeface="Calibri"/>
                        </a:rPr>
                        <a:t>2</a:t>
                      </a:r>
                      <a:endParaRPr lang="en-IN" sz="1600" dirty="0">
                        <a:latin typeface="Calibri" pitchFamily="34" charset="0"/>
                        <a:ea typeface="Calibri"/>
                        <a:cs typeface="Times New Roman"/>
                      </a:endParaRPr>
                    </a:p>
                  </a:txBody>
                  <a:tcPr marL="68580" marR="68580" marT="0" marB="0"/>
                </a:tc>
              </a:tr>
              <a:tr h="370840">
                <a:tc gridSpan="2">
                  <a:txBody>
                    <a:bodyPr/>
                    <a:lstStyle/>
                    <a:p>
                      <a:pPr algn="just">
                        <a:lnSpc>
                          <a:spcPct val="115000"/>
                        </a:lnSpc>
                        <a:spcAft>
                          <a:spcPts val="0"/>
                        </a:spcAft>
                      </a:pPr>
                      <a:r>
                        <a:rPr lang="en-US" sz="1600" b="1" u="sng" dirty="0">
                          <a:latin typeface="Calibri"/>
                          <a:ea typeface="Calibri"/>
                          <a:cs typeface="Calibri"/>
                        </a:rPr>
                        <a:t>Workshop equipment and tools</a:t>
                      </a:r>
                      <a:endParaRPr lang="en-IN" sz="1600" dirty="0">
                        <a:latin typeface="Calibri"/>
                        <a:ea typeface="Calibri"/>
                        <a:cs typeface="Times New Roman"/>
                      </a:endParaRPr>
                    </a:p>
                  </a:txBody>
                  <a:tcPr marL="68580" marR="68580" marT="0" marB="0"/>
                </a:tc>
                <a:tc hMerge="1">
                  <a:txBody>
                    <a:bodyPr/>
                    <a:lstStyle/>
                    <a:p>
                      <a:endParaRPr lang="en-IN"/>
                    </a:p>
                  </a:txBody>
                  <a:tcPr/>
                </a:tc>
              </a:tr>
              <a:tr h="370840">
                <a:tc>
                  <a:txBody>
                    <a:bodyPr/>
                    <a:lstStyle/>
                    <a:p>
                      <a:pPr algn="just">
                        <a:lnSpc>
                          <a:spcPct val="115000"/>
                        </a:lnSpc>
                        <a:spcAft>
                          <a:spcPts val="0"/>
                        </a:spcAft>
                      </a:pPr>
                      <a:r>
                        <a:rPr lang="en-US" sz="1600" dirty="0">
                          <a:latin typeface="Calibri"/>
                          <a:ea typeface="Calibri"/>
                          <a:cs typeface="Calibri"/>
                        </a:rPr>
                        <a:t>Dump trucks</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2</a:t>
                      </a:r>
                      <a:endParaRPr lang="en-IN" sz="1600" dirty="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600" dirty="0">
                          <a:latin typeface="Calibri"/>
                          <a:ea typeface="Calibri"/>
                          <a:cs typeface="Calibri"/>
                        </a:rPr>
                        <a:t>Trucks</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2</a:t>
                      </a:r>
                      <a:endParaRPr lang="en-IN" sz="16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600" dirty="0">
                          <a:latin typeface="Calibri"/>
                          <a:ea typeface="Calibri"/>
                          <a:cs typeface="Calibri"/>
                        </a:rPr>
                        <a:t>Explosive van</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1</a:t>
                      </a:r>
                      <a:endParaRPr lang="en-IN" sz="16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600" dirty="0">
                          <a:latin typeface="Calibri"/>
                          <a:ea typeface="Calibri"/>
                          <a:cs typeface="Calibri"/>
                        </a:rPr>
                        <a:t>Light vehicles</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4</a:t>
                      </a:r>
                      <a:endParaRPr lang="en-IN" sz="1600" dirty="0">
                        <a:latin typeface="Calibri"/>
                        <a:ea typeface="Calibri"/>
                        <a:cs typeface="Times New Roman"/>
                      </a:endParaRPr>
                    </a:p>
                  </a:txBody>
                  <a:tcPr marL="68580" marR="68580" marT="0" marB="0"/>
                </a:tc>
              </a:tr>
            </a:tbl>
          </a:graphicData>
        </a:graphic>
      </p:graphicFrame>
      <p:sp>
        <p:nvSpPr>
          <p:cNvPr id="5" name="TextBox 4"/>
          <p:cNvSpPr txBox="1"/>
          <p:nvPr/>
        </p:nvSpPr>
        <p:spPr>
          <a:xfrm>
            <a:off x="714348" y="214290"/>
            <a:ext cx="1571636" cy="584775"/>
          </a:xfrm>
          <a:prstGeom prst="rect">
            <a:avLst/>
          </a:prstGeom>
          <a:noFill/>
        </p:spPr>
        <p:txBody>
          <a:bodyPr wrap="square" rtlCol="0">
            <a:spAutoFit/>
          </a:bodyPr>
          <a:lstStyle/>
          <a:p>
            <a:r>
              <a:rPr lang="en-US" sz="3200" dirty="0" smtClean="0">
                <a:latin typeface="Calibri" pitchFamily="34" charset="0"/>
              </a:rPr>
              <a:t>Contd.</a:t>
            </a:r>
            <a:endParaRPr lang="en-IN" sz="3200" dirty="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85852" y="357166"/>
          <a:ext cx="6691338" cy="6286521"/>
        </p:xfrm>
        <a:graphic>
          <a:graphicData uri="http://schemas.openxmlformats.org/drawingml/2006/table">
            <a:tbl>
              <a:tblPr firstRow="1" bandRow="1">
                <a:tableStyleId>{5C22544A-7EE6-4342-B048-85BDC9FD1C3A}</a:tableStyleId>
              </a:tblPr>
              <a:tblGrid>
                <a:gridCol w="3833818"/>
                <a:gridCol w="2857520"/>
              </a:tblGrid>
              <a:tr h="336058">
                <a:tc gridSpan="2">
                  <a:txBody>
                    <a:bodyPr/>
                    <a:lstStyle/>
                    <a:p>
                      <a:pPr algn="just">
                        <a:lnSpc>
                          <a:spcPct val="115000"/>
                        </a:lnSpc>
                        <a:spcAft>
                          <a:spcPts val="0"/>
                        </a:spcAft>
                      </a:pPr>
                      <a:r>
                        <a:rPr lang="en-US" sz="1600" b="1" u="sng" dirty="0">
                          <a:latin typeface="Calibri"/>
                          <a:ea typeface="Calibri"/>
                          <a:cs typeface="Calibri"/>
                        </a:rPr>
                        <a:t>Men</a:t>
                      </a:r>
                      <a:endParaRPr lang="en-IN" sz="1600" dirty="0">
                        <a:latin typeface="Calibri"/>
                        <a:ea typeface="Calibri"/>
                        <a:cs typeface="Times New Roman"/>
                      </a:endParaRPr>
                    </a:p>
                  </a:txBody>
                  <a:tcPr marL="68580" marR="68580" marT="0" marB="0"/>
                </a:tc>
                <a:tc hMerge="1">
                  <a:txBody>
                    <a:bodyPr/>
                    <a:lstStyle/>
                    <a:p>
                      <a:endParaRPr lang="en-IN"/>
                    </a:p>
                  </a:txBody>
                  <a:tcPr/>
                </a:tc>
              </a:tr>
              <a:tr h="336058">
                <a:tc>
                  <a:txBody>
                    <a:bodyPr/>
                    <a:lstStyle/>
                    <a:p>
                      <a:pPr algn="just">
                        <a:lnSpc>
                          <a:spcPct val="115000"/>
                        </a:lnSpc>
                        <a:spcAft>
                          <a:spcPts val="0"/>
                        </a:spcAft>
                      </a:pPr>
                      <a:r>
                        <a:rPr lang="en-US" sz="1600" dirty="0">
                          <a:latin typeface="Calibri"/>
                          <a:ea typeface="Calibri"/>
                          <a:cs typeface="Calibri"/>
                        </a:rPr>
                        <a:t>Manager</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1</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Asst. Manager</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1</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a:latin typeface="Calibri"/>
                          <a:ea typeface="Calibri"/>
                          <a:cs typeface="Calibri"/>
                        </a:rPr>
                        <a:t>Over men</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5</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Mining </a:t>
                      </a:r>
                      <a:r>
                        <a:rPr lang="en-US" sz="1600" dirty="0" err="1">
                          <a:latin typeface="Calibri"/>
                          <a:ea typeface="Calibri"/>
                          <a:cs typeface="Calibri"/>
                        </a:rPr>
                        <a:t>Sirdars</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5</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Shaft sinking </a:t>
                      </a:r>
                      <a:r>
                        <a:rPr lang="en-US" sz="1600" dirty="0" err="1">
                          <a:latin typeface="Calibri"/>
                          <a:ea typeface="Calibri"/>
                          <a:cs typeface="Calibri"/>
                        </a:rPr>
                        <a:t>Mazdoors</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56</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Winding Eng. Operator</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5</a:t>
                      </a:r>
                      <a:endParaRPr lang="en-IN" sz="160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Signal men</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5</a:t>
                      </a:r>
                      <a:endParaRPr lang="en-IN" sz="160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Pump operator</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4</a:t>
                      </a:r>
                      <a:endParaRPr lang="en-IN" sz="1600">
                        <a:latin typeface="Calibri"/>
                        <a:ea typeface="Calibri"/>
                        <a:cs typeface="Times New Roman"/>
                      </a:endParaRPr>
                    </a:p>
                  </a:txBody>
                  <a:tcPr marL="68580" marR="68580" marT="0" marB="0"/>
                </a:tc>
              </a:tr>
              <a:tr h="573535">
                <a:tc>
                  <a:txBody>
                    <a:bodyPr/>
                    <a:lstStyle/>
                    <a:p>
                      <a:pPr algn="just">
                        <a:lnSpc>
                          <a:spcPct val="115000"/>
                        </a:lnSpc>
                        <a:spcAft>
                          <a:spcPts val="0"/>
                        </a:spcAft>
                      </a:pPr>
                      <a:r>
                        <a:rPr lang="en-US" sz="1600">
                          <a:latin typeface="Calibri"/>
                          <a:ea typeface="Calibri"/>
                          <a:cs typeface="Calibri"/>
                        </a:rPr>
                        <a:t>E&amp;M engineer, Electricians,</a:t>
                      </a:r>
                      <a:endParaRPr lang="en-IN" sz="1600">
                        <a:latin typeface="Calibri"/>
                        <a:ea typeface="Calibri"/>
                        <a:cs typeface="Times New Roman"/>
                      </a:endParaRPr>
                    </a:p>
                    <a:p>
                      <a:pPr algn="just">
                        <a:lnSpc>
                          <a:spcPct val="115000"/>
                        </a:lnSpc>
                        <a:spcAft>
                          <a:spcPts val="0"/>
                        </a:spcAft>
                      </a:pPr>
                      <a:r>
                        <a:rPr lang="en-US" sz="1600">
                          <a:latin typeface="Calibri"/>
                          <a:ea typeface="Calibri"/>
                          <a:cs typeface="Calibri"/>
                        </a:rPr>
                        <a:t>Fitters and workshop crew</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57</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a:latin typeface="Calibri"/>
                          <a:ea typeface="Calibri"/>
                          <a:cs typeface="Calibri"/>
                        </a:rPr>
                        <a:t>Survey</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7</a:t>
                      </a:r>
                      <a:endParaRPr lang="en-IN" sz="160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a:latin typeface="Calibri"/>
                          <a:ea typeface="Calibri"/>
                          <a:cs typeface="Calibri"/>
                        </a:rPr>
                        <a:t>Compressor station personnel</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4</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Sub-station personnel</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4</a:t>
                      </a:r>
                      <a:endParaRPr lang="en-IN" sz="1600" dirty="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dirty="0">
                          <a:latin typeface="Calibri"/>
                          <a:ea typeface="Calibri"/>
                          <a:cs typeface="Calibri"/>
                        </a:rPr>
                        <a:t>Stores personnel</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10</a:t>
                      </a:r>
                      <a:endParaRPr lang="en-IN" sz="160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a:latin typeface="Calibri"/>
                          <a:ea typeface="Calibri"/>
                          <a:cs typeface="Calibri"/>
                        </a:rPr>
                        <a:t>Office &amp; administrative personnel</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27</a:t>
                      </a:r>
                      <a:endParaRPr lang="en-IN" sz="160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a:latin typeface="Calibri"/>
                          <a:ea typeface="Calibri"/>
                          <a:cs typeface="Calibri"/>
                        </a:rPr>
                        <a:t>Medical &amp; welfare personnel</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6</a:t>
                      </a:r>
                      <a:endParaRPr lang="en-IN" sz="160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a:latin typeface="Calibri"/>
                          <a:ea typeface="Calibri"/>
                          <a:cs typeface="Calibri"/>
                        </a:rPr>
                        <a:t>Security &amp; welfare and ward personnel</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20</a:t>
                      </a:r>
                      <a:endParaRPr lang="en-IN" sz="1600">
                        <a:latin typeface="Calibri"/>
                        <a:ea typeface="Calibri"/>
                        <a:cs typeface="Times New Roman"/>
                      </a:endParaRPr>
                    </a:p>
                  </a:txBody>
                  <a:tcPr marL="68580" marR="68580" marT="0" marB="0"/>
                </a:tc>
              </a:tr>
              <a:tr h="336058">
                <a:tc>
                  <a:txBody>
                    <a:bodyPr/>
                    <a:lstStyle/>
                    <a:p>
                      <a:pPr algn="just">
                        <a:lnSpc>
                          <a:spcPct val="115000"/>
                        </a:lnSpc>
                        <a:spcAft>
                          <a:spcPts val="0"/>
                        </a:spcAft>
                      </a:pPr>
                      <a:r>
                        <a:rPr lang="en-US" sz="1600">
                          <a:latin typeface="Calibri"/>
                          <a:ea typeface="Calibri"/>
                          <a:cs typeface="Calibri"/>
                        </a:rPr>
                        <a:t>Civil engineers, overseers</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4</a:t>
                      </a:r>
                      <a:endParaRPr lang="en-IN" sz="1600" dirty="0">
                        <a:latin typeface="Calibri"/>
                        <a:ea typeface="Calibri"/>
                        <a:cs typeface="Times New Roman"/>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714356"/>
            <a:ext cx="8229600" cy="5857916"/>
          </a:xfrm>
        </p:spPr>
        <p:txBody>
          <a:bodyPr>
            <a:normAutofit/>
          </a:bodyPr>
          <a:lstStyle/>
          <a:p>
            <a:r>
              <a:rPr lang="en-US" sz="1600" dirty="0" smtClean="0">
                <a:latin typeface="Calibri" pitchFamily="34" charset="0"/>
              </a:rPr>
              <a:t>2 holes/m</a:t>
            </a:r>
            <a:r>
              <a:rPr lang="en-US" sz="1600" baseline="30000" dirty="0" smtClean="0">
                <a:latin typeface="Calibri" pitchFamily="34" charset="0"/>
              </a:rPr>
              <a:t>2</a:t>
            </a:r>
            <a:r>
              <a:rPr lang="en-US" sz="1600" dirty="0" smtClean="0">
                <a:latin typeface="Calibri" pitchFamily="34" charset="0"/>
              </a:rPr>
              <a:t>  of shaft, explosive-Ajax G. 1.6 kg/cu. m. Rock 1 kg/m</a:t>
            </a:r>
            <a:r>
              <a:rPr lang="en-US" sz="1600" baseline="30000" dirty="0" smtClean="0">
                <a:latin typeface="Calibri" pitchFamily="34" charset="0"/>
              </a:rPr>
              <a:t>3</a:t>
            </a:r>
            <a:r>
              <a:rPr lang="en-US" sz="1600" dirty="0" smtClean="0">
                <a:latin typeface="Calibri" pitchFamily="34" charset="0"/>
              </a:rPr>
              <a:t>  for  </a:t>
            </a:r>
            <a:r>
              <a:rPr lang="en-US" sz="1600" dirty="0" err="1" smtClean="0">
                <a:latin typeface="Calibri" pitchFamily="34" charset="0"/>
              </a:rPr>
              <a:t>Celignite</a:t>
            </a:r>
            <a:r>
              <a:rPr lang="en-US" sz="1600" dirty="0" smtClean="0">
                <a:latin typeface="Calibri" pitchFamily="34" charset="0"/>
              </a:rPr>
              <a:t>.</a:t>
            </a:r>
            <a:endParaRPr lang="en-IN" sz="1600" dirty="0" smtClean="0">
              <a:latin typeface="Calibri" pitchFamily="34" charset="0"/>
            </a:endParaRPr>
          </a:p>
          <a:p>
            <a:r>
              <a:rPr lang="en-US" sz="1600" dirty="0" smtClean="0">
                <a:latin typeface="Calibri" pitchFamily="34" charset="0"/>
              </a:rPr>
              <a:t>Detonator: 1 detonator /m</a:t>
            </a:r>
            <a:r>
              <a:rPr lang="en-US" sz="1600" baseline="30000" dirty="0" smtClean="0">
                <a:latin typeface="Calibri" pitchFamily="34" charset="0"/>
              </a:rPr>
              <a:t>3</a:t>
            </a:r>
            <a:r>
              <a:rPr lang="en-US" sz="1600" dirty="0" smtClean="0">
                <a:latin typeface="Calibri" pitchFamily="34" charset="0"/>
              </a:rPr>
              <a:t> rock</a:t>
            </a:r>
            <a:endParaRPr lang="en-IN" sz="1600" dirty="0" smtClean="0">
              <a:latin typeface="Calibri" pitchFamily="34" charset="0"/>
            </a:endParaRPr>
          </a:p>
          <a:p>
            <a:r>
              <a:rPr lang="en-US" sz="1600" dirty="0" smtClean="0">
                <a:latin typeface="Calibri" pitchFamily="34" charset="0"/>
              </a:rPr>
              <a:t>Holes in usual ring pattern: </a:t>
            </a:r>
            <a:r>
              <a:rPr lang="en-US" sz="1600" dirty="0" err="1" smtClean="0">
                <a:latin typeface="Calibri" pitchFamily="34" charset="0"/>
              </a:rPr>
              <a:t>milli</a:t>
            </a:r>
            <a:r>
              <a:rPr lang="en-US" sz="1600" dirty="0" smtClean="0">
                <a:latin typeface="Calibri" pitchFamily="34" charset="0"/>
              </a:rPr>
              <a:t> second delay detonators to be used .</a:t>
            </a:r>
            <a:endParaRPr lang="en-IN" sz="1600" dirty="0" smtClean="0">
              <a:latin typeface="Calibri" pitchFamily="34" charset="0"/>
            </a:endParaRPr>
          </a:p>
          <a:p>
            <a:r>
              <a:rPr lang="en-US" sz="1600" dirty="0" smtClean="0">
                <a:latin typeface="Calibri" pitchFamily="34" charset="0"/>
              </a:rPr>
              <a:t>Firing could be in series or parallel .Parallel firings has given very good results .On wooden pegs two bare wires are installed at the shaft bottom to form the bus bars. All detonators are connected to these two bus bars in parallel. The bus bars are connected by blasting cable to the suspended blasting cum lighting cable .This cable is energized from mains on surface at 440 volts through an apparatus allowing the current to flow for 4 </a:t>
            </a:r>
            <a:r>
              <a:rPr lang="en-US" sz="1600" dirty="0" err="1" smtClean="0">
                <a:latin typeface="Calibri" pitchFamily="34" charset="0"/>
              </a:rPr>
              <a:t>m.s</a:t>
            </a:r>
            <a:r>
              <a:rPr lang="en-US" sz="1600" dirty="0" smtClean="0">
                <a:latin typeface="Calibri" pitchFamily="34" charset="0"/>
              </a:rPr>
              <a:t>. only .</a:t>
            </a:r>
            <a:endParaRPr lang="en-IN" sz="1600" dirty="0" smtClean="0">
              <a:latin typeface="Calibri" pitchFamily="34" charset="0"/>
            </a:endParaRPr>
          </a:p>
          <a:p>
            <a:pPr>
              <a:buNone/>
            </a:pPr>
            <a:r>
              <a:rPr lang="en-US" dirty="0" smtClean="0"/>
              <a:t>    </a:t>
            </a:r>
            <a:endParaRPr lang="en-IN" dirty="0"/>
          </a:p>
        </p:txBody>
      </p:sp>
      <p:graphicFrame>
        <p:nvGraphicFramePr>
          <p:cNvPr id="8" name="Table 7"/>
          <p:cNvGraphicFramePr>
            <a:graphicFrameLocks noGrp="1"/>
          </p:cNvGraphicFramePr>
          <p:nvPr/>
        </p:nvGraphicFramePr>
        <p:xfrm>
          <a:off x="1285852" y="3643314"/>
          <a:ext cx="6096000" cy="2310416"/>
        </p:xfrm>
        <a:graphic>
          <a:graphicData uri="http://schemas.openxmlformats.org/drawingml/2006/table">
            <a:tbl>
              <a:tblPr firstRow="1" bandRow="1">
                <a:tableStyleId>{5C22544A-7EE6-4342-B048-85BDC9FD1C3A}</a:tableStyleId>
              </a:tblPr>
              <a:tblGrid>
                <a:gridCol w="3048000"/>
                <a:gridCol w="3048000"/>
              </a:tblGrid>
              <a:tr h="367292">
                <a:tc>
                  <a:txBody>
                    <a:bodyPr/>
                    <a:lstStyle/>
                    <a:p>
                      <a:pPr algn="just">
                        <a:lnSpc>
                          <a:spcPct val="115000"/>
                        </a:lnSpc>
                        <a:spcAft>
                          <a:spcPts val="0"/>
                        </a:spcAft>
                      </a:pPr>
                      <a:r>
                        <a:rPr lang="en-US" sz="1600" dirty="0">
                          <a:latin typeface="Calibri"/>
                          <a:ea typeface="Calibri"/>
                          <a:cs typeface="Calibri"/>
                        </a:rPr>
                        <a:t>Cycle time-for 11.5m hole</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6hrs</a:t>
                      </a:r>
                      <a:endParaRPr lang="en-IN" sz="1600" dirty="0">
                        <a:latin typeface="Calibri"/>
                        <a:ea typeface="Calibri"/>
                        <a:cs typeface="Times New Roman"/>
                      </a:endParaRPr>
                    </a:p>
                  </a:txBody>
                  <a:tcPr marL="68580" marR="68580" marT="0" marB="0"/>
                </a:tc>
              </a:tr>
              <a:tr h="816848">
                <a:tc>
                  <a:txBody>
                    <a:bodyPr/>
                    <a:lstStyle/>
                    <a:p>
                      <a:pPr algn="just">
                        <a:lnSpc>
                          <a:spcPct val="115000"/>
                        </a:lnSpc>
                        <a:spcAft>
                          <a:spcPts val="0"/>
                        </a:spcAft>
                      </a:pPr>
                      <a:r>
                        <a:rPr lang="en-US" sz="1600">
                          <a:latin typeface="Calibri"/>
                          <a:ea typeface="Calibri"/>
                          <a:cs typeface="Calibri"/>
                        </a:rPr>
                        <a:t>Drilling of holes about (100)</a:t>
                      </a:r>
                      <a:endParaRPr lang="en-IN" sz="1600">
                        <a:latin typeface="Calibri"/>
                        <a:ea typeface="Calibri"/>
                        <a:cs typeface="Times New Roman"/>
                      </a:endParaRPr>
                    </a:p>
                    <a:p>
                      <a:pPr algn="just">
                        <a:lnSpc>
                          <a:spcPct val="115000"/>
                        </a:lnSpc>
                        <a:spcAft>
                          <a:spcPts val="0"/>
                        </a:spcAft>
                      </a:pPr>
                      <a:r>
                        <a:rPr lang="en-US" sz="1600">
                          <a:latin typeface="Calibri"/>
                          <a:ea typeface="Calibri"/>
                          <a:cs typeface="Calibri"/>
                        </a:rPr>
                        <a:t>Charging, blasting and</a:t>
                      </a:r>
                      <a:endParaRPr lang="en-IN" sz="1600">
                        <a:latin typeface="Calibri"/>
                        <a:ea typeface="Calibri"/>
                        <a:cs typeface="Times New Roman"/>
                      </a:endParaRPr>
                    </a:p>
                    <a:p>
                      <a:pPr algn="just">
                        <a:lnSpc>
                          <a:spcPct val="115000"/>
                        </a:lnSpc>
                        <a:spcAft>
                          <a:spcPts val="0"/>
                        </a:spcAft>
                      </a:pPr>
                      <a:r>
                        <a:rPr lang="en-US" sz="1600">
                          <a:latin typeface="Calibri"/>
                          <a:ea typeface="Calibri"/>
                          <a:cs typeface="Calibri"/>
                        </a:rPr>
                        <a:t>Clearance of smoke</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3hrs</a:t>
                      </a:r>
                      <a:endParaRPr lang="en-IN" sz="1600" dirty="0">
                        <a:latin typeface="Calibri"/>
                        <a:ea typeface="Calibri"/>
                        <a:cs typeface="Times New Roman"/>
                      </a:endParaRPr>
                    </a:p>
                  </a:txBody>
                  <a:tcPr marL="68580" marR="68580" marT="0" marB="0"/>
                </a:tc>
              </a:tr>
              <a:tr h="367292">
                <a:tc>
                  <a:txBody>
                    <a:bodyPr/>
                    <a:lstStyle/>
                    <a:p>
                      <a:pPr algn="just">
                        <a:lnSpc>
                          <a:spcPct val="115000"/>
                        </a:lnSpc>
                        <a:spcAft>
                          <a:spcPts val="0"/>
                        </a:spcAft>
                      </a:pPr>
                      <a:r>
                        <a:rPr lang="en-US" sz="1600">
                          <a:latin typeface="Calibri"/>
                          <a:ea typeface="Calibri"/>
                          <a:cs typeface="Calibri"/>
                        </a:rPr>
                        <a:t>Mucking</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12hrs</a:t>
                      </a:r>
                      <a:endParaRPr lang="en-IN" sz="1600">
                        <a:latin typeface="Calibri"/>
                        <a:ea typeface="Calibri"/>
                        <a:cs typeface="Times New Roman"/>
                      </a:endParaRPr>
                    </a:p>
                  </a:txBody>
                  <a:tcPr marL="68580" marR="68580" marT="0" marB="0"/>
                </a:tc>
              </a:tr>
              <a:tr h="367292">
                <a:tc>
                  <a:txBody>
                    <a:bodyPr/>
                    <a:lstStyle/>
                    <a:p>
                      <a:pPr algn="just">
                        <a:lnSpc>
                          <a:spcPct val="115000"/>
                        </a:lnSpc>
                        <a:spcAft>
                          <a:spcPts val="0"/>
                        </a:spcAft>
                      </a:pPr>
                      <a:r>
                        <a:rPr lang="en-US" sz="1600">
                          <a:latin typeface="Calibri"/>
                          <a:ea typeface="Calibri"/>
                          <a:cs typeface="Calibri"/>
                        </a:rPr>
                        <a:t>Miscellaneous activities</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1hrs</a:t>
                      </a:r>
                      <a:endParaRPr lang="en-IN" sz="1600">
                        <a:latin typeface="Calibri"/>
                        <a:ea typeface="Calibri"/>
                        <a:cs typeface="Times New Roman"/>
                      </a:endParaRPr>
                    </a:p>
                  </a:txBody>
                  <a:tcPr marL="68580" marR="68580" marT="0" marB="0"/>
                </a:tc>
              </a:tr>
              <a:tr h="367292">
                <a:tc>
                  <a:txBody>
                    <a:bodyPr/>
                    <a:lstStyle/>
                    <a:p>
                      <a:pPr algn="just">
                        <a:lnSpc>
                          <a:spcPct val="115000"/>
                        </a:lnSpc>
                        <a:spcAft>
                          <a:spcPts val="0"/>
                        </a:spcAft>
                      </a:pPr>
                      <a:r>
                        <a:rPr lang="en-US" sz="1600" dirty="0" smtClean="0">
                          <a:latin typeface="Calibri"/>
                          <a:ea typeface="Calibri"/>
                          <a:cs typeface="Calibri"/>
                        </a:rPr>
                        <a:t>Total:</a:t>
                      </a:r>
                      <a:endParaRPr lang="en-US" sz="1600" dirty="0">
                        <a:latin typeface="Calibri"/>
                        <a:ea typeface="Calibri"/>
                        <a:cs typeface="Calibri"/>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22hrs</a:t>
                      </a:r>
                      <a:endParaRPr lang="en-IN" sz="1600" dirty="0">
                        <a:latin typeface="Calibri"/>
                        <a:ea typeface="Calibri"/>
                        <a:cs typeface="Times New Roman"/>
                      </a:endParaRPr>
                    </a:p>
                  </a:txBody>
                  <a:tcPr marL="68580" marR="6858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6" y="1785926"/>
          <a:ext cx="8229600" cy="11125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lnSpc>
                          <a:spcPct val="115000"/>
                        </a:lnSpc>
                        <a:spcAft>
                          <a:spcPts val="0"/>
                        </a:spcAft>
                        <a:tabLst>
                          <a:tab pos="1914525" algn="l"/>
                        </a:tabLst>
                      </a:pPr>
                      <a:r>
                        <a:rPr lang="en-US" sz="1600" dirty="0">
                          <a:latin typeface="Calibri"/>
                          <a:ea typeface="Calibri"/>
                          <a:cs typeface="Calibri"/>
                        </a:rPr>
                        <a:t>Time for two 1.5m cycles	</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44hrs</a:t>
                      </a:r>
                      <a:endParaRPr lang="en-IN" sz="16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600">
                          <a:latin typeface="Calibri"/>
                          <a:ea typeface="Calibri"/>
                          <a:cs typeface="Calibri"/>
                        </a:rPr>
                        <a:t>Lining of 3m segment</a:t>
                      </a:r>
                      <a:endParaRPr lang="en-IN" sz="1600">
                        <a:latin typeface="Calibri"/>
                        <a:ea typeface="Calibri"/>
                        <a:cs typeface="Times New Roman"/>
                      </a:endParaRPr>
                    </a:p>
                  </a:txBody>
                  <a:tcPr marL="68580" marR="68580" marT="0" marB="0"/>
                </a:tc>
                <a:tc>
                  <a:txBody>
                    <a:bodyPr/>
                    <a:lstStyle/>
                    <a:p>
                      <a:pPr algn="just">
                        <a:lnSpc>
                          <a:spcPct val="115000"/>
                        </a:lnSpc>
                        <a:spcAft>
                          <a:spcPts val="0"/>
                        </a:spcAft>
                      </a:pPr>
                      <a:r>
                        <a:rPr lang="en-US" sz="1600">
                          <a:latin typeface="Calibri"/>
                          <a:ea typeface="Calibri"/>
                          <a:cs typeface="Calibri"/>
                        </a:rPr>
                        <a:t>6hrs</a:t>
                      </a:r>
                      <a:endParaRPr lang="en-IN" sz="16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en-US" sz="1600" dirty="0" smtClean="0">
                          <a:latin typeface="Calibri"/>
                          <a:ea typeface="Calibri"/>
                          <a:cs typeface="Calibri"/>
                        </a:rPr>
                        <a:t>Total:</a:t>
                      </a:r>
                      <a:endParaRPr lang="en-IN" sz="1600" dirty="0">
                        <a:latin typeface="Calibri"/>
                        <a:ea typeface="Calibri"/>
                        <a:cs typeface="Times New Roman"/>
                      </a:endParaRPr>
                    </a:p>
                  </a:txBody>
                  <a:tcPr marL="68580" marR="68580" marT="0" marB="0"/>
                </a:tc>
                <a:tc>
                  <a:txBody>
                    <a:bodyPr/>
                    <a:lstStyle/>
                    <a:p>
                      <a:pPr algn="just">
                        <a:lnSpc>
                          <a:spcPct val="115000"/>
                        </a:lnSpc>
                        <a:spcAft>
                          <a:spcPts val="0"/>
                        </a:spcAft>
                      </a:pPr>
                      <a:r>
                        <a:rPr lang="en-US" sz="1600" dirty="0">
                          <a:latin typeface="Calibri"/>
                          <a:ea typeface="Calibri"/>
                          <a:cs typeface="Calibri"/>
                        </a:rPr>
                        <a:t>50hrs</a:t>
                      </a:r>
                      <a:endParaRPr lang="en-IN" sz="1600" dirty="0">
                        <a:latin typeface="Calibri"/>
                        <a:ea typeface="Calibri"/>
                        <a:cs typeface="Times New Roman"/>
                      </a:endParaRPr>
                    </a:p>
                  </a:txBody>
                  <a:tcPr marL="68580" marR="68580" marT="0" marB="0"/>
                </a:tc>
              </a:tr>
            </a:tbl>
          </a:graphicData>
        </a:graphic>
      </p:graphicFrame>
      <p:sp>
        <p:nvSpPr>
          <p:cNvPr id="33793" name="Rectangle 1"/>
          <p:cNvSpPr>
            <a:spLocks noChangeArrowheads="1"/>
          </p:cNvSpPr>
          <p:nvPr/>
        </p:nvSpPr>
        <p:spPr bwMode="auto">
          <a:xfrm>
            <a:off x="1857356" y="3429000"/>
            <a:ext cx="6419899"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Calibri" pitchFamily="34" charset="0"/>
                <a:cs typeface="Calibri" pitchFamily="34" charset="0"/>
              </a:rPr>
              <a:t>CALCULATIOS: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Calibri" pitchFamily="34" charset="0"/>
                <a:cs typeface="Calibri" pitchFamily="34" charset="0"/>
              </a:rPr>
              <a:t>                          (25*24)/50=12</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Calibri" pitchFamily="34" charset="0"/>
                <a:cs typeface="Calibri" pitchFamily="34" charset="0"/>
              </a:rPr>
              <a:t>                          Progress in 12 cycles-12*3=36m</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Calibri" pitchFamily="34" charset="0"/>
                <a:cs typeface="Calibri" pitchFamily="34" charset="0"/>
              </a:rPr>
              <a:t>                          Average monthly progress would be about 75% of the above</a:t>
            </a: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Calibri" pitchFamily="34" charset="0"/>
                <a:cs typeface="Calibri" pitchFamily="34" charset="0"/>
              </a:rPr>
              <a:t>                          36*0.75=27m</a:t>
            </a:r>
            <a:endParaRPr kumimoji="0" lang="en-US" sz="16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Contd</a:t>
            </a:r>
            <a:r>
              <a:rPr lang="en-US" sz="2400" dirty="0" smtClean="0"/>
              <a:t>.</a:t>
            </a:r>
            <a:endParaRPr lang="en-IN" sz="2400" dirty="0"/>
          </a:p>
        </p:txBody>
      </p:sp>
      <p:sp>
        <p:nvSpPr>
          <p:cNvPr id="3" name="Content Placeholder 2"/>
          <p:cNvSpPr>
            <a:spLocks noGrp="1"/>
          </p:cNvSpPr>
          <p:nvPr>
            <p:ph idx="1"/>
          </p:nvPr>
        </p:nvSpPr>
        <p:spPr/>
        <p:txBody>
          <a:bodyPr>
            <a:normAutofit/>
          </a:bodyPr>
          <a:lstStyle/>
          <a:p>
            <a:r>
              <a:rPr lang="en-US" sz="1600" dirty="0" smtClean="0">
                <a:latin typeface="Calibri" pitchFamily="34" charset="0"/>
              </a:rPr>
              <a:t>The main work at no.1 particularly the loading of muck can either be done manually or by mechanical methods.</a:t>
            </a:r>
          </a:p>
          <a:p>
            <a:pPr>
              <a:buNone/>
            </a:pPr>
            <a:endParaRPr lang="en-IN" sz="1600" dirty="0" smtClean="0">
              <a:latin typeface="Calibri" pitchFamily="34" charset="0"/>
            </a:endParaRPr>
          </a:p>
          <a:p>
            <a:r>
              <a:rPr lang="en-US" sz="1600" dirty="0" smtClean="0">
                <a:latin typeface="Calibri" pitchFamily="34" charset="0"/>
              </a:rPr>
              <a:t>Manual method of shaft sinking give very low progress (of the order of a foot per day) and can only be adopted for shallow and small diameter shafts.</a:t>
            </a:r>
          </a:p>
          <a:p>
            <a:pPr>
              <a:buNone/>
            </a:pPr>
            <a:endParaRPr lang="en-IN" sz="1600" dirty="0" smtClean="0">
              <a:latin typeface="Calibri" pitchFamily="34" charset="0"/>
            </a:endParaRPr>
          </a:p>
          <a:p>
            <a:r>
              <a:rPr lang="en-US" sz="1600" dirty="0" smtClean="0">
                <a:latin typeface="Calibri" pitchFamily="34" charset="0"/>
              </a:rPr>
              <a:t>For sinking a shaft of 5.5m finished diameter and 150m depth through normal coal measure strata the different operations involved and arrangements needed are described below:</a:t>
            </a:r>
            <a:endParaRPr lang="en-IN" sz="1600" dirty="0" smtClean="0">
              <a:latin typeface="Calibri" pitchFamily="34" charset="0"/>
            </a:endParaRPr>
          </a:p>
          <a:p>
            <a:pPr>
              <a:buNone/>
            </a:pPr>
            <a:r>
              <a:rPr lang="en-US" sz="1600" dirty="0" smtClean="0">
                <a:latin typeface="Calibri" pitchFamily="34" charset="0"/>
              </a:rPr>
              <a:t> </a:t>
            </a:r>
            <a:endParaRPr lang="en-IN" sz="1600" dirty="0" smtClean="0">
              <a:latin typeface="Calibri" pitchFamily="34" charset="0"/>
            </a:endParaRPr>
          </a:p>
          <a:p>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u="sng" dirty="0" smtClean="0"/>
              <a:t>PREPARATORY WORK:</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lvl="0"/>
            <a:r>
              <a:rPr lang="en-US" sz="1700" dirty="0" smtClean="0">
                <a:latin typeface="Calibri" pitchFamily="34" charset="0"/>
              </a:rPr>
              <a:t>The chosen shaft site to be connected by all weather Road and a network of roads to be constructed within the site for efficient transport.</a:t>
            </a:r>
            <a:endParaRPr lang="en-IN" sz="1700" dirty="0" smtClean="0">
              <a:latin typeface="Calibri" pitchFamily="34" charset="0"/>
            </a:endParaRPr>
          </a:p>
          <a:p>
            <a:pPr>
              <a:buNone/>
            </a:pPr>
            <a:r>
              <a:rPr lang="en-US" sz="1700" dirty="0" smtClean="0">
                <a:latin typeface="Calibri" pitchFamily="34" charset="0"/>
              </a:rPr>
              <a:t> </a:t>
            </a:r>
            <a:endParaRPr lang="en-IN" sz="1700" dirty="0" smtClean="0">
              <a:latin typeface="Calibri" pitchFamily="34" charset="0"/>
            </a:endParaRPr>
          </a:p>
          <a:p>
            <a:pPr lvl="0"/>
            <a:r>
              <a:rPr lang="en-US" sz="1700" dirty="0" smtClean="0">
                <a:latin typeface="Calibri" pitchFamily="34" charset="0"/>
              </a:rPr>
              <a:t>Adequate power supply and water supply to be made available.</a:t>
            </a:r>
            <a:endParaRPr lang="en-IN" sz="1700" dirty="0" smtClean="0">
              <a:latin typeface="Calibri" pitchFamily="34" charset="0"/>
            </a:endParaRPr>
          </a:p>
          <a:p>
            <a:pPr>
              <a:buNone/>
            </a:pPr>
            <a:r>
              <a:rPr lang="en-US" sz="1700" dirty="0" smtClean="0">
                <a:latin typeface="Calibri" pitchFamily="34" charset="0"/>
              </a:rPr>
              <a:t> </a:t>
            </a:r>
            <a:endParaRPr lang="en-IN" sz="1700" dirty="0" smtClean="0">
              <a:latin typeface="Calibri" pitchFamily="34" charset="0"/>
            </a:endParaRPr>
          </a:p>
          <a:p>
            <a:pPr lvl="0"/>
            <a:r>
              <a:rPr lang="en-US" sz="1700" dirty="0" smtClean="0">
                <a:latin typeface="Calibri" pitchFamily="34" charset="0"/>
              </a:rPr>
              <a:t>Surface general plan to be prepared showing both permanent and temporary service and residential structures (temporary structures must be so located as not to interface with permanent structures to be built later) roads, dump yard etc.</a:t>
            </a:r>
            <a:endParaRPr lang="en-IN" sz="1700" dirty="0" smtClean="0">
              <a:latin typeface="Calibri" pitchFamily="34" charset="0"/>
            </a:endParaRPr>
          </a:p>
          <a:p>
            <a:pPr>
              <a:buNone/>
            </a:pPr>
            <a:r>
              <a:rPr lang="en-US" sz="1700" dirty="0" smtClean="0">
                <a:latin typeface="Calibri" pitchFamily="34" charset="0"/>
              </a:rPr>
              <a:t> </a:t>
            </a:r>
            <a:endParaRPr lang="en-IN" sz="1700" dirty="0" smtClean="0">
              <a:latin typeface="Calibri" pitchFamily="34" charset="0"/>
            </a:endParaRPr>
          </a:p>
          <a:p>
            <a:pPr lvl="0"/>
            <a:r>
              <a:rPr lang="en-US" sz="1700" dirty="0" smtClean="0">
                <a:latin typeface="Calibri" pitchFamily="34" charset="0"/>
              </a:rPr>
              <a:t>Fixing the centre of shaft and its axes, bench mark etc. With the help of permanent survey point at locations where these are /the area not disturbed. Contour plan of /at 1m internal for 250-500m from the shaft.</a:t>
            </a:r>
            <a:endParaRPr lang="en-IN" sz="1700" dirty="0" smtClean="0">
              <a:latin typeface="Calibri" pitchFamily="34" charset="0"/>
            </a:endParaRPr>
          </a:p>
          <a:p>
            <a:pPr>
              <a:buNone/>
            </a:pPr>
            <a:r>
              <a:rPr lang="en-US" sz="1700" dirty="0" smtClean="0">
                <a:latin typeface="Calibri" pitchFamily="34" charset="0"/>
              </a:rPr>
              <a:t> </a:t>
            </a:r>
            <a:endParaRPr lang="en-IN" sz="1700" dirty="0" smtClean="0">
              <a:latin typeface="Calibri" pitchFamily="34" charset="0"/>
            </a:endParaRPr>
          </a:p>
          <a:p>
            <a:pPr lvl="0"/>
            <a:r>
              <a:rPr lang="en-US" sz="1700" dirty="0" smtClean="0">
                <a:latin typeface="Calibri" pitchFamily="34" charset="0"/>
              </a:rPr>
              <a:t>The site wherever needed is leveled and temporary structures on surface are erected.</a:t>
            </a:r>
            <a:endParaRPr lang="en-IN" sz="1700" dirty="0" smtClean="0">
              <a:latin typeface="Calibri" pitchFamily="34" charset="0"/>
            </a:endParaRPr>
          </a:p>
          <a:p>
            <a:pPr>
              <a:buNone/>
            </a:pPr>
            <a:r>
              <a:rPr lang="en-US" sz="1700" dirty="0" smtClean="0">
                <a:latin typeface="Calibri" pitchFamily="34" charset="0"/>
              </a:rPr>
              <a:t> </a:t>
            </a:r>
            <a:endParaRPr lang="en-IN" sz="1700" dirty="0" smtClean="0">
              <a:latin typeface="Calibri"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u="sng" dirty="0" smtClean="0"/>
              <a:t>SINKING EQUIPMENTS:</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buNone/>
            </a:pPr>
            <a:r>
              <a:rPr lang="en-US" sz="1600" u="sng" dirty="0" smtClean="0"/>
              <a:t>The major items of plant include the following</a:t>
            </a:r>
            <a:r>
              <a:rPr lang="en-US" sz="1600" dirty="0" smtClean="0"/>
              <a:t>:</a:t>
            </a:r>
            <a:endParaRPr lang="en-IN" sz="1600" dirty="0" smtClean="0"/>
          </a:p>
          <a:p>
            <a:pPr>
              <a:buNone/>
            </a:pPr>
            <a:r>
              <a:rPr lang="en-US" sz="1600" dirty="0" smtClean="0"/>
              <a:t> </a:t>
            </a:r>
            <a:endParaRPr lang="en-IN" sz="1600" dirty="0" smtClean="0"/>
          </a:p>
          <a:p>
            <a:pPr>
              <a:buNone/>
            </a:pPr>
            <a:r>
              <a:rPr lang="en-US" sz="1600" dirty="0" smtClean="0"/>
              <a:t> </a:t>
            </a:r>
            <a:endParaRPr lang="en-IN" sz="1600" dirty="0" smtClean="0"/>
          </a:p>
          <a:p>
            <a:pPr lvl="0"/>
            <a:r>
              <a:rPr lang="en-US" sz="1600" dirty="0" smtClean="0"/>
              <a:t>HEADGEAR: With pulleys for winding rope, suspended platform, pumps, power and lighting cables. Lever operated folding "v" doors built into the structure with chute at 15 to 20 ft. above ground level for facilitating the muck disposal.</a:t>
            </a:r>
            <a:endParaRPr lang="en-IN" sz="1600" dirty="0" smtClean="0"/>
          </a:p>
          <a:p>
            <a:pPr>
              <a:buNone/>
            </a:pPr>
            <a:r>
              <a:rPr lang="en-US" sz="1600" dirty="0" smtClean="0"/>
              <a:t> </a:t>
            </a:r>
            <a:endParaRPr lang="en-IN" sz="1600" dirty="0" smtClean="0"/>
          </a:p>
          <a:p>
            <a:pPr lvl="0"/>
            <a:r>
              <a:rPr lang="en-US" sz="1600" dirty="0" smtClean="0"/>
              <a:t>Electric winding engine and mobile crane-1 no. each</a:t>
            </a:r>
            <a:endParaRPr lang="en-IN" sz="1600" dirty="0" smtClean="0"/>
          </a:p>
          <a:p>
            <a:pPr>
              <a:buNone/>
            </a:pPr>
            <a:r>
              <a:rPr lang="en-US" sz="1600" dirty="0" smtClean="0"/>
              <a:t> </a:t>
            </a:r>
            <a:endParaRPr lang="en-IN" sz="1600" dirty="0" smtClean="0"/>
          </a:p>
          <a:p>
            <a:pPr lvl="0"/>
            <a:r>
              <a:rPr lang="en-US" sz="1600" dirty="0" smtClean="0"/>
              <a:t>Non-spinning type winding ropes with suspension gear consisting of </a:t>
            </a:r>
            <a:r>
              <a:rPr lang="en-US" sz="1600" dirty="0" err="1" smtClean="0"/>
              <a:t>clivy</a:t>
            </a:r>
            <a:r>
              <a:rPr lang="en-US" sz="1600" dirty="0" smtClean="0"/>
              <a:t> hook, lifting cone, detaching hook, </a:t>
            </a:r>
            <a:r>
              <a:rPr lang="en-US" sz="1600" dirty="0" err="1" smtClean="0"/>
              <a:t>capel</a:t>
            </a:r>
            <a:r>
              <a:rPr lang="en-US" sz="1600" dirty="0" smtClean="0"/>
              <a:t> and rider. Ropes for suspending platforms and other items.</a:t>
            </a:r>
            <a:endParaRPr lang="en-IN" sz="1600" dirty="0" smtClean="0"/>
          </a:p>
          <a:p>
            <a:pPr>
              <a:buNone/>
            </a:pPr>
            <a:r>
              <a:rPr lang="en-US" sz="1600" dirty="0" smtClean="0"/>
              <a:t> </a:t>
            </a:r>
            <a:endParaRPr lang="en-IN" sz="1600" dirty="0" smtClean="0"/>
          </a:p>
          <a:p>
            <a:pPr lvl="0"/>
            <a:r>
              <a:rPr lang="en-US" sz="1600" dirty="0" smtClean="0"/>
              <a:t>Bucket or </a:t>
            </a:r>
            <a:r>
              <a:rPr lang="en-US" sz="1600" dirty="0" err="1" smtClean="0"/>
              <a:t>Hoppits</a:t>
            </a:r>
            <a:r>
              <a:rPr lang="en-US" sz="1600" dirty="0" smtClean="0"/>
              <a:t>  of 0.75m</a:t>
            </a:r>
            <a:r>
              <a:rPr lang="en-US" sz="1600" baseline="30000" dirty="0" smtClean="0"/>
              <a:t>3</a:t>
            </a:r>
            <a:r>
              <a:rPr lang="en-US" sz="1600" dirty="0" smtClean="0"/>
              <a:t> to 1.0m</a:t>
            </a:r>
            <a:r>
              <a:rPr lang="en-US" sz="1600" baseline="30000" dirty="0" smtClean="0"/>
              <a:t>3</a:t>
            </a:r>
            <a:endParaRPr lang="en-IN" sz="1600"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Contd.</a:t>
            </a:r>
            <a:endParaRPr lang="en-IN" sz="3200" dirty="0"/>
          </a:p>
        </p:txBody>
      </p:sp>
      <p:sp>
        <p:nvSpPr>
          <p:cNvPr id="3" name="Content Placeholder 2"/>
          <p:cNvSpPr>
            <a:spLocks noGrp="1"/>
          </p:cNvSpPr>
          <p:nvPr>
            <p:ph idx="1"/>
          </p:nvPr>
        </p:nvSpPr>
        <p:spPr/>
        <p:txBody>
          <a:bodyPr>
            <a:noAutofit/>
          </a:bodyPr>
          <a:lstStyle/>
          <a:p>
            <a:r>
              <a:rPr lang="en-US" sz="1600" dirty="0" smtClean="0"/>
              <a:t>Fabricated platforms:</a:t>
            </a:r>
            <a:endParaRPr lang="en-IN" sz="1600" dirty="0" smtClean="0"/>
          </a:p>
          <a:p>
            <a:pPr>
              <a:buNone/>
            </a:pPr>
            <a:r>
              <a:rPr lang="en-US" sz="1600" dirty="0" smtClean="0"/>
              <a:t> </a:t>
            </a:r>
            <a:r>
              <a:rPr lang="en-IN" sz="1600" dirty="0" smtClean="0"/>
              <a:t>     </a:t>
            </a:r>
            <a:r>
              <a:rPr lang="en-US" sz="1600" dirty="0" smtClean="0"/>
              <a:t>(a)Working platform with opening for the shaft mouth. The opening is provided with doors.</a:t>
            </a:r>
            <a:r>
              <a:rPr lang="en-IN" sz="1600" dirty="0" smtClean="0"/>
              <a:t>                                                                                                                                    </a:t>
            </a:r>
            <a:r>
              <a:rPr lang="en-US" sz="1600" dirty="0" smtClean="0"/>
              <a:t>(b)Suspended platform: with openings for the buckets to pass is kept suspended in the shaft with non-spinning ropes 25 to 30 ft. above the shaft bottom. This provides safety to workmen in the shaft and stage for lining. Its suspension ropes also act as guides for the bucket.</a:t>
            </a:r>
            <a:endParaRPr lang="en-IN" sz="1600" dirty="0" smtClean="0"/>
          </a:p>
          <a:p>
            <a:pPr>
              <a:buNone/>
            </a:pPr>
            <a:r>
              <a:rPr lang="en-US" sz="1600" dirty="0" smtClean="0"/>
              <a:t> </a:t>
            </a:r>
            <a:endParaRPr lang="en-IN" sz="1600" dirty="0" smtClean="0"/>
          </a:p>
          <a:p>
            <a:pPr lvl="0"/>
            <a:r>
              <a:rPr lang="en-US" sz="1600" dirty="0" smtClean="0"/>
              <a:t>Compressor for providing 25cu.m.per.min.  Air at 14 kg/per sq.cm. Pressure for drills and face pump.</a:t>
            </a:r>
            <a:endParaRPr lang="en-IN" sz="1600" dirty="0" smtClean="0"/>
          </a:p>
          <a:p>
            <a:pPr>
              <a:buNone/>
            </a:pPr>
            <a:r>
              <a:rPr lang="en-US" sz="1600" dirty="0" smtClean="0"/>
              <a:t> </a:t>
            </a:r>
            <a:endParaRPr lang="en-IN" sz="1600" dirty="0" smtClean="0"/>
          </a:p>
          <a:p>
            <a:pPr lvl="0"/>
            <a:r>
              <a:rPr lang="en-US" sz="1600" dirty="0" smtClean="0"/>
              <a:t>Compressed air drills- 8 nos. and pneumatic picks- 6 nos.</a:t>
            </a:r>
            <a:endParaRPr lang="en-IN" sz="1600" dirty="0" smtClean="0"/>
          </a:p>
          <a:p>
            <a:pPr>
              <a:buNone/>
            </a:pPr>
            <a:r>
              <a:rPr lang="en-US" sz="1600" dirty="0" smtClean="0"/>
              <a:t> </a:t>
            </a:r>
            <a:endParaRPr lang="en-IN" sz="1600" dirty="0" smtClean="0"/>
          </a:p>
          <a:p>
            <a:pPr lvl="0"/>
            <a:r>
              <a:rPr lang="en-US" sz="1600" dirty="0" smtClean="0"/>
              <a:t>Compressed air face pumps- 4 nos.</a:t>
            </a:r>
            <a:endParaRPr lang="en-IN" sz="1600" dirty="0" smtClean="0"/>
          </a:p>
          <a:p>
            <a:pPr>
              <a:buNone/>
            </a:pPr>
            <a:r>
              <a:rPr lang="en-US" sz="1600" dirty="0" smtClean="0"/>
              <a:t> </a:t>
            </a:r>
            <a:endParaRPr lang="en-IN" sz="1600" dirty="0" smtClean="0"/>
          </a:p>
          <a:p>
            <a:pPr lvl="0"/>
            <a:r>
              <a:rPr lang="en-US" sz="1600" dirty="0" smtClean="0"/>
              <a:t>Electric pumps for stage pumping.</a:t>
            </a:r>
            <a:endParaRPr lang="en-IN" sz="1600" dirty="0" smtClean="0"/>
          </a:p>
          <a:p>
            <a:pPr>
              <a:buNone/>
            </a:pPr>
            <a:r>
              <a:rPr lang="en-US" sz="1600" dirty="0" smtClean="0"/>
              <a:t> </a:t>
            </a:r>
            <a:endParaRPr lang="en-IN" sz="1600" dirty="0" smtClean="0"/>
          </a:p>
          <a:p>
            <a:pPr>
              <a:buNone/>
            </a:pPr>
            <a:r>
              <a:rPr lang="en-US" sz="1600" dirty="0" smtClean="0"/>
              <a:t> </a:t>
            </a:r>
            <a:endParaRPr lang="en-IN" sz="1600" dirty="0" smtClean="0"/>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Contd.</a:t>
            </a:r>
            <a:endParaRPr lang="en-IN" sz="3200" dirty="0"/>
          </a:p>
        </p:txBody>
      </p:sp>
      <p:sp>
        <p:nvSpPr>
          <p:cNvPr id="3" name="Content Placeholder 2"/>
          <p:cNvSpPr>
            <a:spLocks noGrp="1"/>
          </p:cNvSpPr>
          <p:nvPr>
            <p:ph idx="1"/>
          </p:nvPr>
        </p:nvSpPr>
        <p:spPr/>
        <p:txBody>
          <a:bodyPr>
            <a:normAutofit fontScale="70000" lnSpcReduction="20000"/>
          </a:bodyPr>
          <a:lstStyle/>
          <a:p>
            <a:pPr lvl="0"/>
            <a:r>
              <a:rPr lang="en-US" dirty="0" smtClean="0"/>
              <a:t>High water gauge (300mm) electric fan which can supply 8,000 </a:t>
            </a:r>
            <a:r>
              <a:rPr lang="en-US" dirty="0" err="1" smtClean="0"/>
              <a:t>cfm.air</a:t>
            </a:r>
            <a:r>
              <a:rPr lang="en-US" dirty="0" smtClean="0"/>
              <a:t> which is equivalent to 4m</a:t>
            </a:r>
            <a:r>
              <a:rPr lang="en-US" baseline="30000" dirty="0" smtClean="0"/>
              <a:t>3</a:t>
            </a:r>
            <a:r>
              <a:rPr lang="en-US" dirty="0" smtClean="0"/>
              <a:t>/s.</a:t>
            </a:r>
            <a:endParaRPr lang="en-IN" dirty="0" smtClean="0"/>
          </a:p>
          <a:p>
            <a:pPr>
              <a:buNone/>
            </a:pPr>
            <a:r>
              <a:rPr lang="en-US" dirty="0" smtClean="0"/>
              <a:t> </a:t>
            </a:r>
            <a:endParaRPr lang="en-IN" dirty="0" smtClean="0"/>
          </a:p>
          <a:p>
            <a:pPr lvl="0"/>
            <a:r>
              <a:rPr lang="en-US" dirty="0" smtClean="0"/>
              <a:t>Concrete mixer- 1 no. and shuttering segments for shaft lining</a:t>
            </a:r>
            <a:endParaRPr lang="en-IN" dirty="0" smtClean="0"/>
          </a:p>
          <a:p>
            <a:pPr>
              <a:buNone/>
            </a:pPr>
            <a:r>
              <a:rPr lang="en-US" dirty="0" smtClean="0"/>
              <a:t> </a:t>
            </a:r>
            <a:endParaRPr lang="en-IN" dirty="0" smtClean="0"/>
          </a:p>
          <a:p>
            <a:pPr lvl="0"/>
            <a:r>
              <a:rPr lang="en-US" dirty="0" smtClean="0"/>
              <a:t>Ventilation tubes- 450mm in diameter.</a:t>
            </a:r>
            <a:endParaRPr lang="en-IN" dirty="0" smtClean="0"/>
          </a:p>
          <a:p>
            <a:pPr>
              <a:buNone/>
            </a:pPr>
            <a:r>
              <a:rPr lang="en-US" dirty="0" smtClean="0"/>
              <a:t> </a:t>
            </a:r>
            <a:endParaRPr lang="en-IN" dirty="0" smtClean="0"/>
          </a:p>
          <a:p>
            <a:pPr lvl="0"/>
            <a:r>
              <a:rPr lang="en-US" dirty="0" smtClean="0"/>
              <a:t>150mm pipes for compressed air, 100mm pipes for dewatering, and 150mm pipes for concrete transport in the shaft. Flexible ventilation duct reinforced flexible pipes for concrete placing, rubber hoses for drill machines.</a:t>
            </a:r>
            <a:endParaRPr lang="en-IN" dirty="0" smtClean="0"/>
          </a:p>
          <a:p>
            <a:pPr>
              <a:buNone/>
            </a:pPr>
            <a:r>
              <a:rPr lang="en-US" dirty="0" smtClean="0"/>
              <a:t> </a:t>
            </a:r>
            <a:endParaRPr lang="en-IN" dirty="0" smtClean="0"/>
          </a:p>
          <a:p>
            <a:pPr lvl="0"/>
            <a:r>
              <a:rPr lang="en-US" dirty="0" smtClean="0"/>
              <a:t>Trolleys/dump truck for muck disposal on surface. Explosive and store van.</a:t>
            </a:r>
            <a:endParaRPr lang="en-IN" dirty="0" smtClean="0"/>
          </a:p>
          <a:p>
            <a:pPr>
              <a:buNone/>
            </a:pPr>
            <a:r>
              <a:rPr lang="en-US" dirty="0" smtClean="0"/>
              <a:t> </a:t>
            </a:r>
            <a:endParaRPr lang="en-IN" dirty="0" smtClean="0"/>
          </a:p>
          <a:p>
            <a:pPr lvl="0"/>
            <a:r>
              <a:rPr lang="en-US" dirty="0" smtClean="0"/>
              <a:t>Cables for power supply, lighting and shot firing. Hanging light clusters. Transformers,     switch gears etc.</a:t>
            </a:r>
            <a:endParaRPr lang="en-IN" dirty="0" smtClean="0"/>
          </a:p>
          <a:p>
            <a:endParaRPr lang="en-IN" sz="2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Contd.</a:t>
            </a:r>
            <a:endParaRPr lang="en-IN" sz="3200" dirty="0"/>
          </a:p>
        </p:txBody>
      </p:sp>
      <p:sp>
        <p:nvSpPr>
          <p:cNvPr id="3" name="Content Placeholder 2"/>
          <p:cNvSpPr>
            <a:spLocks noGrp="1"/>
          </p:cNvSpPr>
          <p:nvPr>
            <p:ph idx="1"/>
          </p:nvPr>
        </p:nvSpPr>
        <p:spPr/>
        <p:txBody>
          <a:bodyPr>
            <a:normAutofit/>
          </a:bodyPr>
          <a:lstStyle/>
          <a:p>
            <a:r>
              <a:rPr lang="en-US" sz="1600" dirty="0" smtClean="0"/>
              <a:t>Signaling arrangements.</a:t>
            </a:r>
            <a:endParaRPr lang="en-IN" sz="1600" dirty="0" smtClean="0"/>
          </a:p>
          <a:p>
            <a:pPr>
              <a:buNone/>
            </a:pPr>
            <a:r>
              <a:rPr lang="en-US" sz="1600" dirty="0" smtClean="0"/>
              <a:t> </a:t>
            </a:r>
            <a:endParaRPr lang="en-IN" sz="1600" dirty="0" smtClean="0"/>
          </a:p>
          <a:p>
            <a:pPr lvl="0"/>
            <a:r>
              <a:rPr lang="en-US" sz="1600" dirty="0" smtClean="0"/>
              <a:t>Slow speed winches for suspending platform and cables in the shaft.</a:t>
            </a:r>
            <a:endParaRPr lang="en-IN" sz="1600" dirty="0" smtClean="0"/>
          </a:p>
          <a:p>
            <a:pPr>
              <a:buNone/>
            </a:pPr>
            <a:r>
              <a:rPr lang="en-US" sz="1600" dirty="0" smtClean="0"/>
              <a:t> </a:t>
            </a:r>
            <a:endParaRPr lang="en-IN" sz="1600" dirty="0" smtClean="0"/>
          </a:p>
          <a:p>
            <a:r>
              <a:rPr lang="en-US" sz="1600" dirty="0" smtClean="0"/>
              <a:t>The main items of consumable stores include the drill rods, explosives, cement and steel for reinforcement.</a:t>
            </a:r>
            <a:endParaRPr lang="en-IN" sz="1600" dirty="0" smtClean="0"/>
          </a:p>
          <a:p>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642942"/>
          </a:xfrm>
        </p:spPr>
        <p:txBody>
          <a:bodyPr>
            <a:normAutofit/>
          </a:bodyPr>
          <a:lstStyle/>
          <a:p>
            <a:r>
              <a:rPr lang="en-US" sz="3200" b="1" u="sng" dirty="0" smtClean="0"/>
              <a:t>Direct Personnel</a:t>
            </a:r>
            <a:r>
              <a:rPr lang="en-US" sz="3200" b="1" dirty="0" smtClean="0"/>
              <a:t>:</a:t>
            </a:r>
            <a:endParaRPr lang="en-IN" sz="3200" dirty="0"/>
          </a:p>
        </p:txBody>
      </p:sp>
      <p:graphicFrame>
        <p:nvGraphicFramePr>
          <p:cNvPr id="4" name="Content Placeholder 3"/>
          <p:cNvGraphicFramePr>
            <a:graphicFrameLocks noGrp="1"/>
          </p:cNvGraphicFramePr>
          <p:nvPr>
            <p:ph idx="1"/>
          </p:nvPr>
        </p:nvGraphicFramePr>
        <p:xfrm>
          <a:off x="428596" y="2285997"/>
          <a:ext cx="8229600" cy="4357715"/>
        </p:xfrm>
        <a:graphic>
          <a:graphicData uri="http://schemas.openxmlformats.org/drawingml/2006/table">
            <a:tbl>
              <a:tblPr firstRow="1" bandRow="1">
                <a:tableStyleId>{5C22544A-7EE6-4342-B048-85BDC9FD1C3A}</a:tableStyleId>
              </a:tblPr>
              <a:tblGrid>
                <a:gridCol w="4114800"/>
                <a:gridCol w="4114800"/>
              </a:tblGrid>
              <a:tr h="407956">
                <a:tc>
                  <a:txBody>
                    <a:bodyPr/>
                    <a:lstStyle/>
                    <a:p>
                      <a:r>
                        <a:rPr lang="en-US" sz="1600" dirty="0" smtClean="0"/>
                        <a:t>Over-men</a:t>
                      </a:r>
                      <a:r>
                        <a:rPr lang="en-IN" sz="1600" dirty="0" smtClean="0"/>
                        <a:t> </a:t>
                      </a:r>
                      <a:endParaRPr lang="en-IN" sz="1600" dirty="0"/>
                    </a:p>
                  </a:txBody>
                  <a:tcPr/>
                </a:tc>
                <a:tc>
                  <a:txBody>
                    <a:bodyPr/>
                    <a:lstStyle/>
                    <a:p>
                      <a:r>
                        <a:rPr lang="en-US" sz="1600" dirty="0" smtClean="0"/>
                        <a:t>3</a:t>
                      </a:r>
                      <a:endParaRPr lang="en-IN" sz="1600" dirty="0"/>
                    </a:p>
                  </a:txBody>
                  <a:tcPr/>
                </a:tc>
              </a:tr>
              <a:tr h="359069">
                <a:tc>
                  <a:txBody>
                    <a:bodyPr/>
                    <a:lstStyle/>
                    <a:p>
                      <a:r>
                        <a:rPr lang="en-US" sz="1600" dirty="0" smtClean="0"/>
                        <a:t>Mining </a:t>
                      </a:r>
                      <a:r>
                        <a:rPr lang="en-US" sz="1600" dirty="0" err="1" smtClean="0"/>
                        <a:t>sirdar</a:t>
                      </a:r>
                      <a:r>
                        <a:rPr lang="en-IN" sz="1600" dirty="0" smtClean="0"/>
                        <a:t> </a:t>
                      </a:r>
                      <a:endParaRPr lang="en-IN" sz="1600" dirty="0"/>
                    </a:p>
                  </a:txBody>
                  <a:tcPr/>
                </a:tc>
                <a:tc>
                  <a:txBody>
                    <a:bodyPr/>
                    <a:lstStyle/>
                    <a:p>
                      <a:r>
                        <a:rPr lang="en-US" sz="1600" dirty="0" smtClean="0"/>
                        <a:t>3</a:t>
                      </a:r>
                      <a:endParaRPr lang="en-IN" sz="1600" dirty="0"/>
                    </a:p>
                  </a:txBody>
                  <a:tcPr/>
                </a:tc>
              </a:tr>
              <a:tr h="359069">
                <a:tc>
                  <a:txBody>
                    <a:bodyPr/>
                    <a:lstStyle/>
                    <a:p>
                      <a:r>
                        <a:rPr lang="en-US" sz="1600" dirty="0" smtClean="0"/>
                        <a:t>Face </a:t>
                      </a:r>
                      <a:r>
                        <a:rPr lang="en-US" sz="1600" dirty="0" err="1" smtClean="0"/>
                        <a:t>mazdoors</a:t>
                      </a:r>
                      <a:r>
                        <a:rPr lang="en-US" sz="1600" dirty="0" smtClean="0"/>
                        <a:t> including</a:t>
                      </a:r>
                      <a:r>
                        <a:rPr lang="en-IN" sz="1600" baseline="0" dirty="0" smtClean="0"/>
                        <a:t> </a:t>
                      </a:r>
                      <a:r>
                        <a:rPr lang="en-US" sz="1600" dirty="0" smtClean="0"/>
                        <a:t>On-setter </a:t>
                      </a:r>
                      <a:endParaRPr lang="en-IN" sz="1600" dirty="0"/>
                    </a:p>
                  </a:txBody>
                  <a:tcPr/>
                </a:tc>
                <a:tc>
                  <a:txBody>
                    <a:bodyPr/>
                    <a:lstStyle/>
                    <a:p>
                      <a:r>
                        <a:rPr lang="en-US" sz="1600" dirty="0" smtClean="0"/>
                        <a:t>36</a:t>
                      </a:r>
                      <a:endParaRPr lang="en-IN" sz="1600" dirty="0"/>
                    </a:p>
                  </a:txBody>
                  <a:tcPr/>
                </a:tc>
              </a:tr>
              <a:tr h="359069">
                <a:tc>
                  <a:txBody>
                    <a:bodyPr/>
                    <a:lstStyle/>
                    <a:p>
                      <a:r>
                        <a:rPr lang="en-US" sz="1600" dirty="0" smtClean="0"/>
                        <a:t>Winder operator</a:t>
                      </a:r>
                      <a:r>
                        <a:rPr lang="en-IN" sz="1600" dirty="0" smtClean="0"/>
                        <a:t> </a:t>
                      </a:r>
                      <a:endParaRPr lang="en-IN" sz="1600" dirty="0"/>
                    </a:p>
                  </a:txBody>
                  <a:tcPr/>
                </a:tc>
                <a:tc>
                  <a:txBody>
                    <a:bodyPr/>
                    <a:lstStyle/>
                    <a:p>
                      <a:r>
                        <a:rPr lang="en-US" sz="1600" dirty="0" smtClean="0"/>
                        <a:t>3</a:t>
                      </a:r>
                      <a:endParaRPr lang="en-IN" sz="1600" dirty="0"/>
                    </a:p>
                  </a:txBody>
                  <a:tcPr/>
                </a:tc>
              </a:tr>
              <a:tr h="359069">
                <a:tc>
                  <a:txBody>
                    <a:bodyPr/>
                    <a:lstStyle/>
                    <a:p>
                      <a:r>
                        <a:rPr lang="en-US" sz="1600" dirty="0" smtClean="0"/>
                        <a:t>Tanks man</a:t>
                      </a:r>
                      <a:r>
                        <a:rPr lang="en-IN" sz="1600" dirty="0" smtClean="0"/>
                        <a:t> </a:t>
                      </a:r>
                      <a:endParaRPr lang="en-IN" sz="1600" dirty="0"/>
                    </a:p>
                  </a:txBody>
                  <a:tcPr/>
                </a:tc>
                <a:tc>
                  <a:txBody>
                    <a:bodyPr/>
                    <a:lstStyle/>
                    <a:p>
                      <a:r>
                        <a:rPr lang="en-US" sz="1600" dirty="0" smtClean="0"/>
                        <a:t>6</a:t>
                      </a:r>
                      <a:endParaRPr lang="en-IN" sz="1600" dirty="0"/>
                    </a:p>
                  </a:txBody>
                  <a:tcPr/>
                </a:tc>
              </a:tr>
              <a:tr h="359069">
                <a:tc>
                  <a:txBody>
                    <a:bodyPr/>
                    <a:lstStyle/>
                    <a:p>
                      <a:r>
                        <a:rPr lang="en-US" sz="1600" dirty="0" smtClean="0"/>
                        <a:t>Compressor operator</a:t>
                      </a:r>
                      <a:r>
                        <a:rPr lang="en-IN" sz="1600" dirty="0" smtClean="0"/>
                        <a:t> </a:t>
                      </a:r>
                      <a:endParaRPr lang="en-IN" sz="1600" dirty="0"/>
                    </a:p>
                  </a:txBody>
                  <a:tcPr/>
                </a:tc>
                <a:tc>
                  <a:txBody>
                    <a:bodyPr/>
                    <a:lstStyle/>
                    <a:p>
                      <a:r>
                        <a:rPr lang="en-US" sz="1600" dirty="0" smtClean="0"/>
                        <a:t>3</a:t>
                      </a:r>
                      <a:endParaRPr lang="en-IN" sz="1600" dirty="0"/>
                    </a:p>
                  </a:txBody>
                  <a:tcPr/>
                </a:tc>
              </a:tr>
              <a:tr h="359069">
                <a:tc>
                  <a:txBody>
                    <a:bodyPr/>
                    <a:lstStyle/>
                    <a:p>
                      <a:r>
                        <a:rPr lang="en-US" sz="1600" dirty="0" smtClean="0"/>
                        <a:t>Dump yard </a:t>
                      </a:r>
                      <a:r>
                        <a:rPr lang="en-US" sz="1600" dirty="0" err="1" smtClean="0"/>
                        <a:t>mazdoor</a:t>
                      </a:r>
                      <a:r>
                        <a:rPr lang="en-IN" sz="1600" dirty="0" smtClean="0"/>
                        <a:t> </a:t>
                      </a:r>
                      <a:endParaRPr lang="en-IN" sz="1600" dirty="0"/>
                    </a:p>
                  </a:txBody>
                  <a:tcPr/>
                </a:tc>
                <a:tc>
                  <a:txBody>
                    <a:bodyPr/>
                    <a:lstStyle/>
                    <a:p>
                      <a:r>
                        <a:rPr lang="en-US" sz="1600" dirty="0" smtClean="0"/>
                        <a:t>12</a:t>
                      </a:r>
                      <a:endParaRPr lang="en-IN" sz="1600" dirty="0"/>
                    </a:p>
                  </a:txBody>
                  <a:tcPr/>
                </a:tc>
              </a:tr>
              <a:tr h="359069">
                <a:tc>
                  <a:txBody>
                    <a:bodyPr/>
                    <a:lstStyle/>
                    <a:p>
                      <a:r>
                        <a:rPr lang="en-US" sz="1600" dirty="0" smtClean="0"/>
                        <a:t>Concreting men</a:t>
                      </a:r>
                      <a:r>
                        <a:rPr lang="en-IN" sz="1600" baseline="0" dirty="0" smtClean="0"/>
                        <a:t> &amp; </a:t>
                      </a:r>
                      <a:r>
                        <a:rPr lang="en-US" sz="1600" baseline="0" dirty="0" smtClean="0"/>
                        <a:t>m</a:t>
                      </a:r>
                      <a:r>
                        <a:rPr lang="en-US" sz="1600" dirty="0" smtClean="0"/>
                        <a:t>an for misc. jobs</a:t>
                      </a:r>
                      <a:endParaRPr lang="en-IN" sz="1600" dirty="0"/>
                    </a:p>
                  </a:txBody>
                  <a:tcPr/>
                </a:tc>
                <a:tc>
                  <a:txBody>
                    <a:bodyPr/>
                    <a:lstStyle/>
                    <a:p>
                      <a:r>
                        <a:rPr lang="en-US" sz="1600" dirty="0" smtClean="0"/>
                        <a:t>10</a:t>
                      </a:r>
                      <a:endParaRPr lang="en-IN" sz="1600" dirty="0"/>
                    </a:p>
                  </a:txBody>
                  <a:tcPr/>
                </a:tc>
              </a:tr>
              <a:tr h="359069">
                <a:tc>
                  <a:txBody>
                    <a:bodyPr/>
                    <a:lstStyle/>
                    <a:p>
                      <a:r>
                        <a:rPr lang="en-US" sz="1600" dirty="0" smtClean="0"/>
                        <a:t>Fitter and helper</a:t>
                      </a:r>
                      <a:r>
                        <a:rPr lang="en-IN" sz="1600" dirty="0" smtClean="0"/>
                        <a:t> </a:t>
                      </a:r>
                      <a:endParaRPr lang="en-IN" sz="1600" dirty="0"/>
                    </a:p>
                  </a:txBody>
                  <a:tcPr/>
                </a:tc>
                <a:tc>
                  <a:txBody>
                    <a:bodyPr/>
                    <a:lstStyle/>
                    <a:p>
                      <a:r>
                        <a:rPr lang="en-US" sz="1600" dirty="0" smtClean="0"/>
                        <a:t>6</a:t>
                      </a:r>
                      <a:endParaRPr lang="en-IN" sz="1600" dirty="0"/>
                    </a:p>
                  </a:txBody>
                  <a:tcPr/>
                </a:tc>
              </a:tr>
              <a:tr h="359069">
                <a:tc>
                  <a:txBody>
                    <a:bodyPr/>
                    <a:lstStyle/>
                    <a:p>
                      <a:r>
                        <a:rPr lang="en-US" sz="1600" dirty="0" smtClean="0"/>
                        <a:t>Electrician and helper</a:t>
                      </a:r>
                      <a:r>
                        <a:rPr lang="en-IN" sz="1600" dirty="0" smtClean="0"/>
                        <a:t> </a:t>
                      </a:r>
                      <a:endParaRPr lang="en-IN" sz="1600" dirty="0"/>
                    </a:p>
                  </a:txBody>
                  <a:tcPr/>
                </a:tc>
                <a:tc>
                  <a:txBody>
                    <a:bodyPr/>
                    <a:lstStyle/>
                    <a:p>
                      <a:r>
                        <a:rPr lang="en-US" sz="1600" dirty="0" smtClean="0"/>
                        <a:t>6</a:t>
                      </a:r>
                      <a:endParaRPr lang="en-IN" sz="1600" dirty="0"/>
                    </a:p>
                  </a:txBody>
                  <a:tcPr/>
                </a:tc>
              </a:tr>
              <a:tr h="359069">
                <a:tc>
                  <a:txBody>
                    <a:bodyPr/>
                    <a:lstStyle/>
                    <a:p>
                      <a:r>
                        <a:rPr lang="en-US" sz="1600" dirty="0" smtClean="0"/>
                        <a:t>Substation attendant</a:t>
                      </a:r>
                      <a:r>
                        <a:rPr lang="en-IN" sz="1600" dirty="0" smtClean="0"/>
                        <a:t> </a:t>
                      </a:r>
                      <a:endParaRPr lang="en-IN" sz="1600" dirty="0"/>
                    </a:p>
                  </a:txBody>
                  <a:tcPr/>
                </a:tc>
                <a:tc>
                  <a:txBody>
                    <a:bodyPr/>
                    <a:lstStyle/>
                    <a:p>
                      <a:r>
                        <a:rPr lang="en-US" sz="1600" dirty="0" smtClean="0"/>
                        <a:t>3</a:t>
                      </a:r>
                      <a:endParaRPr lang="en-IN" sz="1600" dirty="0"/>
                    </a:p>
                  </a:txBody>
                  <a:tcPr/>
                </a:tc>
              </a:tr>
              <a:tr h="359069">
                <a:tc>
                  <a:txBody>
                    <a:bodyPr/>
                    <a:lstStyle/>
                    <a:p>
                      <a:r>
                        <a:rPr lang="en-US" sz="1600" b="1" u="sng" dirty="0" smtClean="0"/>
                        <a:t>Total</a:t>
                      </a:r>
                      <a:endParaRPr lang="en-IN" sz="1600" b="1" u="sng" dirty="0"/>
                    </a:p>
                  </a:txBody>
                  <a:tcPr>
                    <a:solidFill>
                      <a:schemeClr val="accent2"/>
                    </a:solidFill>
                  </a:tcPr>
                </a:tc>
                <a:tc>
                  <a:txBody>
                    <a:bodyPr/>
                    <a:lstStyle/>
                    <a:p>
                      <a:r>
                        <a:rPr lang="en-US" sz="1600" b="1" u="sng" dirty="0" smtClean="0"/>
                        <a:t>91</a:t>
                      </a:r>
                      <a:endParaRPr lang="en-IN" sz="1600" b="1" u="sng" dirty="0"/>
                    </a:p>
                  </a:txBody>
                  <a:tcPr>
                    <a:solidFill>
                      <a:schemeClr val="accent2"/>
                    </a:solidFill>
                  </a:tcPr>
                </a:tc>
              </a:tr>
            </a:tbl>
          </a:graphicData>
        </a:graphic>
      </p:graphicFrame>
      <p:sp>
        <p:nvSpPr>
          <p:cNvPr id="6" name="TextBox 5"/>
          <p:cNvSpPr txBox="1"/>
          <p:nvPr/>
        </p:nvSpPr>
        <p:spPr>
          <a:xfrm>
            <a:off x="500034" y="928670"/>
            <a:ext cx="8001056" cy="369332"/>
          </a:xfrm>
          <a:prstGeom prst="rect">
            <a:avLst/>
          </a:prstGeom>
          <a:noFill/>
        </p:spPr>
        <p:txBody>
          <a:bodyPr wrap="square" rtlCol="0">
            <a:spAutoFit/>
          </a:bodyPr>
          <a:lstStyle/>
          <a:p>
            <a:pPr>
              <a:buNone/>
            </a:pPr>
            <a:r>
              <a:rPr lang="en-US" u="sng" dirty="0" smtClean="0"/>
              <a:t>Face supervisors and workmen for face and surface are listed below:-</a:t>
            </a:r>
            <a:endParaRPr lang="en-IN" u="sng" dirty="0" smtClean="0"/>
          </a:p>
        </p:txBody>
      </p:sp>
      <p:sp>
        <p:nvSpPr>
          <p:cNvPr id="8" name="TextBox 7"/>
          <p:cNvSpPr txBox="1"/>
          <p:nvPr/>
        </p:nvSpPr>
        <p:spPr>
          <a:xfrm>
            <a:off x="500034" y="1285860"/>
            <a:ext cx="7929618" cy="830997"/>
          </a:xfrm>
          <a:prstGeom prst="rect">
            <a:avLst/>
          </a:prstGeom>
          <a:noFill/>
        </p:spPr>
        <p:txBody>
          <a:bodyPr wrap="square" rtlCol="0">
            <a:spAutoFit/>
          </a:bodyPr>
          <a:lstStyle/>
          <a:p>
            <a:pPr marL="800100" lvl="1" indent="-342900">
              <a:buFont typeface="Arial" pitchFamily="34" charset="0"/>
              <a:buChar char="•"/>
            </a:pPr>
            <a:endParaRPr lang="en-US" sz="1600" dirty="0" smtClean="0"/>
          </a:p>
          <a:p>
            <a:pPr marL="800100" lvl="1" indent="-342900">
              <a:buFont typeface="Arial" pitchFamily="34" charset="0"/>
              <a:buChar char="•"/>
            </a:pPr>
            <a:r>
              <a:rPr lang="en-US" sz="1600" dirty="0" smtClean="0"/>
              <a:t> Managerial and other personnel needed for administration, office work, stores, medical and security etc. have not been shown here.</a:t>
            </a:r>
            <a:endParaRPr lang="en-IN"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TotalTime>
  <Words>1728</Words>
  <Application>Microsoft Office PowerPoint</Application>
  <PresentationFormat>On-screen Show (4:3)</PresentationFormat>
  <Paragraphs>309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Slide 1</vt:lpstr>
      <vt:lpstr>CONVENTIONAL SHAFT SINKING BY MANUAL MEANS </vt:lpstr>
      <vt:lpstr>Contd.</vt:lpstr>
      <vt:lpstr>PREPARATORY WORK: </vt:lpstr>
      <vt:lpstr>SINKING EQUIPMENTS: </vt:lpstr>
      <vt:lpstr>Contd.</vt:lpstr>
      <vt:lpstr>Contd.</vt:lpstr>
      <vt:lpstr>Contd.</vt:lpstr>
      <vt:lpstr>Direct Personnel:</vt:lpstr>
      <vt:lpstr>Sinking up to rock and construction of shaft collar </vt:lpstr>
      <vt:lpstr>Slide 11</vt:lpstr>
      <vt:lpstr>Slide 12</vt:lpstr>
      <vt:lpstr>Slide 13</vt:lpstr>
      <vt:lpstr>Slide 14</vt:lpstr>
      <vt:lpstr>Sinking through Lower Strata: </vt:lpstr>
      <vt:lpstr>Slide 16</vt:lpstr>
      <vt:lpstr>     4. Erection of shaft lining: </vt:lpstr>
      <vt:lpstr>Subsidiary works in the shaft:- </vt:lpstr>
      <vt:lpstr>Slide 19</vt:lpstr>
      <vt:lpstr>DEEPENING OF EXISTING SHAFT </vt:lpstr>
      <vt:lpstr>Deepening operations</vt:lpstr>
      <vt:lpstr>Mechanized shaft sinking </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CONVENTIONAL SHAFT SINKING BY MANUAL MEANS </dc:title>
  <dc:creator>Avinash</dc:creator>
  <cp:lastModifiedBy>rcc</cp:lastModifiedBy>
  <cp:revision>21</cp:revision>
  <dcterms:created xsi:type="dcterms:W3CDTF">2009-01-30T17:26:12Z</dcterms:created>
  <dcterms:modified xsi:type="dcterms:W3CDTF">2018-09-12T09:20:51Z</dcterms:modified>
</cp:coreProperties>
</file>