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08" r:id="rId2"/>
    <p:sldId id="256" r:id="rId3"/>
    <p:sldId id="257" r:id="rId4"/>
    <p:sldId id="284" r:id="rId5"/>
    <p:sldId id="259" r:id="rId6"/>
    <p:sldId id="260" r:id="rId7"/>
    <p:sldId id="263" r:id="rId8"/>
    <p:sldId id="264" r:id="rId9"/>
    <p:sldId id="287" r:id="rId10"/>
    <p:sldId id="266" r:id="rId11"/>
    <p:sldId id="267" r:id="rId12"/>
    <p:sldId id="273" r:id="rId13"/>
    <p:sldId id="274" r:id="rId14"/>
    <p:sldId id="275" r:id="rId15"/>
    <p:sldId id="276" r:id="rId16"/>
    <p:sldId id="288" r:id="rId17"/>
    <p:sldId id="289" r:id="rId18"/>
    <p:sldId id="290" r:id="rId19"/>
    <p:sldId id="291" r:id="rId20"/>
    <p:sldId id="292" r:id="rId21"/>
    <p:sldId id="293" r:id="rId22"/>
    <p:sldId id="294" r:id="rId23"/>
    <p:sldId id="302" r:id="rId24"/>
    <p:sldId id="295" r:id="rId25"/>
    <p:sldId id="296" r:id="rId26"/>
    <p:sldId id="297" r:id="rId27"/>
    <p:sldId id="298" r:id="rId28"/>
    <p:sldId id="299" r:id="rId29"/>
    <p:sldId id="300" r:id="rId30"/>
    <p:sldId id="301" r:id="rId31"/>
    <p:sldId id="303" r:id="rId32"/>
    <p:sldId id="304" r:id="rId33"/>
    <p:sldId id="305" r:id="rId34"/>
    <p:sldId id="277" r:id="rId35"/>
    <p:sldId id="306" r:id="rId36"/>
    <p:sldId id="30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EF9AFC41-5215-41A8-BD34-E4E38E9D12EF}" type="datetimeFigureOut">
              <a:rPr lang="en-US" smtClean="0"/>
              <a:pPr/>
              <a:t>13-Sep-18</a:t>
            </a:fld>
            <a:endParaRPr lang="en-US" dirty="0"/>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dirty="0"/>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DC3801D6-2412-4BBD-9096-4566CFD8F29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9AFC41-5215-41A8-BD34-E4E38E9D12EF}" type="datetimeFigureOut">
              <a:rPr lang="en-US" smtClean="0"/>
              <a:pPr/>
              <a:t>13-Sep-18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3801D6-2412-4BBD-9096-4566CFD8F29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9AFC41-5215-41A8-BD34-E4E38E9D12EF}" type="datetimeFigureOut">
              <a:rPr lang="en-US" smtClean="0"/>
              <a:pPr/>
              <a:t>13-Sep-18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3801D6-2412-4BBD-9096-4566CFD8F29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EF9AFC41-5215-41A8-BD34-E4E38E9D12EF}" type="datetimeFigureOut">
              <a:rPr lang="en-US" smtClean="0"/>
              <a:pPr/>
              <a:t>13-Sep-18</a:t>
            </a:fld>
            <a:endParaRPr lang="en-US" dirty="0"/>
          </a:p>
        </p:txBody>
      </p:sp>
      <p:sp>
        <p:nvSpPr>
          <p:cNvPr id="5" name="Footer Placeholder 4"/>
          <p:cNvSpPr>
            <a:spLocks noGrp="1"/>
          </p:cNvSpPr>
          <p:nvPr>
            <p:ph type="ftr" sz="quarter" idx="11"/>
          </p:nvPr>
        </p:nvSpPr>
        <p:spPr>
          <a:xfrm>
            <a:off x="457200" y="6480969"/>
            <a:ext cx="4260056" cy="300831"/>
          </a:xfrm>
        </p:spPr>
        <p:txBody>
          <a:bodyPr/>
          <a:lstStyle/>
          <a:p>
            <a:endParaRPr lang="en-US" dirty="0"/>
          </a:p>
        </p:txBody>
      </p:sp>
      <p:sp>
        <p:nvSpPr>
          <p:cNvPr id="6" name="Slide Number Placeholder 5"/>
          <p:cNvSpPr>
            <a:spLocks noGrp="1"/>
          </p:cNvSpPr>
          <p:nvPr>
            <p:ph type="sldNum" sz="quarter" idx="12"/>
          </p:nvPr>
        </p:nvSpPr>
        <p:spPr/>
        <p:txBody>
          <a:bodyPr/>
          <a:lstStyle/>
          <a:p>
            <a:fld id="{DC3801D6-2412-4BBD-9096-4566CFD8F29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dirty="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Date Placeholder 3"/>
          <p:cNvSpPr>
            <a:spLocks noGrp="1"/>
          </p:cNvSpPr>
          <p:nvPr>
            <p:ph type="dt" sz="half" idx="10"/>
          </p:nvPr>
        </p:nvSpPr>
        <p:spPr>
          <a:xfrm>
            <a:off x="6955632" y="6477000"/>
            <a:ext cx="2133600" cy="304800"/>
          </a:xfrm>
        </p:spPr>
        <p:txBody>
          <a:bodyPr/>
          <a:lstStyle/>
          <a:p>
            <a:fld id="{EF9AFC41-5215-41A8-BD34-E4E38E9D12EF}" type="datetimeFigureOut">
              <a:rPr lang="en-US" smtClean="0"/>
              <a:pPr/>
              <a:t>13-Sep-18</a:t>
            </a:fld>
            <a:endParaRPr lang="en-US" dirty="0"/>
          </a:p>
        </p:txBody>
      </p:sp>
      <p:sp>
        <p:nvSpPr>
          <p:cNvPr id="5" name="Footer Placeholder 4"/>
          <p:cNvSpPr>
            <a:spLocks noGrp="1"/>
          </p:cNvSpPr>
          <p:nvPr>
            <p:ph type="ftr" sz="quarter" idx="11"/>
          </p:nvPr>
        </p:nvSpPr>
        <p:spPr>
          <a:xfrm>
            <a:off x="2619376" y="6480969"/>
            <a:ext cx="4260056" cy="300831"/>
          </a:xfrm>
        </p:spPr>
        <p:txBody>
          <a:bodyPr/>
          <a:lstStyle/>
          <a:p>
            <a:endParaRPr lang="en-US" dirty="0"/>
          </a:p>
        </p:txBody>
      </p:sp>
      <p:sp>
        <p:nvSpPr>
          <p:cNvPr id="6" name="Slide Number Placeholder 5"/>
          <p:cNvSpPr>
            <a:spLocks noGrp="1"/>
          </p:cNvSpPr>
          <p:nvPr>
            <p:ph type="sldNum" sz="quarter" idx="12"/>
          </p:nvPr>
        </p:nvSpPr>
        <p:spPr>
          <a:xfrm>
            <a:off x="8451056" y="809624"/>
            <a:ext cx="502920" cy="300831"/>
          </a:xfrm>
        </p:spPr>
        <p:txBody>
          <a:bodyPr/>
          <a:lstStyle/>
          <a:p>
            <a:fld id="{DC3801D6-2412-4BBD-9096-4566CFD8F29C}" type="slidenum">
              <a:rPr lang="en-US" smtClean="0"/>
              <a:pPr/>
              <a:t>‹#›</a:t>
            </a:fld>
            <a:endParaRPr lang="en-US" dirty="0"/>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EF9AFC41-5215-41A8-BD34-E4E38E9D12EF}" type="datetimeFigureOut">
              <a:rPr lang="en-US" smtClean="0"/>
              <a:pPr/>
              <a:t>13-Sep-18</a:t>
            </a:fld>
            <a:endParaRPr lang="en-US" dirty="0"/>
          </a:p>
        </p:txBody>
      </p:sp>
      <p:sp>
        <p:nvSpPr>
          <p:cNvPr id="6" name="Footer Placeholder 5"/>
          <p:cNvSpPr>
            <a:spLocks noGrp="1"/>
          </p:cNvSpPr>
          <p:nvPr>
            <p:ph type="ftr" sz="quarter" idx="11"/>
          </p:nvPr>
        </p:nvSpPr>
        <p:spPr>
          <a:xfrm>
            <a:off x="457200" y="6480969"/>
            <a:ext cx="4260056" cy="301752"/>
          </a:xfrm>
        </p:spPr>
        <p:txBody>
          <a:bodyPr/>
          <a:lstStyle/>
          <a:p>
            <a:endParaRPr lang="en-US" dirty="0"/>
          </a:p>
        </p:txBody>
      </p:sp>
      <p:sp>
        <p:nvSpPr>
          <p:cNvPr id="7" name="Slide Number Placeholder 6"/>
          <p:cNvSpPr>
            <a:spLocks noGrp="1"/>
          </p:cNvSpPr>
          <p:nvPr>
            <p:ph type="sldNum" sz="quarter" idx="12"/>
          </p:nvPr>
        </p:nvSpPr>
        <p:spPr>
          <a:xfrm>
            <a:off x="7589520" y="6480969"/>
            <a:ext cx="502920" cy="301752"/>
          </a:xfrm>
        </p:spPr>
        <p:txBody>
          <a:bodyPr/>
          <a:lstStyle/>
          <a:p>
            <a:fld id="{DC3801D6-2412-4BBD-9096-4566CFD8F29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EF9AFC41-5215-41A8-BD34-E4E38E9D12EF}" type="datetimeFigureOut">
              <a:rPr lang="en-US" smtClean="0"/>
              <a:pPr/>
              <a:t>13-Sep-18</a:t>
            </a:fld>
            <a:endParaRPr lang="en-US" dirty="0"/>
          </a:p>
        </p:txBody>
      </p:sp>
      <p:sp>
        <p:nvSpPr>
          <p:cNvPr id="8" name="Footer Placeholder 7"/>
          <p:cNvSpPr>
            <a:spLocks noGrp="1"/>
          </p:cNvSpPr>
          <p:nvPr>
            <p:ph type="ftr" sz="quarter" idx="11"/>
          </p:nvPr>
        </p:nvSpPr>
        <p:spPr>
          <a:xfrm>
            <a:off x="457200" y="6480969"/>
            <a:ext cx="4261104" cy="301752"/>
          </a:xfrm>
        </p:spPr>
        <p:txBody>
          <a:bodyPr/>
          <a:lstStyle/>
          <a:p>
            <a:endParaRPr lang="en-US" dirty="0"/>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DC3801D6-2412-4BBD-9096-4566CFD8F29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F9AFC41-5215-41A8-BD34-E4E38E9D12EF}" type="datetimeFigureOut">
              <a:rPr lang="en-US" smtClean="0"/>
              <a:pPr/>
              <a:t>13-Sep-18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C3801D6-2412-4BBD-9096-4566CFD8F29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EF9AFC41-5215-41A8-BD34-E4E38E9D12EF}" type="datetimeFigureOut">
              <a:rPr lang="en-US" smtClean="0"/>
              <a:pPr/>
              <a:t>13-Sep-18</a:t>
            </a:fld>
            <a:endParaRPr lang="en-US" dirty="0"/>
          </a:p>
        </p:txBody>
      </p:sp>
      <p:sp>
        <p:nvSpPr>
          <p:cNvPr id="3" name="Footer Placeholder 2"/>
          <p:cNvSpPr>
            <a:spLocks noGrp="1"/>
          </p:cNvSpPr>
          <p:nvPr>
            <p:ph type="ftr" sz="quarter" idx="11"/>
          </p:nvPr>
        </p:nvSpPr>
        <p:spPr>
          <a:xfrm>
            <a:off x="457200" y="6481890"/>
            <a:ext cx="4260056" cy="300831"/>
          </a:xfrm>
        </p:spPr>
        <p:txBody>
          <a:bodyPr/>
          <a:lstStyle/>
          <a:p>
            <a:endParaRPr lang="en-US" dirty="0"/>
          </a:p>
        </p:txBody>
      </p:sp>
      <p:sp>
        <p:nvSpPr>
          <p:cNvPr id="4" name="Slide Number Placeholder 3"/>
          <p:cNvSpPr>
            <a:spLocks noGrp="1"/>
          </p:cNvSpPr>
          <p:nvPr>
            <p:ph type="sldNum" sz="quarter" idx="12"/>
          </p:nvPr>
        </p:nvSpPr>
        <p:spPr>
          <a:xfrm>
            <a:off x="7589520" y="6480969"/>
            <a:ext cx="502920" cy="301752"/>
          </a:xfrm>
        </p:spPr>
        <p:txBody>
          <a:bodyPr/>
          <a:lstStyle/>
          <a:p>
            <a:fld id="{DC3801D6-2412-4BBD-9096-4566CFD8F29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EF9AFC41-5215-41A8-BD34-E4E38E9D12EF}" type="datetimeFigureOut">
              <a:rPr lang="en-US" smtClean="0"/>
              <a:pPr/>
              <a:t>13-Sep-18</a:t>
            </a:fld>
            <a:endParaRPr lang="en-US" dirty="0"/>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DC3801D6-2412-4BBD-9096-4566CFD8F29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EF9AFC41-5215-41A8-BD34-E4E38E9D12EF}" type="datetimeFigureOut">
              <a:rPr lang="en-US" smtClean="0"/>
              <a:pPr/>
              <a:t>13-Sep-18</a:t>
            </a:fld>
            <a:endParaRPr lang="en-US" dirty="0"/>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DC3801D6-2412-4BBD-9096-4566CFD8F29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EF9AFC41-5215-41A8-BD34-E4E38E9D12EF}" type="datetimeFigureOut">
              <a:rPr lang="en-US" smtClean="0"/>
              <a:pPr/>
              <a:t>13-Sep-18</a:t>
            </a:fld>
            <a:endParaRPr lang="en-US" dirty="0"/>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DC3801D6-2412-4BBD-9096-4566CFD8F29C}"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srcRect/>
          <a:stretch>
            <a:fillRect/>
          </a:stretch>
        </p:blipFill>
        <p:spPr bwMode="auto">
          <a:xfrm>
            <a:off x="-71454" y="71432"/>
            <a:ext cx="9286908" cy="6715136"/>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Limiting equilibirium approach</a:t>
            </a:r>
            <a:endParaRPr lang="en-US" dirty="0"/>
          </a:p>
        </p:txBody>
      </p:sp>
      <p:sp>
        <p:nvSpPr>
          <p:cNvPr id="3" name="Content Placeholder 2"/>
          <p:cNvSpPr>
            <a:spLocks noGrp="1"/>
          </p:cNvSpPr>
          <p:nvPr>
            <p:ph idx="1"/>
          </p:nvPr>
        </p:nvSpPr>
        <p:spPr/>
        <p:txBody>
          <a:bodyPr>
            <a:normAutofit lnSpcReduction="10000"/>
          </a:bodyPr>
          <a:lstStyle/>
          <a:p>
            <a:pPr marL="64008" indent="0">
              <a:buNone/>
            </a:pPr>
            <a:r>
              <a:rPr lang="en-US" dirty="0" smtClean="0"/>
              <a:t>The stability of refuse embankments is usually solved by limit equilibrium methods of analysis. These analyses are conducted by calculating the minimum factor of safety (FS) for a slide surface through the slope as follows:</a:t>
            </a:r>
          </a:p>
          <a:p>
            <a:pPr marL="0" indent="0">
              <a:buNone/>
            </a:pPr>
            <a:r>
              <a:rPr lang="en-US" dirty="0" smtClean="0"/>
              <a:t>FOS = Available shear strength÷ Equilibrium shear stress </a:t>
            </a:r>
          </a:p>
          <a:p>
            <a:pPr marL="0" indent="0">
              <a:buNone/>
            </a:pPr>
            <a:r>
              <a:rPr lang="en-US" dirty="0" smtClean="0"/>
              <a:t> If FOS = 1, a slope is in a state of “just-stable” limit equilibrium</a:t>
            </a:r>
            <a:endParaRPr lang="en-US" dirty="0"/>
          </a:p>
        </p:txBody>
      </p:sp>
    </p:spTree>
    <p:extLst>
      <p:ext uri="{BB962C8B-B14F-4D97-AF65-F5344CB8AC3E}">
        <p14:creationId xmlns="" xmlns:p14="http://schemas.microsoft.com/office/powerpoint/2010/main" val="634534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23106"/>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388008"/>
          </a:xfrm>
        </p:spPr>
        <p:txBody>
          <a:bodyPr>
            <a:normAutofit fontScale="85000" lnSpcReduction="20000"/>
          </a:bodyPr>
          <a:lstStyle/>
          <a:p>
            <a:r>
              <a:rPr lang="en-US" dirty="0"/>
              <a:t>A factor of safety is defined as that factor by which the shear strength of the soil must be reduced in order to bring the mass of soil into a state of limiting equilibrium along a selected slip </a:t>
            </a:r>
            <a:r>
              <a:rPr lang="en-US" dirty="0" smtClean="0"/>
              <a:t>surface.</a:t>
            </a:r>
          </a:p>
          <a:p>
            <a:r>
              <a:rPr lang="en-US" dirty="0"/>
              <a:t>For an effective stress analysis, the shear strength is defined </a:t>
            </a:r>
            <a:r>
              <a:rPr lang="en-US" dirty="0" smtClean="0"/>
              <a:t>as:</a:t>
            </a:r>
          </a:p>
          <a:p>
            <a:r>
              <a:rPr lang="en-US" dirty="0"/>
              <a:t>S=c’+(</a:t>
            </a:r>
            <a:r>
              <a:rPr lang="el-GR" dirty="0" smtClean="0"/>
              <a:t>σ</a:t>
            </a:r>
            <a:r>
              <a:rPr lang="en-US" sz="2000" dirty="0"/>
              <a:t>n</a:t>
            </a:r>
            <a:r>
              <a:rPr lang="en-US" sz="3200" dirty="0" smtClean="0"/>
              <a:t>-u)tan</a:t>
            </a:r>
            <a:r>
              <a:rPr lang="en-US" dirty="0" smtClean="0"/>
              <a:t> </a:t>
            </a:r>
            <a:r>
              <a:rPr lang="az-Cyrl-AZ" dirty="0"/>
              <a:t>Ф</a:t>
            </a:r>
            <a:r>
              <a:rPr lang="az-Cyrl-AZ" dirty="0" smtClean="0"/>
              <a:t>’</a:t>
            </a:r>
            <a:endParaRPr lang="en-US" dirty="0" smtClean="0"/>
          </a:p>
          <a:p>
            <a:pPr marL="64008" indent="0">
              <a:buNone/>
            </a:pPr>
            <a:r>
              <a:rPr lang="en-US" dirty="0" smtClean="0"/>
              <a:t>    Where</a:t>
            </a:r>
            <a:r>
              <a:rPr lang="en-US" dirty="0"/>
              <a:t>:</a:t>
            </a:r>
          </a:p>
          <a:p>
            <a:r>
              <a:rPr lang="en-US" dirty="0"/>
              <a:t>S=shear strength,</a:t>
            </a:r>
          </a:p>
          <a:p>
            <a:r>
              <a:rPr lang="en-US" dirty="0"/>
              <a:t>c’=effective cohesion,</a:t>
            </a:r>
          </a:p>
          <a:p>
            <a:r>
              <a:rPr lang="en-US" dirty="0"/>
              <a:t>Ф’=effective angle of internal friction,</a:t>
            </a:r>
          </a:p>
          <a:p>
            <a:r>
              <a:rPr lang="en-US" sz="3100" dirty="0" smtClean="0"/>
              <a:t>σ</a:t>
            </a:r>
            <a:r>
              <a:rPr lang="en-US" sz="2400" dirty="0" smtClean="0"/>
              <a:t>n</a:t>
            </a:r>
            <a:r>
              <a:rPr lang="en-US" sz="3100" dirty="0" smtClean="0"/>
              <a:t>=total</a:t>
            </a:r>
            <a:r>
              <a:rPr lang="en-US" dirty="0" smtClean="0"/>
              <a:t> </a:t>
            </a:r>
            <a:r>
              <a:rPr lang="en-US" dirty="0"/>
              <a:t>normal stress,</a:t>
            </a:r>
          </a:p>
          <a:p>
            <a:r>
              <a:rPr lang="en-US" dirty="0"/>
              <a:t>u=pore water pressure</a:t>
            </a:r>
          </a:p>
          <a:p>
            <a:endParaRPr lang="en-US" dirty="0"/>
          </a:p>
        </p:txBody>
      </p:sp>
    </p:spTree>
    <p:extLst>
      <p:ext uri="{BB962C8B-B14F-4D97-AF65-F5344CB8AC3E}">
        <p14:creationId xmlns="" xmlns:p14="http://schemas.microsoft.com/office/powerpoint/2010/main" val="4256891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of slices </a:t>
            </a:r>
            <a:endParaRPr lang="en-US" dirty="0"/>
          </a:p>
        </p:txBody>
      </p:sp>
      <p:sp>
        <p:nvSpPr>
          <p:cNvPr id="3" name="Content Placeholder 2"/>
          <p:cNvSpPr>
            <a:spLocks noGrp="1"/>
          </p:cNvSpPr>
          <p:nvPr>
            <p:ph idx="1"/>
          </p:nvPr>
        </p:nvSpPr>
        <p:spPr/>
        <p:txBody>
          <a:bodyPr>
            <a:normAutofit fontScale="92500" lnSpcReduction="20000"/>
          </a:bodyPr>
          <a:lstStyle/>
          <a:p>
            <a:pPr marL="64008" indent="0">
              <a:buNone/>
            </a:pPr>
            <a:r>
              <a:rPr lang="en-US" dirty="0"/>
              <a:t>Where the slip surface under the study for a slope passes through soil materials whose shear strength is based upon internal friction and effective stress, the method of slices is recognized as a practical means to account for the expected variation in shearing resistance that develops along the different portions of the assumed slippage arc. The procedure is applicable to slopes in isotropic soils, layered soils and non-isotropic soils. . The procedure involves dividing a mass assumed to be involved in a slope slide into vertical slices. </a:t>
            </a:r>
          </a:p>
        </p:txBody>
      </p:sp>
    </p:spTree>
    <p:extLst>
      <p:ext uri="{BB962C8B-B14F-4D97-AF65-F5344CB8AC3E}">
        <p14:creationId xmlns="" xmlns:p14="http://schemas.microsoft.com/office/powerpoint/2010/main" val="7286254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599942" y="2531857"/>
            <a:ext cx="5944115" cy="32738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356097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Bishop’s method</a:t>
            </a:r>
            <a:endParaRPr lang="en-US" dirty="0"/>
          </a:p>
        </p:txBody>
      </p:sp>
      <p:sp>
        <p:nvSpPr>
          <p:cNvPr id="3" name="Content Placeholder 2"/>
          <p:cNvSpPr>
            <a:spLocks noGrp="1"/>
          </p:cNvSpPr>
          <p:nvPr>
            <p:ph idx="1"/>
          </p:nvPr>
        </p:nvSpPr>
        <p:spPr/>
        <p:txBody>
          <a:bodyPr>
            <a:normAutofit fontScale="92500" lnSpcReduction="10000"/>
          </a:bodyPr>
          <a:lstStyle/>
          <a:p>
            <a:pPr marL="64008" indent="0">
              <a:buNone/>
            </a:pPr>
            <a:r>
              <a:rPr lang="en-US" dirty="0"/>
              <a:t>A method presented by Bishop utilises method of slices and considers forces to be acting on each slices. The requirements of equilibrium are applied to the slices comprising the slope with the factor of safety against a slope failure then being defined as the ratio of the maximum shear strength possessed by the soil on the trial slippage </a:t>
            </a:r>
            <a:r>
              <a:rPr lang="en-US" dirty="0" smtClean="0"/>
              <a:t>plane </a:t>
            </a:r>
            <a:r>
              <a:rPr lang="en-US" dirty="0"/>
              <a:t>(τ available) to that shearing resistance necessary for equilibrium (τ mobilised) </a:t>
            </a:r>
            <a:r>
              <a:rPr lang="en-US" dirty="0" smtClean="0"/>
              <a:t>,</a:t>
            </a:r>
          </a:p>
          <a:p>
            <a:pPr marL="64008" indent="0">
              <a:buNone/>
            </a:pPr>
            <a:r>
              <a:rPr lang="en-US" dirty="0"/>
              <a:t> FS= </a:t>
            </a:r>
            <a:r>
              <a:rPr lang="el-GR" dirty="0"/>
              <a:t>τ </a:t>
            </a:r>
            <a:r>
              <a:rPr lang="en-US" dirty="0"/>
              <a:t>available/ </a:t>
            </a:r>
            <a:r>
              <a:rPr lang="el-GR" dirty="0"/>
              <a:t>τ </a:t>
            </a:r>
            <a:r>
              <a:rPr lang="en-US" dirty="0"/>
              <a:t>mobilised </a:t>
            </a:r>
          </a:p>
        </p:txBody>
      </p:sp>
    </p:spTree>
    <p:extLst>
      <p:ext uri="{BB962C8B-B14F-4D97-AF65-F5344CB8AC3E}">
        <p14:creationId xmlns="" xmlns:p14="http://schemas.microsoft.com/office/powerpoint/2010/main" val="4826547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Shear strength of the soil is given by </a:t>
            </a:r>
          </a:p>
          <a:p>
            <a:pPr marL="64008" indent="0">
              <a:buNone/>
            </a:pPr>
            <a:r>
              <a:rPr lang="en-US" dirty="0" smtClean="0"/>
              <a:t>   T </a:t>
            </a:r>
            <a:r>
              <a:rPr lang="en-US" dirty="0"/>
              <a:t>available = c’+ (σ – μ) tan Φ = c’ + σ’ tan Φ </a:t>
            </a:r>
          </a:p>
          <a:p>
            <a:r>
              <a:rPr lang="en-US" dirty="0"/>
              <a:t> Shearing resistance  mobilized is given by</a:t>
            </a:r>
          </a:p>
          <a:p>
            <a:pPr marL="64008" indent="0">
              <a:buNone/>
            </a:pPr>
            <a:r>
              <a:rPr lang="en-US" dirty="0" smtClean="0"/>
              <a:t>    T </a:t>
            </a:r>
            <a:r>
              <a:rPr lang="en-US" dirty="0"/>
              <a:t>mobilised= [1/ (FS)] [c’+ (σ – μ) tan Φ] </a:t>
            </a:r>
          </a:p>
          <a:p>
            <a:endParaRPr lang="en-US" dirty="0"/>
          </a:p>
        </p:txBody>
      </p:sp>
    </p:spTree>
    <p:extLst>
      <p:ext uri="{BB962C8B-B14F-4D97-AF65-F5344CB8AC3E}">
        <p14:creationId xmlns="" xmlns:p14="http://schemas.microsoft.com/office/powerpoint/2010/main" val="34502179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Study area (Sonepur-Bazari OCP)</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676400" y="1828800"/>
            <a:ext cx="5634038" cy="41455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869024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Design parameters for external dumps</a:t>
            </a:r>
            <a:endParaRPr lang="en-US" dirty="0"/>
          </a:p>
        </p:txBody>
      </p:sp>
      <p:sp>
        <p:nvSpPr>
          <p:cNvPr id="3" name="Content Placeholder 2"/>
          <p:cNvSpPr>
            <a:spLocks noGrp="1"/>
          </p:cNvSpPr>
          <p:nvPr>
            <p:ph idx="1"/>
          </p:nvPr>
        </p:nvSpPr>
        <p:spPr/>
        <p:txBody>
          <a:bodyPr/>
          <a:lstStyle/>
          <a:p>
            <a:pPr marL="578358" indent="-514350">
              <a:buAutoNum type="arabicParenR"/>
            </a:pPr>
            <a:r>
              <a:rPr lang="en-US" dirty="0" smtClean="0"/>
              <a:t>Geo-technical parameters of external dump material.</a:t>
            </a:r>
          </a:p>
          <a:p>
            <a:pPr marL="578358" indent="-514350">
              <a:buAutoNum type="arabicParenR"/>
            </a:pPr>
            <a:r>
              <a:rPr lang="en-US" dirty="0" smtClean="0"/>
              <a:t>Geo-technical parameters of foundation strata below external dump.</a:t>
            </a:r>
          </a:p>
          <a:p>
            <a:pPr marL="578358" indent="-514350">
              <a:buAutoNum type="arabicParenR"/>
            </a:pPr>
            <a:r>
              <a:rPr lang="en-US" dirty="0" smtClean="0"/>
              <a:t>Hydrostatic force of water flowing through the foundation of dump mass.</a:t>
            </a:r>
          </a:p>
          <a:p>
            <a:pPr marL="578358" indent="-514350">
              <a:buAutoNum type="arabicParenR"/>
            </a:pPr>
            <a:r>
              <a:rPr lang="en-US" dirty="0" smtClean="0"/>
              <a:t>Depth of soft soil strata below external dump.</a:t>
            </a:r>
          </a:p>
          <a:p>
            <a:pPr marL="578358" indent="-514350">
              <a:buAutoNum type="arabicParenR"/>
            </a:pPr>
            <a:r>
              <a:rPr lang="en-US" dirty="0" smtClean="0"/>
              <a:t>Seismic effect on the dump mass.</a:t>
            </a:r>
            <a:endParaRPr lang="en-US" dirty="0"/>
          </a:p>
        </p:txBody>
      </p:sp>
    </p:spTree>
    <p:extLst>
      <p:ext uri="{BB962C8B-B14F-4D97-AF65-F5344CB8AC3E}">
        <p14:creationId xmlns="" xmlns:p14="http://schemas.microsoft.com/office/powerpoint/2010/main" val="1597177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for external dump</a:t>
            </a:r>
            <a:endParaRPr lang="en-US" dirty="0"/>
          </a:p>
        </p:txBody>
      </p:sp>
      <p:graphicFrame>
        <p:nvGraphicFramePr>
          <p:cNvPr id="6" name="Content Placeholder 5"/>
          <p:cNvGraphicFramePr>
            <a:graphicFrameLocks noGrp="1"/>
          </p:cNvGraphicFramePr>
          <p:nvPr>
            <p:ph idx="1"/>
            <p:extLst>
              <p:ext uri="{D42A27DB-BD31-4B8C-83A1-F6EECF244321}">
                <p14:modId xmlns="" xmlns:p14="http://schemas.microsoft.com/office/powerpoint/2010/main" val="1618092863"/>
              </p:ext>
            </p:extLst>
          </p:nvPr>
        </p:nvGraphicFramePr>
        <p:xfrm>
          <a:off x="914400" y="2514598"/>
          <a:ext cx="7543799" cy="3505200"/>
        </p:xfrm>
        <a:graphic>
          <a:graphicData uri="http://schemas.openxmlformats.org/drawingml/2006/table">
            <a:tbl>
              <a:tblPr firstRow="1" firstCol="1" bandRow="1"/>
              <a:tblGrid>
                <a:gridCol w="2994659"/>
                <a:gridCol w="2171701"/>
                <a:gridCol w="2377439"/>
              </a:tblGrid>
              <a:tr h="876300">
                <a:tc>
                  <a:txBody>
                    <a:bodyPr/>
                    <a:lstStyle/>
                    <a:p>
                      <a:pPr marL="0" marR="0">
                        <a:lnSpc>
                          <a:spcPct val="115000"/>
                        </a:lnSpc>
                        <a:spcBef>
                          <a:spcPts val="0"/>
                        </a:spcBef>
                        <a:spcAft>
                          <a:spcPts val="1000"/>
                        </a:spcAft>
                      </a:pPr>
                      <a:r>
                        <a:rPr lang="en-US" sz="1100" dirty="0">
                          <a:effectLst/>
                          <a:latin typeface="Calibri"/>
                          <a:ea typeface="Calibri"/>
                          <a:cs typeface="Times New Roman"/>
                        </a:rPr>
                        <a:t>Strength parameters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Dump material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Foundation material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6300">
                <a:tc>
                  <a:txBody>
                    <a:bodyPr/>
                    <a:lstStyle/>
                    <a:p>
                      <a:pPr marL="0" marR="0">
                        <a:lnSpc>
                          <a:spcPct val="115000"/>
                        </a:lnSpc>
                        <a:spcBef>
                          <a:spcPts val="0"/>
                        </a:spcBef>
                        <a:spcAft>
                          <a:spcPts val="1000"/>
                        </a:spcAft>
                      </a:pPr>
                      <a:r>
                        <a:rPr lang="en-US" sz="1100" dirty="0" smtClean="0">
                          <a:effectLst/>
                          <a:latin typeface="Calibri"/>
                          <a:ea typeface="Calibri"/>
                          <a:cs typeface="Times New Roman"/>
                        </a:rPr>
                        <a:t>Cohesion(kN/m²)</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6300">
                <a:tc>
                  <a:txBody>
                    <a:bodyPr/>
                    <a:lstStyle/>
                    <a:p>
                      <a:pPr marL="0" marR="0">
                        <a:lnSpc>
                          <a:spcPct val="115000"/>
                        </a:lnSpc>
                        <a:spcBef>
                          <a:spcPts val="0"/>
                        </a:spcBef>
                        <a:spcAft>
                          <a:spcPts val="1000"/>
                        </a:spcAft>
                      </a:pPr>
                      <a:r>
                        <a:rPr lang="en-US" sz="1100" dirty="0">
                          <a:effectLst/>
                          <a:latin typeface="Calibri"/>
                          <a:ea typeface="Calibri"/>
                          <a:cs typeface="Times New Roman"/>
                        </a:rPr>
                        <a:t>Angle of internal </a:t>
                      </a:r>
                      <a:r>
                        <a:rPr lang="en-US" sz="1100" dirty="0" smtClean="0">
                          <a:effectLst/>
                          <a:latin typeface="Calibri"/>
                          <a:ea typeface="Calibri"/>
                          <a:cs typeface="Times New Roman"/>
                        </a:rPr>
                        <a:t>friction(°)</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6300">
                <a:tc>
                  <a:txBody>
                    <a:bodyPr/>
                    <a:lstStyle/>
                    <a:p>
                      <a:pPr marL="0" marR="0">
                        <a:lnSpc>
                          <a:spcPct val="115000"/>
                        </a:lnSpc>
                        <a:spcBef>
                          <a:spcPts val="0"/>
                        </a:spcBef>
                        <a:spcAft>
                          <a:spcPts val="1000"/>
                        </a:spcAft>
                      </a:pPr>
                      <a:r>
                        <a:rPr lang="en-US" sz="1100" dirty="0">
                          <a:effectLst/>
                          <a:latin typeface="Calibri"/>
                          <a:ea typeface="Calibri"/>
                          <a:cs typeface="Times New Roman"/>
                        </a:rPr>
                        <a:t>Bulk </a:t>
                      </a:r>
                      <a:r>
                        <a:rPr lang="en-US" sz="1100" dirty="0" smtClean="0">
                          <a:effectLst/>
                          <a:latin typeface="Calibri"/>
                          <a:ea typeface="Calibri"/>
                          <a:cs typeface="Times New Roman"/>
                        </a:rPr>
                        <a:t>density(kN/m³)</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23.7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4"/>
          <p:cNvSpPr>
            <a:spLocks noChangeArrowheads="1"/>
          </p:cNvSpPr>
          <p:nvPr/>
        </p:nvSpPr>
        <p:spPr bwMode="auto">
          <a:xfrm>
            <a:off x="2476500" y="3783013"/>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2028588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for external dumps</a:t>
            </a:r>
            <a:endParaRPr lang="en-US" dirty="0"/>
          </a:p>
        </p:txBody>
      </p:sp>
      <p:sp>
        <p:nvSpPr>
          <p:cNvPr id="3" name="Content Placeholder 2"/>
          <p:cNvSpPr>
            <a:spLocks noGrp="1"/>
          </p:cNvSpPr>
          <p:nvPr>
            <p:ph idx="1"/>
          </p:nvPr>
        </p:nvSpPr>
        <p:spPr/>
        <p:txBody>
          <a:bodyPr/>
          <a:lstStyle/>
          <a:p>
            <a:pPr marL="64008" indent="0" algn="r">
              <a:buNone/>
            </a:pPr>
            <a:r>
              <a:rPr lang="en-US" dirty="0" smtClean="0"/>
              <a:t>For dump height=60m</a:t>
            </a:r>
            <a:endParaRPr lang="en-US" dirty="0"/>
          </a:p>
        </p:txBody>
      </p:sp>
      <p:pic>
        <p:nvPicPr>
          <p:cNvPr id="614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76300" y="1905000"/>
            <a:ext cx="72390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29645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1"/>
            <a:ext cx="7772400" cy="2381250"/>
          </a:xfrm>
        </p:spPr>
        <p:txBody>
          <a:bodyPr>
            <a:normAutofit fontScale="90000"/>
          </a:bodyPr>
          <a:lstStyle/>
          <a:p>
            <a:r>
              <a:rPr lang="en-US" dirty="0" smtClean="0">
                <a:latin typeface="Times New Roman" pitchFamily="18" charset="0"/>
                <a:cs typeface="Times New Roman" pitchFamily="18" charset="0"/>
              </a:rPr>
              <a:t>Design, seepage analysis and controls of waste dumps</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6685188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dump height=50m</a:t>
            </a:r>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914400" y="1447800"/>
            <a:ext cx="7391399"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588812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dump height=40m</a:t>
            </a:r>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914400" y="1524000"/>
            <a:ext cx="7315199" cy="49257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233837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dump height=30m</a:t>
            </a:r>
            <a:endParaRPr lang="en-US" dirty="0"/>
          </a:p>
        </p:txBody>
      </p:sp>
      <p:pic>
        <p:nvPicPr>
          <p:cNvPr id="9218"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914400" y="1524000"/>
            <a:ext cx="7391399" cy="49257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7606037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for external dump</a:t>
            </a:r>
            <a:endParaRPr lang="en-US"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2969961743"/>
              </p:ext>
            </p:extLst>
          </p:nvPr>
        </p:nvGraphicFramePr>
        <p:xfrm>
          <a:off x="990598" y="1752599"/>
          <a:ext cx="7086604" cy="4572000"/>
        </p:xfrm>
        <a:graphic>
          <a:graphicData uri="http://schemas.openxmlformats.org/drawingml/2006/table">
            <a:tbl>
              <a:tblPr firstRow="1" firstCol="1" bandRow="1"/>
              <a:tblGrid>
                <a:gridCol w="1716754"/>
                <a:gridCol w="1537094"/>
                <a:gridCol w="958189"/>
                <a:gridCol w="958189"/>
                <a:gridCol w="958189"/>
                <a:gridCol w="958189"/>
              </a:tblGrid>
              <a:tr h="1524000">
                <a:tc>
                  <a:txBody>
                    <a:bodyPr/>
                    <a:lstStyle/>
                    <a:p>
                      <a:pPr marL="0" marR="0">
                        <a:lnSpc>
                          <a:spcPct val="115000"/>
                        </a:lnSpc>
                        <a:spcBef>
                          <a:spcPts val="0"/>
                        </a:spcBef>
                        <a:spcAft>
                          <a:spcPts val="1000"/>
                        </a:spcAft>
                      </a:pPr>
                      <a:r>
                        <a:rPr lang="en-US" sz="1100" dirty="0">
                          <a:effectLst/>
                          <a:latin typeface="Calibri"/>
                          <a:ea typeface="Calibri"/>
                          <a:cs typeface="Times New Roman"/>
                        </a:rPr>
                        <a:t>Height of dump</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Slope angle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Ordinary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Bishop</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Janbu</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M. price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2000">
                <a:tc>
                  <a:txBody>
                    <a:bodyPr/>
                    <a:lstStyle/>
                    <a:p>
                      <a:pPr marL="0" marR="0">
                        <a:lnSpc>
                          <a:spcPct val="115000"/>
                        </a:lnSpc>
                        <a:spcBef>
                          <a:spcPts val="0"/>
                        </a:spcBef>
                        <a:spcAft>
                          <a:spcPts val="1000"/>
                        </a:spcAft>
                      </a:pPr>
                      <a:r>
                        <a:rPr lang="en-US" sz="1100" dirty="0">
                          <a:effectLst/>
                          <a:latin typeface="Calibri"/>
                          <a:ea typeface="Calibri"/>
                          <a:cs typeface="Times New Roman"/>
                        </a:rPr>
                        <a:t>60m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smtClean="0">
                          <a:effectLst/>
                          <a:latin typeface="Calibri"/>
                          <a:ea typeface="Calibri"/>
                          <a:cs typeface="Times New Roman"/>
                        </a:rPr>
                        <a:t>26°</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1.311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1.384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1.289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1.379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2000">
                <a:tc>
                  <a:txBody>
                    <a:bodyPr/>
                    <a:lstStyle/>
                    <a:p>
                      <a:pPr marL="0" marR="0">
                        <a:lnSpc>
                          <a:spcPct val="115000"/>
                        </a:lnSpc>
                        <a:spcBef>
                          <a:spcPts val="0"/>
                        </a:spcBef>
                        <a:spcAft>
                          <a:spcPts val="1000"/>
                        </a:spcAft>
                      </a:pPr>
                      <a:r>
                        <a:rPr lang="en-US" sz="1100" dirty="0">
                          <a:effectLst/>
                          <a:latin typeface="Calibri"/>
                          <a:ea typeface="Calibri"/>
                          <a:cs typeface="Times New Roman"/>
                        </a:rPr>
                        <a:t>50m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smtClean="0">
                          <a:effectLst/>
                          <a:latin typeface="Calibri"/>
                          <a:ea typeface="Calibri"/>
                          <a:cs typeface="Times New Roman"/>
                        </a:rPr>
                        <a:t>29°</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1.297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1.38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1.281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1.375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2000">
                <a:tc>
                  <a:txBody>
                    <a:bodyPr/>
                    <a:lstStyle/>
                    <a:p>
                      <a:pPr marL="0" marR="0">
                        <a:lnSpc>
                          <a:spcPct val="115000"/>
                        </a:lnSpc>
                        <a:spcBef>
                          <a:spcPts val="0"/>
                        </a:spcBef>
                        <a:spcAft>
                          <a:spcPts val="1000"/>
                        </a:spcAft>
                      </a:pPr>
                      <a:r>
                        <a:rPr lang="en-US" sz="1100" dirty="0">
                          <a:effectLst/>
                          <a:latin typeface="Calibri"/>
                          <a:ea typeface="Calibri"/>
                          <a:cs typeface="Times New Roman"/>
                        </a:rPr>
                        <a:t>40m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smtClean="0">
                          <a:effectLst/>
                          <a:latin typeface="Calibri"/>
                          <a:ea typeface="Calibri"/>
                          <a:cs typeface="Times New Roman"/>
                        </a:rPr>
                        <a:t>36°</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1.293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1.336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1.331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2000">
                <a:tc>
                  <a:txBody>
                    <a:bodyPr/>
                    <a:lstStyle/>
                    <a:p>
                      <a:pPr marL="0" marR="0">
                        <a:lnSpc>
                          <a:spcPct val="115000"/>
                        </a:lnSpc>
                        <a:spcBef>
                          <a:spcPts val="0"/>
                        </a:spcBef>
                        <a:spcAft>
                          <a:spcPts val="1000"/>
                        </a:spcAft>
                      </a:pPr>
                      <a:r>
                        <a:rPr lang="en-US" sz="1100" dirty="0">
                          <a:effectLst/>
                          <a:latin typeface="Calibri"/>
                          <a:ea typeface="Calibri"/>
                          <a:cs typeface="Times New Roman"/>
                        </a:rPr>
                        <a:t>30m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smtClean="0">
                          <a:effectLst/>
                          <a:latin typeface="Calibri"/>
                          <a:ea typeface="Calibri"/>
                          <a:cs typeface="Times New Roman"/>
                        </a:rPr>
                        <a:t>40°</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1.275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1.33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1.261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1.326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8336424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parameters for internal dump</a:t>
            </a:r>
            <a:endParaRPr lang="en-US" dirty="0"/>
          </a:p>
        </p:txBody>
      </p:sp>
      <p:sp>
        <p:nvSpPr>
          <p:cNvPr id="3" name="Content Placeholder 2"/>
          <p:cNvSpPr>
            <a:spLocks noGrp="1"/>
          </p:cNvSpPr>
          <p:nvPr>
            <p:ph idx="1"/>
          </p:nvPr>
        </p:nvSpPr>
        <p:spPr/>
        <p:txBody>
          <a:bodyPr>
            <a:normAutofit lnSpcReduction="10000"/>
          </a:bodyPr>
          <a:lstStyle/>
          <a:p>
            <a:r>
              <a:rPr lang="en-US" dirty="0"/>
              <a:t>1 Geo-technical parameters of internal dump</a:t>
            </a:r>
          </a:p>
          <a:p>
            <a:r>
              <a:rPr lang="en-US" dirty="0"/>
              <a:t>2 Geo-technical parameters of interface material.</a:t>
            </a:r>
          </a:p>
          <a:p>
            <a:r>
              <a:rPr lang="en-US" dirty="0"/>
              <a:t>3Hydrostatic pressure i.e. upward thrust of water exerted on the dump by water table within dump mass.</a:t>
            </a:r>
          </a:p>
          <a:p>
            <a:r>
              <a:rPr lang="en-US" dirty="0"/>
              <a:t>4 Seepage force of water flowing through the dump mass.</a:t>
            </a:r>
          </a:p>
          <a:p>
            <a:r>
              <a:rPr lang="en-US" dirty="0"/>
              <a:t>5 Seismic effect on dump mass.</a:t>
            </a:r>
          </a:p>
          <a:p>
            <a:endParaRPr lang="en-US" dirty="0"/>
          </a:p>
        </p:txBody>
      </p:sp>
    </p:spTree>
    <p:extLst>
      <p:ext uri="{BB962C8B-B14F-4D97-AF65-F5344CB8AC3E}">
        <p14:creationId xmlns="" xmlns:p14="http://schemas.microsoft.com/office/powerpoint/2010/main" val="10337177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for internal dump</a:t>
            </a:r>
            <a:endParaRPr lang="en-US"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3952229820"/>
              </p:ext>
            </p:extLst>
          </p:nvPr>
        </p:nvGraphicFramePr>
        <p:xfrm>
          <a:off x="1143001" y="1981199"/>
          <a:ext cx="7086599" cy="4191000"/>
        </p:xfrm>
        <a:graphic>
          <a:graphicData uri="http://schemas.openxmlformats.org/drawingml/2006/table">
            <a:tbl>
              <a:tblPr firstRow="1" firstCol="1" bandRow="1"/>
              <a:tblGrid>
                <a:gridCol w="2813166"/>
                <a:gridCol w="2040081"/>
                <a:gridCol w="2233352"/>
              </a:tblGrid>
              <a:tr h="1047750">
                <a:tc>
                  <a:txBody>
                    <a:bodyPr/>
                    <a:lstStyle/>
                    <a:p>
                      <a:pPr marL="0" marR="0">
                        <a:lnSpc>
                          <a:spcPct val="115000"/>
                        </a:lnSpc>
                        <a:spcBef>
                          <a:spcPts val="0"/>
                        </a:spcBef>
                        <a:spcAft>
                          <a:spcPts val="1000"/>
                        </a:spcAft>
                      </a:pPr>
                      <a:r>
                        <a:rPr lang="en-US" sz="1100" dirty="0">
                          <a:effectLst/>
                          <a:latin typeface="Calibri"/>
                          <a:ea typeface="Calibri"/>
                          <a:cs typeface="Times New Roman"/>
                        </a:rPr>
                        <a:t>Strength parameters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Dump material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Foundation material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7750">
                <a:tc>
                  <a:txBody>
                    <a:bodyPr/>
                    <a:lstStyle/>
                    <a:p>
                      <a:pPr marL="0" marR="0">
                        <a:lnSpc>
                          <a:spcPct val="115000"/>
                        </a:lnSpc>
                        <a:spcBef>
                          <a:spcPts val="0"/>
                        </a:spcBef>
                        <a:spcAft>
                          <a:spcPts val="1000"/>
                        </a:spcAft>
                      </a:pPr>
                      <a:r>
                        <a:rPr lang="en-US" sz="1100" dirty="0" smtClean="0">
                          <a:effectLst/>
                          <a:latin typeface="Calibri"/>
                          <a:ea typeface="Calibri"/>
                          <a:cs typeface="Times New Roman"/>
                        </a:rPr>
                        <a:t>Cohesion(kN/m²)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7750">
                <a:tc>
                  <a:txBody>
                    <a:bodyPr/>
                    <a:lstStyle/>
                    <a:p>
                      <a:pPr marL="0" marR="0">
                        <a:lnSpc>
                          <a:spcPct val="115000"/>
                        </a:lnSpc>
                        <a:spcBef>
                          <a:spcPts val="0"/>
                        </a:spcBef>
                        <a:spcAft>
                          <a:spcPts val="1000"/>
                        </a:spcAft>
                      </a:pPr>
                      <a:r>
                        <a:rPr lang="en-US" sz="1100" dirty="0">
                          <a:effectLst/>
                          <a:latin typeface="Calibri"/>
                          <a:ea typeface="Calibri"/>
                          <a:cs typeface="Times New Roman"/>
                        </a:rPr>
                        <a:t>Angle of internal </a:t>
                      </a:r>
                      <a:r>
                        <a:rPr lang="en-US" sz="1100" dirty="0" smtClean="0">
                          <a:effectLst/>
                          <a:latin typeface="Calibri"/>
                          <a:ea typeface="Calibri"/>
                          <a:cs typeface="Times New Roman"/>
                        </a:rPr>
                        <a:t>friction(°)</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7750">
                <a:tc>
                  <a:txBody>
                    <a:bodyPr/>
                    <a:lstStyle/>
                    <a:p>
                      <a:pPr marL="0" marR="0">
                        <a:lnSpc>
                          <a:spcPct val="115000"/>
                        </a:lnSpc>
                        <a:spcBef>
                          <a:spcPts val="0"/>
                        </a:spcBef>
                        <a:spcAft>
                          <a:spcPts val="1000"/>
                        </a:spcAft>
                      </a:pPr>
                      <a:r>
                        <a:rPr lang="en-US" sz="1100" dirty="0">
                          <a:effectLst/>
                          <a:latin typeface="Calibri"/>
                          <a:ea typeface="Calibri"/>
                          <a:cs typeface="Times New Roman"/>
                        </a:rPr>
                        <a:t>Bulk </a:t>
                      </a:r>
                      <a:r>
                        <a:rPr lang="en-US" sz="1100" dirty="0" smtClean="0">
                          <a:effectLst/>
                          <a:latin typeface="Calibri"/>
                          <a:ea typeface="Calibri"/>
                          <a:cs typeface="Times New Roman"/>
                        </a:rPr>
                        <a:t>density(kN/m³)</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19.3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20.8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476500" y="3783013"/>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14553556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for internal dump</a:t>
            </a:r>
            <a:endParaRPr lang="en-US" dirty="0"/>
          </a:p>
        </p:txBody>
      </p:sp>
      <p:sp>
        <p:nvSpPr>
          <p:cNvPr id="3" name="Content Placeholder 2"/>
          <p:cNvSpPr>
            <a:spLocks noGrp="1"/>
          </p:cNvSpPr>
          <p:nvPr>
            <p:ph idx="1"/>
          </p:nvPr>
        </p:nvSpPr>
        <p:spPr>
          <a:xfrm>
            <a:off x="609600" y="1752600"/>
            <a:ext cx="8077200" cy="4702208"/>
          </a:xfrm>
        </p:spPr>
        <p:txBody>
          <a:bodyPr/>
          <a:lstStyle/>
          <a:p>
            <a:pPr marL="64008" indent="0" algn="r">
              <a:buNone/>
            </a:pPr>
            <a:r>
              <a:rPr lang="en-US" dirty="0" smtClean="0"/>
              <a:t>For dump height=60m</a:t>
            </a:r>
            <a:endParaRPr lang="en-US" dirty="0"/>
          </a:p>
        </p:txBody>
      </p:sp>
      <p:pic>
        <p:nvPicPr>
          <p:cNvPr id="11267"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38200" y="1604963"/>
            <a:ext cx="7619999" cy="52530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9520651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dump height=50m</a:t>
            </a:r>
            <a:endParaRPr lang="en-US" dirty="0"/>
          </a:p>
        </p:txBody>
      </p:sp>
      <p:pic>
        <p:nvPicPr>
          <p:cNvPr id="12290"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838200" y="1676400"/>
            <a:ext cx="7315199" cy="495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989643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dump height=40m</a:t>
            </a:r>
            <a:endParaRPr lang="en-US" dirty="0"/>
          </a:p>
        </p:txBody>
      </p:sp>
      <p:pic>
        <p:nvPicPr>
          <p:cNvPr id="13314"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838200" y="1600200"/>
            <a:ext cx="7315199" cy="5105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4307612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dump height=30m</a:t>
            </a:r>
            <a:endParaRPr lang="en-US" dirty="0"/>
          </a:p>
        </p:txBody>
      </p:sp>
      <p:pic>
        <p:nvPicPr>
          <p:cNvPr id="14338"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685800" y="1524000"/>
            <a:ext cx="7543799" cy="502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515453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ntroduction</a:t>
            </a:r>
            <a:endParaRPr lang="en-US" dirty="0"/>
          </a:p>
        </p:txBody>
      </p:sp>
      <p:sp>
        <p:nvSpPr>
          <p:cNvPr id="3" name="Content Placeholder 2"/>
          <p:cNvSpPr>
            <a:spLocks noGrp="1"/>
          </p:cNvSpPr>
          <p:nvPr>
            <p:ph idx="1"/>
          </p:nvPr>
        </p:nvSpPr>
        <p:spPr/>
        <p:txBody>
          <a:bodyPr>
            <a:normAutofit fontScale="92500" lnSpcReduction="10000"/>
          </a:bodyPr>
          <a:lstStyle/>
          <a:p>
            <a:pPr marL="64008" indent="0" algn="just">
              <a:buNone/>
            </a:pPr>
            <a:r>
              <a:rPr lang="en-US" dirty="0" smtClean="0"/>
              <a:t>In recent years, there are numbers of landslide occur everywhere. Most of the landslide happens on the cut slopes or embankment along roads, highway and sometimes within the vicinity of highly populated residential area especially those in the highly terrain. Thus, a proper understanding, monitoring and management of slope stability are essentially important to minimize the severity or casualty in any landslide.</a:t>
            </a:r>
            <a:endParaRPr lang="en-US" dirty="0"/>
          </a:p>
        </p:txBody>
      </p:sp>
    </p:spTree>
    <p:extLst>
      <p:ext uri="{BB962C8B-B14F-4D97-AF65-F5344CB8AC3E}">
        <p14:creationId xmlns="" xmlns:p14="http://schemas.microsoft.com/office/powerpoint/2010/main" val="335508917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for internal dump</a:t>
            </a:r>
            <a:endParaRPr lang="en-US"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3020219827"/>
              </p:ext>
            </p:extLst>
          </p:nvPr>
        </p:nvGraphicFramePr>
        <p:xfrm>
          <a:off x="761999" y="1904999"/>
          <a:ext cx="7391403" cy="4572000"/>
        </p:xfrm>
        <a:graphic>
          <a:graphicData uri="http://schemas.openxmlformats.org/drawingml/2006/table">
            <a:tbl>
              <a:tblPr firstRow="1" firstCol="1" bandRow="1"/>
              <a:tblGrid>
                <a:gridCol w="1790593"/>
                <a:gridCol w="1603206"/>
                <a:gridCol w="999401"/>
                <a:gridCol w="999401"/>
                <a:gridCol w="999401"/>
                <a:gridCol w="999401"/>
              </a:tblGrid>
              <a:tr h="1524000">
                <a:tc>
                  <a:txBody>
                    <a:bodyPr/>
                    <a:lstStyle/>
                    <a:p>
                      <a:pPr marL="0" marR="0">
                        <a:lnSpc>
                          <a:spcPct val="115000"/>
                        </a:lnSpc>
                        <a:spcBef>
                          <a:spcPts val="0"/>
                        </a:spcBef>
                        <a:spcAft>
                          <a:spcPts val="1000"/>
                        </a:spcAft>
                      </a:pPr>
                      <a:r>
                        <a:rPr lang="en-US" sz="1100" dirty="0">
                          <a:effectLst/>
                          <a:latin typeface="Calibri"/>
                          <a:ea typeface="Calibri"/>
                          <a:cs typeface="Times New Roman"/>
                        </a:rPr>
                        <a:t>Height of dump</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Slope angle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Ordinary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Bishop</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Janbu</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M. price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2000">
                <a:tc>
                  <a:txBody>
                    <a:bodyPr/>
                    <a:lstStyle/>
                    <a:p>
                      <a:pPr marL="0" marR="0">
                        <a:lnSpc>
                          <a:spcPct val="115000"/>
                        </a:lnSpc>
                        <a:spcBef>
                          <a:spcPts val="0"/>
                        </a:spcBef>
                        <a:spcAft>
                          <a:spcPts val="1000"/>
                        </a:spcAft>
                      </a:pPr>
                      <a:r>
                        <a:rPr lang="en-US" sz="1100" dirty="0" smtClean="0">
                          <a:effectLst/>
                          <a:latin typeface="Calibri"/>
                          <a:ea typeface="Calibri"/>
                          <a:cs typeface="Times New Roman"/>
                        </a:rPr>
                        <a:t>60m</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smtClean="0">
                          <a:effectLst/>
                          <a:latin typeface="Calibri"/>
                          <a:ea typeface="Calibri"/>
                          <a:cs typeface="Times New Roman"/>
                        </a:rPr>
                        <a:t>25°</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1.287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1.359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1.268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1.354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2000">
                <a:tc>
                  <a:txBody>
                    <a:bodyPr/>
                    <a:lstStyle/>
                    <a:p>
                      <a:pPr marL="0" marR="0">
                        <a:lnSpc>
                          <a:spcPct val="115000"/>
                        </a:lnSpc>
                        <a:spcBef>
                          <a:spcPts val="0"/>
                        </a:spcBef>
                        <a:spcAft>
                          <a:spcPts val="1000"/>
                        </a:spcAft>
                      </a:pPr>
                      <a:r>
                        <a:rPr lang="en-US" sz="1100" dirty="0" smtClean="0">
                          <a:effectLst/>
                          <a:latin typeface="Calibri"/>
                          <a:ea typeface="Calibri"/>
                          <a:cs typeface="Times New Roman"/>
                        </a:rPr>
                        <a:t>50m</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smtClean="0">
                          <a:effectLst/>
                          <a:latin typeface="Calibri"/>
                          <a:ea typeface="Calibri"/>
                          <a:cs typeface="Times New Roman"/>
                        </a:rPr>
                        <a:t>27°</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1.275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1.359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1.262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1.355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2000">
                <a:tc>
                  <a:txBody>
                    <a:bodyPr/>
                    <a:lstStyle/>
                    <a:p>
                      <a:pPr marL="0" marR="0">
                        <a:lnSpc>
                          <a:spcPct val="115000"/>
                        </a:lnSpc>
                        <a:spcBef>
                          <a:spcPts val="0"/>
                        </a:spcBef>
                        <a:spcAft>
                          <a:spcPts val="1000"/>
                        </a:spcAft>
                      </a:pPr>
                      <a:r>
                        <a:rPr lang="en-US" sz="1100" dirty="0" smtClean="0">
                          <a:effectLst/>
                          <a:latin typeface="Calibri"/>
                          <a:ea typeface="Calibri"/>
                          <a:cs typeface="Times New Roman"/>
                        </a:rPr>
                        <a:t>40m</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smtClean="0">
                          <a:effectLst/>
                          <a:latin typeface="Calibri"/>
                          <a:ea typeface="Calibri"/>
                          <a:cs typeface="Times New Roman"/>
                        </a:rPr>
                        <a:t>35°</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1.253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1.33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1.242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1.324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2000">
                <a:tc>
                  <a:txBody>
                    <a:bodyPr/>
                    <a:lstStyle/>
                    <a:p>
                      <a:pPr marL="0" marR="0">
                        <a:lnSpc>
                          <a:spcPct val="115000"/>
                        </a:lnSpc>
                        <a:spcBef>
                          <a:spcPts val="0"/>
                        </a:spcBef>
                        <a:spcAft>
                          <a:spcPts val="1000"/>
                        </a:spcAft>
                      </a:pPr>
                      <a:r>
                        <a:rPr lang="en-US" sz="1100" dirty="0" smtClean="0">
                          <a:effectLst/>
                          <a:latin typeface="Calibri"/>
                          <a:ea typeface="Calibri"/>
                          <a:cs typeface="Times New Roman"/>
                        </a:rPr>
                        <a:t>30m</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smtClean="0">
                          <a:effectLst/>
                          <a:latin typeface="Calibri"/>
                          <a:ea typeface="Calibri"/>
                          <a:cs typeface="Times New Roman"/>
                        </a:rPr>
                        <a:t>38°</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1.276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1.339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1.266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effectLst/>
                          <a:latin typeface="Calibri"/>
                          <a:ea typeface="Calibri"/>
                          <a:cs typeface="Times New Roman"/>
                        </a:rPr>
                        <a:t>1.336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317750" y="3590925"/>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18307165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 (for external dumps)</a:t>
            </a:r>
            <a:endParaRPr lang="en-US" dirty="0"/>
          </a:p>
        </p:txBody>
      </p:sp>
      <p:sp>
        <p:nvSpPr>
          <p:cNvPr id="3" name="Content Placeholder 2"/>
          <p:cNvSpPr>
            <a:spLocks noGrp="1"/>
          </p:cNvSpPr>
          <p:nvPr>
            <p:ph idx="1"/>
          </p:nvPr>
        </p:nvSpPr>
        <p:spPr/>
        <p:txBody>
          <a:bodyPr>
            <a:normAutofit fontScale="77500" lnSpcReduction="20000"/>
          </a:bodyPr>
          <a:lstStyle/>
          <a:p>
            <a:pPr marL="64008" indent="0">
              <a:buNone/>
            </a:pPr>
            <a:r>
              <a:rPr lang="en-US" dirty="0" smtClean="0"/>
              <a:t>1) </a:t>
            </a:r>
            <a:r>
              <a:rPr lang="en-US" dirty="0"/>
              <a:t>The height of the external dump is varying between 30 to 60m which is considered in the stability analysis.</a:t>
            </a:r>
          </a:p>
          <a:p>
            <a:pPr marL="64008" indent="0">
              <a:buNone/>
            </a:pPr>
            <a:r>
              <a:rPr lang="en-US" dirty="0" smtClean="0"/>
              <a:t>2) </a:t>
            </a:r>
            <a:r>
              <a:rPr lang="en-US" dirty="0"/>
              <a:t>The slope angles for external dump is varying between 40 to 26.</a:t>
            </a:r>
          </a:p>
          <a:p>
            <a:pPr marL="64008" indent="0">
              <a:buNone/>
            </a:pPr>
            <a:r>
              <a:rPr lang="en-US" dirty="0" smtClean="0"/>
              <a:t>3) </a:t>
            </a:r>
            <a:r>
              <a:rPr lang="en-US" dirty="0"/>
              <a:t>As per hydro-geological study of the mine, the foundation of the external dump is submerged with ground table. Hence the foundation of the external dump is considered to be in submerged condition for stability analysis</a:t>
            </a:r>
            <a:r>
              <a:rPr lang="en-US" dirty="0" smtClean="0"/>
              <a:t>.</a:t>
            </a:r>
          </a:p>
          <a:p>
            <a:pPr marL="64008" indent="0">
              <a:buNone/>
            </a:pPr>
            <a:r>
              <a:rPr lang="en-US" dirty="0" smtClean="0"/>
              <a:t>4) </a:t>
            </a:r>
            <a:r>
              <a:rPr lang="en-US" dirty="0"/>
              <a:t>The maximum depth of the soil strata is 20m. Hence the external dump may experience base failure through the 20m thick soil strata leading to floor having near toe of the external dump.</a:t>
            </a:r>
          </a:p>
        </p:txBody>
      </p:sp>
    </p:spTree>
    <p:extLst>
      <p:ext uri="{BB962C8B-B14F-4D97-AF65-F5344CB8AC3E}">
        <p14:creationId xmlns="" xmlns:p14="http://schemas.microsoft.com/office/powerpoint/2010/main" val="8126477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(for internal dump)</a:t>
            </a:r>
            <a:endParaRPr lang="en-US" dirty="0"/>
          </a:p>
        </p:txBody>
      </p:sp>
      <p:sp>
        <p:nvSpPr>
          <p:cNvPr id="3" name="Content Placeholder 2"/>
          <p:cNvSpPr>
            <a:spLocks noGrp="1"/>
          </p:cNvSpPr>
          <p:nvPr>
            <p:ph idx="1"/>
          </p:nvPr>
        </p:nvSpPr>
        <p:spPr/>
        <p:txBody>
          <a:bodyPr/>
          <a:lstStyle/>
          <a:p>
            <a:pPr marL="64008" indent="0">
              <a:buNone/>
            </a:pPr>
            <a:r>
              <a:rPr lang="en-US" dirty="0" smtClean="0"/>
              <a:t>1) </a:t>
            </a:r>
            <a:r>
              <a:rPr lang="en-US" dirty="0"/>
              <a:t>The height of the internal dump varies from 30 to 60m for stability analysis.</a:t>
            </a:r>
          </a:p>
          <a:p>
            <a:pPr marL="64008" indent="0">
              <a:buNone/>
            </a:pPr>
            <a:r>
              <a:rPr lang="en-US" dirty="0" smtClean="0"/>
              <a:t>2) </a:t>
            </a:r>
            <a:r>
              <a:rPr lang="en-US" dirty="0"/>
              <a:t>The slope angles for internal dump is varying between 38 to 25.</a:t>
            </a:r>
          </a:p>
          <a:p>
            <a:pPr marL="64008" indent="0">
              <a:buNone/>
            </a:pPr>
            <a:r>
              <a:rPr lang="en-US" dirty="0" smtClean="0"/>
              <a:t>3) </a:t>
            </a:r>
            <a:r>
              <a:rPr lang="en-US" dirty="0"/>
              <a:t>A seismic force equivalent to horizontal load 0.04*dead load of dump mass is considered here for stability calculation as the mine is situated in zone-3 of seismic zone map of </a:t>
            </a:r>
            <a:r>
              <a:rPr lang="en-US" dirty="0" smtClean="0"/>
              <a:t>India.</a:t>
            </a:r>
            <a:endParaRPr lang="en-US" dirty="0"/>
          </a:p>
        </p:txBody>
      </p:sp>
    </p:spTree>
    <p:extLst>
      <p:ext uri="{BB962C8B-B14F-4D97-AF65-F5344CB8AC3E}">
        <p14:creationId xmlns="" xmlns:p14="http://schemas.microsoft.com/office/powerpoint/2010/main" val="6736607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Future scope of work</a:t>
            </a:r>
            <a:endParaRPr lang="en-US" dirty="0"/>
          </a:p>
        </p:txBody>
      </p:sp>
      <p:sp>
        <p:nvSpPr>
          <p:cNvPr id="3" name="Content Placeholder 2"/>
          <p:cNvSpPr>
            <a:spLocks noGrp="1"/>
          </p:cNvSpPr>
          <p:nvPr>
            <p:ph idx="1"/>
          </p:nvPr>
        </p:nvSpPr>
        <p:spPr/>
        <p:txBody>
          <a:bodyPr/>
          <a:lstStyle/>
          <a:p>
            <a:pPr marL="64008" indent="0">
              <a:buNone/>
            </a:pPr>
            <a:r>
              <a:rPr lang="en-US" dirty="0" smtClean="0"/>
              <a:t>The stable slopes are essential for safety of men and machine. Also vast amount of land and money can be saved by optimizing slope geometry. It is, therefore, technical and economic necessity that the efficient slope geometry be achieved by optimizing the slope of the dumps.</a:t>
            </a:r>
          </a:p>
        </p:txBody>
      </p:sp>
    </p:spTree>
    <p:extLst>
      <p:ext uri="{BB962C8B-B14F-4D97-AF65-F5344CB8AC3E}">
        <p14:creationId xmlns="" xmlns:p14="http://schemas.microsoft.com/office/powerpoint/2010/main" val="19507135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Slope/w software</a:t>
            </a:r>
            <a:endParaRPr lang="en-US" dirty="0"/>
          </a:p>
        </p:txBody>
      </p:sp>
      <p:sp>
        <p:nvSpPr>
          <p:cNvPr id="3" name="Content Placeholder 2"/>
          <p:cNvSpPr>
            <a:spLocks noGrp="1"/>
          </p:cNvSpPr>
          <p:nvPr>
            <p:ph idx="1"/>
          </p:nvPr>
        </p:nvSpPr>
        <p:spPr/>
        <p:txBody>
          <a:bodyPr>
            <a:normAutofit fontScale="92500" lnSpcReduction="20000"/>
          </a:bodyPr>
          <a:lstStyle/>
          <a:p>
            <a:pPr marL="64008" indent="0">
              <a:buNone/>
            </a:pPr>
            <a:r>
              <a:rPr lang="en-US" dirty="0"/>
              <a:t>Slope/W is the leading software product that used for computing the factor of safety of earth and rock slopes. With Slope/W, engineer can analyze both simple and complex problems for a variety of </a:t>
            </a:r>
            <a:r>
              <a:rPr lang="en-US" dirty="0" smtClean="0"/>
              <a:t>slope </a:t>
            </a:r>
            <a:r>
              <a:rPr lang="en-US" dirty="0"/>
              <a:t>surface shape, pore-water pressure conditions, soil properties, analysis methods and loading conditions. Besides that, by using limit equilibrium, Slope/W can model heterogeneous soil types, complex stratigraphic and slip surface geometry, and variable pore-water pressure condition using a large selection of soil models. </a:t>
            </a:r>
          </a:p>
        </p:txBody>
      </p:sp>
    </p:spTree>
    <p:extLst>
      <p:ext uri="{BB962C8B-B14F-4D97-AF65-F5344CB8AC3E}">
        <p14:creationId xmlns="" xmlns:p14="http://schemas.microsoft.com/office/powerpoint/2010/main" val="21381499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 </a:t>
            </a:r>
            <a:endParaRPr lang="en-US" dirty="0"/>
          </a:p>
        </p:txBody>
      </p:sp>
      <p:sp>
        <p:nvSpPr>
          <p:cNvPr id="3" name="Content Placeholder 2"/>
          <p:cNvSpPr>
            <a:spLocks noGrp="1"/>
          </p:cNvSpPr>
          <p:nvPr>
            <p:ph idx="1"/>
          </p:nvPr>
        </p:nvSpPr>
        <p:spPr/>
        <p:txBody>
          <a:bodyPr>
            <a:normAutofit fontScale="62500" lnSpcReduction="20000"/>
          </a:bodyPr>
          <a:lstStyle/>
          <a:p>
            <a:pPr marL="578358" indent="-514350">
              <a:buAutoNum type="arabicParenR"/>
            </a:pPr>
            <a:r>
              <a:rPr lang="en-US" dirty="0" smtClean="0"/>
              <a:t>Bishop</a:t>
            </a:r>
            <a:r>
              <a:rPr lang="en-US" dirty="0"/>
              <a:t>, A.W. (1955) "The Use of the Slip Circle in the Stability Analysis of Slopes," Geotechnique, Great Britain, Vol. 5, No. 1, Mar., pp. 7-17</a:t>
            </a:r>
            <a:r>
              <a:rPr lang="en-US" dirty="0" smtClean="0"/>
              <a:t>.</a:t>
            </a:r>
          </a:p>
          <a:p>
            <a:pPr marL="578358" indent="-514350">
              <a:buAutoNum type="arabicParenR"/>
            </a:pPr>
            <a:r>
              <a:rPr lang="en-US" dirty="0"/>
              <a:t>Bishop, A.W. and Morgenstern, Norbert (1960) "Stability Coefficients for Earth Slopes," Geotechnique, Vol. 10, No. 4, December, pp. </a:t>
            </a:r>
            <a:r>
              <a:rPr lang="en-US" dirty="0" smtClean="0"/>
              <a:t>129-150.</a:t>
            </a:r>
          </a:p>
          <a:p>
            <a:pPr marL="578358" indent="-514350">
              <a:buAutoNum type="arabicParenR"/>
            </a:pPr>
            <a:r>
              <a:rPr lang="en-US" dirty="0"/>
              <a:t>Casagrande, A. (1960) "An Unsolved Problem of Embankment Stability on Soft Ground," Proceedings, First Pan-American Conf. on Soil Mech. and Found. Engrg., Vol. 2, pp. 721-746</a:t>
            </a:r>
            <a:r>
              <a:rPr lang="en-US" dirty="0" smtClean="0"/>
              <a:t>.</a:t>
            </a:r>
          </a:p>
          <a:p>
            <a:pPr marL="578358" indent="-514350">
              <a:buAutoNum type="arabicParenR"/>
            </a:pPr>
            <a:r>
              <a:rPr lang="en-US" dirty="0"/>
              <a:t>Cousins, Brian F., "Stability Charts for Simple Earth Slopes," Journal of the Geotechnical Engineering Division, ASCE, Vol. 104, No. GT2, Feb., 1978, pp. 267-279</a:t>
            </a:r>
            <a:r>
              <a:rPr lang="en-US" dirty="0" smtClean="0"/>
              <a:t>.</a:t>
            </a:r>
          </a:p>
          <a:p>
            <a:pPr marL="578358" indent="-514350">
              <a:buAutoNum type="arabicParenR"/>
            </a:pPr>
            <a:r>
              <a:rPr lang="en-US" dirty="0"/>
              <a:t>Crawford, C.B. and Eden,W.J. (1967) "Stability of Natural Slopes in Sensitive Clay," Journal of the Soil Mechanics and Foundations Division, ASCE, Vol. 93, No. SM4, July, pp. 419-436</a:t>
            </a:r>
            <a:r>
              <a:rPr lang="en-US" dirty="0" smtClean="0"/>
              <a:t>.</a:t>
            </a:r>
          </a:p>
          <a:p>
            <a:pPr marL="578358" indent="-514350">
              <a:buAutoNum type="arabicParenR"/>
            </a:pPr>
            <a:r>
              <a:rPr lang="en-US" dirty="0"/>
              <a:t>Hoek, E. and J. W. Bray, Rock Slope Engineering, Third Edition, The Institution of Mining and Metallurgy, London, 1981.</a:t>
            </a:r>
          </a:p>
        </p:txBody>
      </p:sp>
    </p:spTree>
    <p:extLst>
      <p:ext uri="{BB962C8B-B14F-4D97-AF65-F5344CB8AC3E}">
        <p14:creationId xmlns="" xmlns:p14="http://schemas.microsoft.com/office/powerpoint/2010/main" val="21732933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4267200"/>
          </a:xfrm>
        </p:spPr>
        <p:txBody>
          <a:bodyPr>
            <a:noAutofit/>
          </a:bodyPr>
          <a:lstStyle/>
          <a:p>
            <a:pPr algn="ctr"/>
            <a:r>
              <a:rPr lang="en-US" sz="9600" dirty="0" smtClean="0"/>
              <a:t>Thank you</a:t>
            </a:r>
            <a:endParaRPr lang="en-US" sz="9600" dirty="0"/>
          </a:p>
        </p:txBody>
      </p:sp>
    </p:spTree>
    <p:extLst>
      <p:ext uri="{BB962C8B-B14F-4D97-AF65-F5344CB8AC3E}">
        <p14:creationId xmlns="" xmlns:p14="http://schemas.microsoft.com/office/powerpoint/2010/main" val="43196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normAutofit fontScale="90000"/>
          </a:bodyPr>
          <a:lstStyle/>
          <a:p>
            <a:r>
              <a:rPr lang="en-US" dirty="0" smtClean="0"/>
              <a:t>Factors affecting dump stability</a:t>
            </a:r>
            <a:endParaRPr lang="en-US" dirty="0"/>
          </a:p>
        </p:txBody>
      </p:sp>
      <p:sp>
        <p:nvSpPr>
          <p:cNvPr id="3" name="Content Placeholder 2"/>
          <p:cNvSpPr>
            <a:spLocks noGrp="1"/>
          </p:cNvSpPr>
          <p:nvPr>
            <p:ph idx="1"/>
          </p:nvPr>
        </p:nvSpPr>
        <p:spPr>
          <a:xfrm>
            <a:off x="457200" y="1447800"/>
            <a:ext cx="8229600" cy="5007008"/>
          </a:xfrm>
        </p:spPr>
        <p:txBody>
          <a:bodyPr>
            <a:normAutofit/>
          </a:bodyPr>
          <a:lstStyle/>
          <a:p>
            <a:pPr marL="64008" indent="0">
              <a:buNone/>
            </a:pPr>
            <a:r>
              <a:rPr lang="en-US" dirty="0" smtClean="0"/>
              <a:t>1) </a:t>
            </a:r>
            <a:r>
              <a:rPr lang="en-US" dirty="0"/>
              <a:t>Hydrogeological and rain water condition in the dumping </a:t>
            </a:r>
            <a:r>
              <a:rPr lang="en-US" dirty="0" smtClean="0"/>
              <a:t>area.</a:t>
            </a:r>
            <a:r>
              <a:rPr lang="en-US" dirty="0"/>
              <a:t/>
            </a:r>
            <a:br>
              <a:rPr lang="en-US" dirty="0"/>
            </a:br>
            <a:r>
              <a:rPr lang="en-US" dirty="0" smtClean="0"/>
              <a:t>2) </a:t>
            </a:r>
            <a:r>
              <a:rPr lang="en-US" dirty="0"/>
              <a:t>Load bearing capacity  where dump is to be </a:t>
            </a:r>
            <a:r>
              <a:rPr lang="en-US" dirty="0" smtClean="0"/>
              <a:t>laid.</a:t>
            </a:r>
            <a:r>
              <a:rPr lang="en-US" dirty="0"/>
              <a:t/>
            </a:r>
            <a:br>
              <a:rPr lang="en-US" dirty="0"/>
            </a:br>
            <a:r>
              <a:rPr lang="en-US" dirty="0" smtClean="0"/>
              <a:t>3) </a:t>
            </a:r>
            <a:r>
              <a:rPr lang="en-US" dirty="0"/>
              <a:t>Geometry and strength of the dump </a:t>
            </a:r>
            <a:r>
              <a:rPr lang="en-US" dirty="0" smtClean="0"/>
              <a:t>material.</a:t>
            </a:r>
            <a:r>
              <a:rPr lang="en-US" dirty="0"/>
              <a:t/>
            </a:r>
            <a:br>
              <a:rPr lang="en-US" dirty="0"/>
            </a:br>
            <a:r>
              <a:rPr lang="en-US" dirty="0" smtClean="0"/>
              <a:t>4) </a:t>
            </a:r>
            <a:r>
              <a:rPr lang="en-US" dirty="0"/>
              <a:t>Methods of </a:t>
            </a:r>
            <a:r>
              <a:rPr lang="en-US" dirty="0" smtClean="0"/>
              <a:t>dumping.</a:t>
            </a:r>
            <a:r>
              <a:rPr lang="en-US" dirty="0"/>
              <a:t/>
            </a:r>
            <a:br>
              <a:rPr lang="en-US" dirty="0"/>
            </a:br>
            <a:r>
              <a:rPr lang="en-US" dirty="0" smtClean="0"/>
              <a:t>5) </a:t>
            </a:r>
            <a:r>
              <a:rPr lang="en-US" dirty="0"/>
              <a:t>Dynamic loading and Ground </a:t>
            </a:r>
            <a:r>
              <a:rPr lang="en-US" dirty="0" smtClean="0"/>
              <a:t>movement.</a:t>
            </a:r>
            <a:r>
              <a:rPr lang="en-US" dirty="0"/>
              <a:t/>
            </a:r>
            <a:br>
              <a:rPr lang="en-US" dirty="0"/>
            </a:br>
            <a:endParaRPr lang="en-US" dirty="0"/>
          </a:p>
        </p:txBody>
      </p:sp>
    </p:spTree>
    <p:extLst>
      <p:ext uri="{BB962C8B-B14F-4D97-AF65-F5344CB8AC3E}">
        <p14:creationId xmlns="" xmlns:p14="http://schemas.microsoft.com/office/powerpoint/2010/main" val="1640197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slopes</a:t>
            </a:r>
            <a:endParaRPr lang="en-US" dirty="0"/>
          </a:p>
        </p:txBody>
      </p:sp>
      <p:sp>
        <p:nvSpPr>
          <p:cNvPr id="3" name="Content Placeholder 2"/>
          <p:cNvSpPr>
            <a:spLocks noGrp="1"/>
          </p:cNvSpPr>
          <p:nvPr>
            <p:ph idx="1"/>
          </p:nvPr>
        </p:nvSpPr>
        <p:spPr/>
        <p:txBody>
          <a:bodyPr>
            <a:normAutofit/>
          </a:bodyPr>
          <a:lstStyle/>
          <a:p>
            <a:pPr marL="64008" indent="0">
              <a:buNone/>
            </a:pPr>
            <a:r>
              <a:rPr lang="en-US" dirty="0" smtClean="0"/>
              <a:t> 1. Natural slopes</a:t>
            </a:r>
          </a:p>
          <a:p>
            <a:pPr marL="64008" indent="0">
              <a:buNone/>
            </a:pPr>
            <a:r>
              <a:rPr lang="en-US" dirty="0" smtClean="0"/>
              <a:t> 2. Man-made slopes </a:t>
            </a:r>
          </a:p>
          <a:p>
            <a:pPr marL="0" indent="0">
              <a:buNone/>
            </a:pPr>
            <a:r>
              <a:rPr lang="en-US" dirty="0" smtClean="0"/>
              <a:t>The natural slopes are those that exist in nature and are formed by natural causes. Such slopes exist in hilly areas. The sides of cuttings, the slopes of embankments constructed for taking roads, railway canals etc. and the slopes of the earth dams are examples of finite slopes.</a:t>
            </a:r>
            <a:endParaRPr lang="en-US" dirty="0"/>
          </a:p>
        </p:txBody>
      </p:sp>
    </p:spTree>
    <p:extLst>
      <p:ext uri="{BB962C8B-B14F-4D97-AF65-F5344CB8AC3E}">
        <p14:creationId xmlns="" xmlns:p14="http://schemas.microsoft.com/office/powerpoint/2010/main" val="26372944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 of slope failure</a:t>
            </a:r>
            <a:endParaRPr lang="en-US" dirty="0"/>
          </a:p>
        </p:txBody>
      </p:sp>
      <p:sp>
        <p:nvSpPr>
          <p:cNvPr id="3" name="Content Placeholder 2"/>
          <p:cNvSpPr>
            <a:spLocks noGrp="1"/>
          </p:cNvSpPr>
          <p:nvPr>
            <p:ph idx="1"/>
          </p:nvPr>
        </p:nvSpPr>
        <p:spPr/>
        <p:txBody>
          <a:bodyPr/>
          <a:lstStyle/>
          <a:p>
            <a:pPr marL="64008" indent="0">
              <a:buNone/>
            </a:pPr>
            <a:r>
              <a:rPr lang="en-US" dirty="0" smtClean="0"/>
              <a:t> 1. Gravitational Force</a:t>
            </a:r>
          </a:p>
          <a:p>
            <a:pPr marL="64008" indent="0">
              <a:buNone/>
            </a:pPr>
            <a:r>
              <a:rPr lang="en-US" dirty="0" smtClean="0"/>
              <a:t> 2. Force Due To Seepage of Water</a:t>
            </a:r>
          </a:p>
          <a:p>
            <a:pPr marL="64008" indent="0">
              <a:buNone/>
            </a:pPr>
            <a:r>
              <a:rPr lang="en-US" dirty="0"/>
              <a:t> </a:t>
            </a:r>
            <a:r>
              <a:rPr lang="en-US" dirty="0" smtClean="0"/>
              <a:t>3. Erosion of the Surface of the Slopes Due</a:t>
            </a:r>
          </a:p>
          <a:p>
            <a:pPr marL="64008" indent="0">
              <a:buNone/>
            </a:pPr>
            <a:r>
              <a:rPr lang="en-US" dirty="0" smtClean="0"/>
              <a:t>     To Flowing Water</a:t>
            </a:r>
          </a:p>
          <a:p>
            <a:pPr marL="64008" indent="0">
              <a:buNone/>
            </a:pPr>
            <a:r>
              <a:rPr lang="en-US" dirty="0" smtClean="0"/>
              <a:t> 4. The Sudden Lowering Of Water Due To</a:t>
            </a:r>
          </a:p>
          <a:p>
            <a:pPr marL="64008" indent="0">
              <a:buNone/>
            </a:pPr>
            <a:r>
              <a:rPr lang="en-US" dirty="0" smtClean="0"/>
              <a:t>     a Slope </a:t>
            </a:r>
          </a:p>
          <a:p>
            <a:pPr marL="64008" indent="0">
              <a:buNone/>
            </a:pPr>
            <a:r>
              <a:rPr lang="en-US" dirty="0" smtClean="0"/>
              <a:t> 5. Forces Due To Earthquakes</a:t>
            </a:r>
          </a:p>
          <a:p>
            <a:endParaRPr lang="en-US" dirty="0"/>
          </a:p>
        </p:txBody>
      </p:sp>
    </p:spTree>
    <p:extLst>
      <p:ext uri="{BB962C8B-B14F-4D97-AF65-F5344CB8AC3E}">
        <p14:creationId xmlns="" xmlns:p14="http://schemas.microsoft.com/office/powerpoint/2010/main" val="4097858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pPr marL="64008" indent="0">
              <a:buNone/>
            </a:pPr>
            <a:r>
              <a:rPr lang="en-US" dirty="0" smtClean="0"/>
              <a:t>The slope stability analysis is important owing to the influence of slope angle upon the design and economics of opencast mining operation i.e.,</a:t>
            </a:r>
          </a:p>
          <a:p>
            <a:pPr marL="64008" indent="0">
              <a:buNone/>
            </a:pPr>
            <a:r>
              <a:rPr lang="en-US" dirty="0" smtClean="0"/>
              <a:t>1) Steep enough to be economically acceptable.</a:t>
            </a:r>
          </a:p>
          <a:p>
            <a:pPr marL="64008" indent="0">
              <a:buNone/>
            </a:pPr>
            <a:r>
              <a:rPr lang="en-US" dirty="0" smtClean="0"/>
              <a:t>2) Flat enough to be safe.</a:t>
            </a:r>
          </a:p>
          <a:p>
            <a:pPr marL="64008" indent="0">
              <a:buNone/>
            </a:pPr>
            <a:endParaRPr lang="en-US" dirty="0" smtClean="0"/>
          </a:p>
          <a:p>
            <a:pPr marL="64008" indent="0">
              <a:buNone/>
            </a:pPr>
            <a:endParaRPr lang="en-US" dirty="0"/>
          </a:p>
        </p:txBody>
      </p:sp>
    </p:spTree>
    <p:extLst>
      <p:ext uri="{BB962C8B-B14F-4D97-AF65-F5344CB8AC3E}">
        <p14:creationId xmlns="" xmlns:p14="http://schemas.microsoft.com/office/powerpoint/2010/main" val="3818443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objectives</a:t>
            </a:r>
            <a:endParaRPr lang="en-US" dirty="0"/>
          </a:p>
        </p:txBody>
      </p:sp>
      <p:sp>
        <p:nvSpPr>
          <p:cNvPr id="3" name="Content Placeholder 2"/>
          <p:cNvSpPr>
            <a:spLocks noGrp="1"/>
          </p:cNvSpPr>
          <p:nvPr>
            <p:ph idx="1"/>
          </p:nvPr>
        </p:nvSpPr>
        <p:spPr/>
        <p:txBody>
          <a:bodyPr>
            <a:normAutofit fontScale="92500" lnSpcReduction="20000"/>
          </a:bodyPr>
          <a:lstStyle/>
          <a:p>
            <a:pPr marL="64008" indent="0">
              <a:buNone/>
            </a:pPr>
            <a:r>
              <a:rPr lang="en-US" dirty="0" smtClean="0"/>
              <a:t>1) Collection of the samples from the field.</a:t>
            </a:r>
          </a:p>
          <a:p>
            <a:pPr marL="64008" indent="0">
              <a:buNone/>
            </a:pPr>
            <a:r>
              <a:rPr lang="en-US" dirty="0" smtClean="0"/>
              <a:t>2) The analysis of these samples to find out parametric variations affecting the slope stability as the cohesion, angle of friction, density and other parameters.</a:t>
            </a:r>
          </a:p>
          <a:p>
            <a:pPr marL="64008" indent="0">
              <a:buNone/>
            </a:pPr>
            <a:r>
              <a:rPr lang="en-US" dirty="0" smtClean="0"/>
              <a:t>3) Utilisation of the results of sample collected to predict the stability in terms of safety factor</a:t>
            </a:r>
          </a:p>
          <a:p>
            <a:pPr marL="64008" indent="0">
              <a:buNone/>
            </a:pPr>
            <a:r>
              <a:rPr lang="en-US" dirty="0" smtClean="0"/>
              <a:t>4) Determination of the factor of safety of the various slopes using the mine plans and sections</a:t>
            </a:r>
          </a:p>
          <a:p>
            <a:pPr marL="64008" indent="0">
              <a:buNone/>
            </a:pPr>
            <a:r>
              <a:rPr lang="en-US" dirty="0" smtClean="0"/>
              <a:t>5) Valuation of the safety factors and suggest corrective measures.</a:t>
            </a:r>
          </a:p>
          <a:p>
            <a:endParaRPr lang="en-US" dirty="0"/>
          </a:p>
        </p:txBody>
      </p:sp>
    </p:spTree>
    <p:extLst>
      <p:ext uri="{BB962C8B-B14F-4D97-AF65-F5344CB8AC3E}">
        <p14:creationId xmlns="" xmlns:p14="http://schemas.microsoft.com/office/powerpoint/2010/main" val="30798813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99306"/>
          </a:xfrm>
        </p:spPr>
        <p:txBody>
          <a:bodyPr/>
          <a:lstStyle/>
          <a:p>
            <a:pPr algn="ctr"/>
            <a:r>
              <a:rPr lang="en-US" dirty="0" smtClean="0"/>
              <a:t>Methodology</a:t>
            </a:r>
            <a:endParaRPr lang="en-US" dirty="0"/>
          </a:p>
        </p:txBody>
      </p:sp>
      <p:pic>
        <p:nvPicPr>
          <p:cNvPr id="2051" name="Picture 3"/>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904999" y="1295400"/>
            <a:ext cx="4800601" cy="5107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47009" y="2057400"/>
            <a:ext cx="451658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070100" y="2806700"/>
            <a:ext cx="45577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2315135" y="4114800"/>
            <a:ext cx="4042242" cy="447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2057399" y="3467099"/>
            <a:ext cx="4557713" cy="4674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2315135" y="4800599"/>
            <a:ext cx="4042242" cy="488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8" name="Picture 10"/>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1295400" y="5562600"/>
            <a:ext cx="6553201" cy="584838"/>
          </a:xfrm>
          <a:prstGeom prst="rect">
            <a:avLst/>
          </a:prstGeom>
          <a:noFill/>
          <a:extLst>
            <a:ext uri="{909E8E84-426E-40DD-AFC4-6F175D3DCCD1}">
              <a14:hiddenFill xmlns="" xmlns:a14="http://schemas.microsoft.com/office/drawing/2010/main">
                <a:solidFill>
                  <a:srgbClr val="FFFFFF"/>
                </a:solidFill>
              </a14:hiddenFill>
            </a:ext>
          </a:extLst>
        </p:spPr>
      </p:pic>
      <p:pic>
        <p:nvPicPr>
          <p:cNvPr id="2059" name="Picture 11"/>
          <p:cNvPicPr>
            <a:picLocks noChangeAspect="1" noChangeArrowheads="1"/>
          </p:cNvPicPr>
          <p:nvPr/>
        </p:nvPicPr>
        <p:blipFill>
          <a:blip r:embed="rId9">
            <a:extLst>
              <a:ext uri="{28A0092B-C50C-407E-A947-70E740481C1C}">
                <a14:useLocalDpi xmlns="" xmlns:a14="http://schemas.microsoft.com/office/drawing/2010/main" val="0"/>
              </a:ext>
            </a:extLst>
          </a:blip>
          <a:srcRect/>
          <a:stretch>
            <a:fillRect/>
          </a:stretch>
        </p:blipFill>
        <p:spPr bwMode="auto">
          <a:xfrm>
            <a:off x="2216200" y="6324600"/>
            <a:ext cx="4103077" cy="53340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Down Arrow 4"/>
          <p:cNvSpPr/>
          <p:nvPr/>
        </p:nvSpPr>
        <p:spPr>
          <a:xfrm>
            <a:off x="4038600" y="1752600"/>
            <a:ext cx="533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Down Arrow 5"/>
          <p:cNvSpPr/>
          <p:nvPr/>
        </p:nvSpPr>
        <p:spPr>
          <a:xfrm>
            <a:off x="4114800" y="2514600"/>
            <a:ext cx="381000" cy="292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own Arrow 6"/>
          <p:cNvSpPr/>
          <p:nvPr/>
        </p:nvSpPr>
        <p:spPr>
          <a:xfrm>
            <a:off x="4076700" y="3263900"/>
            <a:ext cx="457200" cy="203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own Arrow 7"/>
          <p:cNvSpPr/>
          <p:nvPr/>
        </p:nvSpPr>
        <p:spPr>
          <a:xfrm>
            <a:off x="4114800" y="3934557"/>
            <a:ext cx="457200" cy="1802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Down Arrow 8"/>
          <p:cNvSpPr/>
          <p:nvPr/>
        </p:nvSpPr>
        <p:spPr>
          <a:xfrm>
            <a:off x="4114800" y="4562475"/>
            <a:ext cx="533400" cy="2381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Down Arrow 9"/>
          <p:cNvSpPr/>
          <p:nvPr/>
        </p:nvSpPr>
        <p:spPr>
          <a:xfrm>
            <a:off x="4114800" y="5288924"/>
            <a:ext cx="533400" cy="2736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own Arrow 10"/>
          <p:cNvSpPr/>
          <p:nvPr/>
        </p:nvSpPr>
        <p:spPr>
          <a:xfrm>
            <a:off x="4114800" y="6147438"/>
            <a:ext cx="609062" cy="253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18455816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633</TotalTime>
  <Words>1584</Words>
  <Application>Microsoft Office PowerPoint</Application>
  <PresentationFormat>On-screen Show (4:3)</PresentationFormat>
  <Paragraphs>182</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Verve</vt:lpstr>
      <vt:lpstr>Slide 1</vt:lpstr>
      <vt:lpstr>Design, seepage analysis and controls of waste dumps  </vt:lpstr>
      <vt:lpstr>Introduction</vt:lpstr>
      <vt:lpstr>Factors affecting dump stability</vt:lpstr>
      <vt:lpstr>Types of slopes</vt:lpstr>
      <vt:lpstr>Causes of slope failure</vt:lpstr>
      <vt:lpstr>Objective</vt:lpstr>
      <vt:lpstr>Specific objectives</vt:lpstr>
      <vt:lpstr>Methodology</vt:lpstr>
      <vt:lpstr>Limiting equilibirium approach</vt:lpstr>
      <vt:lpstr>Slide 11</vt:lpstr>
      <vt:lpstr>Method of slices </vt:lpstr>
      <vt:lpstr>Slide 13</vt:lpstr>
      <vt:lpstr>Bishop’s method</vt:lpstr>
      <vt:lpstr>Slide 15</vt:lpstr>
      <vt:lpstr>Study area (Sonepur-Bazari OCP)</vt:lpstr>
      <vt:lpstr>Design parameters for external dumps</vt:lpstr>
      <vt:lpstr>Data for external dump</vt:lpstr>
      <vt:lpstr>Models for external dumps</vt:lpstr>
      <vt:lpstr>For dump height=50m</vt:lpstr>
      <vt:lpstr>For dump height=40m</vt:lpstr>
      <vt:lpstr>For dump height=30m</vt:lpstr>
      <vt:lpstr>Analysis for external dump</vt:lpstr>
      <vt:lpstr>Design parameters for internal dump</vt:lpstr>
      <vt:lpstr>Data for internal dump</vt:lpstr>
      <vt:lpstr>Models for internal dump</vt:lpstr>
      <vt:lpstr>For dump height=50m</vt:lpstr>
      <vt:lpstr>For dump height=40m</vt:lpstr>
      <vt:lpstr>For dump height=30m</vt:lpstr>
      <vt:lpstr>Analysis for internal dump</vt:lpstr>
      <vt:lpstr>Conclusion (for external dumps)</vt:lpstr>
      <vt:lpstr>Conclusion (for internal dump)</vt:lpstr>
      <vt:lpstr>Future scope of work</vt:lpstr>
      <vt:lpstr>Slope/w software</vt:lpstr>
      <vt:lpstr>References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shailendra</dc:creator>
  <cp:lastModifiedBy>rcc</cp:lastModifiedBy>
  <cp:revision>46</cp:revision>
  <dcterms:created xsi:type="dcterms:W3CDTF">2011-12-08T08:55:48Z</dcterms:created>
  <dcterms:modified xsi:type="dcterms:W3CDTF">2018-09-13T05:41:45Z</dcterms:modified>
</cp:coreProperties>
</file>