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comments/comment1.xml" ContentType="application/vnd.openxmlformats-officedocument.presentationml.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4" r:id="rId2"/>
    <p:sldId id="257" r:id="rId3"/>
    <p:sldId id="258" r:id="rId4"/>
    <p:sldId id="259" r:id="rId5"/>
    <p:sldId id="32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9" r:id="rId24"/>
    <p:sldId id="280" r:id="rId25"/>
    <p:sldId id="281" r:id="rId26"/>
    <p:sldId id="282" r:id="rId27"/>
    <p:sldId id="283" r:id="rId28"/>
    <p:sldId id="284" r:id="rId29"/>
    <p:sldId id="285" r:id="rId30"/>
    <p:sldId id="321" r:id="rId31"/>
    <p:sldId id="286" r:id="rId32"/>
    <p:sldId id="287" r:id="rId33"/>
    <p:sldId id="288" r:id="rId34"/>
    <p:sldId id="322" r:id="rId35"/>
    <p:sldId id="289" r:id="rId36"/>
    <p:sldId id="290" r:id="rId37"/>
    <p:sldId id="291" r:id="rId38"/>
    <p:sldId id="294" r:id="rId39"/>
    <p:sldId id="295" r:id="rId40"/>
    <p:sldId id="296" r:id="rId41"/>
    <p:sldId id="297" r:id="rId42"/>
    <p:sldId id="298" r:id="rId43"/>
    <p:sldId id="299" r:id="rId44"/>
    <p:sldId id="300" r:id="rId45"/>
    <p:sldId id="301" r:id="rId46"/>
    <p:sldId id="302" r:id="rId47"/>
    <p:sldId id="319" r:id="rId48"/>
    <p:sldId id="320"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endra Prasad"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9-03-29T22:07:23.712"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sp>
        <p:nvSpPr>
          <p:cNvPr id="9"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4" name="Footer Placeholder 4"/>
          <p:cNvSpPr>
            <a:spLocks noGrp="1"/>
          </p:cNvSpPr>
          <p:nvPr>
            <p:ph type="ftr" sz="quarter" idx="11"/>
          </p:nvPr>
        </p:nvSpPr>
        <p:spPr/>
        <p:txBody>
          <a:bodyPr/>
          <a:lstStyle>
            <a:lvl1pPr>
              <a:defRPr/>
            </a:lvl1pPr>
          </a:lstStyle>
          <a:p>
            <a:endParaRPr lang="en-IN"/>
          </a:p>
        </p:txBody>
      </p:sp>
      <p:sp>
        <p:nvSpPr>
          <p:cNvPr id="5"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3" name="Footer Placeholder 4"/>
          <p:cNvSpPr>
            <a:spLocks noGrp="1"/>
          </p:cNvSpPr>
          <p:nvPr>
            <p:ph type="ftr" sz="quarter" idx="11"/>
          </p:nvPr>
        </p:nvSpPr>
        <p:spPr/>
        <p:txBody>
          <a:bodyPr/>
          <a:lstStyle>
            <a:lvl1pPr>
              <a:defRPr/>
            </a:lvl1pPr>
          </a:lstStyle>
          <a:p>
            <a:endParaRPr lang="en-IN"/>
          </a:p>
        </p:txBody>
      </p:sp>
      <p:sp>
        <p:nvSpPr>
          <p:cNvPr id="4"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A636E32-0762-4AF1-9B4E-560885B141D3}" type="datetimeFigureOut">
              <a:rPr lang="en-US" smtClean="0"/>
              <a:pPr/>
              <a:t>12-Sep-18</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DD440FFF-E647-4C5A-8314-3DE26C4D19EF}" type="slidenum">
              <a:rPr lang="en-IN" smtClean="0"/>
              <a:pPr/>
              <a:t>‹#›</a:t>
            </a:fld>
            <a:endParaRPr lang="en-IN"/>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darkaurora.png"/>
          <p:cNvPicPr>
            <a:picLocks noChangeAspect="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EA636E32-0762-4AF1-9B4E-560885B141D3}" type="datetimeFigureOut">
              <a:rPr lang="en-US" smtClean="0"/>
              <a:pPr/>
              <a:t>12-Sep-18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DD440FFF-E647-4C5A-8314-3DE26C4D19E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lvl1pPr algn="ctr" rtl="0" eaLnBrk="1" fontAlgn="base" hangingPunct="1">
        <a:spcBef>
          <a:spcPct val="0"/>
        </a:spcBef>
        <a:spcAft>
          <a:spcPct val="0"/>
        </a:spcAft>
        <a:defRPr sz="4400" kern="12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Calibri" pitchFamily="34" charset="0"/>
        </a:defRPr>
      </a:lvl2pPr>
      <a:lvl3pPr algn="ctr" rtl="0" eaLnBrk="1" fontAlgn="base" hangingPunct="1">
        <a:spcBef>
          <a:spcPct val="0"/>
        </a:spcBef>
        <a:spcAft>
          <a:spcPct val="0"/>
        </a:spcAft>
        <a:defRPr sz="4400">
          <a:solidFill>
            <a:schemeClr val="bg1"/>
          </a:solidFill>
          <a:latin typeface="Calibri" pitchFamily="34" charset="0"/>
        </a:defRPr>
      </a:lvl3pPr>
      <a:lvl4pPr algn="ctr" rtl="0" eaLnBrk="1" fontAlgn="base" hangingPunct="1">
        <a:spcBef>
          <a:spcPct val="0"/>
        </a:spcBef>
        <a:spcAft>
          <a:spcPct val="0"/>
        </a:spcAft>
        <a:defRPr sz="4400">
          <a:solidFill>
            <a:schemeClr val="bg1"/>
          </a:solidFill>
          <a:latin typeface="Calibri" pitchFamily="34" charset="0"/>
        </a:defRPr>
      </a:lvl4pPr>
      <a:lvl5pPr algn="ctr" rtl="0" eaLnBrk="1" fontAlgn="base" hangingPunct="1">
        <a:spcBef>
          <a:spcPct val="0"/>
        </a:spcBef>
        <a:spcAft>
          <a:spcPct val="0"/>
        </a:spcAft>
        <a:defRPr sz="44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42875" y="392113"/>
            <a:ext cx="8858250" cy="6073775"/>
          </a:xfrm>
          <a:prstGeom prst="rect">
            <a:avLst/>
          </a:prstGeom>
          <a:noFill/>
          <a:ln w="9525">
            <a:noFill/>
            <a:miter lim="800000"/>
            <a:headEnd/>
            <a:tailEnd/>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200" dirty="0" smtClean="0"/>
              <a:t>Workload and Inputs Required </a:t>
            </a:r>
            <a:endParaRPr lang="en-IN" sz="3200" dirty="0"/>
          </a:p>
        </p:txBody>
      </p:sp>
      <p:sp>
        <p:nvSpPr>
          <p:cNvPr id="3" name="Content Placeholder 2"/>
          <p:cNvSpPr>
            <a:spLocks noGrp="1"/>
          </p:cNvSpPr>
          <p:nvPr>
            <p:ph idx="1"/>
          </p:nvPr>
        </p:nvSpPr>
        <p:spPr/>
        <p:txBody>
          <a:bodyPr/>
          <a:lstStyle/>
          <a:p>
            <a:pPr>
              <a:buNone/>
            </a:pPr>
            <a:r>
              <a:rPr lang="en-IN" dirty="0" smtClean="0">
                <a:solidFill>
                  <a:srgbClr val="00B0F0"/>
                </a:solidFill>
              </a:rPr>
              <a:t> </a:t>
            </a:r>
            <a:r>
              <a:rPr lang="en-IN" sz="2800" dirty="0" smtClean="0">
                <a:solidFill>
                  <a:srgbClr val="00B0F0"/>
                </a:solidFill>
              </a:rPr>
              <a:t>The distribution of time under the different design aspects is given below:-</a:t>
            </a:r>
          </a:p>
          <a:p>
            <a:pPr>
              <a:buNone/>
            </a:pPr>
            <a:endParaRPr lang="en-IN" sz="2800" dirty="0" smtClean="0">
              <a:solidFill>
                <a:srgbClr val="00B0F0"/>
              </a:solidFill>
            </a:endParaRPr>
          </a:p>
          <a:p>
            <a:pPr>
              <a:buFont typeface="Wingdings" pitchFamily="2" charset="2"/>
              <a:buChar char="Ø"/>
            </a:pPr>
            <a:r>
              <a:rPr lang="en-IN" sz="2800" dirty="0" smtClean="0">
                <a:solidFill>
                  <a:srgbClr val="00B0F0"/>
                </a:solidFill>
              </a:rPr>
              <a:t>   Functional design          ------   20%</a:t>
            </a:r>
          </a:p>
          <a:p>
            <a:pPr>
              <a:buFont typeface="Wingdings" pitchFamily="2" charset="2"/>
              <a:buChar char="Ø"/>
            </a:pPr>
            <a:r>
              <a:rPr lang="en-IN" sz="2800" dirty="0" smtClean="0">
                <a:solidFill>
                  <a:srgbClr val="00B0F0"/>
                </a:solidFill>
              </a:rPr>
              <a:t>   Design criteria               -------    5%</a:t>
            </a:r>
          </a:p>
          <a:p>
            <a:pPr>
              <a:buFont typeface="Wingdings" pitchFamily="2" charset="2"/>
              <a:buChar char="Ø"/>
            </a:pPr>
            <a:r>
              <a:rPr lang="en-IN" sz="2800" dirty="0" smtClean="0">
                <a:solidFill>
                  <a:srgbClr val="00B0F0"/>
                </a:solidFill>
              </a:rPr>
              <a:t>   Engineering calculations ----- 25  %</a:t>
            </a:r>
          </a:p>
          <a:p>
            <a:pPr>
              <a:buFont typeface="Wingdings" pitchFamily="2" charset="2"/>
              <a:buChar char="Ø"/>
            </a:pPr>
            <a:r>
              <a:rPr lang="en-IN" sz="2800" dirty="0" smtClean="0">
                <a:solidFill>
                  <a:srgbClr val="00B0F0"/>
                </a:solidFill>
              </a:rPr>
              <a:t>    Preparation of drawings ----- 50%</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443814" cy="702358"/>
          </a:xfrm>
        </p:spPr>
        <p:txBody>
          <a:bodyPr>
            <a:noAutofit/>
          </a:bodyPr>
          <a:lstStyle/>
          <a:p>
            <a:r>
              <a:rPr lang="en-IN" sz="3200" dirty="0" smtClean="0"/>
              <a:t/>
            </a:r>
            <a:br>
              <a:rPr lang="en-IN" sz="3200" dirty="0" smtClean="0"/>
            </a:br>
            <a:r>
              <a:rPr lang="en-IN" sz="3200" dirty="0" smtClean="0"/>
              <a:t>Basic technical data required</a:t>
            </a:r>
            <a:br>
              <a:rPr lang="en-IN" sz="3200" dirty="0" smtClean="0"/>
            </a:br>
            <a:endParaRPr lang="en-IN" sz="3200" dirty="0"/>
          </a:p>
        </p:txBody>
      </p:sp>
      <p:sp>
        <p:nvSpPr>
          <p:cNvPr id="3" name="Content Placeholder 2"/>
          <p:cNvSpPr>
            <a:spLocks noGrp="1"/>
          </p:cNvSpPr>
          <p:nvPr>
            <p:ph idx="1"/>
          </p:nvPr>
        </p:nvSpPr>
        <p:spPr>
          <a:xfrm>
            <a:off x="500034" y="1214422"/>
            <a:ext cx="8286808" cy="5429288"/>
          </a:xfrm>
        </p:spPr>
        <p:txBody>
          <a:bodyPr>
            <a:normAutofit/>
          </a:bodyPr>
          <a:lstStyle/>
          <a:p>
            <a:pPr>
              <a:buFont typeface="Wingdings" pitchFamily="2" charset="2"/>
              <a:buChar char="Ø"/>
            </a:pPr>
            <a:r>
              <a:rPr lang="en-IN" sz="2800" dirty="0" smtClean="0">
                <a:solidFill>
                  <a:srgbClr val="00B0F0"/>
                </a:solidFill>
              </a:rPr>
              <a:t>Before taking – up the design work of a shaft system, considerable basic data is required to be collected. </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This basic data could be grouped under four categories . They are</a:t>
            </a:r>
          </a:p>
          <a:p>
            <a:pPr>
              <a:buNone/>
            </a:pPr>
            <a:endParaRPr lang="en-IN" sz="2800" dirty="0" smtClean="0">
              <a:solidFill>
                <a:srgbClr val="00B0F0"/>
              </a:solidFill>
            </a:endParaRPr>
          </a:p>
          <a:p>
            <a:pPr>
              <a:buFont typeface="Wingdings" pitchFamily="2" charset="2"/>
              <a:buChar char="§"/>
            </a:pPr>
            <a:r>
              <a:rPr lang="en-IN" sz="2800" dirty="0" smtClean="0">
                <a:solidFill>
                  <a:srgbClr val="00B0F0"/>
                </a:solidFill>
              </a:rPr>
              <a:t> Functional </a:t>
            </a:r>
          </a:p>
          <a:p>
            <a:pPr>
              <a:buFont typeface="Wingdings" pitchFamily="2" charset="2"/>
              <a:buChar char="§"/>
            </a:pPr>
            <a:r>
              <a:rPr lang="en-IN" sz="2800" dirty="0" smtClean="0">
                <a:solidFill>
                  <a:srgbClr val="00B0F0"/>
                </a:solidFill>
              </a:rPr>
              <a:t> Geo-technical </a:t>
            </a:r>
          </a:p>
          <a:p>
            <a:pPr>
              <a:buFont typeface="Wingdings" pitchFamily="2" charset="2"/>
              <a:buChar char="§"/>
            </a:pPr>
            <a:r>
              <a:rPr lang="en-IN" sz="2800" dirty="0" smtClean="0">
                <a:solidFill>
                  <a:srgbClr val="00B0F0"/>
                </a:solidFill>
              </a:rPr>
              <a:t> Geographical </a:t>
            </a:r>
          </a:p>
          <a:p>
            <a:pPr>
              <a:buFont typeface="Wingdings" pitchFamily="2" charset="2"/>
              <a:buChar char="§"/>
            </a:pPr>
            <a:r>
              <a:rPr lang="en-IN" sz="2800" dirty="0" smtClean="0">
                <a:solidFill>
                  <a:srgbClr val="00B0F0"/>
                </a:solidFill>
              </a:rPr>
              <a:t>Operational. </a:t>
            </a:r>
          </a:p>
          <a:p>
            <a:endParaRPr lang="en-IN" dirty="0" smtClean="0">
              <a:solidFill>
                <a:srgbClr val="00B0F0"/>
              </a:solidFill>
            </a:endParaRPr>
          </a:p>
          <a:p>
            <a:pPr>
              <a:buNone/>
            </a:pPr>
            <a:endParaRPr lang="en-IN"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7072362" cy="725470"/>
          </a:xfrm>
        </p:spPr>
        <p:txBody>
          <a:bodyPr>
            <a:normAutofit fontScale="90000"/>
          </a:bodyPr>
          <a:lstStyle/>
          <a:p>
            <a:pPr algn="ctr"/>
            <a:r>
              <a:rPr lang="en-IN" sz="4800" dirty="0" smtClean="0">
                <a:solidFill>
                  <a:srgbClr val="92D050"/>
                </a:solidFill>
              </a:rPr>
              <a:t>     </a:t>
            </a:r>
            <a:r>
              <a:rPr lang="en-IN" sz="3300" dirty="0" smtClean="0">
                <a:solidFill>
                  <a:srgbClr val="92D050"/>
                </a:solidFill>
              </a:rPr>
              <a:t>Functional</a:t>
            </a:r>
            <a:endParaRPr lang="en-IN" sz="3300" dirty="0">
              <a:solidFill>
                <a:srgbClr val="92D050"/>
              </a:solidFill>
            </a:endParaRPr>
          </a:p>
        </p:txBody>
      </p:sp>
      <p:sp>
        <p:nvSpPr>
          <p:cNvPr id="3" name="Content Placeholder 2"/>
          <p:cNvSpPr>
            <a:spLocks noGrp="1"/>
          </p:cNvSpPr>
          <p:nvPr>
            <p:ph idx="1"/>
          </p:nvPr>
        </p:nvSpPr>
        <p:spPr>
          <a:xfrm>
            <a:off x="357158" y="1357298"/>
            <a:ext cx="8786842" cy="5214974"/>
          </a:xfrm>
        </p:spPr>
        <p:txBody>
          <a:bodyPr>
            <a:normAutofit fontScale="70000" lnSpcReduction="20000"/>
          </a:bodyPr>
          <a:lstStyle/>
          <a:p>
            <a:pPr>
              <a:buFont typeface="Wingdings" pitchFamily="2" charset="2"/>
              <a:buChar char="Ø"/>
            </a:pPr>
            <a:r>
              <a:rPr lang="en-IN" sz="3200" dirty="0" smtClean="0">
                <a:solidFill>
                  <a:srgbClr val="00B0F0"/>
                </a:solidFill>
              </a:rPr>
              <a:t>ventilation requirements  (required 15m/s ,for man winding 8m/s)</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 peak hourly winding capacity and nature of winding duty </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 levels of winding  (conveyor gradient should not be greater than 1 in 4)</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layout of other surface features </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 details of incoming and outgoing transport system </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 underground drainage layout (pipes entering &amp; leaving the shafts)</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 special conditions, if any.</a:t>
            </a:r>
            <a:endParaRPr lang="en-IN"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7500990" cy="725470"/>
          </a:xfrm>
        </p:spPr>
        <p:txBody>
          <a:bodyPr>
            <a:normAutofit/>
          </a:bodyPr>
          <a:lstStyle/>
          <a:p>
            <a:pPr algn="ctr"/>
            <a:r>
              <a:rPr lang="en-IN" sz="3200" dirty="0" smtClean="0">
                <a:solidFill>
                  <a:srgbClr val="92D050"/>
                </a:solidFill>
              </a:rPr>
              <a:t>Geo-technical</a:t>
            </a:r>
            <a:endParaRPr lang="en-IN" sz="3200" dirty="0">
              <a:solidFill>
                <a:srgbClr val="92D050"/>
              </a:solidFill>
            </a:endParaRPr>
          </a:p>
        </p:txBody>
      </p:sp>
      <p:sp>
        <p:nvSpPr>
          <p:cNvPr id="3" name="Content Placeholder 2"/>
          <p:cNvSpPr>
            <a:spLocks noGrp="1"/>
          </p:cNvSpPr>
          <p:nvPr>
            <p:ph idx="1"/>
          </p:nvPr>
        </p:nvSpPr>
        <p:spPr>
          <a:xfrm>
            <a:off x="500034" y="1071546"/>
            <a:ext cx="8643966" cy="5786454"/>
          </a:xfrm>
        </p:spPr>
        <p:txBody>
          <a:bodyPr>
            <a:noAutofit/>
          </a:bodyPr>
          <a:lstStyle/>
          <a:p>
            <a:pPr>
              <a:buFont typeface="Wingdings" pitchFamily="2" charset="2"/>
              <a:buChar char="Ø"/>
            </a:pPr>
            <a:r>
              <a:rPr lang="en-IN" sz="2600" dirty="0" smtClean="0">
                <a:solidFill>
                  <a:srgbClr val="00B0F0"/>
                </a:solidFill>
              </a:rPr>
              <a:t> Strata log </a:t>
            </a:r>
          </a:p>
          <a:p>
            <a:pPr>
              <a:buFont typeface="Wingdings" pitchFamily="2" charset="2"/>
              <a:buChar char="Ø"/>
            </a:pPr>
            <a:endParaRPr lang="en-IN" sz="2600" dirty="0" smtClean="0">
              <a:solidFill>
                <a:srgbClr val="00B0F0"/>
              </a:solidFill>
            </a:endParaRPr>
          </a:p>
          <a:p>
            <a:pPr>
              <a:buFont typeface="Wingdings" pitchFamily="2" charset="2"/>
              <a:buChar char="Ø"/>
            </a:pPr>
            <a:r>
              <a:rPr lang="en-IN" sz="2600" dirty="0" smtClean="0">
                <a:solidFill>
                  <a:srgbClr val="00B0F0"/>
                </a:solidFill>
              </a:rPr>
              <a:t>Soil characteristics (for foundation)</a:t>
            </a:r>
          </a:p>
          <a:p>
            <a:pPr>
              <a:buFont typeface="Wingdings" pitchFamily="2" charset="2"/>
              <a:buChar char="Ø"/>
            </a:pPr>
            <a:endParaRPr lang="en-IN" sz="2600" dirty="0" smtClean="0">
              <a:solidFill>
                <a:srgbClr val="00B0F0"/>
              </a:solidFill>
            </a:endParaRPr>
          </a:p>
          <a:p>
            <a:pPr>
              <a:buFont typeface="Wingdings" pitchFamily="2" charset="2"/>
              <a:buChar char="Ø"/>
            </a:pPr>
            <a:r>
              <a:rPr lang="en-IN" sz="2600" dirty="0" smtClean="0">
                <a:solidFill>
                  <a:srgbClr val="00B0F0"/>
                </a:solidFill>
              </a:rPr>
              <a:t>Rock properties (founding level of shaft, lining support of insets)</a:t>
            </a:r>
          </a:p>
          <a:p>
            <a:pPr>
              <a:buFont typeface="Wingdings" pitchFamily="2" charset="2"/>
              <a:buChar char="Ø"/>
            </a:pPr>
            <a:endParaRPr lang="en-IN" sz="2600" dirty="0" smtClean="0">
              <a:solidFill>
                <a:srgbClr val="00B0F0"/>
              </a:solidFill>
            </a:endParaRPr>
          </a:p>
          <a:p>
            <a:pPr>
              <a:buFont typeface="Wingdings" pitchFamily="2" charset="2"/>
              <a:buChar char="Ø"/>
            </a:pPr>
            <a:r>
              <a:rPr lang="en-IN" sz="2600" dirty="0" smtClean="0">
                <a:solidFill>
                  <a:srgbClr val="00B0F0"/>
                </a:solidFill>
              </a:rPr>
              <a:t> Hydrology (from sinking point of view, water pressure for lining, position for water  )  </a:t>
            </a:r>
          </a:p>
          <a:p>
            <a:pPr>
              <a:buFont typeface="Wingdings" pitchFamily="2" charset="2"/>
              <a:buChar char="Ø"/>
            </a:pPr>
            <a:endParaRPr lang="en-IN" sz="2600" dirty="0" smtClean="0">
              <a:solidFill>
                <a:srgbClr val="00B0F0"/>
              </a:solidFill>
            </a:endParaRPr>
          </a:p>
          <a:p>
            <a:pPr>
              <a:buFont typeface="Wingdings" pitchFamily="2" charset="2"/>
              <a:buChar char="Ø"/>
            </a:pPr>
            <a:r>
              <a:rPr lang="en-IN" sz="2600" dirty="0" smtClean="0">
                <a:solidFill>
                  <a:srgbClr val="00B0F0"/>
                </a:solidFill>
              </a:rPr>
              <a:t> Chemical analysis of water (concrete composition)</a:t>
            </a:r>
            <a:endParaRPr lang="en-IN" sz="2600"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428604"/>
            <a:ext cx="8072494" cy="5929354"/>
          </a:xfrm>
        </p:spPr>
        <p:txBody>
          <a:bodyPr>
            <a:normAutofit fontScale="77500" lnSpcReduction="20000"/>
          </a:bodyPr>
          <a:lstStyle/>
          <a:p>
            <a:pPr marL="550926" indent="-514350" algn="ctr">
              <a:buNone/>
            </a:pPr>
            <a:r>
              <a:rPr lang="en-IN" sz="4100" dirty="0" smtClean="0">
                <a:solidFill>
                  <a:srgbClr val="92D050"/>
                </a:solidFill>
              </a:rPr>
              <a:t>Geographical</a:t>
            </a:r>
          </a:p>
          <a:p>
            <a:pPr marL="550926" indent="-514350" algn="ctr">
              <a:buFont typeface="Wingdings" pitchFamily="2" charset="2"/>
              <a:buChar char="Ø"/>
            </a:pPr>
            <a:endParaRPr lang="en-IN" sz="3200" dirty="0" smtClean="0">
              <a:solidFill>
                <a:srgbClr val="00B0F0"/>
              </a:solidFill>
            </a:endParaRPr>
          </a:p>
          <a:p>
            <a:pPr marL="550926" indent="-514350">
              <a:buFont typeface="Wingdings" pitchFamily="2" charset="2"/>
              <a:buChar char="Ø"/>
            </a:pPr>
            <a:r>
              <a:rPr lang="en-IN" sz="3200" dirty="0" smtClean="0">
                <a:solidFill>
                  <a:srgbClr val="00B0F0"/>
                </a:solidFill>
              </a:rPr>
              <a:t>Surface topography</a:t>
            </a:r>
          </a:p>
          <a:p>
            <a:pPr marL="550926" indent="-514350">
              <a:buFont typeface="Wingdings" pitchFamily="2" charset="2"/>
              <a:buChar char="Ø"/>
            </a:pPr>
            <a:endParaRPr lang="en-IN" sz="3200" dirty="0" smtClean="0">
              <a:solidFill>
                <a:srgbClr val="00B0F0"/>
              </a:solidFill>
            </a:endParaRPr>
          </a:p>
          <a:p>
            <a:pPr marL="550926" indent="-514350">
              <a:buFont typeface="Wingdings" pitchFamily="2" charset="2"/>
              <a:buChar char="Ø"/>
            </a:pPr>
            <a:r>
              <a:rPr lang="en-IN" sz="3200" dirty="0" smtClean="0">
                <a:solidFill>
                  <a:srgbClr val="00B0F0"/>
                </a:solidFill>
              </a:rPr>
              <a:t>Location in respect to wind direction ,seismic waves, etc.(wind level or throw of dust)</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  Highest flood level(collar level), if relevant.                                     </a:t>
            </a:r>
            <a:br>
              <a:rPr lang="en-IN" sz="3200" dirty="0" smtClean="0">
                <a:solidFill>
                  <a:srgbClr val="00B0F0"/>
                </a:solidFill>
              </a:rPr>
            </a:br>
            <a:r>
              <a:rPr lang="en-IN" sz="3200" dirty="0" smtClean="0">
                <a:solidFill>
                  <a:srgbClr val="00B0F0"/>
                </a:solidFill>
              </a:rPr>
              <a:t> </a:t>
            </a:r>
          </a:p>
          <a:p>
            <a:pPr algn="ctr">
              <a:buNone/>
            </a:pPr>
            <a:r>
              <a:rPr lang="en-IN" sz="4100" dirty="0" smtClean="0">
                <a:solidFill>
                  <a:schemeClr val="tx2">
                    <a:lumMod val="50000"/>
                  </a:schemeClr>
                </a:solidFill>
              </a:rPr>
              <a:t/>
            </a:r>
            <a:br>
              <a:rPr lang="en-IN" sz="4100" dirty="0" smtClean="0">
                <a:solidFill>
                  <a:schemeClr val="tx2">
                    <a:lumMod val="50000"/>
                  </a:schemeClr>
                </a:solidFill>
              </a:rPr>
            </a:br>
            <a:r>
              <a:rPr lang="en-IN" sz="4100" dirty="0" smtClean="0">
                <a:solidFill>
                  <a:srgbClr val="92D050"/>
                </a:solidFill>
              </a:rPr>
              <a:t>Operational</a:t>
            </a:r>
          </a:p>
          <a:p>
            <a:pPr>
              <a:buNone/>
            </a:pPr>
            <a:endParaRPr lang="en-IN" sz="3200" dirty="0" smtClean="0">
              <a:solidFill>
                <a:srgbClr val="00B0F0"/>
              </a:solidFill>
            </a:endParaRPr>
          </a:p>
          <a:p>
            <a:pPr>
              <a:buFont typeface="Wingdings" pitchFamily="2" charset="2"/>
              <a:buChar char="Ø"/>
            </a:pPr>
            <a:r>
              <a:rPr lang="en-IN" sz="3200" dirty="0" smtClean="0">
                <a:solidFill>
                  <a:srgbClr val="00B0F0"/>
                </a:solidFill>
              </a:rPr>
              <a:t>Statutory requirements </a:t>
            </a:r>
            <a:endParaRPr lang="en-IN" dirty="0" smtClean="0">
              <a:solidFill>
                <a:srgbClr val="00B0F0"/>
              </a:solidFill>
            </a:endParaRP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 Prevalent codes and practices</a:t>
            </a:r>
            <a:endParaRPr lang="en-IN"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501122" cy="511156"/>
          </a:xfrm>
        </p:spPr>
        <p:txBody>
          <a:bodyPr>
            <a:noAutofit/>
          </a:bodyPr>
          <a:lstStyle/>
          <a:p>
            <a:pPr algn="ctr"/>
            <a:r>
              <a:rPr lang="en-IN" sz="3200" dirty="0" smtClean="0">
                <a:effectLst>
                  <a:outerShdw blurRad="38100" dist="25400" dir="5400000" algn="tl" rotWithShape="0">
                    <a:srgbClr val="000000">
                      <a:alpha val="43000"/>
                    </a:srgbClr>
                  </a:outerShdw>
                </a:effectLst>
                <a:latin typeface="Calibri"/>
              </a:rPr>
              <a:t/>
            </a:r>
            <a:br>
              <a:rPr lang="en-IN" sz="3200" dirty="0" smtClean="0">
                <a:effectLst>
                  <a:outerShdw blurRad="38100" dist="25400" dir="5400000" algn="tl" rotWithShape="0">
                    <a:srgbClr val="000000">
                      <a:alpha val="43000"/>
                    </a:srgbClr>
                  </a:outerShdw>
                </a:effectLst>
                <a:latin typeface="Calibri"/>
              </a:rPr>
            </a:br>
            <a:r>
              <a:rPr lang="en-IN" sz="3200" dirty="0" smtClean="0">
                <a:effectLst>
                  <a:outerShdw blurRad="38100" dist="25400" dir="5400000" algn="tl" rotWithShape="0">
                    <a:srgbClr val="000000">
                      <a:alpha val="43000"/>
                    </a:srgbClr>
                  </a:outerShdw>
                </a:effectLst>
                <a:latin typeface="Calibri"/>
              </a:rPr>
              <a:t>Design  of  Shaft  System</a:t>
            </a:r>
            <a:r>
              <a:rPr lang="en-IN" sz="3200" dirty="0" smtClean="0"/>
              <a:t/>
            </a:r>
            <a:br>
              <a:rPr lang="en-IN" sz="3200" dirty="0" smtClean="0"/>
            </a:br>
            <a:endParaRPr lang="en-IN" sz="3200" dirty="0"/>
          </a:p>
        </p:txBody>
      </p:sp>
      <p:sp>
        <p:nvSpPr>
          <p:cNvPr id="3" name="Content Placeholder 2"/>
          <p:cNvSpPr>
            <a:spLocks noGrp="1"/>
          </p:cNvSpPr>
          <p:nvPr>
            <p:ph idx="1"/>
          </p:nvPr>
        </p:nvSpPr>
        <p:spPr>
          <a:xfrm>
            <a:off x="571472" y="1142984"/>
            <a:ext cx="8572528" cy="5357850"/>
          </a:xfrm>
        </p:spPr>
        <p:txBody>
          <a:bodyPr>
            <a:normAutofit fontScale="85000" lnSpcReduction="20000"/>
          </a:bodyPr>
          <a:lstStyle/>
          <a:p>
            <a:pPr>
              <a:buNone/>
            </a:pPr>
            <a:r>
              <a:rPr lang="en-IN" sz="3200" dirty="0" smtClean="0">
                <a:solidFill>
                  <a:srgbClr val="00B0F0"/>
                </a:solidFill>
              </a:rPr>
              <a:t>The shaft system design specifies the following :</a:t>
            </a:r>
          </a:p>
          <a:p>
            <a:pPr>
              <a:buNone/>
            </a:pPr>
            <a:endParaRPr lang="en-IN" sz="3200" dirty="0" smtClean="0">
              <a:solidFill>
                <a:srgbClr val="00B0F0"/>
              </a:solidFill>
            </a:endParaRPr>
          </a:p>
          <a:p>
            <a:pPr>
              <a:buFont typeface="Wingdings" pitchFamily="2" charset="2"/>
              <a:buChar char="Ø"/>
            </a:pPr>
            <a:r>
              <a:rPr lang="en-IN" sz="3200" dirty="0" smtClean="0">
                <a:solidFill>
                  <a:srgbClr val="00B0F0"/>
                </a:solidFill>
              </a:rPr>
              <a:t> The specifications of the winding system and location of winder </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Shaft cross-section showing the position of conveyances,   guides,  pipelines, etc</a:t>
            </a:r>
          </a:p>
          <a:p>
            <a:pPr>
              <a:buNone/>
            </a:pPr>
            <a:r>
              <a:rPr lang="en-IN" sz="3200" dirty="0" smtClean="0">
                <a:solidFill>
                  <a:srgbClr val="00B0F0"/>
                </a:solidFill>
              </a:rPr>
              <a:t>   </a:t>
            </a:r>
          </a:p>
          <a:p>
            <a:pPr>
              <a:buFont typeface="Wingdings" pitchFamily="2" charset="2"/>
              <a:buChar char="Ø"/>
            </a:pPr>
            <a:r>
              <a:rPr lang="en-IN" sz="3200" dirty="0" smtClean="0">
                <a:solidFill>
                  <a:srgbClr val="00B0F0"/>
                </a:solidFill>
              </a:rPr>
              <a:t>General configuration of headframe giving overall levels and dimensions </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Various insets and openings in the shaft.</a:t>
            </a:r>
            <a:r>
              <a:rPr lang="en-IN" sz="3600" dirty="0" smtClean="0"/>
              <a:t/>
            </a:r>
            <a:br>
              <a:rPr lang="en-IN" sz="3600" dirty="0" smtClean="0"/>
            </a:br>
            <a:r>
              <a:rPr lang="en-IN" sz="3600" dirty="0" smtClean="0"/>
              <a:t> </a:t>
            </a:r>
            <a:endParaRPr lang="en-IN"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54032"/>
          </a:xfrm>
        </p:spPr>
        <p:txBody>
          <a:bodyPr>
            <a:normAutofit/>
          </a:bodyPr>
          <a:lstStyle/>
          <a:p>
            <a:pPr algn="ctr"/>
            <a:r>
              <a:rPr lang="en-IN" sz="3200" dirty="0" smtClean="0"/>
              <a:t>Choice of winding system</a:t>
            </a:r>
            <a:endParaRPr lang="en-IN" sz="3200" dirty="0"/>
          </a:p>
        </p:txBody>
      </p:sp>
      <p:sp>
        <p:nvSpPr>
          <p:cNvPr id="3" name="Content Placeholder 2"/>
          <p:cNvSpPr>
            <a:spLocks noGrp="1"/>
          </p:cNvSpPr>
          <p:nvPr>
            <p:ph idx="1"/>
          </p:nvPr>
        </p:nvSpPr>
        <p:spPr>
          <a:xfrm>
            <a:off x="357158" y="1214422"/>
            <a:ext cx="8643998" cy="5357850"/>
          </a:xfrm>
        </p:spPr>
        <p:txBody>
          <a:bodyPr>
            <a:normAutofit fontScale="77500" lnSpcReduction="20000"/>
          </a:bodyPr>
          <a:lstStyle/>
          <a:p>
            <a:endParaRPr lang="en-IN" sz="3200" u="sng" dirty="0" smtClean="0">
              <a:solidFill>
                <a:srgbClr val="00B0F0"/>
              </a:solidFill>
            </a:endParaRPr>
          </a:p>
          <a:p>
            <a:pPr>
              <a:buNone/>
            </a:pPr>
            <a:r>
              <a:rPr lang="en-IN" sz="3200" dirty="0" smtClean="0">
                <a:solidFill>
                  <a:srgbClr val="00B0F0"/>
                </a:solidFill>
              </a:rPr>
              <a:t>  	Major items on which decision is to be made are as follows :</a:t>
            </a:r>
          </a:p>
          <a:p>
            <a:pPr>
              <a:buNone/>
            </a:pPr>
            <a:endParaRPr lang="en-IN" sz="3200" dirty="0" smtClean="0">
              <a:solidFill>
                <a:srgbClr val="00B0F0"/>
              </a:solidFill>
            </a:endParaRPr>
          </a:p>
          <a:p>
            <a:pPr>
              <a:buFont typeface="Wingdings" pitchFamily="2" charset="2"/>
              <a:buChar char="Ø"/>
            </a:pPr>
            <a:r>
              <a:rPr lang="en-IN" sz="3200" dirty="0" smtClean="0">
                <a:solidFill>
                  <a:srgbClr val="00B0F0"/>
                </a:solidFill>
              </a:rPr>
              <a:t>Balanced winding or counter-weight system;</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Winding cycle and payload;</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Type of conveyance and dimensions;</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Nature of guides and locations;</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Type of winder </a:t>
            </a:r>
            <a:r>
              <a:rPr lang="en-IN" sz="2800" dirty="0" smtClean="0">
                <a:solidFill>
                  <a:srgbClr val="00B0F0"/>
                </a:solidFill>
              </a:rPr>
              <a:t/>
            </a:r>
            <a:br>
              <a:rPr lang="en-IN" sz="2800" dirty="0" smtClean="0">
                <a:solidFill>
                  <a:srgbClr val="00B0F0"/>
                </a:solidFill>
              </a:rPr>
            </a:br>
            <a:endParaRPr lang="en-IN"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358246" cy="868346"/>
          </a:xfrm>
        </p:spPr>
        <p:txBody>
          <a:bodyPr>
            <a:normAutofit/>
          </a:bodyPr>
          <a:lstStyle/>
          <a:p>
            <a:pPr algn="ctr"/>
            <a:r>
              <a:rPr lang="en-IN" sz="3000" dirty="0" smtClean="0"/>
              <a:t>Balanced winding or counter weight-system</a:t>
            </a:r>
            <a:endParaRPr lang="en-IN" sz="3000" dirty="0"/>
          </a:p>
        </p:txBody>
      </p:sp>
      <p:sp>
        <p:nvSpPr>
          <p:cNvPr id="3" name="Content Placeholder 2"/>
          <p:cNvSpPr>
            <a:spLocks noGrp="1"/>
          </p:cNvSpPr>
          <p:nvPr>
            <p:ph idx="1"/>
          </p:nvPr>
        </p:nvSpPr>
        <p:spPr>
          <a:xfrm>
            <a:off x="428596" y="1500174"/>
            <a:ext cx="8715404" cy="5214974"/>
          </a:xfrm>
        </p:spPr>
        <p:txBody>
          <a:bodyPr>
            <a:normAutofit/>
          </a:bodyPr>
          <a:lstStyle/>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However, if winding from several levels is to be done frequently, a counter-weight system is chosen. </a:t>
            </a:r>
          </a:p>
          <a:p>
            <a:pPr>
              <a:buFont typeface="Wingdings" pitchFamily="2" charset="2"/>
              <a:buChar char="Ø"/>
            </a:pPr>
            <a:endParaRPr lang="en-IN" sz="2800" dirty="0" smtClean="0">
              <a:solidFill>
                <a:srgbClr val="00B0F0"/>
              </a:solidFill>
            </a:endParaRP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In some special situations when more than one winding plant has to be provided in one shaft or a large size cage is to be accommodated, counter-weight system is chosen from space considerations in the shaft.</a:t>
            </a:r>
          </a:p>
          <a:p>
            <a:endParaRPr lang="en-IN" sz="3200" dirty="0" smtClean="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rcRect/>
          <a:stretch>
            <a:fillRect/>
          </a:stretch>
        </p:blipFill>
        <p:spPr bwMode="auto">
          <a:xfrm>
            <a:off x="500034" y="1214422"/>
            <a:ext cx="2752725" cy="30956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500826" y="1643050"/>
            <a:ext cx="2466975" cy="22669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3571868" y="1928802"/>
            <a:ext cx="2643206" cy="2181694"/>
          </a:xfrm>
          <a:prstGeom prst="rect">
            <a:avLst/>
          </a:prstGeom>
          <a:noFill/>
          <a:ln w="9525">
            <a:noFill/>
            <a:miter lim="800000"/>
            <a:headEnd/>
            <a:tailEnd/>
          </a:ln>
          <a:effectLst/>
        </p:spPr>
      </p:pic>
      <p:sp>
        <p:nvSpPr>
          <p:cNvPr id="9" name="TextBox 8"/>
          <p:cNvSpPr txBox="1"/>
          <p:nvPr/>
        </p:nvSpPr>
        <p:spPr>
          <a:xfrm>
            <a:off x="500034" y="4714884"/>
            <a:ext cx="2428892" cy="646331"/>
          </a:xfrm>
          <a:prstGeom prst="rect">
            <a:avLst/>
          </a:prstGeom>
          <a:noFill/>
        </p:spPr>
        <p:txBody>
          <a:bodyPr wrap="square" rtlCol="0">
            <a:spAutoFit/>
          </a:bodyPr>
          <a:lstStyle/>
          <a:p>
            <a:pPr algn="ctr"/>
            <a:r>
              <a:rPr lang="en-US" dirty="0" smtClean="0">
                <a:solidFill>
                  <a:srgbClr val="00B0F0"/>
                </a:solidFill>
              </a:rPr>
              <a:t>SINGLE LEVEL WINDING</a:t>
            </a:r>
            <a:endParaRPr lang="en-IN" dirty="0">
              <a:solidFill>
                <a:srgbClr val="00B0F0"/>
              </a:solidFill>
            </a:endParaRPr>
          </a:p>
        </p:txBody>
      </p:sp>
      <p:sp>
        <p:nvSpPr>
          <p:cNvPr id="10" name="TextBox 9"/>
          <p:cNvSpPr txBox="1"/>
          <p:nvPr/>
        </p:nvSpPr>
        <p:spPr>
          <a:xfrm>
            <a:off x="3571868" y="4714884"/>
            <a:ext cx="2643206" cy="1200329"/>
          </a:xfrm>
          <a:prstGeom prst="rect">
            <a:avLst/>
          </a:prstGeom>
          <a:noFill/>
        </p:spPr>
        <p:txBody>
          <a:bodyPr wrap="square" rtlCol="0">
            <a:spAutoFit/>
          </a:bodyPr>
          <a:lstStyle/>
          <a:p>
            <a:pPr algn="ctr"/>
            <a:r>
              <a:rPr lang="en-US" dirty="0" smtClean="0">
                <a:solidFill>
                  <a:srgbClr val="00B0F0"/>
                </a:solidFill>
              </a:rPr>
              <a:t>ROPE GUIDES</a:t>
            </a:r>
          </a:p>
          <a:p>
            <a:pPr algn="ctr"/>
            <a:r>
              <a:rPr lang="en-US" dirty="0" smtClean="0">
                <a:solidFill>
                  <a:srgbClr val="00B0F0"/>
                </a:solidFill>
              </a:rPr>
              <a:t>DIA UP TO 5.2M</a:t>
            </a:r>
          </a:p>
          <a:p>
            <a:pPr algn="ctr"/>
            <a:r>
              <a:rPr lang="en-US" dirty="0" smtClean="0">
                <a:solidFill>
                  <a:srgbClr val="00B0F0"/>
                </a:solidFill>
              </a:rPr>
              <a:t>ONE PAIR OF CONVEYANCE</a:t>
            </a:r>
            <a:endParaRPr lang="en-IN" dirty="0">
              <a:solidFill>
                <a:srgbClr val="00B0F0"/>
              </a:solidFill>
            </a:endParaRPr>
          </a:p>
        </p:txBody>
      </p:sp>
      <p:sp>
        <p:nvSpPr>
          <p:cNvPr id="11" name="TextBox 10"/>
          <p:cNvSpPr txBox="1"/>
          <p:nvPr/>
        </p:nvSpPr>
        <p:spPr>
          <a:xfrm>
            <a:off x="6500826" y="4643446"/>
            <a:ext cx="2357454" cy="1477328"/>
          </a:xfrm>
          <a:prstGeom prst="rect">
            <a:avLst/>
          </a:prstGeom>
          <a:noFill/>
        </p:spPr>
        <p:txBody>
          <a:bodyPr wrap="square" rtlCol="0">
            <a:spAutoFit/>
          </a:bodyPr>
          <a:lstStyle/>
          <a:p>
            <a:pPr algn="ctr"/>
            <a:r>
              <a:rPr lang="en-US" dirty="0" smtClean="0">
                <a:solidFill>
                  <a:srgbClr val="00B0F0"/>
                </a:solidFill>
              </a:rPr>
              <a:t>RIGID GUIDES</a:t>
            </a:r>
          </a:p>
          <a:p>
            <a:pPr algn="ctr"/>
            <a:r>
              <a:rPr lang="en-US" dirty="0" smtClean="0">
                <a:solidFill>
                  <a:srgbClr val="00B0F0"/>
                </a:solidFill>
              </a:rPr>
              <a:t>DIA 7.2 TO 7.5M OR MORE</a:t>
            </a:r>
          </a:p>
          <a:p>
            <a:pPr algn="ctr"/>
            <a:r>
              <a:rPr lang="en-US" dirty="0" smtClean="0">
                <a:solidFill>
                  <a:srgbClr val="00B0F0"/>
                </a:solidFill>
              </a:rPr>
              <a:t>TWO PAIR OF CONVEYANCE</a:t>
            </a:r>
            <a:endParaRPr lang="en-IN" dirty="0">
              <a:solidFill>
                <a:srgbClr val="00B0F0"/>
              </a:solidFill>
            </a:endParaRPr>
          </a:p>
        </p:txBody>
      </p:sp>
      <p:sp>
        <p:nvSpPr>
          <p:cNvPr id="8" name="TextBox 7"/>
          <p:cNvSpPr txBox="1"/>
          <p:nvPr/>
        </p:nvSpPr>
        <p:spPr>
          <a:xfrm>
            <a:off x="2285984" y="500042"/>
            <a:ext cx="5000660" cy="584775"/>
          </a:xfrm>
          <a:prstGeom prst="rect">
            <a:avLst/>
          </a:prstGeom>
          <a:noFill/>
        </p:spPr>
        <p:txBody>
          <a:bodyPr wrap="square" rtlCol="0">
            <a:spAutoFit/>
          </a:bodyPr>
          <a:lstStyle/>
          <a:p>
            <a:pPr algn="ctr"/>
            <a:r>
              <a:rPr lang="en-US" sz="3200" dirty="0" smtClean="0">
                <a:solidFill>
                  <a:schemeClr val="bg1"/>
                </a:solidFill>
              </a:rPr>
              <a:t>Balanced  winding</a:t>
            </a:r>
            <a:endParaRPr lang="en-IN" sz="3200" dirty="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srcRect/>
          <a:stretch>
            <a:fillRect/>
          </a:stretch>
        </p:blipFill>
        <p:spPr bwMode="auto">
          <a:xfrm>
            <a:off x="6357950" y="1428736"/>
            <a:ext cx="2447925" cy="18288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2928926" y="1357298"/>
            <a:ext cx="2762250" cy="24288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71472" y="1357298"/>
            <a:ext cx="1943100" cy="2762250"/>
          </a:xfrm>
          <a:prstGeom prst="rect">
            <a:avLst/>
          </a:prstGeom>
          <a:noFill/>
          <a:ln w="9525">
            <a:noFill/>
            <a:miter lim="800000"/>
            <a:headEnd/>
            <a:tailEnd/>
          </a:ln>
          <a:effectLst/>
        </p:spPr>
      </p:pic>
      <p:sp>
        <p:nvSpPr>
          <p:cNvPr id="9" name="TextBox 8"/>
          <p:cNvSpPr txBox="1"/>
          <p:nvPr/>
        </p:nvSpPr>
        <p:spPr>
          <a:xfrm>
            <a:off x="571472" y="4786322"/>
            <a:ext cx="2071702" cy="646331"/>
          </a:xfrm>
          <a:prstGeom prst="rect">
            <a:avLst/>
          </a:prstGeom>
          <a:noFill/>
        </p:spPr>
        <p:txBody>
          <a:bodyPr wrap="square" rtlCol="0">
            <a:spAutoFit/>
          </a:bodyPr>
          <a:lstStyle/>
          <a:p>
            <a:pPr algn="ctr"/>
            <a:r>
              <a:rPr lang="en-US" dirty="0" smtClean="0">
                <a:solidFill>
                  <a:srgbClr val="00B0F0"/>
                </a:solidFill>
              </a:rPr>
              <a:t>MULTI LEVEL WINDING</a:t>
            </a:r>
            <a:endParaRPr lang="en-IN" dirty="0">
              <a:solidFill>
                <a:srgbClr val="00B0F0"/>
              </a:solidFill>
            </a:endParaRPr>
          </a:p>
        </p:txBody>
      </p:sp>
      <p:sp>
        <p:nvSpPr>
          <p:cNvPr id="10" name="TextBox 9"/>
          <p:cNvSpPr txBox="1"/>
          <p:nvPr/>
        </p:nvSpPr>
        <p:spPr>
          <a:xfrm>
            <a:off x="3071802" y="4786322"/>
            <a:ext cx="3071834" cy="1200329"/>
          </a:xfrm>
          <a:prstGeom prst="rect">
            <a:avLst/>
          </a:prstGeom>
          <a:noFill/>
        </p:spPr>
        <p:txBody>
          <a:bodyPr wrap="square" rtlCol="0">
            <a:spAutoFit/>
          </a:bodyPr>
          <a:lstStyle/>
          <a:p>
            <a:pPr algn="ctr"/>
            <a:r>
              <a:rPr lang="en-US" dirty="0" smtClean="0">
                <a:solidFill>
                  <a:srgbClr val="00B0F0"/>
                </a:solidFill>
              </a:rPr>
              <a:t>RIGID GIDES DIA 6.5M</a:t>
            </a:r>
          </a:p>
          <a:p>
            <a:pPr algn="ctr"/>
            <a:r>
              <a:rPr lang="en-US" dirty="0" smtClean="0">
                <a:solidFill>
                  <a:srgbClr val="00B0F0"/>
                </a:solidFill>
              </a:rPr>
              <a:t>ONE PAIR OF SKIP </a:t>
            </a:r>
          </a:p>
          <a:p>
            <a:pPr algn="ctr"/>
            <a:r>
              <a:rPr lang="en-US" dirty="0" smtClean="0">
                <a:solidFill>
                  <a:srgbClr val="00B0F0"/>
                </a:solidFill>
              </a:rPr>
              <a:t>SINGLE CASE WITH COUNTER WEIGHT</a:t>
            </a:r>
            <a:endParaRPr lang="en-IN" dirty="0">
              <a:solidFill>
                <a:srgbClr val="00B0F0"/>
              </a:solidFill>
            </a:endParaRPr>
          </a:p>
        </p:txBody>
      </p:sp>
      <p:sp>
        <p:nvSpPr>
          <p:cNvPr id="11" name="TextBox 10"/>
          <p:cNvSpPr txBox="1"/>
          <p:nvPr/>
        </p:nvSpPr>
        <p:spPr>
          <a:xfrm>
            <a:off x="6643702" y="4857760"/>
            <a:ext cx="2071702" cy="1200329"/>
          </a:xfrm>
          <a:prstGeom prst="rect">
            <a:avLst/>
          </a:prstGeom>
          <a:noFill/>
        </p:spPr>
        <p:txBody>
          <a:bodyPr wrap="square" rtlCol="0">
            <a:spAutoFit/>
          </a:bodyPr>
          <a:lstStyle/>
          <a:p>
            <a:pPr algn="ctr"/>
            <a:r>
              <a:rPr lang="en-US" dirty="0" smtClean="0">
                <a:solidFill>
                  <a:srgbClr val="00B0F0"/>
                </a:solidFill>
              </a:rPr>
              <a:t>ROPE GUIDES</a:t>
            </a:r>
          </a:p>
          <a:p>
            <a:pPr algn="ctr"/>
            <a:r>
              <a:rPr lang="en-US" dirty="0" smtClean="0">
                <a:solidFill>
                  <a:srgbClr val="00B0F0"/>
                </a:solidFill>
              </a:rPr>
              <a:t>DIA&lt;4.8M</a:t>
            </a:r>
          </a:p>
          <a:p>
            <a:pPr algn="ctr"/>
            <a:r>
              <a:rPr lang="en-US" dirty="0" smtClean="0">
                <a:solidFill>
                  <a:srgbClr val="00B0F0"/>
                </a:solidFill>
              </a:rPr>
              <a:t>SINGLE CASE WITH CUNTER WEIGHT</a:t>
            </a:r>
            <a:endParaRPr lang="en-IN" dirty="0">
              <a:solidFill>
                <a:srgbClr val="00B0F0"/>
              </a:solidFill>
            </a:endParaRPr>
          </a:p>
        </p:txBody>
      </p:sp>
      <p:sp>
        <p:nvSpPr>
          <p:cNvPr id="8" name="TextBox 7"/>
          <p:cNvSpPr txBox="1"/>
          <p:nvPr/>
        </p:nvSpPr>
        <p:spPr>
          <a:xfrm>
            <a:off x="2857488" y="357166"/>
            <a:ext cx="3786214" cy="584775"/>
          </a:xfrm>
          <a:prstGeom prst="rect">
            <a:avLst/>
          </a:prstGeom>
          <a:noFill/>
        </p:spPr>
        <p:txBody>
          <a:bodyPr wrap="square" rtlCol="0">
            <a:spAutoFit/>
          </a:bodyPr>
          <a:lstStyle/>
          <a:p>
            <a:pPr algn="ctr"/>
            <a:r>
              <a:rPr lang="en-US" sz="3200" dirty="0" smtClean="0">
                <a:solidFill>
                  <a:schemeClr val="bg1"/>
                </a:solidFill>
              </a:rPr>
              <a:t>Single level winding</a:t>
            </a:r>
            <a:endParaRPr lang="en-IN" sz="3200" dirty="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1928802"/>
            <a:ext cx="6400800" cy="1752600"/>
          </a:xfrm>
        </p:spPr>
        <p:txBody>
          <a:bodyPr>
            <a:normAutofit/>
          </a:bodyPr>
          <a:lstStyle/>
          <a:p>
            <a:r>
              <a:rPr lang="en-IN" sz="4800" dirty="0" smtClean="0">
                <a:solidFill>
                  <a:srgbClr val="00B0F0"/>
                </a:solidFill>
              </a:rPr>
              <a:t>Designing a shaft system </a:t>
            </a:r>
            <a:endParaRPr lang="en-IN" sz="4800"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3200" dirty="0" smtClean="0"/>
              <a:t/>
            </a:r>
            <a:br>
              <a:rPr lang="en-US" sz="3200" dirty="0" smtClean="0"/>
            </a:br>
            <a:r>
              <a:rPr lang="en-US" sz="3200" dirty="0" smtClean="0"/>
              <a:t>Winding cycle and pay load</a:t>
            </a:r>
            <a:r>
              <a:rPr lang="en-IN" dirty="0" smtClean="0"/>
              <a:t/>
            </a:r>
            <a:br>
              <a:rPr lang="en-IN" dirty="0" smtClean="0"/>
            </a:br>
            <a:endParaRPr lang="en-IN" dirty="0"/>
          </a:p>
        </p:txBody>
      </p:sp>
      <p:sp>
        <p:nvSpPr>
          <p:cNvPr id="3" name="Content Placeholder 2"/>
          <p:cNvSpPr>
            <a:spLocks noGrp="1"/>
          </p:cNvSpPr>
          <p:nvPr>
            <p:ph idx="1"/>
          </p:nvPr>
        </p:nvSpPr>
        <p:spPr>
          <a:xfrm>
            <a:off x="428596" y="1214422"/>
            <a:ext cx="8715404" cy="5429288"/>
          </a:xfrm>
        </p:spPr>
        <p:txBody>
          <a:bodyPr>
            <a:normAutofit fontScale="85000" lnSpcReduction="10000"/>
          </a:bodyPr>
          <a:lstStyle/>
          <a:p>
            <a:pPr>
              <a:buFont typeface="Wingdings" pitchFamily="2" charset="2"/>
              <a:buChar char="Ø"/>
            </a:pPr>
            <a:endParaRPr lang="en-IN" dirty="0" smtClean="0"/>
          </a:p>
          <a:p>
            <a:pPr>
              <a:buFont typeface="Wingdings" pitchFamily="2" charset="2"/>
              <a:buChar char="Ø"/>
            </a:pPr>
            <a:r>
              <a:rPr lang="en-IN" sz="2800" dirty="0" smtClean="0">
                <a:solidFill>
                  <a:srgbClr val="00B0F0"/>
                </a:solidFill>
              </a:rPr>
              <a:t>The greater the payload and smaller the speed , safer and more efficient is the wind.</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 The peak power requirement also goes down with the speed. </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The size of the conveyance, rope and winding machine will become larger and more expensive with the increase in payload.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 </a:t>
            </a:r>
            <a:r>
              <a:rPr lang="en-IN" sz="2800" dirty="0" smtClean="0">
                <a:solidFill>
                  <a:srgbClr val="00B0F0"/>
                </a:solidFill>
              </a:rPr>
              <a:t>Theoretical winding cycle indicating the period of acceleration and deceleration and the constant winding speed can be worked out after providing for the decking time. </a:t>
            </a:r>
          </a:p>
          <a:p>
            <a:pPr>
              <a:buFont typeface="Wingdings" pitchFamily="2" charset="2"/>
              <a:buChar char="Ø"/>
            </a:pPr>
            <a:endParaRPr lang="en-IN" dirty="0" smtClean="0"/>
          </a:p>
          <a:p>
            <a:pPr>
              <a:buFont typeface="Wingdings" pitchFamily="2" charset="2"/>
              <a:buChar char="Ø"/>
            </a:pPr>
            <a:endParaRPr lang="en-US" dirty="0" smtClean="0"/>
          </a:p>
          <a:p>
            <a:pPr>
              <a:buFont typeface="Wingdings" pitchFamily="2" charset="2"/>
              <a:buChar char="Ø"/>
            </a:pPr>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714380"/>
          </a:xfrm>
        </p:spPr>
        <p:txBody>
          <a:bodyPr>
            <a:normAutofit/>
          </a:bodyPr>
          <a:lstStyle/>
          <a:p>
            <a:pPr algn="ctr"/>
            <a:r>
              <a:rPr lang="en-US" sz="3600" dirty="0" smtClean="0"/>
              <a:t>Winding cycle and pay load</a:t>
            </a:r>
            <a:endParaRPr lang="en-IN" sz="3600" dirty="0"/>
          </a:p>
        </p:txBody>
      </p:sp>
      <p:sp>
        <p:nvSpPr>
          <p:cNvPr id="3" name="Content Placeholder 2"/>
          <p:cNvSpPr>
            <a:spLocks noGrp="1"/>
          </p:cNvSpPr>
          <p:nvPr>
            <p:ph idx="1"/>
          </p:nvPr>
        </p:nvSpPr>
        <p:spPr>
          <a:xfrm>
            <a:off x="357158" y="1142984"/>
            <a:ext cx="8786842" cy="5715016"/>
          </a:xfrm>
        </p:spPr>
        <p:txBody>
          <a:bodyPr>
            <a:normAutofit/>
          </a:bodyPr>
          <a:lstStyle/>
          <a:p>
            <a:endParaRPr lang="en-IN" sz="2600" dirty="0" smtClean="0">
              <a:solidFill>
                <a:srgbClr val="00B0F0"/>
              </a:solidFill>
            </a:endParaRPr>
          </a:p>
          <a:p>
            <a:pPr>
              <a:buFont typeface="Wingdings" pitchFamily="2" charset="2"/>
              <a:buChar char="Ø"/>
            </a:pPr>
            <a:r>
              <a:rPr lang="en-IN" sz="2600" dirty="0" smtClean="0">
                <a:solidFill>
                  <a:srgbClr val="00B0F0"/>
                </a:solidFill>
              </a:rPr>
              <a:t>However, the theoretical winding cycle is required to modified from practical operational considerations by providing additional time </a:t>
            </a:r>
          </a:p>
          <a:p>
            <a:pPr>
              <a:buFont typeface="Wingdings" pitchFamily="2" charset="2"/>
              <a:buChar char="Ø"/>
            </a:pPr>
            <a:endParaRPr lang="en-IN" sz="2600" dirty="0" smtClean="0">
              <a:solidFill>
                <a:srgbClr val="00B0F0"/>
              </a:solidFill>
            </a:endParaRPr>
          </a:p>
          <a:p>
            <a:pPr>
              <a:buFont typeface="Wingdings" pitchFamily="2" charset="2"/>
              <a:buChar char="Ø"/>
            </a:pPr>
            <a:r>
              <a:rPr lang="en-IN" sz="2600" dirty="0" smtClean="0">
                <a:solidFill>
                  <a:srgbClr val="00B0F0"/>
                </a:solidFill>
              </a:rPr>
              <a:t>This is to ensure smooth starting and stopping operations as well as change over from the acceleration and deceleration periods to the period of constant speed.</a:t>
            </a:r>
          </a:p>
          <a:p>
            <a:pPr>
              <a:buFont typeface="Wingdings" pitchFamily="2" charset="2"/>
              <a:buChar char="Ø"/>
            </a:pPr>
            <a:endParaRPr lang="en-IN" sz="2600" dirty="0" smtClean="0">
              <a:solidFill>
                <a:srgbClr val="00B0F0"/>
              </a:solidFill>
            </a:endParaRPr>
          </a:p>
          <a:p>
            <a:pPr>
              <a:buFont typeface="Wingdings" pitchFamily="2" charset="2"/>
              <a:buChar char="Ø"/>
            </a:pPr>
            <a:r>
              <a:rPr lang="en-IN" sz="2600" dirty="0" smtClean="0">
                <a:solidFill>
                  <a:srgbClr val="00B0F0"/>
                </a:solidFill>
              </a:rPr>
              <a:t> Once the winding cycle is decided, with the help of  the peak hourly winding capacity, the payload can be worked out. </a:t>
            </a:r>
          </a:p>
          <a:p>
            <a:endParaRPr lang="en-IN"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072494" cy="725470"/>
          </a:xfrm>
        </p:spPr>
        <p:txBody>
          <a:bodyPr>
            <a:normAutofit/>
          </a:bodyPr>
          <a:lstStyle/>
          <a:p>
            <a:pPr algn="ctr"/>
            <a:r>
              <a:rPr lang="en-IN" sz="3200" dirty="0" smtClean="0"/>
              <a:t>Type of winder</a:t>
            </a:r>
            <a:endParaRPr lang="en-IN" sz="3200" dirty="0"/>
          </a:p>
        </p:txBody>
      </p:sp>
      <p:sp>
        <p:nvSpPr>
          <p:cNvPr id="3" name="Content Placeholder 2"/>
          <p:cNvSpPr>
            <a:spLocks noGrp="1"/>
          </p:cNvSpPr>
          <p:nvPr>
            <p:ph idx="1"/>
          </p:nvPr>
        </p:nvSpPr>
        <p:spPr>
          <a:xfrm>
            <a:off x="428596" y="1000108"/>
            <a:ext cx="8715404" cy="5715040"/>
          </a:xfrm>
        </p:spPr>
        <p:txBody>
          <a:bodyPr>
            <a:normAutofit fontScale="25000" lnSpcReduction="20000"/>
          </a:bodyPr>
          <a:lstStyle/>
          <a:p>
            <a:pPr>
              <a:buNone/>
            </a:pPr>
            <a:endParaRPr lang="en-IN" sz="3400" dirty="0" smtClean="0">
              <a:solidFill>
                <a:srgbClr val="00B0F0"/>
              </a:solidFill>
            </a:endParaRPr>
          </a:p>
          <a:p>
            <a:pPr>
              <a:buNone/>
            </a:pPr>
            <a:r>
              <a:rPr lang="en-IN" sz="12000" dirty="0" smtClean="0">
                <a:solidFill>
                  <a:srgbClr val="92D050"/>
                </a:solidFill>
              </a:rPr>
              <a:t>Friction winders</a:t>
            </a:r>
          </a:p>
          <a:p>
            <a:pPr>
              <a:buNone/>
            </a:pPr>
            <a:endParaRPr lang="en-IN" sz="12000" dirty="0" smtClean="0">
              <a:solidFill>
                <a:schemeClr val="tx2">
                  <a:lumMod val="50000"/>
                </a:schemeClr>
              </a:solidFill>
            </a:endParaRPr>
          </a:p>
          <a:p>
            <a:pPr>
              <a:buFont typeface="Wingdings" pitchFamily="2" charset="2"/>
              <a:buChar char="Ø"/>
            </a:pPr>
            <a:r>
              <a:rPr lang="en-IN" sz="9600" dirty="0" smtClean="0">
                <a:solidFill>
                  <a:srgbClr val="00B0F0"/>
                </a:solidFill>
              </a:rPr>
              <a:t>In  case of friction winders the ratio of the rope tensions on the loaded and empty sides are to be maintained all the time</a:t>
            </a:r>
          </a:p>
          <a:p>
            <a:pPr>
              <a:buFont typeface="Wingdings" pitchFamily="2" charset="2"/>
              <a:buChar char="Ø"/>
            </a:pPr>
            <a:endParaRPr lang="en-IN" sz="9600" dirty="0" smtClean="0">
              <a:solidFill>
                <a:srgbClr val="00B0F0"/>
              </a:solidFill>
            </a:endParaRPr>
          </a:p>
          <a:p>
            <a:pPr>
              <a:buFont typeface="Wingdings" pitchFamily="2" charset="2"/>
              <a:buChar char="Ø"/>
            </a:pPr>
            <a:r>
              <a:rPr lang="en-IN" sz="9600" dirty="0" smtClean="0">
                <a:solidFill>
                  <a:srgbClr val="00B0F0"/>
                </a:solidFill>
              </a:rPr>
              <a:t>For depths less than 300 metres, use of friction winder is not advantageous from the fact that</a:t>
            </a:r>
          </a:p>
          <a:p>
            <a:pPr>
              <a:buFont typeface="Wingdings" pitchFamily="2" charset="2"/>
              <a:buChar char="Ø"/>
            </a:pPr>
            <a:endParaRPr lang="en-IN" sz="9600" dirty="0" smtClean="0">
              <a:solidFill>
                <a:srgbClr val="00B0F0"/>
              </a:solidFill>
            </a:endParaRPr>
          </a:p>
          <a:p>
            <a:pPr lvl="1">
              <a:buFont typeface="Wingdings" pitchFamily="2" charset="2"/>
              <a:buChar char="§"/>
            </a:pPr>
            <a:r>
              <a:rPr lang="en-US" sz="9600" dirty="0" smtClean="0">
                <a:solidFill>
                  <a:srgbClr val="00B0F0"/>
                </a:solidFill>
              </a:rPr>
              <a:t>The ratio of rope tensions in the static state is limited to 50% of the suspended weight on  the rope</a:t>
            </a:r>
          </a:p>
          <a:p>
            <a:pPr lvl="1">
              <a:buFont typeface="Wingdings" pitchFamily="2" charset="2"/>
              <a:buChar char="§"/>
            </a:pPr>
            <a:r>
              <a:rPr lang="en-US" sz="9600" dirty="0" smtClean="0">
                <a:solidFill>
                  <a:srgbClr val="00B0F0"/>
                </a:solidFill>
              </a:rPr>
              <a:t>The pay load thus gets very limited in this case</a:t>
            </a:r>
          </a:p>
          <a:p>
            <a:pPr lvl="1">
              <a:buFont typeface="Wingdings" pitchFamily="2" charset="2"/>
              <a:buChar char="§"/>
            </a:pPr>
            <a:endParaRPr lang="en-IN" sz="9600" dirty="0" smtClean="0">
              <a:solidFill>
                <a:srgbClr val="00B0F0"/>
              </a:solidFill>
            </a:endParaRPr>
          </a:p>
          <a:p>
            <a:pPr>
              <a:buFont typeface="Wingdings" pitchFamily="2" charset="2"/>
              <a:buChar char="Ø"/>
            </a:pPr>
            <a:r>
              <a:rPr lang="en-IN" sz="9600" dirty="0" smtClean="0">
                <a:solidFill>
                  <a:srgbClr val="00B0F0"/>
                </a:solidFill>
              </a:rPr>
              <a:t> For greater depths and within prevalent depth ranges of the present day coal mining industry friction winders would be more advantageous</a:t>
            </a:r>
          </a:p>
          <a:p>
            <a:pPr>
              <a:buFont typeface="Wingdings" pitchFamily="2" charset="2"/>
              <a:buChar char="Ø"/>
            </a:pPr>
            <a:endParaRPr lang="en-IN" sz="8000" dirty="0" smtClean="0">
              <a:solidFill>
                <a:srgbClr val="00B0F0"/>
              </a:solidFill>
            </a:endParaRPr>
          </a:p>
          <a:p>
            <a:pPr>
              <a:buFont typeface="Wingdings" pitchFamily="2" charset="2"/>
              <a:buChar char="Ø"/>
            </a:pPr>
            <a:endParaRPr lang="en-IN" sz="8000" dirty="0" smtClean="0">
              <a:solidFill>
                <a:srgbClr val="00B0F0"/>
              </a:solidFill>
            </a:endParaRPr>
          </a:p>
          <a:p>
            <a:endParaRPr lang="en-IN" sz="8000" dirty="0" smtClean="0">
              <a:solidFill>
                <a:srgbClr val="00B0F0"/>
              </a:solidFill>
            </a:endParaRPr>
          </a:p>
          <a:p>
            <a:endParaRPr lang="en-IN" sz="3800" dirty="0" smtClean="0">
              <a:solidFill>
                <a:srgbClr val="00B0F0"/>
              </a:solidFill>
            </a:endParaRPr>
          </a:p>
          <a:p>
            <a:endParaRPr lang="en-IN" sz="3400" dirty="0" smtClean="0"/>
          </a:p>
          <a:p>
            <a:endParaRPr lang="en-IN" dirty="0" smtClean="0"/>
          </a:p>
          <a:p>
            <a:r>
              <a:rPr lang="en-IN" dirty="0" smtClean="0"/>
              <a:t>.</a:t>
            </a:r>
          </a:p>
          <a:p>
            <a:endParaRPr lang="en-IN"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7929618" cy="725470"/>
          </a:xfrm>
        </p:spPr>
        <p:txBody>
          <a:bodyPr>
            <a:normAutofit/>
          </a:bodyPr>
          <a:lstStyle/>
          <a:p>
            <a:pPr algn="ctr"/>
            <a:r>
              <a:rPr lang="en-IN" sz="3200" dirty="0" smtClean="0"/>
              <a:t>Type of winder</a:t>
            </a:r>
            <a:endParaRPr lang="en-IN" sz="3200" dirty="0"/>
          </a:p>
        </p:txBody>
      </p:sp>
      <p:sp>
        <p:nvSpPr>
          <p:cNvPr id="3" name="Content Placeholder 2"/>
          <p:cNvSpPr>
            <a:spLocks noGrp="1"/>
          </p:cNvSpPr>
          <p:nvPr>
            <p:ph idx="1"/>
          </p:nvPr>
        </p:nvSpPr>
        <p:spPr>
          <a:xfrm>
            <a:off x="714348" y="1071546"/>
            <a:ext cx="8429652" cy="5500726"/>
          </a:xfrm>
        </p:spPr>
        <p:txBody>
          <a:bodyPr>
            <a:normAutofit fontScale="77500" lnSpcReduction="20000"/>
          </a:bodyPr>
          <a:lstStyle/>
          <a:p>
            <a:pPr>
              <a:buNone/>
            </a:pPr>
            <a:r>
              <a:rPr lang="en-IN" sz="3900" dirty="0" smtClean="0">
                <a:solidFill>
                  <a:srgbClr val="92D050"/>
                </a:solidFill>
              </a:rPr>
              <a:t>Friction winders</a:t>
            </a:r>
          </a:p>
          <a:p>
            <a:pPr>
              <a:buNone/>
            </a:pPr>
            <a:endParaRPr lang="en-IN" sz="3200" dirty="0" smtClean="0">
              <a:solidFill>
                <a:srgbClr val="00B0F0"/>
              </a:solidFill>
            </a:endParaRPr>
          </a:p>
          <a:p>
            <a:pPr>
              <a:buFont typeface="Wingdings" pitchFamily="2" charset="2"/>
              <a:buChar char="Ø"/>
            </a:pPr>
            <a:r>
              <a:rPr lang="en-IN" sz="3200" dirty="0" smtClean="0">
                <a:solidFill>
                  <a:srgbClr val="00B0F0"/>
                </a:solidFill>
              </a:rPr>
              <a:t>In case of a friction winder the conveyance cannot be decked on keeps or platforms and the conveyance all the time remains suspended on the rope.</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Due to rope stretch the position of the conveyance varies according to the load in conveyance and, therefore, for friction winders operating cages elaborate decking arrangements involving use of swinging platforms, pusher rams etc. are to be made.</a:t>
            </a:r>
          </a:p>
          <a:p>
            <a:pPr>
              <a:buFont typeface="Wingdings" pitchFamily="2" charset="2"/>
              <a:buChar char="Ø"/>
            </a:pPr>
            <a:endParaRPr lang="en-IN" sz="3200" dirty="0" smtClean="0">
              <a:solidFill>
                <a:srgbClr val="00B0F0"/>
              </a:solidFill>
            </a:endParaRPr>
          </a:p>
          <a:p>
            <a:pPr>
              <a:buFont typeface="Wingdings" pitchFamily="2" charset="2"/>
              <a:buChar char="Ø"/>
            </a:pPr>
            <a:r>
              <a:rPr lang="en-IN" sz="3200" dirty="0" smtClean="0">
                <a:solidFill>
                  <a:srgbClr val="00B0F0"/>
                </a:solidFill>
              </a:rPr>
              <a:t>Balance rope being an essential item of friction winder the conveyance is to be designed to sustain the load of balance rope.</a:t>
            </a:r>
          </a:p>
          <a:p>
            <a:pPr>
              <a:buFont typeface="Wingdings" pitchFamily="2" charset="2"/>
              <a:buChar char="Ø"/>
            </a:pPr>
            <a:endParaRPr lang="en-IN" sz="3200" dirty="0" smtClean="0">
              <a:solidFill>
                <a:srgbClr val="00B0F0"/>
              </a:solidFill>
            </a:endParaRPr>
          </a:p>
          <a:p>
            <a:endParaRPr lang="en-IN"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54032"/>
          </a:xfrm>
        </p:spPr>
        <p:txBody>
          <a:bodyPr>
            <a:normAutofit/>
          </a:bodyPr>
          <a:lstStyle/>
          <a:p>
            <a:pPr algn="ctr"/>
            <a:r>
              <a:rPr lang="en-IN" sz="3200" dirty="0" smtClean="0"/>
              <a:t>Type of winder</a:t>
            </a:r>
            <a:endParaRPr lang="en-IN" sz="3200" dirty="0"/>
          </a:p>
        </p:txBody>
      </p:sp>
      <p:sp>
        <p:nvSpPr>
          <p:cNvPr id="3" name="Content Placeholder 2"/>
          <p:cNvSpPr>
            <a:spLocks noGrp="1"/>
          </p:cNvSpPr>
          <p:nvPr>
            <p:ph idx="1"/>
          </p:nvPr>
        </p:nvSpPr>
        <p:spPr>
          <a:xfrm>
            <a:off x="357158" y="1000108"/>
            <a:ext cx="8786842" cy="5857892"/>
          </a:xfrm>
        </p:spPr>
        <p:txBody>
          <a:bodyPr>
            <a:normAutofit/>
          </a:bodyPr>
          <a:lstStyle/>
          <a:p>
            <a:pPr>
              <a:buNone/>
            </a:pPr>
            <a:endParaRPr lang="en-IN" sz="3200" dirty="0" smtClean="0">
              <a:solidFill>
                <a:srgbClr val="00B0F0"/>
              </a:solidFill>
            </a:endParaRPr>
          </a:p>
          <a:p>
            <a:pPr>
              <a:buNone/>
            </a:pPr>
            <a:r>
              <a:rPr lang="en-IN" sz="2800" dirty="0" smtClean="0">
                <a:solidFill>
                  <a:srgbClr val="92D050"/>
                </a:solidFill>
              </a:rPr>
              <a:t>Friction winders</a:t>
            </a:r>
          </a:p>
          <a:p>
            <a:pPr>
              <a:buFont typeface="Wingdings" pitchFamily="2" charset="2"/>
              <a:buChar char="Ø"/>
            </a:pPr>
            <a:r>
              <a:rPr lang="en-IN" sz="2800" dirty="0" smtClean="0">
                <a:solidFill>
                  <a:srgbClr val="00B0F0"/>
                </a:solidFill>
              </a:rPr>
              <a:t>In case of friction winder according to requirement of payload and depth a single rope or multi-rope friction winder can be chosen. </a:t>
            </a:r>
          </a:p>
          <a:p>
            <a:pPr>
              <a:buFont typeface="Wingdings" pitchFamily="2" charset="2"/>
              <a:buChar char="Ø"/>
            </a:pPr>
            <a:endParaRPr lang="en-IN" sz="2800" dirty="0" smtClean="0">
              <a:solidFill>
                <a:srgbClr val="00B0F0"/>
              </a:solidFill>
            </a:endParaRPr>
          </a:p>
          <a:p>
            <a:pPr>
              <a:buNone/>
            </a:pPr>
            <a:r>
              <a:rPr lang="en-US" sz="2800" dirty="0" smtClean="0">
                <a:solidFill>
                  <a:srgbClr val="92D050"/>
                </a:solidFill>
              </a:rPr>
              <a:t>  Multi -rope winder</a:t>
            </a:r>
            <a:endParaRPr lang="en-IN" sz="2800" dirty="0" smtClean="0">
              <a:solidFill>
                <a:srgbClr val="92D050"/>
              </a:solidFill>
            </a:endParaRPr>
          </a:p>
          <a:p>
            <a:pPr>
              <a:buFont typeface="Wingdings" pitchFamily="2" charset="2"/>
              <a:buChar char="Ø"/>
            </a:pPr>
            <a:r>
              <a:rPr lang="en-IN" sz="2800" dirty="0" smtClean="0">
                <a:solidFill>
                  <a:srgbClr val="00B0F0"/>
                </a:solidFill>
              </a:rPr>
              <a:t>A multi-rope winder results in the reduction in the size of mechanical parts of winder and thereby in the cost of the winder</a:t>
            </a:r>
            <a:endParaRPr lang="en-IN" sz="2800"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7429552" cy="725470"/>
          </a:xfrm>
        </p:spPr>
        <p:txBody>
          <a:bodyPr>
            <a:normAutofit/>
          </a:bodyPr>
          <a:lstStyle/>
          <a:p>
            <a:r>
              <a:rPr lang="en-IN" sz="3200" dirty="0" smtClean="0"/>
              <a:t>Location of winder</a:t>
            </a:r>
            <a:endParaRPr lang="en-IN" sz="3200" dirty="0"/>
          </a:p>
        </p:txBody>
      </p:sp>
      <p:sp>
        <p:nvSpPr>
          <p:cNvPr id="3" name="Content Placeholder 2"/>
          <p:cNvSpPr>
            <a:spLocks noGrp="1"/>
          </p:cNvSpPr>
          <p:nvPr>
            <p:ph idx="1"/>
          </p:nvPr>
        </p:nvSpPr>
        <p:spPr>
          <a:xfrm>
            <a:off x="428596" y="1214422"/>
            <a:ext cx="8715404" cy="5643578"/>
          </a:xfrm>
        </p:spPr>
        <p:txBody>
          <a:bodyPr>
            <a:normAutofit fontScale="92500" lnSpcReduction="10000"/>
          </a:bodyPr>
          <a:lstStyle/>
          <a:p>
            <a:pPr>
              <a:buFont typeface="Wingdings" pitchFamily="2" charset="2"/>
              <a:buChar char="Ø"/>
            </a:pPr>
            <a:endParaRPr lang="en-IN" dirty="0" smtClean="0">
              <a:solidFill>
                <a:srgbClr val="00B0F0"/>
              </a:solidFill>
            </a:endParaRPr>
          </a:p>
          <a:p>
            <a:pPr>
              <a:buFont typeface="Wingdings" pitchFamily="2" charset="2"/>
              <a:buChar char="Ø"/>
            </a:pPr>
            <a:r>
              <a:rPr lang="en-IN" sz="3000" dirty="0" smtClean="0">
                <a:solidFill>
                  <a:srgbClr val="00B0F0"/>
                </a:solidFill>
              </a:rPr>
              <a:t>limitations of fleet angle and the rope angle are deciding factors for location of winder</a:t>
            </a:r>
          </a:p>
          <a:p>
            <a:pPr>
              <a:buNone/>
            </a:pPr>
            <a:endParaRPr lang="en-IN" sz="3000" dirty="0" smtClean="0">
              <a:solidFill>
                <a:srgbClr val="00B0F0"/>
              </a:solidFill>
            </a:endParaRPr>
          </a:p>
          <a:p>
            <a:pPr>
              <a:buFont typeface="Wingdings" pitchFamily="2" charset="2"/>
              <a:buChar char="Ø"/>
            </a:pPr>
            <a:r>
              <a:rPr lang="en-IN" sz="3000" dirty="0" smtClean="0">
                <a:solidFill>
                  <a:srgbClr val="00B0F0"/>
                </a:solidFill>
              </a:rPr>
              <a:t>In case of friction winder the alternative of locating the winder on the top of the headframe   should also be examined. </a:t>
            </a:r>
          </a:p>
          <a:p>
            <a:pPr>
              <a:buFont typeface="Wingdings" pitchFamily="2" charset="2"/>
              <a:buChar char="Ø"/>
            </a:pPr>
            <a:endParaRPr lang="en-IN" sz="3000" dirty="0" smtClean="0">
              <a:solidFill>
                <a:srgbClr val="00B0F0"/>
              </a:solidFill>
            </a:endParaRPr>
          </a:p>
          <a:p>
            <a:pPr>
              <a:buFont typeface="Wingdings" pitchFamily="2" charset="2"/>
              <a:buChar char="Ø"/>
            </a:pPr>
            <a:r>
              <a:rPr lang="en-IN" sz="3000" dirty="0" smtClean="0">
                <a:solidFill>
                  <a:srgbClr val="00B0F0"/>
                </a:solidFill>
              </a:rPr>
              <a:t> Location on the head frame can be sufficiently competitive, If the diameter of the drum of a multi-rope friction winder is such that it can be installed on the headframe without use of deflection pulleys then in that</a:t>
            </a:r>
          </a:p>
          <a:p>
            <a:pPr>
              <a:buFont typeface="Wingdings" pitchFamily="2" charset="2"/>
              <a:buChar char="Ø"/>
            </a:pPr>
            <a:endParaRPr lang="en-IN" dirty="0" smtClean="0">
              <a:solidFill>
                <a:srgbClr val="00B0F0"/>
              </a:solidFill>
            </a:endParaRPr>
          </a:p>
          <a:p>
            <a:endParaRPr lang="en-IN" dirty="0"/>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215370" cy="654032"/>
          </a:xfrm>
        </p:spPr>
        <p:txBody>
          <a:bodyPr>
            <a:normAutofit/>
          </a:bodyPr>
          <a:lstStyle/>
          <a:p>
            <a:r>
              <a:rPr lang="en-IN" sz="3200" dirty="0" smtClean="0"/>
              <a:t>Location of winder</a:t>
            </a:r>
            <a:endParaRPr lang="en-IN" sz="3200" dirty="0"/>
          </a:p>
        </p:txBody>
      </p:sp>
      <p:sp>
        <p:nvSpPr>
          <p:cNvPr id="3" name="Content Placeholder 2"/>
          <p:cNvSpPr>
            <a:spLocks noGrp="1"/>
          </p:cNvSpPr>
          <p:nvPr>
            <p:ph idx="1"/>
          </p:nvPr>
        </p:nvSpPr>
        <p:spPr>
          <a:xfrm>
            <a:off x="428596" y="1142984"/>
            <a:ext cx="8501122" cy="5500726"/>
          </a:xfrm>
        </p:spPr>
        <p:txBody>
          <a:bodyPr>
            <a:normAutofit lnSpcReduction="10000"/>
          </a:bodyPr>
          <a:lstStyle/>
          <a:p>
            <a:pPr>
              <a:buNone/>
            </a:pPr>
            <a:endParaRPr lang="en-IN" sz="2800" dirty="0" smtClean="0">
              <a:solidFill>
                <a:srgbClr val="00B0F0"/>
              </a:solidFill>
            </a:endParaRPr>
          </a:p>
          <a:p>
            <a:pPr>
              <a:buFont typeface="Wingdings" pitchFamily="2" charset="2"/>
              <a:buChar char="Ø"/>
            </a:pPr>
            <a:r>
              <a:rPr lang="en-IN" sz="2800" dirty="0" smtClean="0">
                <a:solidFill>
                  <a:srgbClr val="00B0F0"/>
                </a:solidFill>
              </a:rPr>
              <a:t>If sufficient space is available the ground location is preferred and is economical. </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In case of ground mounting of friction winders it is preferred to keep the fleet angle very low. </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With this objective, the two   winding pulleys are located at different levels and the winding machine is located at right angles to the longer axis of the conveyance, thereby   eliminating the fleet angle completely. </a:t>
            </a:r>
          </a:p>
          <a:p>
            <a:pPr>
              <a:buFont typeface="Wingdings" pitchFamily="2" charset="2"/>
              <a:buChar char="Ø"/>
            </a:pPr>
            <a:endParaRPr lang="en-IN" sz="2800" dirty="0" smtClean="0">
              <a:solidFill>
                <a:srgbClr val="00B0F0"/>
              </a:solidFill>
            </a:endParaRPr>
          </a:p>
          <a:p>
            <a:endParaRPr lang="en-IN" sz="2800" dirty="0" smtClean="0">
              <a:solidFill>
                <a:srgbClr val="00B0F0"/>
              </a:solidFill>
            </a:endParaRPr>
          </a:p>
          <a:p>
            <a:endParaRPr lang="en-IN" sz="2800" dirty="0" smtClean="0">
              <a:solidFill>
                <a:srgbClr val="00B0F0"/>
              </a:solidFill>
            </a:endParaRPr>
          </a:p>
          <a:p>
            <a:endParaRPr lang="en-IN" sz="2800" dirty="0" smtClean="0">
              <a:solidFill>
                <a:srgbClr val="00B0F0"/>
              </a:solidFill>
            </a:endParaRPr>
          </a:p>
          <a:p>
            <a:endParaRPr lang="en-IN" sz="2800" dirty="0"/>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928662" y="1928802"/>
            <a:ext cx="3286125" cy="23241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5786446" y="2285992"/>
            <a:ext cx="3019425" cy="1905000"/>
          </a:xfrm>
          <a:prstGeom prst="rect">
            <a:avLst/>
          </a:prstGeom>
          <a:noFill/>
          <a:ln w="9525">
            <a:noFill/>
            <a:miter lim="800000"/>
            <a:headEnd/>
            <a:tailEnd/>
          </a:ln>
          <a:effectLst/>
        </p:spPr>
      </p:pic>
      <p:sp>
        <p:nvSpPr>
          <p:cNvPr id="8" name="TextBox 7"/>
          <p:cNvSpPr txBox="1"/>
          <p:nvPr/>
        </p:nvSpPr>
        <p:spPr>
          <a:xfrm>
            <a:off x="3000364" y="4786322"/>
            <a:ext cx="2928958" cy="1384995"/>
          </a:xfrm>
          <a:prstGeom prst="rect">
            <a:avLst/>
          </a:prstGeom>
          <a:noFill/>
        </p:spPr>
        <p:txBody>
          <a:bodyPr wrap="square" rtlCol="0">
            <a:spAutoFit/>
          </a:bodyPr>
          <a:lstStyle/>
          <a:p>
            <a:pPr algn="ctr"/>
            <a:r>
              <a:rPr lang="en-US" sz="2800" dirty="0" smtClean="0">
                <a:solidFill>
                  <a:srgbClr val="92D050"/>
                </a:solidFill>
              </a:rPr>
              <a:t>Friction winder with pullies in the same plane</a:t>
            </a:r>
            <a:endParaRPr lang="en-IN" sz="2800" dirty="0">
              <a:solidFill>
                <a:srgbClr val="92D050"/>
              </a:solidFill>
            </a:endParaRPr>
          </a:p>
        </p:txBody>
      </p:sp>
      <p:sp>
        <p:nvSpPr>
          <p:cNvPr id="9" name="TextBox 8"/>
          <p:cNvSpPr txBox="1"/>
          <p:nvPr/>
        </p:nvSpPr>
        <p:spPr>
          <a:xfrm>
            <a:off x="1357290" y="714356"/>
            <a:ext cx="6929486" cy="584775"/>
          </a:xfrm>
          <a:prstGeom prst="rect">
            <a:avLst/>
          </a:prstGeom>
          <a:noFill/>
        </p:spPr>
        <p:txBody>
          <a:bodyPr wrap="square" rtlCol="0">
            <a:spAutoFit/>
          </a:bodyPr>
          <a:lstStyle/>
          <a:p>
            <a:pPr algn="ctr"/>
            <a:r>
              <a:rPr lang="en-US" sz="3200" dirty="0" smtClean="0">
                <a:solidFill>
                  <a:schemeClr val="bg1"/>
                </a:solidFill>
              </a:rPr>
              <a:t>Criteria for location of winder</a:t>
            </a:r>
            <a:endParaRPr lang="en-IN" sz="3200" dirty="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14282" y="1785926"/>
            <a:ext cx="2943225" cy="18954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428992" y="1785926"/>
            <a:ext cx="2200275" cy="1943100"/>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5857884" y="1714488"/>
            <a:ext cx="3105150" cy="2047875"/>
          </a:xfrm>
          <a:prstGeom prst="rect">
            <a:avLst/>
          </a:prstGeom>
          <a:noFill/>
          <a:ln w="9525">
            <a:noFill/>
            <a:miter lim="800000"/>
            <a:headEnd/>
            <a:tailEnd/>
          </a:ln>
          <a:effectLst/>
        </p:spPr>
      </p:pic>
      <p:sp>
        <p:nvSpPr>
          <p:cNvPr id="8" name="TextBox 7"/>
          <p:cNvSpPr txBox="1"/>
          <p:nvPr/>
        </p:nvSpPr>
        <p:spPr>
          <a:xfrm>
            <a:off x="285720" y="4071942"/>
            <a:ext cx="2928958" cy="1384995"/>
          </a:xfrm>
          <a:prstGeom prst="rect">
            <a:avLst/>
          </a:prstGeom>
          <a:noFill/>
        </p:spPr>
        <p:txBody>
          <a:bodyPr wrap="square" rtlCol="0">
            <a:spAutoFit/>
          </a:bodyPr>
          <a:lstStyle/>
          <a:p>
            <a:pPr algn="ctr"/>
            <a:r>
              <a:rPr lang="en-US" sz="2800" dirty="0" smtClean="0">
                <a:solidFill>
                  <a:srgbClr val="92D050"/>
                </a:solidFill>
              </a:rPr>
              <a:t>Friction winder with pullies in the same level</a:t>
            </a:r>
            <a:endParaRPr lang="en-IN" sz="2800" dirty="0">
              <a:solidFill>
                <a:srgbClr val="92D050"/>
              </a:solidFill>
            </a:endParaRPr>
          </a:p>
        </p:txBody>
      </p:sp>
      <p:sp>
        <p:nvSpPr>
          <p:cNvPr id="11" name="TextBox 10"/>
          <p:cNvSpPr txBox="1"/>
          <p:nvPr/>
        </p:nvSpPr>
        <p:spPr>
          <a:xfrm>
            <a:off x="1714480" y="428604"/>
            <a:ext cx="6500858" cy="1323439"/>
          </a:xfrm>
          <a:prstGeom prst="rect">
            <a:avLst/>
          </a:prstGeom>
          <a:noFill/>
        </p:spPr>
        <p:txBody>
          <a:bodyPr wrap="square" rtlCol="0">
            <a:spAutoFit/>
          </a:bodyPr>
          <a:lstStyle/>
          <a:p>
            <a:r>
              <a:rPr lang="en-US" sz="4000" dirty="0" smtClean="0">
                <a:solidFill>
                  <a:srgbClr val="00B0F0"/>
                </a:solidFill>
              </a:rPr>
              <a:t>Criteria for location of winder</a:t>
            </a:r>
            <a:endParaRPr lang="en-IN" sz="4000" dirty="0" smtClean="0">
              <a:solidFill>
                <a:srgbClr val="00B0F0"/>
              </a:solidFill>
            </a:endParaRPr>
          </a:p>
          <a:p>
            <a:endParaRPr lang="en-IN" sz="4000"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25470"/>
          </a:xfrm>
        </p:spPr>
        <p:txBody>
          <a:bodyPr>
            <a:noAutofit/>
          </a:bodyPr>
          <a:lstStyle/>
          <a:p>
            <a:pPr algn="ctr"/>
            <a:r>
              <a:rPr lang="en-IN" sz="3200" dirty="0" smtClean="0"/>
              <a:t/>
            </a:r>
            <a:br>
              <a:rPr lang="en-IN" sz="3200" dirty="0" smtClean="0"/>
            </a:br>
            <a:r>
              <a:rPr lang="en-IN" sz="3200" dirty="0" smtClean="0"/>
              <a:t>Type of conveyance and dimensions</a:t>
            </a:r>
            <a:br>
              <a:rPr lang="en-IN" sz="3200" dirty="0" smtClean="0"/>
            </a:br>
            <a:endParaRPr lang="en-IN" sz="3200" dirty="0"/>
          </a:p>
        </p:txBody>
      </p:sp>
      <p:sp>
        <p:nvSpPr>
          <p:cNvPr id="3" name="Content Placeholder 2"/>
          <p:cNvSpPr>
            <a:spLocks noGrp="1"/>
          </p:cNvSpPr>
          <p:nvPr>
            <p:ph idx="1"/>
          </p:nvPr>
        </p:nvSpPr>
        <p:spPr>
          <a:xfrm>
            <a:off x="428596" y="1071546"/>
            <a:ext cx="8715404" cy="5786454"/>
          </a:xfrm>
        </p:spPr>
        <p:txBody>
          <a:bodyPr>
            <a:normAutofit fontScale="85000" lnSpcReduction="20000"/>
          </a:bodyPr>
          <a:lstStyle/>
          <a:p>
            <a:pPr>
              <a:buNone/>
            </a:pPr>
            <a:r>
              <a:rPr lang="en-IN" dirty="0" smtClean="0">
                <a:solidFill>
                  <a:srgbClr val="00B0F0"/>
                </a:solidFill>
              </a:rPr>
              <a:t> </a:t>
            </a:r>
          </a:p>
          <a:p>
            <a:pPr>
              <a:buNone/>
            </a:pPr>
            <a:endParaRPr lang="en-IN" b="1" u="sng" dirty="0" smtClean="0">
              <a:solidFill>
                <a:srgbClr val="00B0F0"/>
              </a:solidFill>
            </a:endParaRPr>
          </a:p>
          <a:p>
            <a:pPr>
              <a:buFont typeface="Wingdings" pitchFamily="2" charset="2"/>
              <a:buChar char="Ø"/>
            </a:pPr>
            <a:r>
              <a:rPr lang="en-IN" dirty="0" smtClean="0">
                <a:solidFill>
                  <a:srgbClr val="00B0F0"/>
                </a:solidFill>
              </a:rPr>
              <a:t>Simultaneous decking of more than one deck of the cage for changing of tubs/mine cars requires elaborate car handling arrangements involving considerable expenditure.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T he ratio of payload to dead load in cage winding system is also rather unfavourable.</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whenever the production envisaged from a single pit is 0.6 m. tonnes or more per annum, the choice leans heavily in favour of skip winding.</a:t>
            </a:r>
          </a:p>
          <a:p>
            <a:pPr>
              <a:buNone/>
            </a:pPr>
            <a:endParaRPr lang="en-IN" dirty="0" smtClean="0">
              <a:solidFill>
                <a:srgbClr val="00B0F0"/>
              </a:solidFill>
            </a:endParaRPr>
          </a:p>
          <a:p>
            <a:pPr>
              <a:buNone/>
            </a:pPr>
            <a:r>
              <a:rPr lang="en-IN" dirty="0" smtClean="0"/>
              <a:t> </a:t>
            </a:r>
          </a:p>
          <a:p>
            <a:endParaRPr lang="en-IN"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643998" cy="785818"/>
          </a:xfrm>
        </p:spPr>
        <p:txBody>
          <a:bodyPr>
            <a:noAutofit/>
          </a:bodyPr>
          <a:lstStyle/>
          <a:p>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Inter-relation of Shaft Sub-system with other</a:t>
            </a:r>
            <a:br>
              <a:rPr lang="en-IN" sz="3200" dirty="0" smtClean="0"/>
            </a:br>
            <a:r>
              <a:rPr lang="en-IN" sz="3200" dirty="0" smtClean="0"/>
              <a:t> sub-systems</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571472" y="1357298"/>
            <a:ext cx="8572528" cy="5214974"/>
          </a:xfrm>
        </p:spPr>
        <p:txBody>
          <a:bodyPr>
            <a:normAutofit fontScale="92500" lnSpcReduction="20000"/>
          </a:bodyPr>
          <a:lstStyle/>
          <a:p>
            <a:pPr>
              <a:buFont typeface="Wingdings" pitchFamily="2" charset="2"/>
              <a:buChar char="Ø"/>
            </a:pPr>
            <a:r>
              <a:rPr lang="en-IN" dirty="0" smtClean="0">
                <a:solidFill>
                  <a:srgbClr val="00B0F0"/>
                </a:solidFill>
              </a:rPr>
              <a:t>A  Shaft system is a sub-system of the mine as a whole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It is functionally inter–related to many other sub-systems, of which some of the important ones could be identified as follows:</a:t>
            </a:r>
          </a:p>
          <a:p>
            <a:pPr>
              <a:buNone/>
            </a:pPr>
            <a:endParaRPr lang="en-IN" dirty="0" smtClean="0">
              <a:solidFill>
                <a:srgbClr val="00B0F0"/>
              </a:solidFill>
            </a:endParaRPr>
          </a:p>
          <a:p>
            <a:pPr lvl="1">
              <a:buFont typeface="Wingdings" pitchFamily="2" charset="2"/>
              <a:buChar char="§"/>
            </a:pPr>
            <a:r>
              <a:rPr lang="en-IN" dirty="0" smtClean="0">
                <a:solidFill>
                  <a:srgbClr val="00B0F0"/>
                </a:solidFill>
              </a:rPr>
              <a:t>   Mine transport</a:t>
            </a:r>
          </a:p>
          <a:p>
            <a:pPr lvl="1">
              <a:buFont typeface="Wingdings" pitchFamily="2" charset="2"/>
              <a:buChar char="§"/>
            </a:pPr>
            <a:r>
              <a:rPr lang="en-IN" dirty="0" smtClean="0">
                <a:solidFill>
                  <a:srgbClr val="00B0F0"/>
                </a:solidFill>
              </a:rPr>
              <a:t>   Mine ventilation</a:t>
            </a:r>
          </a:p>
          <a:p>
            <a:pPr lvl="1">
              <a:buFont typeface="Wingdings" pitchFamily="2" charset="2"/>
              <a:buChar char="§"/>
            </a:pPr>
            <a:r>
              <a:rPr lang="en-IN" dirty="0" smtClean="0">
                <a:solidFill>
                  <a:srgbClr val="00B0F0"/>
                </a:solidFill>
              </a:rPr>
              <a:t>   Dewatering</a:t>
            </a:r>
          </a:p>
          <a:p>
            <a:pPr lvl="1">
              <a:buFont typeface="Wingdings" pitchFamily="2" charset="2"/>
              <a:buChar char="§"/>
            </a:pPr>
            <a:r>
              <a:rPr lang="en-IN" dirty="0" smtClean="0">
                <a:solidFill>
                  <a:srgbClr val="00B0F0"/>
                </a:solidFill>
              </a:rPr>
              <a:t>   Production</a:t>
            </a:r>
          </a:p>
          <a:p>
            <a:pPr lvl="1">
              <a:buFont typeface="Wingdings" pitchFamily="2" charset="2"/>
              <a:buChar char="§"/>
            </a:pPr>
            <a:r>
              <a:rPr lang="en-IN" dirty="0" smtClean="0">
                <a:solidFill>
                  <a:srgbClr val="00B0F0"/>
                </a:solidFill>
              </a:rPr>
              <a:t>   Surface arrangements, etc.</a:t>
            </a:r>
          </a:p>
          <a:p>
            <a:endParaRPr lang="en-IN"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868346"/>
          </a:xfrm>
        </p:spPr>
        <p:txBody>
          <a:bodyPr/>
          <a:lstStyle/>
          <a:p>
            <a:r>
              <a:rPr lang="en-IN" dirty="0" smtClean="0"/>
              <a:t/>
            </a:r>
            <a:br>
              <a:rPr lang="en-IN" dirty="0" smtClean="0"/>
            </a:br>
            <a:r>
              <a:rPr lang="en-IN" sz="3200" dirty="0" smtClean="0"/>
              <a:t>Type of conveyance and dimensions</a:t>
            </a:r>
            <a:r>
              <a:rPr lang="en-IN" dirty="0" smtClean="0"/>
              <a:t/>
            </a:r>
            <a:br>
              <a:rPr lang="en-IN" dirty="0" smtClean="0"/>
            </a:br>
            <a:endParaRPr lang="en-IN" dirty="0"/>
          </a:p>
        </p:txBody>
      </p:sp>
      <p:sp>
        <p:nvSpPr>
          <p:cNvPr id="3" name="Content Placeholder 2"/>
          <p:cNvSpPr>
            <a:spLocks noGrp="1"/>
          </p:cNvSpPr>
          <p:nvPr>
            <p:ph idx="1"/>
          </p:nvPr>
        </p:nvSpPr>
        <p:spPr>
          <a:xfrm>
            <a:off x="285720" y="1214422"/>
            <a:ext cx="8572560" cy="5214974"/>
          </a:xfrm>
        </p:spPr>
        <p:txBody>
          <a:bodyPr/>
          <a:lstStyle/>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 For men and material winding single or multi-deck cages are chosen according to duty requirement</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For men winding the attempt should be to lower the men in the major shift in 30 minutes. </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The most common base dimension of cages and skips are equivalent to those of a commonly used tandem tub cage. </a:t>
            </a:r>
          </a:p>
          <a:p>
            <a:endParaRPr lang="en-IN" sz="2800" dirty="0"/>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58204" cy="868346"/>
          </a:xfrm>
        </p:spPr>
        <p:txBody>
          <a:bodyPr/>
          <a:lstStyle/>
          <a:p>
            <a:pPr algn="ctr"/>
            <a:r>
              <a:rPr lang="en-IN" sz="3200" dirty="0" smtClean="0"/>
              <a:t/>
            </a:r>
            <a:br>
              <a:rPr lang="en-IN" sz="3200" dirty="0" smtClean="0"/>
            </a:br>
            <a:r>
              <a:rPr lang="en-IN" sz="3200" dirty="0" smtClean="0"/>
              <a:t>Type of conveyance and dimensions</a:t>
            </a:r>
            <a:br>
              <a:rPr lang="en-IN" sz="3200" dirty="0" smtClean="0"/>
            </a:br>
            <a:endParaRPr lang="en-IN" sz="3200" dirty="0"/>
          </a:p>
        </p:txBody>
      </p:sp>
      <p:sp>
        <p:nvSpPr>
          <p:cNvPr id="3" name="Content Placeholder 2"/>
          <p:cNvSpPr>
            <a:spLocks noGrp="1"/>
          </p:cNvSpPr>
          <p:nvPr>
            <p:ph idx="1"/>
          </p:nvPr>
        </p:nvSpPr>
        <p:spPr>
          <a:xfrm>
            <a:off x="500034" y="1500174"/>
            <a:ext cx="8643966" cy="5072098"/>
          </a:xfrm>
        </p:spPr>
        <p:txBody>
          <a:bodyPr>
            <a:normAutofit/>
          </a:bodyPr>
          <a:lstStyle/>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While for man winding simultaneous decking of more than one deck is considered, the material cars are normally handed only from one level to which different deck of the cages are levelled in succession. </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For the base dimensions of cage the prevailing dimensions of tubs/mine cars are considered. The base dimensions of cages and skips are generally kept the same. </a:t>
            </a:r>
          </a:p>
          <a:p>
            <a:pPr>
              <a:buFont typeface="Wingdings" pitchFamily="2" charset="2"/>
              <a:buChar char="Ø"/>
            </a:pPr>
            <a:endParaRPr lang="en-IN" sz="2800" dirty="0" smtClean="0">
              <a:solidFill>
                <a:srgbClr val="00B0F0"/>
              </a:solidFill>
            </a:endParaRPr>
          </a:p>
          <a:p>
            <a:pPr>
              <a:buNone/>
            </a:pPr>
            <a:endParaRPr lang="en-IN" sz="2800" dirty="0" smtClean="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58204" cy="796908"/>
          </a:xfrm>
        </p:spPr>
        <p:txBody>
          <a:bodyPr/>
          <a:lstStyle/>
          <a:p>
            <a:pPr algn="ctr"/>
            <a:r>
              <a:rPr lang="en-IN" sz="3200" dirty="0" smtClean="0"/>
              <a:t/>
            </a:r>
            <a:br>
              <a:rPr lang="en-IN" sz="3200" dirty="0" smtClean="0"/>
            </a:br>
            <a:r>
              <a:rPr lang="en-IN" sz="3200" dirty="0" smtClean="0"/>
              <a:t>Nature of guides</a:t>
            </a:r>
            <a:br>
              <a:rPr lang="en-IN" sz="3200" dirty="0" smtClean="0"/>
            </a:br>
            <a:endParaRPr lang="en-IN" sz="3200" dirty="0"/>
          </a:p>
        </p:txBody>
      </p:sp>
      <p:sp>
        <p:nvSpPr>
          <p:cNvPr id="3" name="Content Placeholder 2"/>
          <p:cNvSpPr>
            <a:spLocks noGrp="1"/>
          </p:cNvSpPr>
          <p:nvPr>
            <p:ph idx="1"/>
          </p:nvPr>
        </p:nvSpPr>
        <p:spPr>
          <a:xfrm>
            <a:off x="571472" y="1214422"/>
            <a:ext cx="8572528" cy="4929222"/>
          </a:xfrm>
        </p:spPr>
        <p:txBody>
          <a:bodyPr>
            <a:normAutofit fontScale="85000" lnSpcReduction="20000"/>
          </a:bodyPr>
          <a:lstStyle/>
          <a:p>
            <a:endParaRPr lang="en-IN" dirty="0" smtClean="0"/>
          </a:p>
          <a:p>
            <a:pPr>
              <a:buFont typeface="Wingdings" pitchFamily="2" charset="2"/>
              <a:buChar char="Ø"/>
            </a:pPr>
            <a:r>
              <a:rPr lang="en-IN" dirty="0" smtClean="0">
                <a:solidFill>
                  <a:srgbClr val="00B0F0"/>
                </a:solidFill>
              </a:rPr>
              <a:t>If it is possible to provide adequate clearances between the conveyances and the conveyance and the sides of shaft rope guides are preferred due to low cost and ease of installation.</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Otherwise rigid guides are chosen.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In case of multi-level winding where a counter weight system is adopted rigid guides are used for the conveyance and rope guides are provided for the counter-weight.</a:t>
            </a:r>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358246" cy="582594"/>
          </a:xfrm>
        </p:spPr>
        <p:txBody>
          <a:bodyPr>
            <a:noAutofit/>
          </a:bodyPr>
          <a:lstStyle/>
          <a:p>
            <a:pPr algn="ctr"/>
            <a:r>
              <a:rPr lang="en-IN" sz="3200" dirty="0" smtClean="0"/>
              <a:t/>
            </a:r>
            <a:br>
              <a:rPr lang="en-IN" sz="3200" dirty="0" smtClean="0"/>
            </a:br>
            <a:r>
              <a:rPr lang="en-IN" sz="3200" dirty="0" smtClean="0"/>
              <a:t>General configuration of head frame</a:t>
            </a:r>
            <a:br>
              <a:rPr lang="en-IN" sz="3200" dirty="0" smtClean="0"/>
            </a:br>
            <a:endParaRPr lang="en-IN" sz="3200" dirty="0"/>
          </a:p>
        </p:txBody>
      </p:sp>
      <p:sp>
        <p:nvSpPr>
          <p:cNvPr id="3" name="Content Placeholder 2"/>
          <p:cNvSpPr>
            <a:spLocks noGrp="1"/>
          </p:cNvSpPr>
          <p:nvPr>
            <p:ph idx="1"/>
          </p:nvPr>
        </p:nvSpPr>
        <p:spPr>
          <a:xfrm>
            <a:off x="428596" y="1285860"/>
            <a:ext cx="8572560" cy="5143536"/>
          </a:xfrm>
        </p:spPr>
        <p:txBody>
          <a:bodyPr>
            <a:normAutofit fontScale="85000" lnSpcReduction="20000"/>
          </a:bodyPr>
          <a:lstStyle/>
          <a:p>
            <a:pPr>
              <a:buFont typeface="Wingdings" pitchFamily="2" charset="2"/>
              <a:buChar char="Ø"/>
            </a:pPr>
            <a:r>
              <a:rPr lang="en-IN" dirty="0" smtClean="0">
                <a:solidFill>
                  <a:srgbClr val="00B0F0"/>
                </a:solidFill>
              </a:rPr>
              <a:t>The main purpose of the headframe is to support winding sheaves provided for directing the winding ropes connected to the conveyances in the shaft towards the winding engine.</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 In case of tower mounted winder the winder is in the line of movement of conveyance and no winding sheaves are necessary. In such a case the purpose of headframe is to support the winder itself.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The height of the winding sheaves depend on the height to which the conveyance is to be normally raised and the extra over run distance to be provided for safety. </a:t>
            </a:r>
          </a:p>
          <a:p>
            <a:pPr>
              <a:buFont typeface="Wingdings" pitchFamily="2" charset="2"/>
              <a:buChar char="Ø"/>
            </a:pPr>
            <a:endParaRPr lang="en-IN" dirty="0" smtClean="0">
              <a:solidFill>
                <a:srgbClr val="00B0F0"/>
              </a:solidFill>
            </a:endParaRPr>
          </a:p>
          <a:p>
            <a:pPr>
              <a:buFont typeface="Wingdings" pitchFamily="2" charset="2"/>
              <a:buChar char="Ø"/>
            </a:pPr>
            <a:endParaRPr lang="en-IN" dirty="0" smtClean="0">
              <a:solidFill>
                <a:srgbClr val="00B0F0"/>
              </a:solidFill>
            </a:endParaRPr>
          </a:p>
          <a:p>
            <a:endParaRPr lang="en-IN" dirty="0" smtClean="0">
              <a:solidFill>
                <a:srgbClr val="00B0F0"/>
              </a:solidFill>
            </a:endParaRPr>
          </a:p>
          <a:p>
            <a:endParaRPr lang="en-IN" dirty="0" smtClean="0">
              <a:solidFill>
                <a:srgbClr val="00B0F0"/>
              </a:solidFill>
            </a:endParaRPr>
          </a:p>
          <a:p>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654032"/>
          </a:xfrm>
        </p:spPr>
        <p:txBody>
          <a:bodyPr/>
          <a:lstStyle/>
          <a:p>
            <a:r>
              <a:rPr lang="en-IN" sz="3200" dirty="0" smtClean="0"/>
              <a:t/>
            </a:r>
            <a:br>
              <a:rPr lang="en-IN" sz="3200" dirty="0" smtClean="0"/>
            </a:br>
            <a:r>
              <a:rPr lang="en-IN" sz="3200" dirty="0" smtClean="0"/>
              <a:t>General configuration of head frame</a:t>
            </a:r>
            <a:br>
              <a:rPr lang="en-IN" sz="3200" dirty="0" smtClean="0"/>
            </a:br>
            <a:endParaRPr lang="en-IN" sz="3200" dirty="0"/>
          </a:p>
        </p:txBody>
      </p:sp>
      <p:sp>
        <p:nvSpPr>
          <p:cNvPr id="3" name="Content Placeholder 2"/>
          <p:cNvSpPr>
            <a:spLocks noGrp="1"/>
          </p:cNvSpPr>
          <p:nvPr>
            <p:ph idx="1"/>
          </p:nvPr>
        </p:nvSpPr>
        <p:spPr/>
        <p:txBody>
          <a:bodyPr/>
          <a:lstStyle/>
          <a:p>
            <a:pPr>
              <a:buFont typeface="Wingdings" pitchFamily="2" charset="2"/>
              <a:buChar char="Ø"/>
            </a:pPr>
            <a:r>
              <a:rPr lang="en-IN" sz="2800" dirty="0" smtClean="0">
                <a:solidFill>
                  <a:srgbClr val="00B0F0"/>
                </a:solidFill>
              </a:rPr>
              <a:t>The headframe to also provide support for the guiding arrangements of the conveyance for its movement above ground and the safety devices like over winding protection, fences and gates.</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 The head frame structure has to provide adequate openings for the movement of men and material to and from the conveyances.</a:t>
            </a:r>
          </a:p>
          <a:p>
            <a:endParaRPr lang="en-IN" dirty="0"/>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572560" cy="571504"/>
          </a:xfrm>
        </p:spPr>
        <p:txBody>
          <a:bodyPr>
            <a:noAutofit/>
          </a:bodyPr>
          <a:lstStyle/>
          <a:p>
            <a:pPr algn="ctr"/>
            <a:r>
              <a:rPr lang="en-IN" sz="3200" dirty="0" smtClean="0"/>
              <a:t/>
            </a:r>
            <a:br>
              <a:rPr lang="en-IN" sz="3200" dirty="0" smtClean="0"/>
            </a:br>
            <a:r>
              <a:rPr lang="en-IN" sz="3200" dirty="0" smtClean="0"/>
              <a:t>General configuration of head frame</a:t>
            </a:r>
            <a:br>
              <a:rPr lang="en-IN" sz="3200" dirty="0" smtClean="0"/>
            </a:br>
            <a:endParaRPr lang="en-IN" sz="3200" dirty="0"/>
          </a:p>
        </p:txBody>
      </p:sp>
      <p:sp>
        <p:nvSpPr>
          <p:cNvPr id="3" name="Content Placeholder 2"/>
          <p:cNvSpPr>
            <a:spLocks noGrp="1"/>
          </p:cNvSpPr>
          <p:nvPr>
            <p:ph idx="1"/>
          </p:nvPr>
        </p:nvSpPr>
        <p:spPr>
          <a:xfrm>
            <a:off x="500034" y="1000108"/>
            <a:ext cx="8643966" cy="5572164"/>
          </a:xfrm>
        </p:spPr>
        <p:txBody>
          <a:bodyPr>
            <a:normAutofit fontScale="70000" lnSpcReduction="20000"/>
          </a:bodyPr>
          <a:lstStyle/>
          <a:p>
            <a:pPr>
              <a:buFont typeface="Wingdings" pitchFamily="2" charset="2"/>
              <a:buChar char="Ø"/>
            </a:pPr>
            <a:r>
              <a:rPr lang="en-IN" sz="3200" b="1" dirty="0" smtClean="0">
                <a:solidFill>
                  <a:srgbClr val="00B0F0"/>
                </a:solidFill>
              </a:rPr>
              <a:t>head frames are broadly categorised into two distinct groups :</a:t>
            </a:r>
          </a:p>
          <a:p>
            <a:pPr>
              <a:buFont typeface="Wingdings" pitchFamily="2" charset="2"/>
              <a:buChar char="Ø"/>
            </a:pPr>
            <a:endParaRPr lang="en-IN" sz="3200" dirty="0" smtClean="0">
              <a:solidFill>
                <a:srgbClr val="00B0F0"/>
              </a:solidFill>
            </a:endParaRPr>
          </a:p>
          <a:p>
            <a:pPr>
              <a:buNone/>
            </a:pPr>
            <a:r>
              <a:rPr lang="en-IN" sz="3200" dirty="0" smtClean="0">
                <a:solidFill>
                  <a:srgbClr val="00B0F0"/>
                </a:solidFill>
              </a:rPr>
              <a:t>	</a:t>
            </a:r>
            <a:r>
              <a:rPr lang="en-IN" sz="3200" dirty="0" smtClean="0">
                <a:solidFill>
                  <a:schemeClr val="tx2">
                    <a:lumMod val="50000"/>
                  </a:schemeClr>
                </a:solidFill>
              </a:rPr>
              <a:t>	</a:t>
            </a:r>
            <a:r>
              <a:rPr lang="en-IN" sz="3200" dirty="0" err="1" smtClean="0">
                <a:solidFill>
                  <a:srgbClr val="92D050"/>
                </a:solidFill>
              </a:rPr>
              <a:t>i</a:t>
            </a:r>
            <a:r>
              <a:rPr lang="en-IN" sz="3200" dirty="0" smtClean="0">
                <a:solidFill>
                  <a:srgbClr val="92D050"/>
                </a:solidFill>
              </a:rPr>
              <a:t>)    Conventional British type of head frame :</a:t>
            </a:r>
          </a:p>
          <a:p>
            <a:pPr>
              <a:buNone/>
            </a:pPr>
            <a:endParaRPr lang="en-IN" sz="3200" dirty="0" smtClean="0">
              <a:solidFill>
                <a:srgbClr val="92D050"/>
              </a:solidFill>
            </a:endParaRPr>
          </a:p>
          <a:p>
            <a:pPr lvl="2">
              <a:buFont typeface="Wingdings" pitchFamily="2" charset="2"/>
              <a:buChar char="§"/>
            </a:pPr>
            <a:r>
              <a:rPr lang="en-IN" sz="3200" dirty="0" smtClean="0">
                <a:solidFill>
                  <a:srgbClr val="00B0F0"/>
                </a:solidFill>
              </a:rPr>
              <a:t>The British type of head frame is more rigid and less amenable to adjustments on account of strata movements in the vicinity of the shaft. </a:t>
            </a:r>
          </a:p>
          <a:p>
            <a:pPr lvl="2">
              <a:buFont typeface="Wingdings" pitchFamily="2" charset="2"/>
              <a:buChar char="§"/>
            </a:pPr>
            <a:endParaRPr lang="en-IN" sz="3200" dirty="0" smtClean="0">
              <a:solidFill>
                <a:srgbClr val="00B0F0"/>
              </a:solidFill>
            </a:endParaRPr>
          </a:p>
          <a:p>
            <a:pPr lvl="2">
              <a:buFont typeface="Wingdings" pitchFamily="2" charset="2"/>
              <a:buChar char="§"/>
            </a:pPr>
            <a:r>
              <a:rPr lang="en-IN" sz="3200" dirty="0" smtClean="0">
                <a:solidFill>
                  <a:srgbClr val="00B0F0"/>
                </a:solidFill>
              </a:rPr>
              <a:t>At the same time it is more economical from the point of view of erection as well as construction costs</a:t>
            </a:r>
          </a:p>
          <a:p>
            <a:pPr lvl="2">
              <a:buFont typeface="Wingdings" pitchFamily="2" charset="2"/>
              <a:buChar char="§"/>
            </a:pPr>
            <a:endParaRPr lang="en-IN" sz="3200" dirty="0" smtClean="0">
              <a:solidFill>
                <a:srgbClr val="00B0F0"/>
              </a:solidFill>
            </a:endParaRPr>
          </a:p>
          <a:p>
            <a:pPr>
              <a:buNone/>
            </a:pPr>
            <a:r>
              <a:rPr lang="en-IN" sz="3200" dirty="0" smtClean="0">
                <a:solidFill>
                  <a:srgbClr val="00B0F0"/>
                </a:solidFill>
              </a:rPr>
              <a:t>		</a:t>
            </a:r>
            <a:r>
              <a:rPr lang="en-IN" sz="3200" dirty="0" smtClean="0">
                <a:solidFill>
                  <a:srgbClr val="92D050"/>
                </a:solidFill>
              </a:rPr>
              <a:t>ii)     Head frames popularly adopted on the European Continent.</a:t>
            </a:r>
          </a:p>
          <a:p>
            <a:pPr lvl="2">
              <a:buFont typeface="Wingdings" pitchFamily="2" charset="2"/>
              <a:buChar char="§"/>
            </a:pPr>
            <a:r>
              <a:rPr lang="en-IN" sz="3000" dirty="0" smtClean="0">
                <a:solidFill>
                  <a:srgbClr val="00B0F0"/>
                </a:solidFill>
              </a:rPr>
              <a:t>The head frame commonly used on the European Continent is more flexible and can be easily adjusted in case of any strata movement in the vicinity of the shaft.</a:t>
            </a:r>
          </a:p>
          <a:p>
            <a:pPr lvl="2">
              <a:buFont typeface="Wingdings" pitchFamily="2" charset="2"/>
              <a:buChar char="§"/>
            </a:pPr>
            <a:endParaRPr lang="en-IN" sz="3000" dirty="0" smtClean="0">
              <a:solidFill>
                <a:srgbClr val="00B0F0"/>
              </a:solidFill>
            </a:endParaRPr>
          </a:p>
          <a:p>
            <a:pPr lvl="2">
              <a:buFont typeface="Wingdings" pitchFamily="2" charset="2"/>
              <a:buChar char="§"/>
            </a:pPr>
            <a:r>
              <a:rPr lang="en-IN" sz="3000" dirty="0" smtClean="0">
                <a:solidFill>
                  <a:srgbClr val="00B0F0"/>
                </a:solidFill>
              </a:rPr>
              <a:t> On the other hand it is more difficult to erect and is more costly.</a:t>
            </a:r>
            <a:r>
              <a:rPr lang="en-IN" dirty="0" smtClean="0"/>
              <a:t> </a:t>
            </a:r>
            <a:endParaRPr lang="en-IN" dirty="0"/>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Types of HeadFrames</a:t>
            </a:r>
            <a:endParaRPr lang="en-IN" sz="3200" dirty="0"/>
          </a:p>
        </p:txBody>
      </p:sp>
      <p:pic>
        <p:nvPicPr>
          <p:cNvPr id="4" name="Content Placeholder 3"/>
          <p:cNvPicPr>
            <a:picLocks noGrp="1"/>
          </p:cNvPicPr>
          <p:nvPr>
            <p:ph idx="1"/>
          </p:nvPr>
        </p:nvPicPr>
        <p:blipFill>
          <a:blip r:embed="rId2"/>
          <a:srcRect/>
          <a:stretch>
            <a:fillRect/>
          </a:stretch>
        </p:blipFill>
        <p:spPr bwMode="auto">
          <a:xfrm>
            <a:off x="857224" y="1928802"/>
            <a:ext cx="3266667" cy="2542857"/>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643438" y="1714488"/>
            <a:ext cx="4012916" cy="3031116"/>
          </a:xfrm>
          <a:prstGeom prst="rect">
            <a:avLst/>
          </a:prstGeom>
          <a:noFill/>
          <a:ln w="9525">
            <a:noFill/>
            <a:miter lim="800000"/>
            <a:headEnd/>
            <a:tailEnd/>
          </a:ln>
        </p:spPr>
      </p:pic>
      <p:sp>
        <p:nvSpPr>
          <p:cNvPr id="6" name="TextBox 5"/>
          <p:cNvSpPr txBox="1"/>
          <p:nvPr/>
        </p:nvSpPr>
        <p:spPr>
          <a:xfrm>
            <a:off x="3071802" y="5286388"/>
            <a:ext cx="3500462" cy="523220"/>
          </a:xfrm>
          <a:prstGeom prst="rect">
            <a:avLst/>
          </a:prstGeom>
          <a:noFill/>
        </p:spPr>
        <p:txBody>
          <a:bodyPr wrap="square" rtlCol="0">
            <a:spAutoFit/>
          </a:bodyPr>
          <a:lstStyle/>
          <a:p>
            <a:pPr algn="ctr"/>
            <a:r>
              <a:rPr lang="en-US" sz="2800" dirty="0" smtClean="0">
                <a:solidFill>
                  <a:srgbClr val="92D050"/>
                </a:solidFill>
              </a:rPr>
              <a:t>British type</a:t>
            </a:r>
            <a:endParaRPr lang="en-IN" sz="2800" dirty="0">
              <a:solidFill>
                <a:srgbClr val="92D050"/>
              </a:solidFill>
            </a:endParaRPr>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Headframes</a:t>
            </a:r>
            <a:endParaRPr lang="en-IN" dirty="0"/>
          </a:p>
        </p:txBody>
      </p:sp>
      <p:pic>
        <p:nvPicPr>
          <p:cNvPr id="4" name="Content Placeholder 3"/>
          <p:cNvPicPr>
            <a:picLocks noGrp="1"/>
          </p:cNvPicPr>
          <p:nvPr>
            <p:ph idx="1"/>
          </p:nvPr>
        </p:nvPicPr>
        <p:blipFill>
          <a:blip r:embed="rId2"/>
          <a:srcRect/>
          <a:stretch>
            <a:fillRect/>
          </a:stretch>
        </p:blipFill>
        <p:spPr bwMode="auto">
          <a:xfrm>
            <a:off x="642910" y="1643050"/>
            <a:ext cx="3715269" cy="2914286"/>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714876" y="1714488"/>
            <a:ext cx="3929090" cy="3000396"/>
          </a:xfrm>
          <a:prstGeom prst="rect">
            <a:avLst/>
          </a:prstGeom>
          <a:noFill/>
          <a:ln w="9525">
            <a:noFill/>
            <a:miter lim="800000"/>
            <a:headEnd/>
            <a:tailEnd/>
          </a:ln>
        </p:spPr>
      </p:pic>
      <p:sp>
        <p:nvSpPr>
          <p:cNvPr id="6" name="TextBox 5"/>
          <p:cNvSpPr txBox="1"/>
          <p:nvPr/>
        </p:nvSpPr>
        <p:spPr>
          <a:xfrm>
            <a:off x="2571736" y="5429264"/>
            <a:ext cx="3143272" cy="523220"/>
          </a:xfrm>
          <a:prstGeom prst="rect">
            <a:avLst/>
          </a:prstGeom>
          <a:noFill/>
        </p:spPr>
        <p:txBody>
          <a:bodyPr wrap="square" rtlCol="0">
            <a:spAutoFit/>
          </a:bodyPr>
          <a:lstStyle/>
          <a:p>
            <a:pPr algn="ctr"/>
            <a:r>
              <a:rPr lang="en-US" sz="2800" dirty="0" smtClean="0">
                <a:solidFill>
                  <a:srgbClr val="92D050"/>
                </a:solidFill>
              </a:rPr>
              <a:t>Continental Type</a:t>
            </a:r>
            <a:endParaRPr lang="en-IN" sz="2800" dirty="0">
              <a:solidFill>
                <a:srgbClr val="92D050"/>
              </a:solidFill>
            </a:endParaRP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696690" cy="654032"/>
          </a:xfrm>
        </p:spPr>
        <p:txBody>
          <a:bodyPr>
            <a:normAutofit fontScale="90000"/>
          </a:bodyPr>
          <a:lstStyle/>
          <a:p>
            <a:pPr algn="ctr"/>
            <a:r>
              <a:rPr lang="en-IN" sz="3600" dirty="0" smtClean="0"/>
              <a:t/>
            </a:r>
            <a:br>
              <a:rPr lang="en-IN" sz="3600" dirty="0" smtClean="0"/>
            </a:br>
            <a:r>
              <a:rPr lang="en-IN" sz="3600" dirty="0" smtClean="0"/>
              <a:t>Various insets and openings in the shaft</a:t>
            </a:r>
            <a:r>
              <a:rPr lang="en-IN" dirty="0" smtClean="0"/>
              <a:t/>
            </a:r>
            <a:br>
              <a:rPr lang="en-IN" dirty="0" smtClean="0"/>
            </a:br>
            <a:endParaRPr lang="en-IN" dirty="0"/>
          </a:p>
        </p:txBody>
      </p:sp>
      <p:sp>
        <p:nvSpPr>
          <p:cNvPr id="3" name="Content Placeholder 2"/>
          <p:cNvSpPr>
            <a:spLocks noGrp="1"/>
          </p:cNvSpPr>
          <p:nvPr>
            <p:ph idx="1"/>
          </p:nvPr>
        </p:nvSpPr>
        <p:spPr>
          <a:xfrm>
            <a:off x="428596" y="1071546"/>
            <a:ext cx="8715404" cy="5572164"/>
          </a:xfrm>
        </p:spPr>
        <p:txBody>
          <a:bodyPr>
            <a:normAutofit fontScale="32500" lnSpcReduction="20000"/>
          </a:bodyPr>
          <a:lstStyle/>
          <a:p>
            <a:pPr>
              <a:buNone/>
            </a:pPr>
            <a:endParaRPr lang="en-IN" sz="5500" dirty="0" smtClean="0">
              <a:solidFill>
                <a:srgbClr val="00B0F0"/>
              </a:solidFill>
            </a:endParaRPr>
          </a:p>
          <a:p>
            <a:pPr>
              <a:buFont typeface="Wingdings" pitchFamily="2" charset="2"/>
              <a:buChar char="Ø"/>
            </a:pPr>
            <a:r>
              <a:rPr lang="en-IN" sz="5500" dirty="0" smtClean="0">
                <a:solidFill>
                  <a:srgbClr val="00B0F0"/>
                </a:solidFill>
              </a:rPr>
              <a:t> </a:t>
            </a:r>
            <a:r>
              <a:rPr lang="en-IN" sz="7400" dirty="0" smtClean="0">
                <a:solidFill>
                  <a:srgbClr val="00B0F0"/>
                </a:solidFill>
              </a:rPr>
              <a:t>The size of the opening is decided on the basis of following :</a:t>
            </a:r>
          </a:p>
          <a:p>
            <a:pPr>
              <a:buFont typeface="Wingdings" pitchFamily="2" charset="2"/>
              <a:buChar char="§"/>
            </a:pPr>
            <a:endParaRPr lang="en-IN" sz="7400" dirty="0" smtClean="0">
              <a:solidFill>
                <a:srgbClr val="00B0F0"/>
              </a:solidFill>
            </a:endParaRPr>
          </a:p>
          <a:p>
            <a:pPr>
              <a:buFont typeface="Wingdings" pitchFamily="2" charset="2"/>
              <a:buChar char="§"/>
            </a:pPr>
            <a:r>
              <a:rPr lang="en-IN" sz="7400" dirty="0" smtClean="0">
                <a:solidFill>
                  <a:srgbClr val="00B0F0"/>
                </a:solidFill>
              </a:rPr>
              <a:t>Clearances required between tubs/mine cars and between tubs/mine cars and the sides also for passage of men in man winding shafts</a:t>
            </a:r>
          </a:p>
          <a:p>
            <a:pPr>
              <a:buFont typeface="Wingdings" pitchFamily="2" charset="2"/>
              <a:buChar char="§"/>
            </a:pPr>
            <a:endParaRPr lang="en-IN" sz="7400" dirty="0" smtClean="0">
              <a:solidFill>
                <a:srgbClr val="00B0F0"/>
              </a:solidFill>
            </a:endParaRPr>
          </a:p>
          <a:p>
            <a:pPr>
              <a:buFont typeface="Wingdings" pitchFamily="2" charset="2"/>
              <a:buChar char="§"/>
            </a:pPr>
            <a:r>
              <a:rPr lang="en-IN" sz="7400" dirty="0" smtClean="0">
                <a:solidFill>
                  <a:srgbClr val="00B0F0"/>
                </a:solidFill>
              </a:rPr>
              <a:t>In case of simultaneous decking of more than one deck of the cage the height is to be decided in relation to the position of such decks</a:t>
            </a:r>
          </a:p>
          <a:p>
            <a:pPr marL="608076" indent="-571500">
              <a:buFont typeface="Wingdings" pitchFamily="2" charset="2"/>
              <a:buChar char="§"/>
            </a:pPr>
            <a:endParaRPr lang="en-IN" sz="7400" dirty="0" smtClean="0">
              <a:solidFill>
                <a:srgbClr val="00B0F0"/>
              </a:solidFill>
            </a:endParaRPr>
          </a:p>
          <a:p>
            <a:pPr marL="608076" indent="-571500">
              <a:buFont typeface="Wingdings" pitchFamily="2" charset="2"/>
              <a:buChar char="§"/>
            </a:pPr>
            <a:r>
              <a:rPr lang="en-IN" sz="7400" dirty="0" smtClean="0">
                <a:solidFill>
                  <a:srgbClr val="00B0F0"/>
                </a:solidFill>
              </a:rPr>
              <a:t>Dimensions required for passage of ventilation air and suitable shape for smooth change in the direction of air current</a:t>
            </a:r>
          </a:p>
          <a:p>
            <a:pPr marL="608076" indent="-571500">
              <a:buFont typeface="Wingdings" pitchFamily="2" charset="2"/>
              <a:buChar char="§"/>
            </a:pPr>
            <a:endParaRPr lang="en-IN" sz="7400" dirty="0" smtClean="0">
              <a:solidFill>
                <a:srgbClr val="00B0F0"/>
              </a:solidFill>
            </a:endParaRPr>
          </a:p>
          <a:p>
            <a:pPr>
              <a:buFont typeface="Wingdings" pitchFamily="2" charset="2"/>
              <a:buChar char="§"/>
            </a:pPr>
            <a:r>
              <a:rPr lang="en-IN" sz="7400" dirty="0" smtClean="0">
                <a:solidFill>
                  <a:srgbClr val="00B0F0"/>
                </a:solidFill>
              </a:rPr>
              <a:t> Dimensions necessary for handling long materials.</a:t>
            </a:r>
            <a:endParaRPr lang="en-IN" sz="7400" dirty="0" smtClean="0"/>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86808" cy="796908"/>
          </a:xfrm>
        </p:spPr>
        <p:txBody>
          <a:bodyPr>
            <a:noAutofit/>
          </a:bodyPr>
          <a:lstStyle/>
          <a:p>
            <a:r>
              <a:rPr lang="en-IN" sz="3200" dirty="0" smtClean="0"/>
              <a:t/>
            </a:r>
            <a:br>
              <a:rPr lang="en-IN" sz="3200" dirty="0" smtClean="0"/>
            </a:br>
            <a:r>
              <a:rPr lang="en-IN" sz="3200" dirty="0" smtClean="0"/>
              <a:t>Various insets and openings in the shaft</a:t>
            </a:r>
            <a:br>
              <a:rPr lang="en-IN" sz="3200" dirty="0" smtClean="0"/>
            </a:br>
            <a:endParaRPr lang="en-IN" sz="3200" dirty="0"/>
          </a:p>
        </p:txBody>
      </p:sp>
      <p:sp>
        <p:nvSpPr>
          <p:cNvPr id="3" name="Content Placeholder 2"/>
          <p:cNvSpPr>
            <a:spLocks noGrp="1"/>
          </p:cNvSpPr>
          <p:nvPr>
            <p:ph idx="1"/>
          </p:nvPr>
        </p:nvSpPr>
        <p:spPr>
          <a:xfrm>
            <a:off x="214282" y="1071546"/>
            <a:ext cx="8715436" cy="5643602"/>
          </a:xfrm>
        </p:spPr>
        <p:txBody>
          <a:bodyPr>
            <a:normAutofit/>
          </a:bodyPr>
          <a:lstStyle/>
          <a:p>
            <a:pPr>
              <a:buFont typeface="Wingdings" pitchFamily="2" charset="2"/>
              <a:buChar char="Ø"/>
            </a:pPr>
            <a:endParaRPr lang="en-IN" sz="2600" dirty="0" smtClean="0">
              <a:solidFill>
                <a:srgbClr val="00B0F0"/>
              </a:solidFill>
            </a:endParaRPr>
          </a:p>
          <a:p>
            <a:pPr>
              <a:buFont typeface="Wingdings" pitchFamily="2" charset="2"/>
              <a:buChar char="Ø"/>
            </a:pPr>
            <a:r>
              <a:rPr lang="en-IN" sz="2600" dirty="0" smtClean="0">
                <a:solidFill>
                  <a:srgbClr val="00B0F0"/>
                </a:solidFill>
              </a:rPr>
              <a:t>The position for the skip loading arrangement is located in relation to the overall transport arrangements in the mine and in relation to the following aspects.</a:t>
            </a:r>
          </a:p>
          <a:p>
            <a:endParaRPr lang="en-IN" sz="2600" dirty="0" smtClean="0">
              <a:solidFill>
                <a:srgbClr val="00B0F0"/>
              </a:solidFill>
            </a:endParaRPr>
          </a:p>
          <a:p>
            <a:pPr marL="550926" lvl="0" indent="-514350">
              <a:buFont typeface="Wingdings" pitchFamily="2" charset="2"/>
              <a:buChar char="§"/>
            </a:pPr>
            <a:r>
              <a:rPr lang="en-IN" sz="2600" dirty="0" smtClean="0">
                <a:solidFill>
                  <a:srgbClr val="00B0F0"/>
                </a:solidFill>
              </a:rPr>
              <a:t>Location of the bunker from which the measuring pockets/loading conveyors are to be fed.</a:t>
            </a:r>
          </a:p>
          <a:p>
            <a:pPr marL="550926" lvl="0" indent="-514350">
              <a:buFont typeface="Wingdings" pitchFamily="2" charset="2"/>
              <a:buChar char="§"/>
            </a:pPr>
            <a:endParaRPr lang="en-IN" sz="2600" dirty="0" smtClean="0">
              <a:solidFill>
                <a:srgbClr val="00B0F0"/>
              </a:solidFill>
            </a:endParaRPr>
          </a:p>
          <a:p>
            <a:pPr lvl="0">
              <a:buFont typeface="Wingdings" pitchFamily="2" charset="2"/>
              <a:buChar char="§"/>
            </a:pPr>
            <a:r>
              <a:rPr lang="en-IN" sz="2600" dirty="0" smtClean="0">
                <a:solidFill>
                  <a:srgbClr val="00B0F0"/>
                </a:solidFill>
              </a:rPr>
              <a:t>  Size of the measuring pockets.</a:t>
            </a:r>
          </a:p>
          <a:p>
            <a:pPr lvl="0">
              <a:buFont typeface="Wingdings" pitchFamily="2" charset="2"/>
              <a:buChar char="§"/>
            </a:pPr>
            <a:endParaRPr lang="en-IN" sz="2600" dirty="0" smtClean="0">
              <a:solidFill>
                <a:srgbClr val="00B0F0"/>
              </a:solidFill>
            </a:endParaRPr>
          </a:p>
          <a:p>
            <a:pPr lvl="0">
              <a:buFont typeface="Wingdings" pitchFamily="2" charset="2"/>
              <a:buChar char="§"/>
            </a:pPr>
            <a:r>
              <a:rPr lang="en-IN" sz="2600" dirty="0" smtClean="0">
                <a:solidFill>
                  <a:srgbClr val="00B0F0"/>
                </a:solidFill>
              </a:rPr>
              <a:t>  C or S arrangement for loading and un loading.</a:t>
            </a:r>
          </a:p>
          <a:p>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571480"/>
            <a:ext cx="8072494" cy="6000792"/>
          </a:xfrm>
        </p:spPr>
        <p:txBody>
          <a:bodyPr/>
          <a:lstStyle/>
          <a:p>
            <a:pPr>
              <a:buNone/>
            </a:pPr>
            <a:r>
              <a:rPr lang="en-US" dirty="0" smtClean="0"/>
              <a:t> INTER RELATION OF A VERTICAL TRANSPORT SUB-SYSTEMS OF AN U/G MINE</a:t>
            </a:r>
          </a:p>
          <a:p>
            <a:pPr>
              <a:buNone/>
            </a:pPr>
            <a:endParaRPr lang="en-US" dirty="0" smtClean="0"/>
          </a:p>
          <a:p>
            <a:pPr>
              <a:buNone/>
            </a:pPr>
            <a:endParaRPr lang="en-IN" dirty="0"/>
          </a:p>
        </p:txBody>
      </p:sp>
      <p:sp>
        <p:nvSpPr>
          <p:cNvPr id="5" name="TextBox 4"/>
          <p:cNvSpPr txBox="1"/>
          <p:nvPr/>
        </p:nvSpPr>
        <p:spPr>
          <a:xfrm>
            <a:off x="2581260" y="1081070"/>
            <a:ext cx="2928958" cy="369332"/>
          </a:xfrm>
          <a:prstGeom prst="rect">
            <a:avLst/>
          </a:prstGeom>
          <a:noFill/>
        </p:spPr>
        <p:txBody>
          <a:bodyPr wrap="square" rtlCol="0">
            <a:spAutoFit/>
          </a:bodyPr>
          <a:lstStyle/>
          <a:p>
            <a:endParaRPr lang="en-IN" dirty="0"/>
          </a:p>
        </p:txBody>
      </p:sp>
      <p:sp>
        <p:nvSpPr>
          <p:cNvPr id="6" name="TextBox 5"/>
          <p:cNvSpPr txBox="1"/>
          <p:nvPr/>
        </p:nvSpPr>
        <p:spPr>
          <a:xfrm>
            <a:off x="2733660" y="1233470"/>
            <a:ext cx="2928958" cy="369332"/>
          </a:xfrm>
          <a:prstGeom prst="rect">
            <a:avLst/>
          </a:prstGeom>
          <a:noFill/>
        </p:spPr>
        <p:txBody>
          <a:bodyPr wrap="square" rtlCol="0">
            <a:spAutoFit/>
          </a:bodyPr>
          <a:lstStyle/>
          <a:p>
            <a:endParaRPr lang="en-IN" dirty="0"/>
          </a:p>
        </p:txBody>
      </p:sp>
      <p:sp>
        <p:nvSpPr>
          <p:cNvPr id="7" name="TextBox 6"/>
          <p:cNvSpPr txBox="1"/>
          <p:nvPr/>
        </p:nvSpPr>
        <p:spPr>
          <a:xfrm>
            <a:off x="2886060" y="1385870"/>
            <a:ext cx="2928958" cy="369332"/>
          </a:xfrm>
          <a:prstGeom prst="rect">
            <a:avLst/>
          </a:prstGeom>
          <a:noFill/>
        </p:spPr>
        <p:txBody>
          <a:bodyPr wrap="square" rtlCol="0">
            <a:spAutoFit/>
          </a:bodyPr>
          <a:lstStyle/>
          <a:p>
            <a:endParaRPr lang="en-IN" dirty="0"/>
          </a:p>
        </p:txBody>
      </p:sp>
      <p:sp>
        <p:nvSpPr>
          <p:cNvPr id="8" name="TextBox 7"/>
          <p:cNvSpPr txBox="1"/>
          <p:nvPr/>
        </p:nvSpPr>
        <p:spPr>
          <a:xfrm>
            <a:off x="3038460" y="1538270"/>
            <a:ext cx="2928958" cy="707886"/>
          </a:xfrm>
          <a:prstGeom prst="rect">
            <a:avLst/>
          </a:prstGeom>
          <a:noFill/>
        </p:spPr>
        <p:txBody>
          <a:bodyPr wrap="square" rtlCol="0">
            <a:spAutoFit/>
          </a:bodyPr>
          <a:lstStyle/>
          <a:p>
            <a:pPr algn="ctr"/>
            <a:r>
              <a:rPr lang="en-US" sz="2000" dirty="0" smtClean="0">
                <a:solidFill>
                  <a:srgbClr val="00B0F0"/>
                </a:solidFill>
              </a:rPr>
              <a:t>MINE PRODUCTION SYSTEM</a:t>
            </a:r>
            <a:endParaRPr lang="en-IN" sz="2000" dirty="0">
              <a:solidFill>
                <a:srgbClr val="00B0F0"/>
              </a:solidFill>
            </a:endParaRPr>
          </a:p>
        </p:txBody>
      </p:sp>
      <p:sp>
        <p:nvSpPr>
          <p:cNvPr id="9" name="TextBox 8"/>
          <p:cNvSpPr txBox="1"/>
          <p:nvPr/>
        </p:nvSpPr>
        <p:spPr>
          <a:xfrm>
            <a:off x="2643174" y="1214422"/>
            <a:ext cx="2928958" cy="369332"/>
          </a:xfrm>
          <a:prstGeom prst="rect">
            <a:avLst/>
          </a:prstGeom>
          <a:noFill/>
        </p:spPr>
        <p:txBody>
          <a:bodyPr wrap="square" rtlCol="0">
            <a:spAutoFit/>
          </a:bodyPr>
          <a:lstStyle/>
          <a:p>
            <a:endParaRPr lang="en-IN" dirty="0"/>
          </a:p>
        </p:txBody>
      </p:sp>
      <p:sp>
        <p:nvSpPr>
          <p:cNvPr id="11" name="TextBox 10"/>
          <p:cNvSpPr txBox="1"/>
          <p:nvPr/>
        </p:nvSpPr>
        <p:spPr>
          <a:xfrm>
            <a:off x="3071802" y="5357826"/>
            <a:ext cx="2643206" cy="707886"/>
          </a:xfrm>
          <a:prstGeom prst="rect">
            <a:avLst/>
          </a:prstGeom>
          <a:noFill/>
        </p:spPr>
        <p:txBody>
          <a:bodyPr wrap="square" rtlCol="0">
            <a:spAutoFit/>
          </a:bodyPr>
          <a:lstStyle/>
          <a:p>
            <a:pPr algn="ctr"/>
            <a:r>
              <a:rPr lang="en-US" sz="2000" dirty="0" smtClean="0">
                <a:solidFill>
                  <a:srgbClr val="00B0F0"/>
                </a:solidFill>
              </a:rPr>
              <a:t>MINE DEWATERING </a:t>
            </a:r>
          </a:p>
          <a:p>
            <a:pPr algn="ctr"/>
            <a:r>
              <a:rPr lang="en-US" sz="2000" dirty="0" smtClean="0">
                <a:solidFill>
                  <a:srgbClr val="00B0F0"/>
                </a:solidFill>
              </a:rPr>
              <a:t>SUB-SYSTEM</a:t>
            </a:r>
            <a:endParaRPr lang="en-IN" sz="2000" dirty="0">
              <a:solidFill>
                <a:srgbClr val="00B0F0"/>
              </a:solidFill>
            </a:endParaRPr>
          </a:p>
        </p:txBody>
      </p:sp>
      <p:sp>
        <p:nvSpPr>
          <p:cNvPr id="13" name="TextBox 12"/>
          <p:cNvSpPr txBox="1"/>
          <p:nvPr/>
        </p:nvSpPr>
        <p:spPr>
          <a:xfrm>
            <a:off x="6072198" y="4143380"/>
            <a:ext cx="2786082" cy="707886"/>
          </a:xfrm>
          <a:prstGeom prst="rect">
            <a:avLst/>
          </a:prstGeom>
          <a:noFill/>
        </p:spPr>
        <p:txBody>
          <a:bodyPr wrap="square" rtlCol="0">
            <a:spAutoFit/>
          </a:bodyPr>
          <a:lstStyle/>
          <a:p>
            <a:pPr algn="ctr"/>
            <a:r>
              <a:rPr lang="en-US" sz="2000" dirty="0" smtClean="0">
                <a:solidFill>
                  <a:srgbClr val="00B0F0"/>
                </a:solidFill>
              </a:rPr>
              <a:t>MINE VENTIALTION SUB-SYSTEM</a:t>
            </a:r>
            <a:endParaRPr lang="en-IN" sz="2000" dirty="0">
              <a:solidFill>
                <a:srgbClr val="00B0F0"/>
              </a:solidFill>
            </a:endParaRPr>
          </a:p>
        </p:txBody>
      </p:sp>
      <p:sp>
        <p:nvSpPr>
          <p:cNvPr id="14" name="TextBox 13"/>
          <p:cNvSpPr txBox="1"/>
          <p:nvPr/>
        </p:nvSpPr>
        <p:spPr>
          <a:xfrm>
            <a:off x="5929322" y="1785926"/>
            <a:ext cx="2714644" cy="707886"/>
          </a:xfrm>
          <a:prstGeom prst="rect">
            <a:avLst/>
          </a:prstGeom>
          <a:noFill/>
        </p:spPr>
        <p:txBody>
          <a:bodyPr wrap="square" rtlCol="0">
            <a:spAutoFit/>
          </a:bodyPr>
          <a:lstStyle/>
          <a:p>
            <a:pPr algn="ctr"/>
            <a:r>
              <a:rPr lang="en-US" sz="2000" dirty="0" smtClean="0">
                <a:solidFill>
                  <a:srgbClr val="00B0F0"/>
                </a:solidFill>
              </a:rPr>
              <a:t>MINE TRANSPORT SYSTEM</a:t>
            </a:r>
            <a:endParaRPr lang="en-IN" sz="2000" dirty="0">
              <a:solidFill>
                <a:srgbClr val="00B0F0"/>
              </a:solidFill>
            </a:endParaRPr>
          </a:p>
        </p:txBody>
      </p:sp>
      <p:sp>
        <p:nvSpPr>
          <p:cNvPr id="15" name="TextBox 14"/>
          <p:cNvSpPr txBox="1"/>
          <p:nvPr/>
        </p:nvSpPr>
        <p:spPr>
          <a:xfrm>
            <a:off x="500034" y="4143380"/>
            <a:ext cx="2214578" cy="707886"/>
          </a:xfrm>
          <a:prstGeom prst="rect">
            <a:avLst/>
          </a:prstGeom>
          <a:noFill/>
        </p:spPr>
        <p:txBody>
          <a:bodyPr wrap="square" rtlCol="0">
            <a:spAutoFit/>
          </a:bodyPr>
          <a:lstStyle/>
          <a:p>
            <a:pPr algn="ctr"/>
            <a:r>
              <a:rPr lang="en-US" sz="2000" dirty="0" smtClean="0">
                <a:solidFill>
                  <a:srgbClr val="00B0F0"/>
                </a:solidFill>
              </a:rPr>
              <a:t>MISC.</a:t>
            </a:r>
          </a:p>
          <a:p>
            <a:pPr algn="ctr"/>
            <a:r>
              <a:rPr lang="en-US" sz="2000" dirty="0" smtClean="0">
                <a:solidFill>
                  <a:srgbClr val="00B0F0"/>
                </a:solidFill>
              </a:rPr>
              <a:t>SUB-SYSTEMS</a:t>
            </a:r>
            <a:endParaRPr lang="en-IN" sz="2000" dirty="0">
              <a:solidFill>
                <a:srgbClr val="00B0F0"/>
              </a:solidFill>
            </a:endParaRPr>
          </a:p>
        </p:txBody>
      </p:sp>
      <p:sp>
        <p:nvSpPr>
          <p:cNvPr id="16" name="TextBox 15"/>
          <p:cNvSpPr txBox="1"/>
          <p:nvPr/>
        </p:nvSpPr>
        <p:spPr>
          <a:xfrm>
            <a:off x="357158" y="1928802"/>
            <a:ext cx="2286016" cy="707886"/>
          </a:xfrm>
          <a:prstGeom prst="rect">
            <a:avLst/>
          </a:prstGeom>
          <a:noFill/>
        </p:spPr>
        <p:txBody>
          <a:bodyPr wrap="square" rtlCol="0">
            <a:spAutoFit/>
          </a:bodyPr>
          <a:lstStyle/>
          <a:p>
            <a:pPr algn="ctr"/>
            <a:r>
              <a:rPr lang="en-US" sz="2000" dirty="0" smtClean="0">
                <a:solidFill>
                  <a:srgbClr val="00B0F0"/>
                </a:solidFill>
              </a:rPr>
              <a:t>SURFACE-SUB SYTEMS</a:t>
            </a:r>
            <a:endParaRPr lang="en-IN" sz="2000" dirty="0">
              <a:solidFill>
                <a:srgbClr val="00B0F0"/>
              </a:solidFill>
            </a:endParaRPr>
          </a:p>
        </p:txBody>
      </p:sp>
      <p:sp>
        <p:nvSpPr>
          <p:cNvPr id="17" name="TextBox 16"/>
          <p:cNvSpPr txBox="1"/>
          <p:nvPr/>
        </p:nvSpPr>
        <p:spPr>
          <a:xfrm>
            <a:off x="3071802" y="3214686"/>
            <a:ext cx="2428892" cy="646331"/>
          </a:xfrm>
          <a:prstGeom prst="rect">
            <a:avLst/>
          </a:prstGeom>
          <a:noFill/>
        </p:spPr>
        <p:txBody>
          <a:bodyPr wrap="square" rtlCol="0">
            <a:spAutoFit/>
          </a:bodyPr>
          <a:lstStyle/>
          <a:p>
            <a:pPr algn="ctr"/>
            <a:r>
              <a:rPr lang="en-US" dirty="0" smtClean="0">
                <a:solidFill>
                  <a:schemeClr val="accent2">
                    <a:lumMod val="40000"/>
                    <a:lumOff val="60000"/>
                  </a:schemeClr>
                </a:solidFill>
              </a:rPr>
              <a:t>SHAFT</a:t>
            </a:r>
          </a:p>
          <a:p>
            <a:pPr algn="ctr"/>
            <a:r>
              <a:rPr lang="en-US" dirty="0" smtClean="0">
                <a:solidFill>
                  <a:schemeClr val="accent2">
                    <a:lumMod val="40000"/>
                    <a:lumOff val="60000"/>
                  </a:schemeClr>
                </a:solidFill>
              </a:rPr>
              <a:t>SUB-SYSTEM</a:t>
            </a:r>
            <a:endParaRPr lang="en-IN" dirty="0">
              <a:solidFill>
                <a:schemeClr val="accent2">
                  <a:lumMod val="40000"/>
                  <a:lumOff val="60000"/>
                </a:schemeClr>
              </a:solidFill>
            </a:endParaRPr>
          </a:p>
        </p:txBody>
      </p:sp>
      <p:cxnSp>
        <p:nvCxnSpPr>
          <p:cNvPr id="19" name="Straight Arrow Connector 18"/>
          <p:cNvCxnSpPr/>
          <p:nvPr/>
        </p:nvCxnSpPr>
        <p:spPr>
          <a:xfrm rot="5400000">
            <a:off x="3822695" y="2678107"/>
            <a:ext cx="107157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4857752" y="2500306"/>
            <a:ext cx="1500198" cy="8572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5072066" y="3643314"/>
            <a:ext cx="1143008" cy="57150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3501224" y="4571214"/>
            <a:ext cx="142876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143108" y="3714752"/>
            <a:ext cx="1285884" cy="57150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85984" y="2500306"/>
            <a:ext cx="1357322" cy="9286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46"/>
          </a:xfrm>
        </p:spPr>
        <p:txBody>
          <a:bodyPr>
            <a:noAutofit/>
          </a:bodyPr>
          <a:lstStyle/>
          <a:p>
            <a:r>
              <a:rPr lang="en-IN" sz="3200" dirty="0" smtClean="0"/>
              <a:t/>
            </a:r>
            <a:br>
              <a:rPr lang="en-IN" sz="3200" dirty="0" smtClean="0"/>
            </a:br>
            <a:r>
              <a:rPr lang="en-IN" sz="3200" dirty="0" smtClean="0"/>
              <a:t>Various insets and openings in the shaft</a:t>
            </a:r>
            <a:br>
              <a:rPr lang="en-IN" sz="3200" dirty="0" smtClean="0"/>
            </a:br>
            <a:endParaRPr lang="en-IN" sz="3200" dirty="0"/>
          </a:p>
        </p:txBody>
      </p:sp>
      <p:sp>
        <p:nvSpPr>
          <p:cNvPr id="3" name="Content Placeholder 2"/>
          <p:cNvSpPr>
            <a:spLocks noGrp="1"/>
          </p:cNvSpPr>
          <p:nvPr>
            <p:ph idx="1"/>
          </p:nvPr>
        </p:nvSpPr>
        <p:spPr>
          <a:xfrm>
            <a:off x="285720" y="1357298"/>
            <a:ext cx="8572560" cy="5143536"/>
          </a:xfrm>
        </p:spPr>
        <p:txBody>
          <a:bodyPr/>
          <a:lstStyle/>
          <a:p>
            <a:pPr>
              <a:buFont typeface="Wingdings" pitchFamily="2" charset="2"/>
              <a:buChar char="Ø"/>
            </a:pPr>
            <a:r>
              <a:rPr lang="en-IN" sz="2800" dirty="0" smtClean="0">
                <a:solidFill>
                  <a:srgbClr val="00B0F0"/>
                </a:solidFill>
              </a:rPr>
              <a:t>The location and size of ventilation opening is to be decided on following considerations:</a:t>
            </a:r>
          </a:p>
          <a:p>
            <a:pPr>
              <a:buFont typeface="Wingdings" pitchFamily="2" charset="2"/>
              <a:buChar char="Ø"/>
            </a:pPr>
            <a:endParaRPr lang="en-IN" sz="2800" dirty="0" smtClean="0">
              <a:solidFill>
                <a:srgbClr val="00B0F0"/>
              </a:solidFill>
            </a:endParaRPr>
          </a:p>
          <a:p>
            <a:pPr marL="550926" indent="-514350">
              <a:buFont typeface="Wingdings" pitchFamily="2" charset="2"/>
              <a:buChar char="Ø"/>
            </a:pPr>
            <a:r>
              <a:rPr lang="en-IN" sz="2800" dirty="0" smtClean="0">
                <a:solidFill>
                  <a:srgbClr val="00B0F0"/>
                </a:solidFill>
              </a:rPr>
              <a:t>Quantity of ventilation air.</a:t>
            </a:r>
          </a:p>
          <a:p>
            <a:pPr marL="550926" indent="-514350">
              <a:buFont typeface="Wingdings" pitchFamily="2" charset="2"/>
              <a:buChar char="Ø"/>
            </a:pPr>
            <a:endParaRPr lang="en-IN" sz="2800" dirty="0" smtClean="0">
              <a:solidFill>
                <a:srgbClr val="00B0F0"/>
              </a:solidFill>
            </a:endParaRPr>
          </a:p>
          <a:p>
            <a:pPr lvl="0">
              <a:buFont typeface="Wingdings" pitchFamily="2" charset="2"/>
              <a:buChar char="Ø"/>
            </a:pPr>
            <a:r>
              <a:rPr lang="en-IN" sz="2800" dirty="0" smtClean="0">
                <a:solidFill>
                  <a:srgbClr val="00B0F0"/>
                </a:solidFill>
              </a:rPr>
              <a:t> Position of conveyances in the shaft the lowest possible position of conveyance while decking.</a:t>
            </a:r>
          </a:p>
          <a:p>
            <a:pPr lvl="0">
              <a:buFont typeface="Wingdings" pitchFamily="2" charset="2"/>
              <a:buChar char="Ø"/>
            </a:pPr>
            <a:endParaRPr lang="en-IN" sz="2800" dirty="0" smtClean="0">
              <a:solidFill>
                <a:srgbClr val="00B0F0"/>
              </a:solidFill>
            </a:endParaRPr>
          </a:p>
          <a:p>
            <a:pPr lvl="0">
              <a:buFont typeface="Wingdings" pitchFamily="2" charset="2"/>
              <a:buChar char="Ø"/>
            </a:pPr>
            <a:r>
              <a:rPr lang="en-IN" sz="2800" dirty="0" smtClean="0">
                <a:solidFill>
                  <a:srgbClr val="00B0F0"/>
                </a:solidFill>
              </a:rPr>
              <a:t> Position of foundation of shaft collar.</a:t>
            </a:r>
          </a:p>
          <a:p>
            <a:endParaRPr lang="en-IN" dirty="0"/>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2518" cy="939784"/>
          </a:xfrm>
        </p:spPr>
        <p:txBody>
          <a:bodyPr/>
          <a:lstStyle/>
          <a:p>
            <a:r>
              <a:rPr lang="en-US" sz="3200" dirty="0" smtClean="0"/>
              <a:t>Criteria for design of Insets</a:t>
            </a:r>
            <a:endParaRPr lang="en-IN" sz="3200" dirty="0"/>
          </a:p>
        </p:txBody>
      </p:sp>
      <p:pic>
        <p:nvPicPr>
          <p:cNvPr id="4" name="Content Placeholder 3"/>
          <p:cNvPicPr>
            <a:picLocks noGrp="1"/>
          </p:cNvPicPr>
          <p:nvPr>
            <p:ph idx="1"/>
          </p:nvPr>
        </p:nvPicPr>
        <p:blipFill>
          <a:blip r:embed="rId2"/>
          <a:stretch>
            <a:fillRect/>
          </a:stretch>
        </p:blipFill>
        <p:spPr bwMode="auto">
          <a:xfrm>
            <a:off x="1142977" y="1285860"/>
            <a:ext cx="6572296" cy="53578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Criteria for design of Insets</a:t>
            </a:r>
            <a:endParaRPr lang="en-IN" sz="3200" dirty="0"/>
          </a:p>
        </p:txBody>
      </p:sp>
      <p:pic>
        <p:nvPicPr>
          <p:cNvPr id="4" name="Content Placeholder 3"/>
          <p:cNvPicPr>
            <a:picLocks noGrp="1"/>
          </p:cNvPicPr>
          <p:nvPr>
            <p:ph idx="1"/>
          </p:nvPr>
        </p:nvPicPr>
        <p:blipFill>
          <a:blip r:embed="rId2"/>
          <a:srcRect/>
          <a:stretch>
            <a:fillRect/>
          </a:stretch>
        </p:blipFill>
        <p:spPr bwMode="auto">
          <a:xfrm>
            <a:off x="714348" y="1643050"/>
            <a:ext cx="3524742" cy="2534004"/>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143636" y="1571612"/>
            <a:ext cx="2596515" cy="2312035"/>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3357554" y="4786322"/>
            <a:ext cx="2320290" cy="130238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25470"/>
          </a:xfrm>
        </p:spPr>
        <p:txBody>
          <a:bodyPr>
            <a:normAutofit fontScale="90000"/>
          </a:bodyPr>
          <a:lstStyle/>
          <a:p>
            <a:pPr algn="ctr"/>
            <a:r>
              <a:rPr lang="en-IN" dirty="0" smtClean="0"/>
              <a:t/>
            </a:r>
            <a:br>
              <a:rPr lang="en-IN" dirty="0" smtClean="0"/>
            </a:br>
            <a:r>
              <a:rPr lang="en-IN" dirty="0" smtClean="0"/>
              <a:t>Winder foundation </a:t>
            </a:r>
            <a:br>
              <a:rPr lang="en-IN" dirty="0" smtClean="0"/>
            </a:br>
            <a:endParaRPr lang="en-IN" dirty="0"/>
          </a:p>
        </p:txBody>
      </p:sp>
      <p:sp>
        <p:nvSpPr>
          <p:cNvPr id="3" name="Content Placeholder 2"/>
          <p:cNvSpPr>
            <a:spLocks noGrp="1"/>
          </p:cNvSpPr>
          <p:nvPr>
            <p:ph idx="1"/>
          </p:nvPr>
        </p:nvSpPr>
        <p:spPr>
          <a:xfrm>
            <a:off x="285720" y="1071546"/>
            <a:ext cx="8643998" cy="5500726"/>
          </a:xfrm>
        </p:spPr>
        <p:txBody>
          <a:bodyPr>
            <a:normAutofit fontScale="70000" lnSpcReduction="20000"/>
          </a:bodyPr>
          <a:lstStyle/>
          <a:p>
            <a:pPr algn="ctr">
              <a:buNone/>
            </a:pPr>
            <a:r>
              <a:rPr lang="en-IN" sz="4000" dirty="0" smtClean="0">
                <a:solidFill>
                  <a:srgbClr val="92D050"/>
                </a:solidFill>
              </a:rPr>
              <a:t>Basic data required</a:t>
            </a:r>
          </a:p>
          <a:p>
            <a:pPr lvl="0">
              <a:buNone/>
            </a:pPr>
            <a:r>
              <a:rPr lang="en-IN" dirty="0" smtClean="0">
                <a:solidFill>
                  <a:srgbClr val="00B0F0"/>
                </a:solidFill>
              </a:rPr>
              <a:t>1) Frame dimension of winder and</a:t>
            </a:r>
            <a:r>
              <a:rPr lang="en-IN" u="sng" dirty="0" smtClean="0">
                <a:solidFill>
                  <a:srgbClr val="00B0F0"/>
                </a:solidFill>
              </a:rPr>
              <a:t> </a:t>
            </a:r>
            <a:r>
              <a:rPr lang="en-IN" dirty="0" smtClean="0">
                <a:solidFill>
                  <a:srgbClr val="00B0F0"/>
                </a:solidFill>
              </a:rPr>
              <a:t>component layout;</a:t>
            </a:r>
          </a:p>
          <a:p>
            <a:pPr lvl="0"/>
            <a:endParaRPr lang="en-IN" dirty="0" smtClean="0">
              <a:solidFill>
                <a:srgbClr val="00B0F0"/>
              </a:solidFill>
            </a:endParaRPr>
          </a:p>
          <a:p>
            <a:pPr>
              <a:buNone/>
            </a:pPr>
            <a:r>
              <a:rPr lang="en-IN" dirty="0" smtClean="0">
                <a:solidFill>
                  <a:srgbClr val="00B0F0"/>
                </a:solidFill>
              </a:rPr>
              <a:t>2)  Static load detail of important components</a:t>
            </a:r>
          </a:p>
          <a:p>
            <a:endParaRPr lang="en-IN" dirty="0" smtClean="0">
              <a:solidFill>
                <a:srgbClr val="00B0F0"/>
              </a:solidFill>
            </a:endParaRPr>
          </a:p>
          <a:p>
            <a:pPr>
              <a:buNone/>
            </a:pPr>
            <a:r>
              <a:rPr lang="en-IN" dirty="0" smtClean="0">
                <a:solidFill>
                  <a:srgbClr val="00B0F0"/>
                </a:solidFill>
              </a:rPr>
              <a:t>3) Dynamic load details;</a:t>
            </a:r>
          </a:p>
          <a:p>
            <a:endParaRPr lang="en-IN" dirty="0" smtClean="0">
              <a:solidFill>
                <a:srgbClr val="00B0F0"/>
              </a:solidFill>
            </a:endParaRPr>
          </a:p>
          <a:p>
            <a:pPr>
              <a:buNone/>
            </a:pPr>
            <a:r>
              <a:rPr lang="en-IN" dirty="0" smtClean="0">
                <a:solidFill>
                  <a:srgbClr val="00B0F0"/>
                </a:solidFill>
              </a:rPr>
              <a:t>4) Soil / rock characteristics</a:t>
            </a:r>
          </a:p>
          <a:p>
            <a:endParaRPr lang="en-IN" dirty="0" smtClean="0">
              <a:solidFill>
                <a:srgbClr val="00B0F0"/>
              </a:solidFill>
            </a:endParaRPr>
          </a:p>
          <a:p>
            <a:pPr algn="ctr">
              <a:buNone/>
            </a:pPr>
            <a:r>
              <a:rPr lang="en-IN" sz="4000" dirty="0" smtClean="0">
                <a:solidFill>
                  <a:srgbClr val="92D050"/>
                </a:solidFill>
              </a:rPr>
              <a:t>Design procedure</a:t>
            </a:r>
          </a:p>
          <a:p>
            <a:pPr marL="550926" lvl="0" indent="-514350">
              <a:buNone/>
            </a:pPr>
            <a:r>
              <a:rPr lang="en-IN" dirty="0" smtClean="0">
                <a:solidFill>
                  <a:srgbClr val="00B0F0"/>
                </a:solidFill>
              </a:rPr>
              <a:t>1)  On the basis of dimensions of the winder and oil/rock characteristics, length ,breadth of foundation is decided;</a:t>
            </a:r>
          </a:p>
          <a:p>
            <a:pPr marL="550926" lvl="0" indent="-514350">
              <a:buAutoNum type="arabicParenR"/>
            </a:pPr>
            <a:endParaRPr lang="en-IN" dirty="0" smtClean="0">
              <a:solidFill>
                <a:srgbClr val="00B0F0"/>
              </a:solidFill>
            </a:endParaRPr>
          </a:p>
          <a:p>
            <a:pPr lvl="0">
              <a:buNone/>
            </a:pPr>
            <a:r>
              <a:rPr lang="en-IN" dirty="0" smtClean="0">
                <a:solidFill>
                  <a:srgbClr val="00B0F0"/>
                </a:solidFill>
              </a:rPr>
              <a:t>2)  Centre of gravity of foundation block with machine components is ascertained</a:t>
            </a:r>
          </a:p>
          <a:p>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9144000" cy="642942"/>
          </a:xfrm>
        </p:spPr>
        <p:txBody>
          <a:bodyPr>
            <a:normAutofit fontScale="90000"/>
          </a:bodyPr>
          <a:lstStyle/>
          <a:p>
            <a:pPr algn="ctr"/>
            <a:r>
              <a:rPr lang="en-IN" sz="3600" dirty="0" smtClean="0">
                <a:solidFill>
                  <a:srgbClr val="92D050"/>
                </a:solidFill>
              </a:rPr>
              <a:t/>
            </a:r>
            <a:br>
              <a:rPr lang="en-IN" sz="3600" dirty="0" smtClean="0">
                <a:solidFill>
                  <a:srgbClr val="92D050"/>
                </a:solidFill>
              </a:rPr>
            </a:br>
            <a:r>
              <a:rPr lang="en-IN" sz="3600" dirty="0" smtClean="0">
                <a:solidFill>
                  <a:srgbClr val="92D050"/>
                </a:solidFill>
              </a:rPr>
              <a:t>Design procedure</a:t>
            </a:r>
            <a:r>
              <a:rPr lang="en-IN" sz="4800" dirty="0" smtClean="0">
                <a:solidFill>
                  <a:srgbClr val="00B0F0"/>
                </a:solidFill>
              </a:rPr>
              <a:t/>
            </a:r>
            <a:br>
              <a:rPr lang="en-IN" sz="4800" dirty="0" smtClean="0">
                <a:solidFill>
                  <a:srgbClr val="00B0F0"/>
                </a:solidFill>
              </a:rPr>
            </a:br>
            <a:endParaRPr lang="en-IN" dirty="0"/>
          </a:p>
        </p:txBody>
      </p:sp>
      <p:sp>
        <p:nvSpPr>
          <p:cNvPr id="3" name="Content Placeholder 2"/>
          <p:cNvSpPr>
            <a:spLocks noGrp="1"/>
          </p:cNvSpPr>
          <p:nvPr>
            <p:ph idx="1"/>
          </p:nvPr>
        </p:nvSpPr>
        <p:spPr>
          <a:xfrm>
            <a:off x="457200" y="928670"/>
            <a:ext cx="8686800" cy="5197493"/>
          </a:xfrm>
        </p:spPr>
        <p:txBody>
          <a:bodyPr>
            <a:normAutofit fontScale="77500" lnSpcReduction="20000"/>
          </a:bodyPr>
          <a:lstStyle/>
          <a:p>
            <a:pPr>
              <a:buNone/>
            </a:pPr>
            <a:endParaRPr lang="en-IN" dirty="0" smtClean="0"/>
          </a:p>
          <a:p>
            <a:pPr>
              <a:buNone/>
            </a:pPr>
            <a:r>
              <a:rPr lang="en-IN" dirty="0" smtClean="0">
                <a:solidFill>
                  <a:srgbClr val="00B0F0"/>
                </a:solidFill>
              </a:rPr>
              <a:t>3)  Geometrical inertia and location of neutral axis is worked out;</a:t>
            </a:r>
          </a:p>
          <a:p>
            <a:pPr>
              <a:buNone/>
            </a:pPr>
            <a:endParaRPr lang="en-IN" dirty="0" smtClean="0">
              <a:solidFill>
                <a:srgbClr val="00B0F0"/>
              </a:solidFill>
            </a:endParaRPr>
          </a:p>
          <a:p>
            <a:pPr lvl="0">
              <a:buNone/>
            </a:pPr>
            <a:r>
              <a:rPr lang="en-IN" dirty="0" smtClean="0">
                <a:solidFill>
                  <a:srgbClr val="00B0F0"/>
                </a:solidFill>
              </a:rPr>
              <a:t>4)  Maximum pressure on rock/soil based on static load and overturning moments is worked out and compared with permissible pressure.</a:t>
            </a:r>
          </a:p>
          <a:p>
            <a:pPr lvl="0">
              <a:buNone/>
            </a:pPr>
            <a:endParaRPr lang="en-IN" dirty="0" smtClean="0">
              <a:solidFill>
                <a:srgbClr val="00B0F0"/>
              </a:solidFill>
            </a:endParaRPr>
          </a:p>
          <a:p>
            <a:pPr lvl="0">
              <a:buNone/>
            </a:pPr>
            <a:r>
              <a:rPr lang="en-IN" dirty="0" smtClean="0">
                <a:solidFill>
                  <a:srgbClr val="00B0F0"/>
                </a:solidFill>
              </a:rPr>
              <a:t>5)  Steps 2 and 4 are repeated for different combinations of dynamic load and in each case the founding pressure should be less than the permissible limit.</a:t>
            </a:r>
          </a:p>
          <a:p>
            <a:pPr lvl="0">
              <a:buNone/>
            </a:pPr>
            <a:endParaRPr lang="en-IN" dirty="0" smtClean="0">
              <a:solidFill>
                <a:srgbClr val="00B0F0"/>
              </a:solidFill>
            </a:endParaRPr>
          </a:p>
          <a:p>
            <a:pPr lvl="0">
              <a:buNone/>
            </a:pPr>
            <a:r>
              <a:rPr lang="en-IN" dirty="0" smtClean="0">
                <a:solidFill>
                  <a:srgbClr val="00B0F0"/>
                </a:solidFill>
              </a:rPr>
              <a:t>6)  Foundation is checked for horizontal sliding.</a:t>
            </a:r>
          </a:p>
          <a:p>
            <a:pPr lvl="0">
              <a:buNone/>
            </a:pPr>
            <a:endParaRPr lang="en-IN" dirty="0" smtClean="0">
              <a:solidFill>
                <a:srgbClr val="00B0F0"/>
              </a:solidFill>
            </a:endParaRPr>
          </a:p>
          <a:p>
            <a:pPr lvl="0">
              <a:buNone/>
            </a:pPr>
            <a:r>
              <a:rPr lang="en-IN" dirty="0" smtClean="0">
                <a:solidFill>
                  <a:srgbClr val="00B0F0"/>
                </a:solidFill>
              </a:rPr>
              <a:t>7)  Anchorage strength of individual components is checked.</a:t>
            </a:r>
          </a:p>
        </p:txBody>
      </p:sp>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74638"/>
            <a:ext cx="6929486" cy="654032"/>
          </a:xfrm>
        </p:spPr>
        <p:txBody>
          <a:bodyPr>
            <a:noAutofit/>
          </a:bodyPr>
          <a:lstStyle/>
          <a:p>
            <a:pPr algn="ctr"/>
            <a:r>
              <a:rPr lang="en-IN" sz="3200" dirty="0" smtClean="0"/>
              <a:t/>
            </a:r>
            <a:br>
              <a:rPr lang="en-IN" sz="3200" dirty="0" smtClean="0"/>
            </a:br>
            <a:r>
              <a:rPr lang="en-IN" sz="3200" dirty="0" smtClean="0"/>
              <a:t>Head frame</a:t>
            </a:r>
            <a:br>
              <a:rPr lang="en-IN" sz="3200" dirty="0" smtClean="0"/>
            </a:br>
            <a:endParaRPr lang="en-IN" sz="3200" dirty="0"/>
          </a:p>
        </p:txBody>
      </p:sp>
      <p:sp>
        <p:nvSpPr>
          <p:cNvPr id="3" name="Content Placeholder 2"/>
          <p:cNvSpPr>
            <a:spLocks noGrp="1"/>
          </p:cNvSpPr>
          <p:nvPr>
            <p:ph idx="1"/>
          </p:nvPr>
        </p:nvSpPr>
        <p:spPr>
          <a:xfrm>
            <a:off x="285720" y="857232"/>
            <a:ext cx="8501122" cy="5357850"/>
          </a:xfrm>
        </p:spPr>
        <p:txBody>
          <a:bodyPr>
            <a:normAutofit/>
          </a:bodyPr>
          <a:lstStyle/>
          <a:p>
            <a:pPr>
              <a:buNone/>
            </a:pPr>
            <a:endParaRPr lang="en-IN" dirty="0" smtClean="0">
              <a:solidFill>
                <a:srgbClr val="00B0F0"/>
              </a:solidFill>
            </a:endParaRPr>
          </a:p>
          <a:p>
            <a:pPr>
              <a:buFont typeface="Wingdings" pitchFamily="2" charset="2"/>
              <a:buChar char="Ø"/>
            </a:pPr>
            <a:r>
              <a:rPr lang="en-IN" sz="3000" dirty="0" smtClean="0">
                <a:solidFill>
                  <a:srgbClr val="00B0F0"/>
                </a:solidFill>
              </a:rPr>
              <a:t>The head frame structure is designed to withstand event of rope rupture.</a:t>
            </a:r>
          </a:p>
          <a:p>
            <a:pPr>
              <a:buFont typeface="Wingdings" pitchFamily="2" charset="2"/>
              <a:buChar char="Ø"/>
            </a:pPr>
            <a:endParaRPr lang="en-IN" sz="3000" dirty="0" smtClean="0">
              <a:solidFill>
                <a:srgbClr val="00B0F0"/>
              </a:solidFill>
            </a:endParaRPr>
          </a:p>
          <a:p>
            <a:pPr>
              <a:buFont typeface="Wingdings" pitchFamily="2" charset="2"/>
              <a:buChar char="Ø"/>
            </a:pPr>
            <a:r>
              <a:rPr lang="en-IN" sz="3000" dirty="0" smtClean="0">
                <a:solidFill>
                  <a:srgbClr val="00B0F0"/>
                </a:solidFill>
              </a:rPr>
              <a:t> Two extreme case are considered viz.,</a:t>
            </a:r>
          </a:p>
          <a:p>
            <a:pPr lvl="1">
              <a:buFont typeface="Wingdings" pitchFamily="2" charset="2"/>
              <a:buChar char="§"/>
            </a:pPr>
            <a:r>
              <a:rPr lang="en-IN" sz="2600" dirty="0" smtClean="0">
                <a:solidFill>
                  <a:srgbClr val="00B0F0"/>
                </a:solidFill>
              </a:rPr>
              <a:t>Conveyance getting stuck-up in the shaft.</a:t>
            </a:r>
          </a:p>
          <a:p>
            <a:pPr lvl="1">
              <a:buFont typeface="Wingdings" pitchFamily="2" charset="2"/>
              <a:buChar char="§"/>
            </a:pPr>
            <a:r>
              <a:rPr lang="en-IN" sz="2600" dirty="0" smtClean="0">
                <a:solidFill>
                  <a:srgbClr val="00B0F0"/>
                </a:solidFill>
              </a:rPr>
              <a:t>Conveyance getting stuck-up in the head frame.</a:t>
            </a:r>
          </a:p>
          <a:p>
            <a:pPr lvl="0">
              <a:buFont typeface="Wingdings" pitchFamily="2" charset="2"/>
              <a:buChar char="Ø"/>
            </a:pPr>
            <a:endParaRPr lang="en-IN" sz="3000" dirty="0" smtClean="0">
              <a:solidFill>
                <a:srgbClr val="00B0F0"/>
              </a:solidFill>
            </a:endParaRPr>
          </a:p>
          <a:p>
            <a:pPr>
              <a:buFont typeface="Wingdings" pitchFamily="2" charset="2"/>
              <a:buChar char="Ø"/>
            </a:pPr>
            <a:r>
              <a:rPr lang="en-IN" sz="3000" dirty="0" smtClean="0">
                <a:solidFill>
                  <a:srgbClr val="00B0F0"/>
                </a:solidFill>
              </a:rPr>
              <a:t>The stresses distribution in all members is worked out and compared with permissible stress limits.</a:t>
            </a:r>
          </a:p>
        </p:txBody>
      </p:sp>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643866" cy="725470"/>
          </a:xfrm>
        </p:spPr>
        <p:txBody>
          <a:bodyPr>
            <a:noAutofit/>
          </a:bodyPr>
          <a:lstStyle/>
          <a:p>
            <a:pPr algn="ctr"/>
            <a:r>
              <a:rPr lang="en-IN" sz="3200" dirty="0" smtClean="0"/>
              <a:t/>
            </a:r>
            <a:br>
              <a:rPr lang="en-IN" sz="3200" dirty="0" smtClean="0"/>
            </a:br>
            <a:r>
              <a:rPr lang="en-IN" sz="3200" dirty="0" smtClean="0"/>
              <a:t>Head frame</a:t>
            </a:r>
            <a:br>
              <a:rPr lang="en-IN" sz="3200" dirty="0" smtClean="0"/>
            </a:br>
            <a:endParaRPr lang="en-IN" sz="3200" dirty="0"/>
          </a:p>
        </p:txBody>
      </p:sp>
      <p:sp>
        <p:nvSpPr>
          <p:cNvPr id="3" name="Content Placeholder 2"/>
          <p:cNvSpPr>
            <a:spLocks noGrp="1"/>
          </p:cNvSpPr>
          <p:nvPr>
            <p:ph idx="1"/>
          </p:nvPr>
        </p:nvSpPr>
        <p:spPr>
          <a:xfrm>
            <a:off x="142844" y="1071546"/>
            <a:ext cx="8643998" cy="5572164"/>
          </a:xfrm>
        </p:spPr>
        <p:txBody>
          <a:bodyPr>
            <a:noAutofit/>
          </a:bodyPr>
          <a:lstStyle/>
          <a:p>
            <a:pPr>
              <a:buFont typeface="Wingdings" pitchFamily="2" charset="2"/>
              <a:buChar char="Ø"/>
            </a:pPr>
            <a:r>
              <a:rPr lang="en-IN" sz="2800" dirty="0" smtClean="0">
                <a:solidFill>
                  <a:srgbClr val="00B0F0"/>
                </a:solidFill>
              </a:rPr>
              <a:t>In case of drum winders the beams supporting the bell plate of safety detaching hook are designed to withstand 3 times the weight of the loaded cage or skip.</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In case of friction winder the buffer beams are designed to withstand the forces in the event of rope rupture.</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 The beams supporting the catches for holding the conveyance are designed to sustain five times the weight of a loaded conveyance</a:t>
            </a:r>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214546" y="1714488"/>
            <a:ext cx="4361905" cy="2343477"/>
          </a:xfrm>
          <a:prstGeom prst="rect">
            <a:avLst/>
          </a:prstGeom>
          <a:noFill/>
          <a:ln w="9525">
            <a:noFill/>
            <a:miter lim="800000"/>
            <a:headEnd/>
            <a:tailEnd/>
          </a:ln>
        </p:spPr>
      </p:pic>
      <p:sp>
        <p:nvSpPr>
          <p:cNvPr id="6" name="TextBox 5"/>
          <p:cNvSpPr txBox="1"/>
          <p:nvPr/>
        </p:nvSpPr>
        <p:spPr>
          <a:xfrm>
            <a:off x="1285852" y="4286256"/>
            <a:ext cx="6715172" cy="1384995"/>
          </a:xfrm>
          <a:prstGeom prst="rect">
            <a:avLst/>
          </a:prstGeom>
          <a:noFill/>
        </p:spPr>
        <p:txBody>
          <a:bodyPr wrap="square" rtlCol="0">
            <a:spAutoFit/>
          </a:bodyPr>
          <a:lstStyle/>
          <a:p>
            <a:pPr algn="ctr"/>
            <a:r>
              <a:rPr lang="en-US" sz="2800" dirty="0" smtClean="0">
                <a:solidFill>
                  <a:srgbClr val="92D050"/>
                </a:solidFill>
              </a:rPr>
              <a:t>Stresses when conveyance is stuck up in the skip</a:t>
            </a:r>
          </a:p>
          <a:p>
            <a:pPr algn="ctr"/>
            <a:endParaRPr lang="en-IN" sz="2800" dirty="0">
              <a:solidFill>
                <a:srgbClr val="92D050"/>
              </a:solidFill>
            </a:endParaRPr>
          </a:p>
        </p:txBody>
      </p:sp>
      <p:sp>
        <p:nvSpPr>
          <p:cNvPr id="5" name="TextBox 4"/>
          <p:cNvSpPr txBox="1"/>
          <p:nvPr/>
        </p:nvSpPr>
        <p:spPr>
          <a:xfrm>
            <a:off x="785786" y="428604"/>
            <a:ext cx="7572428" cy="584775"/>
          </a:xfrm>
          <a:prstGeom prst="rect">
            <a:avLst/>
          </a:prstGeom>
          <a:noFill/>
        </p:spPr>
        <p:txBody>
          <a:bodyPr wrap="square" rtlCol="0">
            <a:spAutoFit/>
          </a:bodyPr>
          <a:lstStyle/>
          <a:p>
            <a:pPr algn="ctr"/>
            <a:r>
              <a:rPr lang="en-US" sz="3200" dirty="0" smtClean="0">
                <a:solidFill>
                  <a:schemeClr val="bg1"/>
                </a:solidFill>
              </a:rPr>
              <a:t>Criteria for designing  a Headframe</a:t>
            </a:r>
            <a:endParaRPr lang="en-IN" sz="3200" dirty="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2571736" y="2071678"/>
            <a:ext cx="4371429" cy="2362530"/>
          </a:xfrm>
          <a:prstGeom prst="rect">
            <a:avLst/>
          </a:prstGeom>
          <a:noFill/>
          <a:ln w="9525">
            <a:noFill/>
            <a:miter lim="800000"/>
            <a:headEnd/>
            <a:tailEnd/>
          </a:ln>
        </p:spPr>
      </p:pic>
      <p:sp>
        <p:nvSpPr>
          <p:cNvPr id="5" name="TextBox 4"/>
          <p:cNvSpPr txBox="1"/>
          <p:nvPr/>
        </p:nvSpPr>
        <p:spPr>
          <a:xfrm>
            <a:off x="1428728" y="4929198"/>
            <a:ext cx="6429420" cy="954107"/>
          </a:xfrm>
          <a:prstGeom prst="rect">
            <a:avLst/>
          </a:prstGeom>
          <a:noFill/>
        </p:spPr>
        <p:txBody>
          <a:bodyPr wrap="square" rtlCol="0">
            <a:spAutoFit/>
          </a:bodyPr>
          <a:lstStyle/>
          <a:p>
            <a:pPr algn="ctr"/>
            <a:r>
              <a:rPr lang="en-US" sz="2800" dirty="0" smtClean="0">
                <a:solidFill>
                  <a:srgbClr val="92D050"/>
                </a:solidFill>
              </a:rPr>
              <a:t>Stresses when the conveyance is stuck up in the head frame </a:t>
            </a:r>
            <a:endParaRPr lang="en-IN" sz="2800" dirty="0">
              <a:solidFill>
                <a:srgbClr val="92D050"/>
              </a:solidFill>
            </a:endParaRPr>
          </a:p>
        </p:txBody>
      </p:sp>
      <p:sp>
        <p:nvSpPr>
          <p:cNvPr id="6" name="TextBox 5"/>
          <p:cNvSpPr txBox="1"/>
          <p:nvPr/>
        </p:nvSpPr>
        <p:spPr>
          <a:xfrm>
            <a:off x="714348" y="714356"/>
            <a:ext cx="7572428" cy="1077218"/>
          </a:xfrm>
          <a:prstGeom prst="rect">
            <a:avLst/>
          </a:prstGeom>
          <a:noFill/>
        </p:spPr>
        <p:txBody>
          <a:bodyPr wrap="square" rtlCol="0">
            <a:spAutoFit/>
          </a:bodyPr>
          <a:lstStyle/>
          <a:p>
            <a:pPr algn="ctr"/>
            <a:r>
              <a:rPr lang="en-US" sz="3200" dirty="0" smtClean="0">
                <a:solidFill>
                  <a:schemeClr val="bg1"/>
                </a:solidFill>
              </a:rPr>
              <a:t>Criteria for designing  a Headframe</a:t>
            </a:r>
            <a:endParaRPr lang="en-IN" sz="3200" dirty="0" smtClean="0">
              <a:solidFill>
                <a:schemeClr val="bg1"/>
              </a:solidFill>
            </a:endParaRPr>
          </a:p>
          <a:p>
            <a:pPr algn="ctr"/>
            <a:endParaRPr lang="en-IN" sz="3200" dirty="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643866" cy="796908"/>
          </a:xfrm>
        </p:spPr>
        <p:txBody>
          <a:bodyPr>
            <a:normAutofit/>
          </a:bodyPr>
          <a:lstStyle/>
          <a:p>
            <a:pPr algn="ctr"/>
            <a:r>
              <a:rPr lang="en-IN" sz="3200" dirty="0" smtClean="0"/>
              <a:t>Conveyance</a:t>
            </a:r>
          </a:p>
        </p:txBody>
      </p:sp>
      <p:sp>
        <p:nvSpPr>
          <p:cNvPr id="3" name="Content Placeholder 2"/>
          <p:cNvSpPr>
            <a:spLocks noGrp="1"/>
          </p:cNvSpPr>
          <p:nvPr>
            <p:ph idx="1"/>
          </p:nvPr>
        </p:nvSpPr>
        <p:spPr>
          <a:xfrm>
            <a:off x="214282" y="1428736"/>
            <a:ext cx="8715436" cy="5214974"/>
          </a:xfrm>
        </p:spPr>
        <p:txBody>
          <a:bodyPr>
            <a:normAutofit/>
          </a:bodyPr>
          <a:lstStyle/>
          <a:p>
            <a:pPr>
              <a:buFont typeface="Wingdings" pitchFamily="2" charset="2"/>
              <a:buChar char="Ø"/>
            </a:pPr>
            <a:r>
              <a:rPr lang="en-IN" sz="2800" dirty="0" smtClean="0">
                <a:solidFill>
                  <a:srgbClr val="00B0F0"/>
                </a:solidFill>
              </a:rPr>
              <a:t>For cages the hangers are designed for a factor of safety of 10. </a:t>
            </a:r>
          </a:p>
          <a:p>
            <a:pPr>
              <a:buNone/>
            </a:pPr>
            <a:endParaRPr lang="en-IN" sz="2800" dirty="0" smtClean="0">
              <a:solidFill>
                <a:srgbClr val="00B0F0"/>
              </a:solidFill>
            </a:endParaRPr>
          </a:p>
          <a:p>
            <a:pPr>
              <a:buFont typeface="Wingdings" pitchFamily="2" charset="2"/>
              <a:buChar char="Ø"/>
            </a:pPr>
            <a:r>
              <a:rPr lang="en-IN" sz="2800" dirty="0" smtClean="0">
                <a:solidFill>
                  <a:srgbClr val="00B0F0"/>
                </a:solidFill>
              </a:rPr>
              <a:t> The hangers are also to be checked in this case against buckling.</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The arrangement of unloading gates and emergency man riding are also to be selected and designed</a:t>
            </a:r>
            <a:endParaRPr lang="en-IN" sz="2800"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14282" y="214290"/>
            <a:ext cx="8643998" cy="6500858"/>
          </a:xfrm>
          <a:prstGeom prst="rect">
            <a:avLst/>
          </a:prstGeom>
          <a:ln>
            <a:noFill/>
          </a:ln>
          <a:effectLst>
            <a:softEdge rad="112500"/>
          </a:effectLst>
        </p:spPr>
      </p:pic>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Designing  a Cage</a:t>
            </a:r>
            <a:endParaRPr lang="en-IN" sz="3200" dirty="0"/>
          </a:p>
        </p:txBody>
      </p:sp>
      <p:pic>
        <p:nvPicPr>
          <p:cNvPr id="4" name="Content Placeholder 3"/>
          <p:cNvPicPr>
            <a:picLocks noGrp="1"/>
          </p:cNvPicPr>
          <p:nvPr>
            <p:ph idx="1"/>
          </p:nvPr>
        </p:nvPicPr>
        <p:blipFill>
          <a:blip r:embed="rId2"/>
          <a:stretch>
            <a:fillRect/>
          </a:stretch>
        </p:blipFill>
        <p:spPr bwMode="auto">
          <a:xfrm>
            <a:off x="3624409" y="2498921"/>
            <a:ext cx="2352381" cy="3142857"/>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Designing a Cage</a:t>
            </a:r>
            <a:endParaRPr lang="en-IN" sz="3200" dirty="0"/>
          </a:p>
        </p:txBody>
      </p:sp>
      <p:pic>
        <p:nvPicPr>
          <p:cNvPr id="4" name="Content Placeholder 3"/>
          <p:cNvPicPr>
            <a:picLocks noGrp="1"/>
          </p:cNvPicPr>
          <p:nvPr>
            <p:ph idx="1"/>
          </p:nvPr>
        </p:nvPicPr>
        <p:blipFill>
          <a:blip r:embed="rId2"/>
          <a:stretch>
            <a:fillRect/>
          </a:stretch>
        </p:blipFill>
        <p:spPr bwMode="auto">
          <a:xfrm>
            <a:off x="3072028" y="2055531"/>
            <a:ext cx="3457143" cy="40296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54032"/>
          </a:xfrm>
        </p:spPr>
        <p:txBody>
          <a:bodyPr>
            <a:normAutofit fontScale="90000"/>
          </a:bodyPr>
          <a:lstStyle/>
          <a:p>
            <a:pPr algn="ctr"/>
            <a:r>
              <a:rPr lang="en-IN" dirty="0" smtClean="0"/>
              <a:t/>
            </a:r>
            <a:br>
              <a:rPr lang="en-IN" dirty="0" smtClean="0"/>
            </a:br>
            <a:r>
              <a:rPr lang="en-IN" dirty="0" smtClean="0"/>
              <a:t>Shaft   Collar      </a:t>
            </a:r>
            <a:br>
              <a:rPr lang="en-IN" dirty="0" smtClean="0"/>
            </a:br>
            <a:endParaRPr lang="en-IN" dirty="0"/>
          </a:p>
        </p:txBody>
      </p:sp>
      <p:sp>
        <p:nvSpPr>
          <p:cNvPr id="3" name="Content Placeholder 2"/>
          <p:cNvSpPr>
            <a:spLocks noGrp="1"/>
          </p:cNvSpPr>
          <p:nvPr>
            <p:ph idx="1"/>
          </p:nvPr>
        </p:nvSpPr>
        <p:spPr>
          <a:xfrm>
            <a:off x="285720" y="1071546"/>
            <a:ext cx="8643998" cy="5572164"/>
          </a:xfrm>
        </p:spPr>
        <p:txBody>
          <a:bodyPr>
            <a:normAutofit fontScale="62500" lnSpcReduction="20000"/>
          </a:bodyPr>
          <a:lstStyle/>
          <a:p>
            <a:pPr algn="ctr">
              <a:buNone/>
            </a:pPr>
            <a:r>
              <a:rPr lang="en-IN" sz="3400" dirty="0" smtClean="0">
                <a:solidFill>
                  <a:srgbClr val="92D050"/>
                </a:solidFill>
              </a:rPr>
              <a:t>Purpose of the shaft collar </a:t>
            </a:r>
          </a:p>
          <a:p>
            <a:pPr lvl="0">
              <a:buFont typeface="Wingdings" pitchFamily="2" charset="2"/>
              <a:buChar char="Ø"/>
            </a:pPr>
            <a:r>
              <a:rPr lang="en-IN" dirty="0" smtClean="0">
                <a:solidFill>
                  <a:srgbClr val="00B0F0"/>
                </a:solidFill>
              </a:rPr>
              <a:t> To provide support against loose strata near the surfaces; </a:t>
            </a:r>
          </a:p>
          <a:p>
            <a:pPr lvl="0">
              <a:buFont typeface="Wingdings" pitchFamily="2" charset="2"/>
              <a:buChar char="Ø"/>
            </a:pPr>
            <a:endParaRPr lang="en-IN" dirty="0" smtClean="0">
              <a:solidFill>
                <a:srgbClr val="00B0F0"/>
              </a:solidFill>
            </a:endParaRPr>
          </a:p>
          <a:p>
            <a:pPr>
              <a:buFont typeface="Wingdings" pitchFamily="2" charset="2"/>
              <a:buChar char="Ø"/>
            </a:pPr>
            <a:r>
              <a:rPr lang="en-US" dirty="0" smtClean="0">
                <a:solidFill>
                  <a:srgbClr val="00B0F0"/>
                </a:solidFill>
              </a:rPr>
              <a:t>Where front legs of the head frame rest on the collar to act as their foundation.</a:t>
            </a:r>
          </a:p>
          <a:p>
            <a:endParaRPr lang="en-US" dirty="0" smtClean="0">
              <a:solidFill>
                <a:srgbClr val="00B0F0"/>
              </a:solidFill>
            </a:endParaRPr>
          </a:p>
          <a:p>
            <a:pPr algn="ctr">
              <a:buNone/>
            </a:pPr>
            <a:r>
              <a:rPr lang="en-IN" dirty="0" smtClean="0">
                <a:solidFill>
                  <a:srgbClr val="92D050"/>
                </a:solidFill>
              </a:rPr>
              <a:t>Design procedure </a:t>
            </a:r>
          </a:p>
          <a:p>
            <a:pPr>
              <a:buFont typeface="Wingdings" pitchFamily="2" charset="2"/>
              <a:buChar char="Ø"/>
            </a:pPr>
            <a:r>
              <a:rPr lang="en-IN" dirty="0" smtClean="0">
                <a:solidFill>
                  <a:srgbClr val="00B0F0"/>
                </a:solidFill>
              </a:rPr>
              <a:t>The collar is to be founded on good rock.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Foundation is to withstand self-weight of the collar and in appropriate cases weight of the head frame as well as the dynamic loads in the event of rope rupture.</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For deep founding level the collar is also to be considering as a column and analysed accordingly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While designing collar appropriate openings are to be left for ventilation drift, and for taking out pipe ranges and cables as well as for installation of decking equipment</a:t>
            </a:r>
            <a:endParaRPr lang="en-IN"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7858180" cy="582594"/>
          </a:xfrm>
        </p:spPr>
        <p:txBody>
          <a:bodyPr>
            <a:noAutofit/>
          </a:bodyPr>
          <a:lstStyle/>
          <a:p>
            <a:pPr algn="ctr"/>
            <a:r>
              <a:rPr lang="en-IN" sz="3200" dirty="0" smtClean="0"/>
              <a:t/>
            </a:r>
            <a:br>
              <a:rPr lang="en-IN" sz="3200" dirty="0" smtClean="0"/>
            </a:br>
            <a:r>
              <a:rPr lang="en-IN" sz="3200" dirty="0" smtClean="0"/>
              <a:t>Other elements</a:t>
            </a:r>
            <a:br>
              <a:rPr lang="en-IN" sz="3200" dirty="0" smtClean="0"/>
            </a:br>
            <a:endParaRPr lang="en-IN" sz="3200" dirty="0"/>
          </a:p>
        </p:txBody>
      </p:sp>
      <p:sp>
        <p:nvSpPr>
          <p:cNvPr id="3" name="Content Placeholder 2"/>
          <p:cNvSpPr>
            <a:spLocks noGrp="1"/>
          </p:cNvSpPr>
          <p:nvPr>
            <p:ph idx="1"/>
          </p:nvPr>
        </p:nvSpPr>
        <p:spPr>
          <a:xfrm>
            <a:off x="428596" y="1142984"/>
            <a:ext cx="8429684" cy="5429288"/>
          </a:xfrm>
        </p:spPr>
        <p:txBody>
          <a:bodyPr>
            <a:normAutofit/>
          </a:bodyPr>
          <a:lstStyle/>
          <a:p>
            <a:pPr>
              <a:buFont typeface="Wingdings" pitchFamily="2" charset="2"/>
              <a:buChar char="Ø"/>
            </a:pPr>
            <a:r>
              <a:rPr lang="en-IN" sz="2800" dirty="0" smtClean="0">
                <a:solidFill>
                  <a:srgbClr val="00B0F0"/>
                </a:solidFill>
              </a:rPr>
              <a:t>There are various types of shaft linings viz., brick work, monolithic concrete lining, reinforce concrete, prefabricated segments of steel or concrete,  gunniting etc. </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If strata layer is anticipated a special layer of material like bitumen is to be inserted between the strata and lining to permit free movement.</a:t>
            </a:r>
          </a:p>
          <a:p>
            <a:pPr>
              <a:buFont typeface="Wingdings" pitchFamily="2" charset="2"/>
              <a:buChar char="Ø"/>
            </a:pPr>
            <a:endParaRPr lang="en-IN" sz="2800" dirty="0" smtClean="0">
              <a:solidFill>
                <a:srgbClr val="00B0F0"/>
              </a:solidFill>
            </a:endParaRPr>
          </a:p>
          <a:p>
            <a:pPr>
              <a:buFont typeface="Wingdings" pitchFamily="2" charset="2"/>
              <a:buChar char="Ø"/>
            </a:pPr>
            <a:r>
              <a:rPr lang="en-IN" sz="2800" dirty="0" smtClean="0">
                <a:solidFill>
                  <a:srgbClr val="00B0F0"/>
                </a:solidFill>
              </a:rPr>
              <a:t> Special type of lining is also required to be provided if water seepage is to be completely prevented.</a:t>
            </a:r>
          </a:p>
          <a:p>
            <a:endParaRPr lang="en-IN" sz="2800"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25470"/>
          </a:xfrm>
        </p:spPr>
        <p:txBody>
          <a:bodyPr>
            <a:noAutofit/>
          </a:bodyPr>
          <a:lstStyle/>
          <a:p>
            <a:pPr algn="ctr"/>
            <a:r>
              <a:rPr lang="en-IN" sz="3200" dirty="0" smtClean="0"/>
              <a:t/>
            </a:r>
            <a:br>
              <a:rPr lang="en-IN" sz="3200" dirty="0" smtClean="0"/>
            </a:br>
            <a:r>
              <a:rPr lang="en-IN" sz="3200" dirty="0" smtClean="0"/>
              <a:t>Other elements</a:t>
            </a:r>
            <a:br>
              <a:rPr lang="en-IN" sz="3200" dirty="0" smtClean="0"/>
            </a:br>
            <a:endParaRPr lang="en-IN" sz="3200" dirty="0"/>
          </a:p>
        </p:txBody>
      </p:sp>
      <p:sp>
        <p:nvSpPr>
          <p:cNvPr id="3" name="Content Placeholder 2"/>
          <p:cNvSpPr>
            <a:spLocks noGrp="1"/>
          </p:cNvSpPr>
          <p:nvPr>
            <p:ph idx="1"/>
          </p:nvPr>
        </p:nvSpPr>
        <p:spPr>
          <a:xfrm>
            <a:off x="357158" y="1357298"/>
            <a:ext cx="8501122" cy="5214974"/>
          </a:xfrm>
        </p:spPr>
        <p:txBody>
          <a:bodyPr>
            <a:normAutofit fontScale="70000" lnSpcReduction="20000"/>
          </a:bodyPr>
          <a:lstStyle/>
          <a:p>
            <a:pPr>
              <a:buFont typeface="Wingdings" pitchFamily="2" charset="2"/>
              <a:buChar char="Ø"/>
            </a:pPr>
            <a:r>
              <a:rPr lang="en-IN" dirty="0" smtClean="0">
                <a:solidFill>
                  <a:srgbClr val="00B0F0"/>
                </a:solidFill>
              </a:rPr>
              <a:t> Sizes of pipelines are to be chosen according to the quantity of water required to be handled and the thickness of the pipe range depends upon the static and dynamic head.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Once these parameters are decided, the supports can be designed on the basis of the load of the range.</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 In some of the cases expansion joints are also considered if appreciable seasonal temperature variations are anticipated in the shaft.</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 Rigid guides have to withstand the horizontal and vertical forces due to the movement of the conveyance and these guides and their supports are to be designed taking these aspects into consideration.</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 Extra provision is also required to be made against weakening due to corrosion.</a:t>
            </a:r>
          </a:p>
        </p:txBody>
      </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Shaft outfittings</a:t>
            </a:r>
            <a:endParaRPr lang="en-IN" sz="3200" dirty="0"/>
          </a:p>
        </p:txBody>
      </p:sp>
      <p:pic>
        <p:nvPicPr>
          <p:cNvPr id="7170" name="Picture 2"/>
          <p:cNvPicPr>
            <a:picLocks noGrp="1" noChangeAspect="1" noChangeArrowheads="1"/>
          </p:cNvPicPr>
          <p:nvPr>
            <p:ph idx="1"/>
          </p:nvPr>
        </p:nvPicPr>
        <p:blipFill>
          <a:blip r:embed="rId2"/>
          <a:stretch>
            <a:fillRect/>
          </a:stretch>
        </p:blipFill>
        <p:spPr bwMode="auto">
          <a:xfrm>
            <a:off x="3336956" y="1857364"/>
            <a:ext cx="2880539" cy="4498986"/>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Shaft outfittings</a:t>
            </a:r>
            <a:endParaRPr lang="en-IN" sz="3200" dirty="0"/>
          </a:p>
        </p:txBody>
      </p:sp>
      <p:pic>
        <p:nvPicPr>
          <p:cNvPr id="8194" name="Picture 2"/>
          <p:cNvPicPr>
            <a:picLocks noGrp="1" noChangeAspect="1" noChangeArrowheads="1"/>
          </p:cNvPicPr>
          <p:nvPr>
            <p:ph idx="1"/>
          </p:nvPr>
        </p:nvPicPr>
        <p:blipFill>
          <a:blip r:embed="rId2"/>
          <a:stretch>
            <a:fillRect/>
          </a:stretch>
        </p:blipFill>
        <p:spPr bwMode="auto">
          <a:xfrm>
            <a:off x="3631453" y="1784350"/>
            <a:ext cx="2338294" cy="457200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Pipe supports in the shafts</a:t>
            </a:r>
            <a:endParaRPr lang="en-IN" sz="3200" dirty="0"/>
          </a:p>
        </p:txBody>
      </p:sp>
      <p:pic>
        <p:nvPicPr>
          <p:cNvPr id="9218" name="Picture 2"/>
          <p:cNvPicPr>
            <a:picLocks noGrp="1" noChangeAspect="1" noChangeArrowheads="1"/>
          </p:cNvPicPr>
          <p:nvPr>
            <p:ph idx="1"/>
          </p:nvPr>
        </p:nvPicPr>
        <p:blipFill>
          <a:blip r:embed="rId2"/>
          <a:stretch>
            <a:fillRect/>
          </a:stretch>
        </p:blipFill>
        <p:spPr bwMode="auto">
          <a:xfrm>
            <a:off x="3235534" y="1784350"/>
            <a:ext cx="3130132" cy="457200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Pipe supports in the shafts</a:t>
            </a:r>
            <a:endParaRPr lang="en-IN" sz="3200" dirty="0"/>
          </a:p>
        </p:txBody>
      </p:sp>
      <p:pic>
        <p:nvPicPr>
          <p:cNvPr id="10242" name="Picture 2"/>
          <p:cNvPicPr>
            <a:picLocks noGrp="1" noChangeAspect="1" noChangeArrowheads="1"/>
          </p:cNvPicPr>
          <p:nvPr>
            <p:ph idx="1"/>
          </p:nvPr>
        </p:nvPicPr>
        <p:blipFill>
          <a:blip r:embed="rId2"/>
          <a:stretch>
            <a:fillRect/>
          </a:stretch>
        </p:blipFill>
        <p:spPr bwMode="auto">
          <a:xfrm>
            <a:off x="3198668" y="1784350"/>
            <a:ext cx="3203864" cy="457200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25470"/>
          </a:xfrm>
        </p:spPr>
        <p:txBody>
          <a:bodyPr>
            <a:noAutofit/>
          </a:bodyPr>
          <a:lstStyle/>
          <a:p>
            <a:pPr algn="ctr"/>
            <a:r>
              <a:rPr lang="en-IN" sz="3200" dirty="0" smtClean="0"/>
              <a:t/>
            </a:r>
            <a:br>
              <a:rPr lang="en-IN" sz="3200" dirty="0" smtClean="0"/>
            </a:br>
            <a:r>
              <a:rPr lang="en-IN" sz="3200" dirty="0" smtClean="0"/>
              <a:t>Conclusion    </a:t>
            </a:r>
            <a:br>
              <a:rPr lang="en-IN" sz="3200" dirty="0" smtClean="0"/>
            </a:br>
            <a:endParaRPr lang="en-IN" sz="3200" dirty="0"/>
          </a:p>
        </p:txBody>
      </p:sp>
      <p:sp>
        <p:nvSpPr>
          <p:cNvPr id="3" name="Content Placeholder 2"/>
          <p:cNvSpPr>
            <a:spLocks noGrp="1"/>
          </p:cNvSpPr>
          <p:nvPr>
            <p:ph idx="1"/>
          </p:nvPr>
        </p:nvSpPr>
        <p:spPr>
          <a:xfrm>
            <a:off x="428596" y="928670"/>
            <a:ext cx="8358246" cy="5643602"/>
          </a:xfrm>
        </p:spPr>
        <p:txBody>
          <a:bodyPr>
            <a:normAutofit lnSpcReduction="10000"/>
          </a:bodyPr>
          <a:lstStyle/>
          <a:p>
            <a:pPr>
              <a:buNone/>
            </a:pPr>
            <a:endParaRPr lang="en-IN" dirty="0" smtClean="0">
              <a:solidFill>
                <a:srgbClr val="00B0F0"/>
              </a:solidFill>
            </a:endParaRPr>
          </a:p>
          <a:p>
            <a:pPr>
              <a:buFont typeface="Wingdings" pitchFamily="2" charset="2"/>
              <a:buChar char="Ø"/>
            </a:pPr>
            <a:r>
              <a:rPr lang="en-IN" sz="3000" dirty="0" smtClean="0">
                <a:solidFill>
                  <a:srgbClr val="00B0F0"/>
                </a:solidFill>
              </a:rPr>
              <a:t>The overall life requirement also influences the design </a:t>
            </a:r>
          </a:p>
          <a:p>
            <a:pPr>
              <a:buFont typeface="Wingdings" pitchFamily="2" charset="2"/>
              <a:buChar char="Ø"/>
            </a:pPr>
            <a:endParaRPr lang="en-IN" sz="3000" dirty="0" smtClean="0">
              <a:solidFill>
                <a:srgbClr val="00B0F0"/>
              </a:solidFill>
            </a:endParaRPr>
          </a:p>
          <a:p>
            <a:pPr>
              <a:buFont typeface="Wingdings" pitchFamily="2" charset="2"/>
              <a:buChar char="Ø"/>
            </a:pPr>
            <a:r>
              <a:rPr lang="en-IN" sz="3000" dirty="0" smtClean="0">
                <a:solidFill>
                  <a:srgbClr val="00B0F0"/>
                </a:solidFill>
              </a:rPr>
              <a:t> For an economic design the general inclination towards over-design has to be avoided without sacrificing the safety aspect.</a:t>
            </a:r>
          </a:p>
          <a:p>
            <a:pPr>
              <a:buFont typeface="Wingdings" pitchFamily="2" charset="2"/>
              <a:buChar char="Ø"/>
            </a:pPr>
            <a:endParaRPr lang="en-IN" sz="3000" dirty="0" smtClean="0">
              <a:solidFill>
                <a:srgbClr val="00B0F0"/>
              </a:solidFill>
            </a:endParaRPr>
          </a:p>
          <a:p>
            <a:pPr>
              <a:buFont typeface="Wingdings" pitchFamily="2" charset="2"/>
              <a:buChar char="Ø"/>
            </a:pPr>
            <a:r>
              <a:rPr lang="en-IN" sz="3000" dirty="0" smtClean="0">
                <a:solidFill>
                  <a:srgbClr val="00B0F0"/>
                </a:solidFill>
              </a:rPr>
              <a:t> However, there are areas of design where as yet a clear understanding about the forces coming into play is lacking and there is a conflict about the appropriate design criteria to be adopted.             </a:t>
            </a:r>
            <a:endParaRPr lang="en-IN" sz="3000"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286808" cy="725470"/>
          </a:xfrm>
        </p:spPr>
        <p:txBody>
          <a:bodyPr>
            <a:normAutofit/>
          </a:bodyPr>
          <a:lstStyle/>
          <a:p>
            <a:pPr algn="ctr"/>
            <a:r>
              <a:rPr lang="en-IN" sz="3200" dirty="0" smtClean="0"/>
              <a:t>Elements of a shaft system</a:t>
            </a:r>
            <a:endParaRPr lang="en-IN" sz="3200" dirty="0"/>
          </a:p>
        </p:txBody>
      </p:sp>
      <p:sp>
        <p:nvSpPr>
          <p:cNvPr id="3" name="Content Placeholder 2"/>
          <p:cNvSpPr>
            <a:spLocks noGrp="1"/>
          </p:cNvSpPr>
          <p:nvPr>
            <p:ph idx="1"/>
          </p:nvPr>
        </p:nvSpPr>
        <p:spPr>
          <a:xfrm>
            <a:off x="785786" y="1428736"/>
            <a:ext cx="8358214" cy="5143536"/>
          </a:xfrm>
        </p:spPr>
        <p:txBody>
          <a:bodyPr>
            <a:normAutofit fontScale="85000" lnSpcReduction="10000"/>
          </a:bodyPr>
          <a:lstStyle/>
          <a:p>
            <a:pPr>
              <a:buNone/>
            </a:pPr>
            <a:r>
              <a:rPr lang="en-US" dirty="0" smtClean="0">
                <a:solidFill>
                  <a:srgbClr val="00B0F0"/>
                </a:solidFill>
              </a:rPr>
              <a:t>The elements constituting a shaft system are enumerated are as follows</a:t>
            </a:r>
          </a:p>
          <a:p>
            <a:pPr>
              <a:buNone/>
            </a:pPr>
            <a:endParaRPr lang="en-IN" dirty="0" smtClean="0">
              <a:solidFill>
                <a:srgbClr val="00B0F0"/>
              </a:solidFill>
            </a:endParaRPr>
          </a:p>
          <a:p>
            <a:pPr lvl="0">
              <a:buFont typeface="Wingdings" pitchFamily="2" charset="2"/>
              <a:buChar char="Ø"/>
            </a:pPr>
            <a:r>
              <a:rPr lang="en-IN" dirty="0" smtClean="0">
                <a:solidFill>
                  <a:srgbClr val="00B0F0"/>
                </a:solidFill>
              </a:rPr>
              <a:t>Head frame</a:t>
            </a:r>
          </a:p>
          <a:p>
            <a:pPr lvl="0">
              <a:buFont typeface="Wingdings" pitchFamily="2" charset="2"/>
              <a:buChar char="Ø"/>
            </a:pPr>
            <a:r>
              <a:rPr lang="en-IN" dirty="0" smtClean="0">
                <a:solidFill>
                  <a:srgbClr val="00B0F0"/>
                </a:solidFill>
              </a:rPr>
              <a:t>Winder house &amp; foundation </a:t>
            </a:r>
          </a:p>
          <a:p>
            <a:pPr lvl="0">
              <a:buFont typeface="Wingdings" pitchFamily="2" charset="2"/>
              <a:buChar char="Ø"/>
            </a:pPr>
            <a:r>
              <a:rPr lang="en-IN" dirty="0" smtClean="0">
                <a:solidFill>
                  <a:srgbClr val="00B0F0"/>
                </a:solidFill>
              </a:rPr>
              <a:t>Shaft collar &amp; headframe foundation </a:t>
            </a:r>
          </a:p>
          <a:p>
            <a:pPr lvl="0">
              <a:buFont typeface="Wingdings" pitchFamily="2" charset="2"/>
              <a:buChar char="Ø"/>
            </a:pPr>
            <a:r>
              <a:rPr lang="en-IN" dirty="0" smtClean="0">
                <a:solidFill>
                  <a:srgbClr val="00B0F0"/>
                </a:solidFill>
              </a:rPr>
              <a:t>Fan drift , inset and openings and lining in the shaft</a:t>
            </a:r>
          </a:p>
          <a:p>
            <a:pPr lvl="0">
              <a:buFont typeface="Wingdings" pitchFamily="2" charset="2"/>
              <a:buChar char="Ø"/>
            </a:pPr>
            <a:r>
              <a:rPr lang="en-IN" dirty="0" smtClean="0">
                <a:solidFill>
                  <a:srgbClr val="00B0F0"/>
                </a:solidFill>
              </a:rPr>
              <a:t>Guide fittings, platforms, decking arrangements, etc</a:t>
            </a:r>
          </a:p>
          <a:p>
            <a:pPr lvl="0">
              <a:buFont typeface="Wingdings" pitchFamily="2" charset="2"/>
              <a:buChar char="Ø"/>
            </a:pPr>
            <a:r>
              <a:rPr lang="en-IN" dirty="0" smtClean="0">
                <a:solidFill>
                  <a:srgbClr val="00B0F0"/>
                </a:solidFill>
              </a:rPr>
              <a:t>Pipe fittings </a:t>
            </a:r>
          </a:p>
          <a:p>
            <a:pPr lvl="0">
              <a:buFont typeface="Wingdings" pitchFamily="2" charset="2"/>
              <a:buChar char="Ø"/>
            </a:pPr>
            <a:r>
              <a:rPr lang="en-IN" dirty="0" smtClean="0">
                <a:solidFill>
                  <a:srgbClr val="00B0F0"/>
                </a:solidFill>
              </a:rPr>
              <a:t>Skips and cages</a:t>
            </a:r>
          </a:p>
          <a:p>
            <a:endParaRPr lang="en-IN" dirty="0"/>
          </a:p>
        </p:txBody>
      </p:sp>
    </p:spTree>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642942"/>
          </a:xfrm>
        </p:spPr>
        <p:txBody>
          <a:bodyPr>
            <a:noAutofit/>
          </a:bodyPr>
          <a:lstStyle/>
          <a:p>
            <a:pPr algn="ctr"/>
            <a:r>
              <a:rPr lang="en-IN" sz="3200" dirty="0" smtClean="0"/>
              <a:t/>
            </a:r>
            <a:br>
              <a:rPr lang="en-IN" sz="3200" dirty="0" smtClean="0"/>
            </a:br>
            <a:r>
              <a:rPr lang="en-IN" sz="3200" dirty="0" smtClean="0"/>
              <a:t>Conclusion   </a:t>
            </a:r>
            <a:r>
              <a:rPr lang="en-IN" sz="3200" u="sng" dirty="0" smtClean="0"/>
              <a:t> </a:t>
            </a:r>
            <a:r>
              <a:rPr lang="en-IN" sz="3200" dirty="0" smtClean="0"/>
              <a:t/>
            </a:r>
            <a:br>
              <a:rPr lang="en-IN" sz="3200" dirty="0" smtClean="0"/>
            </a:br>
            <a:endParaRPr lang="en-IN" sz="3200" dirty="0"/>
          </a:p>
        </p:txBody>
      </p:sp>
      <p:sp>
        <p:nvSpPr>
          <p:cNvPr id="3" name="Content Placeholder 2"/>
          <p:cNvSpPr>
            <a:spLocks noGrp="1"/>
          </p:cNvSpPr>
          <p:nvPr>
            <p:ph idx="1"/>
          </p:nvPr>
        </p:nvSpPr>
        <p:spPr>
          <a:xfrm>
            <a:off x="357158" y="1000108"/>
            <a:ext cx="8429684" cy="5357850"/>
          </a:xfrm>
        </p:spPr>
        <p:txBody>
          <a:bodyPr>
            <a:normAutofit/>
          </a:bodyPr>
          <a:lstStyle/>
          <a:p>
            <a:endParaRPr lang="en-IN" sz="2400" dirty="0" smtClean="0">
              <a:solidFill>
                <a:srgbClr val="00B0F0"/>
              </a:solidFill>
            </a:endParaRPr>
          </a:p>
          <a:p>
            <a:pPr>
              <a:buFont typeface="Wingdings" pitchFamily="2" charset="2"/>
              <a:buChar char="Ø"/>
            </a:pPr>
            <a:r>
              <a:rPr lang="en-IN" sz="2400" dirty="0" smtClean="0">
                <a:solidFill>
                  <a:srgbClr val="00B0F0"/>
                </a:solidFill>
              </a:rPr>
              <a:t>In such situation, it may be necessary to adopt an over design so as to be absolute sure about the safety aspect</a:t>
            </a:r>
          </a:p>
          <a:p>
            <a:pPr>
              <a:buFont typeface="Wingdings" pitchFamily="2" charset="2"/>
              <a:buChar char="Ø"/>
            </a:pPr>
            <a:endParaRPr lang="en-IN" sz="2400" dirty="0" smtClean="0">
              <a:solidFill>
                <a:srgbClr val="00B0F0"/>
              </a:solidFill>
            </a:endParaRPr>
          </a:p>
          <a:p>
            <a:pPr>
              <a:buFont typeface="Wingdings" pitchFamily="2" charset="2"/>
              <a:buChar char="Ø"/>
            </a:pPr>
            <a:r>
              <a:rPr lang="en-IN" sz="2400" dirty="0" smtClean="0">
                <a:solidFill>
                  <a:srgbClr val="00B0F0"/>
                </a:solidFill>
              </a:rPr>
              <a:t>As the elemental design is to be integrated in the overall system and the different elements are being designed by different design engineers a constant coordination is required to see that the various element so designed are properly fitting in, in the overall system.</a:t>
            </a:r>
          </a:p>
          <a:p>
            <a:pPr>
              <a:buFont typeface="Wingdings" pitchFamily="2" charset="2"/>
              <a:buChar char="Ø"/>
            </a:pPr>
            <a:endParaRPr lang="en-IN" sz="2400" dirty="0" smtClean="0">
              <a:solidFill>
                <a:srgbClr val="00B0F0"/>
              </a:solidFill>
            </a:endParaRPr>
          </a:p>
          <a:p>
            <a:pPr>
              <a:buFont typeface="Wingdings" pitchFamily="2" charset="2"/>
              <a:buChar char="Ø"/>
            </a:pPr>
            <a:r>
              <a:rPr lang="en-IN" sz="2400" dirty="0" smtClean="0">
                <a:solidFill>
                  <a:srgbClr val="00B0F0"/>
                </a:solidFill>
              </a:rPr>
              <a:t> In this process there are many occasions where various elemental designs are revised. </a:t>
            </a:r>
          </a:p>
        </p:txBody>
      </p:sp>
    </p:spTree>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714380"/>
          </a:xfrm>
        </p:spPr>
        <p:txBody>
          <a:bodyPr>
            <a:noAutofit/>
          </a:bodyPr>
          <a:lstStyle/>
          <a:p>
            <a:pPr algn="ctr"/>
            <a:r>
              <a:rPr lang="en-IN" sz="3200" dirty="0" smtClean="0"/>
              <a:t/>
            </a:r>
            <a:br>
              <a:rPr lang="en-IN" sz="3200" dirty="0" smtClean="0"/>
            </a:br>
            <a:r>
              <a:rPr lang="en-IN" sz="3200" dirty="0" smtClean="0"/>
              <a:t>MECHANISED SINKING</a:t>
            </a:r>
            <a:br>
              <a:rPr lang="en-IN" sz="3200" dirty="0" smtClean="0"/>
            </a:br>
            <a:endParaRPr lang="en-IN" sz="3200" dirty="0"/>
          </a:p>
        </p:txBody>
      </p:sp>
      <p:sp>
        <p:nvSpPr>
          <p:cNvPr id="3" name="Content Placeholder 2"/>
          <p:cNvSpPr>
            <a:spLocks noGrp="1"/>
          </p:cNvSpPr>
          <p:nvPr>
            <p:ph idx="1"/>
          </p:nvPr>
        </p:nvSpPr>
        <p:spPr>
          <a:xfrm>
            <a:off x="428596" y="1214422"/>
            <a:ext cx="8429684" cy="5143536"/>
          </a:xfrm>
        </p:spPr>
        <p:txBody>
          <a:bodyPr>
            <a:normAutofit fontScale="70000" lnSpcReduction="20000"/>
          </a:bodyPr>
          <a:lstStyle/>
          <a:p>
            <a:pPr algn="ctr">
              <a:buNone/>
            </a:pPr>
            <a:r>
              <a:rPr lang="en-IN" sz="3800" dirty="0" smtClean="0">
                <a:solidFill>
                  <a:srgbClr val="92D050"/>
                </a:solidFill>
              </a:rPr>
              <a:t>Preparatory work</a:t>
            </a:r>
          </a:p>
          <a:p>
            <a:pPr lvl="0">
              <a:buFont typeface="Wingdings" pitchFamily="2" charset="2"/>
              <a:buChar char="Ø"/>
            </a:pPr>
            <a:r>
              <a:rPr lang="en-IN" dirty="0" smtClean="0">
                <a:solidFill>
                  <a:srgbClr val="00B0F0"/>
                </a:solidFill>
              </a:rPr>
              <a:t> The chosen shaft site to be connected by an all weather road to the main road.</a:t>
            </a:r>
          </a:p>
          <a:p>
            <a:pPr lvl="0">
              <a:buFont typeface="Wingdings" pitchFamily="2" charset="2"/>
              <a:buChar char="Ø"/>
            </a:pPr>
            <a:endParaRPr lang="en-IN" dirty="0" smtClean="0">
              <a:solidFill>
                <a:srgbClr val="00B0F0"/>
              </a:solidFill>
            </a:endParaRPr>
          </a:p>
          <a:p>
            <a:pPr lvl="0">
              <a:buFont typeface="Wingdings" pitchFamily="2" charset="2"/>
              <a:buChar char="Ø"/>
            </a:pPr>
            <a:r>
              <a:rPr lang="en-IN" dirty="0" smtClean="0">
                <a:solidFill>
                  <a:srgbClr val="00B0F0"/>
                </a:solidFill>
              </a:rPr>
              <a:t> A network of roads to be constructed within the main area for efficient transport.</a:t>
            </a:r>
          </a:p>
          <a:p>
            <a:pPr lvl="0">
              <a:buFont typeface="Wingdings" pitchFamily="2" charset="2"/>
              <a:buChar char="Ø"/>
            </a:pPr>
            <a:endParaRPr lang="en-IN" dirty="0" smtClean="0">
              <a:solidFill>
                <a:srgbClr val="00B0F0"/>
              </a:solidFill>
            </a:endParaRPr>
          </a:p>
          <a:p>
            <a:pPr lvl="0">
              <a:buFont typeface="Wingdings" pitchFamily="2" charset="2"/>
              <a:buChar char="Ø"/>
            </a:pPr>
            <a:r>
              <a:rPr lang="en-IN" dirty="0" smtClean="0">
                <a:solidFill>
                  <a:srgbClr val="00B0F0"/>
                </a:solidFill>
              </a:rPr>
              <a:t>Adequate power supply and water supply to be made available (1 to 1.5 MVA substation).</a:t>
            </a:r>
          </a:p>
          <a:p>
            <a:pPr lvl="0">
              <a:buFont typeface="Wingdings" pitchFamily="2" charset="2"/>
              <a:buChar char="Ø"/>
            </a:pPr>
            <a:endParaRPr lang="en-IN" dirty="0" smtClean="0">
              <a:solidFill>
                <a:srgbClr val="00B0F0"/>
              </a:solidFill>
            </a:endParaRPr>
          </a:p>
          <a:p>
            <a:pPr lvl="0">
              <a:buFont typeface="Wingdings" pitchFamily="2" charset="2"/>
              <a:buChar char="Ø"/>
            </a:pPr>
            <a:r>
              <a:rPr lang="en-IN" dirty="0" smtClean="0">
                <a:solidFill>
                  <a:srgbClr val="00B0F0"/>
                </a:solidFill>
              </a:rPr>
              <a:t>A general plan of the surface to be prepared showing both permanent and temporary service and residential buildings and structures( roads, dump yard, etc) . </a:t>
            </a:r>
          </a:p>
          <a:p>
            <a:pPr lvl="0">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structures to be so located that they do not interfere with permanent structures to be built later.</a:t>
            </a:r>
          </a:p>
          <a:p>
            <a:pPr lvl="0">
              <a:buFont typeface="Wingdings" pitchFamily="2" charset="2"/>
              <a:buChar char="Ø"/>
            </a:pPr>
            <a:endParaRPr lang="en-IN" dirty="0" smtClean="0">
              <a:solidFill>
                <a:srgbClr val="00B0F0"/>
              </a:solidFill>
            </a:endParaRPr>
          </a:p>
          <a:p>
            <a:pPr>
              <a:buNone/>
            </a:pPr>
            <a:endParaRPr lang="en-IN" dirty="0" smtClean="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043890" cy="796908"/>
          </a:xfrm>
        </p:spPr>
        <p:txBody>
          <a:bodyPr/>
          <a:lstStyle/>
          <a:p>
            <a:r>
              <a:rPr lang="en-IN" sz="3200" dirty="0" smtClean="0"/>
              <a:t/>
            </a:r>
            <a:br>
              <a:rPr lang="en-IN" sz="3200" dirty="0" smtClean="0"/>
            </a:br>
            <a:r>
              <a:rPr lang="en-IN" sz="3200" dirty="0" smtClean="0"/>
              <a:t>MECHANISED SINKING</a:t>
            </a:r>
            <a:br>
              <a:rPr lang="en-IN" sz="3200" dirty="0" smtClean="0"/>
            </a:br>
            <a:endParaRPr lang="en-IN" sz="3200" dirty="0"/>
          </a:p>
        </p:txBody>
      </p:sp>
      <p:sp>
        <p:nvSpPr>
          <p:cNvPr id="3" name="Content Placeholder 2"/>
          <p:cNvSpPr>
            <a:spLocks noGrp="1"/>
          </p:cNvSpPr>
          <p:nvPr>
            <p:ph idx="1"/>
          </p:nvPr>
        </p:nvSpPr>
        <p:spPr>
          <a:xfrm>
            <a:off x="457200" y="1285860"/>
            <a:ext cx="8472518" cy="5286412"/>
          </a:xfrm>
        </p:spPr>
        <p:txBody>
          <a:bodyPr/>
          <a:lstStyle/>
          <a:p>
            <a:endParaRPr lang="en-IN" sz="2000" dirty="0" smtClean="0"/>
          </a:p>
          <a:p>
            <a:pPr algn="ctr">
              <a:buNone/>
            </a:pPr>
            <a:r>
              <a:rPr lang="en-IN" sz="2700" dirty="0" smtClean="0">
                <a:solidFill>
                  <a:srgbClr val="92D050"/>
                </a:solidFill>
              </a:rPr>
              <a:t>Preparatory work</a:t>
            </a:r>
          </a:p>
          <a:p>
            <a:pPr>
              <a:buNone/>
            </a:pPr>
            <a:endParaRPr lang="en-IN" sz="2000" dirty="0" smtClean="0">
              <a:solidFill>
                <a:srgbClr val="00B0F0"/>
              </a:solidFill>
            </a:endParaRPr>
          </a:p>
          <a:p>
            <a:pPr>
              <a:buFont typeface="Wingdings" pitchFamily="2" charset="2"/>
              <a:buChar char="Ø"/>
            </a:pPr>
            <a:r>
              <a:rPr lang="en-IN" sz="2200" dirty="0" smtClean="0">
                <a:solidFill>
                  <a:srgbClr val="00B0F0"/>
                </a:solidFill>
              </a:rPr>
              <a:t>Fixing the centre of the shaft and its axes , bench   marks etc. </a:t>
            </a:r>
          </a:p>
          <a:p>
            <a:pPr>
              <a:buFont typeface="Wingdings" pitchFamily="2" charset="2"/>
              <a:buChar char="Ø"/>
            </a:pPr>
            <a:endParaRPr lang="en-IN" sz="2200" dirty="0" smtClean="0">
              <a:solidFill>
                <a:srgbClr val="00B0F0"/>
              </a:solidFill>
            </a:endParaRPr>
          </a:p>
          <a:p>
            <a:pPr lvl="0">
              <a:buFont typeface="Wingdings" pitchFamily="2" charset="2"/>
              <a:buChar char="Ø"/>
            </a:pPr>
            <a:r>
              <a:rPr lang="en-IN" sz="2200" dirty="0" smtClean="0">
                <a:solidFill>
                  <a:srgbClr val="00B0F0"/>
                </a:solidFill>
              </a:rPr>
              <a:t>With the help of permanent survey points at locations where these will not be disturbed. </a:t>
            </a:r>
          </a:p>
          <a:p>
            <a:pPr lvl="0">
              <a:buFont typeface="Wingdings" pitchFamily="2" charset="2"/>
              <a:buChar char="Ø"/>
            </a:pPr>
            <a:endParaRPr lang="en-IN" sz="2200" dirty="0" smtClean="0">
              <a:solidFill>
                <a:srgbClr val="00B0F0"/>
              </a:solidFill>
            </a:endParaRPr>
          </a:p>
          <a:p>
            <a:pPr lvl="0">
              <a:buFont typeface="Wingdings" pitchFamily="2" charset="2"/>
              <a:buChar char="Ø"/>
            </a:pPr>
            <a:r>
              <a:rPr lang="en-IN" sz="2200" dirty="0" smtClean="0">
                <a:solidFill>
                  <a:srgbClr val="00B0F0"/>
                </a:solidFill>
              </a:rPr>
              <a:t>Contour plan of the area at 1m interval for about 500m from the shaft.</a:t>
            </a:r>
          </a:p>
          <a:p>
            <a:pPr lvl="0">
              <a:buFont typeface="Wingdings" pitchFamily="2" charset="2"/>
              <a:buChar char="Ø"/>
            </a:pPr>
            <a:endParaRPr lang="en-IN" sz="2200" dirty="0" smtClean="0">
              <a:solidFill>
                <a:srgbClr val="00B0F0"/>
              </a:solidFill>
            </a:endParaRPr>
          </a:p>
          <a:p>
            <a:pPr>
              <a:buFont typeface="Wingdings" pitchFamily="2" charset="2"/>
              <a:buChar char="Ø"/>
            </a:pPr>
            <a:r>
              <a:rPr lang="en-IN" sz="2200" dirty="0" smtClean="0">
                <a:solidFill>
                  <a:srgbClr val="00B0F0"/>
                </a:solidFill>
              </a:rPr>
              <a:t>The site to be levelled whenever needed and temporary and permanent structures to be erected</a:t>
            </a:r>
          </a:p>
          <a:p>
            <a:endParaRPr lang="en-IN" sz="2000" dirty="0"/>
          </a:p>
        </p:txBody>
      </p:sp>
    </p:spTree>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6908"/>
          </a:xfrm>
        </p:spPr>
        <p:txBody>
          <a:bodyPr>
            <a:normAutofit/>
          </a:bodyPr>
          <a:lstStyle/>
          <a:p>
            <a:r>
              <a:rPr lang="en-IN" sz="3200" dirty="0" smtClean="0"/>
              <a:t>Dealing with water in a sinking shaft</a:t>
            </a:r>
            <a:endParaRPr lang="en-IN" sz="3200" dirty="0"/>
          </a:p>
        </p:txBody>
      </p:sp>
      <p:sp>
        <p:nvSpPr>
          <p:cNvPr id="3" name="Content Placeholder 2"/>
          <p:cNvSpPr>
            <a:spLocks noGrp="1"/>
          </p:cNvSpPr>
          <p:nvPr>
            <p:ph idx="1"/>
          </p:nvPr>
        </p:nvSpPr>
        <p:spPr>
          <a:xfrm>
            <a:off x="0" y="1071546"/>
            <a:ext cx="9144000" cy="5786454"/>
          </a:xfrm>
        </p:spPr>
        <p:txBody>
          <a:bodyPr>
            <a:noAutofit/>
          </a:bodyPr>
          <a:lstStyle/>
          <a:p>
            <a:pPr>
              <a:buNone/>
            </a:pPr>
            <a:endParaRPr lang="en-IN" sz="1600" dirty="0" smtClean="0">
              <a:solidFill>
                <a:srgbClr val="00B0F0"/>
              </a:solidFill>
            </a:endParaRPr>
          </a:p>
          <a:p>
            <a:pPr>
              <a:buNone/>
            </a:pPr>
            <a:r>
              <a:rPr lang="en-IN" sz="1600" dirty="0" smtClean="0">
                <a:solidFill>
                  <a:srgbClr val="00B0F0"/>
                </a:solidFill>
              </a:rPr>
              <a:t> </a:t>
            </a:r>
          </a:p>
          <a:p>
            <a:pPr>
              <a:buNone/>
            </a:pPr>
            <a:r>
              <a:rPr lang="en-IN" sz="2400" dirty="0" smtClean="0">
                <a:solidFill>
                  <a:srgbClr val="92D050"/>
                </a:solidFill>
              </a:rPr>
              <a:t> Rate of water flow                   		Method of removal of water</a:t>
            </a:r>
          </a:p>
          <a:p>
            <a:endParaRPr lang="en-IN" sz="2400" dirty="0" smtClean="0">
              <a:solidFill>
                <a:srgbClr val="00B0F0"/>
              </a:solidFill>
            </a:endParaRPr>
          </a:p>
          <a:p>
            <a:r>
              <a:rPr lang="en-IN" sz="1600" dirty="0" smtClean="0">
                <a:solidFill>
                  <a:srgbClr val="00B0F0"/>
                </a:solidFill>
              </a:rPr>
              <a:t> </a:t>
            </a:r>
            <a:r>
              <a:rPr lang="en-IN" sz="2000" dirty="0" smtClean="0">
                <a:solidFill>
                  <a:srgbClr val="00B0F0"/>
                </a:solidFill>
              </a:rPr>
              <a:t>*</a:t>
            </a:r>
            <a:r>
              <a:rPr lang="en-IN" sz="2200" dirty="0" smtClean="0">
                <a:solidFill>
                  <a:srgbClr val="00B0F0"/>
                </a:solidFill>
              </a:rPr>
              <a:t>Upto  2 cu.m/hr        -----                	  in kibbles filled with the help of </a:t>
            </a:r>
          </a:p>
          <a:p>
            <a:pPr>
              <a:buNone/>
            </a:pPr>
            <a:r>
              <a:rPr lang="en-IN" sz="2200" dirty="0" smtClean="0">
                <a:solidFill>
                  <a:srgbClr val="00B0F0"/>
                </a:solidFill>
              </a:rPr>
              <a:t>                                                  		 buckets. Removed with the debris.  </a:t>
            </a:r>
          </a:p>
          <a:p>
            <a:pPr>
              <a:buNone/>
            </a:pPr>
            <a:endParaRPr lang="en-IN" sz="2200" dirty="0" smtClean="0">
              <a:solidFill>
                <a:srgbClr val="00B0F0"/>
              </a:solidFill>
            </a:endParaRPr>
          </a:p>
          <a:p>
            <a:pPr>
              <a:buNone/>
            </a:pPr>
            <a:r>
              <a:rPr lang="en-IN" sz="2200" dirty="0" smtClean="0">
                <a:solidFill>
                  <a:srgbClr val="00B0F0"/>
                </a:solidFill>
              </a:rPr>
              <a:t>                                                                                                                                                                                                                                                                                                                                                                                          </a:t>
            </a:r>
          </a:p>
          <a:p>
            <a:r>
              <a:rPr lang="en-IN" sz="2200" dirty="0" smtClean="0">
                <a:solidFill>
                  <a:srgbClr val="00B0F0"/>
                </a:solidFill>
              </a:rPr>
              <a:t>*Upto  5 cu.m/hr        ----- 		  Shallow shaft—in kibbles which are</a:t>
            </a:r>
          </a:p>
          <a:p>
            <a:pPr>
              <a:buNone/>
            </a:pPr>
            <a:r>
              <a:rPr lang="en-IN" sz="2200" dirty="0" smtClean="0">
                <a:solidFill>
                  <a:srgbClr val="00B0F0"/>
                </a:solidFill>
              </a:rPr>
              <a:t>                                                   		filled by light pumps (1.5cu.m/trip)</a:t>
            </a:r>
          </a:p>
          <a:p>
            <a:pPr>
              <a:buNone/>
            </a:pPr>
            <a:r>
              <a:rPr lang="en-IN" sz="2200" dirty="0" smtClean="0">
                <a:solidFill>
                  <a:srgbClr val="00B0F0"/>
                </a:solidFill>
              </a:rPr>
              <a:t>                                                  		 Deep shaft – Suspended sinking 					pumps.            </a:t>
            </a:r>
          </a:p>
          <a:p>
            <a:pPr>
              <a:buNone/>
            </a:pPr>
            <a:r>
              <a:rPr lang="en-IN" sz="2200" dirty="0" smtClean="0">
                <a:solidFill>
                  <a:srgbClr val="00B0F0"/>
                </a:solidFill>
              </a:rPr>
              <a:t>                                                           </a:t>
            </a:r>
            <a:endParaRPr lang="en-IN" sz="2200" dirty="0">
              <a:solidFill>
                <a:srgbClr val="00B0F0"/>
              </a:solidFill>
            </a:endParaRPr>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58204" cy="868346"/>
          </a:xfrm>
        </p:spPr>
        <p:txBody>
          <a:bodyPr/>
          <a:lstStyle/>
          <a:p>
            <a:r>
              <a:rPr lang="en-IN" sz="3200" dirty="0" smtClean="0"/>
              <a:t>Dealing with water in a sinking shaft</a:t>
            </a:r>
            <a:endParaRPr lang="en-IN" sz="3200" dirty="0"/>
          </a:p>
        </p:txBody>
      </p:sp>
      <p:sp>
        <p:nvSpPr>
          <p:cNvPr id="3" name="Content Placeholder 2"/>
          <p:cNvSpPr>
            <a:spLocks noGrp="1"/>
          </p:cNvSpPr>
          <p:nvPr>
            <p:ph idx="1"/>
          </p:nvPr>
        </p:nvSpPr>
        <p:spPr>
          <a:xfrm>
            <a:off x="457200" y="1600200"/>
            <a:ext cx="8329642" cy="5114948"/>
          </a:xfrm>
        </p:spPr>
        <p:txBody>
          <a:bodyPr/>
          <a:lstStyle/>
          <a:p>
            <a:endParaRPr lang="en-IN" sz="2000" dirty="0" smtClean="0"/>
          </a:p>
          <a:p>
            <a:pPr>
              <a:buNone/>
            </a:pPr>
            <a:r>
              <a:rPr lang="en-IN" sz="2400" dirty="0" smtClean="0">
                <a:solidFill>
                  <a:srgbClr val="92D050"/>
                </a:solidFill>
              </a:rPr>
              <a:t>Rate of water flow                   		Method of removal of water </a:t>
            </a:r>
          </a:p>
          <a:p>
            <a:endParaRPr lang="en-IN" sz="2000" dirty="0" smtClean="0"/>
          </a:p>
          <a:p>
            <a:pPr>
              <a:buNone/>
            </a:pPr>
            <a:r>
              <a:rPr lang="en-IN" sz="2000" dirty="0" smtClean="0"/>
              <a:t>*5 – 50 cu.m/hr     		    -----    Shallow shaft (&lt;250 m )						Suspended sinking  pumps.                                       		 			Deep shaft (&gt;250 m )—						shaft pumping.</a:t>
            </a:r>
          </a:p>
          <a:p>
            <a:r>
              <a:rPr lang="en-IN" sz="2000" dirty="0" smtClean="0"/>
              <a:t> </a:t>
            </a:r>
          </a:p>
          <a:p>
            <a:r>
              <a:rPr lang="en-IN" sz="2000" dirty="0" smtClean="0"/>
              <a:t>*&gt;50 cu.m/hr           		 ------    Probably it will be more 					         	economical to  seal  off the 					water by  cementation 						– if ground condition permit 					cementation. </a:t>
            </a:r>
          </a:p>
          <a:p>
            <a:endParaRPr lang="en-IN" sz="2000" dirty="0" smtClean="0"/>
          </a:p>
          <a:p>
            <a:r>
              <a:rPr lang="en-IN" sz="2000" dirty="0" smtClean="0"/>
              <a:t>**  Balance the cost and time in cementation against the cost of pumping.</a:t>
            </a:r>
          </a:p>
          <a:p>
            <a:endParaRPr lang="en-IN" sz="2000"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8215370" cy="582594"/>
          </a:xfrm>
        </p:spPr>
        <p:txBody>
          <a:bodyPr>
            <a:normAutofit/>
          </a:bodyPr>
          <a:lstStyle/>
          <a:p>
            <a:pPr algn="ctr"/>
            <a:r>
              <a:rPr lang="en-IN" sz="3200" dirty="0" smtClean="0"/>
              <a:t>Multi-disciplinary Approach</a:t>
            </a:r>
          </a:p>
        </p:txBody>
      </p:sp>
      <p:sp>
        <p:nvSpPr>
          <p:cNvPr id="3" name="Content Placeholder 2"/>
          <p:cNvSpPr>
            <a:spLocks noGrp="1"/>
          </p:cNvSpPr>
          <p:nvPr>
            <p:ph idx="1"/>
          </p:nvPr>
        </p:nvSpPr>
        <p:spPr>
          <a:xfrm>
            <a:off x="642910" y="1357298"/>
            <a:ext cx="8143932" cy="5286412"/>
          </a:xfrm>
        </p:spPr>
        <p:txBody>
          <a:bodyPr>
            <a:normAutofit fontScale="92500" lnSpcReduction="10000"/>
          </a:bodyPr>
          <a:lstStyle/>
          <a:p>
            <a:pPr>
              <a:buFont typeface="Wingdings" pitchFamily="2" charset="2"/>
              <a:buChar char="Ø"/>
            </a:pPr>
            <a:r>
              <a:rPr lang="en-IN" dirty="0" smtClean="0">
                <a:solidFill>
                  <a:srgbClr val="00B0F0"/>
                </a:solidFill>
              </a:rPr>
              <a:t>The elaboration of designs of a shaft system is a multi- disciplinary effort .</a:t>
            </a:r>
          </a:p>
          <a:p>
            <a:pPr>
              <a:buFont typeface="Wingdings" pitchFamily="2" charset="2"/>
              <a:buChar char="Ø"/>
            </a:pPr>
            <a:endParaRPr lang="en-IN" dirty="0" smtClean="0">
              <a:solidFill>
                <a:srgbClr val="00B0F0"/>
              </a:solidFill>
            </a:endParaRPr>
          </a:p>
          <a:p>
            <a:pPr>
              <a:buFont typeface="Wingdings" pitchFamily="2" charset="2"/>
              <a:buChar char="Ø"/>
            </a:pPr>
            <a:r>
              <a:rPr lang="en-IN" dirty="0" smtClean="0">
                <a:solidFill>
                  <a:srgbClr val="00B0F0"/>
                </a:solidFill>
              </a:rPr>
              <a:t> The disciplines involved are mining, civil/structural ,mechanical and electrical/ electronics. </a:t>
            </a:r>
          </a:p>
          <a:p>
            <a:pPr>
              <a:buNone/>
            </a:pPr>
            <a:endParaRPr lang="en-IN" dirty="0" smtClean="0">
              <a:solidFill>
                <a:srgbClr val="00B0F0"/>
              </a:solidFill>
            </a:endParaRPr>
          </a:p>
          <a:p>
            <a:pPr>
              <a:buFont typeface="Wingdings" pitchFamily="2" charset="2"/>
              <a:buChar char="Ø"/>
            </a:pPr>
            <a:r>
              <a:rPr lang="en-IN" dirty="0" smtClean="0">
                <a:solidFill>
                  <a:srgbClr val="00B0F0"/>
                </a:solidFill>
              </a:rPr>
              <a:t>  The engineers from different disciplines are to work in close collaboration in a team because the different elements of the system are highly inter-related and inter-dependent</a:t>
            </a:r>
          </a:p>
          <a:p>
            <a:endParaRPr lang="en-IN"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852"/>
            <a:ext cx="9144000" cy="6715148"/>
          </a:xfrm>
        </p:spPr>
        <p:txBody>
          <a:bodyPr/>
          <a:lstStyle/>
          <a:p>
            <a:pPr algn="ctr">
              <a:buNone/>
            </a:pPr>
            <a:r>
              <a:rPr lang="en-US" sz="3200" dirty="0" smtClean="0"/>
              <a:t>DISCIPLINE WISE DISTRIBUTION OF THE DESIGN WORK</a:t>
            </a:r>
            <a:endParaRPr lang="en-IN" sz="3200" dirty="0"/>
          </a:p>
        </p:txBody>
      </p:sp>
      <p:sp>
        <p:nvSpPr>
          <p:cNvPr id="5" name="TextBox 4"/>
          <p:cNvSpPr txBox="1"/>
          <p:nvPr/>
        </p:nvSpPr>
        <p:spPr>
          <a:xfrm>
            <a:off x="2581260" y="1081070"/>
            <a:ext cx="2928958" cy="369332"/>
          </a:xfrm>
          <a:prstGeom prst="rect">
            <a:avLst/>
          </a:prstGeom>
          <a:noFill/>
        </p:spPr>
        <p:txBody>
          <a:bodyPr wrap="square" rtlCol="0">
            <a:spAutoFit/>
          </a:bodyPr>
          <a:lstStyle/>
          <a:p>
            <a:endParaRPr lang="en-IN" dirty="0"/>
          </a:p>
        </p:txBody>
      </p:sp>
      <p:sp>
        <p:nvSpPr>
          <p:cNvPr id="6" name="TextBox 5"/>
          <p:cNvSpPr txBox="1"/>
          <p:nvPr/>
        </p:nvSpPr>
        <p:spPr>
          <a:xfrm>
            <a:off x="2733660" y="1233470"/>
            <a:ext cx="2928958" cy="369332"/>
          </a:xfrm>
          <a:prstGeom prst="rect">
            <a:avLst/>
          </a:prstGeom>
          <a:noFill/>
        </p:spPr>
        <p:txBody>
          <a:bodyPr wrap="square" rtlCol="0">
            <a:spAutoFit/>
          </a:bodyPr>
          <a:lstStyle/>
          <a:p>
            <a:endParaRPr lang="en-IN" dirty="0"/>
          </a:p>
        </p:txBody>
      </p:sp>
      <p:sp>
        <p:nvSpPr>
          <p:cNvPr id="7" name="TextBox 6"/>
          <p:cNvSpPr txBox="1"/>
          <p:nvPr/>
        </p:nvSpPr>
        <p:spPr>
          <a:xfrm>
            <a:off x="2886060" y="1385870"/>
            <a:ext cx="2928958" cy="369332"/>
          </a:xfrm>
          <a:prstGeom prst="rect">
            <a:avLst/>
          </a:prstGeom>
          <a:noFill/>
        </p:spPr>
        <p:txBody>
          <a:bodyPr wrap="square" rtlCol="0">
            <a:spAutoFit/>
          </a:bodyPr>
          <a:lstStyle/>
          <a:p>
            <a:endParaRPr lang="en-IN" dirty="0"/>
          </a:p>
        </p:txBody>
      </p:sp>
      <p:sp>
        <p:nvSpPr>
          <p:cNvPr id="9" name="TextBox 8"/>
          <p:cNvSpPr txBox="1"/>
          <p:nvPr/>
        </p:nvSpPr>
        <p:spPr>
          <a:xfrm>
            <a:off x="2643174" y="1214422"/>
            <a:ext cx="2928958" cy="369332"/>
          </a:xfrm>
          <a:prstGeom prst="rect">
            <a:avLst/>
          </a:prstGeom>
          <a:noFill/>
        </p:spPr>
        <p:txBody>
          <a:bodyPr wrap="square" rtlCol="0">
            <a:spAutoFit/>
          </a:bodyPr>
          <a:lstStyle/>
          <a:p>
            <a:endParaRPr lang="en-IN" dirty="0"/>
          </a:p>
        </p:txBody>
      </p:sp>
      <p:sp>
        <p:nvSpPr>
          <p:cNvPr id="13" name="TextBox 12"/>
          <p:cNvSpPr txBox="1"/>
          <p:nvPr/>
        </p:nvSpPr>
        <p:spPr>
          <a:xfrm>
            <a:off x="6072198" y="4143380"/>
            <a:ext cx="2786082" cy="2400657"/>
          </a:xfrm>
          <a:prstGeom prst="rect">
            <a:avLst/>
          </a:prstGeom>
          <a:noFill/>
        </p:spPr>
        <p:txBody>
          <a:bodyPr wrap="square" rtlCol="0">
            <a:spAutoFit/>
          </a:bodyPr>
          <a:lstStyle/>
          <a:p>
            <a:pPr algn="ctr"/>
            <a:r>
              <a:rPr lang="en-US" dirty="0" smtClean="0">
                <a:solidFill>
                  <a:srgbClr val="00B0F0"/>
                </a:solidFill>
              </a:rPr>
              <a:t>HEAD FRAME</a:t>
            </a:r>
          </a:p>
          <a:p>
            <a:pPr algn="ctr"/>
            <a:r>
              <a:rPr lang="en-US" dirty="0" smtClean="0">
                <a:solidFill>
                  <a:srgbClr val="00B0F0"/>
                </a:solidFill>
              </a:rPr>
              <a:t>SHAFT COLLAR&amp;</a:t>
            </a:r>
          </a:p>
          <a:p>
            <a:pPr algn="ctr"/>
            <a:r>
              <a:rPr lang="en-US" dirty="0" smtClean="0">
                <a:solidFill>
                  <a:srgbClr val="00B0F0"/>
                </a:solidFill>
              </a:rPr>
              <a:t>BACKSTAY</a:t>
            </a:r>
          </a:p>
          <a:p>
            <a:pPr algn="ctr"/>
            <a:r>
              <a:rPr lang="en-US" dirty="0" smtClean="0">
                <a:solidFill>
                  <a:srgbClr val="00B0F0"/>
                </a:solidFill>
              </a:rPr>
              <a:t>FANDRIFT</a:t>
            </a:r>
          </a:p>
          <a:p>
            <a:pPr algn="ctr"/>
            <a:r>
              <a:rPr lang="en-US" dirty="0" smtClean="0">
                <a:solidFill>
                  <a:srgbClr val="00B0F0"/>
                </a:solidFill>
              </a:rPr>
              <a:t>WINDER FOUNDATION</a:t>
            </a:r>
          </a:p>
          <a:p>
            <a:pPr algn="ctr"/>
            <a:r>
              <a:rPr lang="en-US" dirty="0" smtClean="0">
                <a:solidFill>
                  <a:srgbClr val="00B0F0"/>
                </a:solidFill>
              </a:rPr>
              <a:t>&amp;HOUSE</a:t>
            </a:r>
          </a:p>
          <a:p>
            <a:pPr algn="ctr"/>
            <a:endParaRPr lang="en-US" dirty="0" smtClean="0">
              <a:solidFill>
                <a:srgbClr val="00B0F0"/>
              </a:solidFill>
            </a:endParaRPr>
          </a:p>
          <a:p>
            <a:pPr algn="ctr"/>
            <a:r>
              <a:rPr lang="en-US" sz="2400" dirty="0" smtClean="0">
                <a:solidFill>
                  <a:srgbClr val="FFFF00"/>
                </a:solidFill>
              </a:rPr>
              <a:t>CIVIL</a:t>
            </a:r>
            <a:endParaRPr lang="en-IN" sz="2400" dirty="0">
              <a:solidFill>
                <a:srgbClr val="FFFF00"/>
              </a:solidFill>
            </a:endParaRPr>
          </a:p>
        </p:txBody>
      </p:sp>
      <p:sp>
        <p:nvSpPr>
          <p:cNvPr id="14" name="TextBox 13"/>
          <p:cNvSpPr txBox="1"/>
          <p:nvPr/>
        </p:nvSpPr>
        <p:spPr>
          <a:xfrm>
            <a:off x="5929322" y="1785926"/>
            <a:ext cx="2714644" cy="2123658"/>
          </a:xfrm>
          <a:prstGeom prst="rect">
            <a:avLst/>
          </a:prstGeom>
          <a:noFill/>
        </p:spPr>
        <p:txBody>
          <a:bodyPr wrap="square" rtlCol="0">
            <a:spAutoFit/>
          </a:bodyPr>
          <a:lstStyle/>
          <a:p>
            <a:pPr algn="ctr"/>
            <a:r>
              <a:rPr lang="en-US" dirty="0" smtClean="0">
                <a:solidFill>
                  <a:srgbClr val="00B0F0"/>
                </a:solidFill>
              </a:rPr>
              <a:t>SHAFT SYSTEM</a:t>
            </a:r>
          </a:p>
          <a:p>
            <a:pPr algn="ctr"/>
            <a:r>
              <a:rPr lang="en-US" dirty="0" smtClean="0">
                <a:solidFill>
                  <a:srgbClr val="00B0F0"/>
                </a:solidFill>
              </a:rPr>
              <a:t>LINING &amp; SUUPORT</a:t>
            </a:r>
          </a:p>
          <a:p>
            <a:pPr algn="ctr"/>
            <a:r>
              <a:rPr lang="en-US" dirty="0" smtClean="0">
                <a:solidFill>
                  <a:srgbClr val="00B0F0"/>
                </a:solidFill>
              </a:rPr>
              <a:t>INSET DESIGN</a:t>
            </a:r>
          </a:p>
          <a:p>
            <a:pPr algn="ctr"/>
            <a:r>
              <a:rPr lang="en-US" dirty="0" smtClean="0">
                <a:solidFill>
                  <a:srgbClr val="00B0F0"/>
                </a:solidFill>
              </a:rPr>
              <a:t>CO-ORDINATION </a:t>
            </a:r>
          </a:p>
          <a:p>
            <a:pPr algn="ctr"/>
            <a:r>
              <a:rPr lang="en-US" dirty="0" smtClean="0">
                <a:solidFill>
                  <a:srgbClr val="00B0F0"/>
                </a:solidFill>
              </a:rPr>
              <a:t>WINDER SPECIFICATIONS</a:t>
            </a:r>
          </a:p>
          <a:p>
            <a:pPr algn="ctr"/>
            <a:endParaRPr lang="en-US" dirty="0" smtClean="0">
              <a:solidFill>
                <a:srgbClr val="00B0F0"/>
              </a:solidFill>
            </a:endParaRPr>
          </a:p>
          <a:p>
            <a:pPr algn="ctr"/>
            <a:r>
              <a:rPr lang="en-US" sz="2400" dirty="0" smtClean="0">
                <a:solidFill>
                  <a:srgbClr val="FFFF00"/>
                </a:solidFill>
              </a:rPr>
              <a:t>MINING</a:t>
            </a:r>
            <a:endParaRPr lang="en-IN" sz="2400" dirty="0">
              <a:solidFill>
                <a:srgbClr val="FFFF00"/>
              </a:solidFill>
            </a:endParaRPr>
          </a:p>
        </p:txBody>
      </p:sp>
      <p:sp>
        <p:nvSpPr>
          <p:cNvPr id="15" name="TextBox 14"/>
          <p:cNvSpPr txBox="1"/>
          <p:nvPr/>
        </p:nvSpPr>
        <p:spPr>
          <a:xfrm>
            <a:off x="500034" y="4143380"/>
            <a:ext cx="2500330" cy="2292935"/>
          </a:xfrm>
          <a:prstGeom prst="rect">
            <a:avLst/>
          </a:prstGeom>
          <a:noFill/>
        </p:spPr>
        <p:txBody>
          <a:bodyPr wrap="square" rtlCol="0">
            <a:spAutoFit/>
          </a:bodyPr>
          <a:lstStyle/>
          <a:p>
            <a:pPr algn="ctr"/>
            <a:r>
              <a:rPr lang="en-US" sz="1700" dirty="0" smtClean="0">
                <a:solidFill>
                  <a:srgbClr val="00B0F0"/>
                </a:solidFill>
              </a:rPr>
              <a:t>OUT FITTINGS</a:t>
            </a:r>
          </a:p>
          <a:p>
            <a:pPr algn="ctr"/>
            <a:r>
              <a:rPr lang="en-US" sz="1700" dirty="0" smtClean="0">
                <a:solidFill>
                  <a:srgbClr val="00B0F0"/>
                </a:solidFill>
              </a:rPr>
              <a:t>PIPEFITTINGS</a:t>
            </a:r>
          </a:p>
          <a:p>
            <a:pPr algn="ctr"/>
            <a:r>
              <a:rPr lang="en-US" sz="1700" dirty="0" smtClean="0">
                <a:solidFill>
                  <a:srgbClr val="00B0F0"/>
                </a:solidFill>
              </a:rPr>
              <a:t>SKIP LOADING&amp;UNLOADING</a:t>
            </a:r>
          </a:p>
          <a:p>
            <a:pPr algn="ctr"/>
            <a:r>
              <a:rPr lang="en-US" sz="1700" dirty="0" smtClean="0">
                <a:solidFill>
                  <a:srgbClr val="00B0F0"/>
                </a:solidFill>
              </a:rPr>
              <a:t>LANDING&amp; PLATFORMS</a:t>
            </a:r>
          </a:p>
          <a:p>
            <a:pPr algn="ctr"/>
            <a:r>
              <a:rPr lang="en-US" sz="1700" dirty="0" smtClean="0">
                <a:solidFill>
                  <a:srgbClr val="00B0F0"/>
                </a:solidFill>
              </a:rPr>
              <a:t>CAGES&amp; SKIPS</a:t>
            </a:r>
          </a:p>
          <a:p>
            <a:pPr algn="ctr"/>
            <a:endParaRPr lang="en-US" sz="1700" dirty="0" smtClean="0">
              <a:solidFill>
                <a:srgbClr val="00B0F0"/>
              </a:solidFill>
            </a:endParaRPr>
          </a:p>
          <a:p>
            <a:pPr algn="ctr"/>
            <a:r>
              <a:rPr lang="en-US" sz="2400" dirty="0" smtClean="0">
                <a:solidFill>
                  <a:srgbClr val="FFFF00"/>
                </a:solidFill>
              </a:rPr>
              <a:t>MECHNICAL</a:t>
            </a:r>
          </a:p>
        </p:txBody>
      </p:sp>
      <p:sp>
        <p:nvSpPr>
          <p:cNvPr id="16" name="TextBox 15"/>
          <p:cNvSpPr txBox="1"/>
          <p:nvPr/>
        </p:nvSpPr>
        <p:spPr>
          <a:xfrm>
            <a:off x="500034" y="1928802"/>
            <a:ext cx="2143140" cy="1569660"/>
          </a:xfrm>
          <a:prstGeom prst="rect">
            <a:avLst/>
          </a:prstGeom>
          <a:noFill/>
        </p:spPr>
        <p:txBody>
          <a:bodyPr wrap="square" rtlCol="0">
            <a:spAutoFit/>
          </a:bodyPr>
          <a:lstStyle/>
          <a:p>
            <a:pPr algn="ctr"/>
            <a:r>
              <a:rPr lang="en-US" dirty="0" smtClean="0">
                <a:solidFill>
                  <a:srgbClr val="00B0F0"/>
                </a:solidFill>
              </a:rPr>
              <a:t>SIGNALLING &amp;</a:t>
            </a:r>
          </a:p>
          <a:p>
            <a:pPr algn="ctr"/>
            <a:r>
              <a:rPr lang="en-US" dirty="0" smtClean="0">
                <a:solidFill>
                  <a:srgbClr val="00B0F0"/>
                </a:solidFill>
              </a:rPr>
              <a:t>CONTROLLS </a:t>
            </a:r>
          </a:p>
          <a:p>
            <a:pPr algn="ctr"/>
            <a:r>
              <a:rPr lang="en-US" dirty="0" smtClean="0">
                <a:solidFill>
                  <a:srgbClr val="00B0F0"/>
                </a:solidFill>
              </a:rPr>
              <a:t>POWER SUPPLY</a:t>
            </a:r>
          </a:p>
          <a:p>
            <a:pPr algn="ctr"/>
            <a:endParaRPr lang="en-US" dirty="0" smtClean="0">
              <a:solidFill>
                <a:srgbClr val="00B0F0"/>
              </a:solidFill>
            </a:endParaRPr>
          </a:p>
          <a:p>
            <a:pPr algn="ctr"/>
            <a:r>
              <a:rPr lang="en-US" sz="2400" dirty="0" smtClean="0">
                <a:solidFill>
                  <a:srgbClr val="FFFF00"/>
                </a:solidFill>
              </a:rPr>
              <a:t>ELECTRICAL</a:t>
            </a:r>
            <a:endParaRPr lang="en-IN" sz="2400" dirty="0">
              <a:solidFill>
                <a:srgbClr val="FFFF00"/>
              </a:solidFill>
            </a:endParaRPr>
          </a:p>
        </p:txBody>
      </p:sp>
      <p:sp>
        <p:nvSpPr>
          <p:cNvPr id="17" name="TextBox 16"/>
          <p:cNvSpPr txBox="1"/>
          <p:nvPr/>
        </p:nvSpPr>
        <p:spPr>
          <a:xfrm>
            <a:off x="3071802" y="3214686"/>
            <a:ext cx="2428892" cy="707886"/>
          </a:xfrm>
          <a:prstGeom prst="rect">
            <a:avLst/>
          </a:prstGeom>
          <a:noFill/>
        </p:spPr>
        <p:txBody>
          <a:bodyPr wrap="square" rtlCol="0">
            <a:spAutoFit/>
          </a:bodyPr>
          <a:lstStyle/>
          <a:p>
            <a:pPr algn="ctr"/>
            <a:r>
              <a:rPr lang="en-US" sz="2000" dirty="0" smtClean="0">
                <a:solidFill>
                  <a:srgbClr val="92D050"/>
                </a:solidFill>
              </a:rPr>
              <a:t>VERTICAL </a:t>
            </a:r>
          </a:p>
          <a:p>
            <a:pPr algn="ctr"/>
            <a:r>
              <a:rPr lang="en-US" sz="2000" dirty="0" smtClean="0">
                <a:solidFill>
                  <a:srgbClr val="92D050"/>
                </a:solidFill>
              </a:rPr>
              <a:t>TRANSPORT SYSTEM</a:t>
            </a:r>
          </a:p>
        </p:txBody>
      </p:sp>
      <p:cxnSp>
        <p:nvCxnSpPr>
          <p:cNvPr id="21" name="Straight Arrow Connector 20"/>
          <p:cNvCxnSpPr/>
          <p:nvPr/>
        </p:nvCxnSpPr>
        <p:spPr>
          <a:xfrm rot="10800000" flipV="1">
            <a:off x="5214942" y="2500306"/>
            <a:ext cx="1143008" cy="857256"/>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rot="10800000">
            <a:off x="5286380" y="4000504"/>
            <a:ext cx="1214446" cy="642942"/>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2357422" y="3929066"/>
            <a:ext cx="1000132" cy="642942"/>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a:off x="2428860" y="2786058"/>
            <a:ext cx="1071570" cy="642942"/>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82594"/>
          </a:xfrm>
        </p:spPr>
        <p:txBody>
          <a:bodyPr>
            <a:normAutofit/>
          </a:bodyPr>
          <a:lstStyle/>
          <a:p>
            <a:pPr algn="ctr"/>
            <a:r>
              <a:rPr lang="en-IN" sz="3200" dirty="0" smtClean="0"/>
              <a:t>Workload and Inputs Required </a:t>
            </a:r>
            <a:endParaRPr lang="en-IN" sz="3200" dirty="0"/>
          </a:p>
        </p:txBody>
      </p:sp>
      <p:sp>
        <p:nvSpPr>
          <p:cNvPr id="3" name="Content Placeholder 2"/>
          <p:cNvSpPr>
            <a:spLocks noGrp="1"/>
          </p:cNvSpPr>
          <p:nvPr>
            <p:ph idx="1"/>
          </p:nvPr>
        </p:nvSpPr>
        <p:spPr>
          <a:xfrm>
            <a:off x="500034" y="1142984"/>
            <a:ext cx="8429684" cy="5429288"/>
          </a:xfrm>
        </p:spPr>
        <p:txBody>
          <a:bodyPr>
            <a:normAutofit fontScale="70000" lnSpcReduction="20000"/>
          </a:bodyPr>
          <a:lstStyle/>
          <a:p>
            <a:pPr>
              <a:buNone/>
            </a:pPr>
            <a:r>
              <a:rPr lang="en-IN" sz="3500" dirty="0" smtClean="0">
                <a:solidFill>
                  <a:srgbClr val="00B0F0"/>
                </a:solidFill>
              </a:rPr>
              <a:t>Three basic inputs for the design work are</a:t>
            </a:r>
          </a:p>
          <a:p>
            <a:pPr>
              <a:buFont typeface="Wingdings" pitchFamily="2" charset="2"/>
              <a:buChar char="Ø"/>
            </a:pPr>
            <a:endParaRPr lang="en-IN" sz="3500" dirty="0" smtClean="0">
              <a:solidFill>
                <a:srgbClr val="00B0F0"/>
              </a:solidFill>
            </a:endParaRPr>
          </a:p>
          <a:p>
            <a:pPr>
              <a:buFont typeface="Wingdings" pitchFamily="2" charset="2"/>
              <a:buChar char="Ø"/>
            </a:pPr>
            <a:r>
              <a:rPr lang="en-IN" sz="3500" dirty="0" smtClean="0">
                <a:solidFill>
                  <a:srgbClr val="00B0F0"/>
                </a:solidFill>
              </a:rPr>
              <a:t>  </a:t>
            </a:r>
            <a:r>
              <a:rPr lang="en-IN" sz="3500" dirty="0" smtClean="0">
                <a:solidFill>
                  <a:srgbClr val="92D050"/>
                </a:solidFill>
              </a:rPr>
              <a:t>Expertise</a:t>
            </a:r>
            <a:r>
              <a:rPr lang="en-IN" sz="3500" b="1" dirty="0" smtClean="0">
                <a:solidFill>
                  <a:srgbClr val="00B0F0"/>
                </a:solidFill>
              </a:rPr>
              <a:t>:</a:t>
            </a:r>
            <a:r>
              <a:rPr lang="en-IN" sz="3500" dirty="0" smtClean="0">
                <a:solidFill>
                  <a:srgbClr val="00B0F0"/>
                </a:solidFill>
              </a:rPr>
              <a:t>  The expertise   means the know-how which 			consists of   a clear understanding of functional 			requirements,  the design criteria to be applied 			and knowledge of  prevalent design codes and 			norms.</a:t>
            </a:r>
          </a:p>
          <a:p>
            <a:pPr>
              <a:buFont typeface="Wingdings" pitchFamily="2" charset="2"/>
              <a:buChar char="Ø"/>
            </a:pPr>
            <a:endParaRPr lang="en-IN" sz="3500" dirty="0" smtClean="0">
              <a:solidFill>
                <a:srgbClr val="00B0F0"/>
              </a:solidFill>
            </a:endParaRPr>
          </a:p>
          <a:p>
            <a:pPr>
              <a:buFont typeface="Wingdings" pitchFamily="2" charset="2"/>
              <a:buChar char="Ø"/>
            </a:pPr>
            <a:r>
              <a:rPr lang="en-IN" sz="3500" dirty="0" smtClean="0">
                <a:solidFill>
                  <a:srgbClr val="00B0F0"/>
                </a:solidFill>
              </a:rPr>
              <a:t>  </a:t>
            </a:r>
            <a:r>
              <a:rPr lang="en-IN" sz="3500" dirty="0" smtClean="0">
                <a:solidFill>
                  <a:srgbClr val="92D050"/>
                </a:solidFill>
              </a:rPr>
              <a:t>Establishment </a:t>
            </a:r>
            <a:r>
              <a:rPr lang="en-IN" sz="3500" dirty="0" smtClean="0">
                <a:solidFill>
                  <a:srgbClr val="00B0F0"/>
                </a:solidFill>
              </a:rPr>
              <a:t>: The establishment would include a well-			equipped design office , sufficient number of 			design engineers and drawing office staff. </a:t>
            </a:r>
          </a:p>
          <a:p>
            <a:pPr>
              <a:buFont typeface="Wingdings" pitchFamily="2" charset="2"/>
              <a:buChar char="Ø"/>
            </a:pPr>
            <a:endParaRPr lang="en-IN" sz="3500" dirty="0" smtClean="0">
              <a:solidFill>
                <a:srgbClr val="00B0F0"/>
              </a:solidFill>
            </a:endParaRPr>
          </a:p>
          <a:p>
            <a:pPr>
              <a:buFont typeface="Wingdings" pitchFamily="2" charset="2"/>
              <a:buChar char="Ø"/>
            </a:pPr>
            <a:r>
              <a:rPr lang="en-IN" sz="3500" b="1" dirty="0" smtClean="0">
                <a:solidFill>
                  <a:srgbClr val="00B0F0"/>
                </a:solidFill>
              </a:rPr>
              <a:t> </a:t>
            </a:r>
            <a:r>
              <a:rPr lang="en-IN" sz="3500" dirty="0" smtClean="0">
                <a:solidFill>
                  <a:srgbClr val="92D050"/>
                </a:solidFill>
              </a:rPr>
              <a:t>Expenses</a:t>
            </a:r>
            <a:r>
              <a:rPr lang="en-IN" sz="3500" b="1" dirty="0" smtClean="0">
                <a:solidFill>
                  <a:srgbClr val="00B0F0"/>
                </a:solidFill>
              </a:rPr>
              <a:t>: </a:t>
            </a:r>
            <a:r>
              <a:rPr lang="en-IN" sz="3500" dirty="0" smtClean="0">
                <a:solidFill>
                  <a:srgbClr val="00B0F0"/>
                </a:solidFill>
              </a:rPr>
              <a:t>While the man days required to be spent on the 			design of a shaft system would depend on the 			magnitude and complexity of individual task </a:t>
            </a:r>
          </a:p>
          <a:p>
            <a:endParaRPr lang="en-IN" dirty="0" smtClean="0"/>
          </a:p>
          <a:p>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216</TotalTime>
  <Words>2741</Words>
  <Application>Microsoft Office PowerPoint</Application>
  <PresentationFormat>On-screen Show (4:3)</PresentationFormat>
  <Paragraphs>481</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Theme2</vt:lpstr>
      <vt:lpstr>Slide 1</vt:lpstr>
      <vt:lpstr>Slide 2</vt:lpstr>
      <vt:lpstr>         Inter-relation of Shaft Sub-system with other  sub-systems        </vt:lpstr>
      <vt:lpstr>Slide 4</vt:lpstr>
      <vt:lpstr>Slide 5</vt:lpstr>
      <vt:lpstr>Elements of a shaft system</vt:lpstr>
      <vt:lpstr>Multi-disciplinary Approach</vt:lpstr>
      <vt:lpstr>Slide 8</vt:lpstr>
      <vt:lpstr>Workload and Inputs Required </vt:lpstr>
      <vt:lpstr>Workload and Inputs Required </vt:lpstr>
      <vt:lpstr> Basic technical data required </vt:lpstr>
      <vt:lpstr>     Functional</vt:lpstr>
      <vt:lpstr>Geo-technical</vt:lpstr>
      <vt:lpstr>Slide 14</vt:lpstr>
      <vt:lpstr> Design  of  Shaft  System </vt:lpstr>
      <vt:lpstr>Choice of winding system</vt:lpstr>
      <vt:lpstr>Balanced winding or counter weight-system</vt:lpstr>
      <vt:lpstr>Slide 18</vt:lpstr>
      <vt:lpstr>Slide 19</vt:lpstr>
      <vt:lpstr> Winding cycle and pay load </vt:lpstr>
      <vt:lpstr>Winding cycle and pay load</vt:lpstr>
      <vt:lpstr>Type of winder</vt:lpstr>
      <vt:lpstr>Type of winder</vt:lpstr>
      <vt:lpstr>Type of winder</vt:lpstr>
      <vt:lpstr>Location of winder</vt:lpstr>
      <vt:lpstr>Location of winder</vt:lpstr>
      <vt:lpstr>Slide 27</vt:lpstr>
      <vt:lpstr>Slide 28</vt:lpstr>
      <vt:lpstr> Type of conveyance and dimensions </vt:lpstr>
      <vt:lpstr> Type of conveyance and dimensions </vt:lpstr>
      <vt:lpstr> Type of conveyance and dimensions </vt:lpstr>
      <vt:lpstr> Nature of guides </vt:lpstr>
      <vt:lpstr> General configuration of head frame </vt:lpstr>
      <vt:lpstr> General configuration of head frame </vt:lpstr>
      <vt:lpstr> General configuration of head frame </vt:lpstr>
      <vt:lpstr>Types of HeadFrames</vt:lpstr>
      <vt:lpstr>Types of Headframes</vt:lpstr>
      <vt:lpstr> Various insets and openings in the shaft </vt:lpstr>
      <vt:lpstr> Various insets and openings in the shaft </vt:lpstr>
      <vt:lpstr> Various insets and openings in the shaft </vt:lpstr>
      <vt:lpstr>Criteria for design of Insets</vt:lpstr>
      <vt:lpstr>Criteria for design of Insets</vt:lpstr>
      <vt:lpstr> Winder foundation  </vt:lpstr>
      <vt:lpstr> Design procedure </vt:lpstr>
      <vt:lpstr> Head frame </vt:lpstr>
      <vt:lpstr> Head frame </vt:lpstr>
      <vt:lpstr>Slide 47</vt:lpstr>
      <vt:lpstr>Slide 48</vt:lpstr>
      <vt:lpstr>Conveyance</vt:lpstr>
      <vt:lpstr>Designing  a Cage</vt:lpstr>
      <vt:lpstr>Designing a Cage</vt:lpstr>
      <vt:lpstr> Shaft   Collar       </vt:lpstr>
      <vt:lpstr> Other elements </vt:lpstr>
      <vt:lpstr> Other elements </vt:lpstr>
      <vt:lpstr>Shaft outfittings</vt:lpstr>
      <vt:lpstr>Shaft outfittings</vt:lpstr>
      <vt:lpstr>Pipe supports in the shafts</vt:lpstr>
      <vt:lpstr>Pipe supports in the shafts</vt:lpstr>
      <vt:lpstr> Conclusion     </vt:lpstr>
      <vt:lpstr> Conclusion     </vt:lpstr>
      <vt:lpstr> MECHANISED SINKING </vt:lpstr>
      <vt:lpstr> MECHANISED SINKING </vt:lpstr>
      <vt:lpstr>Dealing with water in a sinking shaft</vt:lpstr>
      <vt:lpstr>Dealing with water in a sinking shaft</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Rajendra Prasad</dc:creator>
  <cp:lastModifiedBy>rcc</cp:lastModifiedBy>
  <cp:revision>30</cp:revision>
  <dcterms:created xsi:type="dcterms:W3CDTF">2009-03-29T20:38:53Z</dcterms:created>
  <dcterms:modified xsi:type="dcterms:W3CDTF">2018-09-12T09:20:29Z</dcterms:modified>
</cp:coreProperties>
</file>