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2"/>
  </p:notesMasterIdLst>
  <p:sldIdLst>
    <p:sldId id="287" r:id="rId2"/>
    <p:sldId id="270" r:id="rId3"/>
    <p:sldId id="275" r:id="rId4"/>
    <p:sldId id="257" r:id="rId5"/>
    <p:sldId id="258" r:id="rId6"/>
    <p:sldId id="259" r:id="rId7"/>
    <p:sldId id="260" r:id="rId8"/>
    <p:sldId id="262" r:id="rId9"/>
    <p:sldId id="263" r:id="rId10"/>
    <p:sldId id="271" r:id="rId11"/>
    <p:sldId id="264" r:id="rId12"/>
    <p:sldId id="265" r:id="rId13"/>
    <p:sldId id="266" r:id="rId14"/>
    <p:sldId id="267" r:id="rId15"/>
    <p:sldId id="268" r:id="rId16"/>
    <p:sldId id="269" r:id="rId17"/>
    <p:sldId id="272" r:id="rId18"/>
    <p:sldId id="273" r:id="rId19"/>
    <p:sldId id="281" r:id="rId20"/>
    <p:sldId id="274" r:id="rId21"/>
    <p:sldId id="286" r:id="rId22"/>
    <p:sldId id="276" r:id="rId23"/>
    <p:sldId id="282" r:id="rId24"/>
    <p:sldId id="283" r:id="rId25"/>
    <p:sldId id="277" r:id="rId26"/>
    <p:sldId id="278" r:id="rId27"/>
    <p:sldId id="279" r:id="rId28"/>
    <p:sldId id="280"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55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692C1B-7342-4584-A6AE-8B68986FE06D}" type="datetimeFigureOut">
              <a:rPr lang="en-US" smtClean="0"/>
              <a:pPr/>
              <a:t>12-Sep-18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D5599D-B8E1-48F9-9E02-516F20CA893F}" type="slidenum">
              <a:rPr lang="en-US" smtClean="0"/>
              <a:pPr/>
              <a:t>‹#›</a:t>
            </a:fld>
            <a:endParaRPr lang="en-US"/>
          </a:p>
        </p:txBody>
      </p:sp>
    </p:spTree>
    <p:extLst>
      <p:ext uri="{BB962C8B-B14F-4D97-AF65-F5344CB8AC3E}">
        <p14:creationId xmlns:p14="http://schemas.microsoft.com/office/powerpoint/2010/main" xmlns="" val="192916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1D8BD707-D9CF-40AE-B4C6-C98DA3205C09}" type="datetimeFigureOut">
              <a:rPr lang="en-US" smtClean="0"/>
              <a:pPr/>
              <a:t>12-Sep-18</a:t>
            </a:fld>
            <a:endParaRPr lang="en-US"/>
          </a:p>
        </p:txBody>
      </p:sp>
      <p:sp>
        <p:nvSpPr>
          <p:cNvPr id="13" name="Slide Number Placeholder 12"/>
          <p:cNvSpPr>
            <a:spLocks noGrp="1"/>
          </p:cNvSpPr>
          <p:nvPr>
            <p:ph type="sldNum" sz="quarter" idx="11"/>
          </p:nvPr>
        </p:nvSpPr>
        <p:spPr/>
        <p:txBody>
          <a:body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D8BD707-D9CF-40AE-B4C6-C98DA3205C09}" type="datetimeFigureOut">
              <a:rPr lang="en-US" smtClean="0"/>
              <a:pPr/>
              <a:t>12-Sep-18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12-Sep-18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1D8BD707-D9CF-40AE-B4C6-C98DA3205C09}" type="datetimeFigureOut">
              <a:rPr lang="en-US" smtClean="0"/>
              <a:pPr/>
              <a:t>12-Sep-18</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D8BD707-D9CF-40AE-B4C6-C98DA3205C09}" type="datetimeFigureOut">
              <a:rPr lang="en-US" smtClean="0"/>
              <a:pPr/>
              <a:t>12-Sep-18</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861"/>
            <a:ext cx="7543800" cy="917139"/>
          </a:xfrm>
        </p:spPr>
        <p:txBody>
          <a:bodyPr/>
          <a:lstStyle/>
          <a:p>
            <a:endParaRPr lang="en-US" dirty="0"/>
          </a:p>
        </p:txBody>
      </p:sp>
      <p:sp>
        <p:nvSpPr>
          <p:cNvPr id="3" name="Rectangle 2"/>
          <p:cNvSpPr/>
          <p:nvPr/>
        </p:nvSpPr>
        <p:spPr>
          <a:xfrm>
            <a:off x="838200" y="1676400"/>
            <a:ext cx="7543800" cy="2585323"/>
          </a:xfrm>
          <a:prstGeom prst="rect">
            <a:avLst/>
          </a:prstGeom>
        </p:spPr>
        <p:txBody>
          <a:bodyPr wrap="square">
            <a:spAutoFit/>
          </a:bodyPr>
          <a:lstStyle/>
          <a:p>
            <a:r>
              <a:rPr lang="en-US" dirty="0" smtClean="0"/>
              <a:t>The </a:t>
            </a:r>
            <a:r>
              <a:rPr lang="en-US" dirty="0"/>
              <a:t>most commonly employed type of continuous miner is the milling head miner .</a:t>
            </a:r>
          </a:p>
          <a:p>
            <a:r>
              <a:rPr lang="en-US" dirty="0"/>
              <a:t>This type of miner has a rotating drum that rips the coal from the seam. The fallen coal is then </a:t>
            </a:r>
            <a:r>
              <a:rPr lang="en-US" dirty="0" smtClean="0"/>
              <a:t>collected </a:t>
            </a:r>
            <a:r>
              <a:rPr lang="en-US" dirty="0"/>
              <a:t>by gathering arms and moved toward the back of the miner by an onboard chain </a:t>
            </a:r>
            <a:r>
              <a:rPr lang="en-US" dirty="0" smtClean="0"/>
              <a:t>conveyor</a:t>
            </a:r>
            <a:r>
              <a:rPr lang="en-US" dirty="0"/>
              <a:t>. This conveyor runs up an adjustable boom that is used to load a shuttle car, which </a:t>
            </a:r>
          </a:p>
          <a:p>
            <a:r>
              <a:rPr lang="en-US" dirty="0"/>
              <a:t>carries the coal to the main belt. A typical system uses two shuttle cars traveling </a:t>
            </a:r>
            <a:r>
              <a:rPr lang="en-US" dirty="0" smtClean="0"/>
              <a:t>sequentially between </a:t>
            </a:r>
            <a:r>
              <a:rPr lang="en-US" dirty="0"/>
              <a:t>the continuous miner and the loading point on to a belt </a:t>
            </a:r>
            <a:r>
              <a:rPr lang="en-US" dirty="0" smtClean="0"/>
              <a:t>conveyor.</a:t>
            </a:r>
            <a:endParaRPr lang="en-US" dirty="0"/>
          </a:p>
        </p:txBody>
      </p:sp>
    </p:spTree>
    <p:extLst>
      <p:ext uri="{BB962C8B-B14F-4D97-AF65-F5344CB8AC3E}">
        <p14:creationId xmlns:p14="http://schemas.microsoft.com/office/powerpoint/2010/main" xmlns="" val="2673939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17974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3751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28343"/>
          </a:xfrm>
        </p:spPr>
        <p:txBody>
          <a:bodyPr>
            <a:normAutofit/>
          </a:bodyPr>
          <a:lstStyle/>
          <a:p>
            <a:r>
              <a:rPr lang="en-US" dirty="0" smtClean="0"/>
              <a:t>Technical parameters</a:t>
            </a:r>
            <a:endParaRPr lang="en-US" dirty="0"/>
          </a:p>
        </p:txBody>
      </p:sp>
      <p:sp>
        <p:nvSpPr>
          <p:cNvPr id="3" name="Rectangle 2"/>
          <p:cNvSpPr/>
          <p:nvPr/>
        </p:nvSpPr>
        <p:spPr>
          <a:xfrm>
            <a:off x="228600" y="1028343"/>
            <a:ext cx="8915400" cy="4524315"/>
          </a:xfrm>
          <a:prstGeom prst="rect">
            <a:avLst/>
          </a:prstGeom>
        </p:spPr>
        <p:txBody>
          <a:bodyPr wrap="square">
            <a:spAutoFit/>
          </a:bodyPr>
          <a:lstStyle/>
          <a:p>
            <a:r>
              <a:rPr lang="en-US" dirty="0" smtClean="0"/>
              <a:t>     •Depth-can be used for greater depths     (more than 300).</a:t>
            </a:r>
            <a:endParaRPr lang="en-US" dirty="0"/>
          </a:p>
          <a:p>
            <a:endParaRPr lang="en-US" dirty="0"/>
          </a:p>
          <a:p>
            <a:r>
              <a:rPr lang="en-US" dirty="0"/>
              <a:t>      • </a:t>
            </a:r>
            <a:r>
              <a:rPr lang="en-US" dirty="0" smtClean="0"/>
              <a:t>Gradient-1 in 4.</a:t>
            </a:r>
            <a:endParaRPr lang="en-US" dirty="0"/>
          </a:p>
          <a:p>
            <a:endParaRPr lang="en-US" dirty="0"/>
          </a:p>
          <a:p>
            <a:r>
              <a:rPr lang="en-US" dirty="0"/>
              <a:t>      </a:t>
            </a:r>
            <a:r>
              <a:rPr lang="en-US" dirty="0" smtClean="0"/>
              <a:t>  •  </a:t>
            </a:r>
            <a:r>
              <a:rPr lang="en-US" dirty="0"/>
              <a:t>Floor Pressure or Ground Pressure-varies from 0.11 </a:t>
            </a:r>
            <a:r>
              <a:rPr lang="en-US" dirty="0" err="1"/>
              <a:t>MPa</a:t>
            </a:r>
            <a:r>
              <a:rPr lang="en-US" dirty="0"/>
              <a:t> (16 Psi) to 0.22 </a:t>
            </a:r>
            <a:r>
              <a:rPr lang="en-US" dirty="0" err="1"/>
              <a:t>MPa</a:t>
            </a:r>
            <a:r>
              <a:rPr lang="en-US" dirty="0"/>
              <a:t> </a:t>
            </a:r>
            <a:r>
              <a:rPr lang="en-US" dirty="0" smtClean="0"/>
              <a:t>                            (32 </a:t>
            </a:r>
            <a:r>
              <a:rPr lang="en-US" dirty="0"/>
              <a:t>Psi).</a:t>
            </a:r>
          </a:p>
          <a:p>
            <a:endParaRPr lang="en-US" dirty="0"/>
          </a:p>
          <a:p>
            <a:r>
              <a:rPr lang="en-US" dirty="0"/>
              <a:t>      • Cut out Distance </a:t>
            </a:r>
            <a:r>
              <a:rPr lang="en-US" dirty="0" smtClean="0"/>
              <a:t>–depends on geo mining condition . For CMRI RMR 48,the cut    out dist.- 12 m, and for 62 it is 15 m.</a:t>
            </a:r>
            <a:endParaRPr lang="en-US" dirty="0"/>
          </a:p>
          <a:p>
            <a:endParaRPr lang="en-US" dirty="0"/>
          </a:p>
          <a:p>
            <a:r>
              <a:rPr lang="en-US" dirty="0"/>
              <a:t>      • Number of </a:t>
            </a:r>
            <a:r>
              <a:rPr lang="en-US" dirty="0" smtClean="0"/>
              <a:t>Entries-generally 5 entries panels are </a:t>
            </a:r>
            <a:r>
              <a:rPr lang="en-US" dirty="0" err="1" smtClean="0"/>
              <a:t>preffered</a:t>
            </a:r>
            <a:r>
              <a:rPr lang="en-US" dirty="0" smtClean="0"/>
              <a:t>.</a:t>
            </a:r>
            <a:endParaRPr lang="en-US" dirty="0"/>
          </a:p>
          <a:p>
            <a:endParaRPr lang="en-US" dirty="0"/>
          </a:p>
          <a:p>
            <a:r>
              <a:rPr lang="en-US" dirty="0"/>
              <a:t>      </a:t>
            </a:r>
          </a:p>
          <a:p>
            <a:r>
              <a:rPr lang="en-US" dirty="0" smtClean="0"/>
              <a:t>    </a:t>
            </a:r>
            <a:r>
              <a:rPr lang="en-US" dirty="0"/>
              <a:t>• Angle between entries and crosscuts </a:t>
            </a:r>
            <a:r>
              <a:rPr lang="en-US" dirty="0" smtClean="0"/>
              <a:t>–depends on machinery.</a:t>
            </a:r>
            <a:endParaRPr lang="en-US" dirty="0"/>
          </a:p>
          <a:p>
            <a:endParaRPr lang="en-US" dirty="0"/>
          </a:p>
          <a:p>
            <a:r>
              <a:rPr lang="en-US" dirty="0"/>
              <a:t>      </a:t>
            </a:r>
          </a:p>
        </p:txBody>
      </p:sp>
    </p:spTree>
    <p:extLst>
      <p:ext uri="{BB962C8B-B14F-4D97-AF65-F5344CB8AC3E}">
        <p14:creationId xmlns:p14="http://schemas.microsoft.com/office/powerpoint/2010/main" xmlns="" val="3740322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Operational parameters</a:t>
            </a:r>
            <a:endParaRPr lang="en-US" dirty="0"/>
          </a:p>
        </p:txBody>
      </p:sp>
      <p:sp>
        <p:nvSpPr>
          <p:cNvPr id="3" name="Rectangle 2"/>
          <p:cNvSpPr/>
          <p:nvPr/>
        </p:nvSpPr>
        <p:spPr>
          <a:xfrm>
            <a:off x="2362200" y="762000"/>
            <a:ext cx="4572000" cy="4801314"/>
          </a:xfrm>
          <a:prstGeom prst="rect">
            <a:avLst/>
          </a:prstGeom>
        </p:spPr>
        <p:txBody>
          <a:bodyPr>
            <a:spAutoFit/>
          </a:bodyPr>
          <a:lstStyle/>
          <a:p>
            <a:r>
              <a:rPr lang="en-US" dirty="0"/>
              <a:t>• Floor </a:t>
            </a:r>
            <a:r>
              <a:rPr lang="en-US" dirty="0" smtClean="0"/>
              <a:t>Condition</a:t>
            </a:r>
          </a:p>
          <a:p>
            <a:endParaRPr lang="en-US" dirty="0"/>
          </a:p>
          <a:p>
            <a:r>
              <a:rPr lang="en-US" dirty="0" smtClean="0"/>
              <a:t>• </a:t>
            </a:r>
            <a:r>
              <a:rPr lang="en-US" dirty="0"/>
              <a:t>Watery condition</a:t>
            </a:r>
          </a:p>
          <a:p>
            <a:endParaRPr lang="en-US" dirty="0"/>
          </a:p>
          <a:p>
            <a:r>
              <a:rPr lang="en-US" dirty="0"/>
              <a:t>• Cables handling &amp; Equipment Rerouting</a:t>
            </a:r>
          </a:p>
          <a:p>
            <a:endParaRPr lang="en-US" dirty="0"/>
          </a:p>
          <a:p>
            <a:r>
              <a:rPr lang="en-US" dirty="0"/>
              <a:t>• Damage of Cables &amp; </a:t>
            </a:r>
            <a:r>
              <a:rPr lang="en-US" dirty="0" err="1" smtClean="0"/>
              <a:t>Tyres</a:t>
            </a:r>
            <a:r>
              <a:rPr lang="en-US" dirty="0" smtClean="0"/>
              <a:t>.</a:t>
            </a:r>
            <a:endParaRPr lang="en-US" dirty="0"/>
          </a:p>
          <a:p>
            <a:endParaRPr lang="en-US" dirty="0"/>
          </a:p>
          <a:p>
            <a:r>
              <a:rPr lang="en-US" dirty="0"/>
              <a:t>• Bolter &amp; Miner Compatibility</a:t>
            </a:r>
          </a:p>
          <a:p>
            <a:endParaRPr lang="en-US" dirty="0"/>
          </a:p>
          <a:p>
            <a:r>
              <a:rPr lang="en-US" dirty="0" smtClean="0"/>
              <a:t>• </a:t>
            </a:r>
            <a:r>
              <a:rPr lang="en-US" dirty="0"/>
              <a:t>Fire problem</a:t>
            </a:r>
          </a:p>
          <a:p>
            <a:endParaRPr lang="en-US" dirty="0"/>
          </a:p>
          <a:p>
            <a:r>
              <a:rPr lang="en-US" dirty="0"/>
              <a:t>• Ventilation</a:t>
            </a:r>
          </a:p>
          <a:p>
            <a:endParaRPr lang="en-US" dirty="0"/>
          </a:p>
          <a:p>
            <a:r>
              <a:rPr lang="en-US" dirty="0" smtClean="0"/>
              <a:t>• </a:t>
            </a:r>
            <a:r>
              <a:rPr lang="en-US" dirty="0"/>
              <a:t>Roadway Maintenance</a:t>
            </a:r>
          </a:p>
          <a:p>
            <a:endParaRPr lang="en-US" dirty="0"/>
          </a:p>
          <a:p>
            <a:r>
              <a:rPr lang="en-US" dirty="0"/>
              <a:t>• Extraction of Developed Pillars </a:t>
            </a:r>
          </a:p>
        </p:txBody>
      </p:sp>
    </p:spTree>
    <p:extLst>
      <p:ext uri="{BB962C8B-B14F-4D97-AF65-F5344CB8AC3E}">
        <p14:creationId xmlns:p14="http://schemas.microsoft.com/office/powerpoint/2010/main" xmlns="" val="670848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10600" cy="6583362"/>
          </a:xfrm>
        </p:spPr>
        <p:txBody>
          <a:bodyPr/>
          <a:lstStyle/>
          <a:p>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72968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lstStyle/>
          <a:p>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4549"/>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44428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609600"/>
            <a:ext cx="7543800" cy="914400"/>
          </a:xfrm>
        </p:spPr>
        <p:txBody>
          <a:bodyPr/>
          <a:lstStyle/>
          <a:p>
            <a:r>
              <a:rPr lang="en-US" dirty="0" smtClean="0"/>
              <a:t>Common manufactures</a:t>
            </a:r>
            <a:endParaRPr lang="en-US" dirty="0"/>
          </a:p>
        </p:txBody>
      </p:sp>
      <p:sp>
        <p:nvSpPr>
          <p:cNvPr id="3" name="Rectangle 2"/>
          <p:cNvSpPr/>
          <p:nvPr/>
        </p:nvSpPr>
        <p:spPr>
          <a:xfrm>
            <a:off x="2286000" y="2136339"/>
            <a:ext cx="4572000" cy="2585323"/>
          </a:xfrm>
          <a:prstGeom prst="rect">
            <a:avLst/>
          </a:prstGeom>
        </p:spPr>
        <p:txBody>
          <a:bodyPr>
            <a:spAutoFit/>
          </a:bodyPr>
          <a:lstStyle/>
          <a:p>
            <a:r>
              <a:rPr lang="en-US" dirty="0"/>
              <a:t>•	Bucyrus International</a:t>
            </a:r>
          </a:p>
          <a:p>
            <a:r>
              <a:rPr lang="en-US" dirty="0"/>
              <a:t>•	</a:t>
            </a:r>
          </a:p>
          <a:p>
            <a:r>
              <a:rPr lang="en-US" dirty="0"/>
              <a:t>•	Joy Mining Machinery</a:t>
            </a:r>
          </a:p>
          <a:p>
            <a:r>
              <a:rPr lang="en-US" dirty="0"/>
              <a:t>•	</a:t>
            </a:r>
          </a:p>
          <a:p>
            <a:r>
              <a:rPr lang="en-US" dirty="0"/>
              <a:t>•	Siemens</a:t>
            </a:r>
          </a:p>
          <a:p>
            <a:r>
              <a:rPr lang="en-US" dirty="0"/>
              <a:t>•	</a:t>
            </a:r>
          </a:p>
          <a:p>
            <a:r>
              <a:rPr lang="en-US" dirty="0"/>
              <a:t>•	</a:t>
            </a:r>
            <a:r>
              <a:rPr lang="en-US" dirty="0" err="1"/>
              <a:t>Sandvik</a:t>
            </a:r>
            <a:endParaRPr lang="en-US" dirty="0"/>
          </a:p>
          <a:p>
            <a:r>
              <a:rPr lang="en-US" dirty="0"/>
              <a:t>•	</a:t>
            </a:r>
          </a:p>
          <a:p>
            <a:r>
              <a:rPr lang="en-US" dirty="0"/>
              <a:t>•	</a:t>
            </a:r>
            <a:r>
              <a:rPr lang="en-US" dirty="0" err="1"/>
              <a:t>Eickhoff</a:t>
            </a:r>
            <a:endParaRPr lang="en-US" dirty="0"/>
          </a:p>
        </p:txBody>
      </p:sp>
    </p:spTree>
    <p:extLst>
      <p:ext uri="{BB962C8B-B14F-4D97-AF65-F5344CB8AC3E}">
        <p14:creationId xmlns:p14="http://schemas.microsoft.com/office/powerpoint/2010/main" xmlns="" val="3424214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543800" cy="914400"/>
          </a:xfrm>
        </p:spPr>
        <p:txBody>
          <a:bodyPr/>
          <a:lstStyle/>
          <a:p>
            <a:r>
              <a:rPr lang="en-US" dirty="0" smtClean="0"/>
              <a:t>Advantages </a:t>
            </a:r>
            <a:endParaRPr lang="en-US" dirty="0"/>
          </a:p>
        </p:txBody>
      </p:sp>
      <p:sp>
        <p:nvSpPr>
          <p:cNvPr id="3" name="Rectangle 2"/>
          <p:cNvSpPr/>
          <p:nvPr/>
        </p:nvSpPr>
        <p:spPr>
          <a:xfrm>
            <a:off x="1600200" y="1589165"/>
            <a:ext cx="6400800" cy="4524315"/>
          </a:xfrm>
          <a:prstGeom prst="rect">
            <a:avLst/>
          </a:prstGeom>
        </p:spPr>
        <p:txBody>
          <a:bodyPr wrap="square">
            <a:spAutoFit/>
          </a:bodyPr>
          <a:lstStyle/>
          <a:p>
            <a:r>
              <a:rPr lang="en-US" dirty="0" smtClean="0"/>
              <a:t>•Continuous </a:t>
            </a:r>
            <a:r>
              <a:rPr lang="en-US" dirty="0"/>
              <a:t>Miner can extract the coal to full seam thickness of 4.5m to 5.0m in a </a:t>
            </a:r>
            <a:r>
              <a:rPr lang="en-US" dirty="0" smtClean="0"/>
              <a:t> single </a:t>
            </a:r>
            <a:r>
              <a:rPr lang="en-US" dirty="0"/>
              <a:t>lift</a:t>
            </a:r>
            <a:r>
              <a:rPr lang="en-US" dirty="0" smtClean="0"/>
              <a:t>.</a:t>
            </a:r>
          </a:p>
          <a:p>
            <a:endParaRPr lang="en-US" dirty="0"/>
          </a:p>
          <a:p>
            <a:r>
              <a:rPr lang="en-US" dirty="0" smtClean="0"/>
              <a:t>•Strata </a:t>
            </a:r>
            <a:r>
              <a:rPr lang="en-US" dirty="0"/>
              <a:t>control problems can be minimized by avoiding blasting operations as the depth  is increasing 350m and more</a:t>
            </a:r>
            <a:r>
              <a:rPr lang="en-US" dirty="0" smtClean="0"/>
              <a:t>.</a:t>
            </a:r>
          </a:p>
          <a:p>
            <a:endParaRPr lang="en-US" dirty="0"/>
          </a:p>
          <a:p>
            <a:r>
              <a:rPr lang="en-US" dirty="0"/>
              <a:t>• It gives higher production rates</a:t>
            </a:r>
            <a:r>
              <a:rPr lang="en-US" dirty="0" smtClean="0"/>
              <a:t>.</a:t>
            </a:r>
          </a:p>
          <a:p>
            <a:endParaRPr lang="en-US" dirty="0"/>
          </a:p>
          <a:p>
            <a:r>
              <a:rPr lang="en-US" dirty="0"/>
              <a:t>• Remote operation leads to safety</a:t>
            </a:r>
            <a:r>
              <a:rPr lang="en-US" dirty="0" smtClean="0"/>
              <a:t>.</a:t>
            </a:r>
          </a:p>
          <a:p>
            <a:endParaRPr lang="en-US" dirty="0"/>
          </a:p>
          <a:p>
            <a:r>
              <a:rPr lang="en-US" dirty="0"/>
              <a:t>• Risk of spontaneous heating can be reduced due to faster rate of extraction</a:t>
            </a:r>
            <a:r>
              <a:rPr lang="en-US" dirty="0" smtClean="0"/>
              <a:t>.</a:t>
            </a:r>
          </a:p>
          <a:p>
            <a:endParaRPr lang="en-US" dirty="0"/>
          </a:p>
          <a:p>
            <a:r>
              <a:rPr lang="en-US" dirty="0"/>
              <a:t>• Moderate Capital cost when compared to </a:t>
            </a:r>
            <a:r>
              <a:rPr lang="en-US" dirty="0" err="1"/>
              <a:t>Longwall</a:t>
            </a:r>
            <a:r>
              <a:rPr lang="en-US" dirty="0"/>
              <a:t> mining.</a:t>
            </a:r>
          </a:p>
        </p:txBody>
      </p:sp>
    </p:spTree>
    <p:extLst>
      <p:ext uri="{BB962C8B-B14F-4D97-AF65-F5344CB8AC3E}">
        <p14:creationId xmlns:p14="http://schemas.microsoft.com/office/powerpoint/2010/main" xmlns="" val="2966831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752600"/>
            <a:ext cx="7162800" cy="4876800"/>
          </a:xfrm>
        </p:spPr>
        <p:txBody>
          <a:bodyPr>
            <a:normAutofit/>
          </a:bodyPr>
          <a:lstStyle/>
          <a:p>
            <a:pPr>
              <a:buNone/>
            </a:pPr>
            <a:r>
              <a:rPr lang="en-US" sz="2800" dirty="0" smtClean="0"/>
              <a:t>Content of study</a:t>
            </a:r>
          </a:p>
          <a:p>
            <a:pPr>
              <a:buNone/>
            </a:pPr>
            <a:endParaRPr lang="en-US" sz="2800" dirty="0" smtClean="0"/>
          </a:p>
          <a:p>
            <a:pPr>
              <a:buFont typeface="Wingdings" pitchFamily="2" charset="2"/>
              <a:buChar char="q"/>
            </a:pPr>
            <a:r>
              <a:rPr lang="en-US" dirty="0" smtClean="0"/>
              <a:t>Production </a:t>
            </a:r>
          </a:p>
          <a:p>
            <a:pPr>
              <a:buFont typeface="Wingdings" pitchFamily="2" charset="2"/>
              <a:buChar char="q"/>
            </a:pPr>
            <a:endParaRPr lang="en-US" dirty="0" smtClean="0"/>
          </a:p>
          <a:p>
            <a:pPr>
              <a:buFont typeface="Wingdings" pitchFamily="2" charset="2"/>
              <a:buChar char="q"/>
            </a:pPr>
            <a:r>
              <a:rPr lang="en-US" dirty="0" smtClean="0"/>
              <a:t>Problems</a:t>
            </a:r>
          </a:p>
          <a:p>
            <a:pPr>
              <a:buFont typeface="Wingdings" pitchFamily="2" charset="2"/>
              <a:buChar char="q"/>
            </a:pPr>
            <a:endParaRPr lang="en-US" dirty="0" smtClean="0"/>
          </a:p>
          <a:p>
            <a:pPr>
              <a:buFont typeface="Wingdings" pitchFamily="2" charset="2"/>
              <a:buChar char="q"/>
            </a:pPr>
            <a:r>
              <a:rPr lang="en-US" dirty="0" smtClean="0"/>
              <a:t>Performance</a:t>
            </a:r>
          </a:p>
          <a:p>
            <a:pPr>
              <a:buNone/>
            </a:pPr>
            <a:endParaRPr lang="en-US" dirty="0" smtClean="0"/>
          </a:p>
          <a:p>
            <a:pPr>
              <a:buFont typeface="Wingdings" pitchFamily="2" charset="2"/>
              <a:buChar char="q"/>
            </a:pPr>
            <a:r>
              <a:rPr lang="en-US" dirty="0" smtClean="0"/>
              <a:t>Cost analysis and</a:t>
            </a:r>
          </a:p>
          <a:p>
            <a:pPr>
              <a:buNone/>
            </a:pPr>
            <a:endParaRPr lang="en-US" dirty="0" smtClean="0"/>
          </a:p>
          <a:p>
            <a:pPr>
              <a:buFont typeface="Wingdings" pitchFamily="2" charset="2"/>
              <a:buChar char="q"/>
            </a:pPr>
            <a:r>
              <a:rPr lang="en-US" dirty="0" smtClean="0"/>
              <a:t>conclusion</a:t>
            </a:r>
          </a:p>
          <a:p>
            <a:pPr>
              <a:buFont typeface="Wingdings" pitchFamily="2" charset="2"/>
              <a:buChar char="q"/>
            </a:pPr>
            <a:endParaRPr lang="en-US" dirty="0" smtClean="0"/>
          </a:p>
          <a:p>
            <a:pPr>
              <a:buFont typeface="Wingdings" pitchFamily="2" charset="2"/>
              <a:buChar char="q"/>
            </a:pPr>
            <a:endParaRPr lang="en-US" dirty="0" smtClean="0"/>
          </a:p>
        </p:txBody>
      </p:sp>
      <p:sp>
        <p:nvSpPr>
          <p:cNvPr id="2" name="Title 1"/>
          <p:cNvSpPr>
            <a:spLocks noGrp="1"/>
          </p:cNvSpPr>
          <p:nvPr>
            <p:ph type="title"/>
          </p:nvPr>
        </p:nvSpPr>
        <p:spPr>
          <a:xfrm>
            <a:off x="777240" y="0"/>
            <a:ext cx="7543800" cy="1524000"/>
          </a:xfrm>
        </p:spPr>
        <p:txBody>
          <a:bodyPr/>
          <a:lstStyle/>
          <a:p>
            <a:pPr algn="ctr"/>
            <a:r>
              <a:rPr lang="en-US" sz="2400" b="1" u="sng" dirty="0" smtClean="0"/>
              <a:t>WORKING WITH CONTINUOUS</a:t>
            </a:r>
            <a:br>
              <a:rPr lang="en-US" sz="2400" b="1" u="sng" dirty="0" smtClean="0"/>
            </a:br>
            <a:r>
              <a:rPr lang="en-US" sz="2400" b="1" u="sng" dirty="0" smtClean="0"/>
              <a:t>MINER AT GDK-11 INCLINE / RAMAGUNDAM- A CASE STUDY(AT PANEL B1,B2 AND B3)</a:t>
            </a:r>
            <a:endParaRPr lang="en-US" sz="2400"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039367" cy="2209800"/>
          </a:xfrm>
        </p:spPr>
        <p:txBody>
          <a:bodyPr/>
          <a:lstStyle/>
          <a:p>
            <a:pPr algn="ctr"/>
            <a:r>
              <a:rPr lang="en-US" dirty="0" smtClean="0"/>
              <a:t>Topic –Method of working of     continuous miner in underground coal.</a:t>
            </a:r>
            <a:endParaRPr lang="en-US" dirty="0"/>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xmlns="" val="3288016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610600" cy="1524000"/>
          </a:xfrm>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0"/>
            <a:ext cx="9143999" cy="6857999"/>
          </a:xfrm>
          <a:prstGeom prst="rect">
            <a:avLst/>
          </a:prstGeom>
          <a:noFill/>
          <a:ln w="9525">
            <a:noFill/>
            <a:miter lim="800000"/>
            <a:headEnd/>
            <a:tailEnd/>
          </a:ln>
        </p:spPr>
      </p:pic>
    </p:spTree>
    <p:extLst>
      <p:ext uri="{BB962C8B-B14F-4D97-AF65-F5344CB8AC3E}">
        <p14:creationId xmlns:p14="http://schemas.microsoft.com/office/powerpoint/2010/main" xmlns="" val="512178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838200"/>
            <a:ext cx="7543800" cy="4953000"/>
          </a:xfrm>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1"/>
            <a:ext cx="9144000" cy="6858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52400" y="914401"/>
          <a:ext cx="8915400" cy="5825835"/>
        </p:xfrm>
        <a:graphic>
          <a:graphicData uri="http://schemas.openxmlformats.org/drawingml/2006/table">
            <a:tbl>
              <a:tblPr firstRow="1" bandRow="1">
                <a:tableStyleId>{5940675A-B579-460E-94D1-54222C63F5DA}</a:tableStyleId>
              </a:tblPr>
              <a:tblGrid>
                <a:gridCol w="4495800"/>
                <a:gridCol w="4419600"/>
              </a:tblGrid>
              <a:tr h="459934">
                <a:tc>
                  <a:txBody>
                    <a:bodyPr/>
                    <a:lstStyle/>
                    <a:p>
                      <a:pPr algn="ctr"/>
                      <a:r>
                        <a:rPr lang="en-US" dirty="0" smtClean="0"/>
                        <a:t>PROBLEMS</a:t>
                      </a:r>
                      <a:endParaRPr lang="en-US" dirty="0"/>
                    </a:p>
                  </a:txBody>
                  <a:tcPr/>
                </a:tc>
                <a:tc>
                  <a:txBody>
                    <a:bodyPr/>
                    <a:lstStyle/>
                    <a:p>
                      <a:pPr algn="ctr"/>
                      <a:r>
                        <a:rPr lang="en-US" dirty="0" smtClean="0"/>
                        <a:t>SOLUTIONS</a:t>
                      </a:r>
                      <a:endParaRPr lang="en-US" dirty="0"/>
                    </a:p>
                  </a:txBody>
                  <a:tcPr/>
                </a:tc>
              </a:tr>
              <a:tr h="1749865">
                <a:tc>
                  <a:txBody>
                    <a:bodyPr/>
                    <a:lstStyle/>
                    <a:p>
                      <a:r>
                        <a:rPr lang="en-US" sz="1800" b="1" kern="1200" baseline="0" dirty="0" smtClean="0">
                          <a:solidFill>
                            <a:schemeClr val="tx1"/>
                          </a:solidFill>
                          <a:latin typeface="+mn-lt"/>
                          <a:ea typeface="+mn-ea"/>
                          <a:cs typeface="+mn-cs"/>
                        </a:rPr>
                        <a:t>1. </a:t>
                      </a:r>
                      <a:r>
                        <a:rPr lang="en-US" sz="1800" kern="1200" baseline="0" dirty="0" smtClean="0">
                          <a:solidFill>
                            <a:schemeClr val="tx1"/>
                          </a:solidFill>
                          <a:latin typeface="+mn-lt"/>
                          <a:ea typeface="+mn-ea"/>
                          <a:cs typeface="+mn-cs"/>
                        </a:rPr>
                        <a:t>While working with Continuous Miner and Roof Bolter, </a:t>
                      </a:r>
                      <a:r>
                        <a:rPr lang="en-US" sz="1800" kern="1200" baseline="0" dirty="0" err="1" smtClean="0">
                          <a:solidFill>
                            <a:schemeClr val="tx1"/>
                          </a:solidFill>
                          <a:latin typeface="+mn-lt"/>
                          <a:ea typeface="+mn-ea"/>
                          <a:cs typeface="+mn-cs"/>
                        </a:rPr>
                        <a:t>appox</a:t>
                      </a:r>
                      <a:r>
                        <a:rPr lang="en-US" sz="1800" kern="1200" baseline="0" dirty="0" smtClean="0">
                          <a:solidFill>
                            <a:schemeClr val="tx1"/>
                          </a:solidFill>
                          <a:latin typeface="+mn-lt"/>
                          <a:ea typeface="+mn-ea"/>
                          <a:cs typeface="+mn-cs"/>
                        </a:rPr>
                        <a:t>. 30 GPM of water is consumed, which is damaging the floor</a:t>
                      </a:r>
                    </a:p>
                    <a:p>
                      <a:r>
                        <a:rPr lang="en-US" sz="1800" kern="1200" baseline="0" dirty="0" smtClean="0">
                          <a:solidFill>
                            <a:schemeClr val="tx1"/>
                          </a:solidFill>
                          <a:latin typeface="+mn-lt"/>
                          <a:ea typeface="+mn-ea"/>
                          <a:cs typeface="+mn-cs"/>
                        </a:rPr>
                        <a:t>causing slush and resulting in skidding and jamming of the machinery at junctions.</a:t>
                      </a:r>
                      <a:endParaRPr lang="en-US" dirty="0"/>
                    </a:p>
                  </a:txBody>
                  <a:tcPr/>
                </a:tc>
                <a:tc>
                  <a:txBody>
                    <a:bodyPr/>
                    <a:lstStyle/>
                    <a:p>
                      <a:r>
                        <a:rPr lang="en-US" sz="1800" kern="1200" baseline="0" dirty="0" smtClean="0">
                          <a:solidFill>
                            <a:schemeClr val="tx1"/>
                          </a:solidFill>
                          <a:latin typeface="+mn-lt"/>
                          <a:ea typeface="+mn-ea"/>
                          <a:cs typeface="+mn-cs"/>
                        </a:rPr>
                        <a:t>Ditches made at every junction and water is diverted into that ditches. Bucket pumps installed to pump out the water.</a:t>
                      </a:r>
                      <a:endParaRPr lang="en-US" dirty="0"/>
                    </a:p>
                  </a:txBody>
                  <a:tcPr/>
                </a:tc>
              </a:tr>
              <a:tr h="1808018">
                <a:tc>
                  <a:txBody>
                    <a:bodyPr/>
                    <a:lstStyle/>
                    <a:p>
                      <a:r>
                        <a:rPr lang="en-US" dirty="0" smtClean="0"/>
                        <a:t>2.</a:t>
                      </a:r>
                      <a:r>
                        <a:rPr lang="en-US" sz="1800" kern="1200" baseline="0" dirty="0" smtClean="0">
                          <a:solidFill>
                            <a:schemeClr val="tx1"/>
                          </a:solidFill>
                          <a:latin typeface="+mn-lt"/>
                          <a:ea typeface="+mn-ea"/>
                          <a:cs typeface="+mn-cs"/>
                        </a:rPr>
                        <a:t> Soft coal floor getting broken away due to heavy weight of machinery</a:t>
                      </a:r>
                    </a:p>
                    <a:p>
                      <a:r>
                        <a:rPr lang="en-US" sz="1800" kern="1200" baseline="0" dirty="0" smtClean="0">
                          <a:solidFill>
                            <a:schemeClr val="tx1"/>
                          </a:solidFill>
                          <a:latin typeface="+mn-lt"/>
                          <a:ea typeface="+mn-ea"/>
                          <a:cs typeface="+mn-cs"/>
                        </a:rPr>
                        <a:t>CM : 72 T</a:t>
                      </a:r>
                    </a:p>
                    <a:p>
                      <a:r>
                        <a:rPr lang="en-US" sz="1800" kern="1200" baseline="0" dirty="0" smtClean="0">
                          <a:solidFill>
                            <a:schemeClr val="tx1"/>
                          </a:solidFill>
                          <a:latin typeface="+mn-lt"/>
                          <a:ea typeface="+mn-ea"/>
                          <a:cs typeface="+mn-cs"/>
                        </a:rPr>
                        <a:t>Roof Bolter : 30.513 T</a:t>
                      </a:r>
                    </a:p>
                    <a:p>
                      <a:r>
                        <a:rPr lang="en-US" sz="1800" kern="1200" baseline="0" dirty="0" smtClean="0">
                          <a:solidFill>
                            <a:schemeClr val="tx1"/>
                          </a:solidFill>
                          <a:latin typeface="+mn-lt"/>
                          <a:ea typeface="+mn-ea"/>
                          <a:cs typeface="+mn-cs"/>
                        </a:rPr>
                        <a:t>Ram Car : 25 T (without load)</a:t>
                      </a:r>
                    </a:p>
                    <a:p>
                      <a:r>
                        <a:rPr lang="en-US" sz="1800" kern="1200" baseline="0" dirty="0" smtClean="0">
                          <a:solidFill>
                            <a:schemeClr val="tx1"/>
                          </a:solidFill>
                          <a:latin typeface="+mn-lt"/>
                          <a:ea typeface="+mn-ea"/>
                          <a:cs typeface="+mn-cs"/>
                        </a:rPr>
                        <a:t>Ram Car : 40 T (with load)</a:t>
                      </a:r>
                      <a:endParaRPr lang="en-US" dirty="0"/>
                    </a:p>
                  </a:txBody>
                  <a:tcPr/>
                </a:tc>
                <a:tc>
                  <a:txBody>
                    <a:bodyPr/>
                    <a:lstStyle/>
                    <a:p>
                      <a:r>
                        <a:rPr lang="en-US" sz="1800" kern="1200" baseline="0" dirty="0" smtClean="0">
                          <a:solidFill>
                            <a:schemeClr val="tx1"/>
                          </a:solidFill>
                          <a:latin typeface="+mn-lt"/>
                          <a:ea typeface="+mn-ea"/>
                          <a:cs typeface="+mn-cs"/>
                        </a:rPr>
                        <a:t>Instead of air fill </a:t>
                      </a:r>
                      <a:r>
                        <a:rPr lang="en-US" sz="1800" kern="1200" baseline="0" dirty="0" err="1" smtClean="0">
                          <a:solidFill>
                            <a:schemeClr val="tx1"/>
                          </a:solidFill>
                          <a:latin typeface="+mn-lt"/>
                          <a:ea typeface="+mn-ea"/>
                          <a:cs typeface="+mn-cs"/>
                        </a:rPr>
                        <a:t>tyres</a:t>
                      </a:r>
                      <a:r>
                        <a:rPr lang="en-US" sz="1800" kern="1200" baseline="0" dirty="0" smtClean="0">
                          <a:solidFill>
                            <a:schemeClr val="tx1"/>
                          </a:solidFill>
                          <a:latin typeface="+mn-lt"/>
                          <a:ea typeface="+mn-ea"/>
                          <a:cs typeface="+mn-cs"/>
                        </a:rPr>
                        <a:t>  foam filled </a:t>
                      </a:r>
                      <a:r>
                        <a:rPr lang="en-US" sz="1800" kern="1200" baseline="0" dirty="0" err="1" smtClean="0">
                          <a:solidFill>
                            <a:schemeClr val="tx1"/>
                          </a:solidFill>
                          <a:latin typeface="+mn-lt"/>
                          <a:ea typeface="+mn-ea"/>
                          <a:cs typeface="+mn-cs"/>
                        </a:rPr>
                        <a:t>tyres</a:t>
                      </a:r>
                      <a:r>
                        <a:rPr lang="en-US" sz="1800" kern="1200" baseline="0" dirty="0" smtClean="0">
                          <a:solidFill>
                            <a:schemeClr val="tx1"/>
                          </a:solidFill>
                          <a:latin typeface="+mn-lt"/>
                          <a:ea typeface="+mn-ea"/>
                          <a:cs typeface="+mn-cs"/>
                        </a:rPr>
                        <a:t> were introduced and also applied chains to the </a:t>
                      </a:r>
                      <a:r>
                        <a:rPr lang="en-US" sz="1800" kern="1200" baseline="0" dirty="0" err="1" smtClean="0">
                          <a:solidFill>
                            <a:schemeClr val="tx1"/>
                          </a:solidFill>
                          <a:latin typeface="+mn-lt"/>
                          <a:ea typeface="+mn-ea"/>
                          <a:cs typeface="+mn-cs"/>
                        </a:rPr>
                        <a:t>tyres</a:t>
                      </a:r>
                      <a:r>
                        <a:rPr lang="en-US" sz="1800" kern="1200" baseline="0" dirty="0" smtClean="0">
                          <a:solidFill>
                            <a:schemeClr val="tx1"/>
                          </a:solidFill>
                          <a:latin typeface="+mn-lt"/>
                          <a:ea typeface="+mn-ea"/>
                          <a:cs typeface="+mn-cs"/>
                        </a:rPr>
                        <a:t>.</a:t>
                      </a:r>
                      <a:endParaRPr lang="en-US" dirty="0"/>
                    </a:p>
                  </a:txBody>
                  <a:tcPr/>
                </a:tc>
              </a:tr>
              <a:tr h="1808018">
                <a:tc>
                  <a:txBody>
                    <a:bodyPr/>
                    <a:lstStyle/>
                    <a:p>
                      <a:r>
                        <a:rPr lang="en-US" dirty="0" smtClean="0"/>
                        <a:t>3.</a:t>
                      </a:r>
                      <a:r>
                        <a:rPr lang="en-US" sz="1800" kern="1200" baseline="0" dirty="0" smtClean="0">
                          <a:solidFill>
                            <a:schemeClr val="tx1"/>
                          </a:solidFill>
                          <a:latin typeface="+mn-lt"/>
                          <a:ea typeface="+mn-ea"/>
                          <a:cs typeface="+mn-cs"/>
                        </a:rPr>
                        <a:t> Ram cars / Continuous Miner jamming in slush, sometimes causing more delay.</a:t>
                      </a:r>
                      <a:endParaRPr lang="en-US" dirty="0"/>
                    </a:p>
                  </a:txBody>
                  <a:tcPr/>
                </a:tc>
                <a:tc>
                  <a:txBody>
                    <a:bodyPr/>
                    <a:lstStyle/>
                    <a:p>
                      <a:r>
                        <a:rPr lang="en-US" sz="1800" kern="1200" baseline="0" dirty="0" smtClean="0">
                          <a:solidFill>
                            <a:schemeClr val="tx1"/>
                          </a:solidFill>
                          <a:latin typeface="+mn-lt"/>
                          <a:ea typeface="+mn-ea"/>
                          <a:cs typeface="+mn-cs"/>
                        </a:rPr>
                        <a:t>Installed the Feeder Breaker at the junction due to which the Ram cars can unload from three directions. This arrangement successfully prevented bogging down of the Ram cars at the junctions.</a:t>
                      </a:r>
                      <a:endParaRPr lang="en-US" dirty="0"/>
                    </a:p>
                  </a:txBody>
                  <a:tcPr/>
                </a:tc>
              </a:tr>
            </a:tbl>
          </a:graphicData>
        </a:graphic>
      </p:graphicFrame>
      <p:sp>
        <p:nvSpPr>
          <p:cNvPr id="3" name="Title 2"/>
          <p:cNvSpPr>
            <a:spLocks noGrp="1"/>
          </p:cNvSpPr>
          <p:nvPr>
            <p:ph type="title"/>
          </p:nvPr>
        </p:nvSpPr>
        <p:spPr>
          <a:xfrm>
            <a:off x="777240" y="0"/>
            <a:ext cx="7543800" cy="838200"/>
          </a:xfrm>
        </p:spPr>
        <p:txBody>
          <a:bodyPr/>
          <a:lstStyle/>
          <a:p>
            <a:pPr algn="ctr"/>
            <a:r>
              <a:rPr lang="en-US" sz="2000" dirty="0" smtClean="0"/>
              <a:t> PROBLEMS &amp;  SOLUTIONS IMPLEMENTED WHICH RESULTED IN HIGHER PRODUCTION FROM B2 PANEL</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0"/>
            <a:ext cx="7543800" cy="762000"/>
          </a:xfrm>
        </p:spPr>
        <p:txBody>
          <a:bodyPr/>
          <a:lstStyle/>
          <a:p>
            <a:r>
              <a:rPr lang="en-US" dirty="0" smtClean="0"/>
              <a:t>CONTINUE….</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983005939"/>
              </p:ext>
            </p:extLst>
          </p:nvPr>
        </p:nvGraphicFramePr>
        <p:xfrm>
          <a:off x="304800" y="762001"/>
          <a:ext cx="8610600" cy="6019799"/>
        </p:xfrm>
        <a:graphic>
          <a:graphicData uri="http://schemas.openxmlformats.org/drawingml/2006/table">
            <a:tbl>
              <a:tblPr firstRow="1" bandRow="1">
                <a:tableStyleId>{5940675A-B579-460E-94D1-54222C63F5DA}</a:tableStyleId>
              </a:tblPr>
              <a:tblGrid>
                <a:gridCol w="4267200"/>
                <a:gridCol w="4343400"/>
              </a:tblGrid>
              <a:tr h="1752599">
                <a:tc>
                  <a:txBody>
                    <a:bodyPr/>
                    <a:lstStyle/>
                    <a:p>
                      <a:r>
                        <a:rPr lang="en-US" dirty="0" smtClean="0"/>
                        <a:t>4. Problem</a:t>
                      </a:r>
                      <a:r>
                        <a:rPr lang="en-US" baseline="0" dirty="0" smtClean="0"/>
                        <a:t>  at B1 panel.</a:t>
                      </a:r>
                    </a:p>
                    <a:p>
                      <a:pPr marL="342900" indent="-342900">
                        <a:buAutoNum type="alphaLcPeriod"/>
                      </a:pPr>
                      <a:r>
                        <a:rPr lang="en-US" baseline="0" dirty="0" smtClean="0"/>
                        <a:t>Two faults occurred at B1 panel, which  deteriorated  the roof condition.</a:t>
                      </a:r>
                    </a:p>
                    <a:p>
                      <a:pPr marL="342900" indent="-342900">
                        <a:buAutoNum type="alphaLcPeriod"/>
                      </a:pPr>
                      <a:r>
                        <a:rPr lang="en-US" baseline="0" dirty="0" smtClean="0"/>
                        <a:t>  Blogging of ram car and CM at floor.</a:t>
                      </a:r>
                      <a:endParaRPr lang="en-US" dirty="0"/>
                    </a:p>
                  </a:txBody>
                  <a:tcPr/>
                </a:tc>
                <a:tc>
                  <a:txBody>
                    <a:bodyPr/>
                    <a:lstStyle/>
                    <a:p>
                      <a:r>
                        <a:rPr lang="en-US" dirty="0" smtClean="0"/>
                        <a:t>a. Cut</a:t>
                      </a:r>
                      <a:r>
                        <a:rPr lang="en-US" baseline="0" dirty="0" smtClean="0"/>
                        <a:t> out distance reduced from 3 to  4m.</a:t>
                      </a:r>
                    </a:p>
                    <a:p>
                      <a:endParaRPr lang="en-US" dirty="0"/>
                    </a:p>
                  </a:txBody>
                  <a:tcPr/>
                </a:tc>
              </a:tr>
              <a:tr h="3048000">
                <a:tc>
                  <a:txBody>
                    <a:bodyPr/>
                    <a:lstStyle/>
                    <a:p>
                      <a:r>
                        <a:rPr lang="en-US" dirty="0" smtClean="0"/>
                        <a:t>5.Problems at B2 panel.</a:t>
                      </a:r>
                    </a:p>
                    <a:p>
                      <a:endParaRPr lang="en-US" dirty="0" smtClean="0"/>
                    </a:p>
                    <a:p>
                      <a:r>
                        <a:rPr lang="en-US" sz="1800" kern="1200" baseline="0" dirty="0" smtClean="0">
                          <a:solidFill>
                            <a:schemeClr val="tx1"/>
                          </a:solidFill>
                          <a:latin typeface="+mn-lt"/>
                          <a:ea typeface="+mn-ea"/>
                          <a:cs typeface="+mn-cs"/>
                        </a:rPr>
                        <a:t>a. The problems are almost the same as B1 Panel (roof &amp; floor problems).</a:t>
                      </a:r>
                      <a:endParaRPr lang="en-US" dirty="0"/>
                    </a:p>
                  </a:txBody>
                  <a:tcPr/>
                </a:tc>
                <a:tc>
                  <a:txBody>
                    <a:bodyPr/>
                    <a:lstStyle/>
                    <a:p>
                      <a:r>
                        <a:rPr lang="en-US" sz="1800" kern="1200" baseline="0" dirty="0" smtClean="0">
                          <a:solidFill>
                            <a:schemeClr val="tx1"/>
                          </a:solidFill>
                          <a:latin typeface="+mn-lt"/>
                          <a:ea typeface="+mn-ea"/>
                          <a:cs typeface="+mn-cs"/>
                        </a:rPr>
                        <a:t>A . Most of the falls have occurred only in dip galleries.</a:t>
                      </a:r>
                    </a:p>
                    <a:p>
                      <a:r>
                        <a:rPr lang="en-US" sz="1800" kern="1200" baseline="0" dirty="0" smtClean="0">
                          <a:solidFill>
                            <a:schemeClr val="tx1"/>
                          </a:solidFill>
                          <a:latin typeface="+mn-lt"/>
                          <a:ea typeface="+mn-ea"/>
                          <a:cs typeface="+mn-cs"/>
                        </a:rPr>
                        <a:t>B . Due to the above, it was decided to re orient the dip galleries since the level galleries were found to be stable.</a:t>
                      </a:r>
                    </a:p>
                    <a:p>
                      <a:r>
                        <a:rPr lang="en-US" sz="1800" kern="1200" baseline="0" dirty="0" smtClean="0">
                          <a:solidFill>
                            <a:schemeClr val="tx1"/>
                          </a:solidFill>
                          <a:latin typeface="+mn-lt"/>
                          <a:ea typeface="+mn-ea"/>
                          <a:cs typeface="+mn-cs"/>
                        </a:rPr>
                        <a:t>C . After reorientation of dip galleries, the roof was stable and the cut out distance could be increased from 4m to about 12m.</a:t>
                      </a:r>
                    </a:p>
                    <a:p>
                      <a:r>
                        <a:rPr lang="en-US" sz="1800" kern="1200" baseline="0" dirty="0" smtClean="0">
                          <a:solidFill>
                            <a:schemeClr val="tx1"/>
                          </a:solidFill>
                          <a:latin typeface="+mn-lt"/>
                          <a:ea typeface="+mn-ea"/>
                          <a:cs typeface="+mn-cs"/>
                        </a:rPr>
                        <a:t>D . At present the strata problems are reduced.</a:t>
                      </a:r>
                      <a:endParaRPr lang="en-US" dirty="0"/>
                    </a:p>
                  </a:txBody>
                  <a:tcPr/>
                </a:tc>
              </a:tr>
              <a:tr h="1158240">
                <a:tc>
                  <a:txBody>
                    <a:bodyPr/>
                    <a:lstStyle/>
                    <a:p>
                      <a:r>
                        <a:rPr lang="en-US" dirty="0" smtClean="0"/>
                        <a:t>6.</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Mis</a:t>
                      </a:r>
                      <a:r>
                        <a:rPr lang="en-US" sz="1800" kern="1200" baseline="0" dirty="0" smtClean="0">
                          <a:solidFill>
                            <a:schemeClr val="tx1"/>
                          </a:solidFill>
                          <a:latin typeface="+mn-lt"/>
                          <a:ea typeface="+mn-ea"/>
                          <a:cs typeface="+mn-cs"/>
                        </a:rPr>
                        <a:t>-Match of CM and Roof bolter.</a:t>
                      </a:r>
                      <a:endParaRPr lang="en-US" dirty="0"/>
                    </a:p>
                  </a:txBody>
                  <a:tcPr/>
                </a:tc>
                <a:tc>
                  <a:txBody>
                    <a:bodyPr/>
                    <a:lstStyle/>
                    <a:p>
                      <a:endParaRPr lang="en-US" b="0"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144000" cy="5943600"/>
          </a:xfrm>
        </p:spPr>
        <p:txBody>
          <a:bodyPr/>
          <a:lstStyle/>
          <a:p>
            <a:r>
              <a:rPr lang="en-US" dirty="0" smtClean="0"/>
              <a:t> The production in B1 panel from 02.01.2009 to 22.01.2009 is 4279 </a:t>
            </a:r>
            <a:r>
              <a:rPr lang="en-US" dirty="0" err="1" smtClean="0"/>
              <a:t>Tonnes</a:t>
            </a:r>
            <a:r>
              <a:rPr lang="en-US" dirty="0" smtClean="0"/>
              <a:t> only at an average of  183 </a:t>
            </a:r>
            <a:r>
              <a:rPr lang="en-US" dirty="0" err="1" smtClean="0"/>
              <a:t>Tonnes</a:t>
            </a:r>
            <a:r>
              <a:rPr lang="en-US" dirty="0" smtClean="0"/>
              <a:t> / day.</a:t>
            </a:r>
          </a:p>
          <a:p>
            <a:endParaRPr lang="en-US" dirty="0" smtClean="0"/>
          </a:p>
          <a:p>
            <a:r>
              <a:rPr lang="en-US" dirty="0" smtClean="0"/>
              <a:t> The production in the Continuous Miner district has increased from 9000 </a:t>
            </a:r>
            <a:r>
              <a:rPr lang="en-US" dirty="0" err="1" smtClean="0"/>
              <a:t>tonnes</a:t>
            </a:r>
            <a:r>
              <a:rPr lang="en-US" dirty="0" smtClean="0"/>
              <a:t> to 31000 </a:t>
            </a:r>
            <a:r>
              <a:rPr lang="en-US" dirty="0" err="1" smtClean="0"/>
              <a:t>tonnes</a:t>
            </a:r>
            <a:r>
              <a:rPr lang="en-US" dirty="0" smtClean="0"/>
              <a:t> / month with an average daily production 1100 </a:t>
            </a:r>
            <a:r>
              <a:rPr lang="en-US" dirty="0" err="1" smtClean="0"/>
              <a:t>tonnes</a:t>
            </a:r>
            <a:r>
              <a:rPr lang="en-US" dirty="0" smtClean="0"/>
              <a:t>.</a:t>
            </a:r>
          </a:p>
          <a:p>
            <a:endParaRPr lang="en-US" dirty="0" smtClean="0"/>
          </a:p>
          <a:p>
            <a:r>
              <a:rPr lang="en-US" dirty="0" smtClean="0"/>
              <a:t> The Continuous Miner was idle many times for want of supported roof.</a:t>
            </a:r>
          </a:p>
          <a:p>
            <a:pPr>
              <a:buNone/>
            </a:pPr>
            <a:endParaRPr lang="en-US" dirty="0" smtClean="0"/>
          </a:p>
          <a:p>
            <a:r>
              <a:rPr lang="en-US" dirty="0" smtClean="0"/>
              <a:t> </a:t>
            </a:r>
            <a:r>
              <a:rPr lang="en-US" dirty="0" err="1" smtClean="0"/>
              <a:t>Mis</a:t>
            </a:r>
            <a:r>
              <a:rPr lang="en-US" dirty="0" smtClean="0"/>
              <a:t>– match of Continuous Miner and Dual Boom roof bolter during development. (CM idle at least 6 hours in a day).</a:t>
            </a:r>
            <a:endParaRPr lang="en-US" dirty="0"/>
          </a:p>
        </p:txBody>
      </p:sp>
      <p:sp>
        <p:nvSpPr>
          <p:cNvPr id="3" name="Title 2"/>
          <p:cNvSpPr>
            <a:spLocks noGrp="1"/>
          </p:cNvSpPr>
          <p:nvPr>
            <p:ph type="title"/>
          </p:nvPr>
        </p:nvSpPr>
        <p:spPr>
          <a:xfrm>
            <a:off x="777240" y="228600"/>
            <a:ext cx="7543800" cy="609600"/>
          </a:xfrm>
        </p:spPr>
        <p:txBody>
          <a:bodyPr/>
          <a:lstStyle/>
          <a:p>
            <a:r>
              <a:rPr lang="en-US" sz="2400" u="sng" dirty="0" smtClean="0"/>
              <a:t>PERFORMANCE OF CONTINUOUS MINER</a:t>
            </a:r>
            <a:endParaRPr lang="en-US" sz="2400" u="sng"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1"/>
            <a:ext cx="7772400" cy="5181599"/>
          </a:xfrm>
        </p:spPr>
        <p:txBody>
          <a:bodyPr/>
          <a:lstStyle/>
          <a:p>
            <a:pPr>
              <a:buNone/>
            </a:pPr>
            <a:endParaRPr lang="en-US" b="1" dirty="0" smtClean="0"/>
          </a:p>
          <a:p>
            <a:r>
              <a:rPr lang="en-US" dirty="0" smtClean="0"/>
              <a:t>During the year 2010 – 2011, 81,341 </a:t>
            </a:r>
            <a:r>
              <a:rPr lang="en-US" dirty="0" err="1" smtClean="0"/>
              <a:t>tonnes</a:t>
            </a:r>
            <a:r>
              <a:rPr lang="en-US" dirty="0" smtClean="0"/>
              <a:t> of production was</a:t>
            </a:r>
          </a:p>
          <a:p>
            <a:pPr>
              <a:buNone/>
            </a:pPr>
            <a:r>
              <a:rPr lang="en-US" dirty="0" smtClean="0"/>
              <a:t>     achieved against the targeted 1, 04,000 </a:t>
            </a:r>
            <a:r>
              <a:rPr lang="en-US" dirty="0" err="1" smtClean="0"/>
              <a:t>tonnes</a:t>
            </a:r>
            <a:r>
              <a:rPr lang="en-US" dirty="0" smtClean="0"/>
              <a:t>.</a:t>
            </a:r>
          </a:p>
          <a:p>
            <a:endParaRPr lang="en-US" dirty="0" smtClean="0"/>
          </a:p>
          <a:p>
            <a:pPr>
              <a:buNone/>
            </a:pPr>
            <a:endParaRPr lang="en-US" dirty="0" smtClean="0"/>
          </a:p>
          <a:p>
            <a:r>
              <a:rPr lang="en-US" dirty="0" smtClean="0"/>
              <a:t>Up to June 2010 Rs. 13.80 </a:t>
            </a:r>
            <a:r>
              <a:rPr lang="en-US" dirty="0" err="1" smtClean="0"/>
              <a:t>Crores</a:t>
            </a:r>
            <a:r>
              <a:rPr lang="en-US" dirty="0" smtClean="0"/>
              <a:t> Capital expenditure has </a:t>
            </a:r>
          </a:p>
          <a:p>
            <a:pPr>
              <a:buNone/>
            </a:pPr>
            <a:r>
              <a:rPr lang="en-US" dirty="0" smtClean="0"/>
              <a:t>     been incurred on Continuous Miner Technology.</a:t>
            </a:r>
            <a:endParaRPr lang="en-US" dirty="0"/>
          </a:p>
        </p:txBody>
      </p:sp>
      <p:sp>
        <p:nvSpPr>
          <p:cNvPr id="3" name="Title 2"/>
          <p:cNvSpPr>
            <a:spLocks noGrp="1"/>
          </p:cNvSpPr>
          <p:nvPr>
            <p:ph type="title"/>
          </p:nvPr>
        </p:nvSpPr>
        <p:spPr>
          <a:xfrm>
            <a:off x="777240" y="0"/>
            <a:ext cx="7543800" cy="1447800"/>
          </a:xfrm>
        </p:spPr>
        <p:txBody>
          <a:bodyPr/>
          <a:lstStyle/>
          <a:p>
            <a:pPr algn="ctr"/>
            <a:r>
              <a:rPr lang="en-US" sz="4000" u="sng" dirty="0" smtClean="0"/>
              <a:t>COST ANALYSIS</a:t>
            </a:r>
            <a:endParaRPr lang="en-US" sz="4000" u="sn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304800"/>
            <a:ext cx="7543800" cy="838200"/>
          </a:xfrm>
        </p:spPr>
        <p:txBody>
          <a:bodyPr/>
          <a:lstStyle/>
          <a:p>
            <a:pPr algn="ctr"/>
            <a:r>
              <a:rPr lang="en-US" sz="3200" dirty="0" smtClean="0"/>
              <a:t>The details of different cost components and profit earned are as follows:-</a:t>
            </a:r>
            <a:endParaRPr lang="en-US" sz="3200" dirty="0"/>
          </a:p>
        </p:txBody>
      </p:sp>
      <p:graphicFrame>
        <p:nvGraphicFramePr>
          <p:cNvPr id="6" name="Content Placeholder 5"/>
          <p:cNvGraphicFramePr>
            <a:graphicFrameLocks noGrp="1"/>
          </p:cNvGraphicFramePr>
          <p:nvPr>
            <p:ph idx="1"/>
          </p:nvPr>
        </p:nvGraphicFramePr>
        <p:xfrm>
          <a:off x="1524000" y="1676401"/>
          <a:ext cx="6096000" cy="4841242"/>
        </p:xfrm>
        <a:graphic>
          <a:graphicData uri="http://schemas.openxmlformats.org/drawingml/2006/table">
            <a:tbl>
              <a:tblPr firstRow="1" bandRow="1">
                <a:tableStyleId>{5C22544A-7EE6-4342-B048-85BDC9FD1C3A}</a:tableStyleId>
              </a:tblPr>
              <a:tblGrid>
                <a:gridCol w="3048000"/>
                <a:gridCol w="3048000"/>
              </a:tblGrid>
              <a:tr h="691606">
                <a:tc>
                  <a:txBody>
                    <a:bodyPr/>
                    <a:lstStyle/>
                    <a:p>
                      <a:pPr algn="ctr"/>
                      <a:r>
                        <a:rPr lang="en-US" dirty="0" smtClean="0"/>
                        <a:t>DESRCIPTION</a:t>
                      </a:r>
                      <a:endParaRPr lang="en-US" dirty="0"/>
                    </a:p>
                  </a:txBody>
                  <a:tcPr/>
                </a:tc>
                <a:tc>
                  <a:txBody>
                    <a:bodyPr/>
                    <a:lstStyle/>
                    <a:p>
                      <a:pPr algn="ctr"/>
                      <a:r>
                        <a:rPr lang="en-US" dirty="0" smtClean="0"/>
                        <a:t>AMOUNT IN RS.LAKH</a:t>
                      </a:r>
                      <a:endParaRPr lang="en-US" dirty="0"/>
                    </a:p>
                  </a:txBody>
                  <a:tcPr/>
                </a:tc>
              </a:tr>
              <a:tr h="691606">
                <a:tc>
                  <a:txBody>
                    <a:bodyPr/>
                    <a:lstStyle/>
                    <a:p>
                      <a:pPr algn="ctr"/>
                      <a:r>
                        <a:rPr lang="en-US" dirty="0" smtClean="0"/>
                        <a:t>WAGES</a:t>
                      </a:r>
                      <a:endParaRPr lang="en-US" dirty="0"/>
                    </a:p>
                  </a:txBody>
                  <a:tcPr/>
                </a:tc>
                <a:tc>
                  <a:txBody>
                    <a:bodyPr/>
                    <a:lstStyle/>
                    <a:p>
                      <a:pPr algn="ctr"/>
                      <a:r>
                        <a:rPr lang="en-US" dirty="0" smtClean="0"/>
                        <a:t>373.85</a:t>
                      </a:r>
                      <a:endParaRPr lang="en-US" dirty="0"/>
                    </a:p>
                  </a:txBody>
                  <a:tcPr/>
                </a:tc>
              </a:tr>
              <a:tr h="691606">
                <a:tc>
                  <a:txBody>
                    <a:bodyPr/>
                    <a:lstStyle/>
                    <a:p>
                      <a:pPr algn="ctr"/>
                      <a:r>
                        <a:rPr lang="en-US" dirty="0" smtClean="0"/>
                        <a:t>STORES</a:t>
                      </a:r>
                      <a:endParaRPr lang="en-US" dirty="0"/>
                    </a:p>
                  </a:txBody>
                  <a:tcPr/>
                </a:tc>
                <a:tc>
                  <a:txBody>
                    <a:bodyPr/>
                    <a:lstStyle/>
                    <a:p>
                      <a:pPr algn="ctr"/>
                      <a:r>
                        <a:rPr lang="en-US" dirty="0" smtClean="0"/>
                        <a:t>172.98</a:t>
                      </a:r>
                      <a:endParaRPr lang="en-US" dirty="0"/>
                    </a:p>
                  </a:txBody>
                  <a:tcPr/>
                </a:tc>
              </a:tr>
              <a:tr h="691606">
                <a:tc>
                  <a:txBody>
                    <a:bodyPr/>
                    <a:lstStyle/>
                    <a:p>
                      <a:pPr algn="ctr"/>
                      <a:r>
                        <a:rPr lang="en-US" dirty="0" smtClean="0"/>
                        <a:t>POWER</a:t>
                      </a:r>
                      <a:endParaRPr lang="en-US" dirty="0"/>
                    </a:p>
                  </a:txBody>
                  <a:tcPr/>
                </a:tc>
                <a:tc>
                  <a:txBody>
                    <a:bodyPr/>
                    <a:lstStyle/>
                    <a:p>
                      <a:pPr algn="ctr"/>
                      <a:r>
                        <a:rPr lang="en-US" dirty="0" smtClean="0"/>
                        <a:t>45.14</a:t>
                      </a:r>
                      <a:endParaRPr lang="en-US" dirty="0"/>
                    </a:p>
                  </a:txBody>
                  <a:tcPr/>
                </a:tc>
              </a:tr>
              <a:tr h="691606">
                <a:tc>
                  <a:txBody>
                    <a:bodyPr/>
                    <a:lstStyle/>
                    <a:p>
                      <a:pPr algn="ctr"/>
                      <a:r>
                        <a:rPr lang="en-US" dirty="0" smtClean="0"/>
                        <a:t>OTHER EXPENSES</a:t>
                      </a:r>
                      <a:endParaRPr lang="en-US" dirty="0"/>
                    </a:p>
                  </a:txBody>
                  <a:tcPr/>
                </a:tc>
                <a:tc>
                  <a:txBody>
                    <a:bodyPr/>
                    <a:lstStyle/>
                    <a:p>
                      <a:pPr algn="ctr"/>
                      <a:r>
                        <a:rPr lang="en-US" dirty="0" smtClean="0"/>
                        <a:t>537.82</a:t>
                      </a:r>
                      <a:endParaRPr lang="en-US" dirty="0"/>
                    </a:p>
                  </a:txBody>
                  <a:tcPr/>
                </a:tc>
              </a:tr>
              <a:tr h="691606">
                <a:tc>
                  <a:txBody>
                    <a:bodyPr/>
                    <a:lstStyle/>
                    <a:p>
                      <a:pPr algn="ctr"/>
                      <a:r>
                        <a:rPr lang="en-US" dirty="0" smtClean="0"/>
                        <a:t>DEPRICIATION</a:t>
                      </a:r>
                      <a:endParaRPr lang="en-US" dirty="0"/>
                    </a:p>
                  </a:txBody>
                  <a:tcPr/>
                </a:tc>
                <a:tc>
                  <a:txBody>
                    <a:bodyPr/>
                    <a:lstStyle/>
                    <a:p>
                      <a:pPr algn="ctr"/>
                      <a:r>
                        <a:rPr lang="en-US" dirty="0" smtClean="0"/>
                        <a:t>163.97</a:t>
                      </a:r>
                      <a:endParaRPr lang="en-US" dirty="0"/>
                    </a:p>
                  </a:txBody>
                  <a:tcPr/>
                </a:tc>
              </a:tr>
              <a:tr h="691606">
                <a:tc>
                  <a:txBody>
                    <a:bodyPr/>
                    <a:lstStyle/>
                    <a:p>
                      <a:r>
                        <a:rPr lang="en-US" dirty="0" smtClean="0"/>
                        <a:t>OPERATIONAL COST</a:t>
                      </a:r>
                      <a:endParaRPr lang="en-US" dirty="0"/>
                    </a:p>
                  </a:txBody>
                  <a:tcPr/>
                </a:tc>
                <a:tc>
                  <a:txBody>
                    <a:bodyPr/>
                    <a:lstStyle/>
                    <a:p>
                      <a:pPr algn="ctr"/>
                      <a:r>
                        <a:rPr lang="en-US" dirty="0" smtClean="0"/>
                        <a:t>1293.77</a:t>
                      </a:r>
                      <a:endParaRPr lang="en-US"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1600200"/>
          <a:ext cx="7848601" cy="4587240"/>
        </p:xfrm>
        <a:graphic>
          <a:graphicData uri="http://schemas.openxmlformats.org/drawingml/2006/table">
            <a:tbl>
              <a:tblPr firstRow="1" bandRow="1">
                <a:tableStyleId>{5C22544A-7EE6-4342-B048-85BDC9FD1C3A}</a:tableStyleId>
              </a:tblPr>
              <a:tblGrid>
                <a:gridCol w="3962400"/>
                <a:gridCol w="3886201"/>
              </a:tblGrid>
              <a:tr h="913999">
                <a:tc>
                  <a:txBody>
                    <a:bodyPr/>
                    <a:lstStyle/>
                    <a:p>
                      <a:pPr algn="ctr"/>
                      <a:r>
                        <a:rPr lang="en-US" dirty="0" smtClean="0"/>
                        <a:t>WORKSHOP</a:t>
                      </a:r>
                      <a:endParaRPr lang="en-US" dirty="0"/>
                    </a:p>
                  </a:txBody>
                  <a:tcPr/>
                </a:tc>
                <a:tc>
                  <a:txBody>
                    <a:bodyPr/>
                    <a:lstStyle/>
                    <a:p>
                      <a:pPr algn="ctr"/>
                      <a:r>
                        <a:rPr lang="en-US" dirty="0" smtClean="0"/>
                        <a:t>18.46</a:t>
                      </a:r>
                      <a:endParaRPr lang="en-US" dirty="0"/>
                    </a:p>
                  </a:txBody>
                  <a:tcPr/>
                </a:tc>
              </a:tr>
              <a:tr h="913999">
                <a:tc>
                  <a:txBody>
                    <a:bodyPr/>
                    <a:lstStyle/>
                    <a:p>
                      <a:pPr algn="ctr"/>
                      <a:r>
                        <a:rPr lang="en-US" dirty="0" smtClean="0"/>
                        <a:t>AREA OVER HEADS</a:t>
                      </a:r>
                      <a:endParaRPr lang="en-US" dirty="0"/>
                    </a:p>
                  </a:txBody>
                  <a:tcPr/>
                </a:tc>
                <a:tc>
                  <a:txBody>
                    <a:bodyPr/>
                    <a:lstStyle/>
                    <a:p>
                      <a:pPr algn="ctr"/>
                      <a:r>
                        <a:rPr lang="en-US" dirty="0" smtClean="0"/>
                        <a:t>67.02</a:t>
                      </a:r>
                      <a:endParaRPr lang="en-US" dirty="0"/>
                    </a:p>
                  </a:txBody>
                  <a:tcPr/>
                </a:tc>
              </a:tr>
              <a:tr h="931244">
                <a:tc>
                  <a:txBody>
                    <a:bodyPr/>
                    <a:lstStyle/>
                    <a:p>
                      <a:pPr algn="ctr"/>
                      <a:r>
                        <a:rPr lang="en-US" sz="2400" dirty="0" smtClean="0"/>
                        <a:t>TOTAL COST OF PRODUCTION</a:t>
                      </a:r>
                      <a:endParaRPr lang="en-US" sz="2400" dirty="0"/>
                    </a:p>
                  </a:txBody>
                  <a:tcPr/>
                </a:tc>
                <a:tc>
                  <a:txBody>
                    <a:bodyPr/>
                    <a:lstStyle/>
                    <a:p>
                      <a:pPr algn="ctr"/>
                      <a:r>
                        <a:rPr lang="en-US" dirty="0" smtClean="0"/>
                        <a:t>1379.25</a:t>
                      </a:r>
                      <a:endParaRPr lang="en-US" dirty="0"/>
                    </a:p>
                  </a:txBody>
                  <a:tcPr/>
                </a:tc>
              </a:tr>
              <a:tr h="913999">
                <a:tc>
                  <a:txBody>
                    <a:bodyPr/>
                    <a:lstStyle/>
                    <a:p>
                      <a:pPr algn="ctr"/>
                      <a:r>
                        <a:rPr lang="en-US" sz="2400" dirty="0" smtClean="0"/>
                        <a:t>SALES REALIZATION</a:t>
                      </a:r>
                      <a:endParaRPr lang="en-US" sz="2400" dirty="0"/>
                    </a:p>
                  </a:txBody>
                  <a:tcPr/>
                </a:tc>
                <a:tc>
                  <a:txBody>
                    <a:bodyPr/>
                    <a:lstStyle/>
                    <a:p>
                      <a:pPr algn="ctr"/>
                      <a:r>
                        <a:rPr lang="en-US" dirty="0" smtClean="0"/>
                        <a:t>1404.09</a:t>
                      </a:r>
                      <a:endParaRPr lang="en-US" dirty="0"/>
                    </a:p>
                  </a:txBody>
                  <a:tcPr/>
                </a:tc>
              </a:tr>
              <a:tr h="913999">
                <a:tc>
                  <a:txBody>
                    <a:bodyPr/>
                    <a:lstStyle/>
                    <a:p>
                      <a:pPr algn="ctr"/>
                      <a:r>
                        <a:rPr lang="en-US" sz="2400" dirty="0" smtClean="0"/>
                        <a:t>PROFIT/LOSS</a:t>
                      </a:r>
                      <a:endParaRPr lang="en-US" sz="2400" dirty="0"/>
                    </a:p>
                  </a:txBody>
                  <a:tcPr/>
                </a:tc>
                <a:tc>
                  <a:txBody>
                    <a:bodyPr/>
                    <a:lstStyle/>
                    <a:p>
                      <a:pPr algn="ctr"/>
                      <a:r>
                        <a:rPr lang="en-US" dirty="0" smtClean="0"/>
                        <a:t>24.84</a:t>
                      </a:r>
                    </a:p>
                    <a:p>
                      <a:pPr algn="ctr"/>
                      <a:endParaRPr lang="en-US" dirty="0"/>
                    </a:p>
                  </a:txBody>
                  <a:tcPr/>
                </a:tc>
              </a:tr>
            </a:tbl>
          </a:graphicData>
        </a:graphic>
      </p:graphicFrame>
      <p:sp>
        <p:nvSpPr>
          <p:cNvPr id="3" name="Title 2"/>
          <p:cNvSpPr>
            <a:spLocks noGrp="1"/>
          </p:cNvSpPr>
          <p:nvPr>
            <p:ph type="title"/>
          </p:nvPr>
        </p:nvSpPr>
        <p:spPr>
          <a:xfrm>
            <a:off x="777240" y="381000"/>
            <a:ext cx="7543800" cy="685800"/>
          </a:xfrm>
        </p:spPr>
        <p:txBody>
          <a:bodyPr/>
          <a:lstStyle/>
          <a:p>
            <a:r>
              <a:rPr lang="en-US" dirty="0" smtClean="0"/>
              <a:t>CONTINUED….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7696200" cy="3581400"/>
          </a:xfrm>
        </p:spPr>
        <p:txBody>
          <a:bodyPr/>
          <a:lstStyle/>
          <a:p>
            <a:r>
              <a:rPr lang="en-US" dirty="0" smtClean="0"/>
              <a:t> The experience gained in working the three panels – B1, B2 &amp; B3, would be very useful in future, in successful extraction  with CM technology.</a:t>
            </a:r>
          </a:p>
          <a:p>
            <a:pPr>
              <a:buNone/>
            </a:pPr>
            <a:endParaRPr lang="en-US" dirty="0" smtClean="0"/>
          </a:p>
          <a:p>
            <a:endParaRPr lang="en-US" dirty="0" smtClean="0"/>
          </a:p>
          <a:p>
            <a:r>
              <a:rPr lang="en-US" dirty="0" smtClean="0"/>
              <a:t> After reorientation of dip galleries there is an increasing trend in production.</a:t>
            </a:r>
            <a:endParaRPr lang="en-US" dirty="0"/>
          </a:p>
        </p:txBody>
      </p:sp>
      <p:sp>
        <p:nvSpPr>
          <p:cNvPr id="3" name="Title 2"/>
          <p:cNvSpPr>
            <a:spLocks noGrp="1"/>
          </p:cNvSpPr>
          <p:nvPr>
            <p:ph type="title"/>
          </p:nvPr>
        </p:nvSpPr>
        <p:spPr>
          <a:xfrm>
            <a:off x="777240" y="0"/>
            <a:ext cx="7543800" cy="1600200"/>
          </a:xfrm>
        </p:spPr>
        <p:txBody>
          <a:bodyPr/>
          <a:lstStyle/>
          <a:p>
            <a:pPr algn="ctr"/>
            <a:r>
              <a:rPr lang="en-US" dirty="0" smtClean="0"/>
              <a:t>CONCLUSION</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09800"/>
            <a:ext cx="8077200" cy="3657599"/>
          </a:xfrm>
        </p:spPr>
        <p:txBody>
          <a:bodyPr/>
          <a:lstStyle/>
          <a:p>
            <a:pPr marL="18288" indent="0">
              <a:buNone/>
            </a:pPr>
            <a:r>
              <a:rPr lang="en-US" dirty="0">
                <a:effectLst/>
              </a:rPr>
              <a:t>Continuous </a:t>
            </a:r>
            <a:r>
              <a:rPr lang="en-US" dirty="0" smtClean="0">
                <a:effectLst/>
              </a:rPr>
              <a:t> miner </a:t>
            </a:r>
            <a:r>
              <a:rPr lang="en-US" dirty="0">
                <a:effectLst/>
              </a:rPr>
              <a:t>is a mining machine that produces a constant flow of </a:t>
            </a:r>
            <a:r>
              <a:rPr lang="en-US" dirty="0" smtClean="0">
                <a:effectLst/>
              </a:rPr>
              <a:t>coal from the </a:t>
            </a:r>
            <a:r>
              <a:rPr lang="en-US" dirty="0">
                <a:effectLst/>
              </a:rPr>
              <a:t>working face of the mine. The machine continuously extracts as it is </a:t>
            </a:r>
            <a:r>
              <a:rPr lang="en-US" dirty="0" smtClean="0">
                <a:effectLst/>
              </a:rPr>
              <a:t>loading coal </a:t>
            </a:r>
            <a:r>
              <a:rPr lang="en-US" dirty="0">
                <a:effectLst/>
              </a:rPr>
              <a:t>with a cutting steel drum and conveyor </a:t>
            </a:r>
            <a:r>
              <a:rPr lang="en-US" dirty="0" smtClean="0">
                <a:effectLst/>
              </a:rPr>
              <a:t> system. The </a:t>
            </a:r>
            <a:r>
              <a:rPr lang="en-US" dirty="0">
                <a:effectLst/>
              </a:rPr>
              <a:t>continuous miner has been available in some form since the late 1800s. </a:t>
            </a:r>
            <a:r>
              <a:rPr lang="en-US" dirty="0" smtClean="0">
                <a:effectLst/>
              </a:rPr>
              <a:t>The first </a:t>
            </a:r>
            <a:r>
              <a:rPr lang="en-US" dirty="0">
                <a:effectLst/>
              </a:rPr>
              <a:t>machine to resemble a continuous miner was known as the English </a:t>
            </a:r>
            <a:r>
              <a:rPr lang="en-US" dirty="0" smtClean="0">
                <a:effectLst/>
              </a:rPr>
              <a:t>Channel Machine.</a:t>
            </a:r>
            <a:endParaRPr lang="en-US" dirty="0"/>
          </a:p>
        </p:txBody>
      </p:sp>
      <p:sp>
        <p:nvSpPr>
          <p:cNvPr id="3" name="Title 2"/>
          <p:cNvSpPr>
            <a:spLocks noGrp="1"/>
          </p:cNvSpPr>
          <p:nvPr>
            <p:ph type="title"/>
          </p:nvPr>
        </p:nvSpPr>
        <p:spPr>
          <a:xfrm>
            <a:off x="609600" y="762000"/>
            <a:ext cx="7543800" cy="1371600"/>
          </a:xfrm>
        </p:spPr>
        <p:txBody>
          <a:bodyPr/>
          <a:lstStyle/>
          <a:p>
            <a:r>
              <a:rPr lang="en-US" dirty="0" smtClean="0"/>
              <a:t>Continuous miner</a:t>
            </a:r>
            <a:endParaRPr lang="en-US" dirty="0"/>
          </a:p>
        </p:txBody>
      </p:sp>
    </p:spTree>
    <p:extLst>
      <p:ext uri="{BB962C8B-B14F-4D97-AF65-F5344CB8AC3E}">
        <p14:creationId xmlns:p14="http://schemas.microsoft.com/office/powerpoint/2010/main" xmlns="" val="1565316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685801"/>
            <a:ext cx="7162800" cy="4724399"/>
          </a:xfrm>
        </p:spPr>
        <p:txBody>
          <a:bodyPr>
            <a:normAutofit/>
          </a:bodyPr>
          <a:lstStyle/>
          <a:p>
            <a:pPr algn="ctr"/>
            <a:r>
              <a:rPr lang="en-US" sz="6600" dirty="0" smtClean="0"/>
              <a:t>THANK YOU</a:t>
            </a:r>
            <a:endParaRPr lang="en-US" sz="6600" dirty="0"/>
          </a:p>
        </p:txBody>
      </p:sp>
      <p:sp>
        <p:nvSpPr>
          <p:cNvPr id="3" name="Title 2"/>
          <p:cNvSpPr>
            <a:spLocks noGrp="1"/>
          </p:cNvSpPr>
          <p:nvPr>
            <p:ph type="title"/>
          </p:nvPr>
        </p:nvSpPr>
        <p:spPr>
          <a:xfrm>
            <a:off x="777240" y="533400"/>
            <a:ext cx="7543800" cy="762000"/>
          </a:xfrm>
        </p:spPr>
        <p:txBody>
          <a:bodyPr/>
          <a:lstStyle/>
          <a:p>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Speed</a:t>
            </a:r>
          </a:p>
          <a:p>
            <a:r>
              <a:rPr lang="en-US" dirty="0" smtClean="0"/>
              <a:t>Efficiency</a:t>
            </a:r>
          </a:p>
          <a:p>
            <a:r>
              <a:rPr lang="en-US" dirty="0" smtClean="0"/>
              <a:t>Constant flow of coal</a:t>
            </a:r>
          </a:p>
          <a:p>
            <a:r>
              <a:rPr lang="en-US" dirty="0" smtClean="0"/>
              <a:t>No  blasting </a:t>
            </a:r>
            <a:endParaRPr lang="en-US" dirty="0"/>
          </a:p>
        </p:txBody>
      </p:sp>
      <p:sp>
        <p:nvSpPr>
          <p:cNvPr id="2" name="Title 1"/>
          <p:cNvSpPr>
            <a:spLocks noGrp="1"/>
          </p:cNvSpPr>
          <p:nvPr>
            <p:ph type="title"/>
          </p:nvPr>
        </p:nvSpPr>
        <p:spPr>
          <a:xfrm>
            <a:off x="777240" y="685800"/>
            <a:ext cx="7543800" cy="685800"/>
          </a:xfrm>
        </p:spPr>
        <p:txBody>
          <a:bodyPr>
            <a:normAutofit fontScale="90000"/>
          </a:bodyPr>
          <a:lstStyle/>
          <a:p>
            <a:r>
              <a:rPr lang="en-US" dirty="0" smtClean="0"/>
              <a:t>WHY continuous miner?</a:t>
            </a:r>
            <a:endParaRPr lang="en-US" dirty="0"/>
          </a:p>
        </p:txBody>
      </p:sp>
    </p:spTree>
    <p:extLst>
      <p:ext uri="{BB962C8B-B14F-4D97-AF65-F5344CB8AC3E}">
        <p14:creationId xmlns:p14="http://schemas.microsoft.com/office/powerpoint/2010/main" xmlns="" val="379569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0" y="838200"/>
            <a:ext cx="9144000" cy="601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381000" y="0"/>
            <a:ext cx="8229600" cy="838200"/>
          </a:xfrm>
        </p:spPr>
        <p:txBody>
          <a:bodyPr>
            <a:normAutofit fontScale="90000"/>
          </a:bodyPr>
          <a:lstStyle/>
          <a:p>
            <a:r>
              <a:rPr lang="en-US" dirty="0" smtClean="0"/>
              <a:t>Cost of production/</a:t>
            </a:r>
            <a:r>
              <a:rPr lang="en-US" dirty="0" err="1" smtClean="0"/>
              <a:t>tonne</a:t>
            </a:r>
            <a:r>
              <a:rPr lang="en-US" dirty="0" smtClean="0"/>
              <a:t>(SCCL)</a:t>
            </a:r>
            <a:endParaRPr lang="en-US" dirty="0"/>
          </a:p>
        </p:txBody>
      </p:sp>
    </p:spTree>
    <p:extLst>
      <p:ext uri="{BB962C8B-B14F-4D97-AF65-F5344CB8AC3E}">
        <p14:creationId xmlns:p14="http://schemas.microsoft.com/office/powerpoint/2010/main" xmlns="" val="1895489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Ramesh\Desktop\Untitle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61250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381000"/>
            <a:ext cx="8138160" cy="1066800"/>
          </a:xfrm>
        </p:spPr>
        <p:txBody>
          <a:bodyPr/>
          <a:lstStyle/>
          <a:p>
            <a:r>
              <a:rPr lang="en-US" dirty="0" smtClean="0"/>
              <a:t>DIFFERENT TYPES</a:t>
            </a:r>
            <a:endParaRPr lang="en-US" dirty="0"/>
          </a:p>
        </p:txBody>
      </p:sp>
      <p:sp>
        <p:nvSpPr>
          <p:cNvPr id="3" name="Rectangle 2"/>
          <p:cNvSpPr/>
          <p:nvPr/>
        </p:nvSpPr>
        <p:spPr>
          <a:xfrm>
            <a:off x="2286000" y="1859340"/>
            <a:ext cx="5334000" cy="3139321"/>
          </a:xfrm>
          <a:prstGeom prst="rect">
            <a:avLst/>
          </a:prstGeom>
        </p:spPr>
        <p:txBody>
          <a:bodyPr wrap="square">
            <a:spAutoFit/>
          </a:bodyPr>
          <a:lstStyle/>
          <a:p>
            <a:r>
              <a:rPr lang="en-US" dirty="0"/>
              <a:t>•	Auger head continuous miner</a:t>
            </a:r>
          </a:p>
          <a:p>
            <a:r>
              <a:rPr lang="en-US" dirty="0"/>
              <a:t>	</a:t>
            </a:r>
          </a:p>
          <a:p>
            <a:r>
              <a:rPr lang="en-US" dirty="0"/>
              <a:t>•	Borer-type continuous miner</a:t>
            </a:r>
          </a:p>
          <a:p>
            <a:r>
              <a:rPr lang="en-US" dirty="0"/>
              <a:t>	</a:t>
            </a:r>
          </a:p>
          <a:p>
            <a:r>
              <a:rPr lang="en-US" dirty="0"/>
              <a:t>•	Drum head type continuous </a:t>
            </a:r>
            <a:r>
              <a:rPr lang="en-US" dirty="0" smtClean="0"/>
              <a:t>miner</a:t>
            </a:r>
            <a:endParaRPr lang="en-US" dirty="0"/>
          </a:p>
          <a:p>
            <a:r>
              <a:rPr lang="en-US" dirty="0"/>
              <a:t>	</a:t>
            </a:r>
          </a:p>
          <a:p>
            <a:r>
              <a:rPr lang="en-US" dirty="0"/>
              <a:t>•	Oscillating head ripper miner</a:t>
            </a:r>
          </a:p>
          <a:p>
            <a:r>
              <a:rPr lang="en-US" dirty="0"/>
              <a:t>	</a:t>
            </a:r>
          </a:p>
          <a:p>
            <a:r>
              <a:rPr lang="en-US" dirty="0"/>
              <a:t>•	Remote-controlled or robotic miner</a:t>
            </a:r>
          </a:p>
          <a:p>
            <a:r>
              <a:rPr lang="en-US" dirty="0"/>
              <a:t>	</a:t>
            </a:r>
          </a:p>
          <a:p>
            <a:r>
              <a:rPr lang="en-US" dirty="0"/>
              <a:t>o	Ripper-type continuous miner</a:t>
            </a:r>
          </a:p>
        </p:txBody>
      </p:sp>
    </p:spTree>
    <p:extLst>
      <p:ext uri="{BB962C8B-B14F-4D97-AF65-F5344CB8AC3E}">
        <p14:creationId xmlns:p14="http://schemas.microsoft.com/office/powerpoint/2010/main" xmlns="" val="993626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73" y="685800"/>
            <a:ext cx="8991600" cy="5570756"/>
          </a:xfrm>
          <a:prstGeom prst="rect">
            <a:avLst/>
          </a:prstGeom>
        </p:spPr>
        <p:txBody>
          <a:bodyPr wrap="square">
            <a:spAutoFit/>
          </a:bodyPr>
          <a:lstStyle/>
          <a:p>
            <a:r>
              <a:rPr lang="en-US" sz="3200" dirty="0">
                <a:solidFill>
                  <a:schemeClr val="accent2"/>
                </a:solidFill>
              </a:rPr>
              <a:t>Continuous </a:t>
            </a:r>
            <a:r>
              <a:rPr lang="en-US" sz="3200" dirty="0" smtClean="0">
                <a:solidFill>
                  <a:schemeClr val="accent2"/>
                </a:solidFill>
              </a:rPr>
              <a:t>Miner’s </a:t>
            </a:r>
            <a:r>
              <a:rPr lang="en-US" sz="3200" dirty="0">
                <a:solidFill>
                  <a:schemeClr val="accent2"/>
                </a:solidFill>
              </a:rPr>
              <a:t>parts </a:t>
            </a:r>
          </a:p>
          <a:p>
            <a:endParaRPr lang="en-US" dirty="0"/>
          </a:p>
          <a:p>
            <a:r>
              <a:rPr lang="en-US" dirty="0"/>
              <a:t>Though there are many variations in design, continuous miners mostly consist of five main </a:t>
            </a:r>
            <a:r>
              <a:rPr lang="en-US" dirty="0" smtClean="0"/>
              <a:t>elements</a:t>
            </a:r>
            <a:r>
              <a:rPr lang="en-US" dirty="0"/>
              <a:t>:</a:t>
            </a:r>
          </a:p>
          <a:p>
            <a:endParaRPr lang="en-US" dirty="0"/>
          </a:p>
          <a:p>
            <a:r>
              <a:rPr lang="en-US" dirty="0" smtClean="0"/>
              <a:t>A </a:t>
            </a:r>
            <a:r>
              <a:rPr lang="en-US" dirty="0"/>
              <a:t>central body to carry all other components mounted on some type of drive </a:t>
            </a:r>
          </a:p>
          <a:p>
            <a:r>
              <a:rPr lang="en-US" dirty="0" smtClean="0"/>
              <a:t>  mechanism </a:t>
            </a:r>
            <a:r>
              <a:rPr lang="en-US" dirty="0"/>
              <a:t>to provide mobility (most commonly caterpillar tracks</a:t>
            </a:r>
            <a:r>
              <a:rPr lang="en-US" dirty="0" smtClean="0"/>
              <a:t>).</a:t>
            </a:r>
          </a:p>
          <a:p>
            <a:endParaRPr lang="en-US" dirty="0"/>
          </a:p>
          <a:p>
            <a:pPr marL="285750" indent="-285750">
              <a:buFont typeface="Wingdings" pitchFamily="2" charset="2"/>
              <a:buChar char="Ø"/>
            </a:pPr>
            <a:r>
              <a:rPr lang="en-US" dirty="0" smtClean="0"/>
              <a:t>A </a:t>
            </a:r>
            <a:r>
              <a:rPr lang="en-US" dirty="0"/>
              <a:t>"cutting head" usually rotating drum(s) and/or chains with cutting picks </a:t>
            </a:r>
            <a:r>
              <a:rPr lang="en-US" dirty="0" smtClean="0"/>
              <a:t>      attached</a:t>
            </a:r>
            <a:r>
              <a:rPr lang="en-US" dirty="0"/>
              <a:t>.</a:t>
            </a:r>
          </a:p>
          <a:p>
            <a:endParaRPr lang="en-US" dirty="0"/>
          </a:p>
          <a:p>
            <a:r>
              <a:rPr lang="en-US" dirty="0" smtClean="0"/>
              <a:t>A </a:t>
            </a:r>
            <a:r>
              <a:rPr lang="en-US" dirty="0"/>
              <a:t>loading mechanism to pick up cut coal and deliver it into the central part </a:t>
            </a:r>
            <a:r>
              <a:rPr lang="en-US" dirty="0" smtClean="0"/>
              <a:t>of the machine.</a:t>
            </a:r>
          </a:p>
          <a:p>
            <a:endParaRPr lang="en-US" dirty="0"/>
          </a:p>
          <a:p>
            <a:r>
              <a:rPr lang="en-US" dirty="0" smtClean="0"/>
              <a:t>A </a:t>
            </a:r>
            <a:r>
              <a:rPr lang="en-US" dirty="0"/>
              <a:t>conveying system, usually a chain conveyor running in a steel trough </a:t>
            </a:r>
            <a:r>
              <a:rPr lang="en-US" dirty="0" smtClean="0"/>
              <a:t>from front </a:t>
            </a:r>
            <a:r>
              <a:rPr lang="en-US" dirty="0"/>
              <a:t>to </a:t>
            </a:r>
          </a:p>
          <a:p>
            <a:r>
              <a:rPr lang="en-US" dirty="0"/>
              <a:t>  </a:t>
            </a:r>
            <a:r>
              <a:rPr lang="en-US" dirty="0" smtClean="0"/>
              <a:t> </a:t>
            </a:r>
            <a:r>
              <a:rPr lang="en-US" dirty="0"/>
              <a:t>rear of the miner</a:t>
            </a:r>
            <a:r>
              <a:rPr lang="en-US" dirty="0" smtClean="0"/>
              <a:t>.</a:t>
            </a:r>
          </a:p>
          <a:p>
            <a:endParaRPr lang="en-US" dirty="0"/>
          </a:p>
          <a:p>
            <a:r>
              <a:rPr lang="en-US" dirty="0" smtClean="0"/>
              <a:t>A </a:t>
            </a:r>
            <a:r>
              <a:rPr lang="en-US" dirty="0"/>
              <a:t>rear jib section capable of a degree of vertical and horizontal movement to enable </a:t>
            </a:r>
          </a:p>
          <a:p>
            <a:r>
              <a:rPr lang="en-US" dirty="0"/>
              <a:t>   </a:t>
            </a:r>
            <a:r>
              <a:rPr lang="en-US" dirty="0" smtClean="0"/>
              <a:t>the </a:t>
            </a:r>
            <a:r>
              <a:rPr lang="en-US" dirty="0"/>
              <a:t>coal to be delivered into a transport or loaded at a desired point. </a:t>
            </a:r>
          </a:p>
        </p:txBody>
      </p:sp>
    </p:spTree>
    <p:extLst>
      <p:ext uri="{BB962C8B-B14F-4D97-AF65-F5344CB8AC3E}">
        <p14:creationId xmlns:p14="http://schemas.microsoft.com/office/powerpoint/2010/main" xmlns="" val="2452905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304800"/>
            <a:ext cx="7543800" cy="1371600"/>
          </a:xfrm>
        </p:spPr>
        <p:txBody>
          <a:bodyPr/>
          <a:lstStyle/>
          <a:p>
            <a:r>
              <a:rPr lang="en-US" dirty="0" smtClean="0"/>
              <a:t>How it works?</a:t>
            </a:r>
            <a:endParaRPr lang="en-US" dirty="0"/>
          </a:p>
        </p:txBody>
      </p:sp>
      <p:sp>
        <p:nvSpPr>
          <p:cNvPr id="4" name="Rectangle 3"/>
          <p:cNvSpPr/>
          <p:nvPr/>
        </p:nvSpPr>
        <p:spPr>
          <a:xfrm>
            <a:off x="914400" y="2209800"/>
            <a:ext cx="7239000" cy="2031325"/>
          </a:xfrm>
          <a:prstGeom prst="rect">
            <a:avLst/>
          </a:prstGeom>
        </p:spPr>
        <p:txBody>
          <a:bodyPr wrap="square">
            <a:spAutoFit/>
          </a:bodyPr>
          <a:lstStyle/>
          <a:p>
            <a:r>
              <a:rPr lang="en-US" dirty="0"/>
              <a:t>Continuous miners consist of a large rotating drum comprising steel and tungsten  </a:t>
            </a:r>
            <a:r>
              <a:rPr lang="en-US" dirty="0" smtClean="0"/>
              <a:t>carbide </a:t>
            </a:r>
            <a:r>
              <a:rPr lang="en-US" dirty="0"/>
              <a:t>teeth, a material with enough strength to scrape coal from the   seam or face of the mine. </a:t>
            </a:r>
            <a:r>
              <a:rPr lang="en-US" dirty="0" smtClean="0"/>
              <a:t>Used </a:t>
            </a:r>
            <a:r>
              <a:rPr lang="en-US" dirty="0"/>
              <a:t>in room and pillar mining operations, the mine   is often series of rooms, usually 20 to 30 </a:t>
            </a:r>
            <a:r>
              <a:rPr lang="en-US" dirty="0" smtClean="0"/>
              <a:t> feet </a:t>
            </a:r>
            <a:r>
              <a:rPr lang="en-US" dirty="0"/>
              <a:t>(6.1 to 9.1 m) in length. The  continuous miner rotates </a:t>
            </a:r>
            <a:r>
              <a:rPr lang="en-US" dirty="0" smtClean="0"/>
              <a:t>the oscillating </a:t>
            </a:r>
            <a:r>
              <a:rPr lang="en-US" dirty="0"/>
              <a:t>steel drum to cut a way </a:t>
            </a:r>
            <a:r>
              <a:rPr lang="en-US" dirty="0" smtClean="0"/>
              <a:t>designated </a:t>
            </a:r>
            <a:r>
              <a:rPr lang="en-US" dirty="0"/>
              <a:t>sections of the coal bed. When the coal is extracted, a conveyor system is utilized to </a:t>
            </a:r>
            <a:r>
              <a:rPr lang="en-US" dirty="0" smtClean="0"/>
              <a:t>transport </a:t>
            </a:r>
            <a:r>
              <a:rPr lang="en-US" dirty="0"/>
              <a:t>and load the coal from the seam. </a:t>
            </a:r>
          </a:p>
        </p:txBody>
      </p:sp>
    </p:spTree>
    <p:extLst>
      <p:ext uri="{BB962C8B-B14F-4D97-AF65-F5344CB8AC3E}">
        <p14:creationId xmlns:p14="http://schemas.microsoft.com/office/powerpoint/2010/main" xmlns="" val="10168141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718</TotalTime>
  <Words>1246</Words>
  <Application>Microsoft Office PowerPoint</Application>
  <PresentationFormat>On-screen Show (4:3)</PresentationFormat>
  <Paragraphs>186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Elemental</vt:lpstr>
      <vt:lpstr>Slide 1</vt:lpstr>
      <vt:lpstr>Topic –Method of working of     continuous miner in underground coal.</vt:lpstr>
      <vt:lpstr>Continuous miner</vt:lpstr>
      <vt:lpstr>WHY continuous miner?</vt:lpstr>
      <vt:lpstr>Cost of production/tonne(SCCL)</vt:lpstr>
      <vt:lpstr>Slide 6</vt:lpstr>
      <vt:lpstr>DIFFERENT TYPES</vt:lpstr>
      <vt:lpstr>Slide 8</vt:lpstr>
      <vt:lpstr>How it works?</vt:lpstr>
      <vt:lpstr>Slide 10</vt:lpstr>
      <vt:lpstr>Slide 11</vt:lpstr>
      <vt:lpstr>.3</vt:lpstr>
      <vt:lpstr>Technical parameters</vt:lpstr>
      <vt:lpstr>Operational parameters</vt:lpstr>
      <vt:lpstr>Slide 15</vt:lpstr>
      <vt:lpstr>Slide 16</vt:lpstr>
      <vt:lpstr>Common manufactures</vt:lpstr>
      <vt:lpstr>Advantages </vt:lpstr>
      <vt:lpstr>WORKING WITH CONTINUOUS MINER AT GDK-11 INCLINE / RAMAGUNDAM- A CASE STUDY(AT PANEL B1,B2 AND B3)</vt:lpstr>
      <vt:lpstr>Slide 20</vt:lpstr>
      <vt:lpstr>Slide 21</vt:lpstr>
      <vt:lpstr>Slide 22</vt:lpstr>
      <vt:lpstr> PROBLEMS &amp;  SOLUTIONS IMPLEMENTED WHICH RESULTED IN HIGHER PRODUCTION FROM B2 PANEL</vt:lpstr>
      <vt:lpstr>CONTINUE….</vt:lpstr>
      <vt:lpstr>PERFORMANCE OF CONTINUOUS MINER</vt:lpstr>
      <vt:lpstr>COST ANALYSIS</vt:lpstr>
      <vt:lpstr>The details of different cost components and profit earned are as follows:-</vt:lpstr>
      <vt:lpstr>CONTINUED….</vt:lpstr>
      <vt:lpstr>CONCLUSION </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miner</dc:title>
  <dc:creator>Ramesh</dc:creator>
  <cp:lastModifiedBy>rcc</cp:lastModifiedBy>
  <cp:revision>63</cp:revision>
  <dcterms:created xsi:type="dcterms:W3CDTF">2006-08-16T00:00:00Z</dcterms:created>
  <dcterms:modified xsi:type="dcterms:W3CDTF">2018-09-12T10:49:17Z</dcterms:modified>
</cp:coreProperties>
</file>