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305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68" r:id="rId14"/>
    <p:sldId id="289" r:id="rId15"/>
    <p:sldId id="281" r:id="rId16"/>
    <p:sldId id="257" r:id="rId17"/>
    <p:sldId id="280" r:id="rId18"/>
    <p:sldId id="284" r:id="rId19"/>
    <p:sldId id="259" r:id="rId20"/>
    <p:sldId id="262" r:id="rId21"/>
    <p:sldId id="256" r:id="rId22"/>
    <p:sldId id="285" r:id="rId23"/>
    <p:sldId id="287" r:id="rId24"/>
    <p:sldId id="286" r:id="rId25"/>
    <p:sldId id="260" r:id="rId26"/>
    <p:sldId id="261" r:id="rId27"/>
    <p:sldId id="263" r:id="rId28"/>
    <p:sldId id="264" r:id="rId29"/>
    <p:sldId id="265" r:id="rId30"/>
    <p:sldId id="266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2B6"/>
    <a:srgbClr val="F07E56"/>
    <a:srgbClr val="66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57" autoAdjust="0"/>
    <p:restoredTop sz="95333" autoAdjust="0"/>
  </p:normalViewPr>
  <p:slideViewPr>
    <p:cSldViewPr>
      <p:cViewPr>
        <p:scale>
          <a:sx n="70" d="100"/>
          <a:sy n="70" d="100"/>
        </p:scale>
        <p:origin x="-504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6"/>
    </p:cViewPr>
  </p:sorter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36746-4AFF-4406-BE2D-96C32D5C9EED}" type="datetimeFigureOut">
              <a:rPr lang="en-US" smtClean="0"/>
              <a:pPr/>
              <a:t>13-Sep-18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412FD-E0F7-48DE-912F-ADC5E85DD6F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69D65B6-7A05-45F4-8C4B-BC98981B2091}" type="datetimeFigureOut">
              <a:rPr lang="en-US" smtClean="0"/>
              <a:pPr/>
              <a:t>13-Sep-18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33479-3DAC-4129-A32E-1D173DA098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54" y="71432"/>
            <a:ext cx="9286908" cy="671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Other  factors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86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 at the time of a new dump,</a:t>
            </a:r>
          </a:p>
          <a:p>
            <a:pPr>
              <a:buClr>
                <a:schemeClr val="bg1"/>
              </a:buClr>
              <a:buSzPct val="86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Notching of low levels of the dump,</a:t>
            </a:r>
          </a:p>
          <a:p>
            <a:pPr>
              <a:buClr>
                <a:schemeClr val="bg1"/>
              </a:buClr>
              <a:buSzPct val="86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Removal of vegetation and other unconsolidated material for obtaining a stable base,</a:t>
            </a:r>
          </a:p>
          <a:p>
            <a:pPr>
              <a:buClr>
                <a:schemeClr val="bg1"/>
              </a:buClr>
              <a:buSzPct val="86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 dump from pit head for good draining pattern,</a:t>
            </a:r>
          </a:p>
          <a:p>
            <a:pPr>
              <a:buClr>
                <a:schemeClr val="bg1"/>
              </a:buClr>
              <a:buSzPct val="86000"/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Properly placing the drainage structures like 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culvert pipes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Operating  considerations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Clr>
                <a:schemeClr val="bg1"/>
              </a:buClr>
              <a:buSzPct val="85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cs typeface="Times New Roman" pitchFamily="18" charset="0"/>
              </a:rPr>
              <a:t>A slight positive gradient should be maintained at the dump to ensure that the run off will drain away from crest to natural ground.</a:t>
            </a:r>
          </a:p>
          <a:p>
            <a:pPr marL="514350" indent="-514350">
              <a:buClr>
                <a:schemeClr val="bg1"/>
              </a:buClr>
              <a:buSzPct val="85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cs typeface="Times New Roman" pitchFamily="18" charset="0"/>
              </a:rPr>
              <a:t>Positive gradient is also good as the haul trucks will have to power back to dump rather than roll back.</a:t>
            </a:r>
          </a:p>
          <a:p>
            <a:pPr marL="514350" indent="-514350">
              <a:buClr>
                <a:schemeClr val="bg1"/>
              </a:buClr>
              <a:buSzPct val="85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cs typeface="Times New Roman" pitchFamily="18" charset="0"/>
              </a:rPr>
              <a:t>In cases where the dump failure is serious, then an alternative dump location will have to be used until the  situation is corrected.</a:t>
            </a:r>
          </a:p>
          <a:p>
            <a:pPr marL="514350" indent="-514350">
              <a:buClr>
                <a:schemeClr val="bg1"/>
              </a:buClr>
              <a:buSzPct val="85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cs typeface="Times New Roman" pitchFamily="18" charset="0"/>
              </a:rPr>
              <a:t>For stabilizing dump failure we can put a layer of lower dump on the toe of the failure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STUDY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86000"/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Preparing a case study on the waste dumping management of a mine having both in-pit and ex-pit dumps.</a:t>
            </a:r>
          </a:p>
          <a:p>
            <a:pPr>
              <a:buClr>
                <a:schemeClr val="bg1"/>
              </a:buClr>
              <a:buSzPct val="86000"/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Finding sites for in-pit and ex- pit dumping in the mine.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40" y="-254000"/>
            <a:ext cx="7772400" cy="1143000"/>
          </a:xfrm>
        </p:spPr>
        <p:txBody>
          <a:bodyPr bIns="91440" anchor="b" anchorCtr="0"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42974"/>
            <a:ext cx="8991600" cy="5915025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	 Previously the mine had 2 box cuts, one in A block  and another one was in B block to reach the requirement of 8Mtpa. Ex-Pit dump was placed in  North-West side of A block. With changes in mine sequence (i.e. start of mine from B block with 5.0mtpa capacity) we need to find place of dumping overburden.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-254000"/>
            <a:ext cx="36830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42975"/>
            <a:ext cx="7772400" cy="4572000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</a:rPr>
              <a:t>The combined area of the blocks is 7.81km2 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</a:rPr>
              <a:t>The topography over the coal bearing area is gently undulating , but rises steeply to the north from the block boundary.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</a:rPr>
              <a:t>The  coal seams are steeply dipping  and the blocks are intersected by  several faults.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</a:rPr>
              <a:t>There is total of over 20 named seams varying in thickness up to 7 m, but generally 1 to 2 meters.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</a:rPr>
              <a:t>Strip ratio  is 5.16 bcm/t (bank cubic meters per tonnes)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and B</a:t>
            </a:r>
            <a:r>
              <a:rPr lang="en-US" sz="2000" dirty="0" smtClean="0">
                <a:solidFill>
                  <a:schemeClr val="dk1"/>
                </a:solidFill>
              </a:rPr>
              <a:t> blocks contain 2 blocks 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1) West block (</a:t>
            </a:r>
            <a:r>
              <a:rPr lang="en-US" sz="2000" dirty="0" smtClean="0"/>
              <a:t>A block</a:t>
            </a:r>
            <a:r>
              <a:rPr lang="en-US" sz="2000" dirty="0" smtClean="0">
                <a:solidFill>
                  <a:schemeClr val="dk1"/>
                </a:solidFill>
              </a:rPr>
              <a:t>)                                                                                      </a:t>
            </a:r>
          </a:p>
          <a:p>
            <a:pPr marL="274320" lvl="1" indent="-27432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dk1"/>
                </a:solidFill>
              </a:rPr>
              <a:t>2) East block (pachmo)                </a:t>
            </a:r>
            <a:endParaRPr lang="en-IN" sz="2000" dirty="0" smtClean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b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71659"/>
            <a:ext cx="9144000" cy="5314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9750" y="206375"/>
            <a:ext cx="669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OF  KBP BLOCK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196" y="2606049"/>
            <a:ext cx="329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A-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2196" y="4160512"/>
            <a:ext cx="32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B Block</a:t>
            </a: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5" y="5440658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B’s Nallah</a:t>
            </a: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83463"/>
            <a:ext cx="128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A Block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97" y="777269"/>
            <a:ext cx="201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Block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709159" y="5029183"/>
            <a:ext cx="457195" cy="182878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5124450" y="3797300"/>
            <a:ext cx="644525" cy="368300"/>
          </a:xfrm>
          <a:prstGeom prst="rightArrow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 rot="11078858">
            <a:off x="4033411" y="3730731"/>
            <a:ext cx="644525" cy="368300"/>
          </a:xfrm>
          <a:prstGeom prst="rightArrow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873875" y="112712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Area - 865.63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8757" y="4983463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Area -1065.89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b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391"/>
            <a:ext cx="9144000" cy="5314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2555" y="114300"/>
            <a:ext cx="6694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OF  TOPOGRAPHY OF  KBP BLOCK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2196" y="4160512"/>
            <a:ext cx="32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B-Block</a:t>
            </a: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6171" y="4343390"/>
            <a:ext cx="11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Rl-330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84" y="1691659"/>
            <a:ext cx="11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Rl-360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80926" y="5440658"/>
            <a:ext cx="11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Rl-330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0853" y="3154683"/>
            <a:ext cx="11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Rl-350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5952" y="1051586"/>
            <a:ext cx="11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Rl-370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7683" y="1691659"/>
            <a:ext cx="118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Rl-370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8978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General Topography of Block is   dipping down from West to east and North to South. RL is varying fro n 330 min to  380 maximum.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 There  is no perennial nala  within Pachmo block bout water may ingress from Northern boundary.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b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71659"/>
            <a:ext cx="9144000" cy="53146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45" y="206375"/>
            <a:ext cx="978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OF  COAL BEARING AREA IN AND AROUND BLOCK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0" y="4160512"/>
            <a:ext cx="32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B-Block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7231231">
            <a:off x="5279931" y="-614941"/>
            <a:ext cx="799296" cy="6455605"/>
          </a:xfrm>
          <a:prstGeom prst="rightBrace">
            <a:avLst>
              <a:gd name="adj1" fmla="val 8333"/>
              <a:gd name="adj2" fmla="val 49247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986458">
            <a:off x="5062073" y="1594389"/>
            <a:ext cx="32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Metamorphic Rock (Non Coal Bearing)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557211" y="3489158"/>
            <a:ext cx="2129589" cy="1961147"/>
          </a:xfrm>
          <a:custGeom>
            <a:avLst/>
            <a:gdLst>
              <a:gd name="connsiteX0" fmla="*/ 409073 w 2129589"/>
              <a:gd name="connsiteY0" fmla="*/ 144379 h 1961147"/>
              <a:gd name="connsiteX1" fmla="*/ 1179094 w 2129589"/>
              <a:gd name="connsiteY1" fmla="*/ 312821 h 1961147"/>
              <a:gd name="connsiteX2" fmla="*/ 2093494 w 2129589"/>
              <a:gd name="connsiteY2" fmla="*/ 577516 h 1961147"/>
              <a:gd name="connsiteX3" fmla="*/ 2129589 w 2129589"/>
              <a:gd name="connsiteY3" fmla="*/ 806116 h 1961147"/>
              <a:gd name="connsiteX4" fmla="*/ 2009273 w 2129589"/>
              <a:gd name="connsiteY4" fmla="*/ 1624263 h 1961147"/>
              <a:gd name="connsiteX5" fmla="*/ 1937084 w 2129589"/>
              <a:gd name="connsiteY5" fmla="*/ 1852863 h 1961147"/>
              <a:gd name="connsiteX6" fmla="*/ 1816768 w 2129589"/>
              <a:gd name="connsiteY6" fmla="*/ 1961147 h 1961147"/>
              <a:gd name="connsiteX7" fmla="*/ 1552073 w 2129589"/>
              <a:gd name="connsiteY7" fmla="*/ 1913021 h 1961147"/>
              <a:gd name="connsiteX8" fmla="*/ 1251284 w 2129589"/>
              <a:gd name="connsiteY8" fmla="*/ 1299410 h 1961147"/>
              <a:gd name="connsiteX9" fmla="*/ 1094873 w 2129589"/>
              <a:gd name="connsiteY9" fmla="*/ 974558 h 1961147"/>
              <a:gd name="connsiteX10" fmla="*/ 806115 w 2129589"/>
              <a:gd name="connsiteY10" fmla="*/ 733926 h 1961147"/>
              <a:gd name="connsiteX11" fmla="*/ 445168 w 2129589"/>
              <a:gd name="connsiteY11" fmla="*/ 541421 h 1961147"/>
              <a:gd name="connsiteX12" fmla="*/ 156410 w 2129589"/>
              <a:gd name="connsiteY12" fmla="*/ 336884 h 1961147"/>
              <a:gd name="connsiteX13" fmla="*/ 0 w 2129589"/>
              <a:gd name="connsiteY13" fmla="*/ 168442 h 1961147"/>
              <a:gd name="connsiteX14" fmla="*/ 0 w 2129589"/>
              <a:gd name="connsiteY14" fmla="*/ 36095 h 1961147"/>
              <a:gd name="connsiteX15" fmla="*/ 60157 w 2129589"/>
              <a:gd name="connsiteY15" fmla="*/ 0 h 1961147"/>
              <a:gd name="connsiteX16" fmla="*/ 156410 w 2129589"/>
              <a:gd name="connsiteY16" fmla="*/ 36095 h 1961147"/>
              <a:gd name="connsiteX0" fmla="*/ 409073 w 2129589"/>
              <a:gd name="connsiteY0" fmla="*/ 144379 h 1961147"/>
              <a:gd name="connsiteX1" fmla="*/ 209325 w 2129589"/>
              <a:gd name="connsiteY1" fmla="*/ 31281 h 1961147"/>
              <a:gd name="connsiteX2" fmla="*/ 1179094 w 2129589"/>
              <a:gd name="connsiteY2" fmla="*/ 312821 h 1961147"/>
              <a:gd name="connsiteX3" fmla="*/ 2093494 w 2129589"/>
              <a:gd name="connsiteY3" fmla="*/ 577516 h 1961147"/>
              <a:gd name="connsiteX4" fmla="*/ 2129589 w 2129589"/>
              <a:gd name="connsiteY4" fmla="*/ 806116 h 1961147"/>
              <a:gd name="connsiteX5" fmla="*/ 2009273 w 2129589"/>
              <a:gd name="connsiteY5" fmla="*/ 1624263 h 1961147"/>
              <a:gd name="connsiteX6" fmla="*/ 1937084 w 2129589"/>
              <a:gd name="connsiteY6" fmla="*/ 1852863 h 1961147"/>
              <a:gd name="connsiteX7" fmla="*/ 1816768 w 2129589"/>
              <a:gd name="connsiteY7" fmla="*/ 1961147 h 1961147"/>
              <a:gd name="connsiteX8" fmla="*/ 1552073 w 2129589"/>
              <a:gd name="connsiteY8" fmla="*/ 1913021 h 1961147"/>
              <a:gd name="connsiteX9" fmla="*/ 1251284 w 2129589"/>
              <a:gd name="connsiteY9" fmla="*/ 1299410 h 1961147"/>
              <a:gd name="connsiteX10" fmla="*/ 1094873 w 2129589"/>
              <a:gd name="connsiteY10" fmla="*/ 974558 h 1961147"/>
              <a:gd name="connsiteX11" fmla="*/ 806115 w 2129589"/>
              <a:gd name="connsiteY11" fmla="*/ 733926 h 1961147"/>
              <a:gd name="connsiteX12" fmla="*/ 445168 w 2129589"/>
              <a:gd name="connsiteY12" fmla="*/ 541421 h 1961147"/>
              <a:gd name="connsiteX13" fmla="*/ 156410 w 2129589"/>
              <a:gd name="connsiteY13" fmla="*/ 336884 h 1961147"/>
              <a:gd name="connsiteX14" fmla="*/ 0 w 2129589"/>
              <a:gd name="connsiteY14" fmla="*/ 168442 h 1961147"/>
              <a:gd name="connsiteX15" fmla="*/ 0 w 2129589"/>
              <a:gd name="connsiteY15" fmla="*/ 36095 h 1961147"/>
              <a:gd name="connsiteX16" fmla="*/ 60157 w 2129589"/>
              <a:gd name="connsiteY16" fmla="*/ 0 h 1961147"/>
              <a:gd name="connsiteX17" fmla="*/ 156410 w 2129589"/>
              <a:gd name="connsiteY17" fmla="*/ 36095 h 196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9589" h="1961147">
                <a:moveTo>
                  <a:pt x="409073" y="144379"/>
                </a:moveTo>
                <a:lnTo>
                  <a:pt x="209325" y="31281"/>
                </a:lnTo>
                <a:lnTo>
                  <a:pt x="1179094" y="312821"/>
                </a:lnTo>
                <a:lnTo>
                  <a:pt x="2093494" y="577516"/>
                </a:lnTo>
                <a:lnTo>
                  <a:pt x="2129589" y="806116"/>
                </a:lnTo>
                <a:lnTo>
                  <a:pt x="2009273" y="1624263"/>
                </a:lnTo>
                <a:lnTo>
                  <a:pt x="1937084" y="1852863"/>
                </a:lnTo>
                <a:lnTo>
                  <a:pt x="1816768" y="1961147"/>
                </a:lnTo>
                <a:lnTo>
                  <a:pt x="1552073" y="1913021"/>
                </a:lnTo>
                <a:lnTo>
                  <a:pt x="1251284" y="1299410"/>
                </a:lnTo>
                <a:lnTo>
                  <a:pt x="1094873" y="974558"/>
                </a:lnTo>
                <a:lnTo>
                  <a:pt x="806115" y="733926"/>
                </a:lnTo>
                <a:lnTo>
                  <a:pt x="445168" y="541421"/>
                </a:lnTo>
                <a:lnTo>
                  <a:pt x="156410" y="336884"/>
                </a:lnTo>
                <a:lnTo>
                  <a:pt x="0" y="168442"/>
                </a:lnTo>
                <a:lnTo>
                  <a:pt x="0" y="36095"/>
                </a:lnTo>
                <a:lnTo>
                  <a:pt x="60157" y="0"/>
                </a:lnTo>
                <a:lnTo>
                  <a:pt x="156410" y="36095"/>
                </a:lnTo>
              </a:path>
            </a:pathLst>
          </a:cu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37756" y="5372845"/>
            <a:ext cx="2468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Non Coal Bearing  area within block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rot="5400000" flipH="1" flipV="1">
            <a:off x="6548985" y="4058027"/>
            <a:ext cx="938016" cy="169162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7537" y="3520439"/>
            <a:ext cx="246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Coal Bearing  area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3001" y="5074902"/>
            <a:ext cx="2468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Coal Bearing  area  of  other mine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43" y="2270115"/>
            <a:ext cx="7772400" cy="2073275"/>
          </a:xfrm>
          <a:ln>
            <a:noFill/>
          </a:ln>
        </p:spPr>
        <p:txBody>
          <a:bodyPr/>
          <a:lstStyle/>
          <a:p>
            <a:r>
              <a:rPr lang="en-US" dirty="0" smtClean="0"/>
              <a:t>EX-PIT DUMP</a:t>
            </a:r>
            <a:endParaRPr lang="en-IN" sz="2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73448" y="3975090"/>
            <a:ext cx="4603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83093" y="3606790"/>
            <a:ext cx="460375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43468" y="360679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03843" y="3238490"/>
            <a:ext cx="460375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64218" y="3238490"/>
            <a:ext cx="15652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4024593" y="2870190"/>
            <a:ext cx="3683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92893" y="2870190"/>
            <a:ext cx="73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59318" y="3790940"/>
            <a:ext cx="3683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3468" y="3606790"/>
            <a:ext cx="64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643468" y="3330565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3380068" y="3422640"/>
            <a:ext cx="3683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4218" y="3330565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208743" y="3054340"/>
            <a:ext cx="3683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92893" y="2962265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3564218" y="2962265"/>
            <a:ext cx="486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95918" y="3422640"/>
            <a:ext cx="644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37.5˚</a:t>
            </a:r>
            <a:endParaRPr lang="en-IN" sz="1050" dirty="0"/>
          </a:p>
        </p:txBody>
      </p:sp>
      <p:sp>
        <p:nvSpPr>
          <p:cNvPr id="32" name="Rectangle 31"/>
          <p:cNvSpPr/>
          <p:nvPr/>
        </p:nvSpPr>
        <p:spPr>
          <a:xfrm>
            <a:off x="4024593" y="3054340"/>
            <a:ext cx="45236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37.5˚</a:t>
            </a:r>
            <a:endParaRPr lang="en-IN" sz="1050" dirty="0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4577861" y="3425046"/>
            <a:ext cx="1093610" cy="8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37418" y="3422640"/>
            <a:ext cx="64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90 M</a:t>
            </a:r>
            <a:endParaRPr lang="en-IN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183093" y="2409815"/>
            <a:ext cx="3130550" cy="156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3383293" y="3337561"/>
            <a:ext cx="276225" cy="128905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840443" y="3698865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28˚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82928" y="4412480"/>
            <a:ext cx="7826375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IN-PIT DUMP            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  </a:t>
            </a:r>
          </a:p>
          <a:p>
            <a:endParaRPr lang="en-IN" sz="2400" dirty="0" smtClean="0">
              <a:solidFill>
                <a:schemeClr val="accent1"/>
              </a:solidFill>
            </a:endParaRPr>
          </a:p>
          <a:p>
            <a:r>
              <a:rPr lang="en-IN" sz="2400" dirty="0" smtClean="0">
                <a:solidFill>
                  <a:schemeClr val="accent1"/>
                </a:solidFill>
              </a:rPr>
              <a:t>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564053" y="5247604"/>
            <a:ext cx="58007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65928" y="6260429"/>
            <a:ext cx="16573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5339128" y="5431755"/>
            <a:ext cx="1012825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4004041" y="5846091"/>
            <a:ext cx="460375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18378" y="5800054"/>
            <a:ext cx="798147" cy="2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4694603" y="5339679"/>
            <a:ext cx="55245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V="1">
            <a:off x="3589704" y="5984204"/>
            <a:ext cx="276225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 flipV="1">
            <a:off x="2926099" y="5985792"/>
            <a:ext cx="663607" cy="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V="1">
            <a:off x="2622916" y="5661941"/>
            <a:ext cx="36830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2286025" y="5617492"/>
            <a:ext cx="382928" cy="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1978391" y="5293641"/>
            <a:ext cx="36830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5477240" y="4925342"/>
            <a:ext cx="368300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799503" y="4879304"/>
            <a:ext cx="613997" cy="2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6121765" y="4649118"/>
            <a:ext cx="276227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51953" y="4603079"/>
            <a:ext cx="73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46317" y="5897853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477486" y="5349219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891578" y="4971379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30M</a:t>
            </a:r>
            <a:endParaRPr lang="en-IN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6444028" y="4603079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10M</a:t>
            </a:r>
            <a:endParaRPr lang="en-IN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70828" y="5523829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37.5˚</a:t>
            </a:r>
            <a:endParaRPr lang="en-IN" sz="1400" dirty="0"/>
          </a:p>
        </p:txBody>
      </p:sp>
      <p:cxnSp>
        <p:nvCxnSpPr>
          <p:cNvPr id="56" name="Straight Arrow Connector 55"/>
          <p:cNvCxnSpPr>
            <a:stCxn id="96" idx="0"/>
          </p:cNvCxnSpPr>
          <p:nvPr/>
        </p:nvCxnSpPr>
        <p:spPr>
          <a:xfrm rot="16200000" flipH="1">
            <a:off x="6766290" y="4925341"/>
            <a:ext cx="6445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80628" y="4695154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40M</a:t>
            </a:r>
            <a:endParaRPr lang="en-IN" sz="1400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050078" y="4511004"/>
            <a:ext cx="2486025" cy="1749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4694603" y="5800054"/>
            <a:ext cx="184150" cy="9207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4326303" y="5989292"/>
            <a:ext cx="46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28˚</a:t>
            </a:r>
            <a:endParaRPr lang="en-IN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625600" y="0"/>
            <a:ext cx="5852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OF  RULES AND REGULATIONS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EC condition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Mining Plan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By-Laws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2928" y="1691659"/>
            <a:ext cx="585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 dump configuration</a:t>
            </a:r>
            <a:endParaRPr lang="en-US" sz="2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309341" y="2606049"/>
            <a:ext cx="23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Terrace angle- 37.5 deg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6309341" y="3063244"/>
            <a:ext cx="265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 all dump  Slopes- 28deg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67" y="129150"/>
            <a:ext cx="914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PRODCUTION SCHEDULE FOR  5.0 MTPA COAL FROM PACHMO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114" y="660210"/>
          <a:ext cx="9052605" cy="4414692"/>
        </p:xfrm>
        <a:graphic>
          <a:graphicData uri="http://schemas.openxmlformats.org/drawingml/2006/table">
            <a:tbl>
              <a:tblPr/>
              <a:tblGrid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  <a:gridCol w="603507"/>
              </a:tblGrid>
              <a:tr h="205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Y2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Y7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Y9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Y12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3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-mt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31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-mbCuM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506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Terrace wise ROM Coal  -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EBC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ET2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2.7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14.2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WT6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WT5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Terrace wise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OB-Mbcum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EBC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ET2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ET3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6.9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6.9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6.9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13.4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WT6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6.6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7.3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WT5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7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4.8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244.0</a:t>
                      </a:r>
                    </a:p>
                  </a:txBody>
                  <a:tcPr marL="5017" marR="5017" marT="50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928" y="5166341"/>
            <a:ext cx="89610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Total OB Generation will be  245 mbcum.  ( 342 Loose MCuM 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overburden  generated needs to be disposed  either In-Pit  or  Ex-Pit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Effort should be there to minimize ex-pit dumping and maximize in-pit dumping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199"/>
            <a:ext cx="8991600" cy="2879725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663300"/>
                </a:solidFill>
                <a:latin typeface="Stencil" pitchFamily="82" charset="0"/>
                <a:cs typeface="JasmineUPC" pitchFamily="18" charset="-34"/>
              </a:rPr>
              <a:t>Optimization of waste handling in surface mines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kbp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0404"/>
            <a:ext cx="9144000" cy="5577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879" y="162610"/>
            <a:ext cx="832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OF ULTIMATE PIT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 PACHMO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7756" y="3426318"/>
            <a:ext cx="219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+10m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585" y="4066391"/>
            <a:ext cx="237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+190m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097" y="4523586"/>
            <a:ext cx="237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+280m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3731" y="5074902"/>
            <a:ext cx="237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+330m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62397" y="3355831"/>
            <a:ext cx="2207236" cy="1810510"/>
          </a:xfrm>
          <a:custGeom>
            <a:avLst/>
            <a:gdLst>
              <a:gd name="connsiteX0" fmla="*/ 121920 w 2170176"/>
              <a:gd name="connsiteY0" fmla="*/ 60960 h 1694688"/>
              <a:gd name="connsiteX1" fmla="*/ 707136 w 2170176"/>
              <a:gd name="connsiteY1" fmla="*/ 182880 h 1694688"/>
              <a:gd name="connsiteX2" fmla="*/ 1133856 w 2170176"/>
              <a:gd name="connsiteY2" fmla="*/ 304800 h 1694688"/>
              <a:gd name="connsiteX3" fmla="*/ 1572768 w 2170176"/>
              <a:gd name="connsiteY3" fmla="*/ 463296 h 1694688"/>
              <a:gd name="connsiteX4" fmla="*/ 1938528 w 2170176"/>
              <a:gd name="connsiteY4" fmla="*/ 585216 h 1694688"/>
              <a:gd name="connsiteX5" fmla="*/ 2170176 w 2170176"/>
              <a:gd name="connsiteY5" fmla="*/ 621792 h 1694688"/>
              <a:gd name="connsiteX6" fmla="*/ 2170176 w 2170176"/>
              <a:gd name="connsiteY6" fmla="*/ 707136 h 1694688"/>
              <a:gd name="connsiteX7" fmla="*/ 2121408 w 2170176"/>
              <a:gd name="connsiteY7" fmla="*/ 1024128 h 1694688"/>
              <a:gd name="connsiteX8" fmla="*/ 2048256 w 2170176"/>
              <a:gd name="connsiteY8" fmla="*/ 1182624 h 1694688"/>
              <a:gd name="connsiteX9" fmla="*/ 2048256 w 2170176"/>
              <a:gd name="connsiteY9" fmla="*/ 1414272 h 1694688"/>
              <a:gd name="connsiteX10" fmla="*/ 2011680 w 2170176"/>
              <a:gd name="connsiteY10" fmla="*/ 1597152 h 1694688"/>
              <a:gd name="connsiteX11" fmla="*/ 1999488 w 2170176"/>
              <a:gd name="connsiteY11" fmla="*/ 1694688 h 1694688"/>
              <a:gd name="connsiteX12" fmla="*/ 1792224 w 2170176"/>
              <a:gd name="connsiteY12" fmla="*/ 1658112 h 1694688"/>
              <a:gd name="connsiteX13" fmla="*/ 1365504 w 2170176"/>
              <a:gd name="connsiteY13" fmla="*/ 1194816 h 1694688"/>
              <a:gd name="connsiteX14" fmla="*/ 1146048 w 2170176"/>
              <a:gd name="connsiteY14" fmla="*/ 975360 h 1694688"/>
              <a:gd name="connsiteX15" fmla="*/ 938784 w 2170176"/>
              <a:gd name="connsiteY15" fmla="*/ 658368 h 1694688"/>
              <a:gd name="connsiteX16" fmla="*/ 670560 w 2170176"/>
              <a:gd name="connsiteY16" fmla="*/ 451104 h 1694688"/>
              <a:gd name="connsiteX17" fmla="*/ 438912 w 2170176"/>
              <a:gd name="connsiteY17" fmla="*/ 304800 h 1694688"/>
              <a:gd name="connsiteX18" fmla="*/ 219456 w 2170176"/>
              <a:gd name="connsiteY18" fmla="*/ 195072 h 1694688"/>
              <a:gd name="connsiteX19" fmla="*/ 60960 w 2170176"/>
              <a:gd name="connsiteY19" fmla="*/ 109728 h 1694688"/>
              <a:gd name="connsiteX20" fmla="*/ 0 w 2170176"/>
              <a:gd name="connsiteY20" fmla="*/ 24384 h 1694688"/>
              <a:gd name="connsiteX21" fmla="*/ 24384 w 2170176"/>
              <a:gd name="connsiteY21" fmla="*/ 0 h 169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0176" h="1694688">
                <a:moveTo>
                  <a:pt x="121920" y="60960"/>
                </a:moveTo>
                <a:lnTo>
                  <a:pt x="707136" y="182880"/>
                </a:lnTo>
                <a:lnTo>
                  <a:pt x="1133856" y="304800"/>
                </a:lnTo>
                <a:lnTo>
                  <a:pt x="1572768" y="463296"/>
                </a:lnTo>
                <a:lnTo>
                  <a:pt x="1938528" y="585216"/>
                </a:lnTo>
                <a:lnTo>
                  <a:pt x="2170176" y="621792"/>
                </a:lnTo>
                <a:lnTo>
                  <a:pt x="2170176" y="707136"/>
                </a:lnTo>
                <a:lnTo>
                  <a:pt x="2121408" y="1024128"/>
                </a:lnTo>
                <a:lnTo>
                  <a:pt x="2048256" y="1182624"/>
                </a:lnTo>
                <a:lnTo>
                  <a:pt x="2048256" y="1414272"/>
                </a:lnTo>
                <a:lnTo>
                  <a:pt x="2011680" y="1597152"/>
                </a:lnTo>
                <a:lnTo>
                  <a:pt x="1999488" y="1694688"/>
                </a:lnTo>
                <a:lnTo>
                  <a:pt x="1792224" y="1658112"/>
                </a:lnTo>
                <a:lnTo>
                  <a:pt x="1365504" y="1194816"/>
                </a:lnTo>
                <a:lnTo>
                  <a:pt x="1146048" y="975360"/>
                </a:lnTo>
                <a:lnTo>
                  <a:pt x="938784" y="658368"/>
                </a:lnTo>
                <a:lnTo>
                  <a:pt x="670560" y="451104"/>
                </a:lnTo>
                <a:lnTo>
                  <a:pt x="438912" y="304800"/>
                </a:lnTo>
                <a:lnTo>
                  <a:pt x="219456" y="195072"/>
                </a:lnTo>
                <a:lnTo>
                  <a:pt x="60960" y="109728"/>
                </a:lnTo>
                <a:lnTo>
                  <a:pt x="0" y="24384"/>
                </a:lnTo>
                <a:lnTo>
                  <a:pt x="24384" y="0"/>
                </a:lnTo>
              </a:path>
            </a:pathLst>
          </a:cu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7975" y="2880366"/>
            <a:ext cx="219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Non  Coal  Bearing Area=60 ha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20684" y="777269"/>
            <a:ext cx="402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Depth  of Mine  290mtra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Width-   NS  1.3 KM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Width EW- 2.4 KM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Rom reserves- 48 mt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4951" y="3794756"/>
            <a:ext cx="219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+100m</a:t>
            </a:r>
            <a:endParaRPr lang="en-US" sz="12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0342" y="5257780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B’s </a:t>
            </a:r>
            <a:r>
              <a:rPr lang="en-US" sz="2000" b="1" dirty="0" err="1" smtClean="0">
                <a:solidFill>
                  <a:srgbClr val="FFFF00"/>
                </a:solidFill>
              </a:rPr>
              <a:t>Nallah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31927" y="4892025"/>
            <a:ext cx="1097269" cy="365755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 rot="5400000">
            <a:off x="6510782" y="5287032"/>
            <a:ext cx="365756" cy="548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54878" y="5714975"/>
            <a:ext cx="466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Pit  advance direction (East to West)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bp4.gif"/>
          <p:cNvPicPr>
            <a:picLocks noChangeAspect="1"/>
          </p:cNvPicPr>
          <p:nvPr/>
        </p:nvPicPr>
        <p:blipFill>
          <a:blip r:embed="rId2" cstate="print"/>
          <a:srcRect t="12449" b="9304"/>
          <a:stretch>
            <a:fillRect/>
          </a:stretch>
        </p:blipFill>
        <p:spPr>
          <a:xfrm>
            <a:off x="0" y="594391"/>
            <a:ext cx="9144000" cy="4023316"/>
          </a:xfrm>
          <a:prstGeom prst="rect">
            <a:avLst/>
          </a:prstGeom>
        </p:spPr>
      </p:pic>
      <p:pic>
        <p:nvPicPr>
          <p:cNvPr id="8" name="Picture 7" descr="kbp7.gif"/>
          <p:cNvPicPr>
            <a:picLocks noChangeAspect="1"/>
          </p:cNvPicPr>
          <p:nvPr/>
        </p:nvPicPr>
        <p:blipFill>
          <a:blip r:embed="rId3" cstate="print"/>
          <a:srcRect t="32216" b="39330"/>
          <a:stretch>
            <a:fillRect/>
          </a:stretch>
        </p:blipFill>
        <p:spPr>
          <a:xfrm>
            <a:off x="0" y="4800585"/>
            <a:ext cx="9144000" cy="146302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297683" y="2331732"/>
            <a:ext cx="3748999" cy="192021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0488" y="1965976"/>
            <a:ext cx="64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3804" y="4126158"/>
            <a:ext cx="64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7798" y="4759946"/>
            <a:ext cx="2926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Section Along - AB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90995" y="1417342"/>
            <a:ext cx="838200" cy="2603500"/>
          </a:xfrm>
          <a:custGeom>
            <a:avLst/>
            <a:gdLst>
              <a:gd name="connsiteX0" fmla="*/ 0 w 838200"/>
              <a:gd name="connsiteY0" fmla="*/ 0 h 2603500"/>
              <a:gd name="connsiteX1" fmla="*/ 177800 w 838200"/>
              <a:gd name="connsiteY1" fmla="*/ 190500 h 2603500"/>
              <a:gd name="connsiteX2" fmla="*/ 203200 w 838200"/>
              <a:gd name="connsiteY2" fmla="*/ 266700 h 2603500"/>
              <a:gd name="connsiteX3" fmla="*/ 177800 w 838200"/>
              <a:gd name="connsiteY3" fmla="*/ 342900 h 2603500"/>
              <a:gd name="connsiteX4" fmla="*/ 139700 w 838200"/>
              <a:gd name="connsiteY4" fmla="*/ 444500 h 2603500"/>
              <a:gd name="connsiteX5" fmla="*/ 139700 w 838200"/>
              <a:gd name="connsiteY5" fmla="*/ 533400 h 2603500"/>
              <a:gd name="connsiteX6" fmla="*/ 254000 w 838200"/>
              <a:gd name="connsiteY6" fmla="*/ 558800 h 2603500"/>
              <a:gd name="connsiteX7" fmla="*/ 254000 w 838200"/>
              <a:gd name="connsiteY7" fmla="*/ 558800 h 2603500"/>
              <a:gd name="connsiteX8" fmla="*/ 406400 w 838200"/>
              <a:gd name="connsiteY8" fmla="*/ 609600 h 2603500"/>
              <a:gd name="connsiteX9" fmla="*/ 482600 w 838200"/>
              <a:gd name="connsiteY9" fmla="*/ 685800 h 2603500"/>
              <a:gd name="connsiteX10" fmla="*/ 482600 w 838200"/>
              <a:gd name="connsiteY10" fmla="*/ 685800 h 2603500"/>
              <a:gd name="connsiteX11" fmla="*/ 508000 w 838200"/>
              <a:gd name="connsiteY11" fmla="*/ 876300 h 2603500"/>
              <a:gd name="connsiteX12" fmla="*/ 508000 w 838200"/>
              <a:gd name="connsiteY12" fmla="*/ 927100 h 2603500"/>
              <a:gd name="connsiteX13" fmla="*/ 482600 w 838200"/>
              <a:gd name="connsiteY13" fmla="*/ 977900 h 2603500"/>
              <a:gd name="connsiteX14" fmla="*/ 482600 w 838200"/>
              <a:gd name="connsiteY14" fmla="*/ 1028700 h 2603500"/>
              <a:gd name="connsiteX15" fmla="*/ 520700 w 838200"/>
              <a:gd name="connsiteY15" fmla="*/ 1028700 h 2603500"/>
              <a:gd name="connsiteX16" fmla="*/ 571500 w 838200"/>
              <a:gd name="connsiteY16" fmla="*/ 1054100 h 2603500"/>
              <a:gd name="connsiteX17" fmla="*/ 635000 w 838200"/>
              <a:gd name="connsiteY17" fmla="*/ 1104900 h 2603500"/>
              <a:gd name="connsiteX18" fmla="*/ 647700 w 838200"/>
              <a:gd name="connsiteY18" fmla="*/ 1155700 h 2603500"/>
              <a:gd name="connsiteX19" fmla="*/ 584200 w 838200"/>
              <a:gd name="connsiteY19" fmla="*/ 1193800 h 2603500"/>
              <a:gd name="connsiteX20" fmla="*/ 495300 w 838200"/>
              <a:gd name="connsiteY20" fmla="*/ 1193800 h 2603500"/>
              <a:gd name="connsiteX21" fmla="*/ 406400 w 838200"/>
              <a:gd name="connsiteY21" fmla="*/ 1244600 h 2603500"/>
              <a:gd name="connsiteX22" fmla="*/ 368300 w 838200"/>
              <a:gd name="connsiteY22" fmla="*/ 1346200 h 2603500"/>
              <a:gd name="connsiteX23" fmla="*/ 368300 w 838200"/>
              <a:gd name="connsiteY23" fmla="*/ 1346200 h 2603500"/>
              <a:gd name="connsiteX24" fmla="*/ 419100 w 838200"/>
              <a:gd name="connsiteY24" fmla="*/ 1498600 h 2603500"/>
              <a:gd name="connsiteX25" fmla="*/ 482600 w 838200"/>
              <a:gd name="connsiteY25" fmla="*/ 1485900 h 2603500"/>
              <a:gd name="connsiteX26" fmla="*/ 508000 w 838200"/>
              <a:gd name="connsiteY26" fmla="*/ 1447800 h 2603500"/>
              <a:gd name="connsiteX27" fmla="*/ 571500 w 838200"/>
              <a:gd name="connsiteY27" fmla="*/ 1511300 h 2603500"/>
              <a:gd name="connsiteX28" fmla="*/ 571500 w 838200"/>
              <a:gd name="connsiteY28" fmla="*/ 1600200 h 2603500"/>
              <a:gd name="connsiteX29" fmla="*/ 571500 w 838200"/>
              <a:gd name="connsiteY29" fmla="*/ 1701800 h 2603500"/>
              <a:gd name="connsiteX30" fmla="*/ 622300 w 838200"/>
              <a:gd name="connsiteY30" fmla="*/ 1739900 h 2603500"/>
              <a:gd name="connsiteX31" fmla="*/ 736600 w 838200"/>
              <a:gd name="connsiteY31" fmla="*/ 1803400 h 2603500"/>
              <a:gd name="connsiteX32" fmla="*/ 800100 w 838200"/>
              <a:gd name="connsiteY32" fmla="*/ 1816100 h 2603500"/>
              <a:gd name="connsiteX33" fmla="*/ 838200 w 838200"/>
              <a:gd name="connsiteY33" fmla="*/ 1866900 h 2603500"/>
              <a:gd name="connsiteX34" fmla="*/ 838200 w 838200"/>
              <a:gd name="connsiteY34" fmla="*/ 1866900 h 2603500"/>
              <a:gd name="connsiteX35" fmla="*/ 812800 w 838200"/>
              <a:gd name="connsiteY35" fmla="*/ 2032000 h 2603500"/>
              <a:gd name="connsiteX36" fmla="*/ 762000 w 838200"/>
              <a:gd name="connsiteY36" fmla="*/ 2133600 h 2603500"/>
              <a:gd name="connsiteX37" fmla="*/ 711200 w 838200"/>
              <a:gd name="connsiteY37" fmla="*/ 2209800 h 2603500"/>
              <a:gd name="connsiteX38" fmla="*/ 711200 w 838200"/>
              <a:gd name="connsiteY38" fmla="*/ 2209800 h 2603500"/>
              <a:gd name="connsiteX39" fmla="*/ 685800 w 838200"/>
              <a:gd name="connsiteY39" fmla="*/ 2387600 h 2603500"/>
              <a:gd name="connsiteX40" fmla="*/ 698500 w 838200"/>
              <a:gd name="connsiteY40" fmla="*/ 2463800 h 2603500"/>
              <a:gd name="connsiteX41" fmla="*/ 723900 w 838200"/>
              <a:gd name="connsiteY41" fmla="*/ 2527300 h 2603500"/>
              <a:gd name="connsiteX42" fmla="*/ 787400 w 838200"/>
              <a:gd name="connsiteY42" fmla="*/ 2603500 h 260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38200" h="2603500">
                <a:moveTo>
                  <a:pt x="0" y="0"/>
                </a:moveTo>
                <a:lnTo>
                  <a:pt x="177800" y="190500"/>
                </a:lnTo>
                <a:lnTo>
                  <a:pt x="203200" y="266700"/>
                </a:lnTo>
                <a:lnTo>
                  <a:pt x="177800" y="342900"/>
                </a:lnTo>
                <a:lnTo>
                  <a:pt x="139700" y="444500"/>
                </a:lnTo>
                <a:lnTo>
                  <a:pt x="139700" y="533400"/>
                </a:lnTo>
                <a:lnTo>
                  <a:pt x="254000" y="558800"/>
                </a:lnTo>
                <a:lnTo>
                  <a:pt x="254000" y="558800"/>
                </a:lnTo>
                <a:lnTo>
                  <a:pt x="406400" y="609600"/>
                </a:lnTo>
                <a:lnTo>
                  <a:pt x="482600" y="685800"/>
                </a:lnTo>
                <a:lnTo>
                  <a:pt x="482600" y="685800"/>
                </a:lnTo>
                <a:lnTo>
                  <a:pt x="508000" y="876300"/>
                </a:lnTo>
                <a:lnTo>
                  <a:pt x="508000" y="927100"/>
                </a:lnTo>
                <a:lnTo>
                  <a:pt x="482600" y="977900"/>
                </a:lnTo>
                <a:lnTo>
                  <a:pt x="482600" y="1028700"/>
                </a:lnTo>
                <a:lnTo>
                  <a:pt x="520700" y="1028700"/>
                </a:lnTo>
                <a:lnTo>
                  <a:pt x="571500" y="1054100"/>
                </a:lnTo>
                <a:lnTo>
                  <a:pt x="635000" y="1104900"/>
                </a:lnTo>
                <a:lnTo>
                  <a:pt x="647700" y="1155700"/>
                </a:lnTo>
                <a:lnTo>
                  <a:pt x="584200" y="1193800"/>
                </a:lnTo>
                <a:lnTo>
                  <a:pt x="495300" y="1193800"/>
                </a:lnTo>
                <a:lnTo>
                  <a:pt x="406400" y="1244600"/>
                </a:lnTo>
                <a:lnTo>
                  <a:pt x="368300" y="1346200"/>
                </a:lnTo>
                <a:lnTo>
                  <a:pt x="368300" y="1346200"/>
                </a:lnTo>
                <a:lnTo>
                  <a:pt x="419100" y="1498600"/>
                </a:lnTo>
                <a:lnTo>
                  <a:pt x="482600" y="1485900"/>
                </a:lnTo>
                <a:lnTo>
                  <a:pt x="508000" y="1447800"/>
                </a:lnTo>
                <a:lnTo>
                  <a:pt x="571500" y="1511300"/>
                </a:lnTo>
                <a:lnTo>
                  <a:pt x="571500" y="1600200"/>
                </a:lnTo>
                <a:lnTo>
                  <a:pt x="571500" y="1701800"/>
                </a:lnTo>
                <a:lnTo>
                  <a:pt x="622300" y="1739900"/>
                </a:lnTo>
                <a:lnTo>
                  <a:pt x="736600" y="1803400"/>
                </a:lnTo>
                <a:lnTo>
                  <a:pt x="800100" y="1816100"/>
                </a:lnTo>
                <a:lnTo>
                  <a:pt x="838200" y="1866900"/>
                </a:lnTo>
                <a:lnTo>
                  <a:pt x="838200" y="1866900"/>
                </a:lnTo>
                <a:lnTo>
                  <a:pt x="812800" y="2032000"/>
                </a:lnTo>
                <a:lnTo>
                  <a:pt x="762000" y="2133600"/>
                </a:lnTo>
                <a:lnTo>
                  <a:pt x="711200" y="2209800"/>
                </a:lnTo>
                <a:lnTo>
                  <a:pt x="711200" y="2209800"/>
                </a:lnTo>
                <a:lnTo>
                  <a:pt x="685800" y="2387600"/>
                </a:lnTo>
                <a:lnTo>
                  <a:pt x="698500" y="2463800"/>
                </a:lnTo>
                <a:lnTo>
                  <a:pt x="723900" y="2527300"/>
                </a:lnTo>
                <a:lnTo>
                  <a:pt x="787400" y="2603500"/>
                </a:ln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0269" y="3886195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B’s  </a:t>
            </a:r>
            <a:r>
              <a:rPr lang="en-US" sz="2000" b="1" dirty="0" err="1" smtClean="0">
                <a:solidFill>
                  <a:srgbClr val="FFFF00"/>
                </a:solidFill>
              </a:rPr>
              <a:t>Nallah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23366" y="3977635"/>
            <a:ext cx="731513" cy="91438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822208" y="4069074"/>
            <a:ext cx="1189500" cy="1098059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46100" y="4914900"/>
            <a:ext cx="393700" cy="533400"/>
          </a:xfrm>
          <a:custGeom>
            <a:avLst/>
            <a:gdLst>
              <a:gd name="connsiteX0" fmla="*/ 0 w 393700"/>
              <a:gd name="connsiteY0" fmla="*/ 0 h 533400"/>
              <a:gd name="connsiteX1" fmla="*/ 254000 w 393700"/>
              <a:gd name="connsiteY1" fmla="*/ 101600 h 533400"/>
              <a:gd name="connsiteX2" fmla="*/ 254000 w 393700"/>
              <a:gd name="connsiteY2" fmla="*/ 101600 h 533400"/>
              <a:gd name="connsiteX3" fmla="*/ 190500 w 393700"/>
              <a:gd name="connsiteY3" fmla="*/ 266700 h 533400"/>
              <a:gd name="connsiteX4" fmla="*/ 317500 w 393700"/>
              <a:gd name="connsiteY4" fmla="*/ 304800 h 533400"/>
              <a:gd name="connsiteX5" fmla="*/ 393700 w 393700"/>
              <a:gd name="connsiteY5" fmla="*/ 381000 h 533400"/>
              <a:gd name="connsiteX6" fmla="*/ 393700 w 393700"/>
              <a:gd name="connsiteY6" fmla="*/ 381000 h 533400"/>
              <a:gd name="connsiteX7" fmla="*/ 393700 w 393700"/>
              <a:gd name="connsiteY7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" h="533400">
                <a:moveTo>
                  <a:pt x="0" y="0"/>
                </a:moveTo>
                <a:lnTo>
                  <a:pt x="254000" y="101600"/>
                </a:lnTo>
                <a:lnTo>
                  <a:pt x="254000" y="101600"/>
                </a:lnTo>
                <a:lnTo>
                  <a:pt x="190500" y="266700"/>
                </a:lnTo>
                <a:lnTo>
                  <a:pt x="317500" y="304800"/>
                </a:lnTo>
                <a:lnTo>
                  <a:pt x="393700" y="381000"/>
                </a:lnTo>
                <a:lnTo>
                  <a:pt x="393700" y="381000"/>
                </a:lnTo>
                <a:lnTo>
                  <a:pt x="393700" y="533400"/>
                </a:ln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89437" y="1033610"/>
          <a:ext cx="1920269" cy="1755317"/>
        </p:xfrm>
        <a:graphic>
          <a:graphicData uri="http://schemas.openxmlformats.org/drawingml/2006/table">
            <a:tbl>
              <a:tblPr/>
              <a:tblGrid>
                <a:gridCol w="960135"/>
                <a:gridCol w="960134"/>
              </a:tblGrid>
              <a:tr h="418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EBC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ET1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ET2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7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ET3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14.2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7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WT6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1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00"/>
                          </a:solidFill>
                          <a:latin typeface="Calibri"/>
                        </a:rPr>
                        <a:t>WT5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00"/>
                          </a:solidFill>
                          <a:latin typeface="Calibri"/>
                        </a:rPr>
                        <a:t>48.85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223731" y="742915"/>
            <a:ext cx="201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ROM reserves 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67627" y="51455"/>
            <a:ext cx="832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OF  TERRACE  SEQUENCING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5170" y="5623536"/>
            <a:ext cx="64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BC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35024" y="5680621"/>
            <a:ext cx="64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ET1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195" y="5714975"/>
            <a:ext cx="64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ET2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45952" y="5680621"/>
            <a:ext cx="82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WT-6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7238969" y="5608297"/>
            <a:ext cx="365755" cy="3047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5958823" y="5699736"/>
            <a:ext cx="365755" cy="3047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V="1">
            <a:off x="4861555" y="5791175"/>
            <a:ext cx="365755" cy="3047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14805" y="5867375"/>
            <a:ext cx="640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ET3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V="1">
            <a:off x="3581410" y="5974054"/>
            <a:ext cx="365755" cy="3047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7245" y="5532097"/>
            <a:ext cx="822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WT-5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5400000">
            <a:off x="7040853" y="5897853"/>
            <a:ext cx="365756" cy="54863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54878" y="6320694"/>
            <a:ext cx="4663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Pit  advance direction (East to West)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29" y="114300"/>
            <a:ext cx="8869633" cy="569387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POSSIBLE  LOCATIONS  OF  DUMPING  WASTE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2916" y="777269"/>
            <a:ext cx="7772400" cy="417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124" y="5334915"/>
            <a:ext cx="8138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Dump-1: Dumping over coal bearing area located towards  end of pit</a:t>
            </a:r>
          </a:p>
          <a:p>
            <a:r>
              <a:rPr lang="en-US" b="1" dirty="0" smtClean="0"/>
              <a:t>Dump-2:  Dumping over  non-coal bearing area in  North- East Part.</a:t>
            </a:r>
          </a:p>
          <a:p>
            <a:r>
              <a:rPr lang="en-US" b="1" dirty="0" smtClean="0"/>
              <a:t>Dump-3:  Dumping  Ex-Pit  along  northern boundary.</a:t>
            </a:r>
          </a:p>
          <a:p>
            <a:r>
              <a:rPr lang="en-US" b="1" dirty="0" smtClean="0"/>
              <a:t>Dump-4:  In-Pit Dumping  along with  mining. 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Freeform 5"/>
          <p:cNvSpPr/>
          <p:nvPr/>
        </p:nvSpPr>
        <p:spPr>
          <a:xfrm>
            <a:off x="6629400" y="3633537"/>
            <a:ext cx="1234404" cy="1130968"/>
          </a:xfrm>
          <a:custGeom>
            <a:avLst/>
            <a:gdLst>
              <a:gd name="connsiteX0" fmla="*/ 1130968 w 1287379"/>
              <a:gd name="connsiteY0" fmla="*/ 914400 h 1130968"/>
              <a:gd name="connsiteX1" fmla="*/ 721895 w 1287379"/>
              <a:gd name="connsiteY1" fmla="*/ 372979 h 1130968"/>
              <a:gd name="connsiteX2" fmla="*/ 324853 w 1287379"/>
              <a:gd name="connsiteY2" fmla="*/ 96252 h 1130968"/>
              <a:gd name="connsiteX3" fmla="*/ 108284 w 1287379"/>
              <a:gd name="connsiteY3" fmla="*/ 0 h 1130968"/>
              <a:gd name="connsiteX4" fmla="*/ 0 w 1287379"/>
              <a:gd name="connsiteY4" fmla="*/ 926431 h 1130968"/>
              <a:gd name="connsiteX5" fmla="*/ 360947 w 1287379"/>
              <a:gd name="connsiteY5" fmla="*/ 1058779 h 1130968"/>
              <a:gd name="connsiteX6" fmla="*/ 782053 w 1287379"/>
              <a:gd name="connsiteY6" fmla="*/ 1106905 h 1130968"/>
              <a:gd name="connsiteX7" fmla="*/ 1155032 w 1287379"/>
              <a:gd name="connsiteY7" fmla="*/ 1130968 h 1130968"/>
              <a:gd name="connsiteX8" fmla="*/ 1287379 w 1287379"/>
              <a:gd name="connsiteY8" fmla="*/ 1130968 h 1130968"/>
              <a:gd name="connsiteX9" fmla="*/ 1287379 w 1287379"/>
              <a:gd name="connsiteY9" fmla="*/ 974558 h 1130968"/>
              <a:gd name="connsiteX0" fmla="*/ 1130968 w 1287379"/>
              <a:gd name="connsiteY0" fmla="*/ 914400 h 1130968"/>
              <a:gd name="connsiteX1" fmla="*/ 1234404 w 1287379"/>
              <a:gd name="connsiteY1" fmla="*/ 984170 h 1130968"/>
              <a:gd name="connsiteX2" fmla="*/ 721895 w 1287379"/>
              <a:gd name="connsiteY2" fmla="*/ 372979 h 1130968"/>
              <a:gd name="connsiteX3" fmla="*/ 324853 w 1287379"/>
              <a:gd name="connsiteY3" fmla="*/ 96252 h 1130968"/>
              <a:gd name="connsiteX4" fmla="*/ 108284 w 1287379"/>
              <a:gd name="connsiteY4" fmla="*/ 0 h 1130968"/>
              <a:gd name="connsiteX5" fmla="*/ 0 w 1287379"/>
              <a:gd name="connsiteY5" fmla="*/ 926431 h 1130968"/>
              <a:gd name="connsiteX6" fmla="*/ 360947 w 1287379"/>
              <a:gd name="connsiteY6" fmla="*/ 1058779 h 1130968"/>
              <a:gd name="connsiteX7" fmla="*/ 782053 w 1287379"/>
              <a:gd name="connsiteY7" fmla="*/ 1106905 h 1130968"/>
              <a:gd name="connsiteX8" fmla="*/ 1155032 w 1287379"/>
              <a:gd name="connsiteY8" fmla="*/ 1130968 h 1130968"/>
              <a:gd name="connsiteX9" fmla="*/ 1287379 w 1287379"/>
              <a:gd name="connsiteY9" fmla="*/ 1130968 h 1130968"/>
              <a:gd name="connsiteX10" fmla="*/ 1287379 w 1287379"/>
              <a:gd name="connsiteY10" fmla="*/ 974558 h 1130968"/>
              <a:gd name="connsiteX0" fmla="*/ 1234404 w 1287379"/>
              <a:gd name="connsiteY0" fmla="*/ 984170 h 1130968"/>
              <a:gd name="connsiteX1" fmla="*/ 721895 w 1287379"/>
              <a:gd name="connsiteY1" fmla="*/ 372979 h 1130968"/>
              <a:gd name="connsiteX2" fmla="*/ 324853 w 1287379"/>
              <a:gd name="connsiteY2" fmla="*/ 96252 h 1130968"/>
              <a:gd name="connsiteX3" fmla="*/ 108284 w 1287379"/>
              <a:gd name="connsiteY3" fmla="*/ 0 h 1130968"/>
              <a:gd name="connsiteX4" fmla="*/ 0 w 1287379"/>
              <a:gd name="connsiteY4" fmla="*/ 926431 h 1130968"/>
              <a:gd name="connsiteX5" fmla="*/ 360947 w 1287379"/>
              <a:gd name="connsiteY5" fmla="*/ 1058779 h 1130968"/>
              <a:gd name="connsiteX6" fmla="*/ 782053 w 1287379"/>
              <a:gd name="connsiteY6" fmla="*/ 1106905 h 1130968"/>
              <a:gd name="connsiteX7" fmla="*/ 1155032 w 1287379"/>
              <a:gd name="connsiteY7" fmla="*/ 1130968 h 1130968"/>
              <a:gd name="connsiteX8" fmla="*/ 1287379 w 1287379"/>
              <a:gd name="connsiteY8" fmla="*/ 1130968 h 1130968"/>
              <a:gd name="connsiteX9" fmla="*/ 1287379 w 1287379"/>
              <a:gd name="connsiteY9" fmla="*/ 974558 h 1130968"/>
              <a:gd name="connsiteX0" fmla="*/ 1234404 w 1287379"/>
              <a:gd name="connsiteY0" fmla="*/ 984170 h 1130968"/>
              <a:gd name="connsiteX1" fmla="*/ 721895 w 1287379"/>
              <a:gd name="connsiteY1" fmla="*/ 372979 h 1130968"/>
              <a:gd name="connsiteX2" fmla="*/ 324853 w 1287379"/>
              <a:gd name="connsiteY2" fmla="*/ 96252 h 1130968"/>
              <a:gd name="connsiteX3" fmla="*/ 108284 w 1287379"/>
              <a:gd name="connsiteY3" fmla="*/ 0 h 1130968"/>
              <a:gd name="connsiteX4" fmla="*/ 0 w 1287379"/>
              <a:gd name="connsiteY4" fmla="*/ 926431 h 1130968"/>
              <a:gd name="connsiteX5" fmla="*/ 360947 w 1287379"/>
              <a:gd name="connsiteY5" fmla="*/ 1058779 h 1130968"/>
              <a:gd name="connsiteX6" fmla="*/ 782053 w 1287379"/>
              <a:gd name="connsiteY6" fmla="*/ 1106905 h 1130968"/>
              <a:gd name="connsiteX7" fmla="*/ 1155032 w 1287379"/>
              <a:gd name="connsiteY7" fmla="*/ 1130968 h 1130968"/>
              <a:gd name="connsiteX8" fmla="*/ 1234404 w 1287379"/>
              <a:gd name="connsiteY8" fmla="*/ 1075609 h 1130968"/>
              <a:gd name="connsiteX9" fmla="*/ 1287379 w 1287379"/>
              <a:gd name="connsiteY9" fmla="*/ 974558 h 1130968"/>
              <a:gd name="connsiteX0" fmla="*/ 1234404 w 1234404"/>
              <a:gd name="connsiteY0" fmla="*/ 984170 h 1130968"/>
              <a:gd name="connsiteX1" fmla="*/ 721895 w 1234404"/>
              <a:gd name="connsiteY1" fmla="*/ 372979 h 1130968"/>
              <a:gd name="connsiteX2" fmla="*/ 324853 w 1234404"/>
              <a:gd name="connsiteY2" fmla="*/ 96252 h 1130968"/>
              <a:gd name="connsiteX3" fmla="*/ 108284 w 1234404"/>
              <a:gd name="connsiteY3" fmla="*/ 0 h 1130968"/>
              <a:gd name="connsiteX4" fmla="*/ 0 w 1234404"/>
              <a:gd name="connsiteY4" fmla="*/ 926431 h 1130968"/>
              <a:gd name="connsiteX5" fmla="*/ 360947 w 1234404"/>
              <a:gd name="connsiteY5" fmla="*/ 1058779 h 1130968"/>
              <a:gd name="connsiteX6" fmla="*/ 782053 w 1234404"/>
              <a:gd name="connsiteY6" fmla="*/ 1106905 h 1130968"/>
              <a:gd name="connsiteX7" fmla="*/ 1155032 w 1234404"/>
              <a:gd name="connsiteY7" fmla="*/ 1130968 h 1130968"/>
              <a:gd name="connsiteX8" fmla="*/ 1234404 w 1234404"/>
              <a:gd name="connsiteY8" fmla="*/ 1075609 h 1130968"/>
              <a:gd name="connsiteX9" fmla="*/ 1142965 w 1234404"/>
              <a:gd name="connsiteY9" fmla="*/ 984170 h 1130968"/>
              <a:gd name="connsiteX0" fmla="*/ 1234404 w 1234404"/>
              <a:gd name="connsiteY0" fmla="*/ 984170 h 1130968"/>
              <a:gd name="connsiteX1" fmla="*/ 721895 w 1234404"/>
              <a:gd name="connsiteY1" fmla="*/ 372979 h 1130968"/>
              <a:gd name="connsiteX2" fmla="*/ 324853 w 1234404"/>
              <a:gd name="connsiteY2" fmla="*/ 96252 h 1130968"/>
              <a:gd name="connsiteX3" fmla="*/ 108284 w 1234404"/>
              <a:gd name="connsiteY3" fmla="*/ 0 h 1130968"/>
              <a:gd name="connsiteX4" fmla="*/ 0 w 1234404"/>
              <a:gd name="connsiteY4" fmla="*/ 926431 h 1130968"/>
              <a:gd name="connsiteX5" fmla="*/ 360947 w 1234404"/>
              <a:gd name="connsiteY5" fmla="*/ 1058779 h 1130968"/>
              <a:gd name="connsiteX6" fmla="*/ 782053 w 1234404"/>
              <a:gd name="connsiteY6" fmla="*/ 1106905 h 1130968"/>
              <a:gd name="connsiteX7" fmla="*/ 1155032 w 1234404"/>
              <a:gd name="connsiteY7" fmla="*/ 1130968 h 1130968"/>
              <a:gd name="connsiteX8" fmla="*/ 1234404 w 1234404"/>
              <a:gd name="connsiteY8" fmla="*/ 1075609 h 1130968"/>
              <a:gd name="connsiteX9" fmla="*/ 1234404 w 1234404"/>
              <a:gd name="connsiteY9" fmla="*/ 984170 h 1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404" h="1130968">
                <a:moveTo>
                  <a:pt x="1234404" y="984170"/>
                </a:moveTo>
                <a:lnTo>
                  <a:pt x="721895" y="372979"/>
                </a:lnTo>
                <a:lnTo>
                  <a:pt x="324853" y="96252"/>
                </a:lnTo>
                <a:lnTo>
                  <a:pt x="108284" y="0"/>
                </a:lnTo>
                <a:lnTo>
                  <a:pt x="0" y="926431"/>
                </a:lnTo>
                <a:lnTo>
                  <a:pt x="360947" y="1058779"/>
                </a:lnTo>
                <a:lnTo>
                  <a:pt x="782053" y="1106905"/>
                </a:lnTo>
                <a:lnTo>
                  <a:pt x="1155032" y="1130968"/>
                </a:lnTo>
                <a:lnTo>
                  <a:pt x="1234404" y="1075609"/>
                </a:lnTo>
                <a:lnTo>
                  <a:pt x="1234404" y="98417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1927" y="3154683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6229" y="5254204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0853" y="2606049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1716" y="4248375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7955243" y="4800585"/>
            <a:ext cx="731514" cy="182880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318" y="137196"/>
            <a:ext cx="7772400" cy="569387"/>
          </a:xfrm>
          <a:noFill/>
        </p:spPr>
        <p:txBody>
          <a:bodyPr wrap="square" bIns="91440" rtlCol="0" anchor="b" anchorCtr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Criteria  for   In-Pit  Dump Sequencing 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8" y="960147"/>
            <a:ext cx="8778144" cy="265173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In –Pit dumping  can be done after the completion of Box-Cut.</a:t>
            </a:r>
          </a:p>
          <a:p>
            <a:pPr lvl="1"/>
            <a:r>
              <a:rPr lang="en-US" dirty="0" smtClean="0"/>
              <a:t>Subsequent in-pit dumping is only possible after completion of each terrace.</a:t>
            </a:r>
          </a:p>
          <a:p>
            <a:pPr lvl="1"/>
            <a:r>
              <a:rPr lang="en-US" dirty="0" smtClean="0"/>
              <a:t> There should  be space of around 200mtrs from the toe of In pit dump and  bottom of pit</a:t>
            </a:r>
          </a:p>
          <a:p>
            <a:pPr lvl="1"/>
            <a:r>
              <a:rPr lang="en-US" dirty="0" smtClean="0"/>
              <a:t> Ultimate pit Geometry should be favorable for  in-Pit Dumping.</a:t>
            </a:r>
          </a:p>
        </p:txBody>
      </p:sp>
      <p:sp>
        <p:nvSpPr>
          <p:cNvPr id="5" name="Freeform 4"/>
          <p:cNvSpPr/>
          <p:nvPr/>
        </p:nvSpPr>
        <p:spPr>
          <a:xfrm>
            <a:off x="649705" y="4776537"/>
            <a:ext cx="7796463" cy="180474"/>
          </a:xfrm>
          <a:custGeom>
            <a:avLst/>
            <a:gdLst>
              <a:gd name="connsiteX0" fmla="*/ 0 w 7796463"/>
              <a:gd name="connsiteY0" fmla="*/ 120316 h 180474"/>
              <a:gd name="connsiteX1" fmla="*/ 409074 w 7796463"/>
              <a:gd name="connsiteY1" fmla="*/ 84221 h 180474"/>
              <a:gd name="connsiteX2" fmla="*/ 1143000 w 7796463"/>
              <a:gd name="connsiteY2" fmla="*/ 168442 h 180474"/>
              <a:gd name="connsiteX3" fmla="*/ 1383632 w 7796463"/>
              <a:gd name="connsiteY3" fmla="*/ 168442 h 180474"/>
              <a:gd name="connsiteX4" fmla="*/ 1696453 w 7796463"/>
              <a:gd name="connsiteY4" fmla="*/ 144379 h 180474"/>
              <a:gd name="connsiteX5" fmla="*/ 2033337 w 7796463"/>
              <a:gd name="connsiteY5" fmla="*/ 132347 h 180474"/>
              <a:gd name="connsiteX6" fmla="*/ 2177716 w 7796463"/>
              <a:gd name="connsiteY6" fmla="*/ 132347 h 180474"/>
              <a:gd name="connsiteX7" fmla="*/ 2658979 w 7796463"/>
              <a:gd name="connsiteY7" fmla="*/ 132347 h 180474"/>
              <a:gd name="connsiteX8" fmla="*/ 2779295 w 7796463"/>
              <a:gd name="connsiteY8" fmla="*/ 156410 h 180474"/>
              <a:gd name="connsiteX9" fmla="*/ 3200400 w 7796463"/>
              <a:gd name="connsiteY9" fmla="*/ 180474 h 180474"/>
              <a:gd name="connsiteX10" fmla="*/ 3633537 w 7796463"/>
              <a:gd name="connsiteY10" fmla="*/ 156410 h 180474"/>
              <a:gd name="connsiteX11" fmla="*/ 3789948 w 7796463"/>
              <a:gd name="connsiteY11" fmla="*/ 156410 h 180474"/>
              <a:gd name="connsiteX12" fmla="*/ 4319337 w 7796463"/>
              <a:gd name="connsiteY12" fmla="*/ 96252 h 180474"/>
              <a:gd name="connsiteX13" fmla="*/ 4439653 w 7796463"/>
              <a:gd name="connsiteY13" fmla="*/ 96252 h 180474"/>
              <a:gd name="connsiteX14" fmla="*/ 4824663 w 7796463"/>
              <a:gd name="connsiteY14" fmla="*/ 24063 h 180474"/>
              <a:gd name="connsiteX15" fmla="*/ 5245769 w 7796463"/>
              <a:gd name="connsiteY15" fmla="*/ 24063 h 180474"/>
              <a:gd name="connsiteX16" fmla="*/ 5546558 w 7796463"/>
              <a:gd name="connsiteY16" fmla="*/ 24063 h 180474"/>
              <a:gd name="connsiteX17" fmla="*/ 5895474 w 7796463"/>
              <a:gd name="connsiteY17" fmla="*/ 24063 h 180474"/>
              <a:gd name="connsiteX18" fmla="*/ 6003758 w 7796463"/>
              <a:gd name="connsiteY18" fmla="*/ 36095 h 180474"/>
              <a:gd name="connsiteX19" fmla="*/ 6160169 w 7796463"/>
              <a:gd name="connsiteY19" fmla="*/ 36095 h 180474"/>
              <a:gd name="connsiteX20" fmla="*/ 6581274 w 7796463"/>
              <a:gd name="connsiteY20" fmla="*/ 36095 h 180474"/>
              <a:gd name="connsiteX21" fmla="*/ 6701590 w 7796463"/>
              <a:gd name="connsiteY21" fmla="*/ 24063 h 180474"/>
              <a:gd name="connsiteX22" fmla="*/ 6797842 w 7796463"/>
              <a:gd name="connsiteY22" fmla="*/ 0 h 180474"/>
              <a:gd name="connsiteX23" fmla="*/ 7230979 w 7796463"/>
              <a:gd name="connsiteY23" fmla="*/ 108284 h 180474"/>
              <a:gd name="connsiteX24" fmla="*/ 7555832 w 7796463"/>
              <a:gd name="connsiteY24" fmla="*/ 60158 h 180474"/>
              <a:gd name="connsiteX25" fmla="*/ 7796463 w 7796463"/>
              <a:gd name="connsiteY25" fmla="*/ 48126 h 18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96463" h="180474">
                <a:moveTo>
                  <a:pt x="0" y="120316"/>
                </a:moveTo>
                <a:lnTo>
                  <a:pt x="409074" y="84221"/>
                </a:lnTo>
                <a:lnTo>
                  <a:pt x="1143000" y="168442"/>
                </a:lnTo>
                <a:lnTo>
                  <a:pt x="1383632" y="168442"/>
                </a:lnTo>
                <a:lnTo>
                  <a:pt x="1696453" y="144379"/>
                </a:lnTo>
                <a:lnTo>
                  <a:pt x="2033337" y="132347"/>
                </a:lnTo>
                <a:lnTo>
                  <a:pt x="2177716" y="132347"/>
                </a:lnTo>
                <a:lnTo>
                  <a:pt x="2658979" y="132347"/>
                </a:lnTo>
                <a:lnTo>
                  <a:pt x="2779295" y="156410"/>
                </a:lnTo>
                <a:lnTo>
                  <a:pt x="3200400" y="180474"/>
                </a:lnTo>
                <a:lnTo>
                  <a:pt x="3633537" y="156410"/>
                </a:lnTo>
                <a:lnTo>
                  <a:pt x="3789948" y="156410"/>
                </a:lnTo>
                <a:lnTo>
                  <a:pt x="4319337" y="96252"/>
                </a:lnTo>
                <a:lnTo>
                  <a:pt x="4439653" y="96252"/>
                </a:lnTo>
                <a:lnTo>
                  <a:pt x="4824663" y="24063"/>
                </a:lnTo>
                <a:lnTo>
                  <a:pt x="5245769" y="24063"/>
                </a:lnTo>
                <a:lnTo>
                  <a:pt x="5546558" y="24063"/>
                </a:lnTo>
                <a:lnTo>
                  <a:pt x="5895474" y="24063"/>
                </a:lnTo>
                <a:lnTo>
                  <a:pt x="6003758" y="36095"/>
                </a:lnTo>
                <a:lnTo>
                  <a:pt x="6160169" y="36095"/>
                </a:lnTo>
                <a:lnTo>
                  <a:pt x="6581274" y="36095"/>
                </a:lnTo>
                <a:lnTo>
                  <a:pt x="6701590" y="24063"/>
                </a:lnTo>
                <a:lnTo>
                  <a:pt x="6797842" y="0"/>
                </a:lnTo>
                <a:lnTo>
                  <a:pt x="7230979" y="108284"/>
                </a:lnTo>
                <a:lnTo>
                  <a:pt x="7555832" y="60158"/>
                </a:lnTo>
                <a:lnTo>
                  <a:pt x="7796463" y="48126"/>
                </a:lnTo>
              </a:path>
            </a:pathLst>
          </a:cu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621505" y="4896853"/>
            <a:ext cx="4295274" cy="1022684"/>
          </a:xfrm>
          <a:custGeom>
            <a:avLst/>
            <a:gdLst>
              <a:gd name="connsiteX0" fmla="*/ 4295274 w 4295274"/>
              <a:gd name="connsiteY0" fmla="*/ 0 h 1022684"/>
              <a:gd name="connsiteX1" fmla="*/ 3549316 w 4295274"/>
              <a:gd name="connsiteY1" fmla="*/ 974558 h 1022684"/>
              <a:gd name="connsiteX2" fmla="*/ 3296653 w 4295274"/>
              <a:gd name="connsiteY2" fmla="*/ 1010652 h 1022684"/>
              <a:gd name="connsiteX3" fmla="*/ 3092116 w 4295274"/>
              <a:gd name="connsiteY3" fmla="*/ 998621 h 1022684"/>
              <a:gd name="connsiteX4" fmla="*/ 2923674 w 4295274"/>
              <a:gd name="connsiteY4" fmla="*/ 998621 h 1022684"/>
              <a:gd name="connsiteX5" fmla="*/ 2598821 w 4295274"/>
              <a:gd name="connsiteY5" fmla="*/ 1022684 h 1022684"/>
              <a:gd name="connsiteX6" fmla="*/ 2478506 w 4295274"/>
              <a:gd name="connsiteY6" fmla="*/ 1022684 h 1022684"/>
              <a:gd name="connsiteX7" fmla="*/ 1876927 w 4295274"/>
              <a:gd name="connsiteY7" fmla="*/ 421105 h 1022684"/>
              <a:gd name="connsiteX8" fmla="*/ 1179095 w 4295274"/>
              <a:gd name="connsiteY8" fmla="*/ 457200 h 1022684"/>
              <a:gd name="connsiteX9" fmla="*/ 974558 w 4295274"/>
              <a:gd name="connsiteY9" fmla="*/ 276726 h 1022684"/>
              <a:gd name="connsiteX10" fmla="*/ 228600 w 4295274"/>
              <a:gd name="connsiteY10" fmla="*/ 276726 h 1022684"/>
              <a:gd name="connsiteX11" fmla="*/ 0 w 4295274"/>
              <a:gd name="connsiteY11" fmla="*/ 72189 h 102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95274" h="1022684">
                <a:moveTo>
                  <a:pt x="4295274" y="0"/>
                </a:moveTo>
                <a:lnTo>
                  <a:pt x="3549316" y="974558"/>
                </a:lnTo>
                <a:lnTo>
                  <a:pt x="3296653" y="1010652"/>
                </a:lnTo>
                <a:lnTo>
                  <a:pt x="3092116" y="998621"/>
                </a:lnTo>
                <a:lnTo>
                  <a:pt x="2923674" y="998621"/>
                </a:lnTo>
                <a:lnTo>
                  <a:pt x="2598821" y="1022684"/>
                </a:lnTo>
                <a:lnTo>
                  <a:pt x="2478506" y="1022684"/>
                </a:lnTo>
                <a:lnTo>
                  <a:pt x="1876927" y="421105"/>
                </a:lnTo>
                <a:lnTo>
                  <a:pt x="1179095" y="457200"/>
                </a:lnTo>
                <a:lnTo>
                  <a:pt x="974558" y="276726"/>
                </a:lnTo>
                <a:lnTo>
                  <a:pt x="228600" y="276726"/>
                </a:lnTo>
                <a:lnTo>
                  <a:pt x="0" y="72189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315170" y="5897853"/>
            <a:ext cx="91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7406609" y="5440658"/>
            <a:ext cx="274317" cy="7315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5243" y="5349219"/>
            <a:ext cx="73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45 deg</a:t>
            </a:r>
            <a:endParaRPr lang="en-US" sz="1600" dirty="0"/>
          </a:p>
        </p:txBody>
      </p:sp>
      <p:sp>
        <p:nvSpPr>
          <p:cNvPr id="11" name="Freeform 10"/>
          <p:cNvSpPr/>
          <p:nvPr/>
        </p:nvSpPr>
        <p:spPr>
          <a:xfrm>
            <a:off x="3566171" y="4983463"/>
            <a:ext cx="733926" cy="1058779"/>
          </a:xfrm>
          <a:custGeom>
            <a:avLst/>
            <a:gdLst>
              <a:gd name="connsiteX0" fmla="*/ 0 w 733926"/>
              <a:gd name="connsiteY0" fmla="*/ 0 h 1058779"/>
              <a:gd name="connsiteX1" fmla="*/ 733926 w 733926"/>
              <a:gd name="connsiteY1" fmla="*/ 1058779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926" h="1058779">
                <a:moveTo>
                  <a:pt x="0" y="0"/>
                </a:moveTo>
                <a:lnTo>
                  <a:pt x="733926" y="105877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560342" y="4983463"/>
            <a:ext cx="733926" cy="1058779"/>
          </a:xfrm>
          <a:custGeom>
            <a:avLst/>
            <a:gdLst>
              <a:gd name="connsiteX0" fmla="*/ 0 w 733926"/>
              <a:gd name="connsiteY0" fmla="*/ 0 h 1058779"/>
              <a:gd name="connsiteX1" fmla="*/ 733926 w 733926"/>
              <a:gd name="connsiteY1" fmla="*/ 1058779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926" h="1058779">
                <a:moveTo>
                  <a:pt x="0" y="0"/>
                </a:moveTo>
                <a:lnTo>
                  <a:pt x="733926" y="105877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737391" y="4983463"/>
            <a:ext cx="733926" cy="1058779"/>
          </a:xfrm>
          <a:custGeom>
            <a:avLst/>
            <a:gdLst>
              <a:gd name="connsiteX0" fmla="*/ 0 w 733926"/>
              <a:gd name="connsiteY0" fmla="*/ 0 h 1058779"/>
              <a:gd name="connsiteX1" fmla="*/ 733926 w 733926"/>
              <a:gd name="connsiteY1" fmla="*/ 1058779 h 105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3926" h="1058779">
                <a:moveTo>
                  <a:pt x="0" y="0"/>
                </a:moveTo>
                <a:lnTo>
                  <a:pt x="733926" y="105877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6244389" y="5101389"/>
            <a:ext cx="1503948" cy="794085"/>
          </a:xfrm>
          <a:custGeom>
            <a:avLst/>
            <a:gdLst>
              <a:gd name="connsiteX0" fmla="*/ 0 w 1503948"/>
              <a:gd name="connsiteY0" fmla="*/ 794085 h 794085"/>
              <a:gd name="connsiteX1" fmla="*/ 336885 w 1503948"/>
              <a:gd name="connsiteY1" fmla="*/ 517358 h 794085"/>
              <a:gd name="connsiteX2" fmla="*/ 541422 w 1503948"/>
              <a:gd name="connsiteY2" fmla="*/ 517358 h 794085"/>
              <a:gd name="connsiteX3" fmla="*/ 733927 w 1503948"/>
              <a:gd name="connsiteY3" fmla="*/ 312822 h 794085"/>
              <a:gd name="connsiteX4" fmla="*/ 914400 w 1503948"/>
              <a:gd name="connsiteY4" fmla="*/ 324853 h 794085"/>
              <a:gd name="connsiteX5" fmla="*/ 1203158 w 1503948"/>
              <a:gd name="connsiteY5" fmla="*/ 0 h 794085"/>
              <a:gd name="connsiteX6" fmla="*/ 1503948 w 1503948"/>
              <a:gd name="connsiteY6" fmla="*/ 0 h 79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948" h="794085">
                <a:moveTo>
                  <a:pt x="0" y="794085"/>
                </a:moveTo>
                <a:lnTo>
                  <a:pt x="336885" y="517358"/>
                </a:lnTo>
                <a:lnTo>
                  <a:pt x="541422" y="517358"/>
                </a:lnTo>
                <a:lnTo>
                  <a:pt x="733927" y="312822"/>
                </a:lnTo>
                <a:lnTo>
                  <a:pt x="914400" y="324853"/>
                </a:lnTo>
                <a:lnTo>
                  <a:pt x="1203158" y="0"/>
                </a:lnTo>
                <a:lnTo>
                  <a:pt x="1503948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35024" y="6080731"/>
            <a:ext cx="3657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6463" y="5284982"/>
            <a:ext cx="73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BC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9195" y="5010665"/>
            <a:ext cx="73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23366" y="4919226"/>
            <a:ext cx="73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34659" y="5074902"/>
            <a:ext cx="73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011708" y="5166341"/>
            <a:ext cx="731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585" y="6172170"/>
            <a:ext cx="109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200mtrs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 rot="18694004">
            <a:off x="6692840" y="5268864"/>
            <a:ext cx="119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In-Pit Dump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42" y="137196"/>
            <a:ext cx="4937756" cy="569387"/>
          </a:xfr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DUMP  SPACE  AVAILABLE   </a:t>
            </a:r>
            <a:endParaRPr lang="en-IN" sz="2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2916" y="777269"/>
            <a:ext cx="7772400" cy="417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124" y="5074902"/>
            <a:ext cx="813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Dump-1:  12.4  M </a:t>
            </a:r>
            <a:r>
              <a:rPr lang="en-US" b="1" dirty="0" err="1" smtClean="0"/>
              <a:t>CuM</a:t>
            </a:r>
            <a:r>
              <a:rPr lang="en-US" b="1" dirty="0" smtClean="0"/>
              <a:t>  ( to be re-handled)</a:t>
            </a:r>
          </a:p>
          <a:p>
            <a:r>
              <a:rPr lang="en-US" b="1" dirty="0" smtClean="0"/>
              <a:t>Dump-2:  16.8  M </a:t>
            </a:r>
            <a:r>
              <a:rPr lang="en-US" b="1" dirty="0" err="1" smtClean="0"/>
              <a:t>CuM</a:t>
            </a:r>
            <a:endParaRPr lang="en-US" b="1" dirty="0" smtClean="0"/>
          </a:p>
          <a:p>
            <a:r>
              <a:rPr lang="en-US" b="1" dirty="0" smtClean="0"/>
              <a:t>Dump-3:   202  </a:t>
            </a:r>
            <a:r>
              <a:rPr lang="en-US" b="1" dirty="0" err="1" smtClean="0"/>
              <a:t>MCuM</a:t>
            </a:r>
            <a:r>
              <a:rPr lang="en-US" b="1" dirty="0" smtClean="0"/>
              <a:t> +  12.4 </a:t>
            </a:r>
            <a:r>
              <a:rPr lang="en-US" b="1" dirty="0" err="1" smtClean="0"/>
              <a:t>MCuM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Dump-4:   In- Pit Dump -1:  12.5 </a:t>
            </a:r>
            <a:r>
              <a:rPr lang="en-US" b="1" dirty="0" err="1" smtClean="0"/>
              <a:t>MCuM</a:t>
            </a:r>
            <a:endParaRPr lang="en-US" b="1" dirty="0" smtClean="0"/>
          </a:p>
          <a:p>
            <a:r>
              <a:rPr lang="en-US" b="1" dirty="0" smtClean="0"/>
              <a:t>	  In-Pit Dump-2 :  35.4  </a:t>
            </a:r>
            <a:r>
              <a:rPr lang="en-US" b="1" dirty="0" err="1" smtClean="0"/>
              <a:t>MCuM</a:t>
            </a:r>
            <a:endParaRPr lang="en-US" b="1" dirty="0" smtClean="0"/>
          </a:p>
          <a:p>
            <a:r>
              <a:rPr lang="en-US" b="1" dirty="0" smtClean="0"/>
              <a:t>                   In –Pit  Dump-3 :  57 .6 </a:t>
            </a:r>
            <a:r>
              <a:rPr lang="en-US" b="1" dirty="0" err="1" smtClean="0"/>
              <a:t>MCuM</a:t>
            </a:r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Freeform 5"/>
          <p:cNvSpPr/>
          <p:nvPr/>
        </p:nvSpPr>
        <p:spPr>
          <a:xfrm rot="605555">
            <a:off x="6400780" y="3548440"/>
            <a:ext cx="1463024" cy="1130968"/>
          </a:xfrm>
          <a:custGeom>
            <a:avLst/>
            <a:gdLst>
              <a:gd name="connsiteX0" fmla="*/ 1130968 w 1287379"/>
              <a:gd name="connsiteY0" fmla="*/ 914400 h 1130968"/>
              <a:gd name="connsiteX1" fmla="*/ 721895 w 1287379"/>
              <a:gd name="connsiteY1" fmla="*/ 372979 h 1130968"/>
              <a:gd name="connsiteX2" fmla="*/ 324853 w 1287379"/>
              <a:gd name="connsiteY2" fmla="*/ 96252 h 1130968"/>
              <a:gd name="connsiteX3" fmla="*/ 108284 w 1287379"/>
              <a:gd name="connsiteY3" fmla="*/ 0 h 1130968"/>
              <a:gd name="connsiteX4" fmla="*/ 0 w 1287379"/>
              <a:gd name="connsiteY4" fmla="*/ 926431 h 1130968"/>
              <a:gd name="connsiteX5" fmla="*/ 360947 w 1287379"/>
              <a:gd name="connsiteY5" fmla="*/ 1058779 h 1130968"/>
              <a:gd name="connsiteX6" fmla="*/ 782053 w 1287379"/>
              <a:gd name="connsiteY6" fmla="*/ 1106905 h 1130968"/>
              <a:gd name="connsiteX7" fmla="*/ 1155032 w 1287379"/>
              <a:gd name="connsiteY7" fmla="*/ 1130968 h 1130968"/>
              <a:gd name="connsiteX8" fmla="*/ 1287379 w 1287379"/>
              <a:gd name="connsiteY8" fmla="*/ 1130968 h 1130968"/>
              <a:gd name="connsiteX9" fmla="*/ 1287379 w 1287379"/>
              <a:gd name="connsiteY9" fmla="*/ 974558 h 1130968"/>
              <a:gd name="connsiteX0" fmla="*/ 1130968 w 1287379"/>
              <a:gd name="connsiteY0" fmla="*/ 914400 h 1130968"/>
              <a:gd name="connsiteX1" fmla="*/ 1234404 w 1287379"/>
              <a:gd name="connsiteY1" fmla="*/ 984170 h 1130968"/>
              <a:gd name="connsiteX2" fmla="*/ 721895 w 1287379"/>
              <a:gd name="connsiteY2" fmla="*/ 372979 h 1130968"/>
              <a:gd name="connsiteX3" fmla="*/ 324853 w 1287379"/>
              <a:gd name="connsiteY3" fmla="*/ 96252 h 1130968"/>
              <a:gd name="connsiteX4" fmla="*/ 108284 w 1287379"/>
              <a:gd name="connsiteY4" fmla="*/ 0 h 1130968"/>
              <a:gd name="connsiteX5" fmla="*/ 0 w 1287379"/>
              <a:gd name="connsiteY5" fmla="*/ 926431 h 1130968"/>
              <a:gd name="connsiteX6" fmla="*/ 360947 w 1287379"/>
              <a:gd name="connsiteY6" fmla="*/ 1058779 h 1130968"/>
              <a:gd name="connsiteX7" fmla="*/ 782053 w 1287379"/>
              <a:gd name="connsiteY7" fmla="*/ 1106905 h 1130968"/>
              <a:gd name="connsiteX8" fmla="*/ 1155032 w 1287379"/>
              <a:gd name="connsiteY8" fmla="*/ 1130968 h 1130968"/>
              <a:gd name="connsiteX9" fmla="*/ 1287379 w 1287379"/>
              <a:gd name="connsiteY9" fmla="*/ 1130968 h 1130968"/>
              <a:gd name="connsiteX10" fmla="*/ 1287379 w 1287379"/>
              <a:gd name="connsiteY10" fmla="*/ 974558 h 1130968"/>
              <a:gd name="connsiteX0" fmla="*/ 1234404 w 1287379"/>
              <a:gd name="connsiteY0" fmla="*/ 984170 h 1130968"/>
              <a:gd name="connsiteX1" fmla="*/ 721895 w 1287379"/>
              <a:gd name="connsiteY1" fmla="*/ 372979 h 1130968"/>
              <a:gd name="connsiteX2" fmla="*/ 324853 w 1287379"/>
              <a:gd name="connsiteY2" fmla="*/ 96252 h 1130968"/>
              <a:gd name="connsiteX3" fmla="*/ 108284 w 1287379"/>
              <a:gd name="connsiteY3" fmla="*/ 0 h 1130968"/>
              <a:gd name="connsiteX4" fmla="*/ 0 w 1287379"/>
              <a:gd name="connsiteY4" fmla="*/ 926431 h 1130968"/>
              <a:gd name="connsiteX5" fmla="*/ 360947 w 1287379"/>
              <a:gd name="connsiteY5" fmla="*/ 1058779 h 1130968"/>
              <a:gd name="connsiteX6" fmla="*/ 782053 w 1287379"/>
              <a:gd name="connsiteY6" fmla="*/ 1106905 h 1130968"/>
              <a:gd name="connsiteX7" fmla="*/ 1155032 w 1287379"/>
              <a:gd name="connsiteY7" fmla="*/ 1130968 h 1130968"/>
              <a:gd name="connsiteX8" fmla="*/ 1287379 w 1287379"/>
              <a:gd name="connsiteY8" fmla="*/ 1130968 h 1130968"/>
              <a:gd name="connsiteX9" fmla="*/ 1287379 w 1287379"/>
              <a:gd name="connsiteY9" fmla="*/ 974558 h 1130968"/>
              <a:gd name="connsiteX0" fmla="*/ 1234404 w 1287379"/>
              <a:gd name="connsiteY0" fmla="*/ 984170 h 1130968"/>
              <a:gd name="connsiteX1" fmla="*/ 721895 w 1287379"/>
              <a:gd name="connsiteY1" fmla="*/ 372979 h 1130968"/>
              <a:gd name="connsiteX2" fmla="*/ 324853 w 1287379"/>
              <a:gd name="connsiteY2" fmla="*/ 96252 h 1130968"/>
              <a:gd name="connsiteX3" fmla="*/ 108284 w 1287379"/>
              <a:gd name="connsiteY3" fmla="*/ 0 h 1130968"/>
              <a:gd name="connsiteX4" fmla="*/ 0 w 1287379"/>
              <a:gd name="connsiteY4" fmla="*/ 926431 h 1130968"/>
              <a:gd name="connsiteX5" fmla="*/ 360947 w 1287379"/>
              <a:gd name="connsiteY5" fmla="*/ 1058779 h 1130968"/>
              <a:gd name="connsiteX6" fmla="*/ 782053 w 1287379"/>
              <a:gd name="connsiteY6" fmla="*/ 1106905 h 1130968"/>
              <a:gd name="connsiteX7" fmla="*/ 1155032 w 1287379"/>
              <a:gd name="connsiteY7" fmla="*/ 1130968 h 1130968"/>
              <a:gd name="connsiteX8" fmla="*/ 1234404 w 1287379"/>
              <a:gd name="connsiteY8" fmla="*/ 1075609 h 1130968"/>
              <a:gd name="connsiteX9" fmla="*/ 1287379 w 1287379"/>
              <a:gd name="connsiteY9" fmla="*/ 974558 h 1130968"/>
              <a:gd name="connsiteX0" fmla="*/ 1234404 w 1234404"/>
              <a:gd name="connsiteY0" fmla="*/ 984170 h 1130968"/>
              <a:gd name="connsiteX1" fmla="*/ 721895 w 1234404"/>
              <a:gd name="connsiteY1" fmla="*/ 372979 h 1130968"/>
              <a:gd name="connsiteX2" fmla="*/ 324853 w 1234404"/>
              <a:gd name="connsiteY2" fmla="*/ 96252 h 1130968"/>
              <a:gd name="connsiteX3" fmla="*/ 108284 w 1234404"/>
              <a:gd name="connsiteY3" fmla="*/ 0 h 1130968"/>
              <a:gd name="connsiteX4" fmla="*/ 0 w 1234404"/>
              <a:gd name="connsiteY4" fmla="*/ 926431 h 1130968"/>
              <a:gd name="connsiteX5" fmla="*/ 360947 w 1234404"/>
              <a:gd name="connsiteY5" fmla="*/ 1058779 h 1130968"/>
              <a:gd name="connsiteX6" fmla="*/ 782053 w 1234404"/>
              <a:gd name="connsiteY6" fmla="*/ 1106905 h 1130968"/>
              <a:gd name="connsiteX7" fmla="*/ 1155032 w 1234404"/>
              <a:gd name="connsiteY7" fmla="*/ 1130968 h 1130968"/>
              <a:gd name="connsiteX8" fmla="*/ 1234404 w 1234404"/>
              <a:gd name="connsiteY8" fmla="*/ 1075609 h 1130968"/>
              <a:gd name="connsiteX9" fmla="*/ 1142965 w 1234404"/>
              <a:gd name="connsiteY9" fmla="*/ 984170 h 1130968"/>
              <a:gd name="connsiteX0" fmla="*/ 1234404 w 1234404"/>
              <a:gd name="connsiteY0" fmla="*/ 984170 h 1130968"/>
              <a:gd name="connsiteX1" fmla="*/ 721895 w 1234404"/>
              <a:gd name="connsiteY1" fmla="*/ 372979 h 1130968"/>
              <a:gd name="connsiteX2" fmla="*/ 324853 w 1234404"/>
              <a:gd name="connsiteY2" fmla="*/ 96252 h 1130968"/>
              <a:gd name="connsiteX3" fmla="*/ 108284 w 1234404"/>
              <a:gd name="connsiteY3" fmla="*/ 0 h 1130968"/>
              <a:gd name="connsiteX4" fmla="*/ 0 w 1234404"/>
              <a:gd name="connsiteY4" fmla="*/ 926431 h 1130968"/>
              <a:gd name="connsiteX5" fmla="*/ 360947 w 1234404"/>
              <a:gd name="connsiteY5" fmla="*/ 1058779 h 1130968"/>
              <a:gd name="connsiteX6" fmla="*/ 782053 w 1234404"/>
              <a:gd name="connsiteY6" fmla="*/ 1106905 h 1130968"/>
              <a:gd name="connsiteX7" fmla="*/ 1155032 w 1234404"/>
              <a:gd name="connsiteY7" fmla="*/ 1130968 h 1130968"/>
              <a:gd name="connsiteX8" fmla="*/ 1234404 w 1234404"/>
              <a:gd name="connsiteY8" fmla="*/ 1075609 h 1130968"/>
              <a:gd name="connsiteX9" fmla="*/ 1234404 w 1234404"/>
              <a:gd name="connsiteY9" fmla="*/ 984170 h 113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404" h="1130968">
                <a:moveTo>
                  <a:pt x="1234404" y="984170"/>
                </a:moveTo>
                <a:lnTo>
                  <a:pt x="721895" y="372979"/>
                </a:lnTo>
                <a:lnTo>
                  <a:pt x="324853" y="96252"/>
                </a:lnTo>
                <a:lnTo>
                  <a:pt x="108284" y="0"/>
                </a:lnTo>
                <a:lnTo>
                  <a:pt x="0" y="926431"/>
                </a:lnTo>
                <a:lnTo>
                  <a:pt x="360947" y="1058779"/>
                </a:lnTo>
                <a:lnTo>
                  <a:pt x="782053" y="1106905"/>
                </a:lnTo>
                <a:lnTo>
                  <a:pt x="1155032" y="1130968"/>
                </a:lnTo>
                <a:lnTo>
                  <a:pt x="1234404" y="1075609"/>
                </a:lnTo>
                <a:lnTo>
                  <a:pt x="1234404" y="98417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1927" y="3154683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6229" y="5086350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0853" y="2606049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20634" y="461770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Dump-4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7955243" y="4800585"/>
            <a:ext cx="731514" cy="182880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52146" y="4343390"/>
            <a:ext cx="914390" cy="365756"/>
          </a:xfrm>
          <a:prstGeom prst="straightConnector1">
            <a:avLst/>
          </a:prstGeom>
          <a:ln w="317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52" y="411513"/>
            <a:ext cx="603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BURDEN DUMPING SEQUANCE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96714"/>
          <a:ext cx="9143996" cy="4526236"/>
        </p:xfrm>
        <a:graphic>
          <a:graphicData uri="http://schemas.openxmlformats.org/drawingml/2006/table">
            <a:tbl>
              <a:tblPr/>
              <a:tblGrid>
                <a:gridCol w="1659512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  <a:gridCol w="534606"/>
              </a:tblGrid>
              <a:tr h="41147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Y2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Y3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Y4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Y6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Y7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Y8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Y9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Y11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Y12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Y13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Loose OB Mbcum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342.0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1476"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AVAILABLE DUMP SPACE  IN  MBCUM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Dump-I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12.4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Dump-2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16.8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16.8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In-Pit  BC dump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In-Pit  T1 dump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35.4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35.4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In-Pit  T1 dump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57.6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57.6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29.1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35.4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57.6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122.2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Internal dumping-MCuM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15.8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139.1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External Dumping - MCuM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8.7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17.5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202.8</a:t>
                      </a:r>
                    </a:p>
                  </a:txBody>
                  <a:tcPr marL="5569" marR="5569" marT="556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bp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25692"/>
            <a:ext cx="9144000" cy="536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5953" y="137196"/>
            <a:ext cx="832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 POSITION AT END OF BOX CUT ( Year -4)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7" y="3794756"/>
            <a:ext cx="219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Dump-1  Completed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</a:rPr>
              <a:t>12.4 mCuM</a:t>
            </a:r>
          </a:p>
          <a:p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9487" y="5257780"/>
            <a:ext cx="219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Dump-2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Completed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</a:rPr>
              <a:t>16.2 mCuM</a:t>
            </a:r>
          </a:p>
          <a:p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07" y="5714975"/>
            <a:ext cx="219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End of Box Cut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10300" y="4038600"/>
            <a:ext cx="342900" cy="736600"/>
          </a:xfrm>
          <a:custGeom>
            <a:avLst/>
            <a:gdLst>
              <a:gd name="connsiteX0" fmla="*/ 0 w 342900"/>
              <a:gd name="connsiteY0" fmla="*/ 0 h 736600"/>
              <a:gd name="connsiteX1" fmla="*/ 342900 w 342900"/>
              <a:gd name="connsiteY1" fmla="*/ 215900 h 736600"/>
              <a:gd name="connsiteX2" fmla="*/ 330200 w 342900"/>
              <a:gd name="connsiteY2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736600">
                <a:moveTo>
                  <a:pt x="0" y="0"/>
                </a:moveTo>
                <a:lnTo>
                  <a:pt x="342900" y="215900"/>
                </a:lnTo>
                <a:lnTo>
                  <a:pt x="330200" y="736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096000" y="4051300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172200" y="4102100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337300" y="4216400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426200" y="4254500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6243302" y="4163051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10" y="5349219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T-1, T2 &amp; T3  in operation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6536" y="1508781"/>
            <a:ext cx="219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Ex-Pit  Dump in operation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44 mCuM</a:t>
            </a:r>
          </a:p>
          <a:p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94951" y="4709146"/>
            <a:ext cx="822951" cy="6400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47351" y="4861546"/>
            <a:ext cx="822951" cy="6400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rot="5400000" flipH="1" flipV="1">
            <a:off x="6583658" y="5349220"/>
            <a:ext cx="640073" cy="9143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86390" y="5166341"/>
            <a:ext cx="822951" cy="6400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956280" y="3977634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5814041" y="3964934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681963" y="3886195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40488" y="4160512"/>
            <a:ext cx="1005829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8046683" y="5257780"/>
            <a:ext cx="274317" cy="2743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6537939" y="2743207"/>
            <a:ext cx="1188707" cy="18287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3002" y="137196"/>
            <a:ext cx="832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PIT DUMP-1  AFTER COMPLETION OF BOX CUT</a:t>
            </a:r>
          </a:p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Year -5)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25" descr="kbp9.gif"/>
          <p:cNvPicPr>
            <a:picLocks noChangeAspect="1"/>
          </p:cNvPicPr>
          <p:nvPr/>
        </p:nvPicPr>
        <p:blipFill>
          <a:blip r:embed="rId2" cstate="print"/>
          <a:srcRect l="5001" t="9607" r="14000" b="7851"/>
          <a:stretch>
            <a:fillRect/>
          </a:stretch>
        </p:blipFill>
        <p:spPr>
          <a:xfrm>
            <a:off x="0" y="1234464"/>
            <a:ext cx="9140009" cy="530346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6210300" y="4038600"/>
            <a:ext cx="342900" cy="736600"/>
          </a:xfrm>
          <a:custGeom>
            <a:avLst/>
            <a:gdLst>
              <a:gd name="connsiteX0" fmla="*/ 0 w 342900"/>
              <a:gd name="connsiteY0" fmla="*/ 0 h 736600"/>
              <a:gd name="connsiteX1" fmla="*/ 342900 w 342900"/>
              <a:gd name="connsiteY1" fmla="*/ 215900 h 736600"/>
              <a:gd name="connsiteX2" fmla="*/ 330200 w 342900"/>
              <a:gd name="connsiteY2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736600">
                <a:moveTo>
                  <a:pt x="0" y="0"/>
                </a:moveTo>
                <a:lnTo>
                  <a:pt x="342900" y="215900"/>
                </a:lnTo>
                <a:lnTo>
                  <a:pt x="330200" y="7366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096000" y="4051300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172200" y="4102100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337300" y="4216400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26200" y="4254500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243302" y="4163051"/>
            <a:ext cx="101600" cy="1282700"/>
          </a:xfrm>
          <a:custGeom>
            <a:avLst/>
            <a:gdLst>
              <a:gd name="connsiteX0" fmla="*/ 101600 w 101600"/>
              <a:gd name="connsiteY0" fmla="*/ 0 h 1282700"/>
              <a:gd name="connsiteX1" fmla="*/ 0 w 101600"/>
              <a:gd name="connsiteY1" fmla="*/ 508000 h 1282700"/>
              <a:gd name="connsiteX2" fmla="*/ 38100 w 10160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1282700">
                <a:moveTo>
                  <a:pt x="101600" y="0"/>
                </a:moveTo>
                <a:lnTo>
                  <a:pt x="0" y="508000"/>
                </a:lnTo>
                <a:lnTo>
                  <a:pt x="38100" y="12827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10" y="5349219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T-1, T2 &amp; T3  in operation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9341" y="1864703"/>
            <a:ext cx="219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Ex-Pit  Dump in operation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94951" y="4709146"/>
            <a:ext cx="822951" cy="6400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47351" y="4861546"/>
            <a:ext cx="822951" cy="6400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86390" y="5166341"/>
            <a:ext cx="822951" cy="6400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956280" y="3977634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814041" y="3964934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681963" y="3886195"/>
            <a:ext cx="444500" cy="1473200"/>
          </a:xfrm>
          <a:custGeom>
            <a:avLst/>
            <a:gdLst>
              <a:gd name="connsiteX0" fmla="*/ 431800 w 444500"/>
              <a:gd name="connsiteY0" fmla="*/ 762000 h 1473200"/>
              <a:gd name="connsiteX1" fmla="*/ 419100 w 444500"/>
              <a:gd name="connsiteY1" fmla="*/ 914400 h 1473200"/>
              <a:gd name="connsiteX2" fmla="*/ 444500 w 444500"/>
              <a:gd name="connsiteY2" fmla="*/ 1244600 h 1473200"/>
              <a:gd name="connsiteX3" fmla="*/ 406400 w 444500"/>
              <a:gd name="connsiteY3" fmla="*/ 1473200 h 1473200"/>
              <a:gd name="connsiteX4" fmla="*/ 63500 w 444500"/>
              <a:gd name="connsiteY4" fmla="*/ 1320800 h 1473200"/>
              <a:gd name="connsiteX5" fmla="*/ 0 w 444500"/>
              <a:gd name="connsiteY5" fmla="*/ 571500 h 1473200"/>
              <a:gd name="connsiteX6" fmla="*/ 101600 w 444500"/>
              <a:gd name="connsiteY6" fmla="*/ 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00" h="1473200">
                <a:moveTo>
                  <a:pt x="431800" y="762000"/>
                </a:moveTo>
                <a:lnTo>
                  <a:pt x="419100" y="914400"/>
                </a:lnTo>
                <a:lnTo>
                  <a:pt x="444500" y="1244600"/>
                </a:lnTo>
                <a:lnTo>
                  <a:pt x="406400" y="1473200"/>
                </a:lnTo>
                <a:lnTo>
                  <a:pt x="63500" y="1320800"/>
                </a:lnTo>
                <a:lnTo>
                  <a:pt x="0" y="571500"/>
                </a:lnTo>
                <a:lnTo>
                  <a:pt x="10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8046683" y="5257780"/>
            <a:ext cx="274317" cy="2743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09341" y="6099175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Pit  Dump-1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12.5 MCum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876800" y="3873500"/>
            <a:ext cx="660400" cy="1384300"/>
          </a:xfrm>
          <a:custGeom>
            <a:avLst/>
            <a:gdLst>
              <a:gd name="connsiteX0" fmla="*/ 25400 w 660400"/>
              <a:gd name="connsiteY0" fmla="*/ 38100 h 1384300"/>
              <a:gd name="connsiteX1" fmla="*/ 127000 w 660400"/>
              <a:gd name="connsiteY1" fmla="*/ 0 h 1384300"/>
              <a:gd name="connsiteX2" fmla="*/ 622300 w 660400"/>
              <a:gd name="connsiteY2" fmla="*/ 177800 h 1384300"/>
              <a:gd name="connsiteX3" fmla="*/ 622300 w 660400"/>
              <a:gd name="connsiteY3" fmla="*/ 774700 h 1384300"/>
              <a:gd name="connsiteX4" fmla="*/ 660400 w 660400"/>
              <a:gd name="connsiteY4" fmla="*/ 1371600 h 1384300"/>
              <a:gd name="connsiteX5" fmla="*/ 584200 w 660400"/>
              <a:gd name="connsiteY5" fmla="*/ 1384300 h 1384300"/>
              <a:gd name="connsiteX6" fmla="*/ 304800 w 660400"/>
              <a:gd name="connsiteY6" fmla="*/ 1168400 h 1384300"/>
              <a:gd name="connsiteX7" fmla="*/ 114300 w 660400"/>
              <a:gd name="connsiteY7" fmla="*/ 914400 h 1384300"/>
              <a:gd name="connsiteX8" fmla="*/ 215900 w 660400"/>
              <a:gd name="connsiteY8" fmla="*/ 571500 h 1384300"/>
              <a:gd name="connsiteX9" fmla="*/ 0 w 660400"/>
              <a:gd name="connsiteY9" fmla="*/ 101600 h 1384300"/>
              <a:gd name="connsiteX10" fmla="*/ 25400 w 660400"/>
              <a:gd name="connsiteY10" fmla="*/ 381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0400" h="1384300">
                <a:moveTo>
                  <a:pt x="25400" y="38100"/>
                </a:moveTo>
                <a:lnTo>
                  <a:pt x="127000" y="0"/>
                </a:lnTo>
                <a:lnTo>
                  <a:pt x="622300" y="177800"/>
                </a:lnTo>
                <a:lnTo>
                  <a:pt x="622300" y="774700"/>
                </a:lnTo>
                <a:lnTo>
                  <a:pt x="660400" y="1371600"/>
                </a:lnTo>
                <a:lnTo>
                  <a:pt x="584200" y="1384300"/>
                </a:lnTo>
                <a:lnTo>
                  <a:pt x="304800" y="1168400"/>
                </a:lnTo>
                <a:lnTo>
                  <a:pt x="114300" y="914400"/>
                </a:lnTo>
                <a:lnTo>
                  <a:pt x="215900" y="571500"/>
                </a:lnTo>
                <a:lnTo>
                  <a:pt x="0" y="101600"/>
                </a:lnTo>
                <a:lnTo>
                  <a:pt x="25400" y="38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kbp10.gif"/>
          <p:cNvPicPr>
            <a:picLocks noChangeAspect="1"/>
          </p:cNvPicPr>
          <p:nvPr/>
        </p:nvPicPr>
        <p:blipFill>
          <a:blip r:embed="rId2" cstate="print"/>
          <a:srcRect l="7000" t="18388" r="19000" b="13120"/>
          <a:stretch>
            <a:fillRect/>
          </a:stretch>
        </p:blipFill>
        <p:spPr>
          <a:xfrm>
            <a:off x="-1" y="1051585"/>
            <a:ext cx="9144001" cy="523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46" y="45757"/>
            <a:ext cx="832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PIT DUMP-2  AFTER COMPLETION OF   TERRACE T-1  (Year -9)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68903" y="4526268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T-2, T3 &amp; WT6  in operation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219" y="1234464"/>
            <a:ext cx="219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Ex-Pit  Dump in operation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89122" y="4343390"/>
            <a:ext cx="457195" cy="2743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8046683" y="5257780"/>
            <a:ext cx="274317" cy="2743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4951" y="5623536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Pit  Dump-2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35.4 MCum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83658" y="4983463"/>
            <a:ext cx="822951" cy="6400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876800" y="3141968"/>
            <a:ext cx="660400" cy="1384300"/>
          </a:xfrm>
          <a:custGeom>
            <a:avLst/>
            <a:gdLst>
              <a:gd name="connsiteX0" fmla="*/ 25400 w 660400"/>
              <a:gd name="connsiteY0" fmla="*/ 38100 h 1384300"/>
              <a:gd name="connsiteX1" fmla="*/ 127000 w 660400"/>
              <a:gd name="connsiteY1" fmla="*/ 0 h 1384300"/>
              <a:gd name="connsiteX2" fmla="*/ 622300 w 660400"/>
              <a:gd name="connsiteY2" fmla="*/ 177800 h 1384300"/>
              <a:gd name="connsiteX3" fmla="*/ 622300 w 660400"/>
              <a:gd name="connsiteY3" fmla="*/ 774700 h 1384300"/>
              <a:gd name="connsiteX4" fmla="*/ 660400 w 660400"/>
              <a:gd name="connsiteY4" fmla="*/ 1371600 h 1384300"/>
              <a:gd name="connsiteX5" fmla="*/ 584200 w 660400"/>
              <a:gd name="connsiteY5" fmla="*/ 1384300 h 1384300"/>
              <a:gd name="connsiteX6" fmla="*/ 304800 w 660400"/>
              <a:gd name="connsiteY6" fmla="*/ 1168400 h 1384300"/>
              <a:gd name="connsiteX7" fmla="*/ 114300 w 660400"/>
              <a:gd name="connsiteY7" fmla="*/ 914400 h 1384300"/>
              <a:gd name="connsiteX8" fmla="*/ 215900 w 660400"/>
              <a:gd name="connsiteY8" fmla="*/ 571500 h 1384300"/>
              <a:gd name="connsiteX9" fmla="*/ 0 w 660400"/>
              <a:gd name="connsiteY9" fmla="*/ 101600 h 1384300"/>
              <a:gd name="connsiteX10" fmla="*/ 25400 w 660400"/>
              <a:gd name="connsiteY10" fmla="*/ 381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0400" h="1384300">
                <a:moveTo>
                  <a:pt x="25400" y="38100"/>
                </a:moveTo>
                <a:lnTo>
                  <a:pt x="127000" y="0"/>
                </a:lnTo>
                <a:lnTo>
                  <a:pt x="622300" y="177800"/>
                </a:lnTo>
                <a:lnTo>
                  <a:pt x="622300" y="774700"/>
                </a:lnTo>
                <a:lnTo>
                  <a:pt x="660400" y="1371600"/>
                </a:lnTo>
                <a:lnTo>
                  <a:pt x="584200" y="1384300"/>
                </a:lnTo>
                <a:lnTo>
                  <a:pt x="304800" y="1168400"/>
                </a:lnTo>
                <a:lnTo>
                  <a:pt x="114300" y="914400"/>
                </a:lnTo>
                <a:lnTo>
                  <a:pt x="215900" y="571500"/>
                </a:lnTo>
                <a:lnTo>
                  <a:pt x="0" y="101600"/>
                </a:lnTo>
                <a:lnTo>
                  <a:pt x="25400" y="381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68903" y="2971805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Dump-1  has been re-handled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13164209" flipH="1">
            <a:off x="4570699" y="1793372"/>
            <a:ext cx="498802" cy="12078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3002" y="137196"/>
            <a:ext cx="8320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PIT DUMP-3  AFTER COMPLETION OF TERRACE </a:t>
            </a:r>
          </a:p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T-2 (Year -10)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kbp11.gif"/>
          <p:cNvPicPr>
            <a:picLocks noChangeAspect="1"/>
          </p:cNvPicPr>
          <p:nvPr/>
        </p:nvPicPr>
        <p:blipFill>
          <a:blip r:embed="rId2" cstate="print"/>
          <a:srcRect l="4001" t="14876" r="15000" b="9607"/>
          <a:stretch>
            <a:fillRect/>
          </a:stretch>
        </p:blipFill>
        <p:spPr>
          <a:xfrm>
            <a:off x="0" y="1127126"/>
            <a:ext cx="9144000" cy="51224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68903" y="4526268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T-3, WT-6 &amp; WT5  in operation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219" y="1892439"/>
            <a:ext cx="237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Ex-Pit  Dump in operation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89122" y="4343390"/>
            <a:ext cx="457195" cy="2743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8046683" y="5257780"/>
            <a:ext cx="274317" cy="2743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4951" y="5623536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Pit  Dump-3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57.57 MCum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83658" y="4983463"/>
            <a:ext cx="822951" cy="6400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prime objective of waste dump planning is to minimize the vertical and horizontal distance between source and disposal area.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Other factors  like  stability,  availability  of dumping  area, environmental  hazards, types of equipments used etc. usually act counter to above objective. 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Therefore, it is necessary to determine basic factors  governing the waste dump plan for an opencast mine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89" y="436927"/>
            <a:ext cx="978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ULTIMATE VOID AFTER -13 YEARS ( END OF LIFE OF MINE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15" name="Picture 14" descr="kbp11.gif"/>
          <p:cNvPicPr>
            <a:picLocks noChangeAspect="1"/>
          </p:cNvPicPr>
          <p:nvPr/>
        </p:nvPicPr>
        <p:blipFill>
          <a:blip r:embed="rId2" cstate="print"/>
          <a:srcRect l="4001" t="14876" r="15000" b="9607"/>
          <a:stretch>
            <a:fillRect/>
          </a:stretch>
        </p:blipFill>
        <p:spPr>
          <a:xfrm>
            <a:off x="0" y="1143025"/>
            <a:ext cx="9129015" cy="48462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68903" y="4526268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T-3, WT-6 &amp; WT5  in operation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2219" y="1234464"/>
            <a:ext cx="237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Ex-Pit  Dump in operation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( 296 HA)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212 MCuM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89122" y="4343390"/>
            <a:ext cx="457195" cy="2743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8046683" y="5257780"/>
            <a:ext cx="274317" cy="27431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4951" y="5623536"/>
            <a:ext cx="219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Pit  Dump-1 ,2 ,3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105 MCum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83658" y="4983463"/>
            <a:ext cx="822951" cy="6400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1781" y="5257780"/>
            <a:ext cx="219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Total Void – 173 MCuM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846317" y="4709146"/>
            <a:ext cx="1371585" cy="9025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89" y="137197"/>
            <a:ext cx="8869583" cy="66787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CONCLUSIONS</a:t>
            </a:r>
          </a:p>
          <a:p>
            <a:endParaRPr lang="en-US" sz="2800" b="1" dirty="0" smtClean="0"/>
          </a:p>
          <a:p>
            <a:pPr marL="514350" indent="-514350">
              <a:buAutoNum type="arabicPeriod"/>
            </a:pPr>
            <a:r>
              <a:rPr lang="en-US" sz="2400" b="1" dirty="0" smtClean="0"/>
              <a:t>Ex-Pit dumping space is essential for 5.0mtpa  within  2 &amp; ½  year.</a:t>
            </a:r>
          </a:p>
          <a:p>
            <a:pPr marL="514350" indent="-514350">
              <a:buAutoNum type="arabicPeriod"/>
            </a:pPr>
            <a:endParaRPr lang="en-US" sz="2400" b="1" dirty="0" smtClean="0"/>
          </a:p>
          <a:p>
            <a:pPr marL="514350" indent="-514350">
              <a:buAutoNum type="arabicPeriod" startAt="2"/>
            </a:pPr>
            <a:r>
              <a:rPr lang="en-US" sz="2400" b="1" dirty="0" smtClean="0"/>
              <a:t>Ex-Pit dump space should be acquired within 2 &amp;1/2 year for sustaining production level.</a:t>
            </a:r>
          </a:p>
          <a:p>
            <a:pPr marL="514350" indent="-514350"/>
            <a:endParaRPr lang="en-US" sz="2400" b="1" dirty="0" smtClean="0"/>
          </a:p>
          <a:p>
            <a:pPr marL="514350" indent="-514350">
              <a:buAutoNum type="arabicPeriod" startAt="2"/>
            </a:pPr>
            <a:r>
              <a:rPr lang="en-US" sz="2400" b="1" dirty="0" smtClean="0"/>
              <a:t>The area required for ex-pit dumping space is 296 hector.</a:t>
            </a:r>
          </a:p>
          <a:p>
            <a:pPr marL="514350" indent="-514350">
              <a:buAutoNum type="arabicPeriod" startAt="2"/>
            </a:pPr>
            <a:endParaRPr lang="en-US" sz="2400" b="1" dirty="0" smtClean="0"/>
          </a:p>
          <a:p>
            <a:pPr marL="514350" indent="-514350">
              <a:buAutoNum type="arabicPeriod" startAt="2"/>
            </a:pPr>
            <a:r>
              <a:rPr lang="en-US" sz="2400" b="1" dirty="0" smtClean="0"/>
              <a:t>Due to faster rate of production  big ultimate void is formed.</a:t>
            </a:r>
          </a:p>
          <a:p>
            <a:pPr marL="514350" indent="-514350"/>
            <a:endParaRPr lang="en-US" sz="2400" b="1" dirty="0" smtClean="0"/>
          </a:p>
          <a:p>
            <a:pPr marL="514350" indent="-514350">
              <a:buAutoNum type="arabicPeriod" startAt="2"/>
            </a:pPr>
            <a:r>
              <a:rPr lang="en-US" sz="2400" b="1" dirty="0" smtClean="0"/>
              <a:t>However, ultimate void can be used if we continue mining in  KB Block.</a:t>
            </a:r>
          </a:p>
          <a:p>
            <a:pPr marL="514350" indent="-514350"/>
            <a:endParaRPr lang="en-US" sz="2800" b="1" dirty="0" smtClean="0"/>
          </a:p>
          <a:p>
            <a:pPr marL="514350" indent="-514350">
              <a:buAutoNum type="arabicPeriod" startAt="2"/>
            </a:pPr>
            <a:endParaRPr lang="en-US" sz="2800" b="1" dirty="0" smtClean="0"/>
          </a:p>
          <a:p>
            <a:pPr marL="514350" indent="-514350">
              <a:buAutoNum type="arabicPeriod"/>
            </a:pP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(1)  To study factors governing waste handling in opencast mines.</a:t>
            </a:r>
          </a:p>
          <a:p>
            <a:pPr marL="457200" indent="-457200">
              <a:buClr>
                <a:schemeClr val="bg1"/>
              </a:buClr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Clr>
                <a:schemeClr val="bg1"/>
              </a:buClr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Clr>
                <a:schemeClr val="bg1"/>
              </a:buCl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To optimize the waste handling capacity of an opencast mine.</a:t>
            </a:r>
            <a:endParaRPr lang="en-IN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2784475"/>
            <a:ext cx="8286750" cy="159067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663300"/>
                </a:solidFill>
                <a:latin typeface="Algerian" pitchFamily="82" charset="0"/>
              </a:rPr>
              <a:t>Parameters  affecting  waste  handling  capacity  of  a  mine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Economic parameters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75" y="1587500"/>
            <a:ext cx="8686800" cy="4525963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SzPct val="80000"/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Minimize the horizontal and vertical distance of the source to disposal area ,</a:t>
            </a:r>
          </a:p>
          <a:p>
            <a:pPr marL="514350" indent="-514350">
              <a:buClr>
                <a:schemeClr val="bg1"/>
              </a:buClr>
              <a:buSzPct val="80000"/>
              <a:buFont typeface="+mj-lt"/>
              <a:buAutoNum type="arabicParenR"/>
            </a:pPr>
            <a:endParaRPr lang="en-US" dirty="0" smtClean="0">
              <a:solidFill>
                <a:srgbClr val="002060"/>
              </a:solidFill>
              <a:cs typeface="Times New Roman" pitchFamily="18" charset="0"/>
            </a:endParaRPr>
          </a:p>
          <a:p>
            <a:pPr marL="514350" indent="-514350">
              <a:buClr>
                <a:schemeClr val="bg1"/>
              </a:buClr>
              <a:buSzPct val="80000"/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Deciding type of dumping ( </a:t>
            </a:r>
            <a:r>
              <a:rPr lang="en-US" i="1" dirty="0" smtClean="0">
                <a:solidFill>
                  <a:srgbClr val="002060"/>
                </a:solidFill>
                <a:cs typeface="Times New Roman" pitchFamily="18" charset="0"/>
              </a:rPr>
              <a:t>in-pit or ex-pit)</a:t>
            </a:r>
          </a:p>
          <a:p>
            <a:pPr marL="514350" indent="-514350">
              <a:buClr>
                <a:schemeClr val="bg1"/>
              </a:buClr>
              <a:buSzPct val="80000"/>
              <a:buFont typeface="+mj-lt"/>
              <a:buAutoNum type="arabicParenR"/>
            </a:pP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cost of establishing a safe dump.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 parameters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32037"/>
            <a:ext cx="8686800" cy="4525963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SzPct val="80000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(1) Economic :-</a:t>
            </a:r>
          </a:p>
          <a:p>
            <a:pPr marL="571500" indent="-571500">
              <a:buClr>
                <a:schemeClr val="bg1"/>
              </a:buClr>
              <a:buSzPct val="80000"/>
              <a:buFont typeface="+mj-lt"/>
              <a:buAutoNum type="romanUcPeriod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Minimize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vertical  and horizontal distance,</a:t>
            </a:r>
          </a:p>
          <a:p>
            <a:pPr marL="571500" indent="-571500">
              <a:buClr>
                <a:schemeClr val="bg1"/>
              </a:buClr>
              <a:buSzPct val="80000"/>
              <a:buFont typeface="+mj-lt"/>
              <a:buAutoNum type="romanU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Minimize the current haulage cost versus the discounted future re-handling cost of in-pit dumps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32037"/>
            <a:ext cx="86868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(2) Non-economic:-</a:t>
            </a:r>
          </a:p>
          <a:p>
            <a:pPr marL="514350" indent="-514350">
              <a:buClr>
                <a:schemeClr val="bg1"/>
              </a:buClr>
              <a:buSzPct val="74000"/>
              <a:buFont typeface="+mj-lt"/>
              <a:buAutoNum type="roman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Stability,</a:t>
            </a:r>
          </a:p>
          <a:p>
            <a:pPr marL="514350" indent="-514350">
              <a:buClr>
                <a:schemeClr val="bg1"/>
              </a:buClr>
              <a:buSzPct val="74000"/>
              <a:buFont typeface="+mj-lt"/>
              <a:buAutoNum type="roman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Political or surface rights,</a:t>
            </a:r>
          </a:p>
          <a:p>
            <a:pPr marL="514350" indent="-514350">
              <a:buClr>
                <a:schemeClr val="bg1"/>
              </a:buClr>
              <a:buSzPct val="74000"/>
              <a:buFont typeface="+mj-lt"/>
              <a:buAutoNum type="roman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Environmental considerations,</a:t>
            </a:r>
          </a:p>
          <a:p>
            <a:pPr marL="514350" indent="-514350">
              <a:buClr>
                <a:schemeClr val="bg1"/>
              </a:buClr>
              <a:buSzPct val="74000"/>
              <a:buFont typeface="+mj-lt"/>
              <a:buAutoNum type="roman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Physical configuration  of dumps,</a:t>
            </a:r>
          </a:p>
          <a:p>
            <a:pPr marL="514350" indent="-514350">
              <a:buClr>
                <a:schemeClr val="bg1"/>
              </a:buClr>
              <a:buSzPct val="74000"/>
              <a:buFont typeface="+mj-lt"/>
              <a:buAutoNum type="roman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Method of placement,</a:t>
            </a:r>
          </a:p>
          <a:p>
            <a:pPr marL="514350" indent="-514350">
              <a:buClr>
                <a:schemeClr val="bg1"/>
              </a:buClr>
              <a:buSzPct val="74000"/>
              <a:buFont typeface="+mj-lt"/>
              <a:buAutoNum type="roman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The planned development schedule.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General engineering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686800" cy="4525963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SzPct val="78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Swell factor of  the run-of-mine,</a:t>
            </a:r>
          </a:p>
          <a:p>
            <a:pPr marL="514350" indent="-514350">
              <a:buClr>
                <a:schemeClr val="bg1"/>
              </a:buClr>
              <a:buSzPct val="78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Compaction ratio,</a:t>
            </a:r>
          </a:p>
          <a:p>
            <a:pPr marL="514350" indent="-514350">
              <a:buClr>
                <a:schemeClr val="bg1"/>
              </a:buClr>
              <a:buSzPct val="78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Angle of repose of the dump material,</a:t>
            </a:r>
          </a:p>
          <a:p>
            <a:pPr marL="514350" indent="-514350">
              <a:buClr>
                <a:schemeClr val="bg1"/>
              </a:buClr>
              <a:buSzPct val="78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Supportive surface strength of dump material,</a:t>
            </a:r>
          </a:p>
          <a:p>
            <a:pPr marL="514350" indent="-514350">
              <a:buClr>
                <a:schemeClr val="bg1"/>
              </a:buClr>
              <a:buSzPct val="78000"/>
              <a:buFont typeface="+mj-lt"/>
              <a:buAutoNum type="arabicParenR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Other factors</a:t>
            </a:r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2652</TotalTime>
  <Words>1479</Words>
  <Application>Microsoft Office PowerPoint</Application>
  <PresentationFormat>On-screen Show (4:3)</PresentationFormat>
  <Paragraphs>568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Trek</vt:lpstr>
      <vt:lpstr>Slide 1</vt:lpstr>
      <vt:lpstr>Optimization of waste handling in surface mines</vt:lpstr>
      <vt:lpstr>Introduction</vt:lpstr>
      <vt:lpstr>objective</vt:lpstr>
      <vt:lpstr>Parameters  affecting  waste  handling  capacity  of  a  mine</vt:lpstr>
      <vt:lpstr>Economic parameters</vt:lpstr>
      <vt:lpstr>Design  parameters</vt:lpstr>
      <vt:lpstr>Slide 8</vt:lpstr>
      <vt:lpstr>General engineering</vt:lpstr>
      <vt:lpstr>Other  factors </vt:lpstr>
      <vt:lpstr>Operating  considerations</vt:lpstr>
      <vt:lpstr>CASE STUDY</vt:lpstr>
      <vt:lpstr>Problem statement</vt:lpstr>
      <vt:lpstr>Introduction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POSSIBLE  LOCATIONS  OF  DUMPING  WASTE</vt:lpstr>
      <vt:lpstr>Criteria  for   In-Pit  Dump Sequencing </vt:lpstr>
      <vt:lpstr>DUMP  SPACE  AVAILABLE   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Tata Steel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 PRAKASH  MALI</dc:creator>
  <cp:lastModifiedBy>rcc</cp:lastModifiedBy>
  <cp:revision>269</cp:revision>
  <dcterms:created xsi:type="dcterms:W3CDTF">2011-06-14T04:06:19Z</dcterms:created>
  <dcterms:modified xsi:type="dcterms:W3CDTF">2018-09-13T06:22:14Z</dcterms:modified>
</cp:coreProperties>
</file>