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5" r:id="rId2"/>
    <p:sldId id="293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89" r:id="rId12"/>
    <p:sldId id="265" r:id="rId13"/>
    <p:sldId id="266" r:id="rId14"/>
    <p:sldId id="267" r:id="rId15"/>
    <p:sldId id="268" r:id="rId16"/>
    <p:sldId id="269" r:id="rId17"/>
    <p:sldId id="290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94" r:id="rId26"/>
    <p:sldId id="279" r:id="rId27"/>
    <p:sldId id="280" r:id="rId28"/>
    <p:sldId id="282" r:id="rId29"/>
    <p:sldId id="283" r:id="rId30"/>
    <p:sldId id="285" r:id="rId31"/>
    <p:sldId id="286" r:id="rId32"/>
    <p:sldId id="287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620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7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274DB-7FBE-4A18-A779-C76DF1030C6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2C237-9D34-4F27-83C1-5FD93C9DB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2C237-9D34-4F27-83C1-5FD93C9DB3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2C237-9D34-4F27-83C1-5FD93C9DB3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392113"/>
            <a:ext cx="8858250" cy="60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25000" lnSpcReduction="20000"/>
          </a:bodyPr>
          <a:lstStyle/>
          <a:p>
            <a:endParaRPr lang="en-US" sz="9600" dirty="0" smtClean="0"/>
          </a:p>
          <a:p>
            <a:r>
              <a:rPr lang="en-US" sz="9600" dirty="0" smtClean="0"/>
              <a:t>Structural features- Ductility/Brittle </a:t>
            </a:r>
            <a:r>
              <a:rPr lang="en-US" sz="9600" dirty="0" err="1" smtClean="0"/>
              <a:t>abrasivity</a:t>
            </a:r>
            <a:r>
              <a:rPr lang="en-US" sz="9600" dirty="0" smtClean="0"/>
              <a:t>.</a:t>
            </a:r>
          </a:p>
          <a:p>
            <a:r>
              <a:rPr lang="en-US" sz="9600" dirty="0" smtClean="0"/>
              <a:t> Removal </a:t>
            </a:r>
            <a:r>
              <a:rPr lang="en-US" sz="9600" dirty="0"/>
              <a:t>of cuttings (should be effective </a:t>
            </a:r>
            <a:r>
              <a:rPr lang="en-US" sz="9600" dirty="0" smtClean="0"/>
              <a:t>)</a:t>
            </a:r>
          </a:p>
          <a:p>
            <a:pPr>
              <a:buNone/>
            </a:pPr>
            <a:r>
              <a:rPr lang="en-US" sz="9600" dirty="0"/>
              <a:t> </a:t>
            </a:r>
            <a:r>
              <a:rPr lang="en-US" sz="9600" dirty="0" smtClean="0"/>
              <a:t>     </a:t>
            </a:r>
            <a:r>
              <a:rPr lang="en-US" sz="9600" dirty="0"/>
              <a:t>Reduce rocks layer of cuttings 40%</a:t>
            </a:r>
          </a:p>
          <a:p>
            <a:r>
              <a:rPr lang="en-US" sz="9600" dirty="0"/>
              <a:t> </a:t>
            </a:r>
            <a:r>
              <a:rPr lang="en-US" sz="9600" dirty="0" smtClean="0"/>
              <a:t>Drilling </a:t>
            </a:r>
            <a:r>
              <a:rPr lang="en-US" sz="9600" dirty="0"/>
              <a:t>–air /water/foam/drilling fluid</a:t>
            </a:r>
          </a:p>
          <a:p>
            <a:pPr>
              <a:buNone/>
            </a:pPr>
            <a:r>
              <a:rPr lang="en-US" sz="9600" dirty="0" smtClean="0"/>
              <a:t>                               D=W</a:t>
            </a:r>
          </a:p>
          <a:p>
            <a:pPr>
              <a:buNone/>
            </a:pPr>
            <a:r>
              <a:rPr lang="en-US" sz="9600" dirty="0" smtClean="0"/>
              <a:t>       Where D is DOP and W is applied load. </a:t>
            </a:r>
          </a:p>
          <a:p>
            <a:r>
              <a:rPr lang="en-US" sz="9600" dirty="0" smtClean="0"/>
              <a:t> Reaming </a:t>
            </a:r>
            <a:endParaRPr lang="en-US" sz="9600" dirty="0"/>
          </a:p>
          <a:p>
            <a:r>
              <a:rPr lang="en-US" sz="9600" dirty="0"/>
              <a:t> </a:t>
            </a:r>
            <a:r>
              <a:rPr lang="en-US" sz="9600" dirty="0" smtClean="0"/>
              <a:t>RPM </a:t>
            </a:r>
            <a:r>
              <a:rPr lang="en-US" sz="9600" dirty="0"/>
              <a:t>– wear/vibrations</a:t>
            </a:r>
          </a:p>
          <a:p>
            <a:r>
              <a:rPr lang="en-US" sz="9600" dirty="0"/>
              <a:t> </a:t>
            </a:r>
            <a:r>
              <a:rPr lang="en-US" sz="9600" dirty="0" smtClean="0"/>
              <a:t>Adequate </a:t>
            </a:r>
            <a:r>
              <a:rPr lang="en-US" sz="9600" dirty="0"/>
              <a:t>room/interference with production</a:t>
            </a:r>
          </a:p>
          <a:p>
            <a:pPr>
              <a:buNone/>
            </a:pPr>
            <a:r>
              <a:rPr lang="en-US" sz="9600" dirty="0" smtClean="0"/>
              <a:t>       Drilling </a:t>
            </a:r>
            <a:r>
              <a:rPr lang="en-US" sz="9600" dirty="0"/>
              <a:t>down/reaming up is the cheapest option. </a:t>
            </a: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    Rock </a:t>
            </a:r>
            <a:r>
              <a:rPr lang="en-US" sz="9600" dirty="0"/>
              <a:t>quality and its response can change the </a:t>
            </a:r>
            <a:r>
              <a:rPr lang="en-US" sz="9600" dirty="0" smtClean="0"/>
              <a:t>boring</a:t>
            </a:r>
          </a:p>
          <a:p>
            <a:pPr>
              <a:buNone/>
            </a:pPr>
            <a:r>
              <a:rPr lang="en-US" sz="9600" dirty="0" smtClean="0"/>
              <a:t>       direction.</a:t>
            </a:r>
            <a:endParaRPr lang="en-US" sz="9600" dirty="0"/>
          </a:p>
          <a:p>
            <a:r>
              <a:rPr lang="en-US" sz="9600" dirty="0"/>
              <a:t>  </a:t>
            </a:r>
            <a:r>
              <a:rPr lang="en-US" sz="9600" dirty="0" smtClean="0"/>
              <a:t>Lining </a:t>
            </a:r>
            <a:r>
              <a:rPr lang="en-US" sz="9600" dirty="0"/>
              <a:t>– strong rocks no </a:t>
            </a:r>
            <a:r>
              <a:rPr lang="en-US" sz="9600" dirty="0" smtClean="0"/>
              <a:t>lines/</a:t>
            </a:r>
            <a:r>
              <a:rPr lang="en-US" sz="9600" dirty="0" err="1" smtClean="0"/>
              <a:t>shotcrete</a:t>
            </a:r>
            <a:r>
              <a:rPr lang="en-US" sz="9600" dirty="0" smtClean="0"/>
              <a:t>/</a:t>
            </a:r>
            <a:r>
              <a:rPr lang="en-US" sz="9600" dirty="0" err="1" smtClean="0"/>
              <a:t>rockbolt</a:t>
            </a:r>
            <a:r>
              <a:rPr lang="en-US" sz="9600" dirty="0" smtClean="0"/>
              <a:t> /± wire</a:t>
            </a:r>
          </a:p>
          <a:p>
            <a:pPr>
              <a:buNone/>
            </a:pPr>
            <a:r>
              <a:rPr lang="en-US" sz="9600" dirty="0" smtClean="0"/>
              <a:t>       mesh/steel lining.</a:t>
            </a:r>
            <a:endParaRPr lang="en-US" sz="9600" dirty="0"/>
          </a:p>
          <a:p>
            <a:r>
              <a:rPr lang="en-US" sz="9600" dirty="0"/>
              <a:t> </a:t>
            </a:r>
            <a:r>
              <a:rPr lang="en-US" sz="9600" dirty="0" smtClean="0"/>
              <a:t> </a:t>
            </a:r>
            <a:r>
              <a:rPr lang="en-US" sz="9600" dirty="0"/>
              <a:t>Cost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1071546"/>
          <a:ext cx="8715437" cy="3500462"/>
        </p:xfrm>
        <a:graphic>
          <a:graphicData uri="http://schemas.openxmlformats.org/drawingml/2006/table">
            <a:tbl>
              <a:tblPr/>
              <a:tblGrid>
                <a:gridCol w="1525463"/>
                <a:gridCol w="1412465"/>
                <a:gridCol w="1920954"/>
                <a:gridCol w="1374799"/>
                <a:gridCol w="1224138"/>
                <a:gridCol w="1257618"/>
              </a:tblGrid>
              <a:tr h="23384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Diameter 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Length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(move/min)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Mobilization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(cost/move/m)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Setup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(cost)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002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0579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Pilot   holes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Ream/m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76">
                <a:tc>
                  <a:txBody>
                    <a:bodyPr/>
                    <a:lstStyle/>
                    <a:p>
                      <a:pPr marR="3308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 m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600/37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m/min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58286/4436</a:t>
                      </a:r>
                    </a:p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Rs-sec/m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29100/4500 Rs/-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28/12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81/47</a:t>
                      </a:r>
                    </a:p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2000" baseline="30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Khetri</a:t>
            </a:r>
            <a:r>
              <a:rPr lang="en-US" i="1" dirty="0" smtClean="0"/>
              <a:t> Shaft Details:-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29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Adit</a:t>
            </a:r>
            <a:r>
              <a:rPr lang="en-US" dirty="0"/>
              <a:t> section : For exploitation of ore body above 424 MRL</a:t>
            </a:r>
          </a:p>
          <a:p>
            <a:pPr lvl="0"/>
            <a:r>
              <a:rPr lang="en-US" dirty="0"/>
              <a:t>Decline section: 5 mX3.25m size ,11N 9 from surface to364MRL and 306 MRL .</a:t>
            </a:r>
          </a:p>
          <a:p>
            <a:pPr lvl="0"/>
            <a:r>
              <a:rPr lang="en-US" dirty="0"/>
              <a:t>Production shaft section:424 </a:t>
            </a:r>
            <a:r>
              <a:rPr lang="en-US" dirty="0" smtClean="0"/>
              <a:t>MRL</a:t>
            </a:r>
          </a:p>
          <a:p>
            <a:pPr lvl="0"/>
            <a:endParaRPr lang="en-US" dirty="0"/>
          </a:p>
          <a:p>
            <a:pPr algn="ctr">
              <a:buNone/>
            </a:pPr>
            <a:r>
              <a:rPr lang="en-US" dirty="0" smtClean="0"/>
              <a:t>    </a:t>
            </a:r>
            <a:r>
              <a:rPr lang="en-US" sz="5200" i="1" dirty="0" smtClean="0"/>
              <a:t>Production Shaft:-</a:t>
            </a:r>
            <a:endParaRPr lang="en-US" sz="5200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Up cast </a:t>
            </a:r>
            <a:r>
              <a:rPr lang="en-US" dirty="0"/>
              <a:t>shaft-5.5 m </a:t>
            </a:r>
            <a:r>
              <a:rPr lang="en-US" dirty="0" smtClean="0"/>
              <a:t>diameter.</a:t>
            </a:r>
            <a:endParaRPr lang="en-US" dirty="0"/>
          </a:p>
          <a:p>
            <a:pPr lvl="0"/>
            <a:r>
              <a:rPr lang="en-US" dirty="0"/>
              <a:t>Concrete </a:t>
            </a:r>
            <a:r>
              <a:rPr lang="en-US" dirty="0" smtClean="0"/>
              <a:t>lined.</a:t>
            </a:r>
            <a:endParaRPr lang="en-US" dirty="0"/>
          </a:p>
          <a:p>
            <a:pPr lvl="0"/>
            <a:r>
              <a:rPr lang="en-US" dirty="0"/>
              <a:t>Tower mounted 2870 KW 6 rope friction hoist with 2/14 t ships in counter balance.</a:t>
            </a:r>
          </a:p>
          <a:p>
            <a:pPr lvl="0"/>
            <a:r>
              <a:rPr lang="en-US" dirty="0"/>
              <a:t>Emerging escape and c ladder way</a:t>
            </a:r>
          </a:p>
          <a:p>
            <a:pPr lvl="0"/>
            <a:r>
              <a:rPr lang="en-US" dirty="0"/>
              <a:t>Hoisting speed : 2 stages   1)8m/s    2)18 m/s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Service Shaft:-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Rectangular in shape</a:t>
            </a:r>
          </a:p>
          <a:p>
            <a:pPr lvl="0"/>
            <a:r>
              <a:rPr lang="en-US" dirty="0"/>
              <a:t>Size : 6.11m X 4.93m.</a:t>
            </a:r>
          </a:p>
          <a:p>
            <a:pPr lvl="0"/>
            <a:r>
              <a:rPr lang="en-US" dirty="0"/>
              <a:t>2 cage hoisting compartments.</a:t>
            </a:r>
          </a:p>
          <a:p>
            <a:pPr lvl="0"/>
            <a:r>
              <a:rPr lang="en-US" dirty="0"/>
              <a:t>Emergency escape cage &amp; c ladder way.</a:t>
            </a:r>
          </a:p>
          <a:p>
            <a:pPr lvl="0"/>
            <a:r>
              <a:rPr lang="en-US" dirty="0"/>
              <a:t>Double deck cages guided by rigid rail guides.</a:t>
            </a:r>
          </a:p>
          <a:p>
            <a:pPr lvl="0"/>
            <a:r>
              <a:rPr lang="en-US" dirty="0"/>
              <a:t>Shaft is provided with a steel head frame and is1600  cylindrical double drum hoist with one drum </a:t>
            </a:r>
            <a:r>
              <a:rPr lang="en-US" dirty="0" err="1" smtClean="0"/>
              <a:t>cluthed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ORGANISATION</a:t>
            </a:r>
            <a:r>
              <a:rPr lang="en-US" dirty="0"/>
              <a:t> </a:t>
            </a:r>
            <a:r>
              <a:rPr lang="en-US" u="sng" dirty="0"/>
              <a:t>OF</a:t>
            </a:r>
            <a:r>
              <a:rPr lang="en-US" dirty="0"/>
              <a:t> </a:t>
            </a:r>
            <a:r>
              <a:rPr lang="en-US" u="sng" dirty="0"/>
              <a:t>SHAFT</a:t>
            </a:r>
            <a:r>
              <a:rPr lang="en-US" dirty="0"/>
              <a:t> </a:t>
            </a:r>
            <a:r>
              <a:rPr lang="en-US" u="sng" dirty="0"/>
              <a:t>SINKING</a:t>
            </a:r>
            <a:r>
              <a:rPr lang="en-US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Drilling + mucking/hoisting + lining</a:t>
            </a:r>
            <a:endParaRPr lang="en-US" dirty="0"/>
          </a:p>
          <a:p>
            <a:pPr>
              <a:buNone/>
            </a:pPr>
            <a:r>
              <a:rPr lang="en-US" dirty="0"/>
              <a:t>     (shorter holes will take  one cycle/shift)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Optimum </a:t>
            </a:r>
            <a:r>
              <a:rPr lang="en-US" dirty="0"/>
              <a:t>would be the length that assures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a unit </a:t>
            </a:r>
            <a:r>
              <a:rPr lang="en-US" dirty="0"/>
              <a:t>advance with </a:t>
            </a:r>
            <a:r>
              <a:rPr lang="en-US" dirty="0" smtClean="0"/>
              <a:t>minimum </a:t>
            </a:r>
            <a:r>
              <a:rPr lang="en-US" dirty="0"/>
              <a:t>time </a:t>
            </a:r>
            <a:r>
              <a:rPr lang="en-US" dirty="0" smtClean="0"/>
              <a:t>taken.                             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Min</a:t>
            </a:r>
            <a:r>
              <a:rPr lang="en-US" dirty="0"/>
              <a:t>. Cost principle   ( Drilling of </a:t>
            </a:r>
            <a:r>
              <a:rPr lang="en-US" dirty="0" smtClean="0"/>
              <a:t>holes , explosives</a:t>
            </a:r>
            <a:r>
              <a:rPr lang="en-US" dirty="0"/>
              <a:t>, Mucking, </a:t>
            </a:r>
            <a:r>
              <a:rPr lang="en-US" dirty="0" smtClean="0"/>
              <a:t>Time taken).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Drilling </a:t>
            </a:r>
            <a:r>
              <a:rPr lang="en-US" i="1" dirty="0" smtClean="0"/>
              <a:t>Pattern  </a:t>
            </a:r>
            <a:r>
              <a:rPr lang="en-US" i="1" dirty="0"/>
              <a:t>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Accuracy </a:t>
            </a:r>
            <a:r>
              <a:rPr lang="en-US" dirty="0"/>
              <a:t>in the shape of excavation.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Clean </a:t>
            </a:r>
            <a:r>
              <a:rPr lang="en-US" dirty="0"/>
              <a:t>separation </a:t>
            </a:r>
            <a:r>
              <a:rPr lang="en-US" dirty="0" smtClean="0"/>
              <a:t>up to </a:t>
            </a:r>
            <a:r>
              <a:rPr lang="en-US" dirty="0"/>
              <a:t>the desired depth.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</a:t>
            </a:r>
            <a:r>
              <a:rPr lang="en-US" dirty="0" smtClean="0"/>
              <a:t>Uniform </a:t>
            </a:r>
            <a:r>
              <a:rPr lang="en-US" dirty="0"/>
              <a:t>fragmentation.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</a:t>
            </a:r>
            <a:r>
              <a:rPr lang="en-US" dirty="0" smtClean="0"/>
              <a:t>Minimum </a:t>
            </a:r>
            <a:r>
              <a:rPr lang="en-US" dirty="0"/>
              <a:t>misfires(should be avoided).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</a:t>
            </a:r>
            <a:r>
              <a:rPr lang="en-US" dirty="0" smtClean="0"/>
              <a:t>Damage </a:t>
            </a:r>
            <a:r>
              <a:rPr lang="en-US" dirty="0"/>
              <a:t>is </a:t>
            </a:r>
            <a:r>
              <a:rPr lang="en-US" dirty="0" smtClean="0"/>
              <a:t>controlled </a:t>
            </a:r>
            <a:r>
              <a:rPr lang="en-US" dirty="0"/>
              <a:t>(nearby structures).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Pattern </a:t>
            </a:r>
            <a:r>
              <a:rPr lang="en-US" i="1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Shape </a:t>
            </a:r>
            <a:r>
              <a:rPr lang="en-US" dirty="0"/>
              <a:t>of the section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Rock </a:t>
            </a:r>
            <a:r>
              <a:rPr lang="en-US" dirty="0"/>
              <a:t>strength.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Cleavage</a:t>
            </a:r>
            <a:r>
              <a:rPr lang="en-US" dirty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Dip </a:t>
            </a:r>
            <a:r>
              <a:rPr lang="en-US" dirty="0"/>
              <a:t>of strata.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Water </a:t>
            </a:r>
            <a:r>
              <a:rPr lang="en-US" dirty="0"/>
              <a:t>inflow.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Hole </a:t>
            </a:r>
            <a:r>
              <a:rPr lang="en-US" dirty="0"/>
              <a:t>loading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0" y="609600"/>
          <a:ext cx="8777320" cy="4132884"/>
        </p:xfrm>
        <a:graphic>
          <a:graphicData uri="http://schemas.openxmlformats.org/drawingml/2006/table">
            <a:tbl>
              <a:tblPr/>
              <a:tblGrid>
                <a:gridCol w="1643075"/>
                <a:gridCol w="2428565"/>
                <a:gridCol w="2607522"/>
                <a:gridCol w="2098158"/>
              </a:tblGrid>
              <a:tr h="945813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Cartridge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No. Of circles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Diameter of holes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Holes rate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542">
                <a:tc rowSpan="3"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32mm.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0.37,0.66,0.93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1-2-3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5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0.35,0.54,0.7,0.93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1-2-3-4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5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0.27,0.43,0.6,0.93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1-2-3-4-5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903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45mm.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0.3,0.6,0.95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1-3-6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5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0.25,0.48,0.72,0.96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1-2-3-5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LINING</a:t>
            </a:r>
            <a:r>
              <a:rPr lang="en-US" b="1" dirty="0"/>
              <a:t> </a:t>
            </a:r>
            <a:r>
              <a:rPr lang="en-US" b="1" u="sng" dirty="0"/>
              <a:t>IN</a:t>
            </a:r>
            <a:r>
              <a:rPr lang="en-US" b="1" dirty="0"/>
              <a:t> </a:t>
            </a:r>
            <a:r>
              <a:rPr lang="en-US" b="1" u="sng" dirty="0"/>
              <a:t>SHAFTS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Factors:-</a:t>
            </a:r>
            <a:endParaRPr lang="en-US" sz="3600" b="1" dirty="0"/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 smtClean="0"/>
              <a:t>lining.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Hydro geological conditions (geotechnical parameters</a:t>
            </a:r>
            <a:r>
              <a:rPr lang="en-US" dirty="0" smtClean="0"/>
              <a:t>). 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Shaft </a:t>
            </a:r>
            <a:r>
              <a:rPr lang="en-US" dirty="0" smtClean="0"/>
              <a:t>function.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Planned life </a:t>
            </a:r>
            <a:r>
              <a:rPr lang="en-US" dirty="0" smtClean="0"/>
              <a:t>time.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Shape of shaft </a:t>
            </a:r>
            <a:r>
              <a:rPr lang="en-US" dirty="0" smtClean="0"/>
              <a:t>section.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Depth.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Availability of construction </a:t>
            </a:r>
            <a:r>
              <a:rPr lang="en-US" dirty="0" smtClean="0"/>
              <a:t>materials. 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Construction cost </a:t>
            </a:r>
            <a:r>
              <a:rPr lang="en-US" dirty="0" smtClean="0"/>
              <a:t>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Chemical </a:t>
            </a:r>
            <a:r>
              <a:rPr lang="en-US" dirty="0" smtClean="0"/>
              <a:t>activity. 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Repairs and maintenance </a:t>
            </a:r>
            <a:r>
              <a:rPr lang="en-US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Temporary lining:-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400" dirty="0"/>
              <a:t>Against falling rocks (6-40m</a:t>
            </a:r>
            <a:r>
              <a:rPr lang="en-US" sz="3400" dirty="0" smtClean="0"/>
              <a:t>). </a:t>
            </a:r>
            <a:endParaRPr lang="en-US" sz="3400" dirty="0"/>
          </a:p>
          <a:p>
            <a:pPr lvl="0"/>
            <a:r>
              <a:rPr lang="en-US" sz="3400" dirty="0"/>
              <a:t>Necessary when tech. is </a:t>
            </a:r>
            <a:r>
              <a:rPr lang="en-US" sz="3400" dirty="0" smtClean="0"/>
              <a:t>advancing.</a:t>
            </a:r>
            <a:endParaRPr lang="en-US" sz="3400" dirty="0"/>
          </a:p>
          <a:p>
            <a:pPr algn="ctr">
              <a:buNone/>
            </a:pPr>
            <a:endParaRPr lang="en-US" sz="4700" i="1" dirty="0" smtClean="0"/>
          </a:p>
          <a:p>
            <a:pPr algn="ctr">
              <a:buNone/>
            </a:pPr>
            <a:r>
              <a:rPr lang="en-US" sz="5700" i="1" dirty="0" smtClean="0"/>
              <a:t>Permanent </a:t>
            </a:r>
            <a:r>
              <a:rPr lang="en-US" sz="5700" i="1" dirty="0"/>
              <a:t>lining:-</a:t>
            </a:r>
            <a:endParaRPr lang="en-US" sz="5700" dirty="0"/>
          </a:p>
          <a:p>
            <a:pPr lvl="0"/>
            <a:r>
              <a:rPr lang="en-US" sz="3400" dirty="0"/>
              <a:t>Timber </a:t>
            </a:r>
          </a:p>
          <a:p>
            <a:pPr lvl="0"/>
            <a:r>
              <a:rPr lang="en-US" sz="3400" dirty="0"/>
              <a:t>Brick </a:t>
            </a:r>
          </a:p>
          <a:p>
            <a:pPr lvl="0"/>
            <a:r>
              <a:rPr lang="en-US" sz="3400" dirty="0"/>
              <a:t>Concrete blocks </a:t>
            </a:r>
          </a:p>
          <a:p>
            <a:pPr lvl="0"/>
            <a:r>
              <a:rPr lang="en-US" sz="3400" dirty="0"/>
              <a:t>Concrete monolithic  </a:t>
            </a:r>
          </a:p>
          <a:p>
            <a:pPr lvl="0"/>
            <a:r>
              <a:rPr lang="en-US" sz="3400" dirty="0"/>
              <a:t>Reinforced concrete </a:t>
            </a:r>
          </a:p>
          <a:p>
            <a:pPr lvl="0"/>
            <a:r>
              <a:rPr lang="en-US" sz="3400" dirty="0" err="1" smtClean="0"/>
              <a:t>Tubbers</a:t>
            </a:r>
            <a:r>
              <a:rPr lang="en-US" sz="3400" dirty="0" smtClean="0"/>
              <a:t> </a:t>
            </a:r>
            <a:r>
              <a:rPr lang="en-US" sz="3400" dirty="0"/>
              <a:t>(cast iron and pre cast elements)</a:t>
            </a:r>
          </a:p>
          <a:p>
            <a:pPr lvl="0"/>
            <a:r>
              <a:rPr lang="en-US" sz="3400" dirty="0" err="1"/>
              <a:t>Shotcrete</a:t>
            </a:r>
            <a:r>
              <a:rPr lang="en-US" sz="3400" dirty="0"/>
              <a:t> (with wire mesh)</a:t>
            </a:r>
          </a:p>
          <a:p>
            <a:pPr lvl="0"/>
            <a:r>
              <a:rPr lang="en-US" sz="3400" dirty="0"/>
              <a:t>Anchor bolts  (a combination some times)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Raise Boring,</a:t>
            </a:r>
            <a:br>
              <a:rPr lang="en-US" dirty="0" smtClean="0"/>
            </a:br>
            <a:r>
              <a:rPr lang="en-US" dirty="0" smtClean="0"/>
              <a:t>Shaft sinking operation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1.Brick lining:-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Bricking lining was popular/ability </a:t>
            </a:r>
            <a:r>
              <a:rPr lang="en-US" dirty="0"/>
              <a:t>to carry load </a:t>
            </a:r>
            <a:r>
              <a:rPr lang="en-US" dirty="0" smtClean="0"/>
              <a:t>immediately </a:t>
            </a:r>
            <a:r>
              <a:rPr lang="en-US" dirty="0"/>
              <a:t>/ease of repairs and resistance </a:t>
            </a:r>
            <a:r>
              <a:rPr lang="en-US" dirty="0" smtClean="0"/>
              <a:t>to corrosive factors.</a:t>
            </a:r>
          </a:p>
          <a:p>
            <a:pPr algn="ctr">
              <a:buNone/>
            </a:pPr>
            <a:r>
              <a:rPr lang="en-US" b="1" i="1" dirty="0" smtClean="0"/>
              <a:t>      </a:t>
            </a:r>
            <a:r>
              <a:rPr lang="en-US" sz="4000" b="1" i="1" dirty="0" smtClean="0"/>
              <a:t>2.Concrete </a:t>
            </a:r>
            <a:r>
              <a:rPr lang="en-US" sz="4000" b="1" i="1" dirty="0"/>
              <a:t>block lining:-</a:t>
            </a:r>
            <a:endParaRPr lang="en-US" sz="4000" b="1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Decreased </a:t>
            </a:r>
            <a:r>
              <a:rPr lang="en-US" dirty="0"/>
              <a:t>seams </a:t>
            </a:r>
          </a:p>
          <a:p>
            <a:pPr lvl="0"/>
            <a:r>
              <a:rPr lang="en-US" dirty="0"/>
              <a:t>Higher strength </a:t>
            </a:r>
          </a:p>
          <a:p>
            <a:pPr lvl="0"/>
            <a:r>
              <a:rPr lang="en-US" dirty="0"/>
              <a:t>Less </a:t>
            </a:r>
            <a:r>
              <a:rPr lang="en-US" dirty="0" err="1" smtClean="0"/>
              <a:t>labour</a:t>
            </a:r>
            <a:endParaRPr lang="en-US" dirty="0"/>
          </a:p>
          <a:p>
            <a:pPr lvl="0"/>
            <a:r>
              <a:rPr lang="en-US" dirty="0"/>
              <a:t>Intensive in comparison to brick lining</a:t>
            </a:r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3.Timber Lining</a:t>
            </a:r>
            <a:r>
              <a:rPr lang="en-US" b="1" i="1" dirty="0"/>
              <a:t>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dirty="0" smtClean="0"/>
              <a:t>Seldom.</a:t>
            </a:r>
          </a:p>
          <a:p>
            <a:pPr lvl="0"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Disadvantage</a:t>
            </a:r>
            <a:r>
              <a:rPr lang="en-US" i="1" dirty="0" smtClean="0"/>
              <a:t>:-</a:t>
            </a:r>
          </a:p>
          <a:p>
            <a:pPr lvl="0">
              <a:buFont typeface="Wingdings" pitchFamily="2" charset="2"/>
              <a:buChar char="§"/>
            </a:pPr>
            <a:r>
              <a:rPr lang="en-US" b="1" dirty="0" smtClean="0"/>
              <a:t>           </a:t>
            </a:r>
            <a:r>
              <a:rPr lang="en-US" dirty="0" smtClean="0"/>
              <a:t>Time </a:t>
            </a:r>
            <a:r>
              <a:rPr lang="en-US" dirty="0"/>
              <a:t>and </a:t>
            </a:r>
            <a:r>
              <a:rPr lang="en-US" dirty="0" err="1"/>
              <a:t>labour</a:t>
            </a:r>
            <a:r>
              <a:rPr lang="en-US" dirty="0"/>
              <a:t> consuming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           Low </a:t>
            </a:r>
            <a:r>
              <a:rPr lang="en-US" dirty="0"/>
              <a:t>strength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           High </a:t>
            </a:r>
            <a:r>
              <a:rPr lang="en-US" dirty="0"/>
              <a:t>cost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           Substantial </a:t>
            </a:r>
            <a:r>
              <a:rPr lang="en-US" dirty="0"/>
              <a:t>permeability.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Timber Lining</a:t>
            </a:r>
            <a:endParaRPr lang="en-US" dirty="0"/>
          </a:p>
        </p:txBody>
      </p:sp>
      <p:pic>
        <p:nvPicPr>
          <p:cNvPr id="4" name="Content Placeholder 3" descr="H:\murthy\timber lining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162800" cy="434340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4.Monolithic </a:t>
            </a:r>
            <a:r>
              <a:rPr lang="en-US" b="1" i="1" dirty="0" smtClean="0"/>
              <a:t>Concrete </a:t>
            </a:r>
            <a:r>
              <a:rPr lang="en-US" b="1" i="1" dirty="0"/>
              <a:t>lining: –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H:\murthy\monolithic concrete lining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867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Advantages of Monolithic</a:t>
            </a:r>
            <a:br>
              <a:rPr lang="en-US" i="1" dirty="0" smtClean="0"/>
            </a:br>
            <a:r>
              <a:rPr lang="en-US" i="1" dirty="0" smtClean="0"/>
              <a:t> Concrete lining:-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924800" cy="3200399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Complete </a:t>
            </a:r>
            <a:r>
              <a:rPr lang="en-US" dirty="0"/>
              <a:t>mechanization possible.</a:t>
            </a:r>
          </a:p>
          <a:p>
            <a:pPr lvl="0"/>
            <a:r>
              <a:rPr lang="en-US" dirty="0"/>
              <a:t>Good bond between lining and shaft. </a:t>
            </a:r>
          </a:p>
          <a:p>
            <a:pPr lvl="0"/>
            <a:r>
              <a:rPr lang="en-US" dirty="0"/>
              <a:t>Decreased </a:t>
            </a:r>
            <a:r>
              <a:rPr lang="en-US" dirty="0" smtClean="0"/>
              <a:t> </a:t>
            </a:r>
            <a:r>
              <a:rPr lang="en-US" dirty="0" err="1" smtClean="0"/>
              <a:t>labour</a:t>
            </a:r>
            <a:r>
              <a:rPr lang="en-US" dirty="0" smtClean="0"/>
              <a:t> </a:t>
            </a:r>
            <a:r>
              <a:rPr lang="en-US" dirty="0"/>
              <a:t>cost. </a:t>
            </a:r>
          </a:p>
          <a:p>
            <a:pPr lvl="0"/>
            <a:r>
              <a:rPr lang="en-US" dirty="0"/>
              <a:t>High strength.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Disadvantages of Monolithic</a:t>
            </a:r>
            <a:br>
              <a:rPr lang="en-US" i="1" dirty="0" smtClean="0"/>
            </a:br>
            <a:r>
              <a:rPr lang="en-US" i="1" dirty="0" smtClean="0"/>
              <a:t> Concrete lining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2971800"/>
          </a:xfrm>
        </p:spPr>
        <p:txBody>
          <a:bodyPr/>
          <a:lstStyle/>
          <a:p>
            <a:pPr lvl="0"/>
            <a:r>
              <a:rPr lang="en-US" dirty="0" smtClean="0"/>
              <a:t>Less resistance to corrosive water </a:t>
            </a:r>
            <a:endParaRPr lang="en-IN" dirty="0" smtClean="0"/>
          </a:p>
          <a:p>
            <a:pPr lvl="0"/>
            <a:r>
              <a:rPr lang="en-US" dirty="0" smtClean="0"/>
              <a:t>Sensitivity to rock mass movement </a:t>
            </a:r>
            <a:endParaRPr lang="en-IN" dirty="0" smtClean="0"/>
          </a:p>
          <a:p>
            <a:pPr lvl="0"/>
            <a:r>
              <a:rPr lang="en-US" dirty="0" smtClean="0"/>
              <a:t>Inability to take load immediately</a:t>
            </a:r>
            <a:endParaRPr lang="en-IN" dirty="0" smtClean="0"/>
          </a:p>
          <a:p>
            <a:pPr lvl="0"/>
            <a:r>
              <a:rPr lang="en-US" dirty="0" smtClean="0"/>
              <a:t>Difficult to repairs</a:t>
            </a:r>
            <a:endParaRPr lang="en-IN" dirty="0" smtClean="0"/>
          </a:p>
          <a:p>
            <a:pPr lvl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657600"/>
          </a:xfrm>
        </p:spPr>
        <p:txBody>
          <a:bodyPr>
            <a:normAutofit/>
          </a:bodyPr>
          <a:lstStyle/>
          <a:p>
            <a:pPr marL="514350" lvl="0" indent="-514350">
              <a:buFont typeface="Wingdings" pitchFamily="2" charset="2"/>
              <a:buChar char="ü"/>
            </a:pPr>
            <a:r>
              <a:rPr lang="en-US" dirty="0" smtClean="0"/>
              <a:t> 17-25Mpa </a:t>
            </a:r>
            <a:r>
              <a:rPr lang="en-US" dirty="0"/>
              <a:t>is </a:t>
            </a:r>
            <a:r>
              <a:rPr lang="en-US" dirty="0" smtClean="0"/>
              <a:t>sufficient.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Minimum thickness of lining is 200mm.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 Maximum thickness of lining is 800 mm.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 </a:t>
            </a:r>
            <a:r>
              <a:rPr lang="en-US" dirty="0" smtClean="0"/>
              <a:t> Collapsible </a:t>
            </a:r>
            <a:r>
              <a:rPr lang="en-US" dirty="0"/>
              <a:t>steel forms /segment </a:t>
            </a:r>
            <a:r>
              <a:rPr lang="en-US" dirty="0" smtClean="0"/>
              <a:t>with seam </a:t>
            </a: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   Sliding </a:t>
            </a:r>
            <a:r>
              <a:rPr lang="en-US" dirty="0"/>
              <a:t>type – longer segments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762000"/>
            <a:ext cx="57773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buNone/>
            </a:pPr>
            <a:r>
              <a:rPr lang="en-US" sz="4000" dirty="0" smtClean="0"/>
              <a:t>Some Important facts :-     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5.Shotcrete lining:-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Composition:-</a:t>
            </a:r>
          </a:p>
          <a:p>
            <a:pPr lvl="0"/>
            <a:r>
              <a:rPr lang="en-US" dirty="0" err="1"/>
              <a:t>Shotcrete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Shotcrete</a:t>
            </a:r>
            <a:r>
              <a:rPr lang="en-US" dirty="0"/>
              <a:t> + rock bolts +mesh</a:t>
            </a:r>
          </a:p>
          <a:p>
            <a:pPr lvl="0"/>
            <a:r>
              <a:rPr lang="en-US" dirty="0" smtClean="0"/>
              <a:t>RCC</a:t>
            </a:r>
            <a:endParaRPr lang="en-US" dirty="0"/>
          </a:p>
          <a:p>
            <a:pPr lvl="0"/>
            <a:r>
              <a:rPr lang="en-US" dirty="0"/>
              <a:t>RCC +</a:t>
            </a:r>
            <a:r>
              <a:rPr lang="en-US" dirty="0" smtClean="0"/>
              <a:t>bolts </a:t>
            </a:r>
            <a:r>
              <a:rPr lang="en-US" dirty="0"/>
              <a:t>(temp. supports</a:t>
            </a:r>
            <a:r>
              <a:rPr lang="en-US" dirty="0" smtClean="0"/>
              <a:t>)</a:t>
            </a:r>
          </a:p>
          <a:p>
            <a:pPr lvl="0">
              <a:buNone/>
            </a:pP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Applicable </a:t>
            </a:r>
            <a:r>
              <a:rPr lang="en-US" dirty="0"/>
              <a:t>in dry shafts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Very good bonding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High strength due to low water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{ t=r</a:t>
            </a:r>
            <a:r>
              <a:rPr lang="en-US" baseline="-25000" dirty="0" smtClean="0"/>
              <a:t>0</a:t>
            </a:r>
            <a:r>
              <a:rPr lang="en-US" dirty="0" smtClean="0"/>
              <a:t>-r</a:t>
            </a:r>
            <a:r>
              <a:rPr lang="en-US" baseline="-25000" dirty="0" smtClean="0"/>
              <a:t>i ,</a:t>
            </a:r>
            <a:r>
              <a:rPr lang="en-US" dirty="0" smtClean="0"/>
              <a:t> r  = r</a:t>
            </a:r>
            <a:r>
              <a:rPr lang="en-US" baseline="-25000" dirty="0" smtClean="0"/>
              <a:t>0</a:t>
            </a:r>
            <a:r>
              <a:rPr lang="en-US" dirty="0" smtClean="0"/>
              <a:t>-r</a:t>
            </a:r>
            <a:r>
              <a:rPr lang="en-US" baseline="-25000" dirty="0" smtClean="0"/>
              <a:t>i</a:t>
            </a:r>
            <a:r>
              <a:rPr lang="en-US" dirty="0" smtClean="0"/>
              <a:t> }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(max</a:t>
            </a:r>
            <a:r>
              <a:rPr lang="en-US" baseline="-25000" dirty="0"/>
              <a:t>)</a:t>
            </a:r>
            <a:r>
              <a:rPr lang="en-US" dirty="0"/>
              <a:t>/F.S </a:t>
            </a:r>
            <a:r>
              <a:rPr lang="en-US" dirty="0" smtClean="0"/>
              <a:t>     = </a:t>
            </a:r>
            <a:r>
              <a:rPr lang="en-US" dirty="0"/>
              <a:t>2P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dirty="0" err="1"/>
              <a:t>t+r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/t(t+2r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P</a:t>
            </a:r>
            <a:r>
              <a:rPr lang="en-US" baseline="-25000" dirty="0" smtClean="0"/>
              <a:t>0  </a:t>
            </a:r>
            <a:r>
              <a:rPr lang="en-US" dirty="0" smtClean="0"/>
              <a:t>                 = </a:t>
            </a:r>
            <a:r>
              <a:rPr lang="en-US" dirty="0"/>
              <a:t>r h ( tan </a:t>
            </a:r>
            <a:r>
              <a:rPr lang="en-US" baseline="30000" dirty="0"/>
              <a:t>r</a:t>
            </a:r>
            <a:r>
              <a:rPr lang="en-US" dirty="0"/>
              <a:t>(π/4-φ/2))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Φ                   = </a:t>
            </a:r>
            <a:r>
              <a:rPr lang="en-US" dirty="0"/>
              <a:t>angle of internal friction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   </a:t>
            </a:r>
            <a:r>
              <a:rPr lang="en-US" dirty="0" smtClean="0"/>
              <a:t>               = </a:t>
            </a:r>
            <a:r>
              <a:rPr lang="en-US" dirty="0"/>
              <a:t>(P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0</a:t>
            </a:r>
            <a:r>
              <a:rPr lang="en-US" baseline="30000" dirty="0"/>
              <a:t>2</a:t>
            </a:r>
            <a:r>
              <a:rPr lang="en-US" dirty="0"/>
              <a:t>/(r</a:t>
            </a:r>
            <a:r>
              <a:rPr lang="en-US" baseline="-25000" dirty="0"/>
              <a:t>0</a:t>
            </a:r>
            <a:r>
              <a:rPr lang="en-US" baseline="30000" dirty="0"/>
              <a:t>2</a:t>
            </a:r>
            <a:r>
              <a:rPr lang="en-US" dirty="0"/>
              <a:t>-r</a:t>
            </a:r>
            <a:r>
              <a:rPr lang="en-US" baseline="-25000" dirty="0"/>
              <a:t>i</a:t>
            </a:r>
            <a:r>
              <a:rPr lang="en-US" baseline="30000" dirty="0"/>
              <a:t>2</a:t>
            </a:r>
            <a:r>
              <a:rPr lang="en-US" dirty="0"/>
              <a:t>))((1+r</a:t>
            </a:r>
            <a:r>
              <a:rPr lang="en-US" baseline="-25000" dirty="0"/>
              <a:t>i</a:t>
            </a:r>
            <a:r>
              <a:rPr lang="en-US" baseline="30000" dirty="0"/>
              <a:t>2</a:t>
            </a:r>
            <a:r>
              <a:rPr lang="en-US" dirty="0"/>
              <a:t>)/r</a:t>
            </a:r>
            <a:r>
              <a:rPr lang="en-US" baseline="-25000" dirty="0"/>
              <a:t>0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              </a:t>
            </a:r>
            <a:r>
              <a:rPr lang="en-US" baseline="-25000" dirty="0"/>
              <a:t>           </a:t>
            </a:r>
            <a:r>
              <a:rPr lang="en-US" baseline="-25000" dirty="0" smtClean="0"/>
              <a:t> </a:t>
            </a:r>
            <a:r>
              <a:rPr lang="en-US" dirty="0"/>
              <a:t>= 2P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0</a:t>
            </a:r>
            <a:r>
              <a:rPr lang="en-US" baseline="30000" dirty="0"/>
              <a:t>2</a:t>
            </a:r>
            <a:endParaRPr lang="en-US" dirty="0"/>
          </a:p>
          <a:p>
            <a:pPr>
              <a:buNone/>
            </a:pPr>
            <a:r>
              <a:rPr lang="en-US" baseline="30000" dirty="0"/>
              <a:t>                                             </a:t>
            </a:r>
            <a:r>
              <a:rPr lang="en-US" dirty="0"/>
              <a:t>    	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   </a:t>
            </a:r>
            <a:r>
              <a:rPr lang="en-US" dirty="0" smtClean="0"/>
              <a:t>               = </a:t>
            </a:r>
            <a:r>
              <a:rPr lang="en-US" dirty="0"/>
              <a:t>(P</a:t>
            </a:r>
            <a:r>
              <a:rPr lang="en-US" baseline="-25000" dirty="0"/>
              <a:t>0</a:t>
            </a:r>
            <a:r>
              <a:rPr lang="en-US" dirty="0"/>
              <a:t>)((r</a:t>
            </a:r>
            <a:r>
              <a:rPr lang="en-US" baseline="-25000" dirty="0"/>
              <a:t>0</a:t>
            </a:r>
            <a:r>
              <a:rPr lang="en-US" dirty="0"/>
              <a:t>=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-2r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i</a:t>
            </a:r>
            <a:r>
              <a:rPr lang="en-US" dirty="0"/>
              <a:t>)/(r</a:t>
            </a:r>
            <a:r>
              <a:rPr lang="en-US" baseline="-25000" dirty="0"/>
              <a:t>0</a:t>
            </a:r>
            <a:r>
              <a:rPr lang="en-US" dirty="0"/>
              <a:t>+r</a:t>
            </a:r>
            <a:r>
              <a:rPr lang="en-US" baseline="-25000" dirty="0"/>
              <a:t>i</a:t>
            </a:r>
            <a:r>
              <a:rPr lang="en-US" dirty="0"/>
              <a:t>)(r</a:t>
            </a:r>
            <a:r>
              <a:rPr lang="en-US" baseline="-25000" dirty="0"/>
              <a:t>0</a:t>
            </a:r>
            <a:r>
              <a:rPr lang="en-US" dirty="0"/>
              <a:t>-r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/>
              <a:t>                               </a:t>
            </a:r>
            <a:r>
              <a:rPr lang="en-US" smtClean="0"/>
              <a:t>=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+r</a:t>
            </a:r>
            <a:r>
              <a:rPr lang="en-US" baseline="-25000" dirty="0"/>
              <a:t>i</a:t>
            </a:r>
            <a:r>
              <a:rPr lang="en-US" dirty="0"/>
              <a:t>)/(r</a:t>
            </a:r>
            <a:r>
              <a:rPr lang="en-US" baseline="-25000" dirty="0"/>
              <a:t>0</a:t>
            </a:r>
            <a:r>
              <a:rPr lang="en-US" dirty="0"/>
              <a:t>-r</a:t>
            </a:r>
            <a:r>
              <a:rPr lang="en-US" baseline="-25000" dirty="0"/>
              <a:t>i</a:t>
            </a:r>
            <a:r>
              <a:rPr lang="en-US" dirty="0"/>
              <a:t>)-(2P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i</a:t>
            </a:r>
            <a:r>
              <a:rPr lang="en-US" dirty="0"/>
              <a:t>)/(</a:t>
            </a:r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-r­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Primary Stresses:-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r</a:t>
            </a:r>
            <a:r>
              <a:rPr lang="en-US" dirty="0" smtClean="0"/>
              <a:t>=∑</a:t>
            </a:r>
            <a:r>
              <a:rPr lang="en-US" dirty="0" err="1" smtClean="0"/>
              <a:t>rh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h=thickness of rock stratum </a:t>
            </a:r>
          </a:p>
          <a:p>
            <a:pPr>
              <a:buNone/>
            </a:pPr>
            <a:r>
              <a:rPr lang="en-US" dirty="0" smtClean="0"/>
              <a:t>    for 500   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r</a:t>
            </a:r>
            <a:r>
              <a:rPr lang="en-US" dirty="0" smtClean="0"/>
              <a:t>/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</a:t>
            </a:r>
            <a:r>
              <a:rPr lang="en-US" dirty="0" smtClean="0"/>
              <a:t>=2to 3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Polyethylene – </a:t>
            </a:r>
            <a:r>
              <a:rPr lang="en-US" dirty="0" err="1" smtClean="0"/>
              <a:t>membrance</a:t>
            </a:r>
            <a:r>
              <a:rPr lang="en-US" dirty="0" smtClean="0"/>
              <a:t> to prevent corrosive waters.</a:t>
            </a:r>
          </a:p>
          <a:p>
            <a:pPr>
              <a:buNone/>
            </a:pPr>
            <a:r>
              <a:rPr lang="en-US" dirty="0" smtClean="0"/>
              <a:t>The following are the three categories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Cohesion less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Cohesive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Rocks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b="1" u="sng" dirty="0"/>
              <a:t>RAISE BORING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8382000" cy="4572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Rock </a:t>
            </a:r>
            <a:r>
              <a:rPr lang="en-US" dirty="0"/>
              <a:t>conditions and their </a:t>
            </a:r>
            <a:r>
              <a:rPr lang="en-US" dirty="0" smtClean="0"/>
              <a:t>variability.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Very hard rock, their system is slow.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7" name="Picture 6" descr="H:\murthy\Raiseboring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276600"/>
            <a:ext cx="5943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smtClean="0"/>
              <a:t>         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r>
              <a:rPr lang="en-US" sz="2400" smtClean="0"/>
              <a:t>          σ</a:t>
            </a:r>
            <a:r>
              <a:rPr lang="en-US" sz="2400" baseline="-25000" smtClean="0"/>
              <a:t>r </a:t>
            </a:r>
            <a:r>
              <a:rPr lang="en-US" sz="2400" smtClean="0"/>
              <a:t>               = 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              =  2p</a:t>
            </a:r>
            <a:r>
              <a:rPr lang="en-US" sz="2400" baseline="-25000" dirty="0" smtClean="0"/>
              <a:t>0 .</a:t>
            </a:r>
            <a:r>
              <a:rPr lang="en-US" sz="2400" dirty="0" smtClean="0"/>
              <a:t> r</a:t>
            </a:r>
            <a:r>
              <a:rPr lang="en-US" sz="2400" baseline="-25000" dirty="0" smtClean="0"/>
              <a:t>o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/ r</a:t>
            </a:r>
            <a:r>
              <a:rPr lang="en-US" sz="2400" baseline="-25000" dirty="0" smtClean="0"/>
              <a:t>0</a:t>
            </a:r>
            <a:r>
              <a:rPr lang="en-US" sz="2400" baseline="30000" dirty="0" smtClean="0"/>
              <a:t>2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- 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2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</a:t>
            </a:r>
            <a:r>
              <a:rPr lang="en-US" sz="2400" dirty="0" smtClean="0"/>
              <a:t>/ F.S  =  2p</a:t>
            </a:r>
            <a:r>
              <a:rPr lang="en-US" sz="2400" baseline="-25000" dirty="0" smtClean="0"/>
              <a:t>0 .</a:t>
            </a:r>
            <a:r>
              <a:rPr lang="en-US" sz="2400" dirty="0" smtClean="0"/>
              <a:t> (</a:t>
            </a:r>
            <a:r>
              <a:rPr lang="en-US" sz="2400" dirty="0" err="1" smtClean="0"/>
              <a:t>t+r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/ (r</a:t>
            </a:r>
            <a:r>
              <a:rPr lang="en-US" sz="2400" baseline="-25000" dirty="0" smtClean="0"/>
              <a:t>0</a:t>
            </a:r>
            <a:r>
              <a:rPr lang="en-US" sz="2400" baseline="30000" dirty="0" smtClean="0"/>
              <a:t>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)( r</a:t>
            </a:r>
            <a:r>
              <a:rPr lang="en-US" sz="2400" baseline="-25000" dirty="0" smtClean="0"/>
              <a:t>0</a:t>
            </a:r>
            <a:r>
              <a:rPr lang="en-US" sz="2400" baseline="30000" dirty="0" smtClean="0"/>
              <a:t>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                </a:t>
            </a:r>
          </a:p>
          <a:p>
            <a:pPr>
              <a:buNone/>
            </a:pPr>
            <a:r>
              <a:rPr lang="en-US" sz="2400" dirty="0" smtClean="0"/>
              <a:t>                             = 2p</a:t>
            </a:r>
            <a:r>
              <a:rPr lang="en-US" sz="2400" baseline="-25000" dirty="0" smtClean="0"/>
              <a:t>0 .</a:t>
            </a:r>
            <a:r>
              <a:rPr lang="en-US" sz="2400" dirty="0" smtClean="0"/>
              <a:t> (</a:t>
            </a:r>
            <a:r>
              <a:rPr lang="en-US" sz="2400" dirty="0" err="1" smtClean="0"/>
              <a:t>t+r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/ (t)( r</a:t>
            </a:r>
            <a:r>
              <a:rPr lang="en-US" sz="2400" baseline="-25000" dirty="0" smtClean="0"/>
              <a:t>0</a:t>
            </a:r>
            <a:r>
              <a:rPr lang="en-US" sz="2400" baseline="30000" dirty="0" smtClean="0"/>
              <a:t>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                                        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</a:t>
            </a:r>
            <a:r>
              <a:rPr lang="en-US" sz="2400" dirty="0" smtClean="0"/>
              <a:t>/ F.S  =  2p</a:t>
            </a:r>
            <a:r>
              <a:rPr lang="en-US" sz="2400" baseline="-25000" dirty="0" smtClean="0"/>
              <a:t>0 .</a:t>
            </a:r>
            <a:r>
              <a:rPr lang="en-US" sz="2400" dirty="0" smtClean="0"/>
              <a:t> (</a:t>
            </a:r>
            <a:r>
              <a:rPr lang="en-US" sz="2400" dirty="0" err="1" smtClean="0"/>
              <a:t>t+r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/ (t)( t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+2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      t                  = { (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</a:t>
            </a:r>
            <a:r>
              <a:rPr lang="en-US" sz="2400" dirty="0" smtClean="0"/>
              <a:t>/ F.S  )/(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</a:t>
            </a:r>
            <a:r>
              <a:rPr lang="en-US" sz="2400" dirty="0" smtClean="0"/>
              <a:t>/F.S – 2.p</a:t>
            </a:r>
            <a:r>
              <a:rPr lang="en-US" sz="2400" baseline="-25000" dirty="0" smtClean="0"/>
              <a:t>o </a:t>
            </a:r>
            <a:r>
              <a:rPr lang="en-US" sz="2400" dirty="0" smtClean="0"/>
              <a:t>)  - 1 }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  </a:t>
            </a:r>
            <a:r>
              <a:rPr lang="en-US" sz="2400" dirty="0" smtClean="0"/>
              <a:t>= 0.67  fcu.        </a:t>
            </a:r>
          </a:p>
          <a:p>
            <a:pPr>
              <a:buNone/>
            </a:pPr>
            <a:r>
              <a:rPr lang="en-US" sz="2400" smtClean="0"/>
              <a:t>          </a:t>
            </a:r>
            <a:endParaRPr lang="en-US" sz="2400" dirty="0" smtClean="0"/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3352800" y="381000"/>
            <a:ext cx="1447800" cy="1447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581400" y="609600"/>
            <a:ext cx="990600" cy="990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rot="5400000" flipH="1" flipV="1">
            <a:off x="4648200" y="533400"/>
            <a:ext cx="2286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953000" y="304800"/>
            <a:ext cx="381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800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       fcu : Cube strength of  concrete after 28 days</a:t>
            </a:r>
          </a:p>
          <a:p>
            <a:pPr>
              <a:buNone/>
            </a:pPr>
            <a:r>
              <a:rPr lang="en-US" dirty="0" smtClean="0"/>
              <a:t>          (British standard code )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 </a:t>
            </a:r>
            <a:r>
              <a:rPr lang="en-US" dirty="0" smtClean="0"/>
              <a:t>  :  for applied load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  : different </a:t>
            </a:r>
            <a:r>
              <a:rPr lang="en-US" dirty="0" err="1" smtClean="0"/>
              <a:t>srength</a:t>
            </a:r>
            <a:r>
              <a:rPr lang="en-US" dirty="0" smtClean="0"/>
              <a:t> in concrete </a:t>
            </a:r>
          </a:p>
          <a:p>
            <a:pPr>
              <a:buNone/>
            </a:pPr>
            <a:r>
              <a:rPr lang="en-US" dirty="0" smtClean="0"/>
              <a:t>         (due in sufficient  </a:t>
            </a:r>
            <a:r>
              <a:rPr lang="en-US" dirty="0" err="1" smtClean="0"/>
              <a:t>copaction</a:t>
            </a:r>
            <a:r>
              <a:rPr lang="en-US" dirty="0" smtClean="0"/>
              <a:t> &amp; difference in curving )</a:t>
            </a:r>
            <a:r>
              <a:rPr lang="en-US" baseline="-25000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 </a:t>
            </a:r>
            <a:r>
              <a:rPr lang="en-US" dirty="0" smtClean="0"/>
              <a:t>= 1.5    and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 </a:t>
            </a:r>
            <a:r>
              <a:rPr lang="en-US" dirty="0" smtClean="0"/>
              <a:t>= 1.4</a:t>
            </a:r>
            <a:r>
              <a:rPr lang="en-US" baseline="-25000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0.67/1.4 x1.5  = 2x0.01xd(</a:t>
            </a:r>
            <a:r>
              <a:rPr lang="en-US" dirty="0" err="1" smtClean="0"/>
              <a:t>t+r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/ (t)( t</a:t>
            </a:r>
            <a:r>
              <a:rPr lang="en-US" baseline="-25000" dirty="0" smtClean="0"/>
              <a:t> </a:t>
            </a:r>
            <a:r>
              <a:rPr lang="en-US" dirty="0" smtClean="0"/>
              <a:t>+2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.:  t =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[</a:t>
            </a:r>
            <a:r>
              <a:rPr lang="en-US" baseline="-25000" dirty="0" smtClean="0"/>
              <a:t> </a:t>
            </a:r>
            <a:r>
              <a:rPr lang="en-US" dirty="0" smtClean="0"/>
              <a:t>(0.67fcu/2.1)/(0.67fcu/2.1 – 2x0.01d)}  - 1]</a:t>
            </a:r>
          </a:p>
          <a:p>
            <a:pPr>
              <a:buNone/>
            </a:pPr>
            <a:r>
              <a:rPr lang="en-US" dirty="0" smtClean="0"/>
              <a:t>         d in </a:t>
            </a:r>
            <a:r>
              <a:rPr lang="en-US" dirty="0" err="1" smtClean="0"/>
              <a:t>mts</a:t>
            </a:r>
            <a:r>
              <a:rPr lang="en-US" dirty="0" smtClean="0"/>
              <a:t>  ,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mts</a:t>
            </a:r>
            <a:r>
              <a:rPr lang="en-US" dirty="0" smtClean="0"/>
              <a:t>  , t in mm and fcu in N/mm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Some Points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Support of Shaft equipment and  walls .</a:t>
            </a:r>
          </a:p>
          <a:p>
            <a:pPr lvl="0"/>
            <a:r>
              <a:rPr lang="en-US" dirty="0" smtClean="0"/>
              <a:t>Shallow   square (timber support).</a:t>
            </a:r>
          </a:p>
          <a:p>
            <a:pPr lvl="0"/>
            <a:r>
              <a:rPr lang="en-US" dirty="0" smtClean="0"/>
              <a:t>Deep circular or spherical. </a:t>
            </a:r>
          </a:p>
          <a:p>
            <a:r>
              <a:rPr lang="en-US" dirty="0" smtClean="0"/>
              <a:t>Concrete lining mostly – mechanized/utilizes the structure features of concrete, easy least air flow resistance.</a:t>
            </a:r>
          </a:p>
          <a:p>
            <a:pPr lvl="0"/>
            <a:r>
              <a:rPr lang="en-US" dirty="0" smtClean="0"/>
              <a:t>Strengths 20 to 50 </a:t>
            </a:r>
            <a:r>
              <a:rPr lang="en-US" dirty="0" err="1" smtClean="0"/>
              <a:t>Mpa</a:t>
            </a:r>
            <a:r>
              <a:rPr lang="en-US" dirty="0" smtClean="0"/>
              <a:t>  .</a:t>
            </a:r>
          </a:p>
          <a:p>
            <a:pPr lvl="0"/>
            <a:r>
              <a:rPr lang="en-US" dirty="0" smtClean="0"/>
              <a:t>Cast iron </a:t>
            </a:r>
            <a:r>
              <a:rPr lang="en-US" dirty="0" err="1" smtClean="0"/>
              <a:t>tubbings</a:t>
            </a:r>
            <a:r>
              <a:rPr lang="en-US" dirty="0" smtClean="0"/>
              <a:t>  with concrete mantle welded steel lining (water heads).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Bitumen envelop for preventing damage due to subsiding strata.</a:t>
            </a:r>
          </a:p>
          <a:p>
            <a:pPr lvl="0"/>
            <a:r>
              <a:rPr lang="en-US" dirty="0" smtClean="0"/>
              <a:t>Temporary support   </a:t>
            </a:r>
            <a:r>
              <a:rPr lang="en-US" dirty="0" err="1" smtClean="0"/>
              <a:t>fos</a:t>
            </a:r>
            <a:r>
              <a:rPr lang="en-US" dirty="0" smtClean="0"/>
              <a:t> = 1.</a:t>
            </a:r>
          </a:p>
          <a:p>
            <a:pPr lvl="0"/>
            <a:r>
              <a:rPr lang="en-US" dirty="0" smtClean="0"/>
              <a:t>Permanent   </a:t>
            </a:r>
            <a:r>
              <a:rPr lang="en-US" dirty="0" err="1" smtClean="0"/>
              <a:t>fos</a:t>
            </a:r>
            <a:r>
              <a:rPr lang="en-US" dirty="0" smtClean="0"/>
              <a:t>  &gt; 1 (lining conditions and life space ).</a:t>
            </a:r>
          </a:p>
          <a:p>
            <a:pPr lvl="0"/>
            <a:r>
              <a:rPr lang="en-US" dirty="0" smtClean="0"/>
              <a:t>Primary stress σ </a:t>
            </a:r>
            <a:r>
              <a:rPr lang="en-US" baseline="-25000" dirty="0" smtClean="0"/>
              <a:t>v </a:t>
            </a:r>
            <a:r>
              <a:rPr lang="en-US" dirty="0" smtClean="0"/>
              <a:t>= Σ γ h.</a:t>
            </a:r>
          </a:p>
          <a:p>
            <a:pPr lvl="0"/>
            <a:r>
              <a:rPr lang="en-US" dirty="0" smtClean="0"/>
              <a:t>σ </a:t>
            </a:r>
            <a:r>
              <a:rPr lang="en-US" baseline="-25000" dirty="0" smtClean="0"/>
              <a:t>h </a:t>
            </a:r>
            <a:r>
              <a:rPr lang="en-US" dirty="0" smtClean="0"/>
              <a:t>/σ </a:t>
            </a:r>
            <a:r>
              <a:rPr lang="en-US" baseline="-25000" dirty="0" smtClean="0"/>
              <a:t>v</a:t>
            </a:r>
            <a:r>
              <a:rPr lang="en-US" dirty="0" smtClean="0"/>
              <a:t> = 2 to 3    &lt; 500m depth .</a:t>
            </a:r>
          </a:p>
          <a:p>
            <a:pPr lvl="0"/>
            <a:r>
              <a:rPr lang="en-US" dirty="0" err="1" smtClean="0"/>
              <a:t>σ</a:t>
            </a:r>
            <a:r>
              <a:rPr lang="en-US" baseline="-25000" dirty="0" err="1" smtClean="0"/>
              <a:t>h</a:t>
            </a:r>
            <a:r>
              <a:rPr lang="en-US" baseline="-25000" dirty="0" smtClean="0"/>
              <a:t>­</a:t>
            </a:r>
            <a:r>
              <a:rPr lang="en-US" dirty="0" smtClean="0"/>
              <a:t>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v</a:t>
            </a:r>
            <a:r>
              <a:rPr lang="en-US" dirty="0" smtClean="0"/>
              <a:t> . K</a:t>
            </a:r>
            <a:r>
              <a:rPr lang="en-US" baseline="-25000" dirty="0" smtClean="0"/>
              <a:t>a</a:t>
            </a:r>
            <a:r>
              <a:rPr lang="en-US" dirty="0" smtClean="0"/>
              <a:t>       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 : co efficient of active stress. </a:t>
            </a:r>
          </a:p>
          <a:p>
            <a:pPr lvl="0"/>
            <a:r>
              <a:rPr lang="en-US" dirty="0" smtClean="0"/>
              <a:t>Stress distribution around shaft existing  cracks , shaft diameter ,method of (D and B or boring ),time of exposure without support type of temp. Support used and delay instead of permanent  lining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251459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/>
              <a:t>σ</a:t>
            </a:r>
            <a:r>
              <a:rPr lang="en-US" baseline="-25000" dirty="0" err="1" smtClean="0"/>
              <a:t>h</a:t>
            </a:r>
            <a:r>
              <a:rPr lang="en-US" baseline="-25000" dirty="0" smtClean="0"/>
              <a:t>­</a:t>
            </a:r>
            <a:r>
              <a:rPr lang="en-US" dirty="0" smtClean="0"/>
              <a:t>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v</a:t>
            </a:r>
            <a:r>
              <a:rPr lang="en-US" dirty="0" smtClean="0"/>
              <a:t> . K</a:t>
            </a:r>
            <a:r>
              <a:rPr lang="en-US" baseline="-25000" dirty="0" smtClean="0"/>
              <a:t>a</a:t>
            </a:r>
            <a:r>
              <a:rPr lang="en-US" dirty="0" smtClean="0"/>
              <a:t>       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 : co efficient of active stress. </a:t>
            </a:r>
          </a:p>
          <a:p>
            <a:pPr lvl="0"/>
            <a:r>
              <a:rPr lang="en-US" dirty="0" smtClean="0"/>
              <a:t>Polyethylene membrane for preventing corrosion of concrete for water insulation.</a:t>
            </a:r>
          </a:p>
          <a:p>
            <a:pPr lvl="0"/>
            <a:r>
              <a:rPr lang="en-US" dirty="0" smtClean="0"/>
              <a:t>RMR and Q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K</a:t>
            </a:r>
            <a:r>
              <a:rPr lang="en-US" baseline="-25000" dirty="0" smtClean="0"/>
              <a:t>a­</a:t>
            </a:r>
            <a:r>
              <a:rPr lang="en-US" dirty="0" smtClean="0"/>
              <a:t>    (  Horizontal design stress).</a:t>
            </a:r>
          </a:p>
          <a:p>
            <a:pPr lvl="0"/>
            <a:r>
              <a:rPr lang="en-US" dirty="0" smtClean="0"/>
              <a:t>Un supported  span ( 15 – 25 m).</a:t>
            </a:r>
          </a:p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514600" y="3886200"/>
            <a:ext cx="380431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Thank You</a:t>
            </a:r>
            <a:endParaRPr kumimoji="0" lang="en-US" sz="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EQUIPMENTS FOR SOFT ROCK</a:t>
            </a:r>
            <a:r>
              <a:rPr lang="en-US" dirty="0"/>
              <a:t> (European coal fields):-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Pilot </a:t>
            </a:r>
            <a:r>
              <a:rPr lang="en-US" dirty="0"/>
              <a:t>hole diameter</a:t>
            </a:r>
          </a:p>
          <a:p>
            <a:pPr lvl="0"/>
            <a:r>
              <a:rPr lang="en-US" dirty="0"/>
              <a:t>Drill pipe diameter</a:t>
            </a:r>
          </a:p>
          <a:p>
            <a:pPr lvl="0"/>
            <a:r>
              <a:rPr lang="en-US" dirty="0"/>
              <a:t>Reaming Torque</a:t>
            </a:r>
          </a:p>
          <a:p>
            <a:pPr lvl="0"/>
            <a:r>
              <a:rPr lang="en-US" dirty="0"/>
              <a:t>Type of driver (AC, DC ,hydraulic)gear reducer</a:t>
            </a:r>
          </a:p>
          <a:p>
            <a:pPr lvl="0"/>
            <a:r>
              <a:rPr lang="en-US" dirty="0"/>
              <a:t>RPM</a:t>
            </a:r>
          </a:p>
          <a:p>
            <a:pPr lvl="0"/>
            <a:r>
              <a:rPr lang="en-US" dirty="0"/>
              <a:t>Power: Pilot hole thrust &amp; feed rates reaming pull, size of drill pipe base plate and derrick dimensions, type of transporter, water and air consumption.</a:t>
            </a:r>
          </a:p>
          <a:p>
            <a:pPr lvl="0"/>
            <a:r>
              <a:rPr lang="en-US" dirty="0" smtClean="0"/>
              <a:t>Diameter/length/advance </a:t>
            </a:r>
            <a:r>
              <a:rPr lang="en-US" dirty="0"/>
              <a:t>per unit time .</a:t>
            </a:r>
          </a:p>
          <a:p>
            <a:r>
              <a:rPr lang="en-US" dirty="0"/>
              <a:t>Costs reduced due development of improved cutters with average life being extended by fire </a:t>
            </a:r>
            <a:r>
              <a:rPr lang="en-US" dirty="0" smtClean="0"/>
              <a:t>fold.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Purpose of Raise Boring:-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 smtClean="0"/>
              <a:t> </a:t>
            </a:r>
            <a:r>
              <a:rPr lang="en-US" dirty="0"/>
              <a:t>Ore passes</a:t>
            </a:r>
          </a:p>
          <a:p>
            <a:pPr lvl="0"/>
            <a:r>
              <a:rPr lang="en-US" dirty="0"/>
              <a:t> Ventilation</a:t>
            </a:r>
          </a:p>
          <a:p>
            <a:pPr lvl="0"/>
            <a:r>
              <a:rPr lang="en-US" dirty="0"/>
              <a:t> Ventilation shafts</a:t>
            </a:r>
          </a:p>
          <a:p>
            <a:pPr lvl="0"/>
            <a:r>
              <a:rPr lang="en-US" dirty="0"/>
              <a:t> Full sized shafts for coal mining.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Advantages of Raise Boring:-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No worker needs to be present while excavation is on .</a:t>
            </a:r>
          </a:p>
          <a:p>
            <a:pPr lvl="0"/>
            <a:r>
              <a:rPr lang="en-US" dirty="0"/>
              <a:t>Cost thus gets </a:t>
            </a:r>
            <a:r>
              <a:rPr lang="en-US"/>
              <a:t>reduced </a:t>
            </a:r>
            <a:r>
              <a:rPr lang="en-US" smtClean="0"/>
              <a:t>(in developed </a:t>
            </a:r>
            <a:r>
              <a:rPr lang="en-US" dirty="0"/>
              <a:t>countries).</a:t>
            </a:r>
          </a:p>
          <a:p>
            <a:pPr lvl="0"/>
            <a:r>
              <a:rPr lang="en-US" dirty="0"/>
              <a:t>Faster  progress.</a:t>
            </a:r>
          </a:p>
          <a:p>
            <a:pPr lvl="0"/>
            <a:r>
              <a:rPr lang="en-US" dirty="0"/>
              <a:t>Less damage to surrounding rock/thus minimum support is needed.</a:t>
            </a:r>
          </a:p>
          <a:p>
            <a:pPr lvl="0"/>
            <a:r>
              <a:rPr lang="en-US" dirty="0"/>
              <a:t>Smooth, stable walls, lead resistance for ventilation.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Disadvantages of Raise Boring:-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Change </a:t>
            </a:r>
            <a:r>
              <a:rPr lang="en-US" dirty="0"/>
              <a:t>on rock conditions</a:t>
            </a:r>
          </a:p>
          <a:p>
            <a:pPr lvl="0"/>
            <a:r>
              <a:rPr lang="en-US" dirty="0"/>
              <a:t>Costs are high for hard rocks.</a:t>
            </a:r>
          </a:p>
          <a:p>
            <a:pPr lvl="0"/>
            <a:r>
              <a:rPr lang="en-US" dirty="0"/>
              <a:t>Access necessary.	</a:t>
            </a:r>
          </a:p>
          <a:p>
            <a:pPr lvl="0"/>
            <a:r>
              <a:rPr lang="en-US" dirty="0"/>
              <a:t>Initial cost of rig is high.	</a:t>
            </a:r>
          </a:p>
          <a:p>
            <a:pPr lvl="0"/>
            <a:r>
              <a:rPr lang="en-US" dirty="0"/>
              <a:t>Shaft should be dry.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Operations 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machine drills Pilot </a:t>
            </a:r>
            <a:r>
              <a:rPr lang="en-US" dirty="0"/>
              <a:t>hole </a:t>
            </a:r>
            <a:r>
              <a:rPr lang="en-US" dirty="0" smtClean="0"/>
              <a:t>and then reamer is attached in place of drill bit.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raise drill pulls the reamer towards itself.</a:t>
            </a:r>
          </a:p>
          <a:p>
            <a:pPr marL="514350" lvl="0" indent="-514350">
              <a:buNone/>
            </a:pPr>
            <a:r>
              <a:rPr lang="en-US" dirty="0" smtClean="0"/>
              <a:t>3.   Tailings fall down the shaft and are removed.</a:t>
            </a:r>
            <a:endParaRPr lang="en-US" dirty="0"/>
          </a:p>
          <a:p>
            <a:pPr lvl="0"/>
            <a:endParaRPr lang="en-US" dirty="0" smtClean="0"/>
          </a:p>
          <a:p>
            <a:pPr algn="ctr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4000" i="1" dirty="0" smtClean="0"/>
              <a:t>CLUTCH </a:t>
            </a:r>
            <a:r>
              <a:rPr lang="en-US" sz="4000" i="1" dirty="0"/>
              <a:t>COMPONENTS</a:t>
            </a:r>
            <a:r>
              <a:rPr lang="en-US" sz="4000" i="1" dirty="0" smtClean="0"/>
              <a:t>:-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Rig </a:t>
            </a:r>
            <a:r>
              <a:rPr lang="en-US" dirty="0"/>
              <a:t>– Rigid plate and structure </a:t>
            </a:r>
          </a:p>
          <a:p>
            <a:pPr lvl="0"/>
            <a:r>
              <a:rPr lang="en-US" dirty="0"/>
              <a:t>Hydraulic, drilling and electrical equipment are housed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Crawler Driven by </a:t>
            </a:r>
            <a:br>
              <a:rPr lang="en-US" i="1" dirty="0" smtClean="0"/>
            </a:br>
            <a:r>
              <a:rPr lang="en-US" i="1" dirty="0" smtClean="0"/>
              <a:t>Compressed Air/</a:t>
            </a:r>
            <a:r>
              <a:rPr lang="en-US" i="1" dirty="0" err="1" smtClean="0"/>
              <a:t>Railwheels</a:t>
            </a:r>
            <a:r>
              <a:rPr lang="en-US" i="1" dirty="0" smtClean="0"/>
              <a:t>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Pilot </a:t>
            </a:r>
            <a:r>
              <a:rPr lang="en-US" dirty="0"/>
              <a:t>hole is drilled through the stem with stabilizers and a conventional drilling bit.</a:t>
            </a:r>
          </a:p>
          <a:p>
            <a:r>
              <a:rPr lang="en-US" dirty="0" smtClean="0"/>
              <a:t>Drill </a:t>
            </a:r>
            <a:r>
              <a:rPr lang="en-US" dirty="0"/>
              <a:t>rod diameter (20 -31 cm)</a:t>
            </a:r>
          </a:p>
          <a:p>
            <a:r>
              <a:rPr lang="en-US" dirty="0" smtClean="0"/>
              <a:t> </a:t>
            </a:r>
            <a:r>
              <a:rPr lang="en-US" dirty="0"/>
              <a:t>Length of the section is 1.5 m.</a:t>
            </a:r>
          </a:p>
          <a:p>
            <a:r>
              <a:rPr lang="en-US" dirty="0" smtClean="0"/>
              <a:t>Purpose </a:t>
            </a:r>
            <a:r>
              <a:rPr lang="en-US" dirty="0"/>
              <a:t>of </a:t>
            </a:r>
            <a:r>
              <a:rPr lang="en-US" dirty="0" smtClean="0"/>
              <a:t>stabilizer </a:t>
            </a:r>
            <a:r>
              <a:rPr lang="en-US" dirty="0"/>
              <a:t>is to ensure directional accuracy of the pilot hole .</a:t>
            </a:r>
          </a:p>
          <a:p>
            <a:r>
              <a:rPr lang="en-US" dirty="0" smtClean="0"/>
              <a:t>Stem </a:t>
            </a:r>
            <a:r>
              <a:rPr lang="en-US" dirty="0"/>
              <a:t>longest /reamer-stages / structural analysis of required/balancing of tool by positioning cutters optimally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Geared reamers/conventional type .</a:t>
            </a:r>
          </a:p>
          <a:p>
            <a:r>
              <a:rPr lang="en-US" dirty="0" smtClean="0"/>
              <a:t>Best performance is achieved when cutter life  and ROP are optimized.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213</TotalTime>
  <Words>1428</Words>
  <Application>Microsoft Office PowerPoint</Application>
  <PresentationFormat>On-screen Show (4:3)</PresentationFormat>
  <Paragraphs>281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Raise Boring, Shaft sinking operation</vt:lpstr>
      <vt:lpstr>RAISE BORING</vt:lpstr>
      <vt:lpstr>EQUIPMENTS FOR SOFT ROCK (European coal fields):- </vt:lpstr>
      <vt:lpstr>  Purpose of Raise Boring:- </vt:lpstr>
      <vt:lpstr> Advantages of Raise Boring:- </vt:lpstr>
      <vt:lpstr> Disadvantages of Raise Boring:- </vt:lpstr>
      <vt:lpstr> Operations :- </vt:lpstr>
      <vt:lpstr>Crawler Driven by  Compressed Air/Railwheels:- </vt:lpstr>
      <vt:lpstr>Slide 10</vt:lpstr>
      <vt:lpstr>Slide 11</vt:lpstr>
      <vt:lpstr>Khetri Shaft Details:- </vt:lpstr>
      <vt:lpstr> Service Shaft:- </vt:lpstr>
      <vt:lpstr>ORGANISATION OF SHAFT SINKING:-</vt:lpstr>
      <vt:lpstr>Drilling Pattern  :- </vt:lpstr>
      <vt:lpstr>Pattern :-</vt:lpstr>
      <vt:lpstr>Slide 17</vt:lpstr>
      <vt:lpstr>LINING IN SHAFTS</vt:lpstr>
      <vt:lpstr>Temporary lining:- </vt:lpstr>
      <vt:lpstr>1.Brick lining:- </vt:lpstr>
      <vt:lpstr>3.Timber Lining:- </vt:lpstr>
      <vt:lpstr>Timber Lining</vt:lpstr>
      <vt:lpstr>4.Monolithic Concrete lining: – </vt:lpstr>
      <vt:lpstr> Advantages of Monolithic  Concrete lining:- </vt:lpstr>
      <vt:lpstr>Disadvantages of Monolithic  Concrete lining :-</vt:lpstr>
      <vt:lpstr> </vt:lpstr>
      <vt:lpstr>5.Shotcrete lining:- </vt:lpstr>
      <vt:lpstr>Slide 28</vt:lpstr>
      <vt:lpstr>Primary Stresses:- </vt:lpstr>
      <vt:lpstr>Slide 30</vt:lpstr>
      <vt:lpstr>Slide 31</vt:lpstr>
      <vt:lpstr>Some Points :-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RAISE BORING</dc:title>
  <dc:creator>KartheeK ReddY</dc:creator>
  <cp:lastModifiedBy>rcc</cp:lastModifiedBy>
  <cp:revision>43</cp:revision>
  <dcterms:created xsi:type="dcterms:W3CDTF">2009-03-26T07:22:44Z</dcterms:created>
  <dcterms:modified xsi:type="dcterms:W3CDTF">2018-09-12T09:15:08Z</dcterms:modified>
</cp:coreProperties>
</file>