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81" r:id="rId3"/>
    <p:sldId id="282" r:id="rId4"/>
    <p:sldId id="283" r:id="rId5"/>
    <p:sldId id="284" r:id="rId6"/>
    <p:sldId id="285" r:id="rId7"/>
    <p:sldId id="257" r:id="rId8"/>
    <p:sldId id="280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7" r:id="rId22"/>
    <p:sldId id="278" r:id="rId23"/>
    <p:sldId id="279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71" r:id="rId32"/>
    <p:sldId id="272" r:id="rId33"/>
    <p:sldId id="274" r:id="rId34"/>
    <p:sldId id="275" r:id="rId35"/>
    <p:sldId id="276" r:id="rId36"/>
    <p:sldId id="27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C228-43FC-4BCC-8EEC-95A3757E4522}" type="datetimeFigureOut">
              <a:rPr lang="en-IN" smtClean="0"/>
              <a:t>21-04-2016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1FA3-3022-4762-B4D2-0D07ED448E5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439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C228-43FC-4BCC-8EEC-95A3757E4522}" type="datetimeFigureOut">
              <a:rPr lang="en-IN" smtClean="0"/>
              <a:t>21-04-2016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1FA3-3022-4762-B4D2-0D07ED448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289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C228-43FC-4BCC-8EEC-95A3757E4522}" type="datetimeFigureOut">
              <a:rPr lang="en-IN" smtClean="0"/>
              <a:t>21-04-2016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1FA3-3022-4762-B4D2-0D07ED448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0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C228-43FC-4BCC-8EEC-95A3757E4522}" type="datetimeFigureOut">
              <a:rPr lang="en-IN" smtClean="0"/>
              <a:t>21-04-2016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1FA3-3022-4762-B4D2-0D07ED448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21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C228-43FC-4BCC-8EEC-95A3757E4522}" type="datetimeFigureOut">
              <a:rPr lang="en-IN" smtClean="0"/>
              <a:t>21-04-2016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1FA3-3022-4762-B4D2-0D07ED448E5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42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C228-43FC-4BCC-8EEC-95A3757E4522}" type="datetimeFigureOut">
              <a:rPr lang="en-IN" smtClean="0"/>
              <a:t>21-04-2016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1FA3-3022-4762-B4D2-0D07ED448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81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C228-43FC-4BCC-8EEC-95A3757E4522}" type="datetimeFigureOut">
              <a:rPr lang="en-IN" smtClean="0"/>
              <a:t>21-04-2016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1FA3-3022-4762-B4D2-0D07ED448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52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C228-43FC-4BCC-8EEC-95A3757E4522}" type="datetimeFigureOut">
              <a:rPr lang="en-IN" smtClean="0"/>
              <a:t>21-04-2016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1FA3-3022-4762-B4D2-0D07ED448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10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C228-43FC-4BCC-8EEC-95A3757E4522}" type="datetimeFigureOut">
              <a:rPr lang="en-IN" smtClean="0"/>
              <a:t>21-04-2016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1FA3-3022-4762-B4D2-0D07ED448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64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C44C228-43FC-4BCC-8EEC-95A3757E4522}" type="datetimeFigureOut">
              <a:rPr lang="en-IN" smtClean="0"/>
              <a:t>21-04-2016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3F1FA3-3022-4762-B4D2-0D07ED448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890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C228-43FC-4BCC-8EEC-95A3757E4522}" type="datetimeFigureOut">
              <a:rPr lang="en-IN" smtClean="0"/>
              <a:t>21-04-2016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1FA3-3022-4762-B4D2-0D07ED448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42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C44C228-43FC-4BCC-8EEC-95A3757E4522}" type="datetimeFigureOut">
              <a:rPr lang="en-IN" smtClean="0"/>
              <a:t>21-04-2016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23F1FA3-3022-4762-B4D2-0D07ED448E5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09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>
                <a:latin typeface="+mn-lt"/>
              </a:rPr>
              <a:t>Scenario of underground coal mining in India</a:t>
            </a:r>
            <a:endParaRPr lang="en-IN" sz="54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b="1" dirty="0" err="1" smtClean="0"/>
              <a:t>Prof.</a:t>
            </a:r>
            <a:r>
              <a:rPr lang="en-IN" b="1" dirty="0" smtClean="0"/>
              <a:t> R.M. </a:t>
            </a:r>
            <a:r>
              <a:rPr lang="en-IN" b="1" dirty="0" err="1" smtClean="0"/>
              <a:t>Bhattacharjee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0820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62" y="1689652"/>
            <a:ext cx="11909330" cy="49099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62" y="104808"/>
            <a:ext cx="11909330" cy="158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0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96" y="1261723"/>
            <a:ext cx="11965407" cy="333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0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44889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Company wise coal production in XI Plan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578" y="746494"/>
            <a:ext cx="9943102" cy="608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8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39" y="457200"/>
            <a:ext cx="11835587" cy="597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8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"/>
            <a:ext cx="10058400" cy="57481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CIL Coal Production Programme – XII Plan Period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614574"/>
            <a:ext cx="10058400" cy="608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5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731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Group wise coal production programme - CIL</a:t>
            </a:r>
            <a:endParaRPr lang="en-IN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68" y="1628531"/>
            <a:ext cx="11684489" cy="395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08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845"/>
            <a:ext cx="10058400" cy="52840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Underground coal production 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3" y="582251"/>
            <a:ext cx="11361519" cy="587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8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731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Technology wise production – CIL – XI Plan</a:t>
            </a:r>
            <a:endParaRPr lang="en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18" y="1371600"/>
            <a:ext cx="11953532" cy="417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9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731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Technology wise production – SCCL – XI Plan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80" y="1212574"/>
            <a:ext cx="11822862" cy="415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3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731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Technology wise production – CIL – XII Plan</a:t>
            </a:r>
            <a:endParaRPr lang="en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74" y="1146792"/>
            <a:ext cx="11782034" cy="463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013791"/>
            <a:ext cx="10058400" cy="723569"/>
          </a:xfrm>
        </p:spPr>
        <p:txBody>
          <a:bodyPr>
            <a:normAutofit/>
          </a:bodyPr>
          <a:lstStyle/>
          <a:p>
            <a:r>
              <a:rPr lang="en-IN" sz="3600" dirty="0" smtClean="0"/>
              <a:t>Global coal production scenario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800" dirty="0"/>
              <a:t>Coal provides around </a:t>
            </a:r>
            <a:endParaRPr lang="en-IN" sz="28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800" dirty="0" smtClean="0"/>
              <a:t>30.1</a:t>
            </a:r>
            <a:r>
              <a:rPr lang="en-IN" sz="2800" dirty="0"/>
              <a:t>% of global primary energy needs</a:t>
            </a:r>
            <a:r>
              <a:rPr lang="en-IN" sz="2800" dirty="0" smtClean="0"/>
              <a:t>,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800" dirty="0" smtClean="0"/>
              <a:t>generates </a:t>
            </a:r>
            <a:r>
              <a:rPr lang="en-IN" sz="2800" dirty="0"/>
              <a:t>over 40% of the world's electricity and is </a:t>
            </a:r>
            <a:r>
              <a:rPr lang="en-IN" sz="2800" dirty="0" smtClean="0"/>
              <a:t>used </a:t>
            </a:r>
            <a:r>
              <a:rPr lang="en-IN" sz="2800" dirty="0"/>
              <a:t>in the production of 70% of the world's </a:t>
            </a:r>
            <a:r>
              <a:rPr lang="en-IN" sz="2800" dirty="0" smtClean="0"/>
              <a:t>steel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1" dirty="0"/>
              <a:t>Total Global Coal Production</a:t>
            </a:r>
            <a:endParaRPr lang="en-IN" sz="2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600" dirty="0"/>
              <a:t>7823Mt (</a:t>
            </a:r>
            <a:r>
              <a:rPr lang="en-IN" sz="2600" dirty="0" smtClean="0"/>
              <a:t>2013e)</a:t>
            </a:r>
            <a:endParaRPr lang="en-IN" sz="26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600" dirty="0"/>
              <a:t>7794Mt (2012)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600" dirty="0"/>
              <a:t>4677Mt (1990)</a:t>
            </a:r>
          </a:p>
        </p:txBody>
      </p:sp>
    </p:spTree>
    <p:extLst>
      <p:ext uri="{BB962C8B-B14F-4D97-AF65-F5344CB8AC3E}">
        <p14:creationId xmlns:p14="http://schemas.microsoft.com/office/powerpoint/2010/main" val="243255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731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Technology wise production – SCCL – XII Plan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54" y="1172818"/>
            <a:ext cx="11578901" cy="373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6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9389"/>
            <a:ext cx="10058400" cy="743447"/>
          </a:xfrm>
        </p:spPr>
        <p:txBody>
          <a:bodyPr/>
          <a:lstStyle/>
          <a:p>
            <a:r>
              <a:rPr lang="en-US" sz="2800" b="1" dirty="0"/>
              <a:t>Reasons for decline in coal production from underground mines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sz="2400" b="1" dirty="0" smtClean="0"/>
              <a:t>UG </a:t>
            </a:r>
            <a:r>
              <a:rPr lang="en-US" sz="2400" b="1" dirty="0"/>
              <a:t>operations at shallow depth has given way to quarry or surface mining</a:t>
            </a:r>
            <a:endParaRPr lang="en-IN" sz="2400" b="1" dirty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b="1" dirty="0" smtClean="0"/>
              <a:t>Reduced </a:t>
            </a:r>
            <a:r>
              <a:rPr lang="en-US" sz="2400" b="1" dirty="0"/>
              <a:t>production and productivity due to old, long &amp; arduous mines</a:t>
            </a:r>
            <a:endParaRPr lang="en-IN" sz="2400" b="1" dirty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b="1" dirty="0"/>
              <a:t>Low technological, R&amp;D or skill-development input in underground mines</a:t>
            </a:r>
            <a:endParaRPr lang="en-IN" sz="2400" b="1" dirty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b="1" dirty="0" smtClean="0"/>
              <a:t>Low </a:t>
            </a:r>
            <a:r>
              <a:rPr lang="en-US" sz="2400" b="1" dirty="0"/>
              <a:t>productivity of manpower</a:t>
            </a:r>
            <a:endParaRPr lang="en-IN" sz="24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Geological disposition and exploration of coal </a:t>
            </a:r>
            <a:r>
              <a:rPr lang="en-US" sz="2400" b="1" dirty="0" smtClean="0"/>
              <a:t>seams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b="1" dirty="0"/>
              <a:t>Closure of number of underground mines due to exhaustion of coal reserve or losses</a:t>
            </a:r>
            <a:endParaRPr lang="en-IN" sz="2400" b="1" dirty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b="1" dirty="0"/>
              <a:t>Reduction or stagnation in production due to attrition of workforce  or natural retirement</a:t>
            </a:r>
            <a:endParaRPr lang="en-IN" sz="2400" b="1" dirty="0"/>
          </a:p>
          <a:p>
            <a:pPr>
              <a:buFont typeface="Wingdings" panose="05000000000000000000" pitchFamily="2" charset="2"/>
              <a:buChar char="v"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55723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9389"/>
            <a:ext cx="10058400" cy="743447"/>
          </a:xfrm>
        </p:spPr>
        <p:txBody>
          <a:bodyPr/>
          <a:lstStyle/>
          <a:p>
            <a:r>
              <a:rPr lang="en-US" sz="2800" b="1" dirty="0"/>
              <a:t>Reasons for decline in coal production from underground mines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69156"/>
            <a:ext cx="10058400" cy="4775790"/>
          </a:xfrm>
        </p:spPr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IN" sz="2400" b="1" dirty="0" smtClean="0"/>
              <a:t>Lower seams not approached – lack of vertical development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IN" sz="2400" b="1" dirty="0" smtClean="0"/>
              <a:t>Limited coal evacuation capacity through shafts / inclines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IN" sz="2400" b="1" dirty="0" smtClean="0"/>
              <a:t>Limited capacity of SDL / LHD for quantum jump of UG production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IN" sz="2400" b="1" dirty="0" smtClean="0"/>
              <a:t>Lack of suitable mechanisation scheme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IN" sz="2400" b="1" dirty="0" smtClean="0"/>
              <a:t>Mismatch of production components – drilling, blasting, loading, transportation, supporting, ventilation, communication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IN" sz="2400" b="1" dirty="0" smtClean="0"/>
              <a:t>Lack of commitment towards high degree of mechanisation due to early history of failure of mass production technology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IN" sz="2400" b="1" dirty="0" smtClean="0"/>
              <a:t>Lack of absorption of overseas technologies</a:t>
            </a:r>
          </a:p>
          <a:p>
            <a:pPr lvl="0">
              <a:buFont typeface="Wingdings" panose="05000000000000000000" pitchFamily="2" charset="2"/>
              <a:buChar char="v"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72539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9389"/>
            <a:ext cx="10058400" cy="743447"/>
          </a:xfrm>
        </p:spPr>
        <p:txBody>
          <a:bodyPr/>
          <a:lstStyle/>
          <a:p>
            <a:r>
              <a:rPr lang="en-US" sz="2800" b="1" dirty="0"/>
              <a:t>Reasons for decline in coal production from underground mines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69156"/>
            <a:ext cx="10058400" cy="4775790"/>
          </a:xfrm>
        </p:spPr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IN" sz="2400" b="1" dirty="0" smtClean="0"/>
              <a:t>Easy option of opencast coal – a challenge to underground production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IN" sz="2400" b="1" dirty="0" smtClean="0"/>
              <a:t>Cost of production from opencast mining less compared to UG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IN" sz="2400" b="1" dirty="0" smtClean="0"/>
              <a:t>UG mines are inherently more hazardous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IN" sz="2400" b="1" dirty="0" smtClean="0"/>
              <a:t>Ease of mechanisation in opencast mines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IN" sz="2400" b="1" dirty="0" smtClean="0"/>
              <a:t>Easy option of quantum jump of production by OC methods compared to UG methods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IN" sz="2400" b="1" dirty="0" smtClean="0"/>
              <a:t>Difficulty in thick seam extraction by UG methods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IN" sz="2400" b="1" dirty="0" smtClean="0"/>
              <a:t>Spontaneous heating propensity of Indian coal – high risk in UG mines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IN" sz="2400" b="1" dirty="0" smtClean="0"/>
              <a:t>Lack of investment for infrastructure development and mechanisation resulting in capacity reduction </a:t>
            </a:r>
          </a:p>
          <a:p>
            <a:pPr lvl="0">
              <a:buFont typeface="Wingdings" panose="05000000000000000000" pitchFamily="2" charset="2"/>
              <a:buChar char="v"/>
            </a:pPr>
            <a:endParaRPr lang="en-I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18241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Challenges of Underground Mining in CIL mines</a:t>
            </a:r>
            <a:r>
              <a:rPr lang="en-IN" altLang="en-US" sz="3200"/>
              <a:t/>
            </a:r>
            <a:br>
              <a:rPr lang="en-IN" altLang="en-US" sz="3200"/>
            </a:br>
            <a:endParaRPr lang="en-IN" altLang="en-US" sz="320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sz="2400" b="1" dirty="0" smtClean="0"/>
              <a:t>Size of the Mine / block</a:t>
            </a:r>
          </a:p>
          <a:p>
            <a:pPr>
              <a:spcAft>
                <a:spcPts val="0"/>
              </a:spcAft>
              <a:defRPr/>
            </a:pPr>
            <a:r>
              <a:rPr lang="en-US" sz="2400" b="1" dirty="0" smtClean="0"/>
              <a:t>Comparatively small size of mine or block with limited reserve restricting overall dimensions of a mine, thereby further constraining economic dimensions of mineable panels or coal sub-block, thus limits production capacity and life of the mine. </a:t>
            </a:r>
          </a:p>
          <a:p>
            <a:pPr>
              <a:spcAft>
                <a:spcPts val="0"/>
              </a:spcAft>
              <a:defRPr/>
            </a:pPr>
            <a:r>
              <a:rPr lang="en-US" sz="2400" b="1" dirty="0" smtClean="0"/>
              <a:t>The mine/block area of most of the underground mines in </a:t>
            </a:r>
            <a:r>
              <a:rPr lang="en-US" sz="2400" b="1" dirty="0" err="1" smtClean="0"/>
              <a:t>CIL</a:t>
            </a:r>
            <a:r>
              <a:rPr lang="en-US" sz="2400" b="1" dirty="0" smtClean="0"/>
              <a:t> is generally less than 5sq. km. </a:t>
            </a:r>
          </a:p>
          <a:p>
            <a:pPr>
              <a:spcAft>
                <a:spcPts val="0"/>
              </a:spcAft>
              <a:defRPr/>
            </a:pPr>
            <a:r>
              <a:rPr lang="en-US" sz="2400" b="1" dirty="0" smtClean="0"/>
              <a:t>Extractable reserve rarely exceeds 15-20Mt. </a:t>
            </a:r>
          </a:p>
          <a:p>
            <a:pPr>
              <a:spcAft>
                <a:spcPts val="0"/>
              </a:spcAft>
              <a:defRPr/>
            </a:pPr>
            <a:r>
              <a:rPr lang="en-US" sz="2400" b="1" dirty="0" smtClean="0"/>
              <a:t>Its a challenge to plan and operate underground mine with capacity of 1.0Mt or more </a:t>
            </a:r>
            <a:endParaRPr lang="en-I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40083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056939" y="188259"/>
            <a:ext cx="10058400" cy="876748"/>
          </a:xfrm>
        </p:spPr>
        <p:txBody>
          <a:bodyPr>
            <a:normAutofit fontScale="90000"/>
          </a:bodyPr>
          <a:lstStyle/>
          <a:p>
            <a:r>
              <a:rPr lang="en-US" altLang="en-US" sz="3200" b="1" dirty="0"/>
              <a:t>Challenges of Underground Mining in CIL mines</a:t>
            </a:r>
            <a:r>
              <a:rPr lang="en-IN" altLang="en-US" sz="3200" dirty="0"/>
              <a:t/>
            </a:r>
            <a:br>
              <a:rPr lang="en-IN" altLang="en-US" sz="3200" dirty="0"/>
            </a:br>
            <a:endParaRPr lang="en-IN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5497" y="864099"/>
            <a:ext cx="10921283" cy="5012266"/>
          </a:xfrm>
        </p:spPr>
        <p:txBody>
          <a:bodyPr rtlCol="0">
            <a:noAutofit/>
          </a:bodyPr>
          <a:lstStyle/>
          <a:p>
            <a:pPr marL="696912" indent="-342900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400" b="1" dirty="0" smtClean="0"/>
              <a:t>Geological Complexities and Exploration</a:t>
            </a:r>
            <a:endParaRPr lang="en-IN" sz="2400" b="1" dirty="0" smtClean="0"/>
          </a:p>
          <a:p>
            <a:pPr marL="696912" indent="-342900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400" b="1" dirty="0" smtClean="0"/>
              <a:t>multi-seam (upto 30 coal horizons), </a:t>
            </a:r>
          </a:p>
          <a:p>
            <a:pPr marL="696912" indent="-342900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400" b="1" dirty="0" smtClean="0"/>
              <a:t>seams thickness (upto 35m),</a:t>
            </a:r>
          </a:p>
          <a:p>
            <a:pPr marL="696912" indent="-342900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400" b="1" dirty="0" smtClean="0"/>
              <a:t>proximity of seams (parting &lt;3m), </a:t>
            </a:r>
          </a:p>
          <a:p>
            <a:pPr marL="696912" indent="-342900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400" b="1" dirty="0" smtClean="0"/>
              <a:t>gradient (from flat to upto 45deg.), </a:t>
            </a:r>
          </a:p>
          <a:p>
            <a:pPr marL="696912" indent="-342900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400" b="1" dirty="0" smtClean="0"/>
              <a:t>quality of coal, low rank or maturity of coal, etc. </a:t>
            </a:r>
          </a:p>
          <a:p>
            <a:pPr marL="696912" indent="-342900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400" b="1" dirty="0" smtClean="0"/>
              <a:t>presence of structural disturbances, like multiple faults, occurrence of intrusive bodies, burning of coal, etc. </a:t>
            </a:r>
          </a:p>
          <a:p>
            <a:pPr marL="696912" indent="-342900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400" b="1" dirty="0" smtClean="0"/>
              <a:t>constrained economic dimension of working panels or coal sub-sub-blocks for mining. </a:t>
            </a:r>
          </a:p>
          <a:p>
            <a:pPr marL="696912" indent="-342900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400" b="1" dirty="0" smtClean="0"/>
              <a:t>The role of exploration is to facilitate complete exploration for delineation of all structures and other deposit attributes.</a:t>
            </a:r>
            <a:endParaRPr lang="en-IN" sz="2400" b="1" dirty="0" smtClean="0"/>
          </a:p>
          <a:p>
            <a:pPr>
              <a:spcAft>
                <a:spcPts val="0"/>
              </a:spcAft>
              <a:defRPr/>
            </a:pPr>
            <a:endParaRPr lang="en-I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77626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Challenges of Underground Mining in CIL mines</a:t>
            </a:r>
            <a:r>
              <a:rPr lang="en-IN" altLang="en-US" sz="3200"/>
              <a:t/>
            </a:r>
            <a:br>
              <a:rPr lang="en-IN" altLang="en-US" sz="3200"/>
            </a:br>
            <a:endParaRPr lang="en-IN" altLang="en-US" sz="320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706438" indent="-342900"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268288" algn="l"/>
              </a:tabLst>
              <a:defRPr/>
            </a:pPr>
            <a:r>
              <a:rPr lang="en-US" sz="2400" b="1" dirty="0" smtClean="0"/>
              <a:t>Mine Approach &amp; Development : high gestation period</a:t>
            </a:r>
            <a:endParaRPr lang="en-IN" sz="2400" b="1" dirty="0" smtClean="0"/>
          </a:p>
          <a:p>
            <a:pPr marL="706438" indent="-342900"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268288" algn="l"/>
              </a:tabLst>
              <a:defRPr/>
            </a:pPr>
            <a:r>
              <a:rPr lang="en-US" sz="2400" b="1" dirty="0" smtClean="0"/>
              <a:t>Sluggish </a:t>
            </a:r>
            <a:r>
              <a:rPr lang="en-US" sz="2400" b="1" dirty="0" err="1" smtClean="0"/>
              <a:t>drivage</a:t>
            </a:r>
            <a:r>
              <a:rPr lang="en-US" sz="2400" b="1" dirty="0" smtClean="0"/>
              <a:t> of mine entries and mine development </a:t>
            </a:r>
          </a:p>
          <a:p>
            <a:pPr marL="706438" indent="-342900"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268288" algn="l"/>
              </a:tabLst>
              <a:defRPr/>
            </a:pPr>
            <a:r>
              <a:rPr lang="en-US" sz="2400" b="1" dirty="0" smtClean="0"/>
              <a:t>Gestation period of about 6-12years to develop an underground mine. </a:t>
            </a:r>
          </a:p>
          <a:p>
            <a:pPr marL="706438" indent="-342900"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268288" algn="l"/>
              </a:tabLst>
              <a:defRPr/>
            </a:pPr>
            <a:r>
              <a:rPr lang="en-US" sz="2400" b="1" dirty="0" smtClean="0"/>
              <a:t>Rates of </a:t>
            </a:r>
            <a:r>
              <a:rPr lang="en-US" sz="2400" b="1" dirty="0" err="1" smtClean="0"/>
              <a:t>drivages</a:t>
            </a:r>
            <a:r>
              <a:rPr lang="en-US" sz="2400" b="1" dirty="0" smtClean="0"/>
              <a:t> in underground are as low as 20-30m per month in stone/rock (single/twin roads) and about 30-60m per month in coal (two or more roadways). </a:t>
            </a:r>
          </a:p>
          <a:p>
            <a:pPr marL="706438" indent="-342900"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268288" algn="l"/>
              </a:tabLst>
              <a:defRPr/>
            </a:pPr>
            <a:r>
              <a:rPr lang="en-US" sz="2400" b="1" dirty="0" smtClean="0"/>
              <a:t>No way near the rates achieved elsewhere in the world. It presents a challenge to match the international benchmark</a:t>
            </a:r>
            <a:endParaRPr lang="en-I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13438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Challenges of Underground Mining in CIL mines</a:t>
            </a:r>
            <a:r>
              <a:rPr lang="en-IN" altLang="en-US" sz="3200"/>
              <a:t/>
            </a:r>
            <a:br>
              <a:rPr lang="en-IN" altLang="en-US" sz="3200"/>
            </a:br>
            <a:endParaRPr lang="en-IN" altLang="en-US" sz="320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buNone/>
              <a:defRPr/>
            </a:pPr>
            <a:r>
              <a:rPr lang="en-US" sz="2400" b="1" dirty="0" smtClean="0"/>
              <a:t>Technological Development &amp; Implementation </a:t>
            </a:r>
            <a:endParaRPr lang="en-IN" sz="2400" b="1" dirty="0" smtClean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400" b="1" dirty="0" smtClean="0"/>
              <a:t>Lack of Technological Innovation in </a:t>
            </a:r>
            <a:r>
              <a:rPr lang="en-US" sz="2400" b="1" dirty="0" err="1" smtClean="0"/>
              <a:t>ug</a:t>
            </a:r>
            <a:r>
              <a:rPr lang="en-US" sz="2400" b="1" dirty="0" smtClean="0"/>
              <a:t> mining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400" b="1" dirty="0" smtClean="0"/>
              <a:t>Problems in technology or operations being managed through in-house supportive efforts 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400" b="1" dirty="0" smtClean="0"/>
              <a:t>Dependence on overseas technological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400" b="1" dirty="0" smtClean="0"/>
              <a:t>Delay in project implementation – cost over-run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400" b="1" dirty="0" smtClean="0"/>
              <a:t>Lack of </a:t>
            </a:r>
            <a:r>
              <a:rPr lang="en-US" sz="2400" b="1" dirty="0" err="1" smtClean="0"/>
              <a:t>standardisation</a:t>
            </a:r>
            <a:r>
              <a:rPr lang="en-US" sz="2400" b="1" dirty="0" smtClean="0"/>
              <a:t> of technology / equipment</a:t>
            </a:r>
            <a:endParaRPr lang="en-IN" sz="2400" b="1" dirty="0" smtClean="0"/>
          </a:p>
          <a:p>
            <a:pPr>
              <a:spcAft>
                <a:spcPts val="0"/>
              </a:spcAft>
              <a:defRPr/>
            </a:pPr>
            <a:endParaRPr lang="en-I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65345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Challenges of Underground Mining in CIL mines</a:t>
            </a:r>
            <a:r>
              <a:rPr lang="en-IN" altLang="en-US" sz="3200"/>
              <a:t/>
            </a:r>
            <a:br>
              <a:rPr lang="en-IN" altLang="en-US" sz="3200"/>
            </a:br>
            <a:endParaRPr lang="en-IN" altLang="en-US" sz="3200"/>
          </a:p>
        </p:txBody>
      </p:sp>
      <p:sp>
        <p:nvSpPr>
          <p:cNvPr id="17411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 smtClean="0"/>
              <a:t>Absorption of Technology – Skill development </a:t>
            </a:r>
            <a:endParaRPr lang="en-IN" altLang="en-US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 smtClean="0"/>
              <a:t>Indigenization </a:t>
            </a:r>
            <a:r>
              <a:rPr lang="en-US" altLang="en-US" sz="2400" dirty="0" smtClean="0"/>
              <a:t>of technology by suitable in-house manpower and skill development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 smtClean="0"/>
              <a:t>Appropriate policies at corporate and operation level.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 smtClean="0"/>
              <a:t>Upgrade and utilize trained persons at its appropriate and needed locations.</a:t>
            </a:r>
            <a:endParaRPr lang="en-IN" altLang="en-US" sz="2400" dirty="0" smtClean="0"/>
          </a:p>
          <a:p>
            <a:pPr>
              <a:buFont typeface="Wingdings" panose="05000000000000000000" pitchFamily="2" charset="2"/>
              <a:buChar char="v"/>
            </a:pPr>
            <a:endParaRPr lang="en-I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5025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Challenges of Underground Mining in CIL mines</a:t>
            </a:r>
            <a:r>
              <a:rPr lang="en-IN" altLang="en-US" sz="3200"/>
              <a:t/>
            </a:r>
            <a:br>
              <a:rPr lang="en-IN" altLang="en-US" sz="3200"/>
            </a:br>
            <a:endParaRPr lang="en-IN" altLang="en-US" sz="3200"/>
          </a:p>
        </p:txBody>
      </p:sp>
      <p:sp>
        <p:nvSpPr>
          <p:cNvPr id="18435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 smtClean="0"/>
              <a:t>Strata Management &amp; Control</a:t>
            </a:r>
            <a:endParaRPr lang="en-IN" altLang="en-US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 smtClean="0"/>
              <a:t>Strata management and control is most critical component of successful UG mining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 smtClean="0"/>
              <a:t>Suitable strata management technology based on scientific assessment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 smtClean="0"/>
              <a:t>Proper equipment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 smtClean="0"/>
              <a:t>Trained manpower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 smtClean="0"/>
              <a:t>Monitoring</a:t>
            </a:r>
            <a:endParaRPr lang="en-I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9101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6093"/>
          </a:xfrm>
        </p:spPr>
        <p:txBody>
          <a:bodyPr/>
          <a:lstStyle/>
          <a:p>
            <a:r>
              <a:rPr lang="en-IN" dirty="0" smtClean="0"/>
              <a:t>Top ten coal producing countries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3791808"/>
              </p:ext>
            </p:extLst>
          </p:nvPr>
        </p:nvGraphicFramePr>
        <p:xfrm>
          <a:off x="1097279" y="1737360"/>
          <a:ext cx="10058400" cy="4444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888956"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endParaRPr lang="en-IN" sz="24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 smtClean="0">
                          <a:solidFill>
                            <a:schemeClr val="tx1"/>
                          </a:solidFill>
                          <a:effectLst/>
                        </a:rPr>
                        <a:t>PR </a:t>
                      </a: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</a:rPr>
                        <a:t>China</a:t>
                      </a:r>
                      <a:endParaRPr lang="en-IN" sz="3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endParaRPr lang="en-IN" sz="24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 smtClean="0">
                          <a:solidFill>
                            <a:schemeClr val="tx1"/>
                          </a:solidFill>
                          <a:effectLst/>
                        </a:rPr>
                        <a:t>3561Mt</a:t>
                      </a:r>
                      <a:endParaRPr lang="en-IN" sz="3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endParaRPr lang="en-IN" sz="24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 smtClean="0">
                          <a:solidFill>
                            <a:schemeClr val="tx1"/>
                          </a:solidFill>
                          <a:effectLst/>
                        </a:rPr>
                        <a:t>Russia</a:t>
                      </a:r>
                      <a:endParaRPr lang="en-IN" sz="3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endParaRPr lang="en-IN" sz="24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 smtClean="0">
                          <a:solidFill>
                            <a:schemeClr val="tx1"/>
                          </a:solidFill>
                          <a:effectLst/>
                        </a:rPr>
                        <a:t>347Mt</a:t>
                      </a:r>
                      <a:endParaRPr lang="en-IN" sz="3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888956"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USA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904Mt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South Africa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256Mt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888956"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</a:rPr>
                        <a:t>India</a:t>
                      </a:r>
                      <a:endParaRPr lang="en-IN" sz="3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613Mt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Germany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191Mt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888956"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Indonesia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489Mt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Poland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143Mt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888956"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Australia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459Mt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Kazakhstan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</a:rPr>
                        <a:t>120Mt</a:t>
                      </a:r>
                      <a:endParaRPr lang="en-IN" sz="3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17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Challenges of Underground Mining in CIL mines</a:t>
            </a:r>
            <a:r>
              <a:rPr lang="en-IN" altLang="en-US" sz="3200"/>
              <a:t/>
            </a:r>
            <a:br>
              <a:rPr lang="en-IN" altLang="en-US" sz="3200"/>
            </a:br>
            <a:endParaRPr lang="en-IN" altLang="en-US" sz="3200"/>
          </a:p>
        </p:txBody>
      </p:sp>
      <p:sp>
        <p:nvSpPr>
          <p:cNvPr id="19459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0">
              <a:buNone/>
            </a:pPr>
            <a:r>
              <a:rPr lang="en-US" altLang="en-US" sz="2400" b="1" dirty="0" smtClean="0"/>
              <a:t>Mechanization – Productivity Enhancement Needs</a:t>
            </a:r>
            <a:endParaRPr lang="en-IN" altLang="en-US" sz="2400" dirty="0" smtClean="0"/>
          </a:p>
          <a:p>
            <a:pPr marL="806450" indent="-90488">
              <a:buFont typeface="Wingdings" panose="05000000000000000000" pitchFamily="2" charset="2"/>
              <a:buChar char="v"/>
            </a:pPr>
            <a:r>
              <a:rPr lang="en-US" altLang="en-US" sz="2400" dirty="0" smtClean="0"/>
              <a:t>Urgent need for mechanization of underground </a:t>
            </a:r>
          </a:p>
          <a:p>
            <a:pPr marL="806450" indent="-90488">
              <a:buFont typeface="Wingdings" panose="05000000000000000000" pitchFamily="2" charset="2"/>
              <a:buChar char="v"/>
            </a:pPr>
            <a:r>
              <a:rPr lang="en-US" altLang="en-US" sz="2400" dirty="0" smtClean="0"/>
              <a:t>Automation to minimize human effort and enhance </a:t>
            </a:r>
            <a:r>
              <a:rPr lang="en-US" altLang="en-US" sz="2400" dirty="0" smtClean="0"/>
              <a:t>productivity</a:t>
            </a:r>
            <a:endParaRPr lang="en-US" altLang="en-US" sz="2400" dirty="0" smtClean="0"/>
          </a:p>
          <a:p>
            <a:pPr marL="806450" indent="-90488">
              <a:buFont typeface="Wingdings" panose="05000000000000000000" pitchFamily="2" charset="2"/>
              <a:buChar char="v"/>
            </a:pPr>
            <a:r>
              <a:rPr lang="en-US" altLang="en-US" sz="2400" dirty="0" smtClean="0"/>
              <a:t>Use of software to support technology management</a:t>
            </a:r>
          </a:p>
        </p:txBody>
      </p:sp>
    </p:spTree>
    <p:extLst>
      <p:ext uri="{BB962C8B-B14F-4D97-AF65-F5344CB8AC3E}">
        <p14:creationId xmlns:p14="http://schemas.microsoft.com/office/powerpoint/2010/main" val="239836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47067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Strategy for improving UG Production in XII Plan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38253" y="1828800"/>
            <a:ext cx="10591137" cy="4472610"/>
          </a:xfrm>
        </p:spPr>
        <p:txBody>
          <a:bodyPr>
            <a:noAutofit/>
          </a:bodyPr>
          <a:lstStyle/>
          <a:p>
            <a:pPr marL="522288" indent="-342900">
              <a:buFont typeface="Wingdings" panose="05000000000000000000" pitchFamily="2" charset="2"/>
              <a:buChar char="v"/>
            </a:pPr>
            <a:r>
              <a:rPr lang="en-IN" sz="2400" dirty="0" smtClean="0"/>
              <a:t>All </a:t>
            </a:r>
            <a:r>
              <a:rPr lang="en-IN" sz="2400" dirty="0"/>
              <a:t>new underground mines are to be planned with high degree of mechanization;</a:t>
            </a:r>
          </a:p>
          <a:p>
            <a:pPr marL="522288" indent="-342900">
              <a:buFont typeface="Wingdings" panose="05000000000000000000" pitchFamily="2" charset="2"/>
              <a:buChar char="v"/>
            </a:pPr>
            <a:r>
              <a:rPr lang="en-IN" sz="2400" dirty="0" smtClean="0"/>
              <a:t>Large </a:t>
            </a:r>
            <a:r>
              <a:rPr lang="en-IN" sz="2400" dirty="0"/>
              <a:t>scale introduction of mass production technologies like </a:t>
            </a:r>
            <a:r>
              <a:rPr lang="en-IN" sz="2400" dirty="0" err="1"/>
              <a:t>longwall</a:t>
            </a:r>
            <a:r>
              <a:rPr lang="en-IN" sz="2400" dirty="0"/>
              <a:t> </a:t>
            </a:r>
            <a:r>
              <a:rPr lang="en-IN" sz="2400" dirty="0" smtClean="0"/>
              <a:t>mining technology</a:t>
            </a:r>
            <a:r>
              <a:rPr lang="en-IN" sz="2400" dirty="0"/>
              <a:t>, continuous mining technology etc.</a:t>
            </a:r>
          </a:p>
          <a:p>
            <a:pPr marL="522288" indent="-342900">
              <a:buFont typeface="Wingdings" panose="05000000000000000000" pitchFamily="2" charset="2"/>
              <a:buChar char="v"/>
            </a:pPr>
            <a:r>
              <a:rPr lang="en-IN" sz="2400" dirty="0" smtClean="0"/>
              <a:t>Non </a:t>
            </a:r>
            <a:r>
              <a:rPr lang="en-IN" sz="2400" dirty="0"/>
              <a:t>mechanized existing mines to be quickly converted to mechanised mines </a:t>
            </a:r>
            <a:r>
              <a:rPr lang="en-IN" sz="2400" dirty="0" smtClean="0"/>
              <a:t>through adoption </a:t>
            </a:r>
            <a:r>
              <a:rPr lang="en-IN" sz="2400" dirty="0"/>
              <a:t>of SDL/LHD/Continuous miners and mechanized drilling and roof bolting;</a:t>
            </a:r>
          </a:p>
          <a:p>
            <a:pPr marL="522288" indent="-342900">
              <a:buFont typeface="Wingdings" panose="05000000000000000000" pitchFamily="2" charset="2"/>
              <a:buChar char="v"/>
            </a:pPr>
            <a:r>
              <a:rPr lang="en-IN" sz="2400" dirty="0" smtClean="0"/>
              <a:t>In </a:t>
            </a:r>
            <a:r>
              <a:rPr lang="en-IN" sz="2400" dirty="0"/>
              <a:t>each subsidiary producing coal through UG operation, at least two high capacity </a:t>
            </a:r>
            <a:r>
              <a:rPr lang="en-IN" sz="2400" dirty="0" smtClean="0"/>
              <a:t>UG mines </a:t>
            </a:r>
            <a:r>
              <a:rPr lang="en-IN" sz="2400" dirty="0"/>
              <a:t>are to be designed with state of the art technology, facilities of </a:t>
            </a:r>
            <a:r>
              <a:rPr lang="en-IN" sz="2400" dirty="0" smtClean="0"/>
              <a:t>electronic </a:t>
            </a:r>
            <a:r>
              <a:rPr lang="en-IN" sz="2400" dirty="0"/>
              <a:t>monitoring, control system and facilities comparable to the best available in the world</a:t>
            </a:r>
          </a:p>
        </p:txBody>
      </p:sp>
    </p:spTree>
    <p:extLst>
      <p:ext uri="{BB962C8B-B14F-4D97-AF65-F5344CB8AC3E}">
        <p14:creationId xmlns:p14="http://schemas.microsoft.com/office/powerpoint/2010/main" val="298490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47067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Strategy for improving UG Production in XII Plan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38254" y="2087218"/>
            <a:ext cx="10058400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800" b="1" dirty="0" smtClean="0"/>
              <a:t>Scientific strata and environment monitoring;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1" dirty="0" smtClean="0"/>
              <a:t>Risk </a:t>
            </a:r>
            <a:r>
              <a:rPr lang="en-IN" sz="2800" b="1" dirty="0"/>
              <a:t>assessment and mitigation plans;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1" dirty="0" smtClean="0"/>
              <a:t>Faster </a:t>
            </a:r>
            <a:r>
              <a:rPr lang="en-IN" sz="2800" b="1" dirty="0"/>
              <a:t>development of infrastructure for UG mines- Mechanised shaft and </a:t>
            </a:r>
            <a:r>
              <a:rPr lang="en-IN" sz="2800" b="1" dirty="0" smtClean="0"/>
              <a:t>incline </a:t>
            </a:r>
            <a:r>
              <a:rPr lang="en-IN" sz="2800" b="1" dirty="0" err="1" smtClean="0"/>
              <a:t>drivages</a:t>
            </a:r>
            <a:r>
              <a:rPr lang="en-IN" sz="2800" b="1" dirty="0"/>
              <a:t>; high speed skips, conveyors </a:t>
            </a:r>
            <a:r>
              <a:rPr lang="en-IN" sz="2800" b="1" dirty="0" smtClean="0"/>
              <a:t>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1" dirty="0" smtClean="0"/>
              <a:t>Introduction </a:t>
            </a:r>
            <a:r>
              <a:rPr lang="en-IN" sz="2800" b="1" dirty="0"/>
              <a:t>of man riding systems in UG mines;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1" dirty="0" smtClean="0"/>
              <a:t>Adoption </a:t>
            </a:r>
            <a:r>
              <a:rPr lang="en-IN" sz="2800" b="1" dirty="0"/>
              <a:t>of telecommunications in underground mines;</a:t>
            </a:r>
          </a:p>
        </p:txBody>
      </p:sp>
    </p:spTree>
    <p:extLst>
      <p:ext uri="{BB962C8B-B14F-4D97-AF65-F5344CB8AC3E}">
        <p14:creationId xmlns:p14="http://schemas.microsoft.com/office/powerpoint/2010/main" val="403698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47067"/>
          </a:xfrm>
        </p:spPr>
        <p:txBody>
          <a:bodyPr/>
          <a:lstStyle/>
          <a:p>
            <a:r>
              <a:rPr lang="en-IN" dirty="0" smtClean="0"/>
              <a:t>Current CM Projects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752456"/>
              </p:ext>
            </p:extLst>
          </p:nvPr>
        </p:nvGraphicFramePr>
        <p:xfrm>
          <a:off x="874643" y="1252330"/>
          <a:ext cx="11317356" cy="500932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713873"/>
                <a:gridCol w="1759374"/>
                <a:gridCol w="7844109"/>
              </a:tblGrid>
              <a:tr h="14312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GB" sz="2800" spc="-20" dirty="0">
                          <a:effectLst/>
                        </a:rPr>
                        <a:t>Subsidiary Company</a:t>
                      </a:r>
                      <a:endParaRPr lang="en-IN" sz="28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GB" sz="2800" spc="-20">
                          <a:effectLst/>
                        </a:rPr>
                        <a:t>No of mines</a:t>
                      </a:r>
                      <a:endParaRPr lang="en-IN" sz="28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GB" sz="2800" spc="-20">
                          <a:effectLst/>
                        </a:rPr>
                        <a:t>Name of the mines, CM Capacity (Mty)</a:t>
                      </a:r>
                      <a:endParaRPr lang="en-IN" sz="28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156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GB" sz="2800" spc="-20">
                          <a:effectLst/>
                        </a:rPr>
                        <a:t>ECL</a:t>
                      </a:r>
                      <a:endParaRPr lang="en-IN" sz="28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GB" sz="2800" spc="-20">
                          <a:effectLst/>
                        </a:rPr>
                        <a:t>2</a:t>
                      </a:r>
                      <a:endParaRPr lang="en-IN" sz="28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GB" sz="2800" spc="-20">
                          <a:effectLst/>
                        </a:rPr>
                        <a:t>Jhanjra (0.36)  and Sarpi (0.46) </a:t>
                      </a:r>
                      <a:endParaRPr lang="en-IN" sz="28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156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GB" sz="2800" spc="-20">
                          <a:effectLst/>
                        </a:rPr>
                        <a:t>WCL</a:t>
                      </a:r>
                      <a:endParaRPr lang="en-IN" sz="28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GB" sz="2800" spc="-20">
                          <a:effectLst/>
                        </a:rPr>
                        <a:t>2</a:t>
                      </a:r>
                      <a:endParaRPr lang="en-IN" sz="28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GB" sz="2800" spc="-20" dirty="0" err="1">
                          <a:effectLst/>
                        </a:rPr>
                        <a:t>Tandsi</a:t>
                      </a:r>
                      <a:r>
                        <a:rPr lang="en-GB" sz="2800" spc="-20" dirty="0">
                          <a:effectLst/>
                        </a:rPr>
                        <a:t>(0.51)*</a:t>
                      </a:r>
                      <a:endParaRPr lang="en-IN" sz="28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312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GB" sz="2800" spc="-20">
                          <a:effectLst/>
                        </a:rPr>
                        <a:t>SECL</a:t>
                      </a:r>
                      <a:endParaRPr lang="en-IN" sz="28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GB" sz="2800" spc="-20">
                          <a:effectLst/>
                        </a:rPr>
                        <a:t>4</a:t>
                      </a:r>
                      <a:endParaRPr lang="en-IN" sz="28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GB" sz="2800" spc="-20">
                          <a:effectLst/>
                        </a:rPr>
                        <a:t>NCPH – Chirimiri(0.43), Sheetal Dhara – Kurja(0.36), Pinoura (0.48)and Rani – Atari(0.18)</a:t>
                      </a:r>
                      <a:endParaRPr lang="en-IN" sz="28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156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GB" sz="2800">
                          <a:effectLst/>
                        </a:rPr>
                        <a:t>Total CIL</a:t>
                      </a:r>
                      <a:endParaRPr lang="en-IN" sz="28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GB" sz="2800">
                          <a:effectLst/>
                        </a:rPr>
                        <a:t>7</a:t>
                      </a:r>
                      <a:endParaRPr lang="en-IN" sz="28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GB" sz="2800" dirty="0">
                          <a:effectLst/>
                        </a:rPr>
                        <a:t>Total Planned Capacity: 2.78 </a:t>
                      </a:r>
                      <a:r>
                        <a:rPr lang="en-GB" sz="2800" dirty="0" err="1">
                          <a:effectLst/>
                        </a:rPr>
                        <a:t>Mty</a:t>
                      </a:r>
                      <a:endParaRPr lang="en-IN" sz="28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81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8743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Approved CM Projects in CIL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498199"/>
              </p:ext>
            </p:extLst>
          </p:nvPr>
        </p:nvGraphicFramePr>
        <p:xfrm>
          <a:off x="659955" y="1331842"/>
          <a:ext cx="10809799" cy="502920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72840"/>
                <a:gridCol w="1555625"/>
                <a:gridCol w="7181334"/>
              </a:tblGrid>
              <a:tr h="7737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GB" sz="2400" dirty="0">
                          <a:effectLst/>
                        </a:rPr>
                        <a:t>Subsidiary</a:t>
                      </a:r>
                      <a:endParaRPr lang="en-IN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GB" sz="2400" dirty="0">
                          <a:effectLst/>
                        </a:rPr>
                        <a:t>Company</a:t>
                      </a:r>
                      <a:endParaRPr lang="en-IN" sz="2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GB" sz="2400">
                          <a:effectLst/>
                        </a:rPr>
                        <a:t>No. of</a:t>
                      </a:r>
                      <a:endParaRPr lang="en-IN" sz="2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GB" sz="2400">
                          <a:effectLst/>
                        </a:rPr>
                        <a:t>Mines</a:t>
                      </a:r>
                      <a:endParaRPr lang="en-IN" sz="2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GB" sz="2400">
                          <a:effectLst/>
                        </a:rPr>
                        <a:t>Name of Mines (Capacity, Mty)</a:t>
                      </a:r>
                      <a:endParaRPr lang="en-IN" sz="2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68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GB" sz="2400">
                          <a:effectLst/>
                        </a:rPr>
                        <a:t>ECL</a:t>
                      </a:r>
                      <a:endParaRPr lang="en-IN" sz="2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GB" sz="2400">
                          <a:effectLst/>
                        </a:rPr>
                        <a:t>2</a:t>
                      </a:r>
                      <a:endParaRPr lang="en-IN" sz="2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GB" sz="2400">
                          <a:effectLst/>
                        </a:rPr>
                        <a:t>Jhanjra 2</a:t>
                      </a:r>
                      <a:r>
                        <a:rPr lang="en-GB" sz="2400" baseline="30000">
                          <a:effectLst/>
                        </a:rPr>
                        <a:t>nd</a:t>
                      </a:r>
                      <a:r>
                        <a:rPr lang="en-GB" sz="2400">
                          <a:effectLst/>
                        </a:rPr>
                        <a:t> CM(0.51); Kottadih(0.42)</a:t>
                      </a:r>
                      <a:endParaRPr lang="en-IN" sz="2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68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GB" sz="2400">
                          <a:effectLst/>
                        </a:rPr>
                        <a:t>BCCL</a:t>
                      </a:r>
                      <a:endParaRPr lang="en-IN" sz="2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GB" sz="2400">
                          <a:effectLst/>
                        </a:rPr>
                        <a:t>1</a:t>
                      </a:r>
                      <a:endParaRPr lang="en-IN" sz="2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GB" sz="2400">
                          <a:effectLst/>
                        </a:rPr>
                        <a:t>Block-II(0.45)</a:t>
                      </a:r>
                      <a:endParaRPr lang="en-IN" sz="2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37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GB" sz="2400">
                          <a:effectLst/>
                        </a:rPr>
                        <a:t>CCL</a:t>
                      </a:r>
                      <a:endParaRPr lang="en-IN" sz="2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GB" sz="2400">
                          <a:effectLst/>
                        </a:rPr>
                        <a:t>3</a:t>
                      </a:r>
                      <a:endParaRPr lang="en-IN" sz="2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IN" sz="2400">
                          <a:effectLst/>
                        </a:rPr>
                        <a:t>Chiri-Benti(0.84); Parej East(0.51); Piparwar- Mangardaha(0.61)</a:t>
                      </a:r>
                      <a:endParaRPr lang="en-IN" sz="2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37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GB" sz="2400">
                          <a:effectLst/>
                        </a:rPr>
                        <a:t>WCL</a:t>
                      </a:r>
                      <a:endParaRPr lang="en-IN" sz="2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GB" sz="2400">
                          <a:effectLst/>
                        </a:rPr>
                        <a:t>5</a:t>
                      </a:r>
                      <a:endParaRPr lang="en-IN" sz="2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IN" sz="2400">
                          <a:effectLst/>
                        </a:rPr>
                        <a:t>Dhankasa(0.91), Jamunia(0.45), Saoner-I(0.45), Tawa-II(0.36) &amp; Gandhigram(0.78)</a:t>
                      </a:r>
                      <a:endParaRPr lang="en-IN" sz="2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37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GB" sz="2400">
                          <a:effectLst/>
                        </a:rPr>
                        <a:t>SECL</a:t>
                      </a:r>
                      <a:endParaRPr lang="en-IN" sz="2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GB" sz="2400">
                          <a:effectLst/>
                        </a:rPr>
                        <a:t>5</a:t>
                      </a:r>
                      <a:endParaRPr lang="en-IN" sz="2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GB" sz="2400" dirty="0" err="1">
                          <a:effectLst/>
                        </a:rPr>
                        <a:t>Churcha</a:t>
                      </a:r>
                      <a:r>
                        <a:rPr lang="en-GB" sz="2400" dirty="0">
                          <a:effectLst/>
                        </a:rPr>
                        <a:t> Re-organisation(1.02), </a:t>
                      </a:r>
                      <a:r>
                        <a:rPr lang="en-GB" sz="2400" dirty="0" err="1">
                          <a:effectLst/>
                        </a:rPr>
                        <a:t>Khairaha</a:t>
                      </a:r>
                      <a:r>
                        <a:rPr lang="en-GB" sz="2400" dirty="0">
                          <a:effectLst/>
                        </a:rPr>
                        <a:t>(0.49), </a:t>
                      </a:r>
                      <a:r>
                        <a:rPr lang="en-GB" sz="2400" dirty="0" err="1">
                          <a:effectLst/>
                        </a:rPr>
                        <a:t>Haldibari</a:t>
                      </a:r>
                      <a:r>
                        <a:rPr lang="en-GB" sz="2400" dirty="0">
                          <a:effectLst/>
                        </a:rPr>
                        <a:t>(0.30), </a:t>
                      </a:r>
                      <a:r>
                        <a:rPr lang="en-GB" sz="2400" dirty="0" err="1">
                          <a:effectLst/>
                        </a:rPr>
                        <a:t>Ketki</a:t>
                      </a:r>
                      <a:r>
                        <a:rPr lang="en-GB" sz="2400" dirty="0">
                          <a:effectLst/>
                        </a:rPr>
                        <a:t>(0.30) &amp; Vijay (West)(0.30)</a:t>
                      </a:r>
                      <a:endParaRPr lang="en-IN" sz="2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37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GB" sz="2400">
                          <a:effectLst/>
                        </a:rPr>
                        <a:t>MCL</a:t>
                      </a:r>
                      <a:endParaRPr lang="en-IN" sz="2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GB" sz="2400">
                          <a:effectLst/>
                        </a:rPr>
                        <a:t>3</a:t>
                      </a:r>
                      <a:endParaRPr lang="en-IN" sz="2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GB" sz="2400">
                          <a:effectLst/>
                        </a:rPr>
                        <a:t>Talcher (West)(1.42), Natraj(1.15); Hirakhand Bundia Incline(0.42)</a:t>
                      </a:r>
                      <a:endParaRPr lang="en-IN" sz="2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68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GB" sz="2400">
                          <a:effectLst/>
                        </a:rPr>
                        <a:t>Total CIL</a:t>
                      </a:r>
                      <a:endParaRPr lang="en-IN" sz="2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GB" sz="2400">
                          <a:effectLst/>
                        </a:rPr>
                        <a:t>19</a:t>
                      </a:r>
                      <a:endParaRPr lang="en-IN" sz="2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GB" sz="2400" dirty="0">
                          <a:effectLst/>
                        </a:rPr>
                        <a:t>Total Planned Capacity: 11.69 </a:t>
                      </a:r>
                      <a:r>
                        <a:rPr lang="en-GB" sz="2400" dirty="0" err="1">
                          <a:effectLst/>
                        </a:rPr>
                        <a:t>Mty</a:t>
                      </a:r>
                      <a:endParaRPr lang="en-IN" sz="2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02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96348"/>
            <a:ext cx="10058400" cy="763325"/>
          </a:xfrm>
        </p:spPr>
        <p:txBody>
          <a:bodyPr>
            <a:normAutofit/>
          </a:bodyPr>
          <a:lstStyle/>
          <a:p>
            <a:r>
              <a:rPr lang="en-IN" sz="4000" dirty="0" smtClean="0"/>
              <a:t>Potential Blocks for CM Project on Hiring basis</a:t>
            </a:r>
            <a:endParaRPr lang="en-IN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1942433"/>
              </p:ext>
            </p:extLst>
          </p:nvPr>
        </p:nvGraphicFramePr>
        <p:xfrm>
          <a:off x="715617" y="1359673"/>
          <a:ext cx="10933044" cy="494173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128593"/>
                <a:gridCol w="2673340"/>
                <a:gridCol w="6131111"/>
              </a:tblGrid>
              <a:tr h="10981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GB" sz="2800">
                          <a:effectLst/>
                        </a:rPr>
                        <a:t>Subsidiary</a:t>
                      </a:r>
                      <a:endParaRPr lang="en-IN" sz="28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GB" sz="2800">
                          <a:effectLst/>
                        </a:rPr>
                        <a:t>Company</a:t>
                      </a:r>
                      <a:endParaRPr lang="en-IN" sz="28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GB" sz="2800">
                          <a:effectLst/>
                        </a:rPr>
                        <a:t>No. of possible CMs</a:t>
                      </a:r>
                      <a:endParaRPr lang="en-IN" sz="28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GB" sz="2800">
                          <a:effectLst/>
                        </a:rPr>
                        <a:t>Name of Mines (Capacity, Mty)</a:t>
                      </a:r>
                      <a:endParaRPr lang="en-IN" sz="28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90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GB" sz="2800">
                          <a:effectLst/>
                        </a:rPr>
                        <a:t>ECL</a:t>
                      </a:r>
                      <a:endParaRPr lang="en-IN" sz="28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GB" sz="2800">
                          <a:effectLst/>
                        </a:rPr>
                        <a:t>2</a:t>
                      </a:r>
                      <a:endParaRPr lang="en-IN" sz="28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GB" sz="2800">
                          <a:effectLst/>
                        </a:rPr>
                        <a:t>Rangamati ‘B’ ( Kanchanpur Sector)</a:t>
                      </a:r>
                      <a:endParaRPr lang="en-IN" sz="28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472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GB" sz="2800">
                          <a:effectLst/>
                        </a:rPr>
                        <a:t>BCCL</a:t>
                      </a:r>
                      <a:endParaRPr lang="en-IN" sz="28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GB" sz="2800">
                          <a:effectLst/>
                        </a:rPr>
                        <a:t>4</a:t>
                      </a:r>
                      <a:endParaRPr lang="en-IN" sz="28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Godhar ( Kusunda Area), AKW MC (Katras Area), Phularitand ( Barora Area) &amp; Akash Kinari (Gobindpur Area)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981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GB" sz="2800">
                          <a:effectLst/>
                        </a:rPr>
                        <a:t>CCL</a:t>
                      </a:r>
                      <a:endParaRPr lang="en-IN" sz="28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GB" sz="2800">
                          <a:effectLst/>
                        </a:rPr>
                        <a:t>2</a:t>
                      </a:r>
                      <a:endParaRPr lang="en-IN" sz="28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Kalyani (Dhori Area)</a:t>
                      </a:r>
                      <a:endParaRPr lang="en-IN" sz="28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Mandu ( Hazaribag Area)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90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GB" sz="2800">
                          <a:effectLst/>
                        </a:rPr>
                        <a:t>Total CIL</a:t>
                      </a:r>
                      <a:endParaRPr lang="en-IN" sz="28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GB" sz="2800">
                          <a:effectLst/>
                        </a:rPr>
                        <a:t>8</a:t>
                      </a:r>
                      <a:endParaRPr lang="en-IN" sz="28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GB" sz="2800" dirty="0">
                          <a:effectLst/>
                        </a:rPr>
                        <a:t> </a:t>
                      </a:r>
                      <a:endParaRPr lang="en-IN" sz="28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61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731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Proposed </a:t>
            </a:r>
            <a:r>
              <a:rPr lang="en-IN" dirty="0" err="1" smtClean="0"/>
              <a:t>Longwall</a:t>
            </a:r>
            <a:r>
              <a:rPr lang="en-IN" dirty="0" smtClean="0"/>
              <a:t> projects of CIL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371029"/>
              </p:ext>
            </p:extLst>
          </p:nvPr>
        </p:nvGraphicFramePr>
        <p:xfrm>
          <a:off x="1097280" y="1737360"/>
          <a:ext cx="10392355" cy="428575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487641"/>
                <a:gridCol w="3959421"/>
                <a:gridCol w="3945293"/>
              </a:tblGrid>
              <a:tr h="6122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Sub. Company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Name of the Mines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Capacity (Mty)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22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BCCL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Moonidih XVI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0.7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22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BCCL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Moonidih XV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2.5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22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BCCL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Kapuria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2.0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22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BCCL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Muraidih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2.0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22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ECL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Jhanjra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1.7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22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 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Total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8.9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49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85606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Top ten steam coal producer</a:t>
            </a:r>
            <a:endParaRPr lang="en-IN" sz="36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709825"/>
              </p:ext>
            </p:extLst>
          </p:nvPr>
        </p:nvGraphicFramePr>
        <p:xfrm>
          <a:off x="1097279" y="1510750"/>
          <a:ext cx="10730288" cy="46912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82572"/>
                <a:gridCol w="2682572"/>
                <a:gridCol w="2682572"/>
                <a:gridCol w="2682572"/>
              </a:tblGrid>
              <a:tr h="938253"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endParaRPr lang="en-IN" sz="24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 smtClean="0">
                          <a:solidFill>
                            <a:schemeClr val="tx1"/>
                          </a:solidFill>
                          <a:effectLst/>
                        </a:rPr>
                        <a:t>PR </a:t>
                      </a: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</a:rPr>
                        <a:t>China</a:t>
                      </a:r>
                      <a:endParaRPr lang="en-IN" sz="3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endParaRPr lang="en-IN" sz="24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 smtClean="0">
                          <a:solidFill>
                            <a:schemeClr val="tx1"/>
                          </a:solidFill>
                          <a:effectLst/>
                        </a:rPr>
                        <a:t>3034Mt</a:t>
                      </a:r>
                      <a:endParaRPr lang="en-IN" sz="3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endParaRPr lang="en-IN" sz="24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 smtClean="0">
                          <a:solidFill>
                            <a:schemeClr val="tx1"/>
                          </a:solidFill>
                          <a:effectLst/>
                        </a:rPr>
                        <a:t>Australia</a:t>
                      </a:r>
                      <a:endParaRPr lang="en-IN" sz="3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endParaRPr lang="en-IN" sz="24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 smtClean="0">
                          <a:solidFill>
                            <a:schemeClr val="tx1"/>
                          </a:solidFill>
                          <a:effectLst/>
                        </a:rPr>
                        <a:t>239Mt</a:t>
                      </a:r>
                      <a:endParaRPr lang="en-IN" sz="3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938253"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USA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756Mt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Russia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201Mt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938253"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India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526Mt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Kazakhstan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103Mt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938253"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Indonesia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</a:rPr>
                        <a:t>486Mt</a:t>
                      </a:r>
                      <a:endParaRPr lang="en-IN" sz="3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Colombia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81Mt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938253"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South Africa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255Mt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Poland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</a:rPr>
                        <a:t>65Mt</a:t>
                      </a:r>
                      <a:endParaRPr lang="en-IN" sz="3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48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85606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Top ten coking coal producer</a:t>
            </a:r>
            <a:endParaRPr lang="en-IN" sz="3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660983"/>
              </p:ext>
            </p:extLst>
          </p:nvPr>
        </p:nvGraphicFramePr>
        <p:xfrm>
          <a:off x="1097279" y="1550505"/>
          <a:ext cx="10058400" cy="47509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50181"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endParaRPr lang="en-IN" sz="24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 smtClean="0">
                          <a:solidFill>
                            <a:schemeClr val="tx1"/>
                          </a:solidFill>
                          <a:effectLst/>
                        </a:rPr>
                        <a:t>PR </a:t>
                      </a: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</a:rPr>
                        <a:t>China</a:t>
                      </a:r>
                      <a:endParaRPr lang="en-IN" sz="3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endParaRPr lang="en-IN" sz="24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 smtClean="0">
                          <a:solidFill>
                            <a:schemeClr val="tx1"/>
                          </a:solidFill>
                          <a:effectLst/>
                        </a:rPr>
                        <a:t>527Mt</a:t>
                      </a:r>
                      <a:endParaRPr lang="en-IN" sz="3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endParaRPr lang="en-IN" sz="24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 smtClean="0">
                          <a:solidFill>
                            <a:schemeClr val="tx1"/>
                          </a:solidFill>
                          <a:effectLst/>
                        </a:rPr>
                        <a:t>Canada</a:t>
                      </a:r>
                      <a:endParaRPr lang="en-IN" sz="3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endParaRPr lang="en-IN" sz="24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 smtClean="0">
                          <a:solidFill>
                            <a:schemeClr val="tx1"/>
                          </a:solidFill>
                          <a:effectLst/>
                        </a:rPr>
                        <a:t>34Mt</a:t>
                      </a:r>
                      <a:endParaRPr lang="en-IN" sz="3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950181"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Australia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158Mt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Mongolia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20Mt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950181"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USA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78Mt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</a:rPr>
                        <a:t>Ukraine</a:t>
                      </a:r>
                      <a:endParaRPr lang="en-IN" sz="3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20Mt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950181"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Russia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73Mt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Kazakhstan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12Mt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950181"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India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42Mt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Poland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</a:rPr>
                        <a:t>12Mt</a:t>
                      </a:r>
                      <a:endParaRPr lang="en-IN" sz="3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26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85606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Top ten  importers of coal</a:t>
            </a:r>
            <a:endParaRPr lang="en-IN" sz="36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7241800"/>
              </p:ext>
            </p:extLst>
          </p:nvPr>
        </p:nvGraphicFramePr>
        <p:xfrm>
          <a:off x="1097277" y="1709529"/>
          <a:ext cx="10770044" cy="44438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2511"/>
                <a:gridCol w="2692511"/>
                <a:gridCol w="2692511"/>
                <a:gridCol w="2692511"/>
              </a:tblGrid>
              <a:tr h="554107"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endParaRPr lang="en-IN" sz="24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 smtClean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</a:rPr>
                        <a:t> of which</a:t>
                      </a:r>
                      <a:endParaRPr lang="en-IN" sz="3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endParaRPr lang="en-IN" sz="24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 smtClean="0">
                          <a:solidFill>
                            <a:schemeClr val="tx1"/>
                          </a:solidFill>
                          <a:effectLst/>
                        </a:rPr>
                        <a:t>Steam</a:t>
                      </a:r>
                      <a:endParaRPr lang="en-IN" sz="3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endParaRPr lang="en-IN" sz="24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 smtClean="0">
                          <a:solidFill>
                            <a:schemeClr val="tx1"/>
                          </a:solidFill>
                          <a:effectLst/>
                        </a:rPr>
                        <a:t>Coking</a:t>
                      </a:r>
                      <a:endParaRPr lang="en-IN" sz="3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554107"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PR China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327Mt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250Mt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77Mt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554107"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Japan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196Mt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142Mt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54Mt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554107"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India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180Mt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142Mt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38Mt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554107"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South Korea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126Mt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95Mt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31Mt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554107"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Chinese Tapei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68Mt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61Mt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7Mt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554107"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Germany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51Mt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43Mt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8Mt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554107"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UK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50Mt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44Mt</a:t>
                      </a:r>
                      <a:endParaRPr lang="en-IN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</a:rPr>
                        <a:t>6Mt</a:t>
                      </a:r>
                      <a:endParaRPr lang="en-IN" sz="3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47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Snapshots of Coal Production in India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982" y="1737361"/>
            <a:ext cx="10773025" cy="450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</p:spPr>
        <p:txBody>
          <a:bodyPr>
            <a:normAutofit/>
          </a:bodyPr>
          <a:lstStyle/>
          <a:p>
            <a:r>
              <a:rPr lang="en-IN" sz="4000" dirty="0" smtClean="0"/>
              <a:t>Trend of coal production in CIL mines since 1975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15" y="1202153"/>
            <a:ext cx="10670650" cy="554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6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45240"/>
          </a:xfrm>
        </p:spPr>
        <p:txBody>
          <a:bodyPr/>
          <a:lstStyle/>
          <a:p>
            <a:r>
              <a:rPr lang="en-IN" dirty="0" smtClean="0"/>
              <a:t>Demand Supply Scenario in XI Plan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714" y="1741733"/>
            <a:ext cx="12339524" cy="446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4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469</TotalTime>
  <Words>1381</Words>
  <Application>Microsoft Office PowerPoint</Application>
  <PresentationFormat>Widescreen</PresentationFormat>
  <Paragraphs>297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 Narrow</vt:lpstr>
      <vt:lpstr>Calibri</vt:lpstr>
      <vt:lpstr>Calibri Light</vt:lpstr>
      <vt:lpstr>Times New Roman</vt:lpstr>
      <vt:lpstr>Wingdings</vt:lpstr>
      <vt:lpstr>Retrospect</vt:lpstr>
      <vt:lpstr>Scenario of underground coal mining in India</vt:lpstr>
      <vt:lpstr>Global coal production scenario</vt:lpstr>
      <vt:lpstr>Top ten coal producing countries</vt:lpstr>
      <vt:lpstr>Top ten steam coal producer</vt:lpstr>
      <vt:lpstr>Top ten coking coal producer</vt:lpstr>
      <vt:lpstr>Top ten  importers of coal</vt:lpstr>
      <vt:lpstr>Snapshots of Coal Production in India</vt:lpstr>
      <vt:lpstr>Trend of coal production in CIL mines since 1975</vt:lpstr>
      <vt:lpstr>Demand Supply Scenario in XI Plan</vt:lpstr>
      <vt:lpstr>PowerPoint Presentation</vt:lpstr>
      <vt:lpstr>PowerPoint Presentation</vt:lpstr>
      <vt:lpstr>Company wise coal production in XI Plan</vt:lpstr>
      <vt:lpstr>PowerPoint Presentation</vt:lpstr>
      <vt:lpstr>CIL Coal Production Programme – XII Plan Period</vt:lpstr>
      <vt:lpstr>Group wise coal production programme - CIL</vt:lpstr>
      <vt:lpstr>Underground coal production </vt:lpstr>
      <vt:lpstr>Technology wise production – CIL – XI Plan</vt:lpstr>
      <vt:lpstr>Technology wise production – SCCL – XI Plan</vt:lpstr>
      <vt:lpstr>Technology wise production – CIL – XII Plan</vt:lpstr>
      <vt:lpstr>Technology wise production – SCCL – XII Plan</vt:lpstr>
      <vt:lpstr>Reasons for decline in coal production from underground mines </vt:lpstr>
      <vt:lpstr>Reasons for decline in coal production from underground mines </vt:lpstr>
      <vt:lpstr>Reasons for decline in coal production from underground mines </vt:lpstr>
      <vt:lpstr>Challenges of Underground Mining in CIL mines </vt:lpstr>
      <vt:lpstr>Challenges of Underground Mining in CIL mines </vt:lpstr>
      <vt:lpstr>Challenges of Underground Mining in CIL mines </vt:lpstr>
      <vt:lpstr>Challenges of Underground Mining in CIL mines </vt:lpstr>
      <vt:lpstr>Challenges of Underground Mining in CIL mines </vt:lpstr>
      <vt:lpstr>Challenges of Underground Mining in CIL mines </vt:lpstr>
      <vt:lpstr>Challenges of Underground Mining in CIL mines </vt:lpstr>
      <vt:lpstr>Strategy for improving UG Production in XII Plan</vt:lpstr>
      <vt:lpstr>Strategy for improving UG Production in XII Plan</vt:lpstr>
      <vt:lpstr>Current CM Projects</vt:lpstr>
      <vt:lpstr>Approved CM Projects in CIL</vt:lpstr>
      <vt:lpstr>Potential Blocks for CM Project on Hiring basis</vt:lpstr>
      <vt:lpstr>Proposed Longwall projects of CIL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 of underground coal mining India</dc:title>
  <dc:creator>ICM DHANBAD</dc:creator>
  <cp:lastModifiedBy>Prof.  Ram Madab</cp:lastModifiedBy>
  <cp:revision>20</cp:revision>
  <dcterms:created xsi:type="dcterms:W3CDTF">2015-08-16T05:54:43Z</dcterms:created>
  <dcterms:modified xsi:type="dcterms:W3CDTF">2016-04-21T08:45:18Z</dcterms:modified>
</cp:coreProperties>
</file>