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layout13.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layout1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1.xml" ContentType="application/vnd.openxmlformats-officedocument.presentationml.notesSlide+xml"/>
  <Override PartName="/ppt/diagrams/colors12.xml" ContentType="application/vnd.openxmlformats-officedocument.drawingml.diagramColor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50"/>
  </p:notesMasterIdLst>
  <p:sldIdLst>
    <p:sldId id="344" r:id="rId2"/>
    <p:sldId id="345" r:id="rId3"/>
    <p:sldId id="343" r:id="rId4"/>
    <p:sldId id="278" r:id="rId5"/>
    <p:sldId id="256" r:id="rId6"/>
    <p:sldId id="257" r:id="rId7"/>
    <p:sldId id="320" r:id="rId8"/>
    <p:sldId id="260" r:id="rId9"/>
    <p:sldId id="261" r:id="rId10"/>
    <p:sldId id="263" r:id="rId11"/>
    <p:sldId id="321" r:id="rId12"/>
    <p:sldId id="267" r:id="rId13"/>
    <p:sldId id="266" r:id="rId14"/>
    <p:sldId id="285" r:id="rId15"/>
    <p:sldId id="281" r:id="rId16"/>
    <p:sldId id="319" r:id="rId17"/>
    <p:sldId id="283" r:id="rId18"/>
    <p:sldId id="284" r:id="rId19"/>
    <p:sldId id="325" r:id="rId20"/>
    <p:sldId id="271" r:id="rId21"/>
    <p:sldId id="334" r:id="rId22"/>
    <p:sldId id="272" r:id="rId23"/>
    <p:sldId id="273" r:id="rId24"/>
    <p:sldId id="274" r:id="rId25"/>
    <p:sldId id="335" r:id="rId26"/>
    <p:sldId id="275" r:id="rId27"/>
    <p:sldId id="276" r:id="rId28"/>
    <p:sldId id="279" r:id="rId29"/>
    <p:sldId id="331" r:id="rId30"/>
    <p:sldId id="286" r:id="rId31"/>
    <p:sldId id="330" r:id="rId32"/>
    <p:sldId id="332" r:id="rId33"/>
    <p:sldId id="288" r:id="rId34"/>
    <p:sldId id="289" r:id="rId35"/>
    <p:sldId id="336" r:id="rId36"/>
    <p:sldId id="292" r:id="rId37"/>
    <p:sldId id="338" r:id="rId38"/>
    <p:sldId id="339" r:id="rId39"/>
    <p:sldId id="340" r:id="rId40"/>
    <p:sldId id="341" r:id="rId41"/>
    <p:sldId id="293" r:id="rId42"/>
    <p:sldId id="299" r:id="rId43"/>
    <p:sldId id="298" r:id="rId44"/>
    <p:sldId id="297" r:id="rId45"/>
    <p:sldId id="296" r:id="rId46"/>
    <p:sldId id="303" r:id="rId47"/>
    <p:sldId id="302" r:id="rId48"/>
    <p:sldId id="33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542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833" autoAdjust="0"/>
  </p:normalViewPr>
  <p:slideViewPr>
    <p:cSldViewPr>
      <p:cViewPr>
        <p:scale>
          <a:sx n="77" d="100"/>
          <a:sy n="77" d="100"/>
        </p:scale>
        <p:origin x="-1176"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_rels/data5.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4503EA-E863-4F8E-8EB5-1B86A807072C}" type="doc">
      <dgm:prSet loTypeId="urn:microsoft.com/office/officeart/2005/8/layout/vList5" loCatId="list" qsTypeId="urn:microsoft.com/office/officeart/2005/8/quickstyle/3d3" qsCatId="3D" csTypeId="urn:microsoft.com/office/officeart/2005/8/colors/accent0_3" csCatId="mainScheme" phldr="1"/>
      <dgm:spPr/>
      <dgm:t>
        <a:bodyPr/>
        <a:lstStyle/>
        <a:p>
          <a:endParaRPr lang="en-IN"/>
        </a:p>
      </dgm:t>
    </dgm:pt>
    <dgm:pt modelId="{DAE0D3AB-5F45-46CA-B627-4CC816837EA1}">
      <dgm:prSet custT="1"/>
      <dgm:spPr/>
      <dgm:t>
        <a:bodyPr/>
        <a:lstStyle/>
        <a:p>
          <a:pPr algn="l" rtl="0"/>
          <a:r>
            <a:rPr lang="en-US" sz="2800" dirty="0" smtClean="0"/>
            <a:t>Establish access to a coal seam and develop it for its exploitation.</a:t>
          </a:r>
        </a:p>
        <a:p>
          <a:pPr algn="l" rtl="0"/>
          <a:r>
            <a:rPr lang="en-US" sz="2800" dirty="0" smtClean="0"/>
            <a:t>It can be O/C or U/G.</a:t>
          </a:r>
        </a:p>
        <a:p>
          <a:pPr algn="l" rtl="0"/>
          <a:r>
            <a:rPr lang="en-US" sz="2800" dirty="0" smtClean="0"/>
            <a:t>For u/g opening can be by Shafts or Inclines or </a:t>
          </a:r>
          <a:r>
            <a:rPr lang="en-US" sz="2800" dirty="0" err="1" smtClean="0"/>
            <a:t>adits</a:t>
          </a:r>
          <a:r>
            <a:rPr lang="en-US" sz="2800" dirty="0" smtClean="0"/>
            <a:t> depending on geology and topography of the mine area.</a:t>
          </a:r>
        </a:p>
        <a:p>
          <a:pPr algn="l" rtl="0"/>
          <a:r>
            <a:rPr lang="en-US" sz="2800" dirty="0" smtClean="0"/>
            <a:t>A combination of shaft and drift is practiced normally.</a:t>
          </a:r>
        </a:p>
      </dgm:t>
    </dgm:pt>
    <dgm:pt modelId="{5FCCEAE3-7FB0-4E3B-A70E-053704971C61}" type="parTrans" cxnId="{C9BE8F39-6C5D-4277-A24E-339BB7229FE7}">
      <dgm:prSet/>
      <dgm:spPr/>
      <dgm:t>
        <a:bodyPr/>
        <a:lstStyle/>
        <a:p>
          <a:endParaRPr lang="en-IN"/>
        </a:p>
      </dgm:t>
    </dgm:pt>
    <dgm:pt modelId="{131253BF-111F-486F-AF94-49085F1AE405}" type="sibTrans" cxnId="{C9BE8F39-6C5D-4277-A24E-339BB7229FE7}">
      <dgm:prSet/>
      <dgm:spPr/>
      <dgm:t>
        <a:bodyPr/>
        <a:lstStyle/>
        <a:p>
          <a:endParaRPr lang="en-IN"/>
        </a:p>
      </dgm:t>
    </dgm:pt>
    <dgm:pt modelId="{C97FBBF5-5B90-46E9-AEC1-E1C5BCBB9965}" type="pres">
      <dgm:prSet presAssocID="{4E4503EA-E863-4F8E-8EB5-1B86A807072C}" presName="Name0" presStyleCnt="0">
        <dgm:presLayoutVars>
          <dgm:dir/>
          <dgm:animLvl val="lvl"/>
          <dgm:resizeHandles val="exact"/>
        </dgm:presLayoutVars>
      </dgm:prSet>
      <dgm:spPr/>
      <dgm:t>
        <a:bodyPr/>
        <a:lstStyle/>
        <a:p>
          <a:endParaRPr lang="en-IN"/>
        </a:p>
      </dgm:t>
    </dgm:pt>
    <dgm:pt modelId="{8F87A207-10C6-4243-B217-B4DD41FA9053}" type="pres">
      <dgm:prSet presAssocID="{DAE0D3AB-5F45-46CA-B627-4CC816837EA1}" presName="linNode" presStyleCnt="0"/>
      <dgm:spPr/>
    </dgm:pt>
    <dgm:pt modelId="{057A4DBD-6C4B-42AC-84B4-3930F47D7FC6}" type="pres">
      <dgm:prSet presAssocID="{DAE0D3AB-5F45-46CA-B627-4CC816837EA1}" presName="parentText" presStyleLbl="node1" presStyleIdx="0" presStyleCnt="1" custScaleX="277778" custScaleY="416096" custLinFactNeighborX="-2434" custLinFactNeighborY="36595">
        <dgm:presLayoutVars>
          <dgm:chMax val="1"/>
          <dgm:bulletEnabled val="1"/>
        </dgm:presLayoutVars>
      </dgm:prSet>
      <dgm:spPr/>
      <dgm:t>
        <a:bodyPr/>
        <a:lstStyle/>
        <a:p>
          <a:endParaRPr lang="en-IN"/>
        </a:p>
      </dgm:t>
    </dgm:pt>
  </dgm:ptLst>
  <dgm:cxnLst>
    <dgm:cxn modelId="{F5000AE9-E9E3-4306-A97D-8D35F06AA97A}" type="presOf" srcId="{4E4503EA-E863-4F8E-8EB5-1B86A807072C}" destId="{C97FBBF5-5B90-46E9-AEC1-E1C5BCBB9965}" srcOrd="0" destOrd="0" presId="urn:microsoft.com/office/officeart/2005/8/layout/vList5"/>
    <dgm:cxn modelId="{C9AC33F7-09BE-4672-A8B0-FA2F80A4032E}" type="presOf" srcId="{DAE0D3AB-5F45-46CA-B627-4CC816837EA1}" destId="{057A4DBD-6C4B-42AC-84B4-3930F47D7FC6}" srcOrd="0" destOrd="0" presId="urn:microsoft.com/office/officeart/2005/8/layout/vList5"/>
    <dgm:cxn modelId="{C9BE8F39-6C5D-4277-A24E-339BB7229FE7}" srcId="{4E4503EA-E863-4F8E-8EB5-1B86A807072C}" destId="{DAE0D3AB-5F45-46CA-B627-4CC816837EA1}" srcOrd="0" destOrd="0" parTransId="{5FCCEAE3-7FB0-4E3B-A70E-053704971C61}" sibTransId="{131253BF-111F-486F-AF94-49085F1AE405}"/>
    <dgm:cxn modelId="{7D4AF83B-B711-4F08-A20E-605D90034826}" type="presParOf" srcId="{C97FBBF5-5B90-46E9-AEC1-E1C5BCBB9965}" destId="{8F87A207-10C6-4243-B217-B4DD41FA9053}" srcOrd="0" destOrd="0" presId="urn:microsoft.com/office/officeart/2005/8/layout/vList5"/>
    <dgm:cxn modelId="{BDBAD1AB-F505-4E86-A017-030C912A1F22}" type="presParOf" srcId="{8F87A207-10C6-4243-B217-B4DD41FA9053}" destId="{057A4DBD-6C4B-42AC-84B4-3930F47D7FC6}" srcOrd="0" destOrd="0" presId="urn:microsoft.com/office/officeart/2005/8/layout/vList5"/>
  </dgm:cxnLst>
  <dgm:bg/>
  <dgm:whole/>
</dgm:dataModel>
</file>

<file path=ppt/diagrams/data10.xml><?xml version="1.0" encoding="utf-8"?>
<dgm:dataModel xmlns:dgm="http://schemas.openxmlformats.org/drawingml/2006/diagram" xmlns:a="http://schemas.openxmlformats.org/drawingml/2006/main">
  <dgm:ptLst>
    <dgm:pt modelId="{65818C7D-0906-4A4C-AF5C-5F6C43925C10}"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IN"/>
        </a:p>
      </dgm:t>
    </dgm:pt>
    <dgm:pt modelId="{9BAC4336-673F-49FC-806A-A9F99121F3B9}">
      <dgm:prSet custT="1"/>
      <dgm:spPr/>
      <dgm:t>
        <a:bodyPr/>
        <a:lstStyle/>
        <a:p>
          <a:pPr algn="l" rtl="0"/>
          <a:r>
            <a:rPr lang="en-US" sz="2800" dirty="0" smtClean="0"/>
            <a:t>1. Circular</a:t>
          </a:r>
          <a:endParaRPr lang="en-IN" sz="2800" dirty="0"/>
        </a:p>
      </dgm:t>
    </dgm:pt>
    <dgm:pt modelId="{53F04531-4206-4E4E-9FD6-B9B43F697CA8}" type="parTrans" cxnId="{3EA1E21A-BA7A-4BC4-ACD2-69ED96779095}">
      <dgm:prSet/>
      <dgm:spPr/>
      <dgm:t>
        <a:bodyPr/>
        <a:lstStyle/>
        <a:p>
          <a:endParaRPr lang="en-IN"/>
        </a:p>
      </dgm:t>
    </dgm:pt>
    <dgm:pt modelId="{E81A333B-7070-4656-8C00-37EC34AF7865}" type="sibTrans" cxnId="{3EA1E21A-BA7A-4BC4-ACD2-69ED96779095}">
      <dgm:prSet/>
      <dgm:spPr/>
      <dgm:t>
        <a:bodyPr/>
        <a:lstStyle/>
        <a:p>
          <a:endParaRPr lang="en-IN"/>
        </a:p>
      </dgm:t>
    </dgm:pt>
    <dgm:pt modelId="{6C381B7F-C8D4-4917-90A2-ECB2DB0FD530}">
      <dgm:prSet custT="1"/>
      <dgm:spPr/>
      <dgm:t>
        <a:bodyPr/>
        <a:lstStyle/>
        <a:p>
          <a:pPr algn="l" rtl="0"/>
          <a:r>
            <a:rPr lang="en-US" sz="2800" dirty="0" smtClean="0"/>
            <a:t>2. Elliptical</a:t>
          </a:r>
          <a:endParaRPr lang="en-US" sz="2800" dirty="0"/>
        </a:p>
      </dgm:t>
    </dgm:pt>
    <dgm:pt modelId="{1B556E1F-C89D-4528-9E5C-5CD67B758B7A}" type="parTrans" cxnId="{E4ED3167-D147-404B-88F5-268352A963E3}">
      <dgm:prSet/>
      <dgm:spPr/>
      <dgm:t>
        <a:bodyPr/>
        <a:lstStyle/>
        <a:p>
          <a:endParaRPr lang="en-IN"/>
        </a:p>
      </dgm:t>
    </dgm:pt>
    <dgm:pt modelId="{1CBEBCB2-60C5-4D33-92B1-A47FE0BB1025}" type="sibTrans" cxnId="{E4ED3167-D147-404B-88F5-268352A963E3}">
      <dgm:prSet/>
      <dgm:spPr/>
      <dgm:t>
        <a:bodyPr/>
        <a:lstStyle/>
        <a:p>
          <a:endParaRPr lang="en-IN"/>
        </a:p>
      </dgm:t>
    </dgm:pt>
    <dgm:pt modelId="{BA142D1F-4A2E-40B8-A88A-1F6C44843FBB}">
      <dgm:prSet custT="1"/>
      <dgm:spPr/>
      <dgm:t>
        <a:bodyPr/>
        <a:lstStyle/>
        <a:p>
          <a:pPr algn="l" rtl="0"/>
          <a:r>
            <a:rPr lang="en-US" sz="2800" dirty="0" smtClean="0"/>
            <a:t>3. Square</a:t>
          </a:r>
          <a:endParaRPr lang="en-IN" sz="2800" dirty="0"/>
        </a:p>
      </dgm:t>
    </dgm:pt>
    <dgm:pt modelId="{30F0BE21-01C8-4873-A6D5-9DABC805C9C8}" type="parTrans" cxnId="{7AE15CA6-609D-47BB-8D12-B7763BFE5C94}">
      <dgm:prSet/>
      <dgm:spPr/>
      <dgm:t>
        <a:bodyPr/>
        <a:lstStyle/>
        <a:p>
          <a:endParaRPr lang="en-IN"/>
        </a:p>
      </dgm:t>
    </dgm:pt>
    <dgm:pt modelId="{3E26386E-2E9B-4726-9D55-AE219F2A7EE0}" type="sibTrans" cxnId="{7AE15CA6-609D-47BB-8D12-B7763BFE5C94}">
      <dgm:prSet/>
      <dgm:spPr/>
      <dgm:t>
        <a:bodyPr/>
        <a:lstStyle/>
        <a:p>
          <a:endParaRPr lang="en-IN"/>
        </a:p>
      </dgm:t>
    </dgm:pt>
    <dgm:pt modelId="{37039DB0-3381-4E68-90CE-D01C2AD0B64D}">
      <dgm:prSet custT="1"/>
      <dgm:spPr/>
      <dgm:t>
        <a:bodyPr/>
        <a:lstStyle/>
        <a:p>
          <a:pPr algn="l" rtl="0"/>
          <a:r>
            <a:rPr lang="en-US" sz="2800" dirty="0" smtClean="0"/>
            <a:t>4. Rectangular</a:t>
          </a:r>
          <a:endParaRPr lang="en-IN" sz="2800" dirty="0"/>
        </a:p>
      </dgm:t>
    </dgm:pt>
    <dgm:pt modelId="{F4EF7A01-37C9-420D-82A2-B90ECD5C4D49}" type="parTrans" cxnId="{C42EF322-7E43-4B52-8674-DDC68842E278}">
      <dgm:prSet/>
      <dgm:spPr/>
      <dgm:t>
        <a:bodyPr/>
        <a:lstStyle/>
        <a:p>
          <a:endParaRPr lang="en-IN"/>
        </a:p>
      </dgm:t>
    </dgm:pt>
    <dgm:pt modelId="{B1F75439-01FD-42D7-B01C-E4A25462CDB1}" type="sibTrans" cxnId="{C42EF322-7E43-4B52-8674-DDC68842E278}">
      <dgm:prSet/>
      <dgm:spPr/>
      <dgm:t>
        <a:bodyPr/>
        <a:lstStyle/>
        <a:p>
          <a:endParaRPr lang="en-IN"/>
        </a:p>
      </dgm:t>
    </dgm:pt>
    <dgm:pt modelId="{99223B0F-B148-49B5-B1AB-379F9615767A}" type="pres">
      <dgm:prSet presAssocID="{65818C7D-0906-4A4C-AF5C-5F6C43925C10}" presName="Name0" presStyleCnt="0">
        <dgm:presLayoutVars>
          <dgm:dir/>
          <dgm:animLvl val="lvl"/>
          <dgm:resizeHandles val="exact"/>
        </dgm:presLayoutVars>
      </dgm:prSet>
      <dgm:spPr/>
      <dgm:t>
        <a:bodyPr/>
        <a:lstStyle/>
        <a:p>
          <a:endParaRPr lang="en-IN"/>
        </a:p>
      </dgm:t>
    </dgm:pt>
    <dgm:pt modelId="{867049AC-B844-4F70-A6FC-1CE4DA7E7397}" type="pres">
      <dgm:prSet presAssocID="{9BAC4336-673F-49FC-806A-A9F99121F3B9}" presName="linNode" presStyleCnt="0"/>
      <dgm:spPr/>
    </dgm:pt>
    <dgm:pt modelId="{431E48AE-C1AF-4413-B7F3-9A863F42F1AA}" type="pres">
      <dgm:prSet presAssocID="{9BAC4336-673F-49FC-806A-A9F99121F3B9}" presName="parentText" presStyleLbl="node1" presStyleIdx="0" presStyleCnt="4" custScaleX="170721">
        <dgm:presLayoutVars>
          <dgm:chMax val="1"/>
          <dgm:bulletEnabled val="1"/>
        </dgm:presLayoutVars>
      </dgm:prSet>
      <dgm:spPr/>
      <dgm:t>
        <a:bodyPr/>
        <a:lstStyle/>
        <a:p>
          <a:endParaRPr lang="en-IN"/>
        </a:p>
      </dgm:t>
    </dgm:pt>
    <dgm:pt modelId="{D98905E2-03EA-405C-BFD4-D16CC87864A5}" type="pres">
      <dgm:prSet presAssocID="{E81A333B-7070-4656-8C00-37EC34AF7865}" presName="sp" presStyleCnt="0"/>
      <dgm:spPr/>
    </dgm:pt>
    <dgm:pt modelId="{D94BE3F0-E6F9-4AD0-94D8-8186DA66B105}" type="pres">
      <dgm:prSet presAssocID="{6C381B7F-C8D4-4917-90A2-ECB2DB0FD530}" presName="linNode" presStyleCnt="0"/>
      <dgm:spPr/>
    </dgm:pt>
    <dgm:pt modelId="{522D3170-3D17-42FE-9E06-051A7EBA4C59}" type="pres">
      <dgm:prSet presAssocID="{6C381B7F-C8D4-4917-90A2-ECB2DB0FD530}" presName="parentText" presStyleLbl="node1" presStyleIdx="1" presStyleCnt="4" custScaleX="169057" custLinFactNeighborX="1931" custLinFactNeighborY="-1353">
        <dgm:presLayoutVars>
          <dgm:chMax val="1"/>
          <dgm:bulletEnabled val="1"/>
        </dgm:presLayoutVars>
      </dgm:prSet>
      <dgm:spPr/>
      <dgm:t>
        <a:bodyPr/>
        <a:lstStyle/>
        <a:p>
          <a:endParaRPr lang="en-IN"/>
        </a:p>
      </dgm:t>
    </dgm:pt>
    <dgm:pt modelId="{C5CECB2C-8455-47D8-A27F-FC0EA092BE05}" type="pres">
      <dgm:prSet presAssocID="{1CBEBCB2-60C5-4D33-92B1-A47FE0BB1025}" presName="sp" presStyleCnt="0"/>
      <dgm:spPr/>
    </dgm:pt>
    <dgm:pt modelId="{C8D1E84B-ED65-4D3C-8A82-9BF4E84F74F8}" type="pres">
      <dgm:prSet presAssocID="{BA142D1F-4A2E-40B8-A88A-1F6C44843FBB}" presName="linNode" presStyleCnt="0"/>
      <dgm:spPr/>
    </dgm:pt>
    <dgm:pt modelId="{8EE65D51-575A-44C7-8E32-07801CE89A21}" type="pres">
      <dgm:prSet presAssocID="{BA142D1F-4A2E-40B8-A88A-1F6C44843FBB}" presName="parentText" presStyleLbl="node1" presStyleIdx="2" presStyleCnt="4" custScaleX="170721">
        <dgm:presLayoutVars>
          <dgm:chMax val="1"/>
          <dgm:bulletEnabled val="1"/>
        </dgm:presLayoutVars>
      </dgm:prSet>
      <dgm:spPr/>
      <dgm:t>
        <a:bodyPr/>
        <a:lstStyle/>
        <a:p>
          <a:endParaRPr lang="en-IN"/>
        </a:p>
      </dgm:t>
    </dgm:pt>
    <dgm:pt modelId="{E9EFFD37-4BE8-45BC-95D2-AA660347B97A}" type="pres">
      <dgm:prSet presAssocID="{3E26386E-2E9B-4726-9D55-AE219F2A7EE0}" presName="sp" presStyleCnt="0"/>
      <dgm:spPr/>
    </dgm:pt>
    <dgm:pt modelId="{510A0623-B23E-4E53-8A4B-801D360E2647}" type="pres">
      <dgm:prSet presAssocID="{37039DB0-3381-4E68-90CE-D01C2AD0B64D}" presName="linNode" presStyleCnt="0"/>
      <dgm:spPr/>
    </dgm:pt>
    <dgm:pt modelId="{AC742DED-164C-48E5-A964-B4E6AE21F00B}" type="pres">
      <dgm:prSet presAssocID="{37039DB0-3381-4E68-90CE-D01C2AD0B64D}" presName="parentText" presStyleLbl="node1" presStyleIdx="3" presStyleCnt="4" custScaleX="170721">
        <dgm:presLayoutVars>
          <dgm:chMax val="1"/>
          <dgm:bulletEnabled val="1"/>
        </dgm:presLayoutVars>
      </dgm:prSet>
      <dgm:spPr/>
      <dgm:t>
        <a:bodyPr/>
        <a:lstStyle/>
        <a:p>
          <a:endParaRPr lang="en-IN"/>
        </a:p>
      </dgm:t>
    </dgm:pt>
  </dgm:ptLst>
  <dgm:cxnLst>
    <dgm:cxn modelId="{99B0661C-1D32-4A15-B910-2F53C5CFDC9D}" type="presOf" srcId="{37039DB0-3381-4E68-90CE-D01C2AD0B64D}" destId="{AC742DED-164C-48E5-A964-B4E6AE21F00B}" srcOrd="0" destOrd="0" presId="urn:microsoft.com/office/officeart/2005/8/layout/vList5"/>
    <dgm:cxn modelId="{FB775389-D44E-4E2D-B130-DA163EFB1F76}" type="presOf" srcId="{9BAC4336-673F-49FC-806A-A9F99121F3B9}" destId="{431E48AE-C1AF-4413-B7F3-9A863F42F1AA}" srcOrd="0" destOrd="0" presId="urn:microsoft.com/office/officeart/2005/8/layout/vList5"/>
    <dgm:cxn modelId="{4814C1F2-CE11-4B7F-9BC0-B462BA366C7A}" type="presOf" srcId="{BA142D1F-4A2E-40B8-A88A-1F6C44843FBB}" destId="{8EE65D51-575A-44C7-8E32-07801CE89A21}" srcOrd="0" destOrd="0" presId="urn:microsoft.com/office/officeart/2005/8/layout/vList5"/>
    <dgm:cxn modelId="{E4ED3167-D147-404B-88F5-268352A963E3}" srcId="{65818C7D-0906-4A4C-AF5C-5F6C43925C10}" destId="{6C381B7F-C8D4-4917-90A2-ECB2DB0FD530}" srcOrd="1" destOrd="0" parTransId="{1B556E1F-C89D-4528-9E5C-5CD67B758B7A}" sibTransId="{1CBEBCB2-60C5-4D33-92B1-A47FE0BB1025}"/>
    <dgm:cxn modelId="{C42EF322-7E43-4B52-8674-DDC68842E278}" srcId="{65818C7D-0906-4A4C-AF5C-5F6C43925C10}" destId="{37039DB0-3381-4E68-90CE-D01C2AD0B64D}" srcOrd="3" destOrd="0" parTransId="{F4EF7A01-37C9-420D-82A2-B90ECD5C4D49}" sibTransId="{B1F75439-01FD-42D7-B01C-E4A25462CDB1}"/>
    <dgm:cxn modelId="{3EA1E21A-BA7A-4BC4-ACD2-69ED96779095}" srcId="{65818C7D-0906-4A4C-AF5C-5F6C43925C10}" destId="{9BAC4336-673F-49FC-806A-A9F99121F3B9}" srcOrd="0" destOrd="0" parTransId="{53F04531-4206-4E4E-9FD6-B9B43F697CA8}" sibTransId="{E81A333B-7070-4656-8C00-37EC34AF7865}"/>
    <dgm:cxn modelId="{7AE15CA6-609D-47BB-8D12-B7763BFE5C94}" srcId="{65818C7D-0906-4A4C-AF5C-5F6C43925C10}" destId="{BA142D1F-4A2E-40B8-A88A-1F6C44843FBB}" srcOrd="2" destOrd="0" parTransId="{30F0BE21-01C8-4873-A6D5-9DABC805C9C8}" sibTransId="{3E26386E-2E9B-4726-9D55-AE219F2A7EE0}"/>
    <dgm:cxn modelId="{7F59567B-B1D5-452C-95A1-1F0E2C16BC13}" type="presOf" srcId="{65818C7D-0906-4A4C-AF5C-5F6C43925C10}" destId="{99223B0F-B148-49B5-B1AB-379F9615767A}" srcOrd="0" destOrd="0" presId="urn:microsoft.com/office/officeart/2005/8/layout/vList5"/>
    <dgm:cxn modelId="{50BD6EC4-82F3-4941-881E-D267508332AA}" type="presOf" srcId="{6C381B7F-C8D4-4917-90A2-ECB2DB0FD530}" destId="{522D3170-3D17-42FE-9E06-051A7EBA4C59}" srcOrd="0" destOrd="0" presId="urn:microsoft.com/office/officeart/2005/8/layout/vList5"/>
    <dgm:cxn modelId="{E2954F74-843C-480B-BCA6-47C55F0C3012}" type="presParOf" srcId="{99223B0F-B148-49B5-B1AB-379F9615767A}" destId="{867049AC-B844-4F70-A6FC-1CE4DA7E7397}" srcOrd="0" destOrd="0" presId="urn:microsoft.com/office/officeart/2005/8/layout/vList5"/>
    <dgm:cxn modelId="{6A1FBDA1-5778-4AD5-84A5-ABB369B0702E}" type="presParOf" srcId="{867049AC-B844-4F70-A6FC-1CE4DA7E7397}" destId="{431E48AE-C1AF-4413-B7F3-9A863F42F1AA}" srcOrd="0" destOrd="0" presId="urn:microsoft.com/office/officeart/2005/8/layout/vList5"/>
    <dgm:cxn modelId="{9995E0FA-AC8F-4E07-B419-8AC858A33E83}" type="presParOf" srcId="{99223B0F-B148-49B5-B1AB-379F9615767A}" destId="{D98905E2-03EA-405C-BFD4-D16CC87864A5}" srcOrd="1" destOrd="0" presId="urn:microsoft.com/office/officeart/2005/8/layout/vList5"/>
    <dgm:cxn modelId="{59FA401E-6B67-4962-BC53-E9BD07C72CBC}" type="presParOf" srcId="{99223B0F-B148-49B5-B1AB-379F9615767A}" destId="{D94BE3F0-E6F9-4AD0-94D8-8186DA66B105}" srcOrd="2" destOrd="0" presId="urn:microsoft.com/office/officeart/2005/8/layout/vList5"/>
    <dgm:cxn modelId="{91A65B98-9F8D-47B3-AC79-8BECB7E4EE8B}" type="presParOf" srcId="{D94BE3F0-E6F9-4AD0-94D8-8186DA66B105}" destId="{522D3170-3D17-42FE-9E06-051A7EBA4C59}" srcOrd="0" destOrd="0" presId="urn:microsoft.com/office/officeart/2005/8/layout/vList5"/>
    <dgm:cxn modelId="{9EA7A5AB-43F6-4987-8383-325C0D8FBF7E}" type="presParOf" srcId="{99223B0F-B148-49B5-B1AB-379F9615767A}" destId="{C5CECB2C-8455-47D8-A27F-FC0EA092BE05}" srcOrd="3" destOrd="0" presId="urn:microsoft.com/office/officeart/2005/8/layout/vList5"/>
    <dgm:cxn modelId="{D4181AD8-2FF7-49D8-BF40-E79A7DFCD24A}" type="presParOf" srcId="{99223B0F-B148-49B5-B1AB-379F9615767A}" destId="{C8D1E84B-ED65-4D3C-8A82-9BF4E84F74F8}" srcOrd="4" destOrd="0" presId="urn:microsoft.com/office/officeart/2005/8/layout/vList5"/>
    <dgm:cxn modelId="{2A991890-30AA-47E2-AC97-A0BA43FECB45}" type="presParOf" srcId="{C8D1E84B-ED65-4D3C-8A82-9BF4E84F74F8}" destId="{8EE65D51-575A-44C7-8E32-07801CE89A21}" srcOrd="0" destOrd="0" presId="urn:microsoft.com/office/officeart/2005/8/layout/vList5"/>
    <dgm:cxn modelId="{D0DF4D68-A8D7-42C4-9C6C-D6533EC5646F}" type="presParOf" srcId="{99223B0F-B148-49B5-B1AB-379F9615767A}" destId="{E9EFFD37-4BE8-45BC-95D2-AA660347B97A}" srcOrd="5" destOrd="0" presId="urn:microsoft.com/office/officeart/2005/8/layout/vList5"/>
    <dgm:cxn modelId="{D74DCEAD-AACC-4FE6-9DF4-D305867589CA}" type="presParOf" srcId="{99223B0F-B148-49B5-B1AB-379F9615767A}" destId="{510A0623-B23E-4E53-8A4B-801D360E2647}" srcOrd="6" destOrd="0" presId="urn:microsoft.com/office/officeart/2005/8/layout/vList5"/>
    <dgm:cxn modelId="{9DCF7B20-FC9C-483E-BDA3-74F687D35812}" type="presParOf" srcId="{510A0623-B23E-4E53-8A4B-801D360E2647}" destId="{AC742DED-164C-48E5-A964-B4E6AE21F00B}" srcOrd="0" destOrd="0" presId="urn:microsoft.com/office/officeart/2005/8/layout/vList5"/>
  </dgm:cxnLst>
  <dgm:bg/>
  <dgm:whole/>
</dgm:dataModel>
</file>

<file path=ppt/diagrams/data11.xml><?xml version="1.0" encoding="utf-8"?>
<dgm:dataModel xmlns:dgm="http://schemas.openxmlformats.org/drawingml/2006/diagram" xmlns:a="http://schemas.openxmlformats.org/drawingml/2006/main">
  <dgm:ptLst>
    <dgm:pt modelId="{B7FCDBB5-DFCA-46E0-9971-03A52EEC44D9}"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IN"/>
        </a:p>
      </dgm:t>
    </dgm:pt>
    <dgm:pt modelId="{88D06336-6B13-4AFC-A2B1-1ACBAC0611A1}">
      <dgm:prSet custT="1"/>
      <dgm:spPr/>
      <dgm:t>
        <a:bodyPr/>
        <a:lstStyle/>
        <a:p>
          <a:pPr algn="l" rtl="0"/>
          <a:r>
            <a:rPr lang="en-US" sz="2400" dirty="0" smtClean="0"/>
            <a:t>1. Thickness of lining required considering the type of strata, load, FOS etc.</a:t>
          </a:r>
        </a:p>
        <a:p>
          <a:pPr algn="l" rtl="0"/>
          <a:r>
            <a:rPr lang="en-US" sz="2400" dirty="0" smtClean="0"/>
            <a:t>2. Production/day - Size of the tub, capacity, clearances skip.</a:t>
          </a:r>
        </a:p>
        <a:p>
          <a:pPr algn="l" rtl="0"/>
          <a:r>
            <a:rPr lang="en-US" sz="2400" dirty="0" smtClean="0"/>
            <a:t>3. Maximum persons employed in a single largest shift(ventilation)</a:t>
          </a:r>
        </a:p>
        <a:p>
          <a:pPr algn="l" rtl="0"/>
          <a:endParaRPr lang="en-IN" sz="2400" dirty="0"/>
        </a:p>
      </dgm:t>
    </dgm:pt>
    <dgm:pt modelId="{BD720DC6-1A33-497C-805C-E3E5DB92B06D}" type="parTrans" cxnId="{90DE7BB2-66F8-4377-B26A-02CF32FBA814}">
      <dgm:prSet/>
      <dgm:spPr/>
      <dgm:t>
        <a:bodyPr/>
        <a:lstStyle/>
        <a:p>
          <a:endParaRPr lang="en-IN"/>
        </a:p>
      </dgm:t>
    </dgm:pt>
    <dgm:pt modelId="{B340C4B3-47DE-4E48-896C-3A8AC65A7B92}" type="sibTrans" cxnId="{90DE7BB2-66F8-4377-B26A-02CF32FBA814}">
      <dgm:prSet/>
      <dgm:spPr/>
      <dgm:t>
        <a:bodyPr/>
        <a:lstStyle/>
        <a:p>
          <a:endParaRPr lang="en-IN"/>
        </a:p>
      </dgm:t>
    </dgm:pt>
    <dgm:pt modelId="{CE0151CD-3A75-48B9-813F-81ED40D2C773}" type="pres">
      <dgm:prSet presAssocID="{B7FCDBB5-DFCA-46E0-9971-03A52EEC44D9}" presName="Name0" presStyleCnt="0">
        <dgm:presLayoutVars>
          <dgm:dir/>
          <dgm:animLvl val="lvl"/>
          <dgm:resizeHandles val="exact"/>
        </dgm:presLayoutVars>
      </dgm:prSet>
      <dgm:spPr/>
      <dgm:t>
        <a:bodyPr/>
        <a:lstStyle/>
        <a:p>
          <a:endParaRPr lang="en-IN"/>
        </a:p>
      </dgm:t>
    </dgm:pt>
    <dgm:pt modelId="{455DD1C0-012F-46D3-A2B9-77C7BE473CBF}" type="pres">
      <dgm:prSet presAssocID="{88D06336-6B13-4AFC-A2B1-1ACBAC0611A1}" presName="linNode" presStyleCnt="0"/>
      <dgm:spPr/>
    </dgm:pt>
    <dgm:pt modelId="{909C7800-AB12-43FA-B490-CA6158217957}" type="pres">
      <dgm:prSet presAssocID="{88D06336-6B13-4AFC-A2B1-1ACBAC0611A1}" presName="parentText" presStyleLbl="node1" presStyleIdx="0" presStyleCnt="1" custScaleX="274886" custScaleY="1618458" custLinFactNeighborX="-6409" custLinFactNeighborY="-98376">
        <dgm:presLayoutVars>
          <dgm:chMax val="1"/>
          <dgm:bulletEnabled val="1"/>
        </dgm:presLayoutVars>
      </dgm:prSet>
      <dgm:spPr/>
      <dgm:t>
        <a:bodyPr/>
        <a:lstStyle/>
        <a:p>
          <a:endParaRPr lang="en-IN"/>
        </a:p>
      </dgm:t>
    </dgm:pt>
  </dgm:ptLst>
  <dgm:cxnLst>
    <dgm:cxn modelId="{90DE7BB2-66F8-4377-B26A-02CF32FBA814}" srcId="{B7FCDBB5-DFCA-46E0-9971-03A52EEC44D9}" destId="{88D06336-6B13-4AFC-A2B1-1ACBAC0611A1}" srcOrd="0" destOrd="0" parTransId="{BD720DC6-1A33-497C-805C-E3E5DB92B06D}" sibTransId="{B340C4B3-47DE-4E48-896C-3A8AC65A7B92}"/>
    <dgm:cxn modelId="{B600800B-CE8C-416D-94AC-717B6D9E24B1}" type="presOf" srcId="{B7FCDBB5-DFCA-46E0-9971-03A52EEC44D9}" destId="{CE0151CD-3A75-48B9-813F-81ED40D2C773}" srcOrd="0" destOrd="0" presId="urn:microsoft.com/office/officeart/2005/8/layout/vList5"/>
    <dgm:cxn modelId="{4A602766-7716-47F8-9D1E-BCDCB69BECFB}" type="presOf" srcId="{88D06336-6B13-4AFC-A2B1-1ACBAC0611A1}" destId="{909C7800-AB12-43FA-B490-CA6158217957}" srcOrd="0" destOrd="0" presId="urn:microsoft.com/office/officeart/2005/8/layout/vList5"/>
    <dgm:cxn modelId="{EB0335B2-BC22-436A-B64F-97D976CAF73A}" type="presParOf" srcId="{CE0151CD-3A75-48B9-813F-81ED40D2C773}" destId="{455DD1C0-012F-46D3-A2B9-77C7BE473CBF}" srcOrd="0" destOrd="0" presId="urn:microsoft.com/office/officeart/2005/8/layout/vList5"/>
    <dgm:cxn modelId="{871F83C9-C941-4CCE-B97C-D99F1C3CBB05}" type="presParOf" srcId="{455DD1C0-012F-46D3-A2B9-77C7BE473CBF}" destId="{909C7800-AB12-43FA-B490-CA6158217957}" srcOrd="0" destOrd="0" presId="urn:microsoft.com/office/officeart/2005/8/layout/vList5"/>
  </dgm:cxnLst>
  <dgm:bg/>
  <dgm:whole/>
</dgm:dataModel>
</file>

<file path=ppt/diagrams/data12.xml><?xml version="1.0" encoding="utf-8"?>
<dgm:dataModel xmlns:dgm="http://schemas.openxmlformats.org/drawingml/2006/diagram" xmlns:a="http://schemas.openxmlformats.org/drawingml/2006/main">
  <dgm:ptLst>
    <dgm:pt modelId="{D3B1EF92-120D-4FF5-8F54-73E0C3624374}"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IN"/>
        </a:p>
      </dgm:t>
    </dgm:pt>
    <dgm:pt modelId="{01A3A94C-4A70-4FC7-9060-0C1572824A7E}">
      <dgm:prSet custT="1"/>
      <dgm:spPr/>
      <dgm:t>
        <a:bodyPr/>
        <a:lstStyle/>
        <a:p>
          <a:pPr algn="l" rtl="0"/>
          <a:r>
            <a:rPr lang="en-US" sz="2800" b="0" dirty="0" smtClean="0"/>
            <a:t>1. Wooden piling</a:t>
          </a:r>
        </a:p>
        <a:p>
          <a:pPr algn="l" rtl="0"/>
          <a:r>
            <a:rPr lang="en-US" sz="2800" b="0" dirty="0" smtClean="0"/>
            <a:t>2. Caisson method (brick/steel)</a:t>
          </a:r>
        </a:p>
        <a:p>
          <a:pPr algn="l" rtl="0"/>
          <a:r>
            <a:rPr lang="en-US" sz="2800" b="0" dirty="0" smtClean="0"/>
            <a:t>3. Cementation</a:t>
          </a:r>
        </a:p>
        <a:p>
          <a:pPr algn="l" rtl="0"/>
          <a:r>
            <a:rPr lang="en-US" sz="2800" b="0" dirty="0" smtClean="0"/>
            <a:t>4. freezing</a:t>
          </a:r>
          <a:endParaRPr lang="en-IN" sz="2800" b="0" dirty="0"/>
        </a:p>
      </dgm:t>
    </dgm:pt>
    <dgm:pt modelId="{8EF6848B-710C-4D03-AACC-98A8E51C82CA}" type="parTrans" cxnId="{5A9255B2-6675-4937-A6CC-049BB4AFE3C1}">
      <dgm:prSet/>
      <dgm:spPr/>
      <dgm:t>
        <a:bodyPr/>
        <a:lstStyle/>
        <a:p>
          <a:endParaRPr lang="en-IN"/>
        </a:p>
      </dgm:t>
    </dgm:pt>
    <dgm:pt modelId="{C874DE30-5DB6-42CB-8D9D-D2F43D9DC2B9}" type="sibTrans" cxnId="{5A9255B2-6675-4937-A6CC-049BB4AFE3C1}">
      <dgm:prSet/>
      <dgm:spPr/>
      <dgm:t>
        <a:bodyPr/>
        <a:lstStyle/>
        <a:p>
          <a:endParaRPr lang="en-IN"/>
        </a:p>
      </dgm:t>
    </dgm:pt>
    <dgm:pt modelId="{0205AACD-7891-4A9E-BC80-1C0B2AD4D707}" type="pres">
      <dgm:prSet presAssocID="{D3B1EF92-120D-4FF5-8F54-73E0C3624374}" presName="Name0" presStyleCnt="0">
        <dgm:presLayoutVars>
          <dgm:dir/>
          <dgm:animLvl val="lvl"/>
          <dgm:resizeHandles val="exact"/>
        </dgm:presLayoutVars>
      </dgm:prSet>
      <dgm:spPr/>
      <dgm:t>
        <a:bodyPr/>
        <a:lstStyle/>
        <a:p>
          <a:endParaRPr lang="en-IN"/>
        </a:p>
      </dgm:t>
    </dgm:pt>
    <dgm:pt modelId="{207DD22C-72DD-4F7E-85D7-A65EAE1D9505}" type="pres">
      <dgm:prSet presAssocID="{01A3A94C-4A70-4FC7-9060-0C1572824A7E}" presName="linNode" presStyleCnt="0"/>
      <dgm:spPr/>
      <dgm:t>
        <a:bodyPr/>
        <a:lstStyle/>
        <a:p>
          <a:endParaRPr lang="en-IN"/>
        </a:p>
      </dgm:t>
    </dgm:pt>
    <dgm:pt modelId="{E793CB70-D6B8-4028-A1E3-2EE25DA46AEE}" type="pres">
      <dgm:prSet presAssocID="{01A3A94C-4A70-4FC7-9060-0C1572824A7E}" presName="parentText" presStyleLbl="node1" presStyleIdx="0" presStyleCnt="1" custScaleX="277778" custLinFactNeighborX="-1102" custLinFactNeighborY="20588">
        <dgm:presLayoutVars>
          <dgm:chMax val="1"/>
          <dgm:bulletEnabled val="1"/>
        </dgm:presLayoutVars>
      </dgm:prSet>
      <dgm:spPr/>
      <dgm:t>
        <a:bodyPr/>
        <a:lstStyle/>
        <a:p>
          <a:endParaRPr lang="en-IN"/>
        </a:p>
      </dgm:t>
    </dgm:pt>
  </dgm:ptLst>
  <dgm:cxnLst>
    <dgm:cxn modelId="{2029A1A6-F50F-4700-B987-E78FD751465C}" type="presOf" srcId="{D3B1EF92-120D-4FF5-8F54-73E0C3624374}" destId="{0205AACD-7891-4A9E-BC80-1C0B2AD4D707}" srcOrd="0" destOrd="0" presId="urn:microsoft.com/office/officeart/2005/8/layout/vList5"/>
    <dgm:cxn modelId="{25892665-AF60-479A-BADA-EEA2B705F329}" type="presOf" srcId="{01A3A94C-4A70-4FC7-9060-0C1572824A7E}" destId="{E793CB70-D6B8-4028-A1E3-2EE25DA46AEE}" srcOrd="0" destOrd="0" presId="urn:microsoft.com/office/officeart/2005/8/layout/vList5"/>
    <dgm:cxn modelId="{5A9255B2-6675-4937-A6CC-049BB4AFE3C1}" srcId="{D3B1EF92-120D-4FF5-8F54-73E0C3624374}" destId="{01A3A94C-4A70-4FC7-9060-0C1572824A7E}" srcOrd="0" destOrd="0" parTransId="{8EF6848B-710C-4D03-AACC-98A8E51C82CA}" sibTransId="{C874DE30-5DB6-42CB-8D9D-D2F43D9DC2B9}"/>
    <dgm:cxn modelId="{1F4551FA-9B1C-4E52-92E5-6EB2C19CE906}" type="presParOf" srcId="{0205AACD-7891-4A9E-BC80-1C0B2AD4D707}" destId="{207DD22C-72DD-4F7E-85D7-A65EAE1D9505}" srcOrd="0" destOrd="0" presId="urn:microsoft.com/office/officeart/2005/8/layout/vList5"/>
    <dgm:cxn modelId="{239A4CC5-8F7F-4CCD-ADC2-17977D135069}" type="presParOf" srcId="{207DD22C-72DD-4F7E-85D7-A65EAE1D9505}" destId="{E793CB70-D6B8-4028-A1E3-2EE25DA46AEE}" srcOrd="0" destOrd="0" presId="urn:microsoft.com/office/officeart/2005/8/layout/vList5"/>
  </dgm:cxnLst>
  <dgm:bg/>
  <dgm:whole/>
</dgm:dataModel>
</file>

<file path=ppt/diagrams/data13.xml><?xml version="1.0" encoding="utf-8"?>
<dgm:dataModel xmlns:dgm="http://schemas.openxmlformats.org/drawingml/2006/diagram" xmlns:a="http://schemas.openxmlformats.org/drawingml/2006/main">
  <dgm:ptLst>
    <dgm:pt modelId="{55DBD7C7-736B-42D1-A7F5-358BA1CE2247}"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EA6CAD0C-409E-496A-8FC0-9312240DD096}">
      <dgm:prSet phldrT="[Text]" custT="1"/>
      <dgm:spPr/>
      <dgm:t>
        <a:bodyPr/>
        <a:lstStyle/>
        <a:p>
          <a:r>
            <a:rPr lang="en-IN" sz="2000" dirty="0" smtClean="0"/>
            <a:t>The initial diameter of the shaft collar</a:t>
          </a:r>
        </a:p>
        <a:p>
          <a:r>
            <a:rPr lang="en-IN" sz="2000" dirty="0" smtClean="0"/>
            <a:t>D</a:t>
          </a:r>
          <a:r>
            <a:rPr lang="en-IN" sz="1400" dirty="0" smtClean="0"/>
            <a:t>g</a:t>
          </a:r>
          <a:r>
            <a:rPr lang="en-IN" sz="2000" dirty="0" smtClean="0"/>
            <a:t> should be established according</a:t>
          </a:r>
        </a:p>
        <a:p>
          <a:r>
            <a:rPr lang="en-IN" sz="2000" dirty="0" smtClean="0"/>
            <a:t>to the following:</a:t>
          </a:r>
        </a:p>
        <a:p>
          <a:r>
            <a:rPr lang="en-US" sz="2800" dirty="0" smtClean="0"/>
            <a:t>D</a:t>
          </a:r>
          <a:r>
            <a:rPr lang="en-US" sz="2800" baseline="-25000" dirty="0" smtClean="0"/>
            <a:t>g</a:t>
          </a:r>
          <a:r>
            <a:rPr lang="en-US" sz="2800" dirty="0" smtClean="0"/>
            <a:t>= d+2(d+2b+c+f)</a:t>
          </a:r>
          <a:r>
            <a:rPr lang="en-US" sz="2000" dirty="0" smtClean="0"/>
            <a:t>                         Where</a:t>
          </a:r>
          <a:br>
            <a:rPr lang="en-US" sz="2000" dirty="0" smtClean="0"/>
          </a:br>
          <a:r>
            <a:rPr lang="en-US" sz="2000" dirty="0" smtClean="0"/>
            <a:t>                                                        d=permanent lining </a:t>
          </a:r>
          <a:br>
            <a:rPr lang="en-US" sz="2000" dirty="0" smtClean="0"/>
          </a:br>
          <a:r>
            <a:rPr lang="en-US" sz="2000" dirty="0" smtClean="0"/>
            <a:t>                                                        b=width of guide rings  </a:t>
          </a:r>
          <a:br>
            <a:rPr lang="en-US" sz="2000" dirty="0" smtClean="0"/>
          </a:br>
          <a:r>
            <a:rPr lang="en-US" sz="2000" dirty="0" smtClean="0"/>
            <a:t>                                                        c=thickness of driven piles</a:t>
          </a:r>
          <a:br>
            <a:rPr lang="en-US" sz="2000" dirty="0" smtClean="0"/>
          </a:br>
          <a:r>
            <a:rPr lang="en-US" sz="2000" dirty="0" smtClean="0"/>
            <a:t>                                                        f= thickness of guide beams</a:t>
          </a:r>
        </a:p>
        <a:p>
          <a:r>
            <a:rPr lang="en-US" sz="2000" dirty="0" smtClean="0"/>
            <a:t>Generally this method is used for shallow depth and for small thickness of water bearing strata , normally 2-6 meters.</a:t>
          </a:r>
        </a:p>
        <a:p>
          <a:endParaRPr lang="en-IN" sz="2000" dirty="0"/>
        </a:p>
      </dgm:t>
    </dgm:pt>
    <dgm:pt modelId="{4B1F819E-BC33-4169-B68C-080CD31CF803}" type="parTrans" cxnId="{77884FB4-8E82-4085-A32A-D63165B508E0}">
      <dgm:prSet/>
      <dgm:spPr/>
      <dgm:t>
        <a:bodyPr/>
        <a:lstStyle/>
        <a:p>
          <a:endParaRPr lang="en-IN"/>
        </a:p>
      </dgm:t>
    </dgm:pt>
    <dgm:pt modelId="{0AB802C7-A4E8-4777-893E-72E777100098}" type="sibTrans" cxnId="{77884FB4-8E82-4085-A32A-D63165B508E0}">
      <dgm:prSet/>
      <dgm:spPr/>
      <dgm:t>
        <a:bodyPr/>
        <a:lstStyle/>
        <a:p>
          <a:endParaRPr lang="en-IN"/>
        </a:p>
      </dgm:t>
    </dgm:pt>
    <dgm:pt modelId="{98AF1AE0-A738-4FDD-B618-1191BD42894D}" type="pres">
      <dgm:prSet presAssocID="{55DBD7C7-736B-42D1-A7F5-358BA1CE2247}" presName="linear" presStyleCnt="0">
        <dgm:presLayoutVars>
          <dgm:animLvl val="lvl"/>
          <dgm:resizeHandles val="exact"/>
        </dgm:presLayoutVars>
      </dgm:prSet>
      <dgm:spPr/>
      <dgm:t>
        <a:bodyPr/>
        <a:lstStyle/>
        <a:p>
          <a:endParaRPr lang="en-US"/>
        </a:p>
      </dgm:t>
    </dgm:pt>
    <dgm:pt modelId="{4226DF04-B171-4128-9DE0-B04E15229DD1}" type="pres">
      <dgm:prSet presAssocID="{EA6CAD0C-409E-496A-8FC0-9312240DD096}" presName="parentText" presStyleLbl="node1" presStyleIdx="0" presStyleCnt="1" custScaleY="461062" custLinFactNeighborX="520" custLinFactNeighborY="-225">
        <dgm:presLayoutVars>
          <dgm:chMax val="0"/>
          <dgm:bulletEnabled val="1"/>
        </dgm:presLayoutVars>
      </dgm:prSet>
      <dgm:spPr/>
      <dgm:t>
        <a:bodyPr/>
        <a:lstStyle/>
        <a:p>
          <a:endParaRPr lang="en-IN"/>
        </a:p>
      </dgm:t>
    </dgm:pt>
  </dgm:ptLst>
  <dgm:cxnLst>
    <dgm:cxn modelId="{E921E6AB-8EE2-44E6-B86B-FAD28B4BDBB3}" type="presOf" srcId="{EA6CAD0C-409E-496A-8FC0-9312240DD096}" destId="{4226DF04-B171-4128-9DE0-B04E15229DD1}" srcOrd="0" destOrd="0" presId="urn:microsoft.com/office/officeart/2005/8/layout/vList2"/>
    <dgm:cxn modelId="{E625CB39-A0D4-4B9F-87FB-B0B28EBF6150}" type="presOf" srcId="{55DBD7C7-736B-42D1-A7F5-358BA1CE2247}" destId="{98AF1AE0-A738-4FDD-B618-1191BD42894D}" srcOrd="0" destOrd="0" presId="urn:microsoft.com/office/officeart/2005/8/layout/vList2"/>
    <dgm:cxn modelId="{77884FB4-8E82-4085-A32A-D63165B508E0}" srcId="{55DBD7C7-736B-42D1-A7F5-358BA1CE2247}" destId="{EA6CAD0C-409E-496A-8FC0-9312240DD096}" srcOrd="0" destOrd="0" parTransId="{4B1F819E-BC33-4169-B68C-080CD31CF803}" sibTransId="{0AB802C7-A4E8-4777-893E-72E777100098}"/>
    <dgm:cxn modelId="{611622AE-6C8E-4925-A5F0-DE3B78AD5F2B}" type="presParOf" srcId="{98AF1AE0-A738-4FDD-B618-1191BD42894D}" destId="{4226DF04-B171-4128-9DE0-B04E15229DD1}" srcOrd="0"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0791E736-ACEB-4ED8-B0F4-65CF990198DA}" type="doc">
      <dgm:prSet loTypeId="urn:microsoft.com/office/officeart/2005/8/layout/vList2" loCatId="list" qsTypeId="urn:microsoft.com/office/officeart/2005/8/quickstyle/simple5" qsCatId="simple" csTypeId="urn:microsoft.com/office/officeart/2005/8/colors/accent0_3" csCatId="mainScheme" phldr="1"/>
      <dgm:spPr/>
      <dgm:t>
        <a:bodyPr/>
        <a:lstStyle/>
        <a:p>
          <a:endParaRPr lang="en-IN"/>
        </a:p>
      </dgm:t>
    </dgm:pt>
    <dgm:pt modelId="{D7AAEA00-4AEE-4455-AE3E-1FDB649EA7F3}">
      <dgm:prSet/>
      <dgm:spPr/>
      <dgm:t>
        <a:bodyPr/>
        <a:lstStyle/>
        <a:p>
          <a:pPr rtl="0"/>
          <a:r>
            <a:rPr lang="en-US" dirty="0" smtClean="0"/>
            <a:t>Time required to reach full production is much less if the mine is opened by drifts (50 % roughly)</a:t>
          </a:r>
          <a:endParaRPr lang="en-IN" dirty="0"/>
        </a:p>
      </dgm:t>
    </dgm:pt>
    <dgm:pt modelId="{9225EDD3-B77A-4826-9129-7B240C82130D}" type="parTrans" cxnId="{F2029491-C939-498F-B9F8-10A4008F546C}">
      <dgm:prSet/>
      <dgm:spPr/>
      <dgm:t>
        <a:bodyPr/>
        <a:lstStyle/>
        <a:p>
          <a:endParaRPr lang="en-IN"/>
        </a:p>
      </dgm:t>
    </dgm:pt>
    <dgm:pt modelId="{180977D6-BE70-444B-B2AE-15AC8A02A32F}" type="sibTrans" cxnId="{F2029491-C939-498F-B9F8-10A4008F546C}">
      <dgm:prSet/>
      <dgm:spPr/>
      <dgm:t>
        <a:bodyPr/>
        <a:lstStyle/>
        <a:p>
          <a:endParaRPr lang="en-IN"/>
        </a:p>
      </dgm:t>
    </dgm:pt>
    <dgm:pt modelId="{932FA145-9885-4A50-A4C3-1730D9BAEB10}">
      <dgm:prSet/>
      <dgm:spPr/>
      <dgm:t>
        <a:bodyPr/>
        <a:lstStyle/>
        <a:p>
          <a:pPr rtl="0"/>
          <a:r>
            <a:rPr lang="en-US" dirty="0" smtClean="0"/>
            <a:t>Capital cost of driving and equipping a drift is 50% less than sinking and equipping a shaft </a:t>
          </a:r>
          <a:endParaRPr lang="en-IN" dirty="0"/>
        </a:p>
      </dgm:t>
    </dgm:pt>
    <dgm:pt modelId="{9BC165B9-F4D0-47FD-9AAE-F515C3E9C494}" type="parTrans" cxnId="{2AB507FC-EBA5-45CA-99C1-9D4B23361793}">
      <dgm:prSet/>
      <dgm:spPr/>
      <dgm:t>
        <a:bodyPr/>
        <a:lstStyle/>
        <a:p>
          <a:endParaRPr lang="en-IN"/>
        </a:p>
      </dgm:t>
    </dgm:pt>
    <dgm:pt modelId="{EFB2FD10-7FAE-4585-BC2C-29279BFCA7F6}" type="sibTrans" cxnId="{2AB507FC-EBA5-45CA-99C1-9D4B23361793}">
      <dgm:prSet/>
      <dgm:spPr/>
      <dgm:t>
        <a:bodyPr/>
        <a:lstStyle/>
        <a:p>
          <a:endParaRPr lang="en-IN"/>
        </a:p>
      </dgm:t>
    </dgm:pt>
    <dgm:pt modelId="{82BEB343-EF8C-4EB3-B712-4BAF1487DF60}">
      <dgm:prSet/>
      <dgm:spPr/>
      <dgm:t>
        <a:bodyPr/>
        <a:lstStyle/>
        <a:p>
          <a:pPr rtl="0"/>
          <a:r>
            <a:rPr lang="en-US" dirty="0" smtClean="0"/>
            <a:t>Continuous conveying is possible with drifts.</a:t>
          </a:r>
          <a:endParaRPr lang="en-IN" dirty="0"/>
        </a:p>
      </dgm:t>
    </dgm:pt>
    <dgm:pt modelId="{68814053-AC6A-4C50-8762-88BA30524AD9}" type="parTrans" cxnId="{2A2C9F3F-211C-445D-B96F-655156200E2F}">
      <dgm:prSet/>
      <dgm:spPr/>
      <dgm:t>
        <a:bodyPr/>
        <a:lstStyle/>
        <a:p>
          <a:endParaRPr lang="en-IN"/>
        </a:p>
      </dgm:t>
    </dgm:pt>
    <dgm:pt modelId="{9234D442-1048-4318-8020-2902704BBC90}" type="sibTrans" cxnId="{2A2C9F3F-211C-445D-B96F-655156200E2F}">
      <dgm:prSet/>
      <dgm:spPr/>
      <dgm:t>
        <a:bodyPr/>
        <a:lstStyle/>
        <a:p>
          <a:endParaRPr lang="en-IN"/>
        </a:p>
      </dgm:t>
    </dgm:pt>
    <dgm:pt modelId="{1EB8B2B5-0650-4A5B-9CB7-CDAFF97D3638}">
      <dgm:prSet/>
      <dgm:spPr/>
      <dgm:t>
        <a:bodyPr/>
        <a:lstStyle/>
        <a:p>
          <a:pPr rtl="0"/>
          <a:r>
            <a:rPr lang="en-US" dirty="0" smtClean="0"/>
            <a:t>Power costs are low in drift transport(30%).</a:t>
          </a:r>
          <a:endParaRPr lang="en-IN" dirty="0"/>
        </a:p>
      </dgm:t>
    </dgm:pt>
    <dgm:pt modelId="{00E26BF7-6E23-46EB-B8DB-BD04D480750E}" type="parTrans" cxnId="{668AA117-F08F-4021-BC86-C69C8C1BE4BB}">
      <dgm:prSet/>
      <dgm:spPr/>
      <dgm:t>
        <a:bodyPr/>
        <a:lstStyle/>
        <a:p>
          <a:endParaRPr lang="en-IN"/>
        </a:p>
      </dgm:t>
    </dgm:pt>
    <dgm:pt modelId="{FC7C282C-D6FB-480F-A0F8-FC5E5D887957}" type="sibTrans" cxnId="{668AA117-F08F-4021-BC86-C69C8C1BE4BB}">
      <dgm:prSet/>
      <dgm:spPr/>
      <dgm:t>
        <a:bodyPr/>
        <a:lstStyle/>
        <a:p>
          <a:endParaRPr lang="en-IN"/>
        </a:p>
      </dgm:t>
    </dgm:pt>
    <dgm:pt modelId="{5F33A222-20B4-43E6-A2B2-9A7A41133F10}">
      <dgm:prSet custT="1"/>
      <dgm:spPr/>
      <dgm:t>
        <a:bodyPr/>
        <a:lstStyle/>
        <a:p>
          <a:pPr rtl="0"/>
          <a:r>
            <a:rPr lang="en-US" sz="1900" dirty="0" smtClean="0"/>
            <a:t>Conveying capacity of drift is much large up to 12 MT against 4 MT in case of vertical shafts.</a:t>
          </a:r>
          <a:endParaRPr lang="en-IN" sz="1900" dirty="0"/>
        </a:p>
      </dgm:t>
    </dgm:pt>
    <dgm:pt modelId="{DEE566AE-3670-4E59-AFA2-E24A2732D4BC}" type="parTrans" cxnId="{6BA0C0DA-D106-484F-A2F6-70C9A75E4A7C}">
      <dgm:prSet/>
      <dgm:spPr/>
      <dgm:t>
        <a:bodyPr/>
        <a:lstStyle/>
        <a:p>
          <a:endParaRPr lang="en-IN"/>
        </a:p>
      </dgm:t>
    </dgm:pt>
    <dgm:pt modelId="{48A0F0F2-DD1C-4DE4-BDAE-80F92B61B2C3}" type="sibTrans" cxnId="{6BA0C0DA-D106-484F-A2F6-70C9A75E4A7C}">
      <dgm:prSet/>
      <dgm:spPr/>
      <dgm:t>
        <a:bodyPr/>
        <a:lstStyle/>
        <a:p>
          <a:endParaRPr lang="en-IN"/>
        </a:p>
      </dgm:t>
    </dgm:pt>
    <dgm:pt modelId="{86D3DC67-C37E-4CEB-A6BE-CBB3EC1B4EF3}">
      <dgm:prSet/>
      <dgm:spPr/>
      <dgm:t>
        <a:bodyPr/>
        <a:lstStyle/>
        <a:p>
          <a:pPr rtl="0"/>
          <a:r>
            <a:rPr lang="en-US" dirty="0" smtClean="0"/>
            <a:t>Transporting time is higher in case of drifts.</a:t>
          </a:r>
          <a:endParaRPr lang="en-IN" dirty="0"/>
        </a:p>
      </dgm:t>
    </dgm:pt>
    <dgm:pt modelId="{F5F9F811-A186-4E8E-8DD9-B681582CDF1E}" type="parTrans" cxnId="{C905B16A-F3FA-4BD7-BFC9-54084755E13C}">
      <dgm:prSet/>
      <dgm:spPr/>
      <dgm:t>
        <a:bodyPr/>
        <a:lstStyle/>
        <a:p>
          <a:endParaRPr lang="en-IN"/>
        </a:p>
      </dgm:t>
    </dgm:pt>
    <dgm:pt modelId="{66558744-8855-4575-89F1-62B608EEEBCC}" type="sibTrans" cxnId="{C905B16A-F3FA-4BD7-BFC9-54084755E13C}">
      <dgm:prSet/>
      <dgm:spPr/>
      <dgm:t>
        <a:bodyPr/>
        <a:lstStyle/>
        <a:p>
          <a:endParaRPr lang="en-IN"/>
        </a:p>
      </dgm:t>
    </dgm:pt>
    <dgm:pt modelId="{E49ED9BD-03DD-42FB-A86A-9F1451A94B4F}" type="pres">
      <dgm:prSet presAssocID="{0791E736-ACEB-4ED8-B0F4-65CF990198DA}" presName="linear" presStyleCnt="0">
        <dgm:presLayoutVars>
          <dgm:animLvl val="lvl"/>
          <dgm:resizeHandles val="exact"/>
        </dgm:presLayoutVars>
      </dgm:prSet>
      <dgm:spPr/>
      <dgm:t>
        <a:bodyPr/>
        <a:lstStyle/>
        <a:p>
          <a:endParaRPr lang="en-IN"/>
        </a:p>
      </dgm:t>
    </dgm:pt>
    <dgm:pt modelId="{32E5D5A9-5BAA-4665-B30D-4D720E3ACF1B}" type="pres">
      <dgm:prSet presAssocID="{D7AAEA00-4AEE-4455-AE3E-1FDB649EA7F3}" presName="parentText" presStyleLbl="node1" presStyleIdx="0" presStyleCnt="6">
        <dgm:presLayoutVars>
          <dgm:chMax val="0"/>
          <dgm:bulletEnabled val="1"/>
        </dgm:presLayoutVars>
      </dgm:prSet>
      <dgm:spPr/>
      <dgm:t>
        <a:bodyPr/>
        <a:lstStyle/>
        <a:p>
          <a:endParaRPr lang="en-IN"/>
        </a:p>
      </dgm:t>
    </dgm:pt>
    <dgm:pt modelId="{B6D62385-B1EC-4520-AA06-712C83A79B12}" type="pres">
      <dgm:prSet presAssocID="{180977D6-BE70-444B-B2AE-15AC8A02A32F}" presName="spacer" presStyleCnt="0"/>
      <dgm:spPr/>
    </dgm:pt>
    <dgm:pt modelId="{CB3724E3-F326-4C27-831F-F890EE6C0B90}" type="pres">
      <dgm:prSet presAssocID="{932FA145-9885-4A50-A4C3-1730D9BAEB10}" presName="parentText" presStyleLbl="node1" presStyleIdx="1" presStyleCnt="6">
        <dgm:presLayoutVars>
          <dgm:chMax val="0"/>
          <dgm:bulletEnabled val="1"/>
        </dgm:presLayoutVars>
      </dgm:prSet>
      <dgm:spPr/>
      <dgm:t>
        <a:bodyPr/>
        <a:lstStyle/>
        <a:p>
          <a:endParaRPr lang="en-IN"/>
        </a:p>
      </dgm:t>
    </dgm:pt>
    <dgm:pt modelId="{AF5809C6-9AF8-4431-8D97-9D541C8B825F}" type="pres">
      <dgm:prSet presAssocID="{EFB2FD10-7FAE-4585-BC2C-29279BFCA7F6}" presName="spacer" presStyleCnt="0"/>
      <dgm:spPr/>
    </dgm:pt>
    <dgm:pt modelId="{DA19F1C9-2439-4313-893E-7BD991C773FC}" type="pres">
      <dgm:prSet presAssocID="{82BEB343-EF8C-4EB3-B712-4BAF1487DF60}" presName="parentText" presStyleLbl="node1" presStyleIdx="2" presStyleCnt="6">
        <dgm:presLayoutVars>
          <dgm:chMax val="0"/>
          <dgm:bulletEnabled val="1"/>
        </dgm:presLayoutVars>
      </dgm:prSet>
      <dgm:spPr/>
      <dgm:t>
        <a:bodyPr/>
        <a:lstStyle/>
        <a:p>
          <a:endParaRPr lang="en-IN"/>
        </a:p>
      </dgm:t>
    </dgm:pt>
    <dgm:pt modelId="{9D390995-AE7D-4418-81C9-A17116D95FFB}" type="pres">
      <dgm:prSet presAssocID="{9234D442-1048-4318-8020-2902704BBC90}" presName="spacer" presStyleCnt="0"/>
      <dgm:spPr/>
    </dgm:pt>
    <dgm:pt modelId="{41B704E5-4FC6-4EB8-966F-CF5B58AD3E62}" type="pres">
      <dgm:prSet presAssocID="{1EB8B2B5-0650-4A5B-9CB7-CDAFF97D3638}" presName="parentText" presStyleLbl="node1" presStyleIdx="3" presStyleCnt="6">
        <dgm:presLayoutVars>
          <dgm:chMax val="0"/>
          <dgm:bulletEnabled val="1"/>
        </dgm:presLayoutVars>
      </dgm:prSet>
      <dgm:spPr/>
      <dgm:t>
        <a:bodyPr/>
        <a:lstStyle/>
        <a:p>
          <a:endParaRPr lang="en-IN"/>
        </a:p>
      </dgm:t>
    </dgm:pt>
    <dgm:pt modelId="{11E3EFDB-E94D-412E-A27F-8891FC8ADA0C}" type="pres">
      <dgm:prSet presAssocID="{FC7C282C-D6FB-480F-A0F8-FC5E5D887957}" presName="spacer" presStyleCnt="0"/>
      <dgm:spPr/>
    </dgm:pt>
    <dgm:pt modelId="{E7C5A364-6471-41D2-A024-2C73BDD933F7}" type="pres">
      <dgm:prSet presAssocID="{5F33A222-20B4-43E6-A2B2-9A7A41133F10}" presName="parentText" presStyleLbl="node1" presStyleIdx="4" presStyleCnt="6">
        <dgm:presLayoutVars>
          <dgm:chMax val="0"/>
          <dgm:bulletEnabled val="1"/>
        </dgm:presLayoutVars>
      </dgm:prSet>
      <dgm:spPr/>
      <dgm:t>
        <a:bodyPr/>
        <a:lstStyle/>
        <a:p>
          <a:endParaRPr lang="en-IN"/>
        </a:p>
      </dgm:t>
    </dgm:pt>
    <dgm:pt modelId="{CAC65CCB-87AD-47CD-84EE-54FDED3FF77F}" type="pres">
      <dgm:prSet presAssocID="{48A0F0F2-DD1C-4DE4-BDAE-80F92B61B2C3}" presName="spacer" presStyleCnt="0"/>
      <dgm:spPr/>
    </dgm:pt>
    <dgm:pt modelId="{1959BE4E-40D6-4A3A-A13B-C2D951B9BA68}" type="pres">
      <dgm:prSet presAssocID="{86D3DC67-C37E-4CEB-A6BE-CBB3EC1B4EF3}" presName="parentText" presStyleLbl="node1" presStyleIdx="5" presStyleCnt="6">
        <dgm:presLayoutVars>
          <dgm:chMax val="0"/>
          <dgm:bulletEnabled val="1"/>
        </dgm:presLayoutVars>
      </dgm:prSet>
      <dgm:spPr/>
      <dgm:t>
        <a:bodyPr/>
        <a:lstStyle/>
        <a:p>
          <a:endParaRPr lang="en-IN"/>
        </a:p>
      </dgm:t>
    </dgm:pt>
  </dgm:ptLst>
  <dgm:cxnLst>
    <dgm:cxn modelId="{2A2C9F3F-211C-445D-B96F-655156200E2F}" srcId="{0791E736-ACEB-4ED8-B0F4-65CF990198DA}" destId="{82BEB343-EF8C-4EB3-B712-4BAF1487DF60}" srcOrd="2" destOrd="0" parTransId="{68814053-AC6A-4C50-8762-88BA30524AD9}" sibTransId="{9234D442-1048-4318-8020-2902704BBC90}"/>
    <dgm:cxn modelId="{2AB507FC-EBA5-45CA-99C1-9D4B23361793}" srcId="{0791E736-ACEB-4ED8-B0F4-65CF990198DA}" destId="{932FA145-9885-4A50-A4C3-1730D9BAEB10}" srcOrd="1" destOrd="0" parTransId="{9BC165B9-F4D0-47FD-9AAE-F515C3E9C494}" sibTransId="{EFB2FD10-7FAE-4585-BC2C-29279BFCA7F6}"/>
    <dgm:cxn modelId="{FCB113C5-56B9-4566-A314-412448374E64}" type="presOf" srcId="{932FA145-9885-4A50-A4C3-1730D9BAEB10}" destId="{CB3724E3-F326-4C27-831F-F890EE6C0B90}" srcOrd="0" destOrd="0" presId="urn:microsoft.com/office/officeart/2005/8/layout/vList2"/>
    <dgm:cxn modelId="{CDBC7F08-B164-4485-89ED-27252D36B082}" type="presOf" srcId="{1EB8B2B5-0650-4A5B-9CB7-CDAFF97D3638}" destId="{41B704E5-4FC6-4EB8-966F-CF5B58AD3E62}" srcOrd="0" destOrd="0" presId="urn:microsoft.com/office/officeart/2005/8/layout/vList2"/>
    <dgm:cxn modelId="{1592744D-F659-4E5F-865D-8E054A97F631}" type="presOf" srcId="{82BEB343-EF8C-4EB3-B712-4BAF1487DF60}" destId="{DA19F1C9-2439-4313-893E-7BD991C773FC}" srcOrd="0" destOrd="0" presId="urn:microsoft.com/office/officeart/2005/8/layout/vList2"/>
    <dgm:cxn modelId="{3A18FBEC-1FE2-462C-8673-D72E3220422A}" type="presOf" srcId="{D7AAEA00-4AEE-4455-AE3E-1FDB649EA7F3}" destId="{32E5D5A9-5BAA-4665-B30D-4D720E3ACF1B}" srcOrd="0" destOrd="0" presId="urn:microsoft.com/office/officeart/2005/8/layout/vList2"/>
    <dgm:cxn modelId="{F2029491-C939-498F-B9F8-10A4008F546C}" srcId="{0791E736-ACEB-4ED8-B0F4-65CF990198DA}" destId="{D7AAEA00-4AEE-4455-AE3E-1FDB649EA7F3}" srcOrd="0" destOrd="0" parTransId="{9225EDD3-B77A-4826-9129-7B240C82130D}" sibTransId="{180977D6-BE70-444B-B2AE-15AC8A02A32F}"/>
    <dgm:cxn modelId="{6CA24986-931C-4CF8-AD55-08E8CE86E57F}" type="presOf" srcId="{5F33A222-20B4-43E6-A2B2-9A7A41133F10}" destId="{E7C5A364-6471-41D2-A024-2C73BDD933F7}" srcOrd="0" destOrd="0" presId="urn:microsoft.com/office/officeart/2005/8/layout/vList2"/>
    <dgm:cxn modelId="{C905B16A-F3FA-4BD7-BFC9-54084755E13C}" srcId="{0791E736-ACEB-4ED8-B0F4-65CF990198DA}" destId="{86D3DC67-C37E-4CEB-A6BE-CBB3EC1B4EF3}" srcOrd="5" destOrd="0" parTransId="{F5F9F811-A186-4E8E-8DD9-B681582CDF1E}" sibTransId="{66558744-8855-4575-89F1-62B608EEEBCC}"/>
    <dgm:cxn modelId="{8F59B748-0D2A-47FC-8050-64A737C6DF6C}" type="presOf" srcId="{86D3DC67-C37E-4CEB-A6BE-CBB3EC1B4EF3}" destId="{1959BE4E-40D6-4A3A-A13B-C2D951B9BA68}" srcOrd="0" destOrd="0" presId="urn:microsoft.com/office/officeart/2005/8/layout/vList2"/>
    <dgm:cxn modelId="{668AA117-F08F-4021-BC86-C69C8C1BE4BB}" srcId="{0791E736-ACEB-4ED8-B0F4-65CF990198DA}" destId="{1EB8B2B5-0650-4A5B-9CB7-CDAFF97D3638}" srcOrd="3" destOrd="0" parTransId="{00E26BF7-6E23-46EB-B8DB-BD04D480750E}" sibTransId="{FC7C282C-D6FB-480F-A0F8-FC5E5D887957}"/>
    <dgm:cxn modelId="{6BA0C0DA-D106-484F-A2F6-70C9A75E4A7C}" srcId="{0791E736-ACEB-4ED8-B0F4-65CF990198DA}" destId="{5F33A222-20B4-43E6-A2B2-9A7A41133F10}" srcOrd="4" destOrd="0" parTransId="{DEE566AE-3670-4E59-AFA2-E24A2732D4BC}" sibTransId="{48A0F0F2-DD1C-4DE4-BDAE-80F92B61B2C3}"/>
    <dgm:cxn modelId="{D655343A-8BC3-4B11-820D-D7BEB3833156}" type="presOf" srcId="{0791E736-ACEB-4ED8-B0F4-65CF990198DA}" destId="{E49ED9BD-03DD-42FB-A86A-9F1451A94B4F}" srcOrd="0" destOrd="0" presId="urn:microsoft.com/office/officeart/2005/8/layout/vList2"/>
    <dgm:cxn modelId="{005FD8CC-CEDD-48E2-8116-326D89A1C770}" type="presParOf" srcId="{E49ED9BD-03DD-42FB-A86A-9F1451A94B4F}" destId="{32E5D5A9-5BAA-4665-B30D-4D720E3ACF1B}" srcOrd="0" destOrd="0" presId="urn:microsoft.com/office/officeart/2005/8/layout/vList2"/>
    <dgm:cxn modelId="{D943B392-03A3-454B-9986-4465BCC8FEBB}" type="presParOf" srcId="{E49ED9BD-03DD-42FB-A86A-9F1451A94B4F}" destId="{B6D62385-B1EC-4520-AA06-712C83A79B12}" srcOrd="1" destOrd="0" presId="urn:microsoft.com/office/officeart/2005/8/layout/vList2"/>
    <dgm:cxn modelId="{D95A9F4E-EB4A-423E-9EE0-4731FD2877FE}" type="presParOf" srcId="{E49ED9BD-03DD-42FB-A86A-9F1451A94B4F}" destId="{CB3724E3-F326-4C27-831F-F890EE6C0B90}" srcOrd="2" destOrd="0" presId="urn:microsoft.com/office/officeart/2005/8/layout/vList2"/>
    <dgm:cxn modelId="{5F0D4B50-A800-4436-ADB0-775D8396127B}" type="presParOf" srcId="{E49ED9BD-03DD-42FB-A86A-9F1451A94B4F}" destId="{AF5809C6-9AF8-4431-8D97-9D541C8B825F}" srcOrd="3" destOrd="0" presId="urn:microsoft.com/office/officeart/2005/8/layout/vList2"/>
    <dgm:cxn modelId="{9A10ECE8-2F73-46E5-B4C1-5B1A1FA23444}" type="presParOf" srcId="{E49ED9BD-03DD-42FB-A86A-9F1451A94B4F}" destId="{DA19F1C9-2439-4313-893E-7BD991C773FC}" srcOrd="4" destOrd="0" presId="urn:microsoft.com/office/officeart/2005/8/layout/vList2"/>
    <dgm:cxn modelId="{9ACFBCF4-969A-48F6-A472-816C22886DF2}" type="presParOf" srcId="{E49ED9BD-03DD-42FB-A86A-9F1451A94B4F}" destId="{9D390995-AE7D-4418-81C9-A17116D95FFB}" srcOrd="5" destOrd="0" presId="urn:microsoft.com/office/officeart/2005/8/layout/vList2"/>
    <dgm:cxn modelId="{7DFF4EA8-6D8F-4788-A352-59C5CBFB8B00}" type="presParOf" srcId="{E49ED9BD-03DD-42FB-A86A-9F1451A94B4F}" destId="{41B704E5-4FC6-4EB8-966F-CF5B58AD3E62}" srcOrd="6" destOrd="0" presId="urn:microsoft.com/office/officeart/2005/8/layout/vList2"/>
    <dgm:cxn modelId="{960D3145-482B-459A-ADDF-5BBDA7439108}" type="presParOf" srcId="{E49ED9BD-03DD-42FB-A86A-9F1451A94B4F}" destId="{11E3EFDB-E94D-412E-A27F-8891FC8ADA0C}" srcOrd="7" destOrd="0" presId="urn:microsoft.com/office/officeart/2005/8/layout/vList2"/>
    <dgm:cxn modelId="{E1B5C83C-52CE-4CE6-BD12-3A48FB3C4EC2}" type="presParOf" srcId="{E49ED9BD-03DD-42FB-A86A-9F1451A94B4F}" destId="{E7C5A364-6471-41D2-A024-2C73BDD933F7}" srcOrd="8" destOrd="0" presId="urn:microsoft.com/office/officeart/2005/8/layout/vList2"/>
    <dgm:cxn modelId="{72D24E83-4552-4B1A-BD75-5B7A2B1E9075}" type="presParOf" srcId="{E49ED9BD-03DD-42FB-A86A-9F1451A94B4F}" destId="{CAC65CCB-87AD-47CD-84EE-54FDED3FF77F}" srcOrd="9" destOrd="0" presId="urn:microsoft.com/office/officeart/2005/8/layout/vList2"/>
    <dgm:cxn modelId="{F9685983-3225-4D93-B322-BB5948D6C38B}" type="presParOf" srcId="{E49ED9BD-03DD-42FB-A86A-9F1451A94B4F}" destId="{1959BE4E-40D6-4A3A-A13B-C2D951B9BA68}" srcOrd="10" destOrd="0" presId="urn:microsoft.com/office/officeart/2005/8/layout/vList2"/>
  </dgm:cxnLst>
  <dgm:bg/>
  <dgm:whole/>
</dgm:dataModel>
</file>

<file path=ppt/diagrams/data3.xml><?xml version="1.0" encoding="utf-8"?>
<dgm:dataModel xmlns:dgm="http://schemas.openxmlformats.org/drawingml/2006/diagram" xmlns:a="http://schemas.openxmlformats.org/drawingml/2006/main">
  <dgm:ptLst>
    <dgm:pt modelId="{6AE4CC90-59A5-4F03-9FFE-AF7F40B6394E}" type="doc">
      <dgm:prSet loTypeId="urn:microsoft.com/office/officeart/2005/8/layout/vList5" loCatId="list" qsTypeId="urn:microsoft.com/office/officeart/2005/8/quickstyle/simple4" qsCatId="simple" csTypeId="urn:microsoft.com/office/officeart/2005/8/colors/accent0_3" csCatId="mainScheme" phldr="1"/>
      <dgm:spPr/>
      <dgm:t>
        <a:bodyPr/>
        <a:lstStyle/>
        <a:p>
          <a:endParaRPr lang="en-IN"/>
        </a:p>
      </dgm:t>
    </dgm:pt>
    <dgm:pt modelId="{AEE8EBED-A5AE-4DD5-9799-BCF998679DF5}">
      <dgm:prSet/>
      <dgm:spPr/>
      <dgm:t>
        <a:bodyPr/>
        <a:lstStyle/>
        <a:p>
          <a:pPr algn="l" rtl="0"/>
          <a:r>
            <a:rPr lang="en-US" dirty="0" smtClean="0"/>
            <a:t>Operational costs of drifts </a:t>
          </a:r>
          <a:r>
            <a:rPr lang="en-US" smtClean="0"/>
            <a:t>are low.</a:t>
          </a:r>
          <a:endParaRPr lang="en-IN" dirty="0"/>
        </a:p>
      </dgm:t>
    </dgm:pt>
    <dgm:pt modelId="{FC745448-91E5-4239-9629-424F35009EB4}" type="parTrans" cxnId="{4181C9ED-B897-4762-A716-C26AE3BD00BC}">
      <dgm:prSet/>
      <dgm:spPr/>
      <dgm:t>
        <a:bodyPr/>
        <a:lstStyle/>
        <a:p>
          <a:endParaRPr lang="en-IN"/>
        </a:p>
      </dgm:t>
    </dgm:pt>
    <dgm:pt modelId="{61914FDD-E673-42C3-996E-71B22944422C}" type="sibTrans" cxnId="{4181C9ED-B897-4762-A716-C26AE3BD00BC}">
      <dgm:prSet/>
      <dgm:spPr/>
      <dgm:t>
        <a:bodyPr/>
        <a:lstStyle/>
        <a:p>
          <a:endParaRPr lang="en-IN"/>
        </a:p>
      </dgm:t>
    </dgm:pt>
    <dgm:pt modelId="{7471B515-6868-44AA-B61C-9430BBA23E33}">
      <dgm:prSet/>
      <dgm:spPr/>
      <dgm:t>
        <a:bodyPr/>
        <a:lstStyle/>
        <a:p>
          <a:pPr algn="l" rtl="0"/>
          <a:r>
            <a:rPr lang="en-US" dirty="0" smtClean="0"/>
            <a:t>Larger equipment can be handled </a:t>
          </a:r>
          <a:r>
            <a:rPr lang="en-US" smtClean="0"/>
            <a:t>in shafts.  Material transport is slow in drifts.</a:t>
          </a:r>
          <a:endParaRPr lang="en-IN" dirty="0"/>
        </a:p>
      </dgm:t>
    </dgm:pt>
    <dgm:pt modelId="{9C3BA539-9F47-4D00-A291-A4C45871502F}" type="parTrans" cxnId="{BB0719DA-6565-497A-9BCA-DC195A2F5F23}">
      <dgm:prSet/>
      <dgm:spPr/>
      <dgm:t>
        <a:bodyPr/>
        <a:lstStyle/>
        <a:p>
          <a:endParaRPr lang="en-IN"/>
        </a:p>
      </dgm:t>
    </dgm:pt>
    <dgm:pt modelId="{C18EF3EA-BCA1-401F-9AEA-0E0340019F93}" type="sibTrans" cxnId="{BB0719DA-6565-497A-9BCA-DC195A2F5F23}">
      <dgm:prSet/>
      <dgm:spPr/>
      <dgm:t>
        <a:bodyPr/>
        <a:lstStyle/>
        <a:p>
          <a:endParaRPr lang="en-IN"/>
        </a:p>
      </dgm:t>
    </dgm:pt>
    <dgm:pt modelId="{7F00155F-EC14-46A9-909B-258D613086C6}">
      <dgm:prSet/>
      <dgm:spPr/>
      <dgm:t>
        <a:bodyPr/>
        <a:lstStyle/>
        <a:p>
          <a:pPr algn="l" rtl="0"/>
          <a:r>
            <a:rPr lang="en-US" dirty="0" smtClean="0"/>
            <a:t>Resistance offered to ventilation is less in shafts apart from better locating case for electric cables, water and compressed air pipes.</a:t>
          </a:r>
          <a:endParaRPr lang="en-IN" dirty="0"/>
        </a:p>
      </dgm:t>
    </dgm:pt>
    <dgm:pt modelId="{6D06307B-EC03-4694-9686-204D26B432C0}" type="parTrans" cxnId="{A8A5FCA3-DCBC-4A3E-9A2F-7BB863313F10}">
      <dgm:prSet/>
      <dgm:spPr/>
      <dgm:t>
        <a:bodyPr/>
        <a:lstStyle/>
        <a:p>
          <a:endParaRPr lang="en-IN"/>
        </a:p>
      </dgm:t>
    </dgm:pt>
    <dgm:pt modelId="{3D34BCB4-DCF2-442B-B0A1-9A2B7A824BA1}" type="sibTrans" cxnId="{A8A5FCA3-DCBC-4A3E-9A2F-7BB863313F10}">
      <dgm:prSet/>
      <dgm:spPr/>
      <dgm:t>
        <a:bodyPr/>
        <a:lstStyle/>
        <a:p>
          <a:endParaRPr lang="en-IN"/>
        </a:p>
      </dgm:t>
    </dgm:pt>
    <dgm:pt modelId="{007B8985-BD61-44B4-BE63-E6573A1CC01E}">
      <dgm:prSet/>
      <dgm:spPr/>
      <dgm:t>
        <a:bodyPr/>
        <a:lstStyle/>
        <a:p>
          <a:pPr algn="l" rtl="0"/>
          <a:r>
            <a:rPr lang="en-US" dirty="0" smtClean="0"/>
            <a:t>Greater probability of drift passing through geologically disturbed areas.</a:t>
          </a:r>
          <a:endParaRPr lang="en-IN" dirty="0"/>
        </a:p>
      </dgm:t>
    </dgm:pt>
    <dgm:pt modelId="{435EA79E-17CD-4927-A89C-C57FEFA7C9A5}" type="parTrans" cxnId="{08AB483F-0828-4CB6-8523-3C9B407FC8E0}">
      <dgm:prSet/>
      <dgm:spPr/>
      <dgm:t>
        <a:bodyPr/>
        <a:lstStyle/>
        <a:p>
          <a:endParaRPr lang="en-IN"/>
        </a:p>
      </dgm:t>
    </dgm:pt>
    <dgm:pt modelId="{6E010DAD-A9BC-4152-9D5D-F5EAB22EEFA1}" type="sibTrans" cxnId="{08AB483F-0828-4CB6-8523-3C9B407FC8E0}">
      <dgm:prSet/>
      <dgm:spPr/>
      <dgm:t>
        <a:bodyPr/>
        <a:lstStyle/>
        <a:p>
          <a:endParaRPr lang="en-IN"/>
        </a:p>
      </dgm:t>
    </dgm:pt>
    <dgm:pt modelId="{9942C04E-F5D2-4CD4-B588-F2C84AAA5D39}">
      <dgm:prSet/>
      <dgm:spPr/>
      <dgm:t>
        <a:bodyPr/>
        <a:lstStyle/>
        <a:p>
          <a:pPr algn="l" rtl="0"/>
          <a:r>
            <a:rPr lang="en-US" dirty="0" smtClean="0"/>
            <a:t>Loss of coal in protective pillars is much more  in  case of shaft.</a:t>
          </a:r>
          <a:endParaRPr lang="en-IN" dirty="0"/>
        </a:p>
      </dgm:t>
    </dgm:pt>
    <dgm:pt modelId="{4B4516A4-7E04-4262-A790-9C56FC2403CA}" type="parTrans" cxnId="{4E83135F-7E84-40D2-9B25-F73CC4879837}">
      <dgm:prSet/>
      <dgm:spPr/>
      <dgm:t>
        <a:bodyPr/>
        <a:lstStyle/>
        <a:p>
          <a:endParaRPr lang="en-IN"/>
        </a:p>
      </dgm:t>
    </dgm:pt>
    <dgm:pt modelId="{27D932AD-D6CC-407A-89B7-40CC1F075FB7}" type="sibTrans" cxnId="{4E83135F-7E84-40D2-9B25-F73CC4879837}">
      <dgm:prSet/>
      <dgm:spPr/>
      <dgm:t>
        <a:bodyPr/>
        <a:lstStyle/>
        <a:p>
          <a:endParaRPr lang="en-IN"/>
        </a:p>
      </dgm:t>
    </dgm:pt>
    <dgm:pt modelId="{0C6A7780-8626-4E91-BDD4-A033BB56E6C4}">
      <dgm:prSet/>
      <dgm:spPr/>
      <dgm:t>
        <a:bodyPr/>
        <a:lstStyle/>
        <a:p>
          <a:pPr algn="l" rtl="0"/>
          <a:r>
            <a:rPr lang="en-US" dirty="0" smtClean="0"/>
            <a:t>Less environmental problem than shafts because of their lower profile on the surface.</a:t>
          </a:r>
          <a:endParaRPr lang="en-IN" dirty="0"/>
        </a:p>
      </dgm:t>
    </dgm:pt>
    <dgm:pt modelId="{659353F1-F8A6-435A-ABEC-E7C6498E1964}" type="parTrans" cxnId="{4ADDFC46-52E4-4440-A4C6-0C4339944821}">
      <dgm:prSet/>
      <dgm:spPr/>
      <dgm:t>
        <a:bodyPr/>
        <a:lstStyle/>
        <a:p>
          <a:endParaRPr lang="en-IN"/>
        </a:p>
      </dgm:t>
    </dgm:pt>
    <dgm:pt modelId="{497A27A5-870A-4176-BA49-1F381500E005}" type="sibTrans" cxnId="{4ADDFC46-52E4-4440-A4C6-0C4339944821}">
      <dgm:prSet/>
      <dgm:spPr/>
      <dgm:t>
        <a:bodyPr/>
        <a:lstStyle/>
        <a:p>
          <a:endParaRPr lang="en-IN"/>
        </a:p>
      </dgm:t>
    </dgm:pt>
    <dgm:pt modelId="{C5B47025-5F60-40B6-A98F-225EC565565B}" type="pres">
      <dgm:prSet presAssocID="{6AE4CC90-59A5-4F03-9FFE-AF7F40B6394E}" presName="Name0" presStyleCnt="0">
        <dgm:presLayoutVars>
          <dgm:dir/>
          <dgm:animLvl val="lvl"/>
          <dgm:resizeHandles val="exact"/>
        </dgm:presLayoutVars>
      </dgm:prSet>
      <dgm:spPr/>
      <dgm:t>
        <a:bodyPr/>
        <a:lstStyle/>
        <a:p>
          <a:endParaRPr lang="en-IN"/>
        </a:p>
      </dgm:t>
    </dgm:pt>
    <dgm:pt modelId="{32421220-E8E6-49EC-9850-F91AE6B1765C}" type="pres">
      <dgm:prSet presAssocID="{AEE8EBED-A5AE-4DD5-9799-BCF998679DF5}" presName="linNode" presStyleCnt="0"/>
      <dgm:spPr/>
    </dgm:pt>
    <dgm:pt modelId="{130F05F4-37A9-4AC5-9608-36DB8A2B72E0}" type="pres">
      <dgm:prSet presAssocID="{AEE8EBED-A5AE-4DD5-9799-BCF998679DF5}" presName="parentText" presStyleLbl="node1" presStyleIdx="0" presStyleCnt="6" custScaleX="274886">
        <dgm:presLayoutVars>
          <dgm:chMax val="1"/>
          <dgm:bulletEnabled val="1"/>
        </dgm:presLayoutVars>
      </dgm:prSet>
      <dgm:spPr/>
      <dgm:t>
        <a:bodyPr/>
        <a:lstStyle/>
        <a:p>
          <a:endParaRPr lang="en-IN"/>
        </a:p>
      </dgm:t>
    </dgm:pt>
    <dgm:pt modelId="{FF0FF021-9097-4E0D-B015-66D7759106C1}" type="pres">
      <dgm:prSet presAssocID="{61914FDD-E673-42C3-996E-71B22944422C}" presName="sp" presStyleCnt="0"/>
      <dgm:spPr/>
    </dgm:pt>
    <dgm:pt modelId="{A61A0837-F20E-494A-ABBD-B5D9D1F35BF9}" type="pres">
      <dgm:prSet presAssocID="{7471B515-6868-44AA-B61C-9430BBA23E33}" presName="linNode" presStyleCnt="0"/>
      <dgm:spPr/>
    </dgm:pt>
    <dgm:pt modelId="{FB854A40-D9E7-4CFF-A180-48FF62BC7172}" type="pres">
      <dgm:prSet presAssocID="{7471B515-6868-44AA-B61C-9430BBA23E33}" presName="parentText" presStyleLbl="node1" presStyleIdx="1" presStyleCnt="6" custScaleX="277778">
        <dgm:presLayoutVars>
          <dgm:chMax val="1"/>
          <dgm:bulletEnabled val="1"/>
        </dgm:presLayoutVars>
      </dgm:prSet>
      <dgm:spPr/>
      <dgm:t>
        <a:bodyPr/>
        <a:lstStyle/>
        <a:p>
          <a:endParaRPr lang="en-IN"/>
        </a:p>
      </dgm:t>
    </dgm:pt>
    <dgm:pt modelId="{63555CFD-0C7E-4A56-BA48-460D64D10B25}" type="pres">
      <dgm:prSet presAssocID="{C18EF3EA-BCA1-401F-9AEA-0E0340019F93}" presName="sp" presStyleCnt="0"/>
      <dgm:spPr/>
    </dgm:pt>
    <dgm:pt modelId="{545F57B5-74BF-47D4-8CA0-EFAE0C4E17B4}" type="pres">
      <dgm:prSet presAssocID="{7F00155F-EC14-46A9-909B-258D613086C6}" presName="linNode" presStyleCnt="0"/>
      <dgm:spPr/>
    </dgm:pt>
    <dgm:pt modelId="{03B2ABF9-990D-4BA9-AED6-D1793A1541B6}" type="pres">
      <dgm:prSet presAssocID="{7F00155F-EC14-46A9-909B-258D613086C6}" presName="parentText" presStyleLbl="node1" presStyleIdx="2" presStyleCnt="6" custScaleX="277778" custLinFactNeighborX="27834" custLinFactNeighborY="-9931">
        <dgm:presLayoutVars>
          <dgm:chMax val="1"/>
          <dgm:bulletEnabled val="1"/>
        </dgm:presLayoutVars>
      </dgm:prSet>
      <dgm:spPr/>
      <dgm:t>
        <a:bodyPr/>
        <a:lstStyle/>
        <a:p>
          <a:endParaRPr lang="en-IN"/>
        </a:p>
      </dgm:t>
    </dgm:pt>
    <dgm:pt modelId="{4674A109-A5FA-4EAD-A93D-EC5B5A7F7540}" type="pres">
      <dgm:prSet presAssocID="{3D34BCB4-DCF2-442B-B0A1-9A2B7A824BA1}" presName="sp" presStyleCnt="0"/>
      <dgm:spPr/>
    </dgm:pt>
    <dgm:pt modelId="{2ADD59D3-1E0D-4CA9-B812-95C16E1FD838}" type="pres">
      <dgm:prSet presAssocID="{007B8985-BD61-44B4-BE63-E6573A1CC01E}" presName="linNode" presStyleCnt="0"/>
      <dgm:spPr/>
    </dgm:pt>
    <dgm:pt modelId="{B89DA6FF-162A-4A6E-B180-8FB6AADC5F31}" type="pres">
      <dgm:prSet presAssocID="{007B8985-BD61-44B4-BE63-E6573A1CC01E}" presName="parentText" presStyleLbl="node1" presStyleIdx="3" presStyleCnt="6" custScaleX="277778">
        <dgm:presLayoutVars>
          <dgm:chMax val="1"/>
          <dgm:bulletEnabled val="1"/>
        </dgm:presLayoutVars>
      </dgm:prSet>
      <dgm:spPr/>
      <dgm:t>
        <a:bodyPr/>
        <a:lstStyle/>
        <a:p>
          <a:endParaRPr lang="en-IN"/>
        </a:p>
      </dgm:t>
    </dgm:pt>
    <dgm:pt modelId="{F6CD0903-F8C5-4BFC-9F2F-4B1738DB9E28}" type="pres">
      <dgm:prSet presAssocID="{6E010DAD-A9BC-4152-9D5D-F5EAB22EEFA1}" presName="sp" presStyleCnt="0"/>
      <dgm:spPr/>
    </dgm:pt>
    <dgm:pt modelId="{46671520-8079-43E8-8306-D4DE7C3EDEE5}" type="pres">
      <dgm:prSet presAssocID="{9942C04E-F5D2-4CD4-B588-F2C84AAA5D39}" presName="linNode" presStyleCnt="0"/>
      <dgm:spPr/>
    </dgm:pt>
    <dgm:pt modelId="{0F31D2D9-3CA1-48CD-985F-FE6E911B3F71}" type="pres">
      <dgm:prSet presAssocID="{9942C04E-F5D2-4CD4-B588-F2C84AAA5D39}" presName="parentText" presStyleLbl="node1" presStyleIdx="4" presStyleCnt="6" custScaleX="277778" custLinFactNeighborX="3722" custLinFactNeighborY="-4857">
        <dgm:presLayoutVars>
          <dgm:chMax val="1"/>
          <dgm:bulletEnabled val="1"/>
        </dgm:presLayoutVars>
      </dgm:prSet>
      <dgm:spPr/>
      <dgm:t>
        <a:bodyPr/>
        <a:lstStyle/>
        <a:p>
          <a:endParaRPr lang="en-IN"/>
        </a:p>
      </dgm:t>
    </dgm:pt>
    <dgm:pt modelId="{BBA40E0E-3B3E-4B56-BDE4-D533FCD8E397}" type="pres">
      <dgm:prSet presAssocID="{27D932AD-D6CC-407A-89B7-40CC1F075FB7}" presName="sp" presStyleCnt="0"/>
      <dgm:spPr/>
    </dgm:pt>
    <dgm:pt modelId="{7AE2326B-7735-46F9-A802-587EF1BF7631}" type="pres">
      <dgm:prSet presAssocID="{0C6A7780-8626-4E91-BDD4-A033BB56E6C4}" presName="linNode" presStyleCnt="0"/>
      <dgm:spPr/>
    </dgm:pt>
    <dgm:pt modelId="{CD686E3E-C136-4631-8314-FCE70A11912F}" type="pres">
      <dgm:prSet presAssocID="{0C6A7780-8626-4E91-BDD4-A033BB56E6C4}" presName="parentText" presStyleLbl="node1" presStyleIdx="5" presStyleCnt="6" custScaleX="277778">
        <dgm:presLayoutVars>
          <dgm:chMax val="1"/>
          <dgm:bulletEnabled val="1"/>
        </dgm:presLayoutVars>
      </dgm:prSet>
      <dgm:spPr/>
      <dgm:t>
        <a:bodyPr/>
        <a:lstStyle/>
        <a:p>
          <a:endParaRPr lang="en-IN"/>
        </a:p>
      </dgm:t>
    </dgm:pt>
  </dgm:ptLst>
  <dgm:cxnLst>
    <dgm:cxn modelId="{8AFE0966-219B-4CE1-BCF0-5EB2B84A16AA}" type="presOf" srcId="{007B8985-BD61-44B4-BE63-E6573A1CC01E}" destId="{B89DA6FF-162A-4A6E-B180-8FB6AADC5F31}" srcOrd="0" destOrd="0" presId="urn:microsoft.com/office/officeart/2005/8/layout/vList5"/>
    <dgm:cxn modelId="{4ADDFC46-52E4-4440-A4C6-0C4339944821}" srcId="{6AE4CC90-59A5-4F03-9FFE-AF7F40B6394E}" destId="{0C6A7780-8626-4E91-BDD4-A033BB56E6C4}" srcOrd="5" destOrd="0" parTransId="{659353F1-F8A6-435A-ABEC-E7C6498E1964}" sibTransId="{497A27A5-870A-4176-BA49-1F381500E005}"/>
    <dgm:cxn modelId="{A2AE812B-6CD4-461D-B6E2-BE63E54FFA39}" type="presOf" srcId="{6AE4CC90-59A5-4F03-9FFE-AF7F40B6394E}" destId="{C5B47025-5F60-40B6-A98F-225EC565565B}" srcOrd="0" destOrd="0" presId="urn:microsoft.com/office/officeart/2005/8/layout/vList5"/>
    <dgm:cxn modelId="{59D188E3-EF53-4CCC-A1D2-B28CDC96B153}" type="presOf" srcId="{7471B515-6868-44AA-B61C-9430BBA23E33}" destId="{FB854A40-D9E7-4CFF-A180-48FF62BC7172}" srcOrd="0" destOrd="0" presId="urn:microsoft.com/office/officeart/2005/8/layout/vList5"/>
    <dgm:cxn modelId="{08AB483F-0828-4CB6-8523-3C9B407FC8E0}" srcId="{6AE4CC90-59A5-4F03-9FFE-AF7F40B6394E}" destId="{007B8985-BD61-44B4-BE63-E6573A1CC01E}" srcOrd="3" destOrd="0" parTransId="{435EA79E-17CD-4927-A89C-C57FEFA7C9A5}" sibTransId="{6E010DAD-A9BC-4152-9D5D-F5EAB22EEFA1}"/>
    <dgm:cxn modelId="{03325F53-562C-479E-BB07-A168309790CD}" type="presOf" srcId="{0C6A7780-8626-4E91-BDD4-A033BB56E6C4}" destId="{CD686E3E-C136-4631-8314-FCE70A11912F}" srcOrd="0" destOrd="0" presId="urn:microsoft.com/office/officeart/2005/8/layout/vList5"/>
    <dgm:cxn modelId="{A8A5FCA3-DCBC-4A3E-9A2F-7BB863313F10}" srcId="{6AE4CC90-59A5-4F03-9FFE-AF7F40B6394E}" destId="{7F00155F-EC14-46A9-909B-258D613086C6}" srcOrd="2" destOrd="0" parTransId="{6D06307B-EC03-4694-9686-204D26B432C0}" sibTransId="{3D34BCB4-DCF2-442B-B0A1-9A2B7A824BA1}"/>
    <dgm:cxn modelId="{BB0719DA-6565-497A-9BCA-DC195A2F5F23}" srcId="{6AE4CC90-59A5-4F03-9FFE-AF7F40B6394E}" destId="{7471B515-6868-44AA-B61C-9430BBA23E33}" srcOrd="1" destOrd="0" parTransId="{9C3BA539-9F47-4D00-A291-A4C45871502F}" sibTransId="{C18EF3EA-BCA1-401F-9AEA-0E0340019F93}"/>
    <dgm:cxn modelId="{070FD4E5-2E5F-4778-AC1F-25E910743E24}" type="presOf" srcId="{7F00155F-EC14-46A9-909B-258D613086C6}" destId="{03B2ABF9-990D-4BA9-AED6-D1793A1541B6}" srcOrd="0" destOrd="0" presId="urn:microsoft.com/office/officeart/2005/8/layout/vList5"/>
    <dgm:cxn modelId="{4181C9ED-B897-4762-A716-C26AE3BD00BC}" srcId="{6AE4CC90-59A5-4F03-9FFE-AF7F40B6394E}" destId="{AEE8EBED-A5AE-4DD5-9799-BCF998679DF5}" srcOrd="0" destOrd="0" parTransId="{FC745448-91E5-4239-9629-424F35009EB4}" sibTransId="{61914FDD-E673-42C3-996E-71B22944422C}"/>
    <dgm:cxn modelId="{32956D61-ED11-4BAB-A916-632A173A96A9}" type="presOf" srcId="{AEE8EBED-A5AE-4DD5-9799-BCF998679DF5}" destId="{130F05F4-37A9-4AC5-9608-36DB8A2B72E0}" srcOrd="0" destOrd="0" presId="urn:microsoft.com/office/officeart/2005/8/layout/vList5"/>
    <dgm:cxn modelId="{4E83135F-7E84-40D2-9B25-F73CC4879837}" srcId="{6AE4CC90-59A5-4F03-9FFE-AF7F40B6394E}" destId="{9942C04E-F5D2-4CD4-B588-F2C84AAA5D39}" srcOrd="4" destOrd="0" parTransId="{4B4516A4-7E04-4262-A790-9C56FC2403CA}" sibTransId="{27D932AD-D6CC-407A-89B7-40CC1F075FB7}"/>
    <dgm:cxn modelId="{DE44DFA8-DA03-4150-89D8-DF9846B8649F}" type="presOf" srcId="{9942C04E-F5D2-4CD4-B588-F2C84AAA5D39}" destId="{0F31D2D9-3CA1-48CD-985F-FE6E911B3F71}" srcOrd="0" destOrd="0" presId="urn:microsoft.com/office/officeart/2005/8/layout/vList5"/>
    <dgm:cxn modelId="{036EC0C6-2001-466A-9F41-70ED5AA7A7E9}" type="presParOf" srcId="{C5B47025-5F60-40B6-A98F-225EC565565B}" destId="{32421220-E8E6-49EC-9850-F91AE6B1765C}" srcOrd="0" destOrd="0" presId="urn:microsoft.com/office/officeart/2005/8/layout/vList5"/>
    <dgm:cxn modelId="{B5023DE7-85ED-4C9F-AA01-1FE8043F994A}" type="presParOf" srcId="{32421220-E8E6-49EC-9850-F91AE6B1765C}" destId="{130F05F4-37A9-4AC5-9608-36DB8A2B72E0}" srcOrd="0" destOrd="0" presId="urn:microsoft.com/office/officeart/2005/8/layout/vList5"/>
    <dgm:cxn modelId="{9272B0F1-FA37-4C7F-8213-FAA72C38C0C4}" type="presParOf" srcId="{C5B47025-5F60-40B6-A98F-225EC565565B}" destId="{FF0FF021-9097-4E0D-B015-66D7759106C1}" srcOrd="1" destOrd="0" presId="urn:microsoft.com/office/officeart/2005/8/layout/vList5"/>
    <dgm:cxn modelId="{D6B1EE24-9B69-48F0-9B2C-006C225D3747}" type="presParOf" srcId="{C5B47025-5F60-40B6-A98F-225EC565565B}" destId="{A61A0837-F20E-494A-ABBD-B5D9D1F35BF9}" srcOrd="2" destOrd="0" presId="urn:microsoft.com/office/officeart/2005/8/layout/vList5"/>
    <dgm:cxn modelId="{FECE83DF-479F-4B75-9C12-2EBF03F8F4D1}" type="presParOf" srcId="{A61A0837-F20E-494A-ABBD-B5D9D1F35BF9}" destId="{FB854A40-D9E7-4CFF-A180-48FF62BC7172}" srcOrd="0" destOrd="0" presId="urn:microsoft.com/office/officeart/2005/8/layout/vList5"/>
    <dgm:cxn modelId="{DDD38A1C-DB7B-4B8F-9D2B-521D4D0A5D09}" type="presParOf" srcId="{C5B47025-5F60-40B6-A98F-225EC565565B}" destId="{63555CFD-0C7E-4A56-BA48-460D64D10B25}" srcOrd="3" destOrd="0" presId="urn:microsoft.com/office/officeart/2005/8/layout/vList5"/>
    <dgm:cxn modelId="{581E879B-C30E-4359-8B4E-4D1F7653CE73}" type="presParOf" srcId="{C5B47025-5F60-40B6-A98F-225EC565565B}" destId="{545F57B5-74BF-47D4-8CA0-EFAE0C4E17B4}" srcOrd="4" destOrd="0" presId="urn:microsoft.com/office/officeart/2005/8/layout/vList5"/>
    <dgm:cxn modelId="{A2394ACE-7230-44EA-8335-633E3D152764}" type="presParOf" srcId="{545F57B5-74BF-47D4-8CA0-EFAE0C4E17B4}" destId="{03B2ABF9-990D-4BA9-AED6-D1793A1541B6}" srcOrd="0" destOrd="0" presId="urn:microsoft.com/office/officeart/2005/8/layout/vList5"/>
    <dgm:cxn modelId="{D91994FF-E2D5-481C-A676-CE71264C2FA0}" type="presParOf" srcId="{C5B47025-5F60-40B6-A98F-225EC565565B}" destId="{4674A109-A5FA-4EAD-A93D-EC5B5A7F7540}" srcOrd="5" destOrd="0" presId="urn:microsoft.com/office/officeart/2005/8/layout/vList5"/>
    <dgm:cxn modelId="{107BBFE7-F6D0-4B98-BEC2-830C68EFA27F}" type="presParOf" srcId="{C5B47025-5F60-40B6-A98F-225EC565565B}" destId="{2ADD59D3-1E0D-4CA9-B812-95C16E1FD838}" srcOrd="6" destOrd="0" presId="urn:microsoft.com/office/officeart/2005/8/layout/vList5"/>
    <dgm:cxn modelId="{5902FAD6-3C58-46F0-A827-E88F69210EE8}" type="presParOf" srcId="{2ADD59D3-1E0D-4CA9-B812-95C16E1FD838}" destId="{B89DA6FF-162A-4A6E-B180-8FB6AADC5F31}" srcOrd="0" destOrd="0" presId="urn:microsoft.com/office/officeart/2005/8/layout/vList5"/>
    <dgm:cxn modelId="{BE50EA9E-0B3D-4096-9899-072EEAC72396}" type="presParOf" srcId="{C5B47025-5F60-40B6-A98F-225EC565565B}" destId="{F6CD0903-F8C5-4BFC-9F2F-4B1738DB9E28}" srcOrd="7" destOrd="0" presId="urn:microsoft.com/office/officeart/2005/8/layout/vList5"/>
    <dgm:cxn modelId="{0893AD6E-1DA2-4DC3-B2A1-10E04BA73BE5}" type="presParOf" srcId="{C5B47025-5F60-40B6-A98F-225EC565565B}" destId="{46671520-8079-43E8-8306-D4DE7C3EDEE5}" srcOrd="8" destOrd="0" presId="urn:microsoft.com/office/officeart/2005/8/layout/vList5"/>
    <dgm:cxn modelId="{D7D68EC3-5B00-474C-BBB6-7DB127AE2312}" type="presParOf" srcId="{46671520-8079-43E8-8306-D4DE7C3EDEE5}" destId="{0F31D2D9-3CA1-48CD-985F-FE6E911B3F71}" srcOrd="0" destOrd="0" presId="urn:microsoft.com/office/officeart/2005/8/layout/vList5"/>
    <dgm:cxn modelId="{24755A29-6430-436A-AD3F-E46217BC70B0}" type="presParOf" srcId="{C5B47025-5F60-40B6-A98F-225EC565565B}" destId="{BBA40E0E-3B3E-4B56-BDE4-D533FCD8E397}" srcOrd="9" destOrd="0" presId="urn:microsoft.com/office/officeart/2005/8/layout/vList5"/>
    <dgm:cxn modelId="{104BC942-CD3A-4991-BF0D-8C50B0A854A0}" type="presParOf" srcId="{C5B47025-5F60-40B6-A98F-225EC565565B}" destId="{7AE2326B-7735-46F9-A802-587EF1BF7631}" srcOrd="10" destOrd="0" presId="urn:microsoft.com/office/officeart/2005/8/layout/vList5"/>
    <dgm:cxn modelId="{62A510AD-9B62-48C9-866D-8092DBC63900}" type="presParOf" srcId="{7AE2326B-7735-46F9-A802-587EF1BF7631}" destId="{CD686E3E-C136-4631-8314-FCE70A11912F}" srcOrd="0" destOrd="0" presId="urn:microsoft.com/office/officeart/2005/8/layout/vList5"/>
  </dgm:cxnLst>
  <dgm:bg/>
  <dgm:whole/>
</dgm:dataModel>
</file>

<file path=ppt/diagrams/data4.xml><?xml version="1.0" encoding="utf-8"?>
<dgm:dataModel xmlns:dgm="http://schemas.openxmlformats.org/drawingml/2006/diagram" xmlns:a="http://schemas.openxmlformats.org/drawingml/2006/main">
  <dgm:ptLst>
    <dgm:pt modelId="{50F9A126-82E8-4057-A6CC-1304BA9B72EA}" type="doc">
      <dgm:prSet loTypeId="urn:microsoft.com/office/officeart/2005/8/layout/matrix3" loCatId="matrix" qsTypeId="urn:microsoft.com/office/officeart/2005/8/quickstyle/simple1" qsCatId="simple" csTypeId="urn:microsoft.com/office/officeart/2005/8/colors/accent0_3" csCatId="mainScheme" phldr="1"/>
      <dgm:spPr/>
      <dgm:t>
        <a:bodyPr/>
        <a:lstStyle/>
        <a:p>
          <a:endParaRPr lang="en-IN"/>
        </a:p>
      </dgm:t>
    </dgm:pt>
    <dgm:pt modelId="{5E414703-E6EC-4742-975D-9084841FD255}">
      <dgm:prSet phldrT="[Text]"/>
      <dgm:spPr/>
      <dgm:t>
        <a:bodyPr/>
        <a:lstStyle/>
        <a:p>
          <a:pPr algn="l"/>
          <a:r>
            <a:rPr lang="en-US" dirty="0" smtClean="0"/>
            <a:t>TECHNICAL</a:t>
          </a:r>
          <a:endParaRPr lang="en-IN" dirty="0"/>
        </a:p>
      </dgm:t>
    </dgm:pt>
    <dgm:pt modelId="{5AF475A8-574F-4877-B1D6-5B87D7D4453C}" type="parTrans" cxnId="{FCFAD168-C611-4D16-B300-D753E1D8D63C}">
      <dgm:prSet/>
      <dgm:spPr/>
      <dgm:t>
        <a:bodyPr/>
        <a:lstStyle/>
        <a:p>
          <a:endParaRPr lang="en-IN"/>
        </a:p>
      </dgm:t>
    </dgm:pt>
    <dgm:pt modelId="{9A30D5E0-66FB-4DA0-92AA-70CB1ACA0CC4}" type="sibTrans" cxnId="{FCFAD168-C611-4D16-B300-D753E1D8D63C}">
      <dgm:prSet/>
      <dgm:spPr/>
      <dgm:t>
        <a:bodyPr/>
        <a:lstStyle/>
        <a:p>
          <a:endParaRPr lang="en-IN"/>
        </a:p>
      </dgm:t>
    </dgm:pt>
    <dgm:pt modelId="{37F6DB0A-1A2E-4E83-BAE8-2B3B8526D145}">
      <dgm:prSet phldrT="[Text]"/>
      <dgm:spPr/>
      <dgm:t>
        <a:bodyPr/>
        <a:lstStyle/>
        <a:p>
          <a:pPr algn="l"/>
          <a:r>
            <a:rPr lang="en-US" dirty="0" smtClean="0"/>
            <a:t>ECONOMICAL</a:t>
          </a:r>
          <a:endParaRPr lang="en-IN" dirty="0"/>
        </a:p>
      </dgm:t>
    </dgm:pt>
    <dgm:pt modelId="{B7C2EEA1-1024-4743-A046-0F05A044710B}" type="parTrans" cxnId="{B7DDA0F0-F7D3-472E-8C34-5A7C28D1ECC9}">
      <dgm:prSet/>
      <dgm:spPr/>
      <dgm:t>
        <a:bodyPr/>
        <a:lstStyle/>
        <a:p>
          <a:endParaRPr lang="en-IN"/>
        </a:p>
      </dgm:t>
    </dgm:pt>
    <dgm:pt modelId="{C29C2853-2382-4215-9CB4-E6A5726E5E73}" type="sibTrans" cxnId="{B7DDA0F0-F7D3-472E-8C34-5A7C28D1ECC9}">
      <dgm:prSet/>
      <dgm:spPr/>
      <dgm:t>
        <a:bodyPr/>
        <a:lstStyle/>
        <a:p>
          <a:endParaRPr lang="en-IN"/>
        </a:p>
      </dgm:t>
    </dgm:pt>
    <dgm:pt modelId="{634ADBDA-FE8E-46D0-9B32-D46C0ABE2FC3}">
      <dgm:prSet phldrT="[Text]"/>
      <dgm:spPr/>
      <dgm:t>
        <a:bodyPr/>
        <a:lstStyle/>
        <a:p>
          <a:pPr algn="l"/>
          <a:r>
            <a:rPr lang="en-US" dirty="0" smtClean="0"/>
            <a:t>HYDROLOGICAL</a:t>
          </a:r>
          <a:endParaRPr lang="en-IN" dirty="0"/>
        </a:p>
      </dgm:t>
    </dgm:pt>
    <dgm:pt modelId="{C82C441A-56E5-4A69-9F48-9A6BD5B7F585}" type="parTrans" cxnId="{9BCF35C9-5F30-419F-8A42-FB25A3C75AA8}">
      <dgm:prSet/>
      <dgm:spPr/>
      <dgm:t>
        <a:bodyPr/>
        <a:lstStyle/>
        <a:p>
          <a:endParaRPr lang="en-IN"/>
        </a:p>
      </dgm:t>
    </dgm:pt>
    <dgm:pt modelId="{21639A01-DF82-41C3-9DD6-560D511191F4}" type="sibTrans" cxnId="{9BCF35C9-5F30-419F-8A42-FB25A3C75AA8}">
      <dgm:prSet/>
      <dgm:spPr/>
      <dgm:t>
        <a:bodyPr/>
        <a:lstStyle/>
        <a:p>
          <a:endParaRPr lang="en-IN"/>
        </a:p>
      </dgm:t>
    </dgm:pt>
    <dgm:pt modelId="{625F44D5-D938-49B7-BB99-0E2F4C9EF6F6}">
      <dgm:prSet/>
      <dgm:spPr/>
      <dgm:t>
        <a:bodyPr/>
        <a:lstStyle/>
        <a:p>
          <a:pPr algn="l"/>
          <a:r>
            <a:rPr lang="en-US" dirty="0" smtClean="0"/>
            <a:t>OTHER   FACTORS</a:t>
          </a:r>
          <a:endParaRPr lang="en-IN" dirty="0"/>
        </a:p>
      </dgm:t>
    </dgm:pt>
    <dgm:pt modelId="{1B33135E-580B-4584-9278-43FBF1DC1E1C}" type="parTrans" cxnId="{D829D8FE-4C18-449C-80F2-8C4B765992CA}">
      <dgm:prSet/>
      <dgm:spPr/>
      <dgm:t>
        <a:bodyPr/>
        <a:lstStyle/>
        <a:p>
          <a:endParaRPr lang="en-IN"/>
        </a:p>
      </dgm:t>
    </dgm:pt>
    <dgm:pt modelId="{1348E587-797E-4E80-88E2-73B7F10E5C70}" type="sibTrans" cxnId="{D829D8FE-4C18-449C-80F2-8C4B765992CA}">
      <dgm:prSet/>
      <dgm:spPr/>
      <dgm:t>
        <a:bodyPr/>
        <a:lstStyle/>
        <a:p>
          <a:endParaRPr lang="en-IN"/>
        </a:p>
      </dgm:t>
    </dgm:pt>
    <dgm:pt modelId="{2EB5A1D0-292F-4010-AC26-C5ABED31CC69}" type="pres">
      <dgm:prSet presAssocID="{50F9A126-82E8-4057-A6CC-1304BA9B72EA}" presName="matrix" presStyleCnt="0">
        <dgm:presLayoutVars>
          <dgm:chMax val="1"/>
          <dgm:dir/>
          <dgm:resizeHandles val="exact"/>
        </dgm:presLayoutVars>
      </dgm:prSet>
      <dgm:spPr/>
      <dgm:t>
        <a:bodyPr/>
        <a:lstStyle/>
        <a:p>
          <a:endParaRPr lang="en-IN"/>
        </a:p>
      </dgm:t>
    </dgm:pt>
    <dgm:pt modelId="{3705635D-887D-47CD-B902-54D3A357F7DE}" type="pres">
      <dgm:prSet presAssocID="{50F9A126-82E8-4057-A6CC-1304BA9B72EA}" presName="diamond" presStyleLbl="bgShp" presStyleIdx="0" presStyleCnt="1" custFlipHor="0" custScaleX="1000" custLinFactNeighborX="90259" custLinFactNeighborY="1563"/>
      <dgm:spPr/>
      <dgm:t>
        <a:bodyPr/>
        <a:lstStyle/>
        <a:p>
          <a:endParaRPr lang="en-IN"/>
        </a:p>
      </dgm:t>
    </dgm:pt>
    <dgm:pt modelId="{A703CFD7-CF79-4143-910D-FD1066B5812C}" type="pres">
      <dgm:prSet presAssocID="{50F9A126-82E8-4057-A6CC-1304BA9B72EA}" presName="quad1" presStyleLbl="node1" presStyleIdx="0" presStyleCnt="4" custScaleX="218370" custScaleY="36219" custLinFactNeighborX="-71565" custLinFactNeighborY="-52243">
        <dgm:presLayoutVars>
          <dgm:chMax val="0"/>
          <dgm:chPref val="0"/>
          <dgm:bulletEnabled val="1"/>
        </dgm:presLayoutVars>
      </dgm:prSet>
      <dgm:spPr/>
      <dgm:t>
        <a:bodyPr/>
        <a:lstStyle/>
        <a:p>
          <a:endParaRPr lang="en-IN"/>
        </a:p>
      </dgm:t>
    </dgm:pt>
    <dgm:pt modelId="{804C4275-D0E2-4A57-BD55-553EAFB8975C}" type="pres">
      <dgm:prSet presAssocID="{50F9A126-82E8-4057-A6CC-1304BA9B72EA}" presName="quad2" presStyleLbl="node1" presStyleIdx="1" presStyleCnt="4" custScaleX="218640" custScaleY="38287" custLinFactX="-75295" custLinFactNeighborX="-100000" custLinFactNeighborY="-11145">
        <dgm:presLayoutVars>
          <dgm:chMax val="0"/>
          <dgm:chPref val="0"/>
          <dgm:bulletEnabled val="1"/>
        </dgm:presLayoutVars>
      </dgm:prSet>
      <dgm:spPr/>
      <dgm:t>
        <a:bodyPr/>
        <a:lstStyle/>
        <a:p>
          <a:endParaRPr lang="en-IN"/>
        </a:p>
      </dgm:t>
    </dgm:pt>
    <dgm:pt modelId="{1F9C7A2C-753B-40E2-A622-C8F34DC9F4F9}" type="pres">
      <dgm:prSet presAssocID="{50F9A126-82E8-4057-A6CC-1304BA9B72EA}" presName="quad3" presStyleLbl="node1" presStyleIdx="2" presStyleCnt="4" custScaleX="215976" custScaleY="41887" custLinFactNeighborX="-68755" custLinFactNeighborY="-72966">
        <dgm:presLayoutVars>
          <dgm:chMax val="0"/>
          <dgm:chPref val="0"/>
          <dgm:bulletEnabled val="1"/>
        </dgm:presLayoutVars>
      </dgm:prSet>
      <dgm:spPr/>
      <dgm:t>
        <a:bodyPr/>
        <a:lstStyle/>
        <a:p>
          <a:endParaRPr lang="en-IN"/>
        </a:p>
      </dgm:t>
    </dgm:pt>
    <dgm:pt modelId="{ECE005FD-2CB3-4025-B66B-647DE677277E}" type="pres">
      <dgm:prSet presAssocID="{50F9A126-82E8-4057-A6CC-1304BA9B72EA}" presName="quad4" presStyleLbl="node1" presStyleIdx="3" presStyleCnt="4" custScaleX="219090" custScaleY="38242" custLinFactX="-74890" custLinFactNeighborX="-100000" custLinFactNeighborY="-30718">
        <dgm:presLayoutVars>
          <dgm:chMax val="0"/>
          <dgm:chPref val="0"/>
          <dgm:bulletEnabled val="1"/>
        </dgm:presLayoutVars>
      </dgm:prSet>
      <dgm:spPr/>
      <dgm:t>
        <a:bodyPr/>
        <a:lstStyle/>
        <a:p>
          <a:endParaRPr lang="en-IN"/>
        </a:p>
      </dgm:t>
    </dgm:pt>
  </dgm:ptLst>
  <dgm:cxnLst>
    <dgm:cxn modelId="{25AC99BF-A673-4320-AAF3-EA1749C8547D}" type="presOf" srcId="{50F9A126-82E8-4057-A6CC-1304BA9B72EA}" destId="{2EB5A1D0-292F-4010-AC26-C5ABED31CC69}" srcOrd="0" destOrd="0" presId="urn:microsoft.com/office/officeart/2005/8/layout/matrix3"/>
    <dgm:cxn modelId="{E1023B66-ADA3-4908-B6EC-672E4BAF02C3}" type="presOf" srcId="{37F6DB0A-1A2E-4E83-BAE8-2B3B8526D145}" destId="{804C4275-D0E2-4A57-BD55-553EAFB8975C}" srcOrd="0" destOrd="0" presId="urn:microsoft.com/office/officeart/2005/8/layout/matrix3"/>
    <dgm:cxn modelId="{FCFAD168-C611-4D16-B300-D753E1D8D63C}" srcId="{50F9A126-82E8-4057-A6CC-1304BA9B72EA}" destId="{5E414703-E6EC-4742-975D-9084841FD255}" srcOrd="0" destOrd="0" parTransId="{5AF475A8-574F-4877-B1D6-5B87D7D4453C}" sibTransId="{9A30D5E0-66FB-4DA0-92AA-70CB1ACA0CC4}"/>
    <dgm:cxn modelId="{71BBD430-8CA8-4DB9-86E3-AC664001117F}" type="presOf" srcId="{634ADBDA-FE8E-46D0-9B32-D46C0ABE2FC3}" destId="{1F9C7A2C-753B-40E2-A622-C8F34DC9F4F9}" srcOrd="0" destOrd="0" presId="urn:microsoft.com/office/officeart/2005/8/layout/matrix3"/>
    <dgm:cxn modelId="{B7DDA0F0-F7D3-472E-8C34-5A7C28D1ECC9}" srcId="{50F9A126-82E8-4057-A6CC-1304BA9B72EA}" destId="{37F6DB0A-1A2E-4E83-BAE8-2B3B8526D145}" srcOrd="1" destOrd="0" parTransId="{B7C2EEA1-1024-4743-A046-0F05A044710B}" sibTransId="{C29C2853-2382-4215-9CB4-E6A5726E5E73}"/>
    <dgm:cxn modelId="{FD9DEBF2-C64D-46BD-B3C7-A35DA6A657E9}" type="presOf" srcId="{625F44D5-D938-49B7-BB99-0E2F4C9EF6F6}" destId="{ECE005FD-2CB3-4025-B66B-647DE677277E}" srcOrd="0" destOrd="0" presId="urn:microsoft.com/office/officeart/2005/8/layout/matrix3"/>
    <dgm:cxn modelId="{9BCF35C9-5F30-419F-8A42-FB25A3C75AA8}" srcId="{50F9A126-82E8-4057-A6CC-1304BA9B72EA}" destId="{634ADBDA-FE8E-46D0-9B32-D46C0ABE2FC3}" srcOrd="2" destOrd="0" parTransId="{C82C441A-56E5-4A69-9F48-9A6BD5B7F585}" sibTransId="{21639A01-DF82-41C3-9DD6-560D511191F4}"/>
    <dgm:cxn modelId="{32C1BAA7-BD7D-4B34-8599-DD60FFAAAD93}" type="presOf" srcId="{5E414703-E6EC-4742-975D-9084841FD255}" destId="{A703CFD7-CF79-4143-910D-FD1066B5812C}" srcOrd="0" destOrd="0" presId="urn:microsoft.com/office/officeart/2005/8/layout/matrix3"/>
    <dgm:cxn modelId="{D829D8FE-4C18-449C-80F2-8C4B765992CA}" srcId="{50F9A126-82E8-4057-A6CC-1304BA9B72EA}" destId="{625F44D5-D938-49B7-BB99-0E2F4C9EF6F6}" srcOrd="3" destOrd="0" parTransId="{1B33135E-580B-4584-9278-43FBF1DC1E1C}" sibTransId="{1348E587-797E-4E80-88E2-73B7F10E5C70}"/>
    <dgm:cxn modelId="{779999A7-C514-455F-88CC-685E1958C3ED}" type="presParOf" srcId="{2EB5A1D0-292F-4010-AC26-C5ABED31CC69}" destId="{3705635D-887D-47CD-B902-54D3A357F7DE}" srcOrd="0" destOrd="0" presId="urn:microsoft.com/office/officeart/2005/8/layout/matrix3"/>
    <dgm:cxn modelId="{2369F85E-BB70-4E74-A41F-F0C80100153E}" type="presParOf" srcId="{2EB5A1D0-292F-4010-AC26-C5ABED31CC69}" destId="{A703CFD7-CF79-4143-910D-FD1066B5812C}" srcOrd="1" destOrd="0" presId="urn:microsoft.com/office/officeart/2005/8/layout/matrix3"/>
    <dgm:cxn modelId="{29F50929-3A1F-4F9F-9B6A-4BF3310334F1}" type="presParOf" srcId="{2EB5A1D0-292F-4010-AC26-C5ABED31CC69}" destId="{804C4275-D0E2-4A57-BD55-553EAFB8975C}" srcOrd="2" destOrd="0" presId="urn:microsoft.com/office/officeart/2005/8/layout/matrix3"/>
    <dgm:cxn modelId="{1102155B-5977-4978-A96F-86626BDD6555}" type="presParOf" srcId="{2EB5A1D0-292F-4010-AC26-C5ABED31CC69}" destId="{1F9C7A2C-753B-40E2-A622-C8F34DC9F4F9}" srcOrd="3" destOrd="0" presId="urn:microsoft.com/office/officeart/2005/8/layout/matrix3"/>
    <dgm:cxn modelId="{2875DBB4-AB33-4E54-9DAE-3117AC9D1182}" type="presParOf" srcId="{2EB5A1D0-292F-4010-AC26-C5ABED31CC69}" destId="{ECE005FD-2CB3-4025-B66B-647DE677277E}" srcOrd="4" destOrd="0" presId="urn:microsoft.com/office/officeart/2005/8/layout/matrix3"/>
  </dgm:cxnLst>
  <dgm:bg/>
  <dgm:whole/>
</dgm:dataModel>
</file>

<file path=ppt/diagrams/data5.xml><?xml version="1.0" encoding="utf-8"?>
<dgm:dataModel xmlns:dgm="http://schemas.openxmlformats.org/drawingml/2006/diagram" xmlns:a="http://schemas.openxmlformats.org/drawingml/2006/main">
  <dgm:ptLst>
    <dgm:pt modelId="{E711D29E-BE6D-4A55-AE00-B0BD37EC6B12}"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IN"/>
        </a:p>
      </dgm:t>
    </dgm:pt>
    <dgm:pt modelId="{3D3EDBFA-9F90-4DFC-AD60-47B7D5CFFDAE}">
      <dgm:prSet custT="1"/>
      <dgm:spPr/>
      <dgm:t>
        <a:bodyPr/>
        <a:lstStyle/>
        <a:p>
          <a:pPr algn="l" rtl="0"/>
          <a:r>
            <a:rPr lang="en-US" sz="2400" dirty="0" smtClean="0"/>
            <a:t>Shaft height should be above  last  100 years highest flood level (HFL).</a:t>
          </a:r>
          <a:endParaRPr lang="en-IN" sz="2400" dirty="0"/>
        </a:p>
      </dgm:t>
    </dgm:pt>
    <dgm:pt modelId="{FE9616AE-ABEF-4BE2-9D79-AA0128B5F0C8}" type="parTrans" cxnId="{F59CE0BB-DAF7-470F-AE95-B6615146EC0B}">
      <dgm:prSet/>
      <dgm:spPr/>
      <dgm:t>
        <a:bodyPr/>
        <a:lstStyle/>
        <a:p>
          <a:endParaRPr lang="en-IN"/>
        </a:p>
      </dgm:t>
    </dgm:pt>
    <dgm:pt modelId="{A212D7AD-ED8D-4279-9782-CD9C984CCB1D}" type="sibTrans" cxnId="{F59CE0BB-DAF7-470F-AE95-B6615146EC0B}">
      <dgm:prSet/>
      <dgm:spPr/>
      <dgm:t>
        <a:bodyPr/>
        <a:lstStyle/>
        <a:p>
          <a:endParaRPr lang="en-IN"/>
        </a:p>
      </dgm:t>
    </dgm:pt>
    <dgm:pt modelId="{ED3F0527-5644-4EB0-B6E0-DCF95A1D68C5}">
      <dgm:prSet/>
      <dgm:spPr>
        <a:blipFill rotWithShape="0">
          <a:blip xmlns:r="http://schemas.openxmlformats.org/officeDocument/2006/relationships" r:embed="rId1"/>
          <a:stretch>
            <a:fillRect/>
          </a:stretch>
        </a:blipFill>
      </dgm:spPr>
      <dgm:t>
        <a:bodyPr/>
        <a:lstStyle/>
        <a:p>
          <a:pPr rtl="0"/>
          <a:endParaRPr lang="en-IN" dirty="0"/>
        </a:p>
      </dgm:t>
    </dgm:pt>
    <dgm:pt modelId="{5DB66BE5-4A1A-4390-8023-B5CE5449007E}" type="parTrans" cxnId="{2E8621DE-A060-40CF-BF70-FC1E910D7B81}">
      <dgm:prSet/>
      <dgm:spPr/>
      <dgm:t>
        <a:bodyPr/>
        <a:lstStyle/>
        <a:p>
          <a:endParaRPr lang="en-IN"/>
        </a:p>
      </dgm:t>
    </dgm:pt>
    <dgm:pt modelId="{1A0002A1-2309-4E53-B093-8E59081E3679}" type="sibTrans" cxnId="{2E8621DE-A060-40CF-BF70-FC1E910D7B81}">
      <dgm:prSet/>
      <dgm:spPr/>
      <dgm:t>
        <a:bodyPr/>
        <a:lstStyle/>
        <a:p>
          <a:endParaRPr lang="en-IN"/>
        </a:p>
      </dgm:t>
    </dgm:pt>
    <dgm:pt modelId="{86FA347F-F2A1-4073-BF42-69AA2B46DDA4}" type="pres">
      <dgm:prSet presAssocID="{E711D29E-BE6D-4A55-AE00-B0BD37EC6B12}" presName="Name0" presStyleCnt="0">
        <dgm:presLayoutVars>
          <dgm:dir/>
          <dgm:animLvl val="lvl"/>
          <dgm:resizeHandles val="exact"/>
        </dgm:presLayoutVars>
      </dgm:prSet>
      <dgm:spPr/>
      <dgm:t>
        <a:bodyPr/>
        <a:lstStyle/>
        <a:p>
          <a:endParaRPr lang="en-IN"/>
        </a:p>
      </dgm:t>
    </dgm:pt>
    <dgm:pt modelId="{989BEA4F-5377-423F-B997-3DCDA3FA792E}" type="pres">
      <dgm:prSet presAssocID="{3D3EDBFA-9F90-4DFC-AD60-47B7D5CFFDAE}" presName="linNode" presStyleCnt="0"/>
      <dgm:spPr/>
    </dgm:pt>
    <dgm:pt modelId="{78B667A1-E14F-4396-B842-4892B63DCBF4}" type="pres">
      <dgm:prSet presAssocID="{3D3EDBFA-9F90-4DFC-AD60-47B7D5CFFDAE}" presName="parentText" presStyleLbl="node1" presStyleIdx="0" presStyleCnt="2" custScaleX="274631" custScaleY="897730" custLinFactY="961484" custLinFactNeighborX="709" custLinFactNeighborY="1000000">
        <dgm:presLayoutVars>
          <dgm:chMax val="1"/>
          <dgm:bulletEnabled val="1"/>
        </dgm:presLayoutVars>
      </dgm:prSet>
      <dgm:spPr/>
      <dgm:t>
        <a:bodyPr/>
        <a:lstStyle/>
        <a:p>
          <a:endParaRPr lang="en-IN"/>
        </a:p>
      </dgm:t>
    </dgm:pt>
    <dgm:pt modelId="{4F228178-3444-4263-8198-ED2D7E590DA4}" type="pres">
      <dgm:prSet presAssocID="{A212D7AD-ED8D-4279-9782-CD9C984CCB1D}" presName="sp" presStyleCnt="0"/>
      <dgm:spPr/>
    </dgm:pt>
    <dgm:pt modelId="{DF89EF44-3022-430D-B058-0D6B39251F33}" type="pres">
      <dgm:prSet presAssocID="{ED3F0527-5644-4EB0-B6E0-DCF95A1D68C5}" presName="linNode" presStyleCnt="0"/>
      <dgm:spPr/>
    </dgm:pt>
    <dgm:pt modelId="{0A16F2CF-4C33-4BC8-8209-62388D87E4C5}" type="pres">
      <dgm:prSet presAssocID="{ED3F0527-5644-4EB0-B6E0-DCF95A1D68C5}" presName="parentText" presStyleLbl="node1" presStyleIdx="1" presStyleCnt="2" custScaleX="273213" custScaleY="1109120" custLinFactY="-482786" custLinFactNeighborX="-4127" custLinFactNeighborY="-500000">
        <dgm:presLayoutVars>
          <dgm:chMax val="1"/>
          <dgm:bulletEnabled val="1"/>
        </dgm:presLayoutVars>
      </dgm:prSet>
      <dgm:spPr/>
      <dgm:t>
        <a:bodyPr/>
        <a:lstStyle/>
        <a:p>
          <a:endParaRPr lang="en-IN"/>
        </a:p>
      </dgm:t>
    </dgm:pt>
  </dgm:ptLst>
  <dgm:cxnLst>
    <dgm:cxn modelId="{38E9BBDF-FFA0-4928-A740-8641BDE288C3}" type="presOf" srcId="{E711D29E-BE6D-4A55-AE00-B0BD37EC6B12}" destId="{86FA347F-F2A1-4073-BF42-69AA2B46DDA4}" srcOrd="0" destOrd="0" presId="urn:microsoft.com/office/officeart/2005/8/layout/vList5"/>
    <dgm:cxn modelId="{F59CE0BB-DAF7-470F-AE95-B6615146EC0B}" srcId="{E711D29E-BE6D-4A55-AE00-B0BD37EC6B12}" destId="{3D3EDBFA-9F90-4DFC-AD60-47B7D5CFFDAE}" srcOrd="0" destOrd="0" parTransId="{FE9616AE-ABEF-4BE2-9D79-AA0128B5F0C8}" sibTransId="{A212D7AD-ED8D-4279-9782-CD9C984CCB1D}"/>
    <dgm:cxn modelId="{2E8621DE-A060-40CF-BF70-FC1E910D7B81}" srcId="{E711D29E-BE6D-4A55-AE00-B0BD37EC6B12}" destId="{ED3F0527-5644-4EB0-B6E0-DCF95A1D68C5}" srcOrd="1" destOrd="0" parTransId="{5DB66BE5-4A1A-4390-8023-B5CE5449007E}" sibTransId="{1A0002A1-2309-4E53-B093-8E59081E3679}"/>
    <dgm:cxn modelId="{55F55066-A8C1-495F-9714-65BA0CCE7FA1}" type="presOf" srcId="{ED3F0527-5644-4EB0-B6E0-DCF95A1D68C5}" destId="{0A16F2CF-4C33-4BC8-8209-62388D87E4C5}" srcOrd="0" destOrd="0" presId="urn:microsoft.com/office/officeart/2005/8/layout/vList5"/>
    <dgm:cxn modelId="{0CC78AF9-BC48-416A-86DC-0BE0103A0496}" type="presOf" srcId="{3D3EDBFA-9F90-4DFC-AD60-47B7D5CFFDAE}" destId="{78B667A1-E14F-4396-B842-4892B63DCBF4}" srcOrd="0" destOrd="0" presId="urn:microsoft.com/office/officeart/2005/8/layout/vList5"/>
    <dgm:cxn modelId="{64DA61DB-BD17-405F-BF51-9025CE7D3AC8}" type="presParOf" srcId="{86FA347F-F2A1-4073-BF42-69AA2B46DDA4}" destId="{989BEA4F-5377-423F-B997-3DCDA3FA792E}" srcOrd="0" destOrd="0" presId="urn:microsoft.com/office/officeart/2005/8/layout/vList5"/>
    <dgm:cxn modelId="{2E511033-C86C-4950-8670-0A32F6984C40}" type="presParOf" srcId="{989BEA4F-5377-423F-B997-3DCDA3FA792E}" destId="{78B667A1-E14F-4396-B842-4892B63DCBF4}" srcOrd="0" destOrd="0" presId="urn:microsoft.com/office/officeart/2005/8/layout/vList5"/>
    <dgm:cxn modelId="{72E6E90B-00A1-4994-85DE-3B1596DF301B}" type="presParOf" srcId="{86FA347F-F2A1-4073-BF42-69AA2B46DDA4}" destId="{4F228178-3444-4263-8198-ED2D7E590DA4}" srcOrd="1" destOrd="0" presId="urn:microsoft.com/office/officeart/2005/8/layout/vList5"/>
    <dgm:cxn modelId="{53966F04-C322-440E-9FEA-18DB0915514F}" type="presParOf" srcId="{86FA347F-F2A1-4073-BF42-69AA2B46DDA4}" destId="{DF89EF44-3022-430D-B058-0D6B39251F33}" srcOrd="2" destOrd="0" presId="urn:microsoft.com/office/officeart/2005/8/layout/vList5"/>
    <dgm:cxn modelId="{DA85500A-F010-44D2-B5F0-BDC1459D849F}" type="presParOf" srcId="{DF89EF44-3022-430D-B058-0D6B39251F33}" destId="{0A16F2CF-4C33-4BC8-8209-62388D87E4C5}" srcOrd="0" destOrd="0" presId="urn:microsoft.com/office/officeart/2005/8/layout/vList5"/>
  </dgm:cxnLst>
  <dgm:bg/>
  <dgm:whole/>
</dgm:dataModel>
</file>

<file path=ppt/diagrams/data6.xml><?xml version="1.0" encoding="utf-8"?>
<dgm:dataModel xmlns:dgm="http://schemas.openxmlformats.org/drawingml/2006/diagram" xmlns:a="http://schemas.openxmlformats.org/drawingml/2006/main">
  <dgm:ptLst>
    <dgm:pt modelId="{D6D6E93A-259E-47C3-881E-0084EFE1E854}"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IN"/>
        </a:p>
      </dgm:t>
    </dgm:pt>
    <dgm:pt modelId="{6945C6D4-5E46-4598-8744-E6BAAD4ABE2C}">
      <dgm:prSet custT="1"/>
      <dgm:spPr/>
      <dgm:t>
        <a:bodyPr/>
        <a:lstStyle/>
        <a:p>
          <a:pPr algn="l" rtl="0"/>
          <a:r>
            <a:rPr lang="en-US" sz="2400" dirty="0" smtClean="0"/>
            <a:t>1. T-km Transport Effort is minimum.</a:t>
          </a:r>
        </a:p>
        <a:p>
          <a:pPr algn="l" rtl="0"/>
          <a:r>
            <a:rPr lang="en-US" sz="2400" dirty="0" smtClean="0"/>
            <a:t>2. Main and Auxiliary ventilating fans work to their  optimum capacity and efficiency.</a:t>
          </a:r>
          <a:endParaRPr lang="en-IN" sz="2400" dirty="0"/>
        </a:p>
      </dgm:t>
    </dgm:pt>
    <dgm:pt modelId="{CC37CBF3-705A-47C6-BBE7-19425D51166E}" type="parTrans" cxnId="{2CDA6788-6005-41D7-AB27-1B5CCD024619}">
      <dgm:prSet/>
      <dgm:spPr/>
      <dgm:t>
        <a:bodyPr/>
        <a:lstStyle/>
        <a:p>
          <a:endParaRPr lang="en-IN"/>
        </a:p>
      </dgm:t>
    </dgm:pt>
    <dgm:pt modelId="{72D7F693-65D9-4279-9EF5-A328FA2C629B}" type="sibTrans" cxnId="{2CDA6788-6005-41D7-AB27-1B5CCD024619}">
      <dgm:prSet/>
      <dgm:spPr/>
      <dgm:t>
        <a:bodyPr/>
        <a:lstStyle/>
        <a:p>
          <a:endParaRPr lang="en-IN"/>
        </a:p>
      </dgm:t>
    </dgm:pt>
    <dgm:pt modelId="{459CB3F3-1D0C-472E-8A87-DA9CB38491D0}" type="pres">
      <dgm:prSet presAssocID="{D6D6E93A-259E-47C3-881E-0084EFE1E854}" presName="Name0" presStyleCnt="0">
        <dgm:presLayoutVars>
          <dgm:dir/>
          <dgm:animLvl val="lvl"/>
          <dgm:resizeHandles val="exact"/>
        </dgm:presLayoutVars>
      </dgm:prSet>
      <dgm:spPr/>
      <dgm:t>
        <a:bodyPr/>
        <a:lstStyle/>
        <a:p>
          <a:endParaRPr lang="en-IN"/>
        </a:p>
      </dgm:t>
    </dgm:pt>
    <dgm:pt modelId="{0DDA05D9-1EF7-47FF-83F7-955987F5A784}" type="pres">
      <dgm:prSet presAssocID="{6945C6D4-5E46-4598-8744-E6BAAD4ABE2C}" presName="linNode" presStyleCnt="0"/>
      <dgm:spPr/>
    </dgm:pt>
    <dgm:pt modelId="{ADA5B92C-C3A1-4886-A0A7-45DBF5A2935C}" type="pres">
      <dgm:prSet presAssocID="{6945C6D4-5E46-4598-8744-E6BAAD4ABE2C}" presName="parentText" presStyleLbl="node1" presStyleIdx="0" presStyleCnt="1" custScaleX="274886" custLinFactNeighborX="-1101" custLinFactNeighborY="-1071">
        <dgm:presLayoutVars>
          <dgm:chMax val="1"/>
          <dgm:bulletEnabled val="1"/>
        </dgm:presLayoutVars>
      </dgm:prSet>
      <dgm:spPr/>
      <dgm:t>
        <a:bodyPr/>
        <a:lstStyle/>
        <a:p>
          <a:endParaRPr lang="en-IN"/>
        </a:p>
      </dgm:t>
    </dgm:pt>
  </dgm:ptLst>
  <dgm:cxnLst>
    <dgm:cxn modelId="{7259AF5D-B5B4-4D71-884A-4E1B10202FC5}" type="presOf" srcId="{D6D6E93A-259E-47C3-881E-0084EFE1E854}" destId="{459CB3F3-1D0C-472E-8A87-DA9CB38491D0}" srcOrd="0" destOrd="0" presId="urn:microsoft.com/office/officeart/2005/8/layout/vList5"/>
    <dgm:cxn modelId="{894E36EC-599D-4E45-B7AE-78B4D5265495}" type="presOf" srcId="{6945C6D4-5E46-4598-8744-E6BAAD4ABE2C}" destId="{ADA5B92C-C3A1-4886-A0A7-45DBF5A2935C}" srcOrd="0" destOrd="0" presId="urn:microsoft.com/office/officeart/2005/8/layout/vList5"/>
    <dgm:cxn modelId="{2CDA6788-6005-41D7-AB27-1B5CCD024619}" srcId="{D6D6E93A-259E-47C3-881E-0084EFE1E854}" destId="{6945C6D4-5E46-4598-8744-E6BAAD4ABE2C}" srcOrd="0" destOrd="0" parTransId="{CC37CBF3-705A-47C6-BBE7-19425D51166E}" sibTransId="{72D7F693-65D9-4279-9EF5-A328FA2C629B}"/>
    <dgm:cxn modelId="{0121D225-17CA-4F5B-BC5A-50A3545DD8C4}" type="presParOf" srcId="{459CB3F3-1D0C-472E-8A87-DA9CB38491D0}" destId="{0DDA05D9-1EF7-47FF-83F7-955987F5A784}" srcOrd="0" destOrd="0" presId="urn:microsoft.com/office/officeart/2005/8/layout/vList5"/>
    <dgm:cxn modelId="{E7DB6CC9-5194-4E88-B9F8-AA3368BBA933}" type="presParOf" srcId="{0DDA05D9-1EF7-47FF-83F7-955987F5A784}" destId="{ADA5B92C-C3A1-4886-A0A7-45DBF5A2935C}" srcOrd="0" destOrd="0" presId="urn:microsoft.com/office/officeart/2005/8/layout/vList5"/>
  </dgm:cxnLst>
  <dgm:bg/>
  <dgm:whole/>
</dgm:dataModel>
</file>

<file path=ppt/diagrams/data7.xml><?xml version="1.0" encoding="utf-8"?>
<dgm:dataModel xmlns:dgm="http://schemas.openxmlformats.org/drawingml/2006/diagram" xmlns:a="http://schemas.openxmlformats.org/drawingml/2006/main">
  <dgm:ptLst>
    <dgm:pt modelId="{AB5B865C-E219-426A-ACFE-63F7EF728F11}"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5E43BA5A-F3C0-427C-BEA6-849531A8AF50}">
      <dgm:prSet/>
      <dgm:spPr/>
      <dgm:t>
        <a:bodyPr/>
        <a:lstStyle/>
        <a:p>
          <a:pPr rtl="0"/>
          <a:r>
            <a:rPr lang="en-US" b="0" dirty="0" smtClean="0"/>
            <a:t>3</a:t>
          </a:r>
          <a:r>
            <a:rPr lang="en-US" b="0" baseline="30000" dirty="0" smtClean="0"/>
            <a:t>rd</a:t>
          </a:r>
          <a:r>
            <a:rPr lang="en-US" b="0" dirty="0" smtClean="0"/>
            <a:t> most shaft i.e. service shaft on the rise most boundary can be used for transporting the slurry down the mine.</a:t>
          </a:r>
          <a:endParaRPr lang="en-IN" b="0" dirty="0"/>
        </a:p>
      </dgm:t>
    </dgm:pt>
    <dgm:pt modelId="{68DBB738-1128-4FBE-9D40-3AF7331829D3}" type="parTrans" cxnId="{A707265A-C06E-444F-BAE4-4748E724A3C6}">
      <dgm:prSet/>
      <dgm:spPr/>
      <dgm:t>
        <a:bodyPr/>
        <a:lstStyle/>
        <a:p>
          <a:endParaRPr lang="en-IN"/>
        </a:p>
      </dgm:t>
    </dgm:pt>
    <dgm:pt modelId="{7DE18B7E-9ABB-4D04-A0A9-51B740D6C5F8}" type="sibTrans" cxnId="{A707265A-C06E-444F-BAE4-4748E724A3C6}">
      <dgm:prSet/>
      <dgm:spPr/>
      <dgm:t>
        <a:bodyPr/>
        <a:lstStyle/>
        <a:p>
          <a:endParaRPr lang="en-IN"/>
        </a:p>
      </dgm:t>
    </dgm:pt>
    <dgm:pt modelId="{813F94A8-48E7-4847-AB19-9F3B4F3F2AFF}">
      <dgm:prSet/>
      <dgm:spPr/>
      <dgm:t>
        <a:bodyPr/>
        <a:lstStyle/>
        <a:p>
          <a:pPr rtl="0"/>
          <a:r>
            <a:rPr lang="en-US" b="0" dirty="0" smtClean="0"/>
            <a:t>It can also be used for ventilation.</a:t>
          </a:r>
          <a:endParaRPr lang="en-IN" b="0" dirty="0"/>
        </a:p>
      </dgm:t>
    </dgm:pt>
    <dgm:pt modelId="{95362CB9-8E6F-4494-AE3A-579565E1883D}" type="parTrans" cxnId="{00751C32-7B2C-4022-860B-7379B1B8C7F2}">
      <dgm:prSet/>
      <dgm:spPr/>
      <dgm:t>
        <a:bodyPr/>
        <a:lstStyle/>
        <a:p>
          <a:endParaRPr lang="en-IN"/>
        </a:p>
      </dgm:t>
    </dgm:pt>
    <dgm:pt modelId="{5665624D-D761-4CA7-B9DC-0BB073F70FC4}" type="sibTrans" cxnId="{00751C32-7B2C-4022-860B-7379B1B8C7F2}">
      <dgm:prSet/>
      <dgm:spPr/>
      <dgm:t>
        <a:bodyPr/>
        <a:lstStyle/>
        <a:p>
          <a:endParaRPr lang="en-IN"/>
        </a:p>
      </dgm:t>
    </dgm:pt>
    <dgm:pt modelId="{692BCC02-E34E-42AA-BE83-60F9F3564C3A}">
      <dgm:prSet/>
      <dgm:spPr/>
      <dgm:t>
        <a:bodyPr/>
        <a:lstStyle/>
        <a:p>
          <a:pPr rtl="0"/>
          <a:r>
            <a:rPr lang="en-US" b="0" dirty="0" smtClean="0"/>
            <a:t>But sinking additional shaft could be quite costly.</a:t>
          </a:r>
          <a:endParaRPr lang="en-IN" b="0" dirty="0"/>
        </a:p>
      </dgm:t>
    </dgm:pt>
    <dgm:pt modelId="{5D248918-E630-46AD-A938-B9568196535E}" type="parTrans" cxnId="{52486D8D-648C-4CF7-A197-B3D898CB637F}">
      <dgm:prSet/>
      <dgm:spPr/>
      <dgm:t>
        <a:bodyPr/>
        <a:lstStyle/>
        <a:p>
          <a:endParaRPr lang="en-IN"/>
        </a:p>
      </dgm:t>
    </dgm:pt>
    <dgm:pt modelId="{E6EA3F88-E0BF-401F-A115-27E0672411DF}" type="sibTrans" cxnId="{52486D8D-648C-4CF7-A197-B3D898CB637F}">
      <dgm:prSet/>
      <dgm:spPr/>
      <dgm:t>
        <a:bodyPr/>
        <a:lstStyle/>
        <a:p>
          <a:endParaRPr lang="en-IN"/>
        </a:p>
      </dgm:t>
    </dgm:pt>
    <dgm:pt modelId="{37E80575-9A02-40F5-B373-3570D61A48EB}" type="pres">
      <dgm:prSet presAssocID="{AB5B865C-E219-426A-ACFE-63F7EF728F11}" presName="linear" presStyleCnt="0">
        <dgm:presLayoutVars>
          <dgm:animLvl val="lvl"/>
          <dgm:resizeHandles val="exact"/>
        </dgm:presLayoutVars>
      </dgm:prSet>
      <dgm:spPr/>
      <dgm:t>
        <a:bodyPr/>
        <a:lstStyle/>
        <a:p>
          <a:endParaRPr lang="en-US"/>
        </a:p>
      </dgm:t>
    </dgm:pt>
    <dgm:pt modelId="{335B15E6-3F69-49A8-9772-6F45DF1F55DA}" type="pres">
      <dgm:prSet presAssocID="{5E43BA5A-F3C0-427C-BEA6-849531A8AF50}" presName="parentText" presStyleLbl="node1" presStyleIdx="0" presStyleCnt="3">
        <dgm:presLayoutVars>
          <dgm:chMax val="0"/>
          <dgm:bulletEnabled val="1"/>
        </dgm:presLayoutVars>
      </dgm:prSet>
      <dgm:spPr/>
      <dgm:t>
        <a:bodyPr/>
        <a:lstStyle/>
        <a:p>
          <a:endParaRPr lang="en-US"/>
        </a:p>
      </dgm:t>
    </dgm:pt>
    <dgm:pt modelId="{25714355-75B6-4669-8CE1-C3E2C156D567}" type="pres">
      <dgm:prSet presAssocID="{7DE18B7E-9ABB-4D04-A0A9-51B740D6C5F8}" presName="spacer" presStyleCnt="0"/>
      <dgm:spPr/>
    </dgm:pt>
    <dgm:pt modelId="{D7C1E03B-A33B-4907-A621-348742CA7B93}" type="pres">
      <dgm:prSet presAssocID="{813F94A8-48E7-4847-AB19-9F3B4F3F2AFF}" presName="parentText" presStyleLbl="node1" presStyleIdx="1" presStyleCnt="3">
        <dgm:presLayoutVars>
          <dgm:chMax val="0"/>
          <dgm:bulletEnabled val="1"/>
        </dgm:presLayoutVars>
      </dgm:prSet>
      <dgm:spPr/>
      <dgm:t>
        <a:bodyPr/>
        <a:lstStyle/>
        <a:p>
          <a:endParaRPr lang="en-US"/>
        </a:p>
      </dgm:t>
    </dgm:pt>
    <dgm:pt modelId="{DA402495-3E5E-4C77-91F1-5AAF8AFCC80F}" type="pres">
      <dgm:prSet presAssocID="{5665624D-D761-4CA7-B9DC-0BB073F70FC4}" presName="spacer" presStyleCnt="0"/>
      <dgm:spPr/>
    </dgm:pt>
    <dgm:pt modelId="{C2D5B118-8D24-451D-9780-5D929259D9FA}" type="pres">
      <dgm:prSet presAssocID="{692BCC02-E34E-42AA-BE83-60F9F3564C3A}" presName="parentText" presStyleLbl="node1" presStyleIdx="2" presStyleCnt="3">
        <dgm:presLayoutVars>
          <dgm:chMax val="0"/>
          <dgm:bulletEnabled val="1"/>
        </dgm:presLayoutVars>
      </dgm:prSet>
      <dgm:spPr/>
      <dgm:t>
        <a:bodyPr/>
        <a:lstStyle/>
        <a:p>
          <a:endParaRPr lang="en-US"/>
        </a:p>
      </dgm:t>
    </dgm:pt>
  </dgm:ptLst>
  <dgm:cxnLst>
    <dgm:cxn modelId="{CF403A4E-50C8-47B0-8B0F-7DA9FBE64479}" type="presOf" srcId="{5E43BA5A-F3C0-427C-BEA6-849531A8AF50}" destId="{335B15E6-3F69-49A8-9772-6F45DF1F55DA}" srcOrd="0" destOrd="0" presId="urn:microsoft.com/office/officeart/2005/8/layout/vList2"/>
    <dgm:cxn modelId="{690220E8-A2FE-41CC-BCF1-B29310C236D6}" type="presOf" srcId="{813F94A8-48E7-4847-AB19-9F3B4F3F2AFF}" destId="{D7C1E03B-A33B-4907-A621-348742CA7B93}" srcOrd="0" destOrd="0" presId="urn:microsoft.com/office/officeart/2005/8/layout/vList2"/>
    <dgm:cxn modelId="{5BD90884-E341-442C-AE30-2513B543BCFC}" type="presOf" srcId="{AB5B865C-E219-426A-ACFE-63F7EF728F11}" destId="{37E80575-9A02-40F5-B373-3570D61A48EB}" srcOrd="0" destOrd="0" presId="urn:microsoft.com/office/officeart/2005/8/layout/vList2"/>
    <dgm:cxn modelId="{00751C32-7B2C-4022-860B-7379B1B8C7F2}" srcId="{AB5B865C-E219-426A-ACFE-63F7EF728F11}" destId="{813F94A8-48E7-4847-AB19-9F3B4F3F2AFF}" srcOrd="1" destOrd="0" parTransId="{95362CB9-8E6F-4494-AE3A-579565E1883D}" sibTransId="{5665624D-D761-4CA7-B9DC-0BB073F70FC4}"/>
    <dgm:cxn modelId="{A707265A-C06E-444F-BAE4-4748E724A3C6}" srcId="{AB5B865C-E219-426A-ACFE-63F7EF728F11}" destId="{5E43BA5A-F3C0-427C-BEA6-849531A8AF50}" srcOrd="0" destOrd="0" parTransId="{68DBB738-1128-4FBE-9D40-3AF7331829D3}" sibTransId="{7DE18B7E-9ABB-4D04-A0A9-51B740D6C5F8}"/>
    <dgm:cxn modelId="{52486D8D-648C-4CF7-A197-B3D898CB637F}" srcId="{AB5B865C-E219-426A-ACFE-63F7EF728F11}" destId="{692BCC02-E34E-42AA-BE83-60F9F3564C3A}" srcOrd="2" destOrd="0" parTransId="{5D248918-E630-46AD-A938-B9568196535E}" sibTransId="{E6EA3F88-E0BF-401F-A115-27E0672411DF}"/>
    <dgm:cxn modelId="{99575674-D00A-4DB1-A1C8-33A6B8CC8253}" type="presOf" srcId="{692BCC02-E34E-42AA-BE83-60F9F3564C3A}" destId="{C2D5B118-8D24-451D-9780-5D929259D9FA}" srcOrd="0" destOrd="0" presId="urn:microsoft.com/office/officeart/2005/8/layout/vList2"/>
    <dgm:cxn modelId="{455E3A31-1C68-46AE-9F6A-73E56E81D166}" type="presParOf" srcId="{37E80575-9A02-40F5-B373-3570D61A48EB}" destId="{335B15E6-3F69-49A8-9772-6F45DF1F55DA}" srcOrd="0" destOrd="0" presId="urn:microsoft.com/office/officeart/2005/8/layout/vList2"/>
    <dgm:cxn modelId="{11B949EE-1CBF-46CC-BFA9-01345B448181}" type="presParOf" srcId="{37E80575-9A02-40F5-B373-3570D61A48EB}" destId="{25714355-75B6-4669-8CE1-C3E2C156D567}" srcOrd="1" destOrd="0" presId="urn:microsoft.com/office/officeart/2005/8/layout/vList2"/>
    <dgm:cxn modelId="{2B7290A4-35C8-4BC5-B87A-11B5EA2A87E9}" type="presParOf" srcId="{37E80575-9A02-40F5-B373-3570D61A48EB}" destId="{D7C1E03B-A33B-4907-A621-348742CA7B93}" srcOrd="2" destOrd="0" presId="urn:microsoft.com/office/officeart/2005/8/layout/vList2"/>
    <dgm:cxn modelId="{55A60E52-45AA-4A05-B5FA-96D827468BC9}" type="presParOf" srcId="{37E80575-9A02-40F5-B373-3570D61A48EB}" destId="{DA402495-3E5E-4C77-91F1-5AAF8AFCC80F}" srcOrd="3" destOrd="0" presId="urn:microsoft.com/office/officeart/2005/8/layout/vList2"/>
    <dgm:cxn modelId="{EC03E8FC-09C3-4B1A-B44C-C16ADF30B8AE}" type="presParOf" srcId="{37E80575-9A02-40F5-B373-3570D61A48EB}" destId="{C2D5B118-8D24-451D-9780-5D929259D9FA}" srcOrd="4" destOrd="0" presId="urn:microsoft.com/office/officeart/2005/8/layout/vList2"/>
  </dgm:cxnLst>
  <dgm:bg/>
  <dgm:whole/>
</dgm:dataModel>
</file>

<file path=ppt/diagrams/data8.xml><?xml version="1.0" encoding="utf-8"?>
<dgm:dataModel xmlns:dgm="http://schemas.openxmlformats.org/drawingml/2006/diagram" xmlns:a="http://schemas.openxmlformats.org/drawingml/2006/main">
  <dgm:ptLst>
    <dgm:pt modelId="{FC59E282-1412-4873-97D1-5F822ED37C47}"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8E7A30D2-224C-49CF-952D-0900BF2BED6A}">
      <dgm:prSet custT="1"/>
      <dgm:spPr/>
      <dgm:t>
        <a:bodyPr/>
        <a:lstStyle/>
        <a:p>
          <a:pPr rtl="0"/>
          <a:r>
            <a:rPr lang="en-US" sz="2000" b="0" dirty="0" smtClean="0"/>
            <a:t>Ventilation shaft is shallower.</a:t>
          </a:r>
          <a:endParaRPr lang="en-IN" sz="2000" b="0" dirty="0"/>
        </a:p>
      </dgm:t>
    </dgm:pt>
    <dgm:pt modelId="{B095DBCC-E5FE-4779-AD0B-C2229FFB7CF7}" type="parTrans" cxnId="{8CEB2197-A827-4A21-8BE5-FAF014B35F7D}">
      <dgm:prSet/>
      <dgm:spPr/>
      <dgm:t>
        <a:bodyPr/>
        <a:lstStyle/>
        <a:p>
          <a:endParaRPr lang="en-IN"/>
        </a:p>
      </dgm:t>
    </dgm:pt>
    <dgm:pt modelId="{E4A5690C-B9BB-4F52-BA4A-30F1709457CD}" type="sibTrans" cxnId="{8CEB2197-A827-4A21-8BE5-FAF014B35F7D}">
      <dgm:prSet/>
      <dgm:spPr/>
      <dgm:t>
        <a:bodyPr/>
        <a:lstStyle/>
        <a:p>
          <a:endParaRPr lang="en-IN"/>
        </a:p>
      </dgm:t>
    </dgm:pt>
    <dgm:pt modelId="{BD871F91-9A1F-425A-9BAB-9A82CF45E82F}">
      <dgm:prSet custT="1"/>
      <dgm:spPr/>
      <dgm:t>
        <a:bodyPr/>
        <a:lstStyle/>
        <a:p>
          <a:pPr rtl="0"/>
          <a:r>
            <a:rPr lang="en-US" sz="2000" b="0" dirty="0" smtClean="0"/>
            <a:t>Accessional ventilation is possible during the whole life of the pit.</a:t>
          </a:r>
          <a:endParaRPr lang="en-IN" sz="2000" b="0" dirty="0"/>
        </a:p>
      </dgm:t>
    </dgm:pt>
    <dgm:pt modelId="{4B5BD3E0-455E-421C-9047-23F8FB8935E7}" type="parTrans" cxnId="{2AA0E305-46DB-4425-B8D5-D5BDB7D97E80}">
      <dgm:prSet/>
      <dgm:spPr/>
      <dgm:t>
        <a:bodyPr/>
        <a:lstStyle/>
        <a:p>
          <a:endParaRPr lang="en-IN"/>
        </a:p>
      </dgm:t>
    </dgm:pt>
    <dgm:pt modelId="{A9FAC969-2FBD-482A-B399-F6F0D2EFBBE8}" type="sibTrans" cxnId="{2AA0E305-46DB-4425-B8D5-D5BDB7D97E80}">
      <dgm:prSet/>
      <dgm:spPr/>
      <dgm:t>
        <a:bodyPr/>
        <a:lstStyle/>
        <a:p>
          <a:endParaRPr lang="en-IN"/>
        </a:p>
      </dgm:t>
    </dgm:pt>
    <dgm:pt modelId="{C9555B86-3F40-44DB-BDA0-FDB2A8E58B37}">
      <dgm:prSet custT="1"/>
      <dgm:spPr/>
      <dgm:t>
        <a:bodyPr/>
        <a:lstStyle/>
        <a:p>
          <a:pPr rtl="0"/>
          <a:r>
            <a:rPr lang="en-US" sz="2000" b="0" dirty="0" smtClean="0"/>
            <a:t>But establishment of connection between the shaft is delayed</a:t>
          </a:r>
          <a:endParaRPr lang="en-IN" sz="2000" b="0" dirty="0"/>
        </a:p>
      </dgm:t>
    </dgm:pt>
    <dgm:pt modelId="{6C6C6D6F-2353-41EC-9524-1151DB314272}" type="parTrans" cxnId="{21C61D12-2A2C-4C1F-B3C0-7D484C649448}">
      <dgm:prSet/>
      <dgm:spPr/>
      <dgm:t>
        <a:bodyPr/>
        <a:lstStyle/>
        <a:p>
          <a:endParaRPr lang="en-IN"/>
        </a:p>
      </dgm:t>
    </dgm:pt>
    <dgm:pt modelId="{563CD550-FF08-4C1D-BDFF-46D819201703}" type="sibTrans" cxnId="{21C61D12-2A2C-4C1F-B3C0-7D484C649448}">
      <dgm:prSet/>
      <dgm:spPr/>
      <dgm:t>
        <a:bodyPr/>
        <a:lstStyle/>
        <a:p>
          <a:endParaRPr lang="en-IN"/>
        </a:p>
      </dgm:t>
    </dgm:pt>
    <dgm:pt modelId="{AA8164E3-6D71-4FC3-92CC-E03D7BEA51D9}" type="pres">
      <dgm:prSet presAssocID="{FC59E282-1412-4873-97D1-5F822ED37C47}" presName="linear" presStyleCnt="0">
        <dgm:presLayoutVars>
          <dgm:animLvl val="lvl"/>
          <dgm:resizeHandles val="exact"/>
        </dgm:presLayoutVars>
      </dgm:prSet>
      <dgm:spPr/>
      <dgm:t>
        <a:bodyPr/>
        <a:lstStyle/>
        <a:p>
          <a:endParaRPr lang="en-US"/>
        </a:p>
      </dgm:t>
    </dgm:pt>
    <dgm:pt modelId="{ADF29ACC-AE0A-46A9-BDDA-BEEDEC7B4C6E}" type="pres">
      <dgm:prSet presAssocID="{8E7A30D2-224C-49CF-952D-0900BF2BED6A}" presName="parentText" presStyleLbl="node1" presStyleIdx="0" presStyleCnt="3">
        <dgm:presLayoutVars>
          <dgm:chMax val="0"/>
          <dgm:bulletEnabled val="1"/>
        </dgm:presLayoutVars>
      </dgm:prSet>
      <dgm:spPr/>
      <dgm:t>
        <a:bodyPr/>
        <a:lstStyle/>
        <a:p>
          <a:endParaRPr lang="en-US"/>
        </a:p>
      </dgm:t>
    </dgm:pt>
    <dgm:pt modelId="{C50F053F-4C88-4B1F-A912-CB9D32310F09}" type="pres">
      <dgm:prSet presAssocID="{E4A5690C-B9BB-4F52-BA4A-30F1709457CD}" presName="spacer" presStyleCnt="0"/>
      <dgm:spPr/>
    </dgm:pt>
    <dgm:pt modelId="{539DB4D1-543A-4B2C-BEB2-8CCE383BB73F}" type="pres">
      <dgm:prSet presAssocID="{BD871F91-9A1F-425A-9BAB-9A82CF45E82F}" presName="parentText" presStyleLbl="node1" presStyleIdx="1" presStyleCnt="3">
        <dgm:presLayoutVars>
          <dgm:chMax val="0"/>
          <dgm:bulletEnabled val="1"/>
        </dgm:presLayoutVars>
      </dgm:prSet>
      <dgm:spPr/>
      <dgm:t>
        <a:bodyPr/>
        <a:lstStyle/>
        <a:p>
          <a:endParaRPr lang="en-US"/>
        </a:p>
      </dgm:t>
    </dgm:pt>
    <dgm:pt modelId="{4BE9A518-E21C-4E1F-A8C5-699750D0D8D7}" type="pres">
      <dgm:prSet presAssocID="{A9FAC969-2FBD-482A-B399-F6F0D2EFBBE8}" presName="spacer" presStyleCnt="0"/>
      <dgm:spPr/>
    </dgm:pt>
    <dgm:pt modelId="{C0AF717D-E75E-445D-96ED-2149587766CE}" type="pres">
      <dgm:prSet presAssocID="{C9555B86-3F40-44DB-BDA0-FDB2A8E58B37}" presName="parentText" presStyleLbl="node1" presStyleIdx="2" presStyleCnt="3">
        <dgm:presLayoutVars>
          <dgm:chMax val="0"/>
          <dgm:bulletEnabled val="1"/>
        </dgm:presLayoutVars>
      </dgm:prSet>
      <dgm:spPr/>
      <dgm:t>
        <a:bodyPr/>
        <a:lstStyle/>
        <a:p>
          <a:endParaRPr lang="en-US"/>
        </a:p>
      </dgm:t>
    </dgm:pt>
  </dgm:ptLst>
  <dgm:cxnLst>
    <dgm:cxn modelId="{F0104EE6-1F50-4EFE-AF06-C41F73C6F20C}" type="presOf" srcId="{C9555B86-3F40-44DB-BDA0-FDB2A8E58B37}" destId="{C0AF717D-E75E-445D-96ED-2149587766CE}" srcOrd="0" destOrd="0" presId="urn:microsoft.com/office/officeart/2005/8/layout/vList2"/>
    <dgm:cxn modelId="{8CEB2197-A827-4A21-8BE5-FAF014B35F7D}" srcId="{FC59E282-1412-4873-97D1-5F822ED37C47}" destId="{8E7A30D2-224C-49CF-952D-0900BF2BED6A}" srcOrd="0" destOrd="0" parTransId="{B095DBCC-E5FE-4779-AD0B-C2229FFB7CF7}" sibTransId="{E4A5690C-B9BB-4F52-BA4A-30F1709457CD}"/>
    <dgm:cxn modelId="{4206B1A9-A832-4D21-88DF-92BBFB8A39AC}" type="presOf" srcId="{FC59E282-1412-4873-97D1-5F822ED37C47}" destId="{AA8164E3-6D71-4FC3-92CC-E03D7BEA51D9}" srcOrd="0" destOrd="0" presId="urn:microsoft.com/office/officeart/2005/8/layout/vList2"/>
    <dgm:cxn modelId="{71B9B6F3-F06F-4F28-A1E5-5AB495B21499}" type="presOf" srcId="{8E7A30D2-224C-49CF-952D-0900BF2BED6A}" destId="{ADF29ACC-AE0A-46A9-BDDA-BEEDEC7B4C6E}" srcOrd="0" destOrd="0" presId="urn:microsoft.com/office/officeart/2005/8/layout/vList2"/>
    <dgm:cxn modelId="{07712464-4AAA-4E71-A085-CDCAEC358D48}" type="presOf" srcId="{BD871F91-9A1F-425A-9BAB-9A82CF45E82F}" destId="{539DB4D1-543A-4B2C-BEB2-8CCE383BB73F}" srcOrd="0" destOrd="0" presId="urn:microsoft.com/office/officeart/2005/8/layout/vList2"/>
    <dgm:cxn modelId="{2AA0E305-46DB-4425-B8D5-D5BDB7D97E80}" srcId="{FC59E282-1412-4873-97D1-5F822ED37C47}" destId="{BD871F91-9A1F-425A-9BAB-9A82CF45E82F}" srcOrd="1" destOrd="0" parTransId="{4B5BD3E0-455E-421C-9047-23F8FB8935E7}" sibTransId="{A9FAC969-2FBD-482A-B399-F6F0D2EFBBE8}"/>
    <dgm:cxn modelId="{21C61D12-2A2C-4C1F-B3C0-7D484C649448}" srcId="{FC59E282-1412-4873-97D1-5F822ED37C47}" destId="{C9555B86-3F40-44DB-BDA0-FDB2A8E58B37}" srcOrd="2" destOrd="0" parTransId="{6C6C6D6F-2353-41EC-9524-1151DB314272}" sibTransId="{563CD550-FF08-4C1D-BDFF-46D819201703}"/>
    <dgm:cxn modelId="{9B90AB9F-5037-4216-9F16-F37EE2658CC1}" type="presParOf" srcId="{AA8164E3-6D71-4FC3-92CC-E03D7BEA51D9}" destId="{ADF29ACC-AE0A-46A9-BDDA-BEEDEC7B4C6E}" srcOrd="0" destOrd="0" presId="urn:microsoft.com/office/officeart/2005/8/layout/vList2"/>
    <dgm:cxn modelId="{132AC02B-BFB5-4DB5-BC23-F270A5F55083}" type="presParOf" srcId="{AA8164E3-6D71-4FC3-92CC-E03D7BEA51D9}" destId="{C50F053F-4C88-4B1F-A912-CB9D32310F09}" srcOrd="1" destOrd="0" presId="urn:microsoft.com/office/officeart/2005/8/layout/vList2"/>
    <dgm:cxn modelId="{53A5D326-DBB8-4ACA-9A91-FB3E5422769E}" type="presParOf" srcId="{AA8164E3-6D71-4FC3-92CC-E03D7BEA51D9}" destId="{539DB4D1-543A-4B2C-BEB2-8CCE383BB73F}" srcOrd="2" destOrd="0" presId="urn:microsoft.com/office/officeart/2005/8/layout/vList2"/>
    <dgm:cxn modelId="{33982E3E-E3B5-4E07-9C99-FCAADD071BDC}" type="presParOf" srcId="{AA8164E3-6D71-4FC3-92CC-E03D7BEA51D9}" destId="{4BE9A518-E21C-4E1F-A8C5-699750D0D8D7}" srcOrd="3" destOrd="0" presId="urn:microsoft.com/office/officeart/2005/8/layout/vList2"/>
    <dgm:cxn modelId="{6CB33ADE-CAD5-4B5E-B15D-8410B81AC511}" type="presParOf" srcId="{AA8164E3-6D71-4FC3-92CC-E03D7BEA51D9}" destId="{C0AF717D-E75E-445D-96ED-2149587766CE}" srcOrd="4" destOrd="0" presId="urn:microsoft.com/office/officeart/2005/8/layout/vList2"/>
  </dgm:cxnLst>
  <dgm:bg/>
  <dgm:whole/>
</dgm:dataModel>
</file>

<file path=ppt/diagrams/data9.xml><?xml version="1.0" encoding="utf-8"?>
<dgm:dataModel xmlns:dgm="http://schemas.openxmlformats.org/drawingml/2006/diagram" xmlns:a="http://schemas.openxmlformats.org/drawingml/2006/main">
  <dgm:ptLst>
    <dgm:pt modelId="{C77B9F39-EBF3-4A22-BF84-7E0C08C3DA78}"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DD24FFAF-F42D-4D97-9E77-5C875AFE2102}">
      <dgm:prSet/>
      <dgm:spPr/>
      <dgm:t>
        <a:bodyPr/>
        <a:lstStyle/>
        <a:p>
          <a:pPr rtl="0"/>
          <a:r>
            <a:rPr lang="en-US" b="0" dirty="0" smtClean="0"/>
            <a:t>There are equal length of ventilation circuits along the levels and the water gauge is Equal.</a:t>
          </a:r>
          <a:endParaRPr lang="en-IN" b="0" dirty="0"/>
        </a:p>
      </dgm:t>
    </dgm:pt>
    <dgm:pt modelId="{CC1172B9-42D2-4144-960C-5D574BD68FA7}" type="parTrans" cxnId="{C88E2ABD-8A66-4B51-99C0-69E1A1C00158}">
      <dgm:prSet/>
      <dgm:spPr/>
      <dgm:t>
        <a:bodyPr/>
        <a:lstStyle/>
        <a:p>
          <a:endParaRPr lang="en-IN"/>
        </a:p>
      </dgm:t>
    </dgm:pt>
    <dgm:pt modelId="{6A73F33E-F5E5-4695-A860-608B804BCE2B}" type="sibTrans" cxnId="{C88E2ABD-8A66-4B51-99C0-69E1A1C00158}">
      <dgm:prSet/>
      <dgm:spPr/>
      <dgm:t>
        <a:bodyPr/>
        <a:lstStyle/>
        <a:p>
          <a:endParaRPr lang="en-IN"/>
        </a:p>
      </dgm:t>
    </dgm:pt>
    <dgm:pt modelId="{D99C81C5-2D78-4B3C-B11E-6F6B5590D88C}">
      <dgm:prSet/>
      <dgm:spPr/>
      <dgm:t>
        <a:bodyPr/>
        <a:lstStyle/>
        <a:p>
          <a:pPr rtl="0"/>
          <a:r>
            <a:rPr lang="en-US" b="0" dirty="0" smtClean="0"/>
            <a:t>While working in the dip, there may be difficulty in ventilation.</a:t>
          </a:r>
          <a:endParaRPr lang="en-IN" b="0" dirty="0"/>
        </a:p>
      </dgm:t>
    </dgm:pt>
    <dgm:pt modelId="{6B6521A1-5932-40D3-87F1-5256EA970E38}" type="parTrans" cxnId="{3CD3B345-279F-485C-A1CB-61D0D6AAE595}">
      <dgm:prSet/>
      <dgm:spPr/>
      <dgm:t>
        <a:bodyPr/>
        <a:lstStyle/>
        <a:p>
          <a:endParaRPr lang="en-IN"/>
        </a:p>
      </dgm:t>
    </dgm:pt>
    <dgm:pt modelId="{6181767B-FBB5-4690-A380-ED26B52AC7AE}" type="sibTrans" cxnId="{3CD3B345-279F-485C-A1CB-61D0D6AAE595}">
      <dgm:prSet/>
      <dgm:spPr/>
      <dgm:t>
        <a:bodyPr/>
        <a:lstStyle/>
        <a:p>
          <a:endParaRPr lang="en-IN"/>
        </a:p>
      </dgm:t>
    </dgm:pt>
    <dgm:pt modelId="{FBAB49B1-D3A2-4D8E-81A6-ABC4CC38EA23}">
      <dgm:prSet/>
      <dgm:spPr/>
      <dgm:t>
        <a:bodyPr/>
        <a:lstStyle/>
        <a:p>
          <a:pPr rtl="0"/>
          <a:r>
            <a:rPr lang="en-US" b="0" dirty="0" smtClean="0"/>
            <a:t>Surface arrangement are spread over long distance.</a:t>
          </a:r>
          <a:endParaRPr lang="en-IN" b="0" dirty="0"/>
        </a:p>
      </dgm:t>
    </dgm:pt>
    <dgm:pt modelId="{10353C99-5732-4C24-A082-9DCF3289E989}" type="parTrans" cxnId="{7B7AE89C-2D2A-43B1-BE52-26A4E9F4363F}">
      <dgm:prSet/>
      <dgm:spPr/>
      <dgm:t>
        <a:bodyPr/>
        <a:lstStyle/>
        <a:p>
          <a:endParaRPr lang="en-IN"/>
        </a:p>
      </dgm:t>
    </dgm:pt>
    <dgm:pt modelId="{E062CF5A-1CE7-4E73-A7AA-0E4C1CACC69F}" type="sibTrans" cxnId="{7B7AE89C-2D2A-43B1-BE52-26A4E9F4363F}">
      <dgm:prSet/>
      <dgm:spPr/>
      <dgm:t>
        <a:bodyPr/>
        <a:lstStyle/>
        <a:p>
          <a:endParaRPr lang="en-IN"/>
        </a:p>
      </dgm:t>
    </dgm:pt>
    <dgm:pt modelId="{5E486555-BCD7-4329-BCE0-BF4B72B8CC44}" type="pres">
      <dgm:prSet presAssocID="{C77B9F39-EBF3-4A22-BF84-7E0C08C3DA78}" presName="linear" presStyleCnt="0">
        <dgm:presLayoutVars>
          <dgm:animLvl val="lvl"/>
          <dgm:resizeHandles val="exact"/>
        </dgm:presLayoutVars>
      </dgm:prSet>
      <dgm:spPr/>
      <dgm:t>
        <a:bodyPr/>
        <a:lstStyle/>
        <a:p>
          <a:endParaRPr lang="en-US"/>
        </a:p>
      </dgm:t>
    </dgm:pt>
    <dgm:pt modelId="{2CC014EE-4792-4CD5-8109-BA193600AE5D}" type="pres">
      <dgm:prSet presAssocID="{DD24FFAF-F42D-4D97-9E77-5C875AFE2102}" presName="parentText" presStyleLbl="node1" presStyleIdx="0" presStyleCnt="3">
        <dgm:presLayoutVars>
          <dgm:chMax val="0"/>
          <dgm:bulletEnabled val="1"/>
        </dgm:presLayoutVars>
      </dgm:prSet>
      <dgm:spPr/>
      <dgm:t>
        <a:bodyPr/>
        <a:lstStyle/>
        <a:p>
          <a:endParaRPr lang="en-US"/>
        </a:p>
      </dgm:t>
    </dgm:pt>
    <dgm:pt modelId="{D8940A34-29E9-45C9-A4E3-9DEA5058D2F8}" type="pres">
      <dgm:prSet presAssocID="{6A73F33E-F5E5-4695-A860-608B804BCE2B}" presName="spacer" presStyleCnt="0"/>
      <dgm:spPr/>
    </dgm:pt>
    <dgm:pt modelId="{D13BDBBF-ED4B-4473-B2D1-5F356EC27689}" type="pres">
      <dgm:prSet presAssocID="{D99C81C5-2D78-4B3C-B11E-6F6B5590D88C}" presName="parentText" presStyleLbl="node1" presStyleIdx="1" presStyleCnt="3">
        <dgm:presLayoutVars>
          <dgm:chMax val="0"/>
          <dgm:bulletEnabled val="1"/>
        </dgm:presLayoutVars>
      </dgm:prSet>
      <dgm:spPr/>
      <dgm:t>
        <a:bodyPr/>
        <a:lstStyle/>
        <a:p>
          <a:endParaRPr lang="en-US"/>
        </a:p>
      </dgm:t>
    </dgm:pt>
    <dgm:pt modelId="{805E4996-386C-4C92-856F-9FC50C93E178}" type="pres">
      <dgm:prSet presAssocID="{6181767B-FBB5-4690-A380-ED26B52AC7AE}" presName="spacer" presStyleCnt="0"/>
      <dgm:spPr/>
    </dgm:pt>
    <dgm:pt modelId="{6823AAC6-7E11-41B6-928F-4824681E64F3}" type="pres">
      <dgm:prSet presAssocID="{FBAB49B1-D3A2-4D8E-81A6-ABC4CC38EA23}" presName="parentText" presStyleLbl="node1" presStyleIdx="2" presStyleCnt="3">
        <dgm:presLayoutVars>
          <dgm:chMax val="0"/>
          <dgm:bulletEnabled val="1"/>
        </dgm:presLayoutVars>
      </dgm:prSet>
      <dgm:spPr/>
      <dgm:t>
        <a:bodyPr/>
        <a:lstStyle/>
        <a:p>
          <a:endParaRPr lang="en-US"/>
        </a:p>
      </dgm:t>
    </dgm:pt>
  </dgm:ptLst>
  <dgm:cxnLst>
    <dgm:cxn modelId="{C88E2ABD-8A66-4B51-99C0-69E1A1C00158}" srcId="{C77B9F39-EBF3-4A22-BF84-7E0C08C3DA78}" destId="{DD24FFAF-F42D-4D97-9E77-5C875AFE2102}" srcOrd="0" destOrd="0" parTransId="{CC1172B9-42D2-4144-960C-5D574BD68FA7}" sibTransId="{6A73F33E-F5E5-4695-A860-608B804BCE2B}"/>
    <dgm:cxn modelId="{7B7AE89C-2D2A-43B1-BE52-26A4E9F4363F}" srcId="{C77B9F39-EBF3-4A22-BF84-7E0C08C3DA78}" destId="{FBAB49B1-D3A2-4D8E-81A6-ABC4CC38EA23}" srcOrd="2" destOrd="0" parTransId="{10353C99-5732-4C24-A082-9DCF3289E989}" sibTransId="{E062CF5A-1CE7-4E73-A7AA-0E4C1CACC69F}"/>
    <dgm:cxn modelId="{3CD3B345-279F-485C-A1CB-61D0D6AAE595}" srcId="{C77B9F39-EBF3-4A22-BF84-7E0C08C3DA78}" destId="{D99C81C5-2D78-4B3C-B11E-6F6B5590D88C}" srcOrd="1" destOrd="0" parTransId="{6B6521A1-5932-40D3-87F1-5256EA970E38}" sibTransId="{6181767B-FBB5-4690-A380-ED26B52AC7AE}"/>
    <dgm:cxn modelId="{3D01726A-BAF8-46AA-B47C-3B137AE332CC}" type="presOf" srcId="{DD24FFAF-F42D-4D97-9E77-5C875AFE2102}" destId="{2CC014EE-4792-4CD5-8109-BA193600AE5D}" srcOrd="0" destOrd="0" presId="urn:microsoft.com/office/officeart/2005/8/layout/vList2"/>
    <dgm:cxn modelId="{F21A2C24-1219-4909-99F5-19EABEF12B57}" type="presOf" srcId="{D99C81C5-2D78-4B3C-B11E-6F6B5590D88C}" destId="{D13BDBBF-ED4B-4473-B2D1-5F356EC27689}" srcOrd="0" destOrd="0" presId="urn:microsoft.com/office/officeart/2005/8/layout/vList2"/>
    <dgm:cxn modelId="{0D6B204F-CCF4-458E-AC21-66E2F7D16CA7}" type="presOf" srcId="{FBAB49B1-D3A2-4D8E-81A6-ABC4CC38EA23}" destId="{6823AAC6-7E11-41B6-928F-4824681E64F3}" srcOrd="0" destOrd="0" presId="urn:microsoft.com/office/officeart/2005/8/layout/vList2"/>
    <dgm:cxn modelId="{A99BAF59-A4FA-48B6-94C3-3A40095DC00C}" type="presOf" srcId="{C77B9F39-EBF3-4A22-BF84-7E0C08C3DA78}" destId="{5E486555-BCD7-4329-BCE0-BF4B72B8CC44}" srcOrd="0" destOrd="0" presId="urn:microsoft.com/office/officeart/2005/8/layout/vList2"/>
    <dgm:cxn modelId="{F03DACA7-A643-46D9-9F61-9A0CBE326A7A}" type="presParOf" srcId="{5E486555-BCD7-4329-BCE0-BF4B72B8CC44}" destId="{2CC014EE-4792-4CD5-8109-BA193600AE5D}" srcOrd="0" destOrd="0" presId="urn:microsoft.com/office/officeart/2005/8/layout/vList2"/>
    <dgm:cxn modelId="{203DA427-85FF-445F-96EA-31A67519CEFF}" type="presParOf" srcId="{5E486555-BCD7-4329-BCE0-BF4B72B8CC44}" destId="{D8940A34-29E9-45C9-A4E3-9DEA5058D2F8}" srcOrd="1" destOrd="0" presId="urn:microsoft.com/office/officeart/2005/8/layout/vList2"/>
    <dgm:cxn modelId="{E4D55794-1D94-4A36-A8FA-9FB5209F1C6E}" type="presParOf" srcId="{5E486555-BCD7-4329-BCE0-BF4B72B8CC44}" destId="{D13BDBBF-ED4B-4473-B2D1-5F356EC27689}" srcOrd="2" destOrd="0" presId="urn:microsoft.com/office/officeart/2005/8/layout/vList2"/>
    <dgm:cxn modelId="{2882B6EB-5CE2-42F9-A703-D96398BBB51F}" type="presParOf" srcId="{5E486555-BCD7-4329-BCE0-BF4B72B8CC44}" destId="{805E4996-386C-4C92-856F-9FC50C93E178}" srcOrd="3" destOrd="0" presId="urn:microsoft.com/office/officeart/2005/8/layout/vList2"/>
    <dgm:cxn modelId="{4C553A03-C122-4216-AA01-399A5CAA6FCE}" type="presParOf" srcId="{5E486555-BCD7-4329-BCE0-BF4B72B8CC44}" destId="{6823AAC6-7E11-41B6-928F-4824681E64F3}" srcOrd="4"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6A18CF-614C-4D37-9AC5-84864CE9B6E1}" type="datetimeFigureOut">
              <a:rPr lang="en-US" smtClean="0"/>
              <a:pPr/>
              <a:t>12-Sep-18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783E39-DD84-4D97-82AC-E5440F6634E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4783E39-DD84-4D97-82AC-E5440F6634EC}" type="slidenum">
              <a:rPr lang="en-IN" smtClean="0"/>
              <a:pPr/>
              <a:t>16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4783E39-DD84-4D97-82AC-E5440F6634EC}" type="slidenum">
              <a:rPr lang="en-IN" smtClean="0"/>
              <a:pPr/>
              <a:t>23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Wooden pile</a:t>
            </a:r>
          </a:p>
          <a:p>
            <a:endParaRPr lang="en-IN" dirty="0"/>
          </a:p>
        </p:txBody>
      </p:sp>
      <p:sp>
        <p:nvSpPr>
          <p:cNvPr id="4" name="Slide Number Placeholder 3"/>
          <p:cNvSpPr>
            <a:spLocks noGrp="1"/>
          </p:cNvSpPr>
          <p:nvPr>
            <p:ph type="sldNum" sz="quarter" idx="10"/>
          </p:nvPr>
        </p:nvSpPr>
        <p:spPr/>
        <p:txBody>
          <a:bodyPr/>
          <a:lstStyle/>
          <a:p>
            <a:fld id="{14783E39-DD84-4D97-82AC-E5440F6634EC}" type="slidenum">
              <a:rPr lang="en-IN" smtClean="0"/>
              <a:pPr/>
              <a:t>32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BC8ECD17-B62D-43C3-9F66-59B5D46BB664}" type="datetimeFigureOut">
              <a:rPr lang="en-US" smtClean="0"/>
              <a:pPr/>
              <a:t>12-Sep-18</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378564BC-C0D4-4989-AA1C-2E7ADA986DB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8ECD17-B62D-43C3-9F66-59B5D46BB664}" type="datetimeFigureOut">
              <a:rPr lang="en-US" smtClean="0"/>
              <a:pPr/>
              <a:t>12-Sep-18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8564BC-C0D4-4989-AA1C-2E7ADA986DB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8ECD17-B62D-43C3-9F66-59B5D46BB664}" type="datetimeFigureOut">
              <a:rPr lang="en-US" smtClean="0"/>
              <a:pPr/>
              <a:t>12-Sep-18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8564BC-C0D4-4989-AA1C-2E7ADA986DB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BC8ECD17-B62D-43C3-9F66-59B5D46BB664}" type="datetimeFigureOut">
              <a:rPr lang="en-US" smtClean="0"/>
              <a:pPr/>
              <a:t>12-Sep-18</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378564BC-C0D4-4989-AA1C-2E7ADA986DB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BC8ECD17-B62D-43C3-9F66-59B5D46BB664}" type="datetimeFigureOut">
              <a:rPr lang="en-US" smtClean="0"/>
              <a:pPr/>
              <a:t>12-Sep-18</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378564BC-C0D4-4989-AA1C-2E7ADA986DBC}" type="slidenum">
              <a:rPr lang="en-IN" smtClean="0"/>
              <a:pPr/>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BC8ECD17-B62D-43C3-9F66-59B5D46BB664}" type="datetimeFigureOut">
              <a:rPr lang="en-US" smtClean="0"/>
              <a:pPr/>
              <a:t>12-Sep-18</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378564BC-C0D4-4989-AA1C-2E7ADA986DB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BC8ECD17-B62D-43C3-9F66-59B5D46BB664}" type="datetimeFigureOut">
              <a:rPr lang="en-US" smtClean="0"/>
              <a:pPr/>
              <a:t>12-Sep-18</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378564BC-C0D4-4989-AA1C-2E7ADA986DBC}"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C8ECD17-B62D-43C3-9F66-59B5D46BB664}" type="datetimeFigureOut">
              <a:rPr lang="en-US" smtClean="0"/>
              <a:pPr/>
              <a:t>12-Sep-18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8564BC-C0D4-4989-AA1C-2E7ADA986DB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BC8ECD17-B62D-43C3-9F66-59B5D46BB664}" type="datetimeFigureOut">
              <a:rPr lang="en-US" smtClean="0"/>
              <a:pPr/>
              <a:t>12-Sep-18</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378564BC-C0D4-4989-AA1C-2E7ADA986DB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BC8ECD17-B62D-43C3-9F66-59B5D46BB664}" type="datetimeFigureOut">
              <a:rPr lang="en-US" smtClean="0"/>
              <a:pPr/>
              <a:t>12-Sep-18</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378564BC-C0D4-4989-AA1C-2E7ADA986DBC}"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BC8ECD17-B62D-43C3-9F66-59B5D46BB664}" type="datetimeFigureOut">
              <a:rPr lang="en-US" smtClean="0"/>
              <a:pPr/>
              <a:t>12-Sep-18</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378564BC-C0D4-4989-AA1C-2E7ADA986DBC}"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BC8ECD17-B62D-43C3-9F66-59B5D46BB664}" type="datetimeFigureOut">
              <a:rPr lang="en-US" smtClean="0"/>
              <a:pPr/>
              <a:t>12-Sep-18</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378564BC-C0D4-4989-AA1C-2E7ADA986DBC}"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9.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9.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00108"/>
            <a:ext cx="8229600" cy="1399032"/>
          </a:xfrm>
        </p:spPr>
        <p:txBody>
          <a:bodyPr>
            <a:normAutofit/>
          </a:bodyPr>
          <a:lstStyle/>
          <a:p>
            <a:pPr algn="ctr"/>
            <a:r>
              <a:rPr lang="en-US" b="1" dirty="0" smtClean="0">
                <a:solidFill>
                  <a:schemeClr val="accent6">
                    <a:lumMod val="60000"/>
                    <a:lumOff val="40000"/>
                  </a:schemeClr>
                </a:solidFill>
              </a:rPr>
              <a:t>PRESENTATION ON SHAFT SINKING TECNOLOGY</a:t>
            </a:r>
            <a:endParaRPr lang="en-IN" b="1" dirty="0">
              <a:solidFill>
                <a:schemeClr val="accent6">
                  <a:lumMod val="60000"/>
                  <a:lumOff val="4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1">
                    <a:lumMod val="75000"/>
                  </a:schemeClr>
                </a:solidFill>
              </a:rPr>
              <a:t>FACTORS  DETERMINING THE LOCATION OF A SHAFT ARE:</a:t>
            </a:r>
            <a:endParaRPr lang="en-IN" sz="3200" dirty="0">
              <a:solidFill>
                <a:schemeClr val="accent1">
                  <a:lumMod val="75000"/>
                </a:schemeClr>
              </a:solidFill>
            </a:endParaRPr>
          </a:p>
        </p:txBody>
      </p:sp>
      <p:graphicFrame>
        <p:nvGraphicFramePr>
          <p:cNvPr id="4" name="Content Placeholder 3"/>
          <p:cNvGraphicFramePr>
            <a:graphicFrameLocks noGrp="1"/>
          </p:cNvGraphicFramePr>
          <p:nvPr>
            <p:ph idx="1"/>
          </p:nvPr>
        </p:nvGraphicFramePr>
        <p:xfrm>
          <a:off x="357158" y="1357298"/>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14290"/>
            <a:ext cx="8229600" cy="919146"/>
          </a:xfrm>
        </p:spPr>
        <p:txBody>
          <a:bodyPr>
            <a:noAutofit/>
          </a:bodyPr>
          <a:lstStyle/>
          <a:p>
            <a:r>
              <a:rPr sz="3600" smtClean="0">
                <a:solidFill>
                  <a:schemeClr val="bg1"/>
                </a:solidFill>
              </a:rPr>
              <a:t>TEC</a:t>
            </a:r>
            <a:r>
              <a:rPr lang="en-IN" sz="3600" dirty="0" smtClean="0">
                <a:solidFill>
                  <a:schemeClr val="bg1"/>
                </a:solidFill>
              </a:rPr>
              <a:t>H</a:t>
            </a:r>
            <a:r>
              <a:rPr sz="3600" smtClean="0">
                <a:solidFill>
                  <a:schemeClr val="bg1"/>
                </a:solidFill>
              </a:rPr>
              <a:t>NICAL</a:t>
            </a:r>
            <a:br>
              <a:rPr sz="3600" smtClean="0">
                <a:solidFill>
                  <a:schemeClr val="bg1"/>
                </a:solidFill>
              </a:rPr>
            </a:br>
            <a:endParaRPr lang="en-IN" sz="3600" dirty="0">
              <a:solidFill>
                <a:schemeClr val="bg1"/>
              </a:solidFill>
            </a:endParaRPr>
          </a:p>
        </p:txBody>
      </p:sp>
      <p:sp>
        <p:nvSpPr>
          <p:cNvPr id="2" name="Content Placeholder 1"/>
          <p:cNvSpPr>
            <a:spLocks noGrp="1"/>
          </p:cNvSpPr>
          <p:nvPr>
            <p:ph idx="1"/>
          </p:nvPr>
        </p:nvSpPr>
        <p:spPr>
          <a:xfrm flipH="1">
            <a:off x="357158" y="1571612"/>
            <a:ext cx="100042" cy="45719"/>
          </a:xfrm>
        </p:spPr>
        <p:txBody>
          <a:bodyPr>
            <a:normAutofit fontScale="25000" lnSpcReduction="20000"/>
          </a:bodyPr>
          <a:lstStyle/>
          <a:p>
            <a:endParaRPr lang="en-IN" dirty="0"/>
          </a:p>
        </p:txBody>
      </p:sp>
      <p:grpSp>
        <p:nvGrpSpPr>
          <p:cNvPr id="4" name="Group 3"/>
          <p:cNvGrpSpPr/>
          <p:nvPr/>
        </p:nvGrpSpPr>
        <p:grpSpPr>
          <a:xfrm>
            <a:off x="285720" y="428604"/>
            <a:ext cx="7715304" cy="6179174"/>
            <a:chOff x="-76200" y="-715997"/>
            <a:chExt cx="8229600" cy="2090956"/>
          </a:xfrm>
        </p:grpSpPr>
        <p:sp>
          <p:nvSpPr>
            <p:cNvPr id="5" name="Rounded Rectangle 4"/>
            <p:cNvSpPr/>
            <p:nvPr/>
          </p:nvSpPr>
          <p:spPr>
            <a:xfrm>
              <a:off x="-76200" y="-619302"/>
              <a:ext cx="8229600" cy="186297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6" name="Rounded Rectangle 4"/>
            <p:cNvSpPr/>
            <p:nvPr/>
          </p:nvSpPr>
          <p:spPr>
            <a:xfrm>
              <a:off x="0" y="-715997"/>
              <a:ext cx="8026728" cy="20909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kern="1200" dirty="0" smtClean="0"/>
                <a:t>1 . Geological, hydrological and graphical </a:t>
              </a:r>
              <a:r>
                <a:rPr lang="en-US" sz="2400" dirty="0" smtClean="0"/>
                <a:t>     </a:t>
              </a:r>
            </a:p>
            <a:p>
              <a:pPr lvl="0" algn="l" defTabSz="1066800">
                <a:lnSpc>
                  <a:spcPct val="90000"/>
                </a:lnSpc>
                <a:spcBef>
                  <a:spcPct val="0"/>
                </a:spcBef>
                <a:spcAft>
                  <a:spcPct val="35000"/>
                </a:spcAft>
              </a:pPr>
              <a:r>
                <a:rPr lang="en-US" sz="2400" b="0" kern="1200" dirty="0" smtClean="0"/>
                <a:t>     consideration.  </a:t>
              </a:r>
              <a:br>
                <a:rPr lang="en-US" sz="2400" b="0" kern="1200" dirty="0" smtClean="0"/>
              </a:br>
              <a:r>
                <a:rPr lang="en-US" sz="2400" dirty="0" smtClean="0"/>
                <a:t>2</a:t>
              </a:r>
              <a:r>
                <a:rPr lang="en-US" sz="2400" b="0" kern="1200" dirty="0" smtClean="0"/>
                <a:t> . Level ground</a:t>
              </a:r>
              <a:br>
                <a:rPr lang="en-US" sz="2400" b="0" kern="1200" dirty="0" smtClean="0"/>
              </a:br>
              <a:r>
                <a:rPr lang="en-US" sz="2400" dirty="0" smtClean="0"/>
                <a:t>3 </a:t>
              </a:r>
              <a:r>
                <a:rPr lang="en-US" sz="2400" b="0" kern="1200" dirty="0" smtClean="0"/>
                <a:t>. Free from faults, folds, dykes, washouts etc.</a:t>
              </a:r>
              <a:br>
                <a:rPr lang="en-US" sz="2400" b="0" kern="1200" dirty="0" smtClean="0"/>
              </a:br>
              <a:r>
                <a:rPr lang="en-US" sz="2400" b="0" kern="1200" dirty="0" smtClean="0"/>
                <a:t>4 . </a:t>
              </a:r>
              <a:r>
                <a:rPr lang="en-US" sz="2400" dirty="0" smtClean="0"/>
                <a:t>R</a:t>
              </a:r>
              <a:r>
                <a:rPr lang="en-US" sz="2400" b="0" kern="1200" dirty="0" smtClean="0"/>
                <a:t>ock should be competent.</a:t>
              </a:r>
              <a:br>
                <a:rPr lang="en-US" sz="2400" b="0" kern="1200" dirty="0" smtClean="0"/>
              </a:br>
              <a:r>
                <a:rPr lang="en-US" sz="2400" b="0" kern="1200" dirty="0" smtClean="0"/>
                <a:t>5 . Make of water should be minimum.</a:t>
              </a:r>
            </a:p>
            <a:p>
              <a:pPr lvl="0" defTabSz="711200">
                <a:lnSpc>
                  <a:spcPct val="90000"/>
                </a:lnSpc>
                <a:spcBef>
                  <a:spcPct val="0"/>
                </a:spcBef>
                <a:spcAft>
                  <a:spcPct val="35000"/>
                </a:spcAft>
              </a:pPr>
              <a:r>
                <a:rPr lang="en-US" sz="2400" dirty="0" smtClean="0"/>
                <a:t>6 . Bearing strength of ground: adequate to bear    </a:t>
              </a:r>
            </a:p>
            <a:p>
              <a:pPr lvl="0" defTabSz="711200">
                <a:lnSpc>
                  <a:spcPct val="90000"/>
                </a:lnSpc>
                <a:spcBef>
                  <a:spcPct val="0"/>
                </a:spcBef>
                <a:spcAft>
                  <a:spcPct val="35000"/>
                </a:spcAft>
              </a:pPr>
              <a:r>
                <a:rPr lang="en-US" sz="2400" dirty="0" smtClean="0"/>
                <a:t>     the structure of head gear and buildings</a:t>
              </a:r>
              <a:r>
                <a:rPr lang="en-US" sz="1600" dirty="0" smtClean="0"/>
                <a:t>.      </a:t>
              </a:r>
            </a:p>
            <a:p>
              <a:pPr lvl="0" defTabSz="711200">
                <a:lnSpc>
                  <a:spcPct val="90000"/>
                </a:lnSpc>
                <a:spcBef>
                  <a:spcPct val="0"/>
                </a:spcBef>
                <a:spcAft>
                  <a:spcPct val="35000"/>
                </a:spcAft>
              </a:pPr>
              <a:r>
                <a:rPr lang="en-US" sz="2400" dirty="0" smtClean="0"/>
                <a:t>7 . Loss of coal in shaft pillar should be minimum.</a:t>
              </a:r>
            </a:p>
            <a:p>
              <a:pPr lvl="0" defTabSz="711200">
                <a:lnSpc>
                  <a:spcPct val="90000"/>
                </a:lnSpc>
                <a:spcBef>
                  <a:spcPct val="0"/>
                </a:spcBef>
                <a:spcAft>
                  <a:spcPct val="35000"/>
                </a:spcAft>
              </a:pPr>
              <a:r>
                <a:rPr lang="en-US" sz="2400" dirty="0" smtClean="0"/>
                <a:t>8 . Land slide in hilly terrain should  be considered.</a:t>
              </a:r>
            </a:p>
            <a:p>
              <a:pPr lvl="0" algn="l" defTabSz="1066800">
                <a:lnSpc>
                  <a:spcPct val="90000"/>
                </a:lnSpc>
                <a:spcBef>
                  <a:spcPct val="0"/>
                </a:spcBef>
                <a:spcAft>
                  <a:spcPct val="35000"/>
                </a:spcAft>
              </a:pPr>
              <a:endParaRPr lang="en-US" sz="2400" b="0" kern="1200" dirty="0" smtClean="0"/>
            </a:p>
          </p:txBody>
        </p:sp>
      </p:grpSp>
      <p:sp>
        <p:nvSpPr>
          <p:cNvPr id="9" name="Rounded Rectangle 4"/>
          <p:cNvSpPr/>
          <p:nvPr/>
        </p:nvSpPr>
        <p:spPr>
          <a:xfrm>
            <a:off x="444227" y="2500306"/>
            <a:ext cx="7985425" cy="33575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endParaRPr lang="en-IN" sz="1600" kern="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solidFill>
                  <a:schemeClr val="bg1"/>
                </a:solidFill>
              </a:rPr>
              <a:t>HYDROLOGICAL</a:t>
            </a:r>
            <a:br>
              <a:rPr smtClean="0">
                <a:solidFill>
                  <a:schemeClr val="bg1"/>
                </a:solidFill>
              </a:rPr>
            </a:br>
            <a:r>
              <a:rPr smtClean="0">
                <a:solidFill>
                  <a:schemeClr val="bg1"/>
                </a:solidFill>
              </a:rPr>
              <a:t>	</a:t>
            </a:r>
            <a:endParaRPr lang="en-IN" dirty="0">
              <a:solidFill>
                <a:schemeClr val="bg1"/>
              </a:solidFill>
            </a:endParaRPr>
          </a:p>
        </p:txBody>
      </p:sp>
      <p:graphicFrame>
        <p:nvGraphicFramePr>
          <p:cNvPr id="4" name="Content Placeholder 3"/>
          <p:cNvGraphicFramePr>
            <a:graphicFrameLocks noGrp="1"/>
          </p:cNvGraphicFramePr>
          <p:nvPr>
            <p:ph idx="1"/>
          </p:nvPr>
        </p:nvGraphicFramePr>
        <p:xfrm>
          <a:off x="428596" y="1214422"/>
          <a:ext cx="8215370" cy="4643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solidFill>
                  <a:schemeClr val="bg1"/>
                </a:solidFill>
              </a:rPr>
              <a:t>ECONOMICAL</a:t>
            </a:r>
            <a:endParaRPr lang="en-IN" dirty="0">
              <a:solidFill>
                <a:schemeClr val="bg1"/>
              </a:solidFill>
            </a:endParaRPr>
          </a:p>
        </p:txBody>
      </p:sp>
      <p:graphicFrame>
        <p:nvGraphicFramePr>
          <p:cNvPr id="4" name="Content Placeholder 3"/>
          <p:cNvGraphicFramePr>
            <a:graphicFrameLocks noGrp="1"/>
          </p:cNvGraphicFramePr>
          <p:nvPr>
            <p:ph idx="1"/>
          </p:nvPr>
        </p:nvGraphicFramePr>
        <p:xfrm>
          <a:off x="285720" y="1714488"/>
          <a:ext cx="8229600" cy="2905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643182"/>
            <a:ext cx="7924800" cy="1714512"/>
          </a:xfrm>
        </p:spPr>
        <p:txBody>
          <a:bodyPr/>
          <a:lstStyle/>
          <a:p>
            <a:pPr algn="ctr"/>
            <a:r>
              <a:rPr smtClean="0">
                <a:solidFill>
                  <a:schemeClr val="tx1"/>
                </a:solidFill>
              </a:rPr>
              <a:t>DIFFERENT LAYOUTS OF LOCATING A</a:t>
            </a:r>
            <a:r>
              <a:rPr lang="en-US" dirty="0" smtClean="0">
                <a:solidFill>
                  <a:schemeClr val="tx1"/>
                </a:solidFill>
              </a:rPr>
              <a:t> </a:t>
            </a:r>
            <a:r>
              <a:rPr smtClean="0">
                <a:solidFill>
                  <a:schemeClr val="tx1"/>
                </a:solidFill>
              </a:rPr>
              <a:t> SHAFT</a:t>
            </a:r>
            <a:endParaRPr lang="en-IN"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982240" y="4232678"/>
            <a:ext cx="962028" cy="1354937"/>
          </a:xfrm>
        </p:spPr>
        <p:txBody>
          <a:bodyPr>
            <a:normAutofit fontScale="90000"/>
          </a:bodyPr>
          <a:lstStyle/>
          <a:p>
            <a:r>
              <a:rPr lang="en-US" dirty="0" smtClean="0"/>
              <a:t>DOWN CASTE</a:t>
            </a:r>
            <a:endParaRPr lang="en-IN" dirty="0"/>
          </a:p>
        </p:txBody>
      </p:sp>
      <p:grpSp>
        <p:nvGrpSpPr>
          <p:cNvPr id="1026" name="Group 2"/>
          <p:cNvGrpSpPr>
            <a:grpSpLocks noGrp="1"/>
          </p:cNvGrpSpPr>
          <p:nvPr>
            <p:ph type="pic" idx="1"/>
          </p:nvPr>
        </p:nvGrpSpPr>
        <p:grpSpPr bwMode="auto">
          <a:xfrm>
            <a:off x="285720" y="500042"/>
            <a:ext cx="5394441" cy="3730554"/>
            <a:chOff x="1506" y="3642"/>
            <a:chExt cx="4286" cy="1753"/>
          </a:xfrm>
        </p:grpSpPr>
        <p:cxnSp>
          <p:nvCxnSpPr>
            <p:cNvPr id="1028" name="AutoShape 4"/>
            <p:cNvCxnSpPr>
              <a:cxnSpLocks noChangeShapeType="1"/>
            </p:cNvCxnSpPr>
            <p:nvPr/>
          </p:nvCxnSpPr>
          <p:spPr bwMode="auto">
            <a:xfrm flipH="1">
              <a:off x="3600" y="4103"/>
              <a:ext cx="526" cy="983"/>
            </a:xfrm>
            <a:prstGeom prst="straightConnector1">
              <a:avLst/>
            </a:prstGeom>
            <a:noFill/>
            <a:ln w="9525">
              <a:solidFill>
                <a:srgbClr val="000000"/>
              </a:solidFill>
              <a:round/>
              <a:headEnd/>
              <a:tailEnd type="triangle" w="med" len="med"/>
            </a:ln>
          </p:spPr>
        </p:cxnSp>
        <p:cxnSp>
          <p:nvCxnSpPr>
            <p:cNvPr id="1029" name="AutoShape 5"/>
            <p:cNvCxnSpPr>
              <a:cxnSpLocks noChangeShapeType="1"/>
            </p:cNvCxnSpPr>
            <p:nvPr/>
          </p:nvCxnSpPr>
          <p:spPr bwMode="auto">
            <a:xfrm>
              <a:off x="5252" y="4414"/>
              <a:ext cx="540" cy="0"/>
            </a:xfrm>
            <a:prstGeom prst="straightConnector1">
              <a:avLst/>
            </a:prstGeom>
            <a:noFill/>
            <a:ln w="9525">
              <a:solidFill>
                <a:srgbClr val="000000"/>
              </a:solidFill>
              <a:round/>
              <a:headEnd/>
              <a:tailEnd/>
            </a:ln>
          </p:spPr>
        </p:cxnSp>
        <p:cxnSp>
          <p:nvCxnSpPr>
            <p:cNvPr id="1030" name="AutoShape 6"/>
            <p:cNvCxnSpPr>
              <a:cxnSpLocks noChangeShapeType="1"/>
            </p:cNvCxnSpPr>
            <p:nvPr/>
          </p:nvCxnSpPr>
          <p:spPr bwMode="auto">
            <a:xfrm>
              <a:off x="5536" y="4414"/>
              <a:ext cx="11" cy="573"/>
            </a:xfrm>
            <a:prstGeom prst="straightConnector1">
              <a:avLst/>
            </a:prstGeom>
            <a:noFill/>
            <a:ln w="9525">
              <a:solidFill>
                <a:srgbClr val="000000"/>
              </a:solidFill>
              <a:round/>
              <a:headEnd/>
              <a:tailEnd type="triangle" w="med" len="med"/>
            </a:ln>
          </p:spPr>
        </p:cxnSp>
        <p:sp>
          <p:nvSpPr>
            <p:cNvPr id="1031" name="Rectangle 7"/>
            <p:cNvSpPr>
              <a:spLocks noChangeArrowheads="1"/>
            </p:cNvSpPr>
            <p:nvPr/>
          </p:nvSpPr>
          <p:spPr bwMode="auto">
            <a:xfrm>
              <a:off x="1506" y="3693"/>
              <a:ext cx="3669" cy="170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cxnSp>
          <p:nvCxnSpPr>
            <p:cNvPr id="1032" name="AutoShape 8"/>
            <p:cNvCxnSpPr>
              <a:cxnSpLocks noChangeShapeType="1"/>
            </p:cNvCxnSpPr>
            <p:nvPr/>
          </p:nvCxnSpPr>
          <p:spPr bwMode="auto">
            <a:xfrm flipV="1">
              <a:off x="1506" y="4593"/>
              <a:ext cx="3669" cy="13"/>
            </a:xfrm>
            <a:prstGeom prst="straightConnector1">
              <a:avLst/>
            </a:prstGeom>
            <a:noFill/>
            <a:ln w="9525" cap="rnd">
              <a:solidFill>
                <a:srgbClr val="000000"/>
              </a:solidFill>
              <a:prstDash val="sysDot"/>
              <a:round/>
              <a:headEnd/>
              <a:tailEnd/>
            </a:ln>
          </p:spPr>
        </p:cxnSp>
        <p:cxnSp>
          <p:nvCxnSpPr>
            <p:cNvPr id="1033" name="AutoShape 9"/>
            <p:cNvCxnSpPr>
              <a:cxnSpLocks noChangeShapeType="1"/>
            </p:cNvCxnSpPr>
            <p:nvPr/>
          </p:nvCxnSpPr>
          <p:spPr bwMode="auto">
            <a:xfrm>
              <a:off x="3207" y="3670"/>
              <a:ext cx="1" cy="1725"/>
            </a:xfrm>
            <a:prstGeom prst="straightConnector1">
              <a:avLst/>
            </a:prstGeom>
            <a:noFill/>
            <a:ln w="9525" cap="rnd">
              <a:solidFill>
                <a:srgbClr val="000000"/>
              </a:solidFill>
              <a:prstDash val="sysDot"/>
              <a:round/>
              <a:headEnd/>
              <a:tailEnd/>
            </a:ln>
          </p:spPr>
        </p:cxnSp>
        <p:sp>
          <p:nvSpPr>
            <p:cNvPr id="1034" name="AutoShape 10"/>
            <p:cNvSpPr>
              <a:spLocks noChangeArrowheads="1"/>
            </p:cNvSpPr>
            <p:nvPr/>
          </p:nvSpPr>
          <p:spPr bwMode="auto">
            <a:xfrm>
              <a:off x="3095" y="3642"/>
              <a:ext cx="227" cy="134"/>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5" name="AutoShape 11"/>
            <p:cNvSpPr>
              <a:spLocks noChangeArrowheads="1"/>
            </p:cNvSpPr>
            <p:nvPr/>
          </p:nvSpPr>
          <p:spPr bwMode="auto">
            <a:xfrm>
              <a:off x="3095" y="4279"/>
              <a:ext cx="228" cy="134"/>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6" name="AutoShape 12"/>
            <p:cNvSpPr>
              <a:spLocks noChangeArrowheads="1"/>
            </p:cNvSpPr>
            <p:nvPr/>
          </p:nvSpPr>
          <p:spPr bwMode="auto">
            <a:xfrm>
              <a:off x="3095" y="4514"/>
              <a:ext cx="234" cy="152"/>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grpSp>
      <p:graphicFrame>
        <p:nvGraphicFramePr>
          <p:cNvPr id="16" name="Diagram 15"/>
          <p:cNvGraphicFramePr/>
          <p:nvPr/>
        </p:nvGraphicFramePr>
        <p:xfrm>
          <a:off x="5715008" y="571480"/>
          <a:ext cx="2971792" cy="5448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0" name="Straight Arrow Connector 19"/>
          <p:cNvCxnSpPr>
            <a:endCxn id="1036" idx="3"/>
          </p:cNvCxnSpPr>
          <p:nvPr/>
        </p:nvCxnSpPr>
        <p:spPr>
          <a:xfrm rot="5400000" flipH="1" flipV="1">
            <a:off x="1015834" y="3116176"/>
            <a:ext cx="1797295" cy="8286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rot="10800000" flipV="1">
            <a:off x="2286000" y="4644788"/>
            <a:ext cx="642926" cy="369332"/>
          </a:xfrm>
          <a:prstGeom prst="rect">
            <a:avLst/>
          </a:prstGeom>
        </p:spPr>
        <p:txBody>
          <a:bodyPr wrap="square">
            <a:spAutoFit/>
          </a:bodyPr>
          <a:lstStyle/>
          <a:p>
            <a:r>
              <a:rPr lang="en-IN" dirty="0" smtClean="0"/>
              <a:t>(A)</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214282" y="285728"/>
            <a:ext cx="4662801" cy="2714644"/>
          </a:xfrm>
          <a:prstGeom prst="rect">
            <a:avLst/>
          </a:prstGeom>
          <a:noFill/>
          <a:ln w="9525">
            <a:noFill/>
            <a:miter lim="800000"/>
            <a:headEnd/>
            <a:tailEnd/>
          </a:ln>
          <a:effectLst/>
        </p:spPr>
      </p:pic>
      <p:sp>
        <p:nvSpPr>
          <p:cNvPr id="7" name="Rounded Rectangle 6"/>
          <p:cNvSpPr/>
          <p:nvPr/>
        </p:nvSpPr>
        <p:spPr>
          <a:xfrm>
            <a:off x="5250661" y="500042"/>
            <a:ext cx="3714776" cy="1643074"/>
          </a:xfrm>
          <a:prstGeom prst="roundRect">
            <a:avLst/>
          </a:prstGeom>
          <a:solidFill>
            <a:srgbClr val="4A542A"/>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just"/>
            <a:r>
              <a:rPr lang="en-US" dirty="0" smtClean="0"/>
              <a:t>After sinking it is easy to connect the two shaft with a short connection to provide Normal ventilation to the face.</a:t>
            </a:r>
            <a:endParaRPr lang="en-IN" dirty="0" smtClean="0"/>
          </a:p>
          <a:p>
            <a:pPr algn="just"/>
            <a:endParaRPr lang="en-IN" dirty="0"/>
          </a:p>
        </p:txBody>
      </p:sp>
      <p:sp>
        <p:nvSpPr>
          <p:cNvPr id="8" name="Rounded Rectangle 7"/>
          <p:cNvSpPr/>
          <p:nvPr/>
        </p:nvSpPr>
        <p:spPr>
          <a:xfrm>
            <a:off x="5214942" y="2214554"/>
            <a:ext cx="3786214" cy="1428760"/>
          </a:xfrm>
          <a:prstGeom prst="roundRect">
            <a:avLst/>
          </a:prstGeom>
          <a:solidFill>
            <a:srgbClr val="4A542A"/>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just"/>
            <a:r>
              <a:rPr lang="en-US" dirty="0" smtClean="0"/>
              <a:t>It is possible to make surface layout more compact and also to reduce the total no. of pit Bottom excavation.</a:t>
            </a:r>
            <a:endParaRPr lang="en-IN" dirty="0" smtClean="0"/>
          </a:p>
          <a:p>
            <a:pPr algn="just"/>
            <a:endParaRPr lang="en-IN" dirty="0"/>
          </a:p>
        </p:txBody>
      </p:sp>
      <p:sp>
        <p:nvSpPr>
          <p:cNvPr id="9" name="Rounded Rectangle 8"/>
          <p:cNvSpPr/>
          <p:nvPr/>
        </p:nvSpPr>
        <p:spPr>
          <a:xfrm>
            <a:off x="5214942" y="5357826"/>
            <a:ext cx="3786214" cy="1000132"/>
          </a:xfrm>
          <a:prstGeom prst="roundRect">
            <a:avLst/>
          </a:prstGeom>
          <a:solidFill>
            <a:srgbClr val="4A542A"/>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just"/>
            <a:r>
              <a:rPr lang="en-US" dirty="0" smtClean="0"/>
              <a:t>Total area of shaft pillar left is comparatively less.</a:t>
            </a:r>
            <a:endParaRPr lang="en-IN" dirty="0" smtClean="0"/>
          </a:p>
          <a:p>
            <a:pPr algn="just"/>
            <a:endParaRPr lang="en-IN" dirty="0"/>
          </a:p>
        </p:txBody>
      </p:sp>
      <p:sp>
        <p:nvSpPr>
          <p:cNvPr id="10" name="Rounded Rectangle 9"/>
          <p:cNvSpPr/>
          <p:nvPr/>
        </p:nvSpPr>
        <p:spPr>
          <a:xfrm>
            <a:off x="5250661" y="3714752"/>
            <a:ext cx="3714776" cy="1571636"/>
          </a:xfrm>
          <a:prstGeom prst="roundRect">
            <a:avLst/>
          </a:prstGeom>
          <a:solidFill>
            <a:srgbClr val="4A542A"/>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just"/>
            <a:r>
              <a:rPr lang="en-US" dirty="0" smtClean="0"/>
              <a:t>In an emergency main winding shaft can be used after coal winding and also when the Main shaft is stopped for repairs.</a:t>
            </a:r>
            <a:endParaRPr lang="en-IN" dirty="0" smtClean="0"/>
          </a:p>
          <a:p>
            <a:pPr algn="just"/>
            <a:endParaRPr lang="en-IN" dirty="0"/>
          </a:p>
        </p:txBody>
      </p:sp>
      <p:sp>
        <p:nvSpPr>
          <p:cNvPr id="11" name="Rectangle 10"/>
          <p:cNvSpPr/>
          <p:nvPr/>
        </p:nvSpPr>
        <p:spPr>
          <a:xfrm>
            <a:off x="2000232" y="2690336"/>
            <a:ext cx="714380" cy="369332"/>
          </a:xfrm>
          <a:prstGeom prst="rect">
            <a:avLst/>
          </a:prstGeom>
        </p:spPr>
        <p:txBody>
          <a:bodyPr wrap="square">
            <a:spAutoFit/>
          </a:bodyPr>
          <a:lstStyle/>
          <a:p>
            <a:r>
              <a:rPr lang="en-IN" dirty="0" smtClean="0"/>
              <a:t>B</a:t>
            </a:r>
            <a:endParaRPr lang="en-IN" dirty="0"/>
          </a:p>
        </p:txBody>
      </p:sp>
      <p:sp>
        <p:nvSpPr>
          <p:cNvPr id="12" name="Rectangle 11"/>
          <p:cNvSpPr/>
          <p:nvPr/>
        </p:nvSpPr>
        <p:spPr>
          <a:xfrm>
            <a:off x="1928794" y="3214686"/>
            <a:ext cx="500066" cy="369332"/>
          </a:xfrm>
          <a:prstGeom prst="rect">
            <a:avLst/>
          </a:prstGeom>
        </p:spPr>
        <p:txBody>
          <a:bodyPr wrap="square">
            <a:spAutoFit/>
          </a:bodyPr>
          <a:lstStyle/>
          <a:p>
            <a:r>
              <a:rPr lang="en-IN" dirty="0" smtClean="0"/>
              <a:t>(B)</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1428728" y="4357694"/>
            <a:ext cx="1104904" cy="1962160"/>
          </a:xfrm>
        </p:spPr>
        <p:txBody>
          <a:bodyPr>
            <a:normAutofit/>
          </a:bodyPr>
          <a:lstStyle/>
          <a:p>
            <a:r>
              <a:rPr lang="en-US" dirty="0" smtClean="0"/>
              <a:t>DOWN CASTE</a:t>
            </a:r>
            <a:endParaRPr lang="en-IN" dirty="0"/>
          </a:p>
        </p:txBody>
      </p:sp>
      <p:grpSp>
        <p:nvGrpSpPr>
          <p:cNvPr id="3074" name="Group 2"/>
          <p:cNvGrpSpPr>
            <a:grpSpLocks noGrp="1"/>
          </p:cNvGrpSpPr>
          <p:nvPr>
            <p:ph type="pic" idx="1"/>
          </p:nvPr>
        </p:nvGrpSpPr>
        <p:grpSpPr bwMode="auto">
          <a:xfrm>
            <a:off x="357158" y="928670"/>
            <a:ext cx="5072098" cy="3928790"/>
            <a:chOff x="1907" y="6526"/>
            <a:chExt cx="4015" cy="2249"/>
          </a:xfrm>
        </p:grpSpPr>
        <p:cxnSp>
          <p:nvCxnSpPr>
            <p:cNvPr id="3075" name="AutoShape 3"/>
            <p:cNvCxnSpPr>
              <a:cxnSpLocks noChangeShapeType="1"/>
            </p:cNvCxnSpPr>
            <p:nvPr/>
          </p:nvCxnSpPr>
          <p:spPr bwMode="auto">
            <a:xfrm>
              <a:off x="3144" y="6920"/>
              <a:ext cx="1024" cy="1108"/>
            </a:xfrm>
            <a:prstGeom prst="straightConnector1">
              <a:avLst/>
            </a:prstGeom>
            <a:noFill/>
            <a:ln w="9525">
              <a:solidFill>
                <a:srgbClr val="000000"/>
              </a:solidFill>
              <a:round/>
              <a:headEnd/>
              <a:tailEnd type="triangle" w="med" len="med"/>
            </a:ln>
          </p:spPr>
        </p:cxnSp>
        <p:cxnSp>
          <p:nvCxnSpPr>
            <p:cNvPr id="3076" name="AutoShape 4"/>
            <p:cNvCxnSpPr>
              <a:cxnSpLocks noChangeShapeType="1"/>
            </p:cNvCxnSpPr>
            <p:nvPr/>
          </p:nvCxnSpPr>
          <p:spPr bwMode="auto">
            <a:xfrm flipH="1">
              <a:off x="3943" y="6595"/>
              <a:ext cx="14" cy="1883"/>
            </a:xfrm>
            <a:prstGeom prst="straightConnector1">
              <a:avLst/>
            </a:prstGeom>
            <a:noFill/>
            <a:ln w="9525" cap="rnd">
              <a:solidFill>
                <a:srgbClr val="000000"/>
              </a:solidFill>
              <a:prstDash val="sysDot"/>
              <a:round/>
              <a:headEnd/>
              <a:tailEnd/>
            </a:ln>
          </p:spPr>
        </p:cxnSp>
        <p:sp>
          <p:nvSpPr>
            <p:cNvPr id="3077" name="Rectangle 5"/>
            <p:cNvSpPr>
              <a:spLocks noChangeArrowheads="1"/>
            </p:cNvSpPr>
            <p:nvPr/>
          </p:nvSpPr>
          <p:spPr bwMode="auto">
            <a:xfrm>
              <a:off x="1907" y="6595"/>
              <a:ext cx="4015" cy="18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cxnSp>
          <p:nvCxnSpPr>
            <p:cNvPr id="3078" name="AutoShape 6"/>
            <p:cNvCxnSpPr>
              <a:cxnSpLocks noChangeShapeType="1"/>
            </p:cNvCxnSpPr>
            <p:nvPr/>
          </p:nvCxnSpPr>
          <p:spPr bwMode="auto">
            <a:xfrm flipV="1">
              <a:off x="1907" y="7509"/>
              <a:ext cx="4015" cy="28"/>
            </a:xfrm>
            <a:prstGeom prst="straightConnector1">
              <a:avLst/>
            </a:prstGeom>
            <a:noFill/>
            <a:ln w="9525" cap="rnd">
              <a:solidFill>
                <a:srgbClr val="000000"/>
              </a:solidFill>
              <a:prstDash val="sysDot"/>
              <a:round/>
              <a:headEnd/>
              <a:tailEnd/>
            </a:ln>
          </p:spPr>
        </p:cxnSp>
        <p:cxnSp>
          <p:nvCxnSpPr>
            <p:cNvPr id="3079" name="AutoShape 7"/>
            <p:cNvCxnSpPr>
              <a:cxnSpLocks noChangeShapeType="1"/>
            </p:cNvCxnSpPr>
            <p:nvPr/>
          </p:nvCxnSpPr>
          <p:spPr bwMode="auto">
            <a:xfrm rot="5400000" flipH="1" flipV="1">
              <a:off x="2874" y="7829"/>
              <a:ext cx="1167" cy="725"/>
            </a:xfrm>
            <a:prstGeom prst="straightConnector1">
              <a:avLst/>
            </a:prstGeom>
            <a:noFill/>
            <a:ln w="9525">
              <a:solidFill>
                <a:srgbClr val="000000"/>
              </a:solidFill>
              <a:round/>
              <a:headEnd/>
              <a:tailEnd type="triangle" w="med" len="med"/>
            </a:ln>
          </p:spPr>
        </p:cxnSp>
        <p:cxnSp>
          <p:nvCxnSpPr>
            <p:cNvPr id="3080" name="AutoShape 8"/>
            <p:cNvCxnSpPr>
              <a:cxnSpLocks noChangeShapeType="1"/>
            </p:cNvCxnSpPr>
            <p:nvPr/>
          </p:nvCxnSpPr>
          <p:spPr bwMode="auto">
            <a:xfrm flipV="1">
              <a:off x="3873" y="6595"/>
              <a:ext cx="0" cy="1883"/>
            </a:xfrm>
            <a:prstGeom prst="straightConnector1">
              <a:avLst/>
            </a:prstGeom>
            <a:noFill/>
            <a:ln w="9525" cap="rnd">
              <a:solidFill>
                <a:srgbClr val="000000"/>
              </a:solidFill>
              <a:prstDash val="sysDot"/>
              <a:round/>
              <a:headEnd/>
              <a:tailEnd/>
            </a:ln>
          </p:spPr>
        </p:cxnSp>
        <p:sp>
          <p:nvSpPr>
            <p:cNvPr id="3081" name="AutoShape 9"/>
            <p:cNvSpPr>
              <a:spLocks noChangeArrowheads="1"/>
            </p:cNvSpPr>
            <p:nvPr/>
          </p:nvSpPr>
          <p:spPr bwMode="auto">
            <a:xfrm>
              <a:off x="3763" y="6526"/>
              <a:ext cx="194" cy="180"/>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082" name="AutoShape 10"/>
            <p:cNvSpPr>
              <a:spLocks noChangeArrowheads="1"/>
            </p:cNvSpPr>
            <p:nvPr/>
          </p:nvSpPr>
          <p:spPr bwMode="auto">
            <a:xfrm>
              <a:off x="3763" y="7426"/>
              <a:ext cx="194" cy="180"/>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grpSp>
      <p:graphicFrame>
        <p:nvGraphicFramePr>
          <p:cNvPr id="14" name="Diagram 13"/>
          <p:cNvGraphicFramePr/>
          <p:nvPr/>
        </p:nvGraphicFramePr>
        <p:xfrm>
          <a:off x="5715008" y="357166"/>
          <a:ext cx="3071834" cy="628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Rectangle 16"/>
          <p:cNvSpPr/>
          <p:nvPr/>
        </p:nvSpPr>
        <p:spPr>
          <a:xfrm>
            <a:off x="2928926" y="4714884"/>
            <a:ext cx="857256" cy="369332"/>
          </a:xfrm>
          <a:prstGeom prst="rect">
            <a:avLst/>
          </a:prstGeom>
        </p:spPr>
        <p:txBody>
          <a:bodyPr wrap="square">
            <a:spAutoFit/>
          </a:bodyPr>
          <a:lstStyle/>
          <a:p>
            <a:r>
              <a:rPr lang="en-US" dirty="0" smtClean="0"/>
              <a:t>( C )</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947714" y="4376746"/>
            <a:ext cx="1071570" cy="1319218"/>
          </a:xfrm>
        </p:spPr>
        <p:txBody>
          <a:bodyPr>
            <a:normAutofit fontScale="90000"/>
          </a:bodyPr>
          <a:lstStyle/>
          <a:p>
            <a:r>
              <a:rPr lang="en-US" dirty="0" smtClean="0"/>
              <a:t>DOWN CASTE</a:t>
            </a:r>
            <a:endParaRPr lang="en-IN" dirty="0"/>
          </a:p>
        </p:txBody>
      </p:sp>
      <p:grpSp>
        <p:nvGrpSpPr>
          <p:cNvPr id="4098" name="Group 2"/>
          <p:cNvGrpSpPr>
            <a:grpSpLocks noGrp="1"/>
          </p:cNvGrpSpPr>
          <p:nvPr>
            <p:ph type="pic" idx="1"/>
          </p:nvPr>
        </p:nvGrpSpPr>
        <p:grpSpPr bwMode="auto">
          <a:xfrm>
            <a:off x="428615" y="500010"/>
            <a:ext cx="5400694" cy="4349006"/>
            <a:chOff x="7528" y="6692"/>
            <a:chExt cx="3849" cy="2304"/>
          </a:xfrm>
        </p:grpSpPr>
        <p:sp>
          <p:nvSpPr>
            <p:cNvPr id="4099" name="Rectangle 3"/>
            <p:cNvSpPr>
              <a:spLocks noChangeArrowheads="1"/>
            </p:cNvSpPr>
            <p:nvPr/>
          </p:nvSpPr>
          <p:spPr bwMode="auto">
            <a:xfrm>
              <a:off x="7528" y="6706"/>
              <a:ext cx="3849" cy="18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cxnSp>
          <p:nvCxnSpPr>
            <p:cNvPr id="4100" name="AutoShape 4"/>
            <p:cNvCxnSpPr>
              <a:cxnSpLocks noChangeShapeType="1"/>
            </p:cNvCxnSpPr>
            <p:nvPr/>
          </p:nvCxnSpPr>
          <p:spPr bwMode="auto">
            <a:xfrm>
              <a:off x="9286" y="6706"/>
              <a:ext cx="14" cy="1883"/>
            </a:xfrm>
            <a:prstGeom prst="straightConnector1">
              <a:avLst/>
            </a:prstGeom>
            <a:noFill/>
            <a:ln w="9525" cap="rnd">
              <a:solidFill>
                <a:srgbClr val="000000"/>
              </a:solidFill>
              <a:prstDash val="sysDot"/>
              <a:round/>
              <a:headEnd/>
              <a:tailEnd/>
            </a:ln>
          </p:spPr>
        </p:cxnSp>
        <p:cxnSp>
          <p:nvCxnSpPr>
            <p:cNvPr id="4101" name="AutoShape 5"/>
            <p:cNvCxnSpPr>
              <a:cxnSpLocks noChangeShapeType="1"/>
              <a:endCxn id="4103" idx="3"/>
            </p:cNvCxnSpPr>
            <p:nvPr/>
          </p:nvCxnSpPr>
          <p:spPr bwMode="auto">
            <a:xfrm rot="5400000" flipH="1" flipV="1">
              <a:off x="8082" y="7834"/>
              <a:ext cx="1321" cy="1003"/>
            </a:xfrm>
            <a:prstGeom prst="straightConnector1">
              <a:avLst/>
            </a:prstGeom>
            <a:noFill/>
            <a:ln w="9525">
              <a:solidFill>
                <a:srgbClr val="000000"/>
              </a:solidFill>
              <a:round/>
              <a:headEnd/>
              <a:tailEnd type="triangle" w="med" len="med"/>
            </a:ln>
          </p:spPr>
        </p:cxnSp>
        <p:cxnSp>
          <p:nvCxnSpPr>
            <p:cNvPr id="4102" name="AutoShape 6"/>
            <p:cNvCxnSpPr>
              <a:cxnSpLocks noChangeShapeType="1"/>
            </p:cNvCxnSpPr>
            <p:nvPr/>
          </p:nvCxnSpPr>
          <p:spPr bwMode="auto">
            <a:xfrm>
              <a:off x="7528" y="7606"/>
              <a:ext cx="3849" cy="0"/>
            </a:xfrm>
            <a:prstGeom prst="straightConnector1">
              <a:avLst/>
            </a:prstGeom>
            <a:noFill/>
            <a:ln w="9525" cap="rnd">
              <a:solidFill>
                <a:srgbClr val="000000"/>
              </a:solidFill>
              <a:prstDash val="sysDot"/>
              <a:round/>
              <a:headEnd/>
              <a:tailEnd/>
            </a:ln>
          </p:spPr>
        </p:cxnSp>
        <p:sp>
          <p:nvSpPr>
            <p:cNvPr id="4103" name="AutoShape 7"/>
            <p:cNvSpPr>
              <a:spLocks noChangeArrowheads="1"/>
            </p:cNvSpPr>
            <p:nvPr/>
          </p:nvSpPr>
          <p:spPr bwMode="auto">
            <a:xfrm>
              <a:off x="9217" y="7509"/>
              <a:ext cx="180" cy="194"/>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104" name="AutoShape 8"/>
            <p:cNvSpPr>
              <a:spLocks noChangeArrowheads="1"/>
            </p:cNvSpPr>
            <p:nvPr/>
          </p:nvSpPr>
          <p:spPr bwMode="auto">
            <a:xfrm>
              <a:off x="7528" y="6692"/>
              <a:ext cx="180" cy="194"/>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105" name="AutoShape 9"/>
            <p:cNvSpPr>
              <a:spLocks noChangeArrowheads="1"/>
            </p:cNvSpPr>
            <p:nvPr/>
          </p:nvSpPr>
          <p:spPr bwMode="auto">
            <a:xfrm>
              <a:off x="11183" y="6706"/>
              <a:ext cx="194" cy="180"/>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grpSp>
      <p:graphicFrame>
        <p:nvGraphicFramePr>
          <p:cNvPr id="13" name="Diagram 12"/>
          <p:cNvGraphicFramePr/>
          <p:nvPr/>
        </p:nvGraphicFramePr>
        <p:xfrm>
          <a:off x="6000760" y="428604"/>
          <a:ext cx="3000364"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angle 14"/>
          <p:cNvSpPr/>
          <p:nvPr/>
        </p:nvSpPr>
        <p:spPr>
          <a:xfrm>
            <a:off x="2928926" y="4643446"/>
            <a:ext cx="571504" cy="369332"/>
          </a:xfrm>
          <a:prstGeom prst="rect">
            <a:avLst/>
          </a:prstGeom>
        </p:spPr>
        <p:txBody>
          <a:bodyPr wrap="square">
            <a:spAutoFit/>
          </a:bodyPr>
          <a:lstStyle/>
          <a:p>
            <a:r>
              <a:rPr lang="en-US" dirty="0" smtClean="0"/>
              <a:t>(D)</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42910" y="2071678"/>
            <a:ext cx="7333488" cy="2857520"/>
          </a:xfrm>
        </p:spPr>
        <p:txBody>
          <a:bodyPr>
            <a:normAutofit/>
          </a:bodyPr>
          <a:lstStyle/>
          <a:p>
            <a:r>
              <a:rPr lang="en-IN" sz="2400" dirty="0" smtClean="0"/>
              <a:t>HOWEVER ‘MODEL (A)’ IS MOST FAVORABLE UNTIL A VERY HARD STRATA IS FOUND AROUND COAL.</a:t>
            </a:r>
          </a:p>
          <a:p>
            <a:endParaRPr lang="en-IN" sz="2400" dirty="0" smtClean="0"/>
          </a:p>
          <a:p>
            <a:r>
              <a:rPr lang="en-IN" sz="2400" dirty="0" smtClean="0"/>
              <a:t>IN THAT CASE THEN ‘MODEL (C)’ WILL BE PREFERRED.</a:t>
            </a:r>
            <a:endParaRPr lang="en-IN"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142860" y="392885"/>
            <a:ext cx="8858280" cy="607223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57166"/>
            <a:ext cx="8229600" cy="1014434"/>
          </a:xfrm>
        </p:spPr>
        <p:txBody>
          <a:bodyPr>
            <a:normAutofit fontScale="90000"/>
          </a:bodyPr>
          <a:lstStyle/>
          <a:p>
            <a:r>
              <a:rPr smtClean="0"/>
              <a:t>SHAPE OF </a:t>
            </a:r>
            <a:r>
              <a:rPr lang="en-US" dirty="0" smtClean="0"/>
              <a:t> THE </a:t>
            </a:r>
            <a:r>
              <a:rPr smtClean="0"/>
              <a:t>SHAFT OPENING CAN BE :-</a:t>
            </a:r>
            <a:br>
              <a:rPr smtClean="0"/>
            </a:br>
            <a:endParaRPr lang="en-IN" dirty="0"/>
          </a:p>
        </p:txBody>
      </p:sp>
      <p:graphicFrame>
        <p:nvGraphicFramePr>
          <p:cNvPr id="6" name="Content Placeholder 5"/>
          <p:cNvGraphicFramePr>
            <a:graphicFrameLocks noGrp="1"/>
          </p:cNvGraphicFramePr>
          <p:nvPr>
            <p:ph idx="1"/>
          </p:nvPr>
        </p:nvGraphicFramePr>
        <p:xfrm>
          <a:off x="357158" y="1785926"/>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5786446" y="4214818"/>
            <a:ext cx="785818"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5500694" y="3214686"/>
            <a:ext cx="1285884"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5715008" y="2000240"/>
            <a:ext cx="714380"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5572132" y="5357826"/>
            <a:ext cx="114300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214290"/>
            <a:ext cx="8229600" cy="585806"/>
          </a:xfrm>
        </p:spPr>
        <p:txBody>
          <a:bodyPr>
            <a:normAutofit/>
          </a:bodyPr>
          <a:lstStyle/>
          <a:p>
            <a:r>
              <a:rPr sz="2800" smtClean="0">
                <a:solidFill>
                  <a:schemeClr val="bg1"/>
                </a:solidFill>
              </a:rPr>
              <a:t>    SHAPE OF THE SHAFT DEPENDS ON</a:t>
            </a:r>
            <a:endParaRPr lang="en-IN" sz="2800" dirty="0">
              <a:solidFill>
                <a:schemeClr val="bg1"/>
              </a:solidFill>
            </a:endParaRPr>
          </a:p>
        </p:txBody>
      </p:sp>
      <p:sp>
        <p:nvSpPr>
          <p:cNvPr id="2" name="Content Placeholder 1"/>
          <p:cNvSpPr>
            <a:spLocks noGrp="1"/>
          </p:cNvSpPr>
          <p:nvPr>
            <p:ph idx="1"/>
          </p:nvPr>
        </p:nvSpPr>
        <p:spPr>
          <a:xfrm>
            <a:off x="457200" y="928670"/>
            <a:ext cx="8229600" cy="5167330"/>
          </a:xfrm>
        </p:spPr>
        <p:txBody>
          <a:bodyPr/>
          <a:lstStyle/>
          <a:p>
            <a:pPr lvl="0"/>
            <a:r>
              <a:rPr lang="en-US" dirty="0" smtClean="0"/>
              <a:t>Stability (Stress direction/distribution).</a:t>
            </a:r>
          </a:p>
          <a:p>
            <a:r>
              <a:rPr lang="en-US" dirty="0" smtClean="0"/>
              <a:t>Cost of construction(Excavation, Supporting etc.)</a:t>
            </a:r>
          </a:p>
          <a:p>
            <a:pPr lvl="0"/>
            <a:r>
              <a:rPr lang="en-US" dirty="0" smtClean="0"/>
              <a:t>Maintenance(life time).</a:t>
            </a:r>
          </a:p>
          <a:p>
            <a:r>
              <a:rPr lang="en-US" dirty="0" smtClean="0"/>
              <a:t>Operational cost.</a:t>
            </a:r>
          </a:p>
          <a:p>
            <a:pPr lvl="0"/>
            <a:r>
              <a:rPr lang="en-US" dirty="0" smtClean="0"/>
              <a:t>Positioning convenience.</a:t>
            </a:r>
          </a:p>
          <a:p>
            <a:r>
              <a:rPr lang="en-US" dirty="0" smtClean="0"/>
              <a:t>Space utilization ( for pipe lines, electric cables and cages etc.)</a:t>
            </a:r>
            <a:endParaRPr lang="en-IN" dirty="0" smtClean="0"/>
          </a:p>
          <a:p>
            <a:pPr lvl="0"/>
            <a:endParaRPr lang="en-IN" dirty="0" smtClean="0"/>
          </a:p>
          <a:p>
            <a:endParaRPr lang="en-IN" dirty="0" smtClean="0"/>
          </a:p>
          <a:p>
            <a:pPr lvl="0"/>
            <a:endParaRPr lang="en-IN" dirty="0" smtClean="0"/>
          </a:p>
          <a:p>
            <a:endParaRPr lang="en-IN" dirty="0" smtClean="0"/>
          </a:p>
          <a:p>
            <a:pPr lvl="0"/>
            <a:endParaRPr lang="en-US" dirty="0" smtClean="0"/>
          </a:p>
          <a:p>
            <a:pPr lvl="0"/>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7158" y="571480"/>
            <a:ext cx="8229600" cy="642942"/>
          </a:xfrm>
        </p:spPr>
        <p:txBody>
          <a:bodyPr>
            <a:normAutofit/>
          </a:bodyPr>
          <a:lstStyle/>
          <a:p>
            <a:r>
              <a:rPr sz="3200" smtClean="0">
                <a:solidFill>
                  <a:schemeClr val="bg1"/>
                </a:solidFill>
              </a:rPr>
              <a:t>SIZE OF THE SHAFT IS DETERMINED BY </a:t>
            </a:r>
            <a:endParaRPr lang="en-IN" sz="3200" dirty="0">
              <a:solidFill>
                <a:schemeClr val="bg1"/>
              </a:solidFill>
            </a:endParaRPr>
          </a:p>
        </p:txBody>
      </p:sp>
      <p:graphicFrame>
        <p:nvGraphicFramePr>
          <p:cNvPr id="4" name="Content Placeholder 3"/>
          <p:cNvGraphicFramePr>
            <a:graphicFrameLocks noGrp="1"/>
          </p:cNvGraphicFramePr>
          <p:nvPr>
            <p:ph idx="1"/>
          </p:nvPr>
        </p:nvGraphicFramePr>
        <p:xfrm>
          <a:off x="428596" y="1643050"/>
          <a:ext cx="8229600" cy="4214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062022"/>
          </a:xfrm>
        </p:spPr>
        <p:txBody>
          <a:bodyPr>
            <a:normAutofit/>
          </a:bodyPr>
          <a:lstStyle/>
          <a:p>
            <a:r>
              <a:rPr sz="2800" smtClean="0">
                <a:solidFill>
                  <a:schemeClr val="accent1">
                    <a:lumMod val="60000"/>
                    <a:lumOff val="40000"/>
                  </a:schemeClr>
                </a:solidFill>
              </a:rPr>
              <a:t>METHODS OF SHAFT SINKING THROUGH WATER BEARING STRATA</a:t>
            </a:r>
            <a:endParaRPr lang="en-IN" sz="2800" dirty="0">
              <a:solidFill>
                <a:schemeClr val="accent1">
                  <a:lumMod val="60000"/>
                  <a:lumOff val="40000"/>
                </a:schemeClr>
              </a:solidFill>
            </a:endParaRPr>
          </a:p>
        </p:txBody>
      </p:sp>
      <p:graphicFrame>
        <p:nvGraphicFramePr>
          <p:cNvPr id="4" name="Content Placeholder 3"/>
          <p:cNvGraphicFramePr>
            <a:graphicFrameLocks noGrp="1"/>
          </p:cNvGraphicFramePr>
          <p:nvPr>
            <p:ph idx="1"/>
          </p:nvPr>
        </p:nvGraphicFramePr>
        <p:xfrm>
          <a:off x="357158" y="1428736"/>
          <a:ext cx="8501122" cy="5245890"/>
        </p:xfrm>
        <a:graphic>
          <a:graphicData uri="http://schemas.openxmlformats.org/drawingml/2006/table">
            <a:tbl>
              <a:tblPr firstRow="1" lastRow="1" bandRow="1">
                <a:tableStyleId>{3C2FFA5D-87B4-456A-9821-1D502468CF0F}</a:tableStyleId>
              </a:tblPr>
              <a:tblGrid>
                <a:gridCol w="428628"/>
                <a:gridCol w="1643074"/>
                <a:gridCol w="1571636"/>
                <a:gridCol w="1214446"/>
                <a:gridCol w="714380"/>
                <a:gridCol w="928694"/>
                <a:gridCol w="2000264"/>
              </a:tblGrid>
              <a:tr h="928694">
                <a:tc>
                  <a:txBody>
                    <a:bodyPr/>
                    <a:lstStyle/>
                    <a:p>
                      <a:endParaRPr lang="en-IN" dirty="0"/>
                    </a:p>
                  </a:txBody>
                  <a:tcPr/>
                </a:tc>
                <a:tc>
                  <a:txBody>
                    <a:bodyPr/>
                    <a:lstStyle/>
                    <a:p>
                      <a:pPr>
                        <a:spcAft>
                          <a:spcPts val="0"/>
                        </a:spcAft>
                      </a:pPr>
                      <a:r>
                        <a:rPr lang="en-US" sz="1400" b="1" dirty="0">
                          <a:solidFill>
                            <a:schemeClr val="tx1"/>
                          </a:solidFill>
                        </a:rPr>
                        <a:t>METHOD</a:t>
                      </a:r>
                      <a:endParaRPr lang="en-IN" sz="1400" b="1" dirty="0">
                        <a:solidFill>
                          <a:schemeClr val="tx1"/>
                        </a:solidFill>
                        <a:latin typeface="MS Sans Serif"/>
                        <a:ea typeface="Times New Roman"/>
                        <a:cs typeface="Times New Roman"/>
                      </a:endParaRPr>
                    </a:p>
                  </a:txBody>
                  <a:tcPr marL="68580" marR="68580" marT="0" marB="0"/>
                </a:tc>
                <a:tc>
                  <a:txBody>
                    <a:bodyPr/>
                    <a:lstStyle/>
                    <a:p>
                      <a:pPr>
                        <a:spcAft>
                          <a:spcPts val="0"/>
                        </a:spcAft>
                      </a:pPr>
                      <a:r>
                        <a:rPr lang="en-US" sz="1400" b="1" dirty="0">
                          <a:solidFill>
                            <a:schemeClr val="tx1"/>
                          </a:solidFill>
                        </a:rPr>
                        <a:t>ROCK MASS</a:t>
                      </a:r>
                      <a:endParaRPr lang="en-IN" sz="1400" b="1" dirty="0">
                        <a:solidFill>
                          <a:schemeClr val="tx1"/>
                        </a:solidFill>
                        <a:latin typeface="MS Sans Serif"/>
                        <a:ea typeface="Times New Roman"/>
                        <a:cs typeface="Times New Roman"/>
                      </a:endParaRPr>
                    </a:p>
                  </a:txBody>
                  <a:tcPr marL="68580" marR="68580" marT="0" marB="0"/>
                </a:tc>
                <a:tc>
                  <a:txBody>
                    <a:bodyPr/>
                    <a:lstStyle/>
                    <a:p>
                      <a:pPr>
                        <a:spcAft>
                          <a:spcPts val="0"/>
                        </a:spcAft>
                      </a:pPr>
                      <a:r>
                        <a:rPr lang="en-US" sz="1400" b="1" dirty="0">
                          <a:solidFill>
                            <a:schemeClr val="tx1"/>
                          </a:solidFill>
                        </a:rPr>
                        <a:t>THICKNESS OF WB STRATE </a:t>
                      </a:r>
                      <a:endParaRPr lang="en-IN" sz="1400" b="1" dirty="0">
                        <a:solidFill>
                          <a:schemeClr val="tx1"/>
                        </a:solidFill>
                        <a:latin typeface="MS Sans Serif"/>
                        <a:ea typeface="Times New Roman"/>
                        <a:cs typeface="Times New Roman"/>
                      </a:endParaRPr>
                    </a:p>
                  </a:txBody>
                  <a:tcPr marL="68580" marR="68580" marT="0" marB="0"/>
                </a:tc>
                <a:tc>
                  <a:txBody>
                    <a:bodyPr/>
                    <a:lstStyle/>
                    <a:p>
                      <a:pPr>
                        <a:spcAft>
                          <a:spcPts val="0"/>
                        </a:spcAft>
                      </a:pPr>
                      <a:r>
                        <a:rPr lang="en-US" sz="1400" b="1" dirty="0">
                          <a:solidFill>
                            <a:schemeClr val="tx1"/>
                          </a:solidFill>
                        </a:rPr>
                        <a:t>WATER INFLOW </a:t>
                      </a:r>
                      <a:endParaRPr lang="en-IN" sz="1400" b="1" dirty="0">
                        <a:solidFill>
                          <a:schemeClr val="tx1"/>
                        </a:solidFill>
                        <a:latin typeface="MS Sans Serif"/>
                        <a:ea typeface="Times New Roman"/>
                        <a:cs typeface="Times New Roman"/>
                      </a:endParaRPr>
                    </a:p>
                  </a:txBody>
                  <a:tcPr marL="68580" marR="68580" marT="0" marB="0"/>
                </a:tc>
                <a:tc>
                  <a:txBody>
                    <a:bodyPr/>
                    <a:lstStyle/>
                    <a:p>
                      <a:pPr>
                        <a:spcAft>
                          <a:spcPts val="0"/>
                        </a:spcAft>
                      </a:pPr>
                      <a:r>
                        <a:rPr lang="en-US" sz="1400" b="1" dirty="0">
                          <a:solidFill>
                            <a:schemeClr val="tx1"/>
                          </a:solidFill>
                        </a:rPr>
                        <a:t>DEPTH RANGES</a:t>
                      </a:r>
                      <a:endParaRPr lang="en-IN" sz="1400" b="1" dirty="0">
                        <a:solidFill>
                          <a:schemeClr val="tx1"/>
                        </a:solidFill>
                        <a:latin typeface="MS Sans Serif"/>
                        <a:ea typeface="Times New Roman"/>
                        <a:cs typeface="Times New Roman"/>
                      </a:endParaRPr>
                    </a:p>
                  </a:txBody>
                  <a:tcPr marL="68580" marR="68580" marT="0" marB="0"/>
                </a:tc>
                <a:tc>
                  <a:txBody>
                    <a:bodyPr/>
                    <a:lstStyle/>
                    <a:p>
                      <a:pPr>
                        <a:spcAft>
                          <a:spcPts val="0"/>
                        </a:spcAft>
                      </a:pPr>
                      <a:r>
                        <a:rPr lang="en-US" sz="1400" b="1" dirty="0" smtClean="0">
                          <a:solidFill>
                            <a:schemeClr val="tx1"/>
                          </a:solidFill>
                        </a:rPr>
                        <a:t>REMARKS</a:t>
                      </a:r>
                    </a:p>
                    <a:p>
                      <a:pPr>
                        <a:spcAft>
                          <a:spcPts val="0"/>
                        </a:spcAft>
                      </a:pPr>
                      <a:endParaRPr lang="en-US" sz="1400" b="1" dirty="0" smtClean="0">
                        <a:solidFill>
                          <a:schemeClr val="tx1"/>
                        </a:solidFill>
                      </a:endParaRPr>
                    </a:p>
                    <a:p>
                      <a:pPr>
                        <a:spcAft>
                          <a:spcPts val="0"/>
                        </a:spcAft>
                      </a:pPr>
                      <a:endParaRPr lang="en-US" sz="1400" b="1" dirty="0" smtClean="0">
                        <a:solidFill>
                          <a:schemeClr val="tx1"/>
                        </a:solidFill>
                      </a:endParaRPr>
                    </a:p>
                    <a:p>
                      <a:pPr>
                        <a:spcAft>
                          <a:spcPts val="0"/>
                        </a:spcAft>
                      </a:pPr>
                      <a:endParaRPr lang="en-US" sz="1400" b="1" dirty="0" smtClean="0">
                        <a:solidFill>
                          <a:schemeClr val="tx1"/>
                        </a:solidFill>
                      </a:endParaRPr>
                    </a:p>
                    <a:p>
                      <a:pPr>
                        <a:spcAft>
                          <a:spcPts val="0"/>
                        </a:spcAft>
                      </a:pPr>
                      <a:endParaRPr lang="en-IN" sz="1400" b="1" dirty="0">
                        <a:solidFill>
                          <a:schemeClr val="tx1"/>
                        </a:solidFill>
                        <a:latin typeface="MS Sans Serif"/>
                        <a:ea typeface="Times New Roman"/>
                        <a:cs typeface="Times New Roman"/>
                      </a:endParaRPr>
                    </a:p>
                  </a:txBody>
                  <a:tcPr marL="68580" marR="68580" marT="0" marB="0"/>
                </a:tc>
              </a:tr>
              <a:tr h="1814008">
                <a:tc>
                  <a:txBody>
                    <a:bodyPr/>
                    <a:lstStyle/>
                    <a:p>
                      <a:pPr>
                        <a:spcAft>
                          <a:spcPts val="0"/>
                        </a:spcAft>
                      </a:pPr>
                      <a:r>
                        <a:rPr lang="en-US" sz="1600" dirty="0"/>
                        <a:t>1</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Pile wall</a:t>
                      </a:r>
                      <a:endParaRPr lang="en-IN" sz="1600" dirty="0"/>
                    </a:p>
                    <a:p>
                      <a:pPr marL="342900" lvl="0" indent="-342900">
                        <a:spcAft>
                          <a:spcPts val="0"/>
                        </a:spcAft>
                        <a:buSzPts val="1200"/>
                        <a:buFont typeface="Times New Roman"/>
                        <a:buAutoNum type="alphaLcParenBoth"/>
                      </a:pPr>
                      <a:r>
                        <a:rPr lang="en-US" sz="1600" u="none" strike="noStrike" dirty="0"/>
                        <a:t>Wooden</a:t>
                      </a:r>
                      <a:endParaRPr lang="en-IN" sz="1600" u="none" strike="noStrike" dirty="0"/>
                    </a:p>
                    <a:p>
                      <a:pPr marL="342900" lvl="0" indent="-342900">
                        <a:spcAft>
                          <a:spcPts val="0"/>
                        </a:spcAft>
                        <a:buSzPts val="1200"/>
                        <a:buFont typeface="Times New Roman"/>
                        <a:buAutoNum type="alphaLcParenBoth"/>
                      </a:pPr>
                      <a:r>
                        <a:rPr lang="en-US" sz="1600" u="none" strike="noStrike" dirty="0"/>
                        <a:t>Sheet pile wall</a:t>
                      </a:r>
                      <a:endParaRPr lang="en-IN" sz="1600" u="none" strike="noStrike" dirty="0">
                        <a:latin typeface="MS Sans Serif"/>
                        <a:ea typeface="Times New Roman"/>
                        <a:cs typeface="Times New Roman"/>
                      </a:endParaRPr>
                    </a:p>
                  </a:txBody>
                  <a:tcPr marL="68580" marR="68580" marT="0" marB="0"/>
                </a:tc>
                <a:tc>
                  <a:txBody>
                    <a:bodyPr/>
                    <a:lstStyle/>
                    <a:p>
                      <a:pPr>
                        <a:spcAft>
                          <a:spcPts val="0"/>
                        </a:spcAft>
                      </a:pPr>
                      <a:r>
                        <a:rPr lang="en-US" sz="1600" dirty="0"/>
                        <a:t>Quick sands(soils saturated with water and having no stones)</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2-6m</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smtClean="0"/>
                        <a:t>Limited </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6-15m </a:t>
                      </a:r>
                      <a:endParaRPr lang="en-IN" sz="1600" dirty="0"/>
                    </a:p>
                    <a:p>
                      <a:pPr>
                        <a:spcAft>
                          <a:spcPts val="0"/>
                        </a:spcAft>
                      </a:pPr>
                      <a:r>
                        <a:rPr lang="en-US" sz="1600" dirty="0"/>
                        <a:t>Adv</a:t>
                      </a:r>
                      <a:endParaRPr lang="en-IN" sz="1600" dirty="0"/>
                    </a:p>
                    <a:p>
                      <a:pPr>
                        <a:spcAft>
                          <a:spcPts val="0"/>
                        </a:spcAft>
                      </a:pPr>
                      <a:r>
                        <a:rPr lang="en-US" sz="1600" dirty="0"/>
                        <a:t>2.5m/month</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Limitation: Required presence of impervious strata of clay into which the piles can be driven to lock water </a:t>
                      </a:r>
                      <a:r>
                        <a:rPr lang="en-US" sz="1600" dirty="0" smtClean="0"/>
                        <a:t>in.</a:t>
                      </a:r>
                      <a:endParaRPr lang="en-IN" sz="1600" dirty="0">
                        <a:latin typeface="MS Sans Serif"/>
                        <a:ea typeface="Times New Roman"/>
                        <a:cs typeface="Times New Roman"/>
                      </a:endParaRPr>
                    </a:p>
                  </a:txBody>
                  <a:tcPr marL="68580" marR="68580" marT="0" marB="0"/>
                </a:tc>
              </a:tr>
              <a:tr h="2228370">
                <a:tc>
                  <a:txBody>
                    <a:bodyPr/>
                    <a:lstStyle/>
                    <a:p>
                      <a:pPr>
                        <a:spcAft>
                          <a:spcPts val="0"/>
                        </a:spcAft>
                      </a:pPr>
                      <a:r>
                        <a:rPr lang="en-US" sz="1600" dirty="0"/>
                        <a:t>2. </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b="0" dirty="0"/>
                        <a:t>Concrete Pile wall drilled or driven piles</a:t>
                      </a:r>
                      <a:endParaRPr lang="en-IN" sz="1600" b="0" dirty="0">
                        <a:latin typeface="MS Sans Serif"/>
                        <a:ea typeface="Times New Roman"/>
                        <a:cs typeface="Times New Roman"/>
                      </a:endParaRPr>
                    </a:p>
                  </a:txBody>
                  <a:tcPr marL="68580" marR="68580" marT="0" marB="0"/>
                </a:tc>
                <a:tc>
                  <a:txBody>
                    <a:bodyPr/>
                    <a:lstStyle/>
                    <a:p>
                      <a:pPr>
                        <a:spcAft>
                          <a:spcPts val="0"/>
                        </a:spcAft>
                      </a:pPr>
                      <a:r>
                        <a:rPr lang="en-US" sz="1600" b="0" dirty="0"/>
                        <a:t>Quick sands soils, loose rocks clays saturated with water(with stone)</a:t>
                      </a:r>
                      <a:endParaRPr lang="en-IN" sz="1600" b="0" dirty="0">
                        <a:latin typeface="MS Sans Serif"/>
                        <a:ea typeface="Times New Roman"/>
                        <a:cs typeface="Times New Roman"/>
                      </a:endParaRPr>
                    </a:p>
                  </a:txBody>
                  <a:tcPr marL="68580" marR="68580" marT="0" marB="0"/>
                </a:tc>
                <a:tc>
                  <a:txBody>
                    <a:bodyPr/>
                    <a:lstStyle/>
                    <a:p>
                      <a:pPr>
                        <a:spcAft>
                          <a:spcPts val="0"/>
                        </a:spcAft>
                      </a:pPr>
                      <a:r>
                        <a:rPr lang="en-US" sz="1600" b="0" dirty="0"/>
                        <a:t>6-10m</a:t>
                      </a:r>
                      <a:endParaRPr lang="en-IN" sz="1600" b="0" dirty="0">
                        <a:latin typeface="MS Sans Serif"/>
                        <a:ea typeface="Times New Roman"/>
                        <a:cs typeface="Times New Roman"/>
                      </a:endParaRPr>
                    </a:p>
                  </a:txBody>
                  <a:tcPr marL="68580" marR="68580" marT="0" marB="0"/>
                </a:tc>
                <a:tc>
                  <a:txBody>
                    <a:bodyPr/>
                    <a:lstStyle/>
                    <a:p>
                      <a:pPr>
                        <a:spcAft>
                          <a:spcPts val="0"/>
                        </a:spcAft>
                      </a:pPr>
                      <a:r>
                        <a:rPr lang="en-US" sz="1600" b="0" dirty="0"/>
                        <a:t>          ---</a:t>
                      </a:r>
                      <a:endParaRPr lang="en-IN" sz="1600" b="0" dirty="0">
                        <a:latin typeface="MS Sans Serif"/>
                        <a:ea typeface="Times New Roman"/>
                        <a:cs typeface="Times New Roman"/>
                      </a:endParaRPr>
                    </a:p>
                  </a:txBody>
                  <a:tcPr marL="68580" marR="68580" marT="0" marB="0"/>
                </a:tc>
                <a:tc>
                  <a:txBody>
                    <a:bodyPr/>
                    <a:lstStyle/>
                    <a:p>
                      <a:pPr>
                        <a:spcAft>
                          <a:spcPts val="0"/>
                        </a:spcAft>
                      </a:pPr>
                      <a:r>
                        <a:rPr lang="en-US" sz="1600" b="0" dirty="0"/>
                        <a:t>25-30</a:t>
                      </a:r>
                      <a:endParaRPr lang="en-IN" sz="1600" b="0" dirty="0"/>
                    </a:p>
                    <a:p>
                      <a:pPr>
                        <a:spcAft>
                          <a:spcPts val="0"/>
                        </a:spcAft>
                      </a:pPr>
                      <a:r>
                        <a:rPr lang="en-US" sz="1600" b="0" dirty="0"/>
                        <a:t>Adv</a:t>
                      </a:r>
                      <a:endParaRPr lang="en-IN" sz="1600" b="0" dirty="0"/>
                    </a:p>
                    <a:p>
                      <a:pPr>
                        <a:spcAft>
                          <a:spcPts val="0"/>
                        </a:spcAft>
                      </a:pPr>
                      <a:r>
                        <a:rPr lang="en-US" sz="1600" b="0" dirty="0"/>
                        <a:t>6-10</a:t>
                      </a:r>
                      <a:endParaRPr lang="en-IN" sz="1600" b="0" dirty="0">
                        <a:latin typeface="MS Sans Serif"/>
                        <a:ea typeface="Times New Roman"/>
                        <a:cs typeface="Times New Roman"/>
                      </a:endParaRPr>
                    </a:p>
                  </a:txBody>
                  <a:tcPr marL="68580" marR="68580" marT="0" marB="0"/>
                </a:tc>
                <a:tc>
                  <a:txBody>
                    <a:bodyPr/>
                    <a:lstStyle/>
                    <a:p>
                      <a:pPr>
                        <a:spcAft>
                          <a:spcPts val="0"/>
                        </a:spcAft>
                      </a:pPr>
                      <a:r>
                        <a:rPr lang="en-US" sz="1600" b="0" dirty="0"/>
                        <a:t>Concrete pile wall can be used as a foundation for a shaft head gear</a:t>
                      </a:r>
                      <a:endParaRPr lang="en-IN" sz="1600" b="0" dirty="0">
                        <a:latin typeface="MS Sans Serif"/>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2844" y="127785"/>
          <a:ext cx="8715435" cy="6515925"/>
        </p:xfrm>
        <a:graphic>
          <a:graphicData uri="http://schemas.openxmlformats.org/drawingml/2006/table">
            <a:tbl>
              <a:tblPr firstRow="1" bandRow="1">
                <a:tableStyleId>{D113A9D2-9D6B-4929-AA2D-F23B5EE8CBE7}</a:tableStyleId>
              </a:tblPr>
              <a:tblGrid>
                <a:gridCol w="500066"/>
                <a:gridCol w="2041084"/>
                <a:gridCol w="1234857"/>
                <a:gridCol w="581711"/>
                <a:gridCol w="857256"/>
                <a:gridCol w="1285884"/>
                <a:gridCol w="2214577"/>
              </a:tblGrid>
              <a:tr h="2122905">
                <a:tc>
                  <a:txBody>
                    <a:bodyPr/>
                    <a:lstStyle/>
                    <a:p>
                      <a:pPr>
                        <a:spcAft>
                          <a:spcPts val="0"/>
                        </a:spcAft>
                      </a:pPr>
                      <a:r>
                        <a:rPr lang="en-US" sz="1600" b="0" dirty="0"/>
                        <a:t>3.</a:t>
                      </a:r>
                      <a:endParaRPr lang="en-IN" sz="1600" b="0" dirty="0">
                        <a:latin typeface="MS Sans Serif"/>
                        <a:ea typeface="Times New Roman"/>
                        <a:cs typeface="Times New Roman"/>
                      </a:endParaRPr>
                    </a:p>
                  </a:txBody>
                  <a:tcPr marL="68580" marR="68580" marT="0" marB="0"/>
                </a:tc>
                <a:tc>
                  <a:txBody>
                    <a:bodyPr/>
                    <a:lstStyle/>
                    <a:p>
                      <a:pPr>
                        <a:spcAft>
                          <a:spcPts val="0"/>
                        </a:spcAft>
                      </a:pPr>
                      <a:r>
                        <a:rPr lang="en-US" sz="1600" b="0" dirty="0"/>
                        <a:t>Caisson method </a:t>
                      </a:r>
                      <a:endParaRPr lang="en-IN" sz="1600" b="0" dirty="0"/>
                    </a:p>
                    <a:p>
                      <a:pPr marL="342900" lvl="0" indent="-342900">
                        <a:spcAft>
                          <a:spcPts val="0"/>
                        </a:spcAft>
                        <a:buSzPts val="1200"/>
                        <a:buFont typeface="Times New Roman"/>
                        <a:buAutoNum type="alphaLcParenBoth"/>
                      </a:pPr>
                      <a:r>
                        <a:rPr lang="en-US" sz="1600" b="0" u="none" strike="noStrike" dirty="0"/>
                        <a:t>without pumping in flow rocks</a:t>
                      </a:r>
                      <a:endParaRPr lang="en-IN" sz="1600" b="0" u="none" strike="noStrike" dirty="0"/>
                    </a:p>
                    <a:p>
                      <a:pPr marL="342900" lvl="0" indent="-342900">
                        <a:spcAft>
                          <a:spcPts val="0"/>
                        </a:spcAft>
                        <a:buSzPts val="1200"/>
                        <a:buFont typeface="Times New Roman"/>
                        <a:buAutoNum type="alphaLcParenBoth"/>
                      </a:pPr>
                      <a:r>
                        <a:rPr lang="en-US" sz="1600" b="0" u="none" strike="noStrike" dirty="0"/>
                        <a:t>with steady pumping in weak and loose water bearing rocks</a:t>
                      </a:r>
                      <a:endParaRPr lang="en-IN" sz="1600" b="0" u="none" strike="noStrike" dirty="0">
                        <a:latin typeface="MS Sans Serif"/>
                        <a:ea typeface="Times New Roman"/>
                        <a:cs typeface="Times New Roman"/>
                      </a:endParaRPr>
                    </a:p>
                  </a:txBody>
                  <a:tcPr marL="68580" marR="68580" marT="0" marB="0"/>
                </a:tc>
                <a:tc>
                  <a:txBody>
                    <a:bodyPr/>
                    <a:lstStyle/>
                    <a:p>
                      <a:pPr>
                        <a:spcAft>
                          <a:spcPts val="0"/>
                        </a:spcAft>
                      </a:pPr>
                      <a:r>
                        <a:rPr lang="en-US" sz="1600" b="0" dirty="0"/>
                        <a:t>Uniform flow rocks or loose rocks</a:t>
                      </a:r>
                      <a:endParaRPr lang="en-IN" sz="1600" b="0" dirty="0">
                        <a:latin typeface="MS Sans Serif"/>
                        <a:ea typeface="Times New Roman"/>
                        <a:cs typeface="Times New Roman"/>
                      </a:endParaRPr>
                    </a:p>
                  </a:txBody>
                  <a:tcPr marL="68580" marR="68580" marT="0" marB="0"/>
                </a:tc>
                <a:tc>
                  <a:txBody>
                    <a:bodyPr/>
                    <a:lstStyle/>
                    <a:p>
                      <a:pPr>
                        <a:spcAft>
                          <a:spcPts val="0"/>
                        </a:spcAft>
                      </a:pPr>
                      <a:r>
                        <a:rPr lang="en-US" sz="1600" b="0" dirty="0"/>
                        <a:t>10-15</a:t>
                      </a:r>
                      <a:endParaRPr lang="en-IN" sz="1600" b="0" dirty="0">
                        <a:latin typeface="MS Sans Serif"/>
                        <a:ea typeface="Times New Roman"/>
                        <a:cs typeface="Times New Roman"/>
                      </a:endParaRPr>
                    </a:p>
                  </a:txBody>
                  <a:tcPr marL="68580" marR="68580" marT="0" marB="0"/>
                </a:tc>
                <a:tc>
                  <a:txBody>
                    <a:bodyPr/>
                    <a:lstStyle/>
                    <a:p>
                      <a:pPr>
                        <a:spcAft>
                          <a:spcPts val="0"/>
                        </a:spcAft>
                      </a:pPr>
                      <a:r>
                        <a:rPr lang="en-US" sz="1600" b="0" dirty="0"/>
                        <a:t>Not limited </a:t>
                      </a:r>
                      <a:endParaRPr lang="en-IN" sz="1600" b="0" dirty="0">
                        <a:latin typeface="MS Sans Serif"/>
                        <a:ea typeface="Times New Roman"/>
                        <a:cs typeface="Times New Roman"/>
                      </a:endParaRPr>
                    </a:p>
                  </a:txBody>
                  <a:tcPr marL="68580" marR="68580" marT="0" marB="0"/>
                </a:tc>
                <a:tc>
                  <a:txBody>
                    <a:bodyPr/>
                    <a:lstStyle/>
                    <a:p>
                      <a:pPr>
                        <a:spcAft>
                          <a:spcPts val="0"/>
                        </a:spcAft>
                      </a:pPr>
                      <a:r>
                        <a:rPr lang="en-US" sz="1600" b="0" dirty="0"/>
                        <a:t>30 or more with special vibrators </a:t>
                      </a:r>
                      <a:endParaRPr lang="en-IN" sz="1600" b="0" dirty="0"/>
                    </a:p>
                    <a:p>
                      <a:pPr>
                        <a:spcAft>
                          <a:spcPts val="0"/>
                        </a:spcAft>
                      </a:pPr>
                      <a:r>
                        <a:rPr lang="en-US" sz="1600" b="0" dirty="0"/>
                        <a:t>Adv/month 10-20</a:t>
                      </a:r>
                      <a:endParaRPr lang="en-IN" sz="1600" b="0" dirty="0">
                        <a:latin typeface="MS Sans Serif"/>
                        <a:ea typeface="Times New Roman"/>
                        <a:cs typeface="Times New Roman"/>
                      </a:endParaRPr>
                    </a:p>
                  </a:txBody>
                  <a:tcPr marL="68580" marR="68580" marT="0" marB="0"/>
                </a:tc>
                <a:tc>
                  <a:txBody>
                    <a:bodyPr/>
                    <a:lstStyle/>
                    <a:p>
                      <a:pPr>
                        <a:spcAft>
                          <a:spcPts val="0"/>
                        </a:spcAft>
                      </a:pPr>
                      <a:r>
                        <a:rPr lang="en-US" sz="1600" b="0" dirty="0"/>
                        <a:t>Little dip, preferably flat, presence of clay strata of 2-3m thickness below the water bearing zone.</a:t>
                      </a:r>
                      <a:endParaRPr lang="en-IN" sz="1600" b="0" dirty="0">
                        <a:latin typeface="MS Sans Serif"/>
                        <a:ea typeface="Times New Roman"/>
                        <a:cs typeface="Times New Roman"/>
                      </a:endParaRPr>
                    </a:p>
                  </a:txBody>
                  <a:tcPr marL="68580" marR="68580" marT="0" marB="0"/>
                </a:tc>
              </a:tr>
              <a:tr h="1395285">
                <a:tc>
                  <a:txBody>
                    <a:bodyPr/>
                    <a:lstStyle/>
                    <a:p>
                      <a:pPr>
                        <a:spcAft>
                          <a:spcPts val="0"/>
                        </a:spcAft>
                      </a:pPr>
                      <a:r>
                        <a:rPr lang="en-US" sz="1600" dirty="0"/>
                        <a:t>4.</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Caisson with compressed Air</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a:t>Loose, non coherent water bearing strata</a:t>
                      </a:r>
                      <a:endParaRPr lang="en-IN" sz="1600">
                        <a:latin typeface="MS Sans Serif"/>
                        <a:ea typeface="Times New Roman"/>
                        <a:cs typeface="Times New Roman"/>
                      </a:endParaRPr>
                    </a:p>
                  </a:txBody>
                  <a:tcPr marL="68580" marR="68580" marT="0" marB="0"/>
                </a:tc>
                <a:tc>
                  <a:txBody>
                    <a:bodyPr/>
                    <a:lstStyle/>
                    <a:p>
                      <a:pPr>
                        <a:spcAft>
                          <a:spcPts val="0"/>
                        </a:spcAft>
                      </a:pPr>
                      <a:r>
                        <a:rPr lang="en-US" sz="1600"/>
                        <a:t>8-30</a:t>
                      </a:r>
                      <a:endParaRPr lang="en-IN" sz="1600">
                        <a:latin typeface="MS Sans Serif"/>
                        <a:ea typeface="Times New Roman"/>
                        <a:cs typeface="Times New Roman"/>
                      </a:endParaRPr>
                    </a:p>
                  </a:txBody>
                  <a:tcPr marL="68580" marR="68580" marT="0" marB="0"/>
                </a:tc>
                <a:tc>
                  <a:txBody>
                    <a:bodyPr/>
                    <a:lstStyle/>
                    <a:p>
                      <a:pPr>
                        <a:spcAft>
                          <a:spcPts val="0"/>
                        </a:spcAft>
                      </a:pPr>
                      <a:r>
                        <a:rPr lang="en-US" sz="1600"/>
                        <a:t>Moderate</a:t>
                      </a:r>
                      <a:endParaRPr lang="en-IN" sz="1600">
                        <a:latin typeface="MS Sans Serif"/>
                        <a:ea typeface="Times New Roman"/>
                        <a:cs typeface="Times New Roman"/>
                      </a:endParaRPr>
                    </a:p>
                  </a:txBody>
                  <a:tcPr marL="68580" marR="68580" marT="0" marB="0"/>
                </a:tc>
                <a:tc>
                  <a:txBody>
                    <a:bodyPr/>
                    <a:lstStyle/>
                    <a:p>
                      <a:pPr>
                        <a:spcAft>
                          <a:spcPts val="0"/>
                        </a:spcAft>
                      </a:pPr>
                      <a:r>
                        <a:rPr lang="en-US" sz="1600"/>
                        <a:t>Up to 40 Adv </a:t>
                      </a:r>
                      <a:endParaRPr lang="en-IN" sz="1600"/>
                    </a:p>
                    <a:p>
                      <a:pPr>
                        <a:spcAft>
                          <a:spcPts val="0"/>
                        </a:spcAft>
                      </a:pPr>
                      <a:r>
                        <a:rPr lang="en-US" sz="1600"/>
                        <a:t>20-30m</a:t>
                      </a:r>
                      <a:endParaRPr lang="en-IN" sz="1600">
                        <a:latin typeface="MS Sans Serif"/>
                        <a:ea typeface="Times New Roman"/>
                        <a:cs typeface="Times New Roman"/>
                      </a:endParaRPr>
                    </a:p>
                  </a:txBody>
                  <a:tcPr marL="68580" marR="68580" marT="0" marB="0"/>
                </a:tc>
                <a:tc>
                  <a:txBody>
                    <a:bodyPr/>
                    <a:lstStyle/>
                    <a:p>
                      <a:pPr>
                        <a:spcAft>
                          <a:spcPts val="0"/>
                        </a:spcAft>
                      </a:pPr>
                      <a:r>
                        <a:rPr lang="en-US" sz="1600" dirty="0"/>
                        <a:t>Maximum pressure in air chamber is 3 to 3.5 atmosphere </a:t>
                      </a:r>
                      <a:endParaRPr lang="en-IN" sz="1600" dirty="0">
                        <a:latin typeface="MS Sans Serif"/>
                        <a:ea typeface="Times New Roman"/>
                        <a:cs typeface="Times New Roman"/>
                      </a:endParaRPr>
                    </a:p>
                  </a:txBody>
                  <a:tcPr marL="68580" marR="68580" marT="0" marB="0"/>
                </a:tc>
              </a:tr>
              <a:tr h="2830540">
                <a:tc>
                  <a:txBody>
                    <a:bodyPr/>
                    <a:lstStyle/>
                    <a:p>
                      <a:pPr>
                        <a:spcAft>
                          <a:spcPts val="0"/>
                        </a:spcAft>
                      </a:pPr>
                      <a:r>
                        <a:rPr lang="en-US" sz="1600" dirty="0"/>
                        <a:t>5.</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Depression of ground water level</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Mid and coarse solids and gravels with coefficient Of filtration 10-100m/day fractured competent rock</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20-30</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great</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around 100-150m</a:t>
                      </a:r>
                      <a:endParaRPr lang="en-IN" sz="1600" dirty="0"/>
                    </a:p>
                    <a:p>
                      <a:pPr>
                        <a:spcAft>
                          <a:spcPts val="0"/>
                        </a:spcAft>
                      </a:pPr>
                      <a:r>
                        <a:rPr lang="en-US" sz="1600" dirty="0"/>
                        <a:t>Adv</a:t>
                      </a:r>
                      <a:endParaRPr lang="en-IN" sz="1600" dirty="0"/>
                    </a:p>
                    <a:p>
                      <a:pPr>
                        <a:spcAft>
                          <a:spcPts val="0"/>
                        </a:spcAft>
                      </a:pPr>
                      <a:r>
                        <a:rPr lang="en-US" sz="1600" dirty="0"/>
                        <a:t>15-20</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Not applied in clay rocks, quick sands and alternate patches of permeable and non permeable rocks.</a:t>
                      </a:r>
                      <a:endParaRPr lang="en-IN" sz="1600" dirty="0">
                        <a:latin typeface="MS Sans Serif"/>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85720" y="214290"/>
          <a:ext cx="8643999" cy="6143668"/>
        </p:xfrm>
        <a:graphic>
          <a:graphicData uri="http://schemas.openxmlformats.org/drawingml/2006/table">
            <a:tbl>
              <a:tblPr firstRow="1" bandRow="1">
                <a:tableStyleId>{5C22544A-7EE6-4342-B048-85BDC9FD1C3A}</a:tableStyleId>
              </a:tblPr>
              <a:tblGrid>
                <a:gridCol w="428628"/>
                <a:gridCol w="2041086"/>
                <a:gridCol w="1234857"/>
                <a:gridCol w="581709"/>
                <a:gridCol w="857256"/>
                <a:gridCol w="1714512"/>
                <a:gridCol w="1785951"/>
              </a:tblGrid>
              <a:tr h="3071834">
                <a:tc>
                  <a:txBody>
                    <a:bodyPr/>
                    <a:lstStyle/>
                    <a:p>
                      <a:pPr>
                        <a:spcAft>
                          <a:spcPts val="0"/>
                        </a:spcAft>
                      </a:pPr>
                      <a:endParaRPr lang="en-US" sz="1600" dirty="0" smtClean="0"/>
                    </a:p>
                    <a:p>
                      <a:pPr>
                        <a:spcAft>
                          <a:spcPts val="0"/>
                        </a:spcAft>
                      </a:pPr>
                      <a:endParaRPr lang="en-US" sz="1600" dirty="0" smtClean="0"/>
                    </a:p>
                    <a:p>
                      <a:pPr>
                        <a:spcAft>
                          <a:spcPts val="0"/>
                        </a:spcAft>
                      </a:pPr>
                      <a:r>
                        <a:rPr lang="en-US" sz="1600" dirty="0" smtClean="0"/>
                        <a:t>6.</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Grouting (Cement)</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Competent rocks with tissues and cracks filled with water (SST, </a:t>
                      </a:r>
                      <a:r>
                        <a:rPr lang="en-US" sz="1600" dirty="0" err="1"/>
                        <a:t>Sh</a:t>
                      </a:r>
                      <a:r>
                        <a:rPr lang="en-US" sz="1600" dirty="0"/>
                        <a:t>, MST, LST) coarse sands and gravel</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Not Limited</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10m</a:t>
                      </a:r>
                      <a:r>
                        <a:rPr lang="en-US" sz="1600" baseline="30000" dirty="0"/>
                        <a:t>3</a:t>
                      </a:r>
                      <a:r>
                        <a:rPr lang="en-US" sz="1600" dirty="0"/>
                        <a:t>/hour</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Any adv. condition</a:t>
                      </a:r>
                      <a:endParaRPr lang="en-IN" sz="1600" dirty="0"/>
                    </a:p>
                    <a:p>
                      <a:pPr>
                        <a:spcAft>
                          <a:spcPts val="0"/>
                        </a:spcAft>
                      </a:pPr>
                      <a:r>
                        <a:rPr lang="en-US" sz="1600" dirty="0"/>
                        <a:t>10-15 - bad</a:t>
                      </a:r>
                      <a:endParaRPr lang="en-IN" sz="1600" dirty="0"/>
                    </a:p>
                    <a:p>
                      <a:pPr>
                        <a:spcAft>
                          <a:spcPts val="0"/>
                        </a:spcAft>
                      </a:pPr>
                      <a:r>
                        <a:rPr lang="en-US" sz="1600" dirty="0"/>
                        <a:t>20-30 - good</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Not recommended in flow rocks or quick sands with water flow vel. &gt; 0.80m/day/Large  voids.</a:t>
                      </a:r>
                      <a:endParaRPr lang="en-IN" sz="1600" dirty="0">
                        <a:latin typeface="MS Sans Serif"/>
                        <a:ea typeface="Times New Roman"/>
                        <a:cs typeface="Times New Roman"/>
                      </a:endParaRPr>
                    </a:p>
                  </a:txBody>
                  <a:tcPr marL="68580" marR="68580" marT="0" marB="0"/>
                </a:tc>
              </a:tr>
              <a:tr h="3071834">
                <a:tc>
                  <a:txBody>
                    <a:bodyPr/>
                    <a:lstStyle/>
                    <a:p>
                      <a:pPr>
                        <a:spcAft>
                          <a:spcPts val="0"/>
                        </a:spcAft>
                      </a:pPr>
                      <a:r>
                        <a:rPr lang="en-US" sz="1600" b="0" dirty="0" smtClean="0"/>
                        <a:t>7.</a:t>
                      </a:r>
                      <a:endParaRPr lang="en-IN" sz="1600" b="0" dirty="0">
                        <a:latin typeface="MS Sans Serif"/>
                        <a:ea typeface="Times New Roman"/>
                        <a:cs typeface="Times New Roman"/>
                      </a:endParaRPr>
                    </a:p>
                  </a:txBody>
                  <a:tcPr marL="68580" marR="68580" marT="0" marB="0"/>
                </a:tc>
                <a:tc>
                  <a:txBody>
                    <a:bodyPr/>
                    <a:lstStyle/>
                    <a:p>
                      <a:pPr>
                        <a:spcAft>
                          <a:spcPts val="0"/>
                        </a:spcAft>
                      </a:pPr>
                      <a:r>
                        <a:rPr lang="en-US" sz="1600" b="0" dirty="0"/>
                        <a:t>Chemical grouting </a:t>
                      </a:r>
                      <a:endParaRPr lang="en-IN" sz="1600" b="0" dirty="0">
                        <a:latin typeface="MS Sans Serif"/>
                        <a:ea typeface="Times New Roman"/>
                        <a:cs typeface="Times New Roman"/>
                      </a:endParaRPr>
                    </a:p>
                  </a:txBody>
                  <a:tcPr marL="68580" marR="68580" marT="0" marB="0"/>
                </a:tc>
                <a:tc>
                  <a:txBody>
                    <a:bodyPr/>
                    <a:lstStyle/>
                    <a:p>
                      <a:pPr>
                        <a:spcAft>
                          <a:spcPts val="0"/>
                        </a:spcAft>
                      </a:pPr>
                      <a:r>
                        <a:rPr lang="en-US" sz="1600" b="0" dirty="0"/>
                        <a:t>Sands with clay not more than 10-15% </a:t>
                      </a:r>
                      <a:endParaRPr lang="en-IN" sz="1600" b="0" dirty="0"/>
                    </a:p>
                    <a:p>
                      <a:pPr>
                        <a:spcAft>
                          <a:spcPts val="0"/>
                        </a:spcAft>
                      </a:pPr>
                      <a:r>
                        <a:rPr lang="en-US" sz="1600" b="0" dirty="0"/>
                        <a:t>C.F=2-80m/day </a:t>
                      </a:r>
                      <a:endParaRPr lang="en-IN" sz="1600" b="0" dirty="0"/>
                    </a:p>
                    <a:p>
                      <a:pPr>
                        <a:spcAft>
                          <a:spcPts val="0"/>
                        </a:spcAft>
                      </a:pPr>
                      <a:r>
                        <a:rPr lang="en-US" sz="1600" b="0" dirty="0"/>
                        <a:t>Competent rocks with small tissue</a:t>
                      </a:r>
                      <a:endParaRPr lang="en-IN" sz="1600" b="0" dirty="0">
                        <a:latin typeface="MS Sans Serif"/>
                        <a:ea typeface="Times New Roman"/>
                        <a:cs typeface="Times New Roman"/>
                      </a:endParaRPr>
                    </a:p>
                  </a:txBody>
                  <a:tcPr marL="68580" marR="68580" marT="0" marB="0"/>
                </a:tc>
                <a:tc>
                  <a:txBody>
                    <a:bodyPr/>
                    <a:lstStyle/>
                    <a:p>
                      <a:pPr>
                        <a:spcAft>
                          <a:spcPts val="0"/>
                        </a:spcAft>
                      </a:pPr>
                      <a:r>
                        <a:rPr lang="en-US" sz="1600" b="0" dirty="0"/>
                        <a:t>a few</a:t>
                      </a:r>
                      <a:endParaRPr lang="en-IN" sz="1600" b="0" dirty="0">
                        <a:latin typeface="MS Sans Serif"/>
                        <a:ea typeface="Times New Roman"/>
                        <a:cs typeface="Times New Roman"/>
                      </a:endParaRPr>
                    </a:p>
                  </a:txBody>
                  <a:tcPr marL="68580" marR="68580" marT="0" marB="0"/>
                </a:tc>
                <a:tc>
                  <a:txBody>
                    <a:bodyPr/>
                    <a:lstStyle/>
                    <a:p>
                      <a:pPr>
                        <a:spcAft>
                          <a:spcPts val="0"/>
                        </a:spcAft>
                      </a:pPr>
                      <a:r>
                        <a:rPr lang="en-US" sz="1600" b="0" dirty="0"/>
                        <a:t>Moderate</a:t>
                      </a:r>
                      <a:endParaRPr lang="en-IN" sz="1600" b="0" dirty="0">
                        <a:latin typeface="MS Sans Serif"/>
                        <a:ea typeface="Times New Roman"/>
                        <a:cs typeface="Times New Roman"/>
                      </a:endParaRPr>
                    </a:p>
                  </a:txBody>
                  <a:tcPr marL="68580" marR="68580" marT="0" marB="0"/>
                </a:tc>
                <a:tc>
                  <a:txBody>
                    <a:bodyPr/>
                    <a:lstStyle/>
                    <a:p>
                      <a:pPr>
                        <a:spcAft>
                          <a:spcPts val="0"/>
                        </a:spcAft>
                      </a:pPr>
                      <a:r>
                        <a:rPr lang="en-US" sz="1600" b="0" dirty="0"/>
                        <a:t>Unlimited</a:t>
                      </a:r>
                      <a:endParaRPr lang="en-IN" sz="1600" b="0" dirty="0">
                        <a:latin typeface="MS Sans Serif"/>
                        <a:ea typeface="Times New Roman"/>
                        <a:cs typeface="Times New Roman"/>
                      </a:endParaRPr>
                    </a:p>
                  </a:txBody>
                  <a:tcPr marL="68580" marR="68580" marT="0" marB="0"/>
                </a:tc>
                <a:tc>
                  <a:txBody>
                    <a:bodyPr/>
                    <a:lstStyle/>
                    <a:p>
                      <a:pPr>
                        <a:spcAft>
                          <a:spcPts val="0"/>
                        </a:spcAft>
                      </a:pPr>
                      <a:r>
                        <a:rPr lang="en-US" sz="1600" b="0" dirty="0"/>
                        <a:t>used an additional interventional method </a:t>
                      </a:r>
                      <a:endParaRPr lang="en-IN" sz="1600" b="0" dirty="0">
                        <a:latin typeface="MS Sans Serif"/>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4282" y="785794"/>
          <a:ext cx="8715441" cy="5500726"/>
        </p:xfrm>
        <a:graphic>
          <a:graphicData uri="http://schemas.openxmlformats.org/drawingml/2006/table">
            <a:tbl>
              <a:tblPr firstRow="1" bandRow="1">
                <a:tableStyleId>{3C2FFA5D-87B4-456A-9821-1D502468CF0F}</a:tableStyleId>
              </a:tblPr>
              <a:tblGrid>
                <a:gridCol w="428634"/>
                <a:gridCol w="1357322"/>
                <a:gridCol w="1214446"/>
                <a:gridCol w="857256"/>
                <a:gridCol w="1071570"/>
                <a:gridCol w="1500198"/>
                <a:gridCol w="2286015"/>
              </a:tblGrid>
              <a:tr h="2422244">
                <a:tc>
                  <a:txBody>
                    <a:bodyPr/>
                    <a:lstStyle/>
                    <a:p>
                      <a:pPr>
                        <a:spcAft>
                          <a:spcPts val="0"/>
                        </a:spcAft>
                      </a:pPr>
                      <a:r>
                        <a:rPr lang="en-US" sz="1600" dirty="0"/>
                        <a:t>8.</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Grouting(with clay)</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water bearing rocks with large cracks and voids </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not limited </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not limited </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not limited</a:t>
                      </a:r>
                      <a:endParaRPr lang="en-IN" sz="1600" dirty="0"/>
                    </a:p>
                    <a:p>
                      <a:pPr>
                        <a:spcAft>
                          <a:spcPts val="0"/>
                        </a:spcAft>
                      </a:pPr>
                      <a:r>
                        <a:rPr lang="en-US" sz="1600" dirty="0"/>
                        <a:t>Adv</a:t>
                      </a:r>
                      <a:endParaRPr lang="en-IN" sz="1600" dirty="0"/>
                    </a:p>
                    <a:p>
                      <a:pPr>
                        <a:spcAft>
                          <a:spcPts val="0"/>
                        </a:spcAft>
                      </a:pPr>
                      <a:r>
                        <a:rPr lang="en-US" sz="1600" dirty="0"/>
                        <a:t>10-15</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can be used in presence of aggressive waters usually applied in conjunction with cement grouting </a:t>
                      </a:r>
                      <a:endParaRPr lang="en-IN" sz="1600" dirty="0">
                        <a:latin typeface="MS Sans Serif"/>
                        <a:ea typeface="Times New Roman"/>
                        <a:cs typeface="Times New Roman"/>
                      </a:endParaRPr>
                    </a:p>
                  </a:txBody>
                  <a:tcPr marL="68580" marR="68580" marT="0" marB="0"/>
                </a:tc>
              </a:tr>
              <a:tr h="3078482">
                <a:tc>
                  <a:txBody>
                    <a:bodyPr/>
                    <a:lstStyle/>
                    <a:p>
                      <a:pPr>
                        <a:spcAft>
                          <a:spcPts val="0"/>
                        </a:spcAft>
                      </a:pPr>
                      <a:r>
                        <a:rPr lang="en-US" sz="1600" dirty="0"/>
                        <a:t>9.</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err="1"/>
                        <a:t>Bitumination</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smtClean="0"/>
                        <a:t>Competent </a:t>
                      </a:r>
                      <a:r>
                        <a:rPr lang="en-US" sz="1600" dirty="0"/>
                        <a:t>rocks with large cracks voids also gravels</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a:t>20-30</a:t>
                      </a:r>
                      <a:endParaRPr lang="en-IN" sz="1600">
                        <a:latin typeface="MS Sans Serif"/>
                        <a:ea typeface="Times New Roman"/>
                        <a:cs typeface="Times New Roman"/>
                      </a:endParaRPr>
                    </a:p>
                  </a:txBody>
                  <a:tcPr marL="68580" marR="68580" marT="0" marB="0"/>
                </a:tc>
                <a:tc>
                  <a:txBody>
                    <a:bodyPr/>
                    <a:lstStyle/>
                    <a:p>
                      <a:pPr>
                        <a:spcAft>
                          <a:spcPts val="0"/>
                        </a:spcAft>
                      </a:pPr>
                      <a:r>
                        <a:rPr lang="en-US" sz="1600" dirty="0"/>
                        <a:t>Mid and large </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Up to 40m</a:t>
                      </a:r>
                      <a:endParaRPr lang="en-IN" sz="1600" dirty="0">
                        <a:latin typeface="MS Sans Serif"/>
                        <a:ea typeface="Times New Roman"/>
                        <a:cs typeface="Times New Roman"/>
                      </a:endParaRPr>
                    </a:p>
                  </a:txBody>
                  <a:tcPr marL="68580" marR="68580" marT="0" marB="0"/>
                </a:tc>
                <a:tc>
                  <a:txBody>
                    <a:bodyPr/>
                    <a:lstStyle/>
                    <a:p>
                      <a:pPr>
                        <a:spcAft>
                          <a:spcPts val="0"/>
                        </a:spcAft>
                      </a:pPr>
                      <a:r>
                        <a:rPr lang="en-US" sz="1600" dirty="0"/>
                        <a:t>Used as a local sealing method against aggressive waters</a:t>
                      </a:r>
                      <a:endParaRPr lang="en-IN" sz="1600" dirty="0">
                        <a:latin typeface="MS Sans Serif"/>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00034" y="642918"/>
          <a:ext cx="8143933" cy="4786346"/>
        </p:xfrm>
        <a:graphic>
          <a:graphicData uri="http://schemas.openxmlformats.org/drawingml/2006/table">
            <a:tbl>
              <a:tblPr firstRow="1" bandRow="1">
                <a:tableStyleId>{3C2FFA5D-87B4-456A-9821-1D502468CF0F}</a:tableStyleId>
              </a:tblPr>
              <a:tblGrid>
                <a:gridCol w="428628"/>
                <a:gridCol w="1071570"/>
                <a:gridCol w="1071570"/>
                <a:gridCol w="1143008"/>
                <a:gridCol w="1428760"/>
                <a:gridCol w="785818"/>
                <a:gridCol w="2214579"/>
              </a:tblGrid>
              <a:tr h="2011470">
                <a:tc>
                  <a:txBody>
                    <a:bodyPr/>
                    <a:lstStyle/>
                    <a:p>
                      <a:pPr>
                        <a:spcAft>
                          <a:spcPts val="0"/>
                        </a:spcAft>
                      </a:pPr>
                      <a:r>
                        <a:rPr lang="en-US" sz="1800" b="0" dirty="0" smtClean="0"/>
                        <a:t>10</a:t>
                      </a:r>
                      <a:endParaRPr lang="en-IN" sz="1800" b="0" dirty="0">
                        <a:latin typeface="MS Sans Serif"/>
                        <a:ea typeface="Times New Roman"/>
                        <a:cs typeface="Times New Roman"/>
                      </a:endParaRPr>
                    </a:p>
                  </a:txBody>
                  <a:tcPr marL="68580" marR="68580" marT="0" marB="0"/>
                </a:tc>
                <a:tc>
                  <a:txBody>
                    <a:bodyPr/>
                    <a:lstStyle/>
                    <a:p>
                      <a:pPr>
                        <a:spcAft>
                          <a:spcPts val="0"/>
                        </a:spcAft>
                      </a:pPr>
                      <a:r>
                        <a:rPr lang="en-US" sz="1800" b="0" dirty="0"/>
                        <a:t>Freezing of the rock mass</a:t>
                      </a:r>
                      <a:endParaRPr lang="en-IN" sz="1800" b="0" dirty="0">
                        <a:latin typeface="MS Sans Serif"/>
                        <a:ea typeface="Times New Roman"/>
                        <a:cs typeface="Times New Roman"/>
                      </a:endParaRPr>
                    </a:p>
                  </a:txBody>
                  <a:tcPr marL="68580" marR="68580" marT="0" marB="0"/>
                </a:tc>
                <a:tc>
                  <a:txBody>
                    <a:bodyPr/>
                    <a:lstStyle/>
                    <a:p>
                      <a:pPr>
                        <a:spcAft>
                          <a:spcPts val="0"/>
                        </a:spcAft>
                      </a:pPr>
                      <a:r>
                        <a:rPr lang="en-US" sz="1800" b="0" dirty="0"/>
                        <a:t>All types of water bearing rocks</a:t>
                      </a:r>
                      <a:endParaRPr lang="en-IN" sz="1800" b="0" dirty="0">
                        <a:latin typeface="MS Sans Serif"/>
                        <a:ea typeface="Times New Roman"/>
                        <a:cs typeface="Times New Roman"/>
                      </a:endParaRPr>
                    </a:p>
                  </a:txBody>
                  <a:tcPr marL="68580" marR="68580" marT="0" marB="0"/>
                </a:tc>
                <a:tc>
                  <a:txBody>
                    <a:bodyPr/>
                    <a:lstStyle/>
                    <a:p>
                      <a:pPr>
                        <a:spcAft>
                          <a:spcPts val="0"/>
                        </a:spcAft>
                      </a:pPr>
                      <a:r>
                        <a:rPr lang="en-US" sz="1800" b="0" dirty="0"/>
                        <a:t>10 to 1000 </a:t>
                      </a:r>
                      <a:endParaRPr lang="en-IN" sz="1800" b="0" dirty="0">
                        <a:latin typeface="MS Sans Serif"/>
                        <a:ea typeface="Times New Roman"/>
                        <a:cs typeface="Times New Roman"/>
                      </a:endParaRPr>
                    </a:p>
                  </a:txBody>
                  <a:tcPr marL="68580" marR="68580" marT="0" marB="0"/>
                </a:tc>
                <a:tc>
                  <a:txBody>
                    <a:bodyPr/>
                    <a:lstStyle/>
                    <a:p>
                      <a:pPr>
                        <a:spcAft>
                          <a:spcPts val="0"/>
                        </a:spcAft>
                      </a:pPr>
                      <a:r>
                        <a:rPr lang="en-US" sz="1800" b="0" dirty="0"/>
                        <a:t>Not limited</a:t>
                      </a:r>
                      <a:endParaRPr lang="en-IN" sz="1800" b="0" dirty="0">
                        <a:latin typeface="MS Sans Serif"/>
                        <a:ea typeface="Times New Roman"/>
                        <a:cs typeface="Times New Roman"/>
                      </a:endParaRPr>
                    </a:p>
                  </a:txBody>
                  <a:tcPr marL="68580" marR="68580" marT="0" marB="0"/>
                </a:tc>
                <a:tc>
                  <a:txBody>
                    <a:bodyPr/>
                    <a:lstStyle/>
                    <a:p>
                      <a:pPr>
                        <a:spcAft>
                          <a:spcPts val="0"/>
                        </a:spcAft>
                      </a:pPr>
                      <a:r>
                        <a:rPr lang="en-US" sz="1800" b="0" dirty="0"/>
                        <a:t>depending on depth up to 50</a:t>
                      </a:r>
                      <a:endParaRPr lang="en-IN" sz="1800" b="0" dirty="0">
                        <a:latin typeface="MS Sans Serif"/>
                        <a:ea typeface="Times New Roman"/>
                        <a:cs typeface="Times New Roman"/>
                      </a:endParaRPr>
                    </a:p>
                  </a:txBody>
                  <a:tcPr marL="68580" marR="68580" marT="0" marB="0"/>
                </a:tc>
                <a:tc>
                  <a:txBody>
                    <a:bodyPr/>
                    <a:lstStyle/>
                    <a:p>
                      <a:pPr>
                        <a:spcAft>
                          <a:spcPts val="0"/>
                        </a:spcAft>
                      </a:pPr>
                      <a:r>
                        <a:rPr lang="en-US" sz="1800" b="0" dirty="0"/>
                        <a:t>reliable but costly and time consuming(drilling holes and freezing them)</a:t>
                      </a:r>
                      <a:endParaRPr lang="en-IN" sz="1800" b="0" dirty="0">
                        <a:latin typeface="MS Sans Serif"/>
                        <a:ea typeface="Times New Roman"/>
                        <a:cs typeface="Times New Roman"/>
                      </a:endParaRPr>
                    </a:p>
                  </a:txBody>
                  <a:tcPr marL="68580" marR="68580" marT="0" marB="0"/>
                </a:tc>
              </a:tr>
              <a:tr h="2774876">
                <a:tc>
                  <a:txBody>
                    <a:bodyPr/>
                    <a:lstStyle/>
                    <a:p>
                      <a:pPr>
                        <a:spcAft>
                          <a:spcPts val="0"/>
                        </a:spcAft>
                      </a:pPr>
                      <a:r>
                        <a:rPr lang="en-US" sz="1800" dirty="0" smtClean="0"/>
                        <a:t>11</a:t>
                      </a:r>
                      <a:endParaRPr lang="en-IN" sz="1800" dirty="0">
                        <a:latin typeface="MS Sans Serif"/>
                        <a:ea typeface="Times New Roman"/>
                        <a:cs typeface="Times New Roman"/>
                      </a:endParaRPr>
                    </a:p>
                  </a:txBody>
                  <a:tcPr marL="68580" marR="68580" marT="0" marB="0"/>
                </a:tc>
                <a:tc>
                  <a:txBody>
                    <a:bodyPr/>
                    <a:lstStyle/>
                    <a:p>
                      <a:pPr>
                        <a:spcAft>
                          <a:spcPts val="0"/>
                        </a:spcAft>
                      </a:pPr>
                      <a:r>
                        <a:rPr lang="en-US" sz="1800" dirty="0"/>
                        <a:t>Shaft drilling</a:t>
                      </a:r>
                      <a:endParaRPr lang="en-IN" sz="1800" dirty="0">
                        <a:latin typeface="MS Sans Serif"/>
                        <a:ea typeface="Times New Roman"/>
                        <a:cs typeface="Times New Roman"/>
                      </a:endParaRPr>
                    </a:p>
                  </a:txBody>
                  <a:tcPr marL="68580" marR="68580" marT="0" marB="0"/>
                </a:tc>
                <a:tc>
                  <a:txBody>
                    <a:bodyPr/>
                    <a:lstStyle/>
                    <a:p>
                      <a:pPr>
                        <a:spcAft>
                          <a:spcPts val="0"/>
                        </a:spcAft>
                      </a:pPr>
                      <a:r>
                        <a:rPr lang="en-US" sz="1800" dirty="0"/>
                        <a:t>Weak, water bearing strata </a:t>
                      </a:r>
                      <a:endParaRPr lang="en-IN" sz="1800" dirty="0">
                        <a:latin typeface="MS Sans Serif"/>
                        <a:ea typeface="Times New Roman"/>
                        <a:cs typeface="Times New Roman"/>
                      </a:endParaRPr>
                    </a:p>
                  </a:txBody>
                  <a:tcPr marL="68580" marR="68580" marT="0" marB="0"/>
                </a:tc>
                <a:tc>
                  <a:txBody>
                    <a:bodyPr/>
                    <a:lstStyle/>
                    <a:p>
                      <a:pPr>
                        <a:spcAft>
                          <a:spcPts val="0"/>
                        </a:spcAft>
                      </a:pPr>
                      <a:r>
                        <a:rPr lang="en-US" sz="1800" dirty="0"/>
                        <a:t>Several hundred </a:t>
                      </a:r>
                      <a:endParaRPr lang="en-IN" sz="1800" dirty="0">
                        <a:latin typeface="MS Sans Serif"/>
                        <a:ea typeface="Times New Roman"/>
                        <a:cs typeface="Times New Roman"/>
                      </a:endParaRPr>
                    </a:p>
                  </a:txBody>
                  <a:tcPr marL="68580" marR="68580" marT="0" marB="0"/>
                </a:tc>
                <a:tc>
                  <a:txBody>
                    <a:bodyPr/>
                    <a:lstStyle/>
                    <a:p>
                      <a:pPr>
                        <a:spcAft>
                          <a:spcPts val="0"/>
                        </a:spcAft>
                      </a:pPr>
                      <a:r>
                        <a:rPr lang="en-US" sz="1800" dirty="0"/>
                        <a:t>Not limited </a:t>
                      </a:r>
                      <a:endParaRPr lang="en-IN" sz="1800" dirty="0">
                        <a:latin typeface="MS Sans Serif"/>
                        <a:ea typeface="Times New Roman"/>
                        <a:cs typeface="Times New Roman"/>
                      </a:endParaRPr>
                    </a:p>
                  </a:txBody>
                  <a:tcPr marL="68580" marR="68580" marT="0" marB="0"/>
                </a:tc>
                <a:tc>
                  <a:txBody>
                    <a:bodyPr/>
                    <a:lstStyle/>
                    <a:p>
                      <a:pPr>
                        <a:spcAft>
                          <a:spcPts val="0"/>
                        </a:spcAft>
                      </a:pPr>
                      <a:r>
                        <a:rPr lang="en-US" sz="1800" dirty="0"/>
                        <a:t>Up to 600</a:t>
                      </a:r>
                      <a:endParaRPr lang="en-IN" sz="1800" dirty="0">
                        <a:latin typeface="MS Sans Serif"/>
                        <a:ea typeface="Times New Roman"/>
                        <a:cs typeface="Times New Roman"/>
                      </a:endParaRPr>
                    </a:p>
                  </a:txBody>
                  <a:tcPr marL="68580" marR="68580" marT="0" marB="0"/>
                </a:tc>
                <a:tc>
                  <a:txBody>
                    <a:bodyPr/>
                    <a:lstStyle/>
                    <a:p>
                      <a:pPr>
                        <a:spcAft>
                          <a:spcPts val="0"/>
                        </a:spcAft>
                      </a:pPr>
                      <a:r>
                        <a:rPr lang="en-US" sz="1800" dirty="0"/>
                        <a:t>Thickness of competent hard rocks not supposed to exceed 10% of over all thickness of WBS</a:t>
                      </a:r>
                      <a:endParaRPr lang="en-IN" sz="1800" dirty="0">
                        <a:latin typeface="MS Sans Serif"/>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SHAFT SINKING THROUGH WATER BEARING STRATA</a:t>
            </a:r>
            <a:endParaRPr lang="en-IN" dirty="0"/>
          </a:p>
        </p:txBody>
      </p:sp>
      <p:graphicFrame>
        <p:nvGraphicFramePr>
          <p:cNvPr id="4" name="Content Placeholder 3"/>
          <p:cNvGraphicFramePr>
            <a:graphicFrameLocks noGrp="1"/>
          </p:cNvGraphicFramePr>
          <p:nvPr>
            <p:ph idx="1"/>
          </p:nvPr>
        </p:nvGraphicFramePr>
        <p:xfrm>
          <a:off x="500034" y="2000240"/>
          <a:ext cx="8229600" cy="3500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571480"/>
            <a:ext cx="8229600" cy="704832"/>
          </a:xfrm>
        </p:spPr>
        <p:txBody>
          <a:bodyPr>
            <a:normAutofit fontScale="90000"/>
          </a:bodyPr>
          <a:lstStyle/>
          <a:p>
            <a:r>
              <a:rPr smtClean="0"/>
              <a:t>WOODEN PILING METHOD</a:t>
            </a:r>
            <a:br>
              <a:rPr smtClean="0"/>
            </a:br>
            <a:endParaRPr lang="en-IN" dirty="0"/>
          </a:p>
        </p:txBody>
      </p:sp>
      <p:graphicFrame>
        <p:nvGraphicFramePr>
          <p:cNvPr id="4" name="Content Placeholder 3"/>
          <p:cNvGraphicFramePr>
            <a:graphicFrameLocks noGrp="1"/>
          </p:cNvGraphicFramePr>
          <p:nvPr>
            <p:ph idx="1"/>
          </p:nvPr>
        </p:nvGraphicFramePr>
        <p:xfrm>
          <a:off x="457200" y="857232"/>
          <a:ext cx="8229600" cy="5238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SHAFT SINKING TECHNOLOGY</a:t>
            </a:r>
            <a:endParaRPr lang="en-IN" dirty="0"/>
          </a:p>
        </p:txBody>
      </p:sp>
      <p:pic>
        <p:nvPicPr>
          <p:cNvPr id="4" name="Content Placeholder 3" descr="KolisnykImg3.jpg"/>
          <p:cNvPicPr>
            <a:picLocks noGrp="1" noChangeAspect="1"/>
          </p:cNvPicPr>
          <p:nvPr>
            <p:ph idx="1"/>
          </p:nvPr>
        </p:nvPicPr>
        <p:blipFill>
          <a:blip r:embed="rId2"/>
          <a:stretch>
            <a:fillRect/>
          </a:stretch>
        </p:blipFill>
        <p:spPr>
          <a:xfrm>
            <a:off x="571472" y="1785926"/>
            <a:ext cx="3922712" cy="4214842"/>
          </a:xfrm>
        </p:spPr>
      </p:pic>
      <p:pic>
        <p:nvPicPr>
          <p:cNvPr id="1025" name="Picture 1"/>
          <p:cNvPicPr>
            <a:picLocks noChangeAspect="1" noChangeArrowheads="1"/>
          </p:cNvPicPr>
          <p:nvPr/>
        </p:nvPicPr>
        <p:blipFill>
          <a:blip r:embed="rId3"/>
          <a:srcRect/>
          <a:stretch>
            <a:fillRect/>
          </a:stretch>
        </p:blipFill>
        <p:spPr bwMode="auto">
          <a:xfrm>
            <a:off x="4698272" y="1714488"/>
            <a:ext cx="3731360" cy="4286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952500" y="0"/>
            <a:ext cx="8191500" cy="1066800"/>
          </a:xfrm>
        </p:spPr>
        <p:txBody>
          <a:bodyPr/>
          <a:lstStyle/>
          <a:p>
            <a:r>
              <a:rPr smtClean="0"/>
              <a:t>WOODEN PILING METHOD</a:t>
            </a:r>
            <a:endParaRPr lang="en-IN" dirty="0"/>
          </a:p>
        </p:txBody>
      </p:sp>
      <p:pic>
        <p:nvPicPr>
          <p:cNvPr id="6487" name="Picture 343"/>
          <p:cNvPicPr>
            <a:picLocks noChangeAspect="1" noChangeArrowheads="1"/>
          </p:cNvPicPr>
          <p:nvPr/>
        </p:nvPicPr>
        <p:blipFill>
          <a:blip r:embed="rId2"/>
          <a:srcRect/>
          <a:stretch>
            <a:fillRect/>
          </a:stretch>
        </p:blipFill>
        <p:spPr bwMode="auto">
          <a:xfrm>
            <a:off x="1571604" y="928670"/>
            <a:ext cx="6143668" cy="52149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85728"/>
            <a:ext cx="8229600" cy="704832"/>
          </a:xfrm>
        </p:spPr>
        <p:txBody>
          <a:bodyPr>
            <a:normAutofit fontScale="90000"/>
          </a:bodyPr>
          <a:lstStyle/>
          <a:p>
            <a:r>
              <a:rPr smtClean="0"/>
              <a:t>WOODEN PILING METHOD</a:t>
            </a:r>
            <a:br>
              <a:rPr smtClean="0"/>
            </a:br>
            <a:endParaRPr lang="en-IN" dirty="0"/>
          </a:p>
        </p:txBody>
      </p:sp>
      <p:pic>
        <p:nvPicPr>
          <p:cNvPr id="3074" name="Picture 2"/>
          <p:cNvPicPr>
            <a:picLocks noChangeAspect="1" noChangeArrowheads="1"/>
          </p:cNvPicPr>
          <p:nvPr/>
        </p:nvPicPr>
        <p:blipFill>
          <a:blip r:embed="rId2"/>
          <a:srcRect/>
          <a:stretch>
            <a:fillRect/>
          </a:stretch>
        </p:blipFill>
        <p:spPr bwMode="auto">
          <a:xfrm>
            <a:off x="785786" y="571480"/>
            <a:ext cx="7143800" cy="5929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Grp="1" noChangeAspect="1" noChangeArrowheads="1"/>
          </p:cNvPicPr>
          <p:nvPr>
            <p:ph idx="1"/>
          </p:nvPr>
        </p:nvPicPr>
        <p:blipFill>
          <a:blip r:embed="rId3"/>
          <a:srcRect/>
          <a:stretch>
            <a:fillRect/>
          </a:stretch>
        </p:blipFill>
        <p:spPr bwMode="auto">
          <a:xfrm>
            <a:off x="1714480" y="142852"/>
            <a:ext cx="5500726" cy="65008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28596" y="142852"/>
            <a:ext cx="8358246" cy="1143008"/>
          </a:xfrm>
          <a:prstGeom prst="roundRect">
            <a:avLst/>
          </a:prstGeom>
          <a:solidFill>
            <a:srgbClr val="4A54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en-US" sz="3200" dirty="0" smtClean="0">
                <a:solidFill>
                  <a:schemeClr val="tx1"/>
                </a:solidFill>
                <a:latin typeface="Times New Roman" pitchFamily="18" charset="0"/>
                <a:ea typeface="Times New Roman" pitchFamily="18" charset="0"/>
                <a:cs typeface="Times New Roman" pitchFamily="18" charset="0"/>
              </a:rPr>
              <a:t>CAISSON METHOD</a:t>
            </a:r>
            <a:endParaRPr lang="en-US" sz="3200" dirty="0" smtClean="0">
              <a:solidFill>
                <a:schemeClr val="tx1"/>
              </a:solidFill>
              <a:latin typeface="Arial" pitchFamily="34" charset="0"/>
              <a:cs typeface="Arial" pitchFamily="34" charset="0"/>
            </a:endParaRPr>
          </a:p>
        </p:txBody>
      </p:sp>
      <p:sp>
        <p:nvSpPr>
          <p:cNvPr id="6" name="Rounded Rectangle 5"/>
          <p:cNvSpPr/>
          <p:nvPr/>
        </p:nvSpPr>
        <p:spPr>
          <a:xfrm>
            <a:off x="571472" y="1285860"/>
            <a:ext cx="8001056" cy="5572140"/>
          </a:xfrm>
          <a:prstGeom prst="roundRect">
            <a:avLst/>
          </a:prstGeom>
          <a:solidFill>
            <a:srgbClr val="4A54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 typeface="Arial" pitchFamily="34" charset="0"/>
              <a:buChar char="•"/>
            </a:pPr>
            <a:r>
              <a:rPr lang="en-US" dirty="0" smtClean="0"/>
              <a:t> Weight of the caisson : Q 	</a:t>
            </a:r>
            <a:endParaRPr lang="en-IN" dirty="0" smtClean="0"/>
          </a:p>
          <a:p>
            <a:pPr lvl="0">
              <a:buFont typeface="Arial" pitchFamily="34" charset="0"/>
              <a:buChar char="•"/>
            </a:pPr>
            <a:r>
              <a:rPr lang="en-US" dirty="0" smtClean="0"/>
              <a:t> Resistance of water  bearing strata: F</a:t>
            </a:r>
          </a:p>
          <a:p>
            <a:pPr lvl="0">
              <a:buFont typeface="Arial" pitchFamily="34" charset="0"/>
              <a:buChar char="•"/>
            </a:pPr>
            <a:r>
              <a:rPr lang="en-US" dirty="0" smtClean="0"/>
              <a:t> Buoyant force of water : G</a:t>
            </a:r>
          </a:p>
          <a:p>
            <a:pPr lvl="0">
              <a:buFont typeface="Arial" pitchFamily="34" charset="0"/>
              <a:buChar char="•"/>
            </a:pPr>
            <a:r>
              <a:rPr lang="en-US" dirty="0" smtClean="0"/>
              <a:t> Outer dia. :D2</a:t>
            </a:r>
          </a:p>
          <a:p>
            <a:pPr lvl="0">
              <a:buFont typeface="Arial" pitchFamily="34" charset="0"/>
              <a:buChar char="•"/>
            </a:pPr>
            <a:r>
              <a:rPr lang="en-US" dirty="0" smtClean="0"/>
              <a:t> Inner dia. :D1</a:t>
            </a:r>
          </a:p>
          <a:p>
            <a:pPr lvl="0">
              <a:buFont typeface="Arial" pitchFamily="34" charset="0"/>
              <a:buChar char="•"/>
            </a:pPr>
            <a:r>
              <a:rPr lang="en-US" dirty="0" smtClean="0"/>
              <a:t> Specific gravity of lining material : r</a:t>
            </a:r>
          </a:p>
          <a:p>
            <a:pPr lvl="0">
              <a:buFont typeface="Arial" pitchFamily="34" charset="0"/>
              <a:buChar char="•"/>
            </a:pPr>
            <a:r>
              <a:rPr lang="en-US" dirty="0" smtClean="0"/>
              <a:t> Height of caisson : H</a:t>
            </a:r>
          </a:p>
          <a:p>
            <a:pPr lvl="0">
              <a:buFont typeface="Arial" pitchFamily="34" charset="0"/>
              <a:buChar char="•"/>
            </a:pPr>
            <a:r>
              <a:rPr lang="en-US" dirty="0" smtClean="0"/>
              <a:t> Weight of cutting toe : B</a:t>
            </a:r>
          </a:p>
          <a:p>
            <a:pPr lvl="0"/>
            <a:endParaRPr lang="en-IN" dirty="0" smtClean="0"/>
          </a:p>
          <a:p>
            <a:pPr marL="342900" lvl="0" indent="-342900">
              <a:buFont typeface="+mj-lt"/>
              <a:buAutoNum type="arabicPeriod"/>
            </a:pPr>
            <a:r>
              <a:rPr lang="en-US" dirty="0" smtClean="0"/>
              <a:t>with water being pumped out :  Q &gt; F</a:t>
            </a:r>
            <a:endParaRPr lang="en-IN" dirty="0" smtClean="0"/>
          </a:p>
          <a:p>
            <a:pPr marL="342900" lvl="0" indent="-342900">
              <a:buFont typeface="+mj-lt"/>
              <a:buAutoNum type="arabicPeriod"/>
            </a:pPr>
            <a:r>
              <a:rPr lang="en-US" dirty="0" smtClean="0"/>
              <a:t>without pumping water :  Q &gt; F + G</a:t>
            </a:r>
            <a:endParaRPr lang="en-IN" dirty="0" smtClean="0"/>
          </a:p>
          <a:p>
            <a:r>
              <a:rPr lang="en-US" dirty="0" smtClean="0"/>
              <a:t> </a:t>
            </a:r>
            <a:endParaRPr lang="en-IN" dirty="0" smtClean="0"/>
          </a:p>
          <a:p>
            <a:r>
              <a:rPr lang="en-US" dirty="0" smtClean="0"/>
              <a:t>Q = </a:t>
            </a:r>
            <a:r>
              <a:rPr lang="en-US" u="sng" dirty="0" smtClean="0"/>
              <a:t>π (D</a:t>
            </a:r>
            <a:r>
              <a:rPr lang="en-US" u="sng" baseline="-25000" dirty="0" smtClean="0"/>
              <a:t>2</a:t>
            </a:r>
            <a:r>
              <a:rPr lang="en-US" u="sng" baseline="30000" dirty="0" smtClean="0"/>
              <a:t>2</a:t>
            </a:r>
            <a:r>
              <a:rPr lang="en-US" u="sng" dirty="0" smtClean="0"/>
              <a:t> - D</a:t>
            </a:r>
            <a:r>
              <a:rPr lang="en-US" u="sng" baseline="-25000" dirty="0" smtClean="0"/>
              <a:t>1</a:t>
            </a:r>
            <a:r>
              <a:rPr lang="en-US" u="sng" baseline="30000" dirty="0" smtClean="0"/>
              <a:t>2</a:t>
            </a:r>
            <a:r>
              <a:rPr lang="en-US" u="sng" dirty="0" smtClean="0"/>
              <a:t>)  r H</a:t>
            </a:r>
            <a:r>
              <a:rPr lang="en-US" dirty="0" smtClean="0"/>
              <a:t>   + B</a:t>
            </a:r>
            <a:endParaRPr lang="en-IN" dirty="0" smtClean="0"/>
          </a:p>
          <a:p>
            <a:r>
              <a:rPr lang="en-US" dirty="0" smtClean="0"/>
              <a:t>                 4</a:t>
            </a:r>
            <a:endParaRPr lang="en-IN" dirty="0" smtClean="0"/>
          </a:p>
          <a:p>
            <a:r>
              <a:rPr lang="en-US" dirty="0" smtClean="0"/>
              <a:t>Q’=Q-G  (weight of caisson partly submerged to depth  H)</a:t>
            </a:r>
            <a:endParaRPr lang="en-IN" dirty="0" smtClean="0"/>
          </a:p>
          <a:p>
            <a:r>
              <a:rPr lang="en-US" dirty="0" smtClean="0"/>
              <a:t> </a:t>
            </a:r>
            <a:endParaRPr lang="en-IN" dirty="0" smtClean="0"/>
          </a:p>
          <a:p>
            <a:r>
              <a:rPr lang="en-US" dirty="0" smtClean="0"/>
              <a:t>Where G= π </a:t>
            </a:r>
            <a:r>
              <a:rPr lang="en-US" u="sng" dirty="0" smtClean="0"/>
              <a:t>(D</a:t>
            </a:r>
            <a:r>
              <a:rPr lang="en-US" u="sng" baseline="-25000" dirty="0" smtClean="0"/>
              <a:t>2</a:t>
            </a:r>
            <a:r>
              <a:rPr lang="en-US" u="sng" baseline="30000" dirty="0" smtClean="0"/>
              <a:t>2</a:t>
            </a:r>
            <a:r>
              <a:rPr lang="en-US" u="sng" dirty="0" smtClean="0"/>
              <a:t> - D</a:t>
            </a:r>
            <a:r>
              <a:rPr lang="en-US" u="sng" baseline="-25000" dirty="0" smtClean="0"/>
              <a:t>1</a:t>
            </a:r>
            <a:r>
              <a:rPr lang="en-US" u="sng" baseline="30000" dirty="0" smtClean="0"/>
              <a:t>2</a:t>
            </a:r>
            <a:r>
              <a:rPr lang="en-US" u="sng" dirty="0" smtClean="0"/>
              <a:t>) H</a:t>
            </a:r>
            <a:r>
              <a:rPr lang="en-US" sz="1400" u="sng" dirty="0" smtClean="0"/>
              <a:t>w</a:t>
            </a:r>
            <a:r>
              <a:rPr lang="en-US" u="sng" dirty="0" smtClean="0"/>
              <a:t>.</a:t>
            </a:r>
            <a:r>
              <a:rPr lang="el-GR" u="sng" dirty="0" smtClean="0"/>
              <a:t> σ</a:t>
            </a:r>
            <a:r>
              <a:rPr lang="en-US" sz="1400" u="sng" dirty="0" smtClean="0"/>
              <a:t>w</a:t>
            </a:r>
            <a:r>
              <a:rPr lang="en-US" u="sng" dirty="0" smtClean="0"/>
              <a:t>      </a:t>
            </a:r>
            <a:r>
              <a:rPr lang="en-US" dirty="0" smtClean="0"/>
              <a:t> + V</a:t>
            </a:r>
            <a:r>
              <a:rPr lang="en-US" sz="1400" dirty="0" smtClean="0"/>
              <a:t>B</a:t>
            </a:r>
            <a:r>
              <a:rPr lang="en-US" dirty="0" smtClean="0"/>
              <a:t>. </a:t>
            </a:r>
            <a:r>
              <a:rPr lang="el-GR" dirty="0" smtClean="0"/>
              <a:t>σ</a:t>
            </a:r>
            <a:r>
              <a:rPr lang="en-US" sz="1400" dirty="0" smtClean="0"/>
              <a:t>w</a:t>
            </a:r>
            <a:endParaRPr lang="en-IN" sz="1400" dirty="0" smtClean="0"/>
          </a:p>
          <a:p>
            <a:r>
              <a:rPr lang="en-US" dirty="0" smtClean="0"/>
              <a:t>                                     4</a:t>
            </a:r>
            <a:endParaRPr lang="en-IN" dirty="0" smtClean="0"/>
          </a:p>
        </p:txBody>
      </p:sp>
      <p:sp>
        <p:nvSpPr>
          <p:cNvPr id="6149" name="Rectangle 5"/>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57158" y="214290"/>
            <a:ext cx="8572560" cy="6429420"/>
          </a:xfrm>
          <a:prstGeom prst="roundRect">
            <a:avLst/>
          </a:prstGeom>
          <a:solidFill>
            <a:srgbClr val="4A54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i="1" dirty="0" smtClean="0"/>
              <a:t>H</a:t>
            </a:r>
            <a:r>
              <a:rPr lang="en-IN" sz="1400" i="1" dirty="0" smtClean="0"/>
              <a:t>w </a:t>
            </a:r>
            <a:r>
              <a:rPr lang="en-IN" sz="2000" i="1" dirty="0" smtClean="0"/>
              <a:t>is height of submerged part of </a:t>
            </a:r>
            <a:r>
              <a:rPr lang="en-IN" sz="2000" dirty="0" smtClean="0"/>
              <a:t>caisson in meter.</a:t>
            </a:r>
            <a:endParaRPr lang="en-IN" sz="2000" i="1" dirty="0" smtClean="0"/>
          </a:p>
          <a:p>
            <a:r>
              <a:rPr lang="en-IN" sz="2000" i="1" dirty="0" smtClean="0"/>
              <a:t>V is volume of </a:t>
            </a:r>
            <a:r>
              <a:rPr lang="en-IN" sz="2000" dirty="0" smtClean="0"/>
              <a:t>cutting toe in m</a:t>
            </a:r>
            <a:r>
              <a:rPr lang="en-IN" sz="1600" dirty="0" smtClean="0"/>
              <a:t>3</a:t>
            </a:r>
            <a:r>
              <a:rPr lang="en-IN" sz="2000" dirty="0" smtClean="0"/>
              <a:t>.</a:t>
            </a:r>
          </a:p>
          <a:p>
            <a:r>
              <a:rPr lang="en-US" sz="2000" u="sng" dirty="0" err="1" smtClean="0"/>
              <a:t>δ</a:t>
            </a:r>
            <a:r>
              <a:rPr lang="en-US" sz="1400" u="sng" dirty="0" err="1" smtClean="0"/>
              <a:t>w</a:t>
            </a:r>
            <a:r>
              <a:rPr lang="en-US" sz="1400" u="sng" dirty="0" smtClean="0"/>
              <a:t> </a:t>
            </a:r>
            <a:r>
              <a:rPr lang="en-IN" sz="2000" dirty="0" smtClean="0"/>
              <a:t>is specific gravity of water in t/m</a:t>
            </a:r>
            <a:r>
              <a:rPr lang="en-IN" sz="1600" dirty="0" smtClean="0"/>
              <a:t>3.</a:t>
            </a:r>
          </a:p>
          <a:p>
            <a:endParaRPr lang="en-IN" sz="2000" dirty="0" smtClean="0"/>
          </a:p>
          <a:p>
            <a:r>
              <a:rPr lang="en-IN" sz="2000" dirty="0" smtClean="0"/>
              <a:t>For shallow caissons, the recommended value of friction force per unit area is in the range of 2.25 to 2.5 t/m</a:t>
            </a:r>
            <a:r>
              <a:rPr lang="en-IN" sz="1400" dirty="0" smtClean="0"/>
              <a:t>2</a:t>
            </a:r>
            <a:r>
              <a:rPr lang="en-IN" sz="2000" dirty="0" smtClean="0"/>
              <a:t> (when the depth of caisson does not exceed 75 ft or 25 m)</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IN" sz="2000" dirty="0" smtClean="0"/>
          </a:p>
          <a:p>
            <a:r>
              <a:rPr lang="en-US" sz="2000" dirty="0" smtClean="0">
                <a:solidFill>
                  <a:schemeClr val="tx1"/>
                </a:solidFill>
                <a:latin typeface="Calibri" pitchFamily="34" charset="0"/>
                <a:ea typeface="Times New Roman" pitchFamily="18" charset="0"/>
                <a:cs typeface="Times New Roman" pitchFamily="18" charset="0"/>
              </a:rPr>
              <a:t>		</a:t>
            </a:r>
          </a:p>
          <a:p>
            <a:endParaRPr lang="en-IN" sz="2000" dirty="0" smtClean="0"/>
          </a:p>
          <a:p>
            <a:endParaRPr lang="en-IN" sz="2000" dirty="0" smtClean="0"/>
          </a:p>
          <a:p>
            <a:r>
              <a:rPr lang="en-IN" sz="2000" dirty="0" smtClean="0"/>
              <a:t>where </a:t>
            </a:r>
            <a:r>
              <a:rPr lang="en-IN" sz="2000" dirty="0" err="1" smtClean="0"/>
              <a:t>f</a:t>
            </a:r>
            <a:r>
              <a:rPr lang="en-IN" sz="1400" dirty="0" err="1" smtClean="0"/>
              <a:t>i</a:t>
            </a:r>
            <a:r>
              <a:rPr lang="en-IN" sz="2000" dirty="0" smtClean="0"/>
              <a:t> </a:t>
            </a:r>
            <a:r>
              <a:rPr lang="en-IN" sz="2000" i="1" dirty="0" smtClean="0"/>
              <a:t>is friction force per unit in a particular strata in </a:t>
            </a:r>
            <a:r>
              <a:rPr lang="en-IN" sz="2000" dirty="0" smtClean="0"/>
              <a:t>t/</a:t>
            </a:r>
            <a:r>
              <a:rPr lang="en-IN" dirty="0" smtClean="0"/>
              <a:t>m</a:t>
            </a:r>
            <a:r>
              <a:rPr lang="en-IN" sz="1400" dirty="0" smtClean="0"/>
              <a:t>2</a:t>
            </a:r>
            <a:r>
              <a:rPr lang="en-IN" sz="2000" dirty="0" smtClean="0"/>
              <a:t>, and </a:t>
            </a:r>
            <a:r>
              <a:rPr lang="en-IN" sz="2000" i="1" dirty="0" smtClean="0"/>
              <a:t>h</a:t>
            </a:r>
            <a:r>
              <a:rPr lang="en-IN" sz="1600" i="1" dirty="0" smtClean="0"/>
              <a:t>i </a:t>
            </a:r>
            <a:r>
              <a:rPr lang="en-IN" sz="2000" i="1" dirty="0" smtClean="0"/>
              <a:t>is thickness of particular strata in meter.</a:t>
            </a:r>
          </a:p>
          <a:p>
            <a:endParaRPr lang="en-IN" sz="2000" dirty="0" smtClean="0"/>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072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0726" name="Rectangle 6"/>
          <p:cNvSpPr>
            <a:spLocks noChangeArrowheads="1"/>
          </p:cNvSpPr>
          <p:nvPr/>
        </p:nvSpPr>
        <p:spPr bwMode="auto">
          <a:xfrm>
            <a:off x="0" y="733425"/>
            <a:ext cx="231154"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1785918" y="3286124"/>
            <a:ext cx="4929222" cy="11430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500034" y="0"/>
            <a:ext cx="8286808" cy="6572272"/>
          </a:xfrm>
          <a:prstGeom prst="roundRect">
            <a:avLst/>
          </a:prstGeom>
          <a:solidFill>
            <a:srgbClr val="4A54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smtClean="0"/>
              <a:t>If either condition, </a:t>
            </a:r>
            <a:r>
              <a:rPr lang="en-IN" sz="2400" i="1" dirty="0" smtClean="0"/>
              <a:t>Q &gt; F or Q &gt; F + G, is not fulfilled,</a:t>
            </a:r>
          </a:p>
          <a:p>
            <a:r>
              <a:rPr lang="en-IN" sz="2400" dirty="0" smtClean="0"/>
              <a:t>then the caisson will not sink and special methods are required,</a:t>
            </a:r>
          </a:p>
          <a:p>
            <a:r>
              <a:rPr lang="en-IN" sz="2400" dirty="0" smtClean="0"/>
              <a:t>such as</a:t>
            </a:r>
          </a:p>
          <a:p>
            <a:r>
              <a:rPr lang="en-IN" sz="2400" dirty="0" smtClean="0"/>
              <a:t>(1) some means to diminish friction between the </a:t>
            </a:r>
          </a:p>
          <a:p>
            <a:r>
              <a:rPr lang="en-IN" sz="2400" dirty="0" smtClean="0"/>
              <a:t>      lining and ground, or </a:t>
            </a:r>
          </a:p>
          <a:p>
            <a:r>
              <a:rPr lang="en-IN" sz="2400" dirty="0" smtClean="0"/>
              <a:t>(2) additional load </a:t>
            </a:r>
            <a:r>
              <a:rPr lang="en-IN" sz="2400" i="1" dirty="0" smtClean="0"/>
              <a:t>Q provided by ballast or </a:t>
            </a:r>
          </a:p>
          <a:p>
            <a:r>
              <a:rPr lang="en-IN" sz="2400" i="1" dirty="0" smtClean="0"/>
              <a:t>      </a:t>
            </a:r>
            <a:r>
              <a:rPr lang="en-IN" sz="2400" dirty="0" smtClean="0"/>
              <a:t>jacking.</a:t>
            </a:r>
          </a:p>
          <a:p>
            <a:r>
              <a:rPr lang="en-IN" sz="2400" dirty="0" smtClean="0"/>
              <a:t>It is possible to diminish the friction by injecting water at 30 to 45 psi (210 to </a:t>
            </a:r>
            <a:r>
              <a:rPr lang="en-IN" sz="2400" smtClean="0"/>
              <a:t>320 k Pa</a:t>
            </a:r>
            <a:r>
              <a:rPr lang="en-IN" sz="2400" dirty="0" smtClean="0"/>
              <a:t>), or more than hydrostatic pressure, through the holes in the cutting toe.</a:t>
            </a:r>
            <a:endParaRPr lang="en-IN"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31" name="Picture 83"/>
          <p:cNvPicPr>
            <a:picLocks noChangeAspect="1" noChangeArrowheads="1"/>
          </p:cNvPicPr>
          <p:nvPr/>
        </p:nvPicPr>
        <p:blipFill>
          <a:blip r:embed="rId2"/>
          <a:srcRect/>
          <a:stretch>
            <a:fillRect/>
          </a:stretch>
        </p:blipFill>
        <p:spPr bwMode="auto">
          <a:xfrm>
            <a:off x="714349" y="285728"/>
            <a:ext cx="7735500" cy="63579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71472" y="571480"/>
            <a:ext cx="8072494" cy="6072230"/>
          </a:xfrm>
          <a:prstGeom prst="roundRect">
            <a:avLst/>
          </a:prstGeom>
          <a:solidFill>
            <a:srgbClr val="4A54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u="sng" dirty="0" smtClean="0"/>
              <a:t>SINKING METHOD WITH THE DEPRESSION OF WATER TABLE</a:t>
            </a:r>
          </a:p>
          <a:p>
            <a:endParaRPr lang="en-IN" sz="2800" u="sng" dirty="0" smtClean="0"/>
          </a:p>
          <a:p>
            <a:r>
              <a:rPr lang="en-IN" sz="2000" dirty="0" smtClean="0"/>
              <a:t>Design consideration for application of this method must</a:t>
            </a:r>
          </a:p>
          <a:p>
            <a:r>
              <a:rPr lang="en-IN" sz="2000" dirty="0" smtClean="0"/>
              <a:t>be preceded by:</a:t>
            </a:r>
          </a:p>
          <a:p>
            <a:endParaRPr lang="en-IN" sz="2000" dirty="0" smtClean="0"/>
          </a:p>
          <a:p>
            <a:r>
              <a:rPr lang="en-IN" sz="2000" dirty="0" smtClean="0"/>
              <a:t>1. Choice of the most suitable way for depression of the</a:t>
            </a:r>
          </a:p>
          <a:p>
            <a:r>
              <a:rPr lang="en-IN" sz="2000" dirty="0" smtClean="0"/>
              <a:t>    water table in given conditions.</a:t>
            </a:r>
          </a:p>
          <a:p>
            <a:r>
              <a:rPr lang="en-IN" sz="2000" dirty="0" smtClean="0"/>
              <a:t>2. Determination of the number, spacing, diameter, and</a:t>
            </a:r>
          </a:p>
          <a:p>
            <a:r>
              <a:rPr lang="en-IN" sz="2000" dirty="0" smtClean="0"/>
              <a:t>    depth of the wells.</a:t>
            </a:r>
          </a:p>
          <a:p>
            <a:r>
              <a:rPr lang="en-IN" sz="2000" dirty="0" smtClean="0"/>
              <a:t>3. Calculation of the radius of the depression cone,    </a:t>
            </a:r>
          </a:p>
          <a:p>
            <a:r>
              <a:rPr lang="en-IN" sz="2000" dirty="0" smtClean="0"/>
              <a:t>    amount of water to be pumped out, and the height of   </a:t>
            </a:r>
          </a:p>
          <a:p>
            <a:r>
              <a:rPr lang="en-IN" sz="2000" dirty="0" smtClean="0"/>
              <a:t>    the remaining wet portion of the water-bearing strata.</a:t>
            </a:r>
          </a:p>
          <a:p>
            <a:r>
              <a:rPr lang="en-IN" sz="2000" dirty="0" smtClean="0"/>
              <a:t>4. Equipment, hardware, and pumping facilities.</a:t>
            </a:r>
          </a:p>
          <a:p>
            <a:r>
              <a:rPr lang="en-IN" sz="2000" dirty="0" smtClean="0"/>
              <a:t>5. Choice of the auxiliary method to go through the wet</a:t>
            </a:r>
          </a:p>
          <a:p>
            <a:r>
              <a:rPr lang="en-IN" sz="2000" dirty="0" smtClean="0"/>
              <a:t>    remainder of the water-bearing strata.</a:t>
            </a:r>
            <a:endParaRPr lang="en-IN"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71472" y="571480"/>
            <a:ext cx="8072494" cy="6072230"/>
          </a:xfrm>
          <a:prstGeom prst="roundRect">
            <a:avLst/>
          </a:prstGeom>
          <a:solidFill>
            <a:srgbClr val="4A54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SINKING WITH DEPRESSION OF WATER TABLE</a:t>
            </a:r>
            <a:endParaRPr lang="en-IN" sz="2400" b="1" dirty="0" smtClean="0"/>
          </a:p>
          <a:p>
            <a:r>
              <a:rPr lang="en-US" dirty="0" smtClean="0"/>
              <a:t> </a:t>
            </a:r>
          </a:p>
          <a:p>
            <a:endParaRPr lang="en-US" sz="2000" dirty="0" smtClean="0"/>
          </a:p>
          <a:p>
            <a:r>
              <a:rPr lang="en-IN" sz="2000" dirty="0" smtClean="0"/>
              <a:t>To lower the water table in the area of shaft sinking, the</a:t>
            </a:r>
          </a:p>
          <a:p>
            <a:r>
              <a:rPr lang="en-IN" sz="2000" dirty="0" smtClean="0"/>
              <a:t>following system can be applied:</a:t>
            </a:r>
          </a:p>
          <a:p>
            <a:endParaRPr lang="en-IN" sz="2000" dirty="0" smtClean="0"/>
          </a:p>
          <a:p>
            <a:r>
              <a:rPr lang="en-IN" sz="2000" dirty="0" smtClean="0"/>
              <a:t>1. Pumping water from three to six depression wells drilled</a:t>
            </a:r>
          </a:p>
          <a:p>
            <a:r>
              <a:rPr lang="en-IN" sz="2000" dirty="0" smtClean="0"/>
              <a:t>    around the planned shaft perimeter, placed on a circle   </a:t>
            </a:r>
          </a:p>
          <a:p>
            <a:r>
              <a:rPr lang="en-IN" sz="2000" dirty="0" smtClean="0"/>
              <a:t>    about 12 ft (4 m) larger than the diameter of the shaft  </a:t>
            </a:r>
          </a:p>
          <a:p>
            <a:r>
              <a:rPr lang="en-IN" sz="2000" dirty="0" smtClean="0"/>
              <a:t>    excavation.</a:t>
            </a:r>
          </a:p>
          <a:p>
            <a:r>
              <a:rPr lang="en-IN" sz="2000" dirty="0" smtClean="0"/>
              <a:t>2. Draining water through drill holes to existing openings in</a:t>
            </a:r>
          </a:p>
          <a:p>
            <a:r>
              <a:rPr lang="en-IN" sz="2000" dirty="0" smtClean="0"/>
              <a:t>    the mine below.</a:t>
            </a:r>
          </a:p>
          <a:p>
            <a:r>
              <a:rPr lang="en-IN" sz="2000" dirty="0" smtClean="0"/>
              <a:t>3. Draining water through drill holes to water-absorptive</a:t>
            </a:r>
          </a:p>
          <a:p>
            <a:r>
              <a:rPr lang="en-IN" sz="2000" dirty="0" smtClean="0"/>
              <a:t>    strata (e.g., dry sands under water-bearing strata).</a:t>
            </a:r>
          </a:p>
          <a:p>
            <a:endParaRPr lang="en-IN" sz="2000" dirty="0" smtClean="0"/>
          </a:p>
          <a:p>
            <a:r>
              <a:rPr lang="en-IN" sz="2400" i="1" dirty="0" smtClean="0"/>
              <a:t>The first of these systems is the one</a:t>
            </a:r>
            <a:r>
              <a:rPr lang="en-IN" sz="2400" i="1" smtClean="0"/>
              <a:t>, most often </a:t>
            </a:r>
            <a:r>
              <a:rPr lang="en-IN" sz="2400" i="1" dirty="0" smtClean="0"/>
              <a:t>used.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71472" y="571480"/>
            <a:ext cx="8072494" cy="6072230"/>
          </a:xfrm>
          <a:prstGeom prst="roundRect">
            <a:avLst/>
          </a:prstGeom>
          <a:solidFill>
            <a:srgbClr val="4A54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200" b="1" u="sng" dirty="0" smtClean="0"/>
              <a:t>WELLS</a:t>
            </a:r>
            <a:r>
              <a:rPr lang="en-IN" sz="2200" dirty="0" smtClean="0"/>
              <a:t>. Wells are drilled with 14 to 20 in. (300 to 500 mm) diameters, without drilling mud. They are spaced uniformly around the future excavation. Within the range of the water bearing strata, they are equipped with filters perforated by round or elongated holes 0.2 to 0.35 inch(5 to 10 mm) in diameter , spaced in a checker design, with an outside screen having eyes 0.015 to 0.035 in. (0.4 to 0.9 mm) in diameter, sized against entry of sand particles. Generally, the construction of the filter must be suitable for the character of strata to be drained. Submersible drainage    pumps   have  a  wide    capacity    </a:t>
            </a:r>
            <a:r>
              <a:rPr lang="en-IN" sz="2000" dirty="0" smtClean="0"/>
              <a:t>range,</a:t>
            </a:r>
          </a:p>
          <a:p>
            <a:pPr algn="just"/>
            <a:r>
              <a:rPr lang="en-IN" sz="2000" dirty="0" smtClean="0"/>
              <a:t>varying up to 92,500 gal/hr (350 m3/h).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Grp="1" noChangeAspect="1" noChangeArrowheads="1"/>
          </p:cNvPicPr>
          <p:nvPr>
            <p:ph idx="1"/>
          </p:nvPr>
        </p:nvPicPr>
        <p:blipFill>
          <a:blip r:embed="rId2"/>
          <a:srcRect/>
          <a:stretch>
            <a:fillRect/>
          </a:stretch>
        </p:blipFill>
        <p:spPr bwMode="auto">
          <a:xfrm>
            <a:off x="214282" y="214290"/>
            <a:ext cx="8704806" cy="64414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71472" y="571480"/>
            <a:ext cx="8072494" cy="6072230"/>
          </a:xfrm>
          <a:prstGeom prst="roundRect">
            <a:avLst/>
          </a:prstGeom>
          <a:solidFill>
            <a:srgbClr val="4A54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smtClean="0"/>
              <a:t>The movement of water through a porous media is</a:t>
            </a:r>
          </a:p>
          <a:p>
            <a:r>
              <a:rPr lang="en-IN" sz="2000" dirty="0" smtClean="0"/>
              <a:t>given by the Darcy formula </a:t>
            </a:r>
          </a:p>
          <a:p>
            <a:endParaRPr lang="en-IN" sz="2000" dirty="0" smtClean="0"/>
          </a:p>
          <a:p>
            <a:endParaRPr lang="en-IN" sz="2000" dirty="0" smtClean="0"/>
          </a:p>
          <a:p>
            <a:endParaRPr lang="en-IN" sz="2000" dirty="0" smtClean="0"/>
          </a:p>
          <a:p>
            <a:endParaRPr lang="en-IN" sz="2000" dirty="0" smtClean="0"/>
          </a:p>
          <a:p>
            <a:r>
              <a:rPr lang="en-IN" sz="2000" dirty="0" smtClean="0"/>
              <a:t>Where:</a:t>
            </a:r>
          </a:p>
          <a:p>
            <a:r>
              <a:rPr lang="en-IN" sz="2000" i="1" dirty="0" smtClean="0"/>
              <a:t>V = mean velocity of flow per unit time through a unit </a:t>
            </a:r>
            <a:r>
              <a:rPr lang="en-IN" sz="2000" dirty="0" smtClean="0"/>
              <a:t>area    </a:t>
            </a:r>
          </a:p>
          <a:p>
            <a:r>
              <a:rPr lang="en-IN" sz="2000" dirty="0" smtClean="0"/>
              <a:t>      or mean filtration velocity in m/s;</a:t>
            </a:r>
          </a:p>
          <a:p>
            <a:r>
              <a:rPr lang="en-IN" sz="2000" i="1" dirty="0" smtClean="0"/>
              <a:t>h = (h2 – h1), or the </a:t>
            </a:r>
            <a:r>
              <a:rPr lang="en-IN" sz="2000" dirty="0" smtClean="0"/>
              <a:t>difference of water levels in the ground   </a:t>
            </a:r>
          </a:p>
          <a:p>
            <a:r>
              <a:rPr lang="en-IN" sz="2000" dirty="0" smtClean="0"/>
              <a:t>      (depression) created by pumping water or head loss   </a:t>
            </a:r>
          </a:p>
          <a:p>
            <a:r>
              <a:rPr lang="en-IN" sz="2000" dirty="0" smtClean="0"/>
              <a:t>      during flow;</a:t>
            </a:r>
          </a:p>
          <a:p>
            <a:r>
              <a:rPr lang="en-IN" sz="2000" i="1" dirty="0" smtClean="0"/>
              <a:t> l = distance in which </a:t>
            </a:r>
            <a:r>
              <a:rPr lang="en-IN" sz="2000" dirty="0" smtClean="0"/>
              <a:t>head loss appears in m,</a:t>
            </a:r>
          </a:p>
          <a:p>
            <a:r>
              <a:rPr lang="en-IN" sz="2000" i="1" dirty="0" smtClean="0"/>
              <a:t>K = coefficient of filtration (permeability </a:t>
            </a:r>
            <a:r>
              <a:rPr lang="en-IN" sz="2000" dirty="0" smtClean="0"/>
              <a:t>factor) in m/s</a:t>
            </a:r>
            <a:r>
              <a:rPr lang="en-US" sz="2000" dirty="0" smtClean="0"/>
              <a:t> </a:t>
            </a:r>
          </a:p>
          <a:p>
            <a:r>
              <a:rPr lang="en-US" sz="2000" dirty="0" smtClean="0"/>
              <a:t> </a:t>
            </a:r>
            <a:r>
              <a:rPr lang="en-US" sz="2000" dirty="0" err="1" smtClean="0"/>
              <a:t>i</a:t>
            </a:r>
            <a:r>
              <a:rPr lang="en-US" sz="2000" dirty="0" smtClean="0"/>
              <a:t> = (h2-h1)/l ,or head loss over </a:t>
            </a:r>
            <a:r>
              <a:rPr lang="en-IN" sz="2000" dirty="0" smtClean="0"/>
              <a:t>a unit distance (hydraulic    </a:t>
            </a:r>
          </a:p>
          <a:p>
            <a:r>
              <a:rPr lang="en-IN" sz="2000" dirty="0" smtClean="0"/>
              <a:t>      gradient), which is a dimensionless quantity.</a:t>
            </a:r>
          </a:p>
        </p:txBody>
      </p:sp>
      <p:pic>
        <p:nvPicPr>
          <p:cNvPr id="3074" name="Picture 2"/>
          <p:cNvPicPr>
            <a:picLocks noChangeAspect="1" noChangeArrowheads="1"/>
          </p:cNvPicPr>
          <p:nvPr/>
        </p:nvPicPr>
        <p:blipFill>
          <a:blip r:embed="rId2"/>
          <a:srcRect/>
          <a:stretch>
            <a:fillRect/>
          </a:stretch>
        </p:blipFill>
        <p:spPr bwMode="auto">
          <a:xfrm>
            <a:off x="2071670" y="2071678"/>
            <a:ext cx="3571900" cy="7143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42910" y="500042"/>
            <a:ext cx="7572428" cy="1357322"/>
          </a:xfrm>
          <a:prstGeom prst="roundRect">
            <a:avLst/>
          </a:prstGeom>
          <a:solidFill>
            <a:srgbClr val="4A54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u="sng" dirty="0" smtClean="0"/>
              <a:t>Elements of shaft Excavation Design</a:t>
            </a:r>
            <a:endParaRPr lang="en-IN" sz="2800" b="1" i="1" dirty="0" smtClean="0"/>
          </a:p>
          <a:p>
            <a:pPr algn="ctr"/>
            <a:endParaRPr lang="en-IN" sz="2800" dirty="0"/>
          </a:p>
        </p:txBody>
      </p:sp>
      <p:sp>
        <p:nvSpPr>
          <p:cNvPr id="3" name="Rounded Rectangle 2"/>
          <p:cNvSpPr/>
          <p:nvPr/>
        </p:nvSpPr>
        <p:spPr>
          <a:xfrm>
            <a:off x="714348" y="2143116"/>
            <a:ext cx="7358114" cy="4071966"/>
          </a:xfrm>
          <a:prstGeom prst="roundRect">
            <a:avLst/>
          </a:prstGeom>
          <a:solidFill>
            <a:srgbClr val="4A54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0" indent="-457200"/>
            <a:r>
              <a:rPr lang="en-US" sz="2000" dirty="0" smtClean="0"/>
              <a:t>(A)</a:t>
            </a:r>
          </a:p>
          <a:p>
            <a:pPr marL="457200" lvl="0" indent="-457200">
              <a:buFont typeface="+mj-lt"/>
              <a:buAutoNum type="arabicPeriod"/>
            </a:pPr>
            <a:r>
              <a:rPr lang="en-US" sz="2000" dirty="0" smtClean="0"/>
              <a:t>Description Of Geological Column, Rock Strata,                Geotechnical Parameters And Ground Water Flow</a:t>
            </a:r>
            <a:endParaRPr lang="en-IN" sz="2000" dirty="0" smtClean="0"/>
          </a:p>
          <a:p>
            <a:pPr marL="457200" lvl="0" indent="-457200">
              <a:buFont typeface="+mj-lt"/>
              <a:buAutoNum type="arabicPeriod"/>
            </a:pPr>
            <a:r>
              <a:rPr lang="en-US" sz="2000" dirty="0" smtClean="0"/>
              <a:t>Determination of Shaft dia. </a:t>
            </a:r>
            <a:endParaRPr lang="en-IN" sz="2000" dirty="0" smtClean="0"/>
          </a:p>
          <a:p>
            <a:pPr marL="457200" lvl="0" indent="-457200">
              <a:buFont typeface="+mj-lt"/>
              <a:buAutoNum type="arabicPeriod"/>
            </a:pPr>
            <a:r>
              <a:rPr lang="en-US" sz="2000" dirty="0" smtClean="0"/>
              <a:t>Choice of Shaft Sinking Technology</a:t>
            </a:r>
            <a:endParaRPr lang="en-IN" sz="2000" dirty="0" smtClean="0"/>
          </a:p>
          <a:p>
            <a:pPr marL="457200" lvl="0" indent="-457200">
              <a:buFont typeface="+mj-lt"/>
              <a:buAutoNum type="arabicPeriod"/>
            </a:pPr>
            <a:r>
              <a:rPr lang="en-US" sz="2000" dirty="0" smtClean="0"/>
              <a:t> Shaft lining Design</a:t>
            </a:r>
            <a:endParaRPr lang="en-IN" sz="2000" dirty="0" smtClean="0"/>
          </a:p>
          <a:p>
            <a:pPr marL="457200" indent="-457200">
              <a:buFont typeface="+mj-lt"/>
              <a:buAutoNum type="arabicPeriod"/>
            </a:pPr>
            <a:r>
              <a:rPr lang="en-US" sz="2000" dirty="0" smtClean="0"/>
              <a:t> Shaft Foundation, Their Locations And Dimensions</a:t>
            </a:r>
            <a:endParaRPr lang="en-IN" sz="2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85786" y="500042"/>
            <a:ext cx="7715304" cy="5715040"/>
          </a:xfrm>
          <a:prstGeom prst="roundRect">
            <a:avLst/>
          </a:prstGeom>
          <a:solidFill>
            <a:srgbClr val="4A54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r>
              <a:rPr lang="en-US" dirty="0" smtClean="0"/>
              <a:t>7.       Shaft Collar, Its Depth, Foundation, Thickness,       </a:t>
            </a:r>
          </a:p>
          <a:p>
            <a:pPr marL="342900" lvl="0" indent="-342900"/>
            <a:r>
              <a:rPr lang="en-US" dirty="0" smtClean="0"/>
              <a:t>          construction Material.</a:t>
            </a:r>
            <a:endParaRPr lang="en-IN" dirty="0" smtClean="0"/>
          </a:p>
          <a:p>
            <a:pPr marL="342900" lvl="0" indent="-342900"/>
            <a:r>
              <a:rPr lang="en-US" dirty="0" smtClean="0"/>
              <a:t>8.       Shaft Sump, Its Depth, Pumping And Cleaning     </a:t>
            </a:r>
          </a:p>
          <a:p>
            <a:pPr marL="342900" lvl="0" indent="-342900"/>
            <a:r>
              <a:rPr lang="en-US" dirty="0" smtClean="0"/>
              <a:t>          arrangement</a:t>
            </a:r>
            <a:endParaRPr lang="en-IN" dirty="0" smtClean="0"/>
          </a:p>
          <a:p>
            <a:pPr marL="342900" lvl="0" indent="-342900">
              <a:buAutoNum type="arabicPeriod" startAt="9"/>
            </a:pPr>
            <a:r>
              <a:rPr lang="en-US" dirty="0" smtClean="0"/>
              <a:t>    Surveying Data for Particular Shaft Elements</a:t>
            </a:r>
            <a:endParaRPr lang="en-IN" dirty="0" smtClean="0"/>
          </a:p>
          <a:p>
            <a:pPr marL="342900" lvl="0" indent="-342900">
              <a:buAutoNum type="arabicPeriod" startAt="9"/>
            </a:pPr>
            <a:r>
              <a:rPr lang="en-US" dirty="0" smtClean="0"/>
              <a:t>    Ground And Water Pressure on Lining, Shaft Insets,        </a:t>
            </a:r>
          </a:p>
          <a:p>
            <a:pPr marL="342900" lvl="0" indent="-342900"/>
            <a:r>
              <a:rPr lang="en-US" dirty="0" smtClean="0"/>
              <a:t>          Dimensions, Air Flow Capacity</a:t>
            </a:r>
            <a:endParaRPr lang="en-IN" dirty="0" smtClean="0"/>
          </a:p>
          <a:p>
            <a:pPr marL="342900" lvl="0" indent="-342900">
              <a:buAutoNum type="arabicPeriod" startAt="11"/>
            </a:pPr>
            <a:r>
              <a:rPr lang="en-US" dirty="0" smtClean="0"/>
              <a:t>    Schedule Of Construction(Preparatory Work, Sinking,    </a:t>
            </a:r>
          </a:p>
          <a:p>
            <a:pPr marL="342900" lvl="0" indent="-342900"/>
            <a:r>
              <a:rPr lang="en-US" dirty="0" smtClean="0"/>
              <a:t>          Lining,   Equipment Erection And Liquidation)</a:t>
            </a:r>
            <a:endParaRPr lang="en-IN" dirty="0" smtClean="0"/>
          </a:p>
          <a:p>
            <a:pPr marL="342900" lvl="0" indent="-342900"/>
            <a:r>
              <a:rPr lang="en-US" dirty="0" smtClean="0"/>
              <a:t>12.     Cost specs </a:t>
            </a:r>
            <a:endParaRPr lang="en-IN" dirty="0" smtClean="0"/>
          </a:p>
          <a:p>
            <a:pPr marL="342900" lvl="0" indent="-342900"/>
            <a:r>
              <a:rPr lang="en-US" dirty="0" smtClean="0"/>
              <a:t>13.     Shaft Design Drawings</a:t>
            </a:r>
            <a:endParaRPr lang="en-IN" dirty="0" smtClean="0"/>
          </a:p>
          <a:p>
            <a:pPr marL="342900" indent="-342900">
              <a:buFont typeface="+mj-lt"/>
              <a:buAutoNum type="arabicPeriod"/>
            </a:pP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57158" y="0"/>
            <a:ext cx="8358214" cy="6429396"/>
          </a:xfrm>
          <a:prstGeom prst="roundRect">
            <a:avLst/>
          </a:prstGeom>
          <a:solidFill>
            <a:srgbClr val="4A54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US" dirty="0" smtClean="0"/>
              <a:t> (B)</a:t>
            </a:r>
          </a:p>
          <a:p>
            <a:pPr marL="342900" indent="-342900"/>
            <a:r>
              <a:rPr lang="en-US" dirty="0" smtClean="0"/>
              <a:t>     (</a:t>
            </a:r>
            <a:r>
              <a:rPr lang="en-US" dirty="0" err="1" smtClean="0"/>
              <a:t>i</a:t>
            </a:r>
            <a:r>
              <a:rPr lang="en-US" dirty="0" smtClean="0"/>
              <a:t>)   </a:t>
            </a:r>
            <a:r>
              <a:rPr lang="en-US" b="1" dirty="0" smtClean="0">
                <a:solidFill>
                  <a:schemeClr val="tx1"/>
                </a:solidFill>
              </a:rPr>
              <a:t>Drilling and Blasting </a:t>
            </a:r>
            <a:r>
              <a:rPr lang="en-US" dirty="0" smtClean="0"/>
              <a:t>- Basis of special charge assumption                   </a:t>
            </a:r>
          </a:p>
          <a:p>
            <a:pPr marL="342900" indent="-342900"/>
            <a:r>
              <a:rPr lang="en-US" dirty="0" smtClean="0"/>
              <a:t>                                                 pattern  ,  powder</a:t>
            </a:r>
            <a:r>
              <a:rPr lang="en-IN" dirty="0" smtClean="0"/>
              <a:t> </a:t>
            </a:r>
            <a:r>
              <a:rPr lang="en-US" dirty="0" smtClean="0"/>
              <a:t> Factor ,  delays              </a:t>
            </a:r>
          </a:p>
          <a:p>
            <a:pPr marL="342900" indent="-342900"/>
            <a:r>
              <a:rPr lang="en-US" dirty="0" smtClean="0"/>
              <a:t>                                                 explosive details</a:t>
            </a:r>
            <a:endParaRPr lang="en-IN" dirty="0" smtClean="0"/>
          </a:p>
          <a:p>
            <a:r>
              <a:rPr lang="en-US" dirty="0" smtClean="0"/>
              <a:t>     </a:t>
            </a:r>
          </a:p>
          <a:p>
            <a:r>
              <a:rPr lang="en-US" dirty="0" smtClean="0"/>
              <a:t>     (ii)   </a:t>
            </a:r>
            <a:r>
              <a:rPr lang="en-US" b="1" dirty="0" smtClean="0"/>
              <a:t>Temporary and permanent support</a:t>
            </a:r>
            <a:r>
              <a:rPr lang="en-US" dirty="0" smtClean="0"/>
              <a:t>:</a:t>
            </a:r>
            <a:endParaRPr lang="en-IN" dirty="0" smtClean="0"/>
          </a:p>
          <a:p>
            <a:r>
              <a:rPr lang="en-US" b="1" dirty="0" smtClean="0"/>
              <a:t>            Temporary: </a:t>
            </a:r>
          </a:p>
          <a:p>
            <a:r>
              <a:rPr lang="en-US" dirty="0" smtClean="0"/>
              <a:t>            Roof bolt   -   (2.4m long, 22mm dia. with bearing  plate)</a:t>
            </a:r>
            <a:endParaRPr lang="en-IN" dirty="0" smtClean="0"/>
          </a:p>
          <a:p>
            <a:r>
              <a:rPr lang="en-US" dirty="0" smtClean="0"/>
              <a:t>            </a:t>
            </a:r>
            <a:r>
              <a:rPr lang="en-US" dirty="0" err="1" smtClean="0"/>
              <a:t>Shotcrete</a:t>
            </a:r>
            <a:r>
              <a:rPr lang="en-US" dirty="0" smtClean="0"/>
              <a:t>  -   (sealing   </a:t>
            </a:r>
            <a:r>
              <a:rPr lang="en-US" dirty="0" err="1" smtClean="0"/>
              <a:t>shotcrete</a:t>
            </a:r>
            <a:r>
              <a:rPr lang="en-US" dirty="0" smtClean="0"/>
              <a:t>  1” and final  layer of 1)</a:t>
            </a:r>
            <a:endParaRPr lang="en-US" baseline="30000" dirty="0" smtClean="0"/>
          </a:p>
          <a:p>
            <a:r>
              <a:rPr lang="en-US" dirty="0" smtClean="0"/>
              <a:t>            Wire mesh  -  (embedded   in    between   these   layers )</a:t>
            </a:r>
            <a:endParaRPr lang="en-IN" dirty="0" smtClean="0"/>
          </a:p>
          <a:p>
            <a:r>
              <a:rPr lang="en-US" dirty="0" smtClean="0"/>
              <a:t>  </a:t>
            </a:r>
          </a:p>
          <a:p>
            <a:endParaRPr lang="en-US" dirty="0" smtClean="0"/>
          </a:p>
          <a:p>
            <a:pPr algn="just"/>
            <a:r>
              <a:rPr lang="en-US" dirty="0" smtClean="0"/>
              <a:t>             </a:t>
            </a:r>
            <a:r>
              <a:rPr lang="en-US" b="1" dirty="0" smtClean="0"/>
              <a:t>Permanent:</a:t>
            </a:r>
            <a:r>
              <a:rPr lang="en-US" dirty="0" smtClean="0"/>
              <a:t>   Monolithic concrete of calculated thickness of        </a:t>
            </a:r>
          </a:p>
          <a:p>
            <a:pPr algn="just"/>
            <a:r>
              <a:rPr lang="en-US" dirty="0" smtClean="0"/>
              <a:t>                                    lining , bitumen  layer in   between to adjust for      </a:t>
            </a:r>
          </a:p>
          <a:p>
            <a:pPr algn="just"/>
            <a:r>
              <a:rPr lang="en-US" dirty="0" smtClean="0"/>
              <a:t>                                    any    lateral   movement  without    damaging          </a:t>
            </a:r>
          </a:p>
          <a:p>
            <a:pPr algn="just"/>
            <a:r>
              <a:rPr lang="en-US" dirty="0" smtClean="0"/>
              <a:t>                                    lining. </a:t>
            </a:r>
          </a:p>
          <a:p>
            <a:endParaRPr lang="en-US" dirty="0" smtClean="0"/>
          </a:p>
          <a:p>
            <a:r>
              <a:rPr lang="en-US" b="1" dirty="0" smtClean="0">
                <a:solidFill>
                  <a:schemeClr val="tx1"/>
                </a:solidFill>
              </a:rPr>
              <a:t>NOTE</a:t>
            </a:r>
            <a:r>
              <a:rPr lang="en-US" dirty="0" smtClean="0">
                <a:solidFill>
                  <a:schemeClr val="tx1"/>
                </a:solidFill>
              </a:rPr>
              <a:t>:</a:t>
            </a:r>
            <a:r>
              <a:rPr lang="en-US" dirty="0" smtClean="0"/>
              <a:t> The time lag between temporary support and permanent lining  is  dictated  by the  competence of ground  which can be estimated    by    collecting    in    formation   regarding    </a:t>
            </a:r>
            <a:r>
              <a:rPr lang="en-US" b="1" dirty="0" smtClean="0"/>
              <a:t>ɸ , h ,  </a:t>
            </a:r>
            <a:r>
              <a:rPr lang="en-US" b="1" dirty="0" err="1" smtClean="0"/>
              <a:t>ɸ</a:t>
            </a:r>
            <a:r>
              <a:rPr lang="en-US" baseline="-25000" dirty="0" err="1" smtClean="0"/>
              <a:t>c</a:t>
            </a:r>
            <a:r>
              <a:rPr lang="en-US" dirty="0" smtClean="0"/>
              <a:t> </a:t>
            </a:r>
            <a:endParaRPr lang="en-IN" dirty="0" smtClean="0"/>
          </a:p>
          <a:p>
            <a:r>
              <a:rPr lang="en-US" dirty="0" smtClean="0"/>
              <a:t> </a:t>
            </a:r>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0034" y="428604"/>
            <a:ext cx="8143932" cy="6000792"/>
          </a:xfrm>
          <a:prstGeom prst="roundRect">
            <a:avLst/>
          </a:prstGeom>
          <a:solidFill>
            <a:srgbClr val="4A54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(C) Equipment deployed</a:t>
            </a:r>
            <a:endParaRPr lang="en-IN" sz="2400" dirty="0" smtClean="0"/>
          </a:p>
          <a:p>
            <a:pPr lvl="0"/>
            <a:endParaRPr lang="en-US" sz="2000" dirty="0" smtClean="0"/>
          </a:p>
          <a:p>
            <a:pPr lvl="0">
              <a:buFont typeface="Arial" pitchFamily="34" charset="0"/>
              <a:buChar char="•"/>
            </a:pPr>
            <a:r>
              <a:rPr lang="en-US" sz="2000" dirty="0" smtClean="0"/>
              <a:t>  Jack hammer   - 3 numbers   (for 38 mm dia. holes)</a:t>
            </a:r>
            <a:endParaRPr lang="en-IN" sz="2000" dirty="0" smtClean="0"/>
          </a:p>
          <a:p>
            <a:pPr lvl="0">
              <a:buFont typeface="Arial" pitchFamily="34" charset="0"/>
              <a:buChar char="•"/>
            </a:pPr>
            <a:r>
              <a:rPr lang="en-US" sz="2000" dirty="0" smtClean="0"/>
              <a:t>  Compressor       - for operating jack hammers</a:t>
            </a:r>
            <a:endParaRPr lang="en-IN" sz="2000" dirty="0" smtClean="0"/>
          </a:p>
          <a:p>
            <a:pPr lvl="0">
              <a:buFont typeface="Arial" pitchFamily="34" charset="0"/>
              <a:buChar char="•"/>
            </a:pPr>
            <a:r>
              <a:rPr lang="en-US" sz="2000" dirty="0" smtClean="0"/>
              <a:t>  winches              - for hoisting(initially)</a:t>
            </a:r>
            <a:endParaRPr lang="en-IN" sz="2000" dirty="0" smtClean="0"/>
          </a:p>
          <a:p>
            <a:pPr lvl="0">
              <a:buFont typeface="Arial" pitchFamily="34" charset="0"/>
              <a:buChar char="•"/>
            </a:pPr>
            <a:r>
              <a:rPr lang="en-US" sz="2000" dirty="0" smtClean="0"/>
              <a:t>  Head gear</a:t>
            </a:r>
            <a:endParaRPr lang="en-IN" sz="2000" dirty="0" smtClean="0"/>
          </a:p>
          <a:p>
            <a:pPr lvl="0">
              <a:buFont typeface="Arial" pitchFamily="34" charset="0"/>
              <a:buChar char="•"/>
            </a:pPr>
            <a:r>
              <a:rPr lang="en-US" sz="2000" dirty="0" smtClean="0"/>
              <a:t>  Winding system  - Designed considering the final hoisting</a:t>
            </a:r>
          </a:p>
          <a:p>
            <a:pPr lvl="0"/>
            <a:r>
              <a:rPr lang="en-US" sz="2000" dirty="0" smtClean="0"/>
              <a:t>                                   capacity</a:t>
            </a:r>
            <a:endParaRPr lang="en-IN" sz="2000" dirty="0" smtClean="0"/>
          </a:p>
          <a:p>
            <a:pPr lvl="0">
              <a:buFont typeface="Arial" pitchFamily="34" charset="0"/>
              <a:buChar char="•"/>
            </a:pPr>
            <a:r>
              <a:rPr lang="en-US" sz="2000" dirty="0" smtClean="0"/>
              <a:t>  Mucking Grabs and buckets</a:t>
            </a:r>
            <a:endParaRPr lang="en-IN" sz="2000" dirty="0" smtClean="0"/>
          </a:p>
          <a:p>
            <a:pPr lvl="0">
              <a:buFont typeface="Arial" pitchFamily="34" charset="0"/>
              <a:buChar char="•"/>
            </a:pPr>
            <a:r>
              <a:rPr lang="en-US" sz="2000" dirty="0" smtClean="0"/>
              <a:t>  Scaffolding         -for operating staff of roof bolting</a:t>
            </a:r>
            <a:endParaRPr lang="en-IN" sz="2000" dirty="0" smtClean="0"/>
          </a:p>
          <a:p>
            <a:pPr lvl="0">
              <a:buFont typeface="Arial" pitchFamily="34" charset="0"/>
              <a:buChar char="•"/>
            </a:pPr>
            <a:r>
              <a:rPr lang="en-US" sz="2000" dirty="0" smtClean="0"/>
              <a:t>  </a:t>
            </a:r>
            <a:r>
              <a:rPr lang="en-US" sz="2000" dirty="0" err="1" smtClean="0">
                <a:solidFill>
                  <a:schemeClr val="tx1"/>
                </a:solidFill>
              </a:rPr>
              <a:t>Shotcreting</a:t>
            </a:r>
            <a:r>
              <a:rPr lang="en-US" sz="2000" dirty="0" smtClean="0"/>
              <a:t>   equipment </a:t>
            </a:r>
          </a:p>
          <a:p>
            <a:pPr lvl="0">
              <a:buFont typeface="Arial" pitchFamily="34" charset="0"/>
              <a:buChar char="•"/>
            </a:pPr>
            <a:r>
              <a:rPr lang="en-US" sz="2000" dirty="0" smtClean="0"/>
              <a:t>  Concrete mixer and steel liners(movable, flexible)</a:t>
            </a:r>
            <a:endParaRPr lang="en-IN" sz="2000" dirty="0" smtClean="0"/>
          </a:p>
          <a:p>
            <a:pPr lvl="0">
              <a:buFont typeface="Arial" pitchFamily="34" charset="0"/>
              <a:buChar char="•"/>
            </a:pPr>
            <a:r>
              <a:rPr lang="en-US" sz="2000" dirty="0" smtClean="0"/>
              <a:t>  Fan (auxiliary exhaust type) with dust traps</a:t>
            </a:r>
            <a:endParaRPr lang="en-IN" sz="2000" dirty="0" smtClean="0"/>
          </a:p>
          <a:p>
            <a:pPr lvl="0">
              <a:buFont typeface="Arial" pitchFamily="34" charset="0"/>
              <a:buChar char="•"/>
            </a:pPr>
            <a:r>
              <a:rPr lang="en-US" sz="2000" dirty="0" smtClean="0"/>
              <a:t>  Exploder</a:t>
            </a:r>
            <a:endParaRPr lang="en-IN" sz="2000" dirty="0" smtClean="0"/>
          </a:p>
          <a:p>
            <a:pPr lvl="0">
              <a:buFont typeface="Arial" pitchFamily="34" charset="0"/>
              <a:buChar char="•"/>
            </a:pPr>
            <a:r>
              <a:rPr lang="en-US" sz="2000" dirty="0" smtClean="0"/>
              <a:t>  Pump</a:t>
            </a:r>
            <a:endParaRPr lang="en-IN" sz="2000" dirty="0" smtClean="0"/>
          </a:p>
          <a:p>
            <a:pPr lvl="0"/>
            <a:endParaRPr lang="en-IN" sz="2000" dirty="0" smtClean="0"/>
          </a:p>
          <a:p>
            <a:pPr algn="ctr"/>
            <a:endParaRPr lang="en-IN" sz="2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71472" y="357166"/>
            <a:ext cx="8143932" cy="6215106"/>
          </a:xfrm>
          <a:prstGeom prst="roundRect">
            <a:avLst/>
          </a:prstGeom>
          <a:solidFill>
            <a:srgbClr val="4A54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(D) Time cycle for sinking</a:t>
            </a:r>
            <a:endParaRPr lang="en-IN" sz="2400" dirty="0" smtClean="0"/>
          </a:p>
          <a:p>
            <a:pPr lvl="0">
              <a:buFont typeface="Wingdings" pitchFamily="2" charset="2"/>
              <a:buChar char="Ø"/>
            </a:pPr>
            <a:endParaRPr lang="en-US" dirty="0" smtClean="0"/>
          </a:p>
          <a:p>
            <a:pPr lvl="0">
              <a:buFont typeface="Wingdings" pitchFamily="2" charset="2"/>
              <a:buChar char="Ø"/>
            </a:pPr>
            <a:r>
              <a:rPr lang="en-US" dirty="0" smtClean="0"/>
              <a:t> Drilling and blasting                 - 5 hr (Since 3 setups are available)</a:t>
            </a:r>
            <a:endParaRPr lang="en-IN" dirty="0" smtClean="0"/>
          </a:p>
          <a:p>
            <a:pPr lvl="0">
              <a:buFont typeface="Wingdings" pitchFamily="2" charset="2"/>
              <a:buChar char="Ø"/>
            </a:pPr>
            <a:r>
              <a:rPr lang="en-US" dirty="0" smtClean="0"/>
              <a:t> De-fuming		           - 15 min</a:t>
            </a:r>
            <a:endParaRPr lang="en-IN" dirty="0" smtClean="0"/>
          </a:p>
          <a:p>
            <a:pPr lvl="0">
              <a:buFont typeface="Wingdings" pitchFamily="2" charset="2"/>
              <a:buChar char="Ø"/>
            </a:pPr>
            <a:r>
              <a:rPr lang="en-US" dirty="0" smtClean="0"/>
              <a:t> Dressing 		           - 30 min</a:t>
            </a:r>
            <a:endParaRPr lang="en-IN" dirty="0" smtClean="0"/>
          </a:p>
          <a:p>
            <a:pPr lvl="0">
              <a:buFont typeface="Wingdings" pitchFamily="2" charset="2"/>
              <a:buChar char="Ø"/>
            </a:pPr>
            <a:r>
              <a:rPr lang="en-US" dirty="0" smtClean="0"/>
              <a:t> Mucking 		           - 5 hrs</a:t>
            </a:r>
            <a:endParaRPr lang="en-IN" dirty="0" smtClean="0"/>
          </a:p>
          <a:p>
            <a:pPr lvl="0">
              <a:buFont typeface="Wingdings" pitchFamily="2" charset="2"/>
              <a:buChar char="Ø"/>
            </a:pPr>
            <a:r>
              <a:rPr lang="en-US" dirty="0" smtClean="0"/>
              <a:t> Supporting                                - 1 hr</a:t>
            </a:r>
            <a:endParaRPr lang="en-IN" dirty="0" smtClean="0"/>
          </a:p>
          <a:p>
            <a:pPr lvl="0">
              <a:buFont typeface="Wingdings" pitchFamily="2" charset="2"/>
              <a:buChar char="Ø"/>
            </a:pPr>
            <a:r>
              <a:rPr lang="en-US" dirty="0" smtClean="0"/>
              <a:t> Surveying and pattern firing  -  30 min</a:t>
            </a:r>
            <a:endParaRPr lang="en-IN" dirty="0" smtClean="0"/>
          </a:p>
          <a:p>
            <a:pPr lvl="0">
              <a:buFont typeface="Wingdings" pitchFamily="2" charset="2"/>
              <a:buChar char="Ø"/>
            </a:pPr>
            <a:r>
              <a:rPr lang="en-US" dirty="0" smtClean="0"/>
              <a:t> Travelling(up and down)        - 45 min</a:t>
            </a:r>
            <a:endParaRPr lang="en-IN" dirty="0" smtClean="0"/>
          </a:p>
          <a:p>
            <a:r>
              <a:rPr lang="en-US" dirty="0" smtClean="0"/>
              <a:t>			        -----------------------</a:t>
            </a:r>
            <a:endParaRPr lang="en-IN" dirty="0" smtClean="0"/>
          </a:p>
          <a:p>
            <a:r>
              <a:rPr lang="en-US" dirty="0" smtClean="0"/>
              <a:t>			         13 hrs/ cycle</a:t>
            </a:r>
            <a:endParaRPr lang="en-IN" dirty="0" smtClean="0"/>
          </a:p>
          <a:p>
            <a:r>
              <a:rPr lang="en-US" dirty="0" smtClean="0"/>
              <a:t>			        ---------------------</a:t>
            </a:r>
            <a:endParaRPr lang="en-IN" dirty="0" smtClean="0"/>
          </a:p>
          <a:p>
            <a:r>
              <a:rPr lang="en-US" dirty="0" smtClean="0"/>
              <a:t>Progress - 2m/blast or cycle</a:t>
            </a:r>
            <a:endParaRPr lang="en-IN" dirty="0" smtClean="0"/>
          </a:p>
          <a:p>
            <a:r>
              <a:rPr lang="en-US" dirty="0" smtClean="0"/>
              <a:t>Monthly progress = 26 x 24/13 x2  = 96m</a:t>
            </a:r>
            <a:endParaRPr lang="en-IN" dirty="0" smtClean="0"/>
          </a:p>
          <a:p>
            <a:r>
              <a:rPr lang="en-US" dirty="0" smtClean="0"/>
              <a:t>Assuming 80% efficiency of operations = 96 x 0.8 = 76.8m</a:t>
            </a:r>
            <a:endParaRPr lang="en-IN" dirty="0" smtClean="0"/>
          </a:p>
          <a:p>
            <a:r>
              <a:rPr lang="en-US" dirty="0" smtClean="0"/>
              <a:t>Hence the monthly progress is 75m/month .</a:t>
            </a:r>
            <a:endParaRPr lang="en-IN" dirty="0" smtClean="0"/>
          </a:p>
          <a:p>
            <a:pPr algn="ctr"/>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28596" y="428604"/>
            <a:ext cx="8358246" cy="6215106"/>
          </a:xfrm>
          <a:prstGeom prst="roundRect">
            <a:avLst/>
          </a:prstGeom>
          <a:solidFill>
            <a:srgbClr val="4A54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     (E). Man Power</a:t>
            </a:r>
          </a:p>
          <a:p>
            <a:r>
              <a:rPr lang="en-US" dirty="0" smtClean="0"/>
              <a:t>             </a:t>
            </a:r>
          </a:p>
          <a:p>
            <a:r>
              <a:rPr lang="en-US" sz="2000" dirty="0" smtClean="0"/>
              <a:t>    Drillers face supports</a:t>
            </a:r>
            <a:r>
              <a:rPr lang="en-IN" sz="2000" dirty="0" smtClean="0"/>
              <a:t>                                                       - 10</a:t>
            </a:r>
          </a:p>
          <a:p>
            <a:r>
              <a:rPr lang="en-IN" sz="2000" dirty="0" smtClean="0"/>
              <a:t>    </a:t>
            </a:r>
            <a:r>
              <a:rPr lang="en-US" sz="2000" dirty="0" smtClean="0"/>
              <a:t>Charging gang/carrying  gang</a:t>
            </a:r>
          </a:p>
          <a:p>
            <a:r>
              <a:rPr lang="en-US" sz="2000" dirty="0" smtClean="0"/>
              <a:t>    (Some Of The Drillers Can Be Used For This)		    -  3 </a:t>
            </a:r>
            <a:endParaRPr lang="en-IN" sz="2000" dirty="0" smtClean="0"/>
          </a:p>
          <a:p>
            <a:r>
              <a:rPr lang="en-US" sz="2000" dirty="0" smtClean="0"/>
              <a:t>    Shot  firer	                         	                                           -  1</a:t>
            </a:r>
            <a:endParaRPr lang="en-IN" sz="2000" dirty="0" smtClean="0"/>
          </a:p>
          <a:p>
            <a:r>
              <a:rPr lang="en-US" sz="2000" dirty="0" smtClean="0"/>
              <a:t>    Mucking Attendant    	                                           -  2</a:t>
            </a:r>
            <a:endParaRPr lang="en-IN" sz="2000" dirty="0" smtClean="0"/>
          </a:p>
          <a:p>
            <a:r>
              <a:rPr lang="en-US" sz="2000" dirty="0" smtClean="0"/>
              <a:t>    Winch Operator 	                                                        -  1</a:t>
            </a:r>
            <a:endParaRPr lang="en-IN" sz="2000" dirty="0" smtClean="0"/>
          </a:p>
          <a:p>
            <a:r>
              <a:rPr lang="en-US" sz="2000" dirty="0" smtClean="0"/>
              <a:t>    Supervisor		                                                        -  1</a:t>
            </a:r>
            <a:endParaRPr lang="en-IN" sz="2000" dirty="0" smtClean="0"/>
          </a:p>
          <a:p>
            <a:r>
              <a:rPr lang="en-US" sz="2000" dirty="0" smtClean="0"/>
              <a:t>    Electrical Fitter 	                                                        -  1</a:t>
            </a:r>
            <a:endParaRPr lang="en-IN" sz="2000" dirty="0" smtClean="0"/>
          </a:p>
          <a:p>
            <a:r>
              <a:rPr lang="en-US" sz="2000" dirty="0" smtClean="0"/>
              <a:t>    Mechanical Fitter	                                                        -  1 </a:t>
            </a:r>
            <a:endParaRPr lang="en-IN" sz="2000" dirty="0" smtClean="0"/>
          </a:p>
          <a:p>
            <a:r>
              <a:rPr lang="en-US" sz="2000" dirty="0" smtClean="0"/>
              <a:t>    Pump Operator &amp;Attendant                                          -  2 </a:t>
            </a:r>
            <a:endParaRPr lang="en-IN" sz="2000" dirty="0" smtClean="0"/>
          </a:p>
          <a:p>
            <a:r>
              <a:rPr lang="en-US" sz="2000" dirty="0" smtClean="0"/>
              <a:t>    Duct Extension Attendant                                              -  2</a:t>
            </a:r>
            <a:endParaRPr lang="en-IN" sz="2000" dirty="0" smtClean="0"/>
          </a:p>
          <a:p>
            <a:r>
              <a:rPr lang="en-US" sz="2000" dirty="0" smtClean="0"/>
              <a:t>    Compressor operator                                                      -  1</a:t>
            </a:r>
            <a:endParaRPr lang="en-IN" sz="2000" dirty="0" smtClean="0"/>
          </a:p>
          <a:p>
            <a:r>
              <a:rPr lang="en-US" sz="2000" dirty="0" smtClean="0"/>
              <a:t>                                                                                     ----------------</a:t>
            </a:r>
            <a:endParaRPr lang="en-IN" sz="2000" dirty="0" smtClean="0"/>
          </a:p>
          <a:p>
            <a:r>
              <a:rPr lang="en-US" sz="2000" dirty="0" smtClean="0"/>
              <a:t>                                                                                        25/cycle</a:t>
            </a:r>
          </a:p>
          <a:p>
            <a:r>
              <a:rPr lang="en-US" sz="2000" dirty="0" smtClean="0"/>
              <a:t>                                                                                     -----------------</a:t>
            </a:r>
            <a:endParaRPr lang="en-IN" sz="2000" dirty="0" smtClean="0"/>
          </a:p>
          <a:p>
            <a:pPr algn="ctr"/>
            <a:endParaRPr lang="en-IN" sz="2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85786" y="571480"/>
            <a:ext cx="7643866" cy="4286280"/>
          </a:xfrm>
          <a:prstGeom prst="roundRect">
            <a:avLst/>
          </a:prstGeom>
          <a:solidFill>
            <a:srgbClr val="4A54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(F) Cost of sinking</a:t>
            </a:r>
            <a:endParaRPr lang="en-IN" sz="2400" dirty="0" smtClean="0"/>
          </a:p>
          <a:p>
            <a:r>
              <a:rPr lang="en-US" dirty="0" smtClean="0"/>
              <a:t> </a:t>
            </a:r>
          </a:p>
          <a:p>
            <a:r>
              <a:rPr lang="en-US" sz="2200" dirty="0" smtClean="0"/>
              <a:t>approximately Rs. 2 to 3 </a:t>
            </a:r>
            <a:r>
              <a:rPr lang="en-US" sz="2200" dirty="0" err="1" smtClean="0"/>
              <a:t>lakhs</a:t>
            </a:r>
            <a:r>
              <a:rPr lang="en-US" sz="2200" dirty="0" smtClean="0"/>
              <a:t>/m of progress.</a:t>
            </a:r>
          </a:p>
          <a:p>
            <a:r>
              <a:rPr lang="en-US" sz="2200" dirty="0" smtClean="0"/>
              <a:t>Main components that costs are mucking , lining , ventilation , pumping etc. </a:t>
            </a:r>
            <a:endParaRPr lang="en-IN" sz="2200" dirty="0" smtClean="0"/>
          </a:p>
          <a:p>
            <a:pPr lvl="0"/>
            <a:r>
              <a:rPr lang="en-US" sz="2200" dirty="0" smtClean="0"/>
              <a:t>            </a:t>
            </a:r>
            <a:endParaRPr lang="en-IN" dirty="0"/>
          </a:p>
        </p:txBody>
      </p:sp>
      <p:sp>
        <p:nvSpPr>
          <p:cNvPr id="58369" name="Rectangle 1"/>
          <p:cNvSpPr>
            <a:spLocks noChangeArrowheads="1"/>
          </p:cNvSpPr>
          <p:nvPr/>
        </p:nvSpPr>
        <p:spPr bwMode="auto">
          <a:xfrm>
            <a:off x="0" y="0"/>
            <a:ext cx="2031325"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1143000" algn="l"/>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928670"/>
            <a:ext cx="8001056" cy="1200329"/>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7200" b="1" i="1" cap="none" spc="-150" dirty="0" smtClean="0">
                <a:ln w="11430"/>
                <a:solidFill>
                  <a:schemeClr val="accent1">
                    <a:lumMod val="50000"/>
                  </a:schemeClr>
                </a:solidFill>
                <a:effectLst>
                  <a:outerShdw blurRad="38100" dist="38100" dir="2700000" algn="tl">
                    <a:srgbClr val="000000">
                      <a:alpha val="43137"/>
                    </a:srgbClr>
                  </a:outerShdw>
                </a:effectLst>
              </a:rPr>
              <a:t>THANK  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42852"/>
            <a:ext cx="8229600" cy="857256"/>
          </a:xfrm>
        </p:spPr>
        <p:txBody>
          <a:bodyPr>
            <a:normAutofit/>
          </a:bodyPr>
          <a:lstStyle/>
          <a:p>
            <a:r>
              <a:rPr lang="en-US" dirty="0" smtClean="0"/>
              <a:t>OPENING OF A COAL SEAM</a:t>
            </a:r>
            <a:endParaRPr lang="en-IN" dirty="0"/>
          </a:p>
        </p:txBody>
      </p:sp>
      <p:graphicFrame>
        <p:nvGraphicFramePr>
          <p:cNvPr id="4" name="Diagram 3"/>
          <p:cNvGraphicFramePr/>
          <p:nvPr/>
        </p:nvGraphicFramePr>
        <p:xfrm>
          <a:off x="214282" y="1214422"/>
          <a:ext cx="8786874" cy="5429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method.jpg"/>
          <p:cNvPicPr>
            <a:picLocks noGrp="1" noChangeAspect="1"/>
          </p:cNvPicPr>
          <p:nvPr>
            <p:ph type="pic" idx="1"/>
          </p:nvPr>
        </p:nvPicPr>
        <p:blipFill>
          <a:blip r:embed="rId2"/>
          <a:srcRect l="16762" r="16762"/>
          <a:stretch>
            <a:fillRect/>
          </a:stretch>
        </p:blipFill>
        <p:spPr>
          <a:xfrm>
            <a:off x="1214414" y="214290"/>
            <a:ext cx="7333488" cy="56436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type="pic" idx="1"/>
          </p:nvPr>
        </p:nvPicPr>
        <p:blipFill>
          <a:blip r:embed="rId2"/>
          <a:srcRect t="5138" b="5138"/>
          <a:stretch>
            <a:fillRect/>
          </a:stretch>
        </p:blipFill>
        <p:spPr bwMode="auto">
          <a:xfrm>
            <a:off x="1142976" y="0"/>
            <a:ext cx="6686568"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771516"/>
          </a:xfrm>
        </p:spPr>
        <p:txBody>
          <a:bodyPr>
            <a:normAutofit fontScale="90000"/>
          </a:bodyPr>
          <a:lstStyle/>
          <a:p>
            <a:r>
              <a:rPr lang="en-US" sz="3100" dirty="0" smtClean="0"/>
              <a:t> </a:t>
            </a:r>
            <a:r>
              <a:rPr lang="en-IN" sz="3100" dirty="0" smtClean="0"/>
              <a:t/>
            </a:r>
            <a:br>
              <a:rPr lang="en-IN" sz="3100" dirty="0" smtClean="0"/>
            </a:br>
            <a:r>
              <a:rPr sz="3100" b="1" u="sng" smtClean="0"/>
              <a:t>COMPARISON</a:t>
            </a:r>
            <a:r>
              <a:rPr lang="en-US" sz="3100" b="1" u="sng" dirty="0" smtClean="0"/>
              <a:t> BETWEEN SHAFT AND DRIFT</a:t>
            </a:r>
            <a:r>
              <a:rPr lang="en-IN" dirty="0" smtClean="0"/>
              <a:t/>
            </a:r>
            <a:br>
              <a:rPr lang="en-IN" dirty="0" smtClean="0"/>
            </a:br>
            <a:endParaRPr lang="en-IN" dirty="0"/>
          </a:p>
        </p:txBody>
      </p:sp>
      <p:graphicFrame>
        <p:nvGraphicFramePr>
          <p:cNvPr id="4" name="Diagram 3"/>
          <p:cNvGraphicFramePr/>
          <p:nvPr/>
        </p:nvGraphicFramePr>
        <p:xfrm>
          <a:off x="214282" y="1571612"/>
          <a:ext cx="8715436"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14282" y="142852"/>
          <a:ext cx="8686800" cy="6429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1715</TotalTime>
  <Words>2135</Words>
  <Application>Microsoft Office PowerPoint</Application>
  <PresentationFormat>On-screen Show (4:3)</PresentationFormat>
  <Paragraphs>389</Paragraphs>
  <Slides>48</Slides>
  <Notes>3</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Verve</vt:lpstr>
      <vt:lpstr>PRESENTATION ON SHAFT SINKING TECNOLOGY</vt:lpstr>
      <vt:lpstr>Slide 2</vt:lpstr>
      <vt:lpstr>SHAFT SINKING TECHNOLOGY</vt:lpstr>
      <vt:lpstr>Slide 4</vt:lpstr>
      <vt:lpstr>OPENING OF A COAL SEAM</vt:lpstr>
      <vt:lpstr>Slide 6</vt:lpstr>
      <vt:lpstr>Slide 7</vt:lpstr>
      <vt:lpstr>  COMPARISON BETWEEN SHAFT AND DRIFT </vt:lpstr>
      <vt:lpstr>Slide 9</vt:lpstr>
      <vt:lpstr>FACTORS  DETERMINING THE LOCATION OF A SHAFT ARE:</vt:lpstr>
      <vt:lpstr>TECHNICAL </vt:lpstr>
      <vt:lpstr>HYDROLOGICAL  </vt:lpstr>
      <vt:lpstr>ECONOMICAL</vt:lpstr>
      <vt:lpstr>DIFFERENT LAYOUTS OF LOCATING A  SHAFT</vt:lpstr>
      <vt:lpstr>DOWN CASTE</vt:lpstr>
      <vt:lpstr>Slide 16</vt:lpstr>
      <vt:lpstr>DOWN CASTE</vt:lpstr>
      <vt:lpstr>DOWN CASTE</vt:lpstr>
      <vt:lpstr>Slide 19</vt:lpstr>
      <vt:lpstr>SHAPE OF  THE SHAFT OPENING CAN BE :- </vt:lpstr>
      <vt:lpstr>    SHAPE OF THE SHAFT DEPENDS ON</vt:lpstr>
      <vt:lpstr>SIZE OF THE SHAFT IS DETERMINED BY </vt:lpstr>
      <vt:lpstr>METHODS OF SHAFT SINKING THROUGH WATER BEARING STRATA</vt:lpstr>
      <vt:lpstr>Slide 24</vt:lpstr>
      <vt:lpstr>Slide 25</vt:lpstr>
      <vt:lpstr>Slide 26</vt:lpstr>
      <vt:lpstr>Slide 27</vt:lpstr>
      <vt:lpstr>SHAFT SINKING THROUGH WATER BEARING STRATA</vt:lpstr>
      <vt:lpstr>WOODEN PILING METHOD </vt:lpstr>
      <vt:lpstr>WOODEN PILING METHOD</vt:lpstr>
      <vt:lpstr>WOODEN PILING METHOD </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OF ACOAL SEAM</dc:title>
  <dc:creator>hp</dc:creator>
  <cp:lastModifiedBy>rcc</cp:lastModifiedBy>
  <cp:revision>277</cp:revision>
  <dcterms:created xsi:type="dcterms:W3CDTF">2009-02-20T07:12:51Z</dcterms:created>
  <dcterms:modified xsi:type="dcterms:W3CDTF">2018-09-12T09:04:49Z</dcterms:modified>
</cp:coreProperties>
</file>