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5"/>
  </p:notesMasterIdLst>
  <p:sldIdLst>
    <p:sldId id="339" r:id="rId2"/>
    <p:sldId id="257" r:id="rId3"/>
    <p:sldId id="291" r:id="rId4"/>
    <p:sldId id="261" r:id="rId5"/>
    <p:sldId id="262" r:id="rId6"/>
    <p:sldId id="268" r:id="rId7"/>
    <p:sldId id="264" r:id="rId8"/>
    <p:sldId id="265" r:id="rId9"/>
    <p:sldId id="263" r:id="rId10"/>
    <p:sldId id="287" r:id="rId11"/>
    <p:sldId id="288" r:id="rId12"/>
    <p:sldId id="289" r:id="rId13"/>
    <p:sldId id="290" r:id="rId14"/>
    <p:sldId id="267" r:id="rId15"/>
    <p:sldId id="266" r:id="rId16"/>
    <p:sldId id="272" r:id="rId17"/>
    <p:sldId id="273" r:id="rId18"/>
    <p:sldId id="281" r:id="rId19"/>
    <p:sldId id="283" r:id="rId20"/>
    <p:sldId id="274" r:id="rId21"/>
    <p:sldId id="294" r:id="rId22"/>
    <p:sldId id="296" r:id="rId23"/>
    <p:sldId id="297" r:id="rId24"/>
    <p:sldId id="299" r:id="rId25"/>
    <p:sldId id="300" r:id="rId26"/>
    <p:sldId id="301" r:id="rId27"/>
    <p:sldId id="302" r:id="rId28"/>
    <p:sldId id="303" r:id="rId29"/>
    <p:sldId id="306" r:id="rId30"/>
    <p:sldId id="271" r:id="rId31"/>
    <p:sldId id="284" r:id="rId32"/>
    <p:sldId id="270" r:id="rId33"/>
    <p:sldId id="286" r:id="rId34"/>
    <p:sldId id="269" r:id="rId35"/>
    <p:sldId id="308" r:id="rId36"/>
    <p:sldId id="309" r:id="rId37"/>
    <p:sldId id="310" r:id="rId38"/>
    <p:sldId id="311"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6" r:id="rId61"/>
    <p:sldId id="337" r:id="rId62"/>
    <p:sldId id="338" r:id="rId63"/>
    <p:sldId id="28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D60477-6948-4F5F-A810-39A9D685B43D}" type="datetimeFigureOut">
              <a:rPr lang="en-US" smtClean="0"/>
              <a:pPr/>
              <a:t>12-Sep-18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99B21-DBAF-4F75-BAEA-AD5D922B597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DCE1144-F281-401B-923D-4BD197F1D1B2}" type="datetimeFigureOut">
              <a:rPr lang="en-US" smtClean="0"/>
              <a:pPr/>
              <a:t>12-Sep-18</a:t>
            </a:fld>
            <a:endParaRPr lang="en-US"/>
          </a:p>
        </p:txBody>
      </p:sp>
      <p:sp>
        <p:nvSpPr>
          <p:cNvPr id="16" name="Slide Number Placeholder 15"/>
          <p:cNvSpPr>
            <a:spLocks noGrp="1"/>
          </p:cNvSpPr>
          <p:nvPr>
            <p:ph type="sldNum" sz="quarter" idx="11"/>
          </p:nvPr>
        </p:nvSpPr>
        <p:spPr/>
        <p:txBody>
          <a:bodyPr/>
          <a:lstStyle/>
          <a:p>
            <a:fld id="{D7448888-428B-403D-922E-DFB2EC604C06}"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CE1144-F281-401B-923D-4BD197F1D1B2}"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48888-428B-403D-922E-DFB2EC604C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CE1144-F281-401B-923D-4BD197F1D1B2}"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48888-428B-403D-922E-DFB2EC604C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3DCE1144-F281-401B-923D-4BD197F1D1B2}" type="datetimeFigureOut">
              <a:rPr lang="en-US" smtClean="0"/>
              <a:pPr/>
              <a:t>12-Sep-18</a:t>
            </a:fld>
            <a:endParaRPr lang="en-US"/>
          </a:p>
        </p:txBody>
      </p:sp>
      <p:sp>
        <p:nvSpPr>
          <p:cNvPr id="15" name="Slide Number Placeholder 14"/>
          <p:cNvSpPr>
            <a:spLocks noGrp="1"/>
          </p:cNvSpPr>
          <p:nvPr>
            <p:ph type="sldNum" sz="quarter" idx="15"/>
          </p:nvPr>
        </p:nvSpPr>
        <p:spPr/>
        <p:txBody>
          <a:bodyPr/>
          <a:lstStyle>
            <a:lvl1pPr algn="ctr">
              <a:defRPr/>
            </a:lvl1pPr>
          </a:lstStyle>
          <a:p>
            <a:fld id="{D7448888-428B-403D-922E-DFB2EC604C06}"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CE1144-F281-401B-923D-4BD197F1D1B2}"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48888-428B-403D-922E-DFB2EC604C06}"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DCE1144-F281-401B-923D-4BD197F1D1B2}"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48888-428B-403D-922E-DFB2EC604C06}"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7448888-428B-403D-922E-DFB2EC604C06}"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DCE1144-F281-401B-923D-4BD197F1D1B2}" type="datetimeFigureOut">
              <a:rPr lang="en-US" smtClean="0"/>
              <a:pPr/>
              <a:t>12-Sep-18</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CE1144-F281-401B-923D-4BD197F1D1B2}" type="datetimeFigureOut">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448888-428B-403D-922E-DFB2EC604C06}"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E1144-F281-401B-923D-4BD197F1D1B2}" type="datetimeFigureOut">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448888-428B-403D-922E-DFB2EC604C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3DCE1144-F281-401B-923D-4BD197F1D1B2}" type="datetimeFigureOut">
              <a:rPr lang="en-US" smtClean="0"/>
              <a:pPr/>
              <a:t>12-Sep-18</a:t>
            </a:fld>
            <a:endParaRPr lang="en-US"/>
          </a:p>
        </p:txBody>
      </p:sp>
      <p:sp>
        <p:nvSpPr>
          <p:cNvPr id="9" name="Slide Number Placeholder 8"/>
          <p:cNvSpPr>
            <a:spLocks noGrp="1"/>
          </p:cNvSpPr>
          <p:nvPr>
            <p:ph type="sldNum" sz="quarter" idx="15"/>
          </p:nvPr>
        </p:nvSpPr>
        <p:spPr/>
        <p:txBody>
          <a:bodyPr/>
          <a:lstStyle/>
          <a:p>
            <a:fld id="{D7448888-428B-403D-922E-DFB2EC604C06}"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3DCE1144-F281-401B-923D-4BD197F1D1B2}" type="datetimeFigureOut">
              <a:rPr lang="en-US" smtClean="0"/>
              <a:pPr/>
              <a:t>12-Sep-18</a:t>
            </a:fld>
            <a:endParaRPr lang="en-US"/>
          </a:p>
        </p:txBody>
      </p:sp>
      <p:sp>
        <p:nvSpPr>
          <p:cNvPr id="9" name="Slide Number Placeholder 8"/>
          <p:cNvSpPr>
            <a:spLocks noGrp="1"/>
          </p:cNvSpPr>
          <p:nvPr>
            <p:ph type="sldNum" sz="quarter" idx="11"/>
          </p:nvPr>
        </p:nvSpPr>
        <p:spPr/>
        <p:txBody>
          <a:bodyPr/>
          <a:lstStyle/>
          <a:p>
            <a:fld id="{D7448888-428B-403D-922E-DFB2EC604C06}"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DCE1144-F281-401B-923D-4BD197F1D1B2}" type="datetimeFigureOut">
              <a:rPr lang="en-US" smtClean="0"/>
              <a:pPr/>
              <a:t>12-Sep-18</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7448888-428B-403D-922E-DFB2EC604C06}"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600200"/>
            <a:ext cx="8686800" cy="4191000"/>
          </a:xfrm>
        </p:spPr>
        <p:txBody>
          <a:bodyPr>
            <a:noAutofit/>
          </a:bodyPr>
          <a:lstStyle/>
          <a:p>
            <a:pPr algn="l"/>
            <a:r>
              <a:rPr lang="en-US" sz="2000" dirty="0" smtClean="0">
                <a:solidFill>
                  <a:schemeClr val="tx1"/>
                </a:solidFill>
              </a:rPr>
              <a:t> Mines with a </a:t>
            </a:r>
            <a:r>
              <a:rPr lang="en-US" sz="2000" b="1" dirty="0" smtClean="0">
                <a:solidFill>
                  <a:schemeClr val="tx1"/>
                </a:solidFill>
              </a:rPr>
              <a:t>well-developed understanding of the risk profile</a:t>
            </a:r>
            <a:r>
              <a:rPr lang="en-US" sz="2000" dirty="0" smtClean="0">
                <a:solidFill>
                  <a:schemeClr val="tx1"/>
                </a:solidFill>
              </a:rPr>
              <a:t> related to the disturbances caused by the strata </a:t>
            </a:r>
            <a:r>
              <a:rPr lang="en-US" sz="2000" u="sng" dirty="0" smtClean="0">
                <a:solidFill>
                  <a:schemeClr val="tx1"/>
                </a:solidFill>
              </a:rPr>
              <a:t>enjoy better business outcomes</a:t>
            </a:r>
            <a:r>
              <a:rPr lang="en-US" sz="2000" dirty="0" smtClean="0">
                <a:solidFill>
                  <a:schemeClr val="tx1"/>
                </a:solidFill>
              </a:rPr>
              <a:t> in terms of-:</a:t>
            </a:r>
          </a:p>
          <a:p>
            <a:pPr lvl="1" algn="l">
              <a:buFont typeface="Wingdings" pitchFamily="2" charset="2"/>
              <a:buChar char="ü"/>
            </a:pPr>
            <a:r>
              <a:rPr lang="en-US" sz="2600" dirty="0" smtClean="0">
                <a:solidFill>
                  <a:schemeClr val="tx1"/>
                </a:solidFill>
              </a:rPr>
              <a:t>Safety</a:t>
            </a:r>
          </a:p>
          <a:p>
            <a:pPr lvl="1" algn="l">
              <a:buFont typeface="Wingdings" pitchFamily="2" charset="2"/>
              <a:buChar char="ü"/>
            </a:pPr>
            <a:r>
              <a:rPr lang="en-US" sz="2600" dirty="0" smtClean="0">
                <a:solidFill>
                  <a:schemeClr val="tx1"/>
                </a:solidFill>
              </a:rPr>
              <a:t>Productivity</a:t>
            </a:r>
          </a:p>
          <a:p>
            <a:pPr lvl="1" algn="l">
              <a:buFont typeface="Wingdings" pitchFamily="2" charset="2"/>
              <a:buChar char="ü"/>
            </a:pPr>
            <a:r>
              <a:rPr lang="en-US" sz="2600" dirty="0">
                <a:solidFill>
                  <a:schemeClr val="tx1"/>
                </a:solidFill>
              </a:rPr>
              <a:t>C</a:t>
            </a:r>
            <a:r>
              <a:rPr lang="en-US" sz="2600" dirty="0" smtClean="0">
                <a:solidFill>
                  <a:schemeClr val="tx1"/>
                </a:solidFill>
              </a:rPr>
              <a:t>ost control</a:t>
            </a:r>
          </a:p>
          <a:p>
            <a:pPr lvl="1" algn="l">
              <a:buFont typeface="Wingdings" pitchFamily="2" charset="2"/>
              <a:buChar char="ü"/>
            </a:pPr>
            <a:r>
              <a:rPr lang="en-US" sz="2600" dirty="0" smtClean="0">
                <a:solidFill>
                  <a:schemeClr val="tx1"/>
                </a:solidFill>
              </a:rPr>
              <a:t>Profitability</a:t>
            </a:r>
          </a:p>
          <a:p>
            <a:pPr lvl="1" algn="l">
              <a:buFont typeface="Wingdings" pitchFamily="2" charset="2"/>
              <a:buChar char="ü"/>
            </a:pPr>
            <a:r>
              <a:rPr lang="en-US" sz="2600" dirty="0">
                <a:solidFill>
                  <a:schemeClr val="tx1"/>
                </a:solidFill>
              </a:rPr>
              <a:t>R</a:t>
            </a:r>
            <a:r>
              <a:rPr lang="en-US" sz="2600" dirty="0" smtClean="0">
                <a:solidFill>
                  <a:schemeClr val="tx1"/>
                </a:solidFill>
              </a:rPr>
              <a:t>eputation</a:t>
            </a:r>
            <a:r>
              <a:rPr lang="en-US" dirty="0" smtClean="0">
                <a:solidFill>
                  <a:schemeClr val="tx1"/>
                </a:solidFill>
              </a:rPr>
              <a:t>.</a:t>
            </a:r>
            <a:endParaRPr lang="en-US" sz="2000" dirty="0" smtClean="0">
              <a:solidFill>
                <a:schemeClr val="tx1"/>
              </a:solidFill>
            </a:endParaRPr>
          </a:p>
          <a:p>
            <a:pPr algn="l"/>
            <a:r>
              <a:rPr lang="en-US" sz="2000" dirty="0" smtClean="0">
                <a:solidFill>
                  <a:schemeClr val="tx1"/>
                </a:solidFill>
              </a:rPr>
              <a:t>Other mines without systems for strata control, consume a phenomenal amount of time and energy dealing with day-to-day issues, without ever gaining effective control of the critical issues that drive their business. </a:t>
            </a:r>
            <a:r>
              <a:rPr lang="en-US" sz="2000" u="sng" dirty="0" smtClean="0">
                <a:solidFill>
                  <a:schemeClr val="tx1"/>
                </a:solidFill>
              </a:rPr>
              <a:t>Unscientific monitoring</a:t>
            </a:r>
            <a:r>
              <a:rPr lang="en-US" sz="2000" dirty="0" smtClean="0">
                <a:solidFill>
                  <a:schemeClr val="tx1"/>
                </a:solidFill>
              </a:rPr>
              <a:t> of coal mining strata has resulted in </a:t>
            </a:r>
            <a:r>
              <a:rPr lang="en-US" sz="2000" b="1" dirty="0" smtClean="0">
                <a:solidFill>
                  <a:schemeClr val="tx1"/>
                </a:solidFill>
              </a:rPr>
              <a:t>a number of fatal and serious bodily injuries</a:t>
            </a:r>
            <a:r>
              <a:rPr lang="en-US" sz="2000" dirty="0" smtClean="0">
                <a:solidFill>
                  <a:schemeClr val="tx1"/>
                </a:solidFill>
              </a:rPr>
              <a:t> to miners and </a:t>
            </a:r>
            <a:r>
              <a:rPr lang="en-US" sz="2000" b="1" dirty="0" smtClean="0">
                <a:solidFill>
                  <a:schemeClr val="tx1"/>
                </a:solidFill>
              </a:rPr>
              <a:t>loss of production </a:t>
            </a:r>
            <a:r>
              <a:rPr lang="en-US" sz="2000" dirty="0" smtClean="0">
                <a:solidFill>
                  <a:schemeClr val="tx1"/>
                </a:solidFill>
              </a:rPr>
              <a:t>from time to time.</a:t>
            </a:r>
            <a:endParaRPr lang="en-US" sz="2000" dirty="0">
              <a:solidFill>
                <a:schemeClr val="tx1"/>
              </a:solidFill>
            </a:endParaRPr>
          </a:p>
        </p:txBody>
      </p:sp>
      <p:sp>
        <p:nvSpPr>
          <p:cNvPr id="2" name="Title 1"/>
          <p:cNvSpPr>
            <a:spLocks noGrp="1"/>
          </p:cNvSpPr>
          <p:nvPr>
            <p:ph type="ctrTitle"/>
          </p:nvPr>
        </p:nvSpPr>
        <p:spPr>
          <a:xfrm>
            <a:off x="838200" y="0"/>
            <a:ext cx="7772400" cy="1600199"/>
          </a:xfrm>
        </p:spPr>
        <p:txBody>
          <a:bodyPr>
            <a:normAutofit fontScale="90000"/>
          </a:bodyPr>
          <a:lstStyle/>
          <a:p>
            <a:r>
              <a:rPr lang="en-US" sz="6000" b="1" u="sng" dirty="0" smtClean="0"/>
              <a:t>LITERATURE REVIEW</a:t>
            </a:r>
            <a:br>
              <a:rPr lang="en-US" sz="6000" b="1" u="sng" dirty="0" smtClean="0"/>
            </a:br>
            <a:r>
              <a:rPr lang="en-US" sz="6000" b="1" u="sng" dirty="0" smtClean="0"/>
              <a:t>Need for Strata Control</a:t>
            </a:r>
            <a:endParaRPr lang="en-US" sz="6000" b="1"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562600"/>
          </a:xfrm>
        </p:spPr>
        <p:txBody>
          <a:bodyPr>
            <a:normAutofit/>
          </a:bodyPr>
          <a:lstStyle/>
          <a:p>
            <a:pPr>
              <a:buNone/>
            </a:pPr>
            <a:r>
              <a:rPr lang="en-US" dirty="0" smtClean="0"/>
              <a:t>	</a:t>
            </a:r>
            <a:r>
              <a:rPr lang="en-US" sz="2400" dirty="0" smtClean="0"/>
              <a:t>During </a:t>
            </a:r>
            <a:r>
              <a:rPr lang="en-US" sz="2400" dirty="0"/>
              <a:t>the </a:t>
            </a:r>
            <a:r>
              <a:rPr lang="en-US" sz="2400" u="sng" dirty="0"/>
              <a:t>10</a:t>
            </a:r>
            <a:r>
              <a:rPr lang="en-US" sz="2400" u="sng" baseline="30000" dirty="0"/>
              <a:t>th</a:t>
            </a:r>
            <a:r>
              <a:rPr lang="en-US" sz="2400" u="sng" dirty="0"/>
              <a:t> National Conference of S</a:t>
            </a:r>
            <a:r>
              <a:rPr lang="en-US" sz="2400" u="sng" dirty="0" smtClean="0"/>
              <a:t>afety in Mines</a:t>
            </a:r>
            <a:r>
              <a:rPr lang="en-US" sz="2400" dirty="0" smtClean="0"/>
              <a:t> </a:t>
            </a:r>
            <a:r>
              <a:rPr lang="en-US" sz="2400" dirty="0"/>
              <a:t>held at New Delhi during 26-27th Nov, 2007 it was recommended </a:t>
            </a:r>
            <a:r>
              <a:rPr lang="en-US" sz="2400" dirty="0" smtClean="0"/>
              <a:t>that-:</a:t>
            </a:r>
          </a:p>
          <a:p>
            <a:pPr>
              <a:buNone/>
            </a:pPr>
            <a:r>
              <a:rPr lang="en-US" sz="2400" dirty="0"/>
              <a:t>	</a:t>
            </a:r>
            <a:endParaRPr lang="en-US" sz="2400" dirty="0" smtClean="0"/>
          </a:p>
          <a:p>
            <a:pPr>
              <a:buNone/>
            </a:pPr>
            <a:r>
              <a:rPr lang="en-US" sz="2400" dirty="0"/>
              <a:t>	</a:t>
            </a:r>
            <a:r>
              <a:rPr lang="en-US" sz="2400" dirty="0" smtClean="0"/>
              <a:t>Each </a:t>
            </a:r>
            <a:r>
              <a:rPr lang="en-US" sz="2400" dirty="0"/>
              <a:t>coal mining </a:t>
            </a:r>
            <a:r>
              <a:rPr lang="en-US" sz="2400" dirty="0" smtClean="0"/>
              <a:t>company </a:t>
            </a:r>
            <a:r>
              <a:rPr lang="en-US" sz="2400" dirty="0"/>
              <a:t>shall establish a </a:t>
            </a:r>
            <a:r>
              <a:rPr lang="en-US" sz="2400" b="1" dirty="0"/>
              <a:t>STRATA CONTROL CELL</a:t>
            </a:r>
            <a:r>
              <a:rPr lang="en-US" sz="2400" dirty="0"/>
              <a:t> at corporate and area levels within a period of one </a:t>
            </a:r>
            <a:r>
              <a:rPr lang="en-US" sz="2400" dirty="0" smtClean="0"/>
              <a:t>year.</a:t>
            </a:r>
          </a:p>
          <a:p>
            <a:pPr>
              <a:buNone/>
            </a:pPr>
            <a:endParaRPr lang="en-US" sz="2400" dirty="0" smtClean="0"/>
          </a:p>
          <a:p>
            <a:pPr>
              <a:buNone/>
            </a:pPr>
            <a:r>
              <a:rPr lang="en-US" sz="2400" dirty="0"/>
              <a:t>	</a:t>
            </a:r>
            <a:r>
              <a:rPr lang="en-US" sz="2400" dirty="0" smtClean="0"/>
              <a:t>The purpose of these strata control cells will be to </a:t>
            </a:r>
            <a:r>
              <a:rPr lang="en-US" sz="2400" dirty="0"/>
              <a:t>assist mine </a:t>
            </a:r>
            <a:r>
              <a:rPr lang="en-US" sz="2400" dirty="0" smtClean="0"/>
              <a:t>managers for-:</a:t>
            </a:r>
          </a:p>
          <a:p>
            <a:pPr>
              <a:buNone/>
            </a:pPr>
            <a:endParaRPr lang="en-US" sz="2400" dirty="0" smtClean="0"/>
          </a:p>
          <a:p>
            <a:pPr lvl="1">
              <a:buFont typeface="Wingdings" pitchFamily="2" charset="2"/>
              <a:buChar char="ü"/>
            </a:pPr>
            <a:r>
              <a:rPr lang="en-US" sz="2400" dirty="0" smtClean="0"/>
              <a:t> </a:t>
            </a:r>
            <a:r>
              <a:rPr lang="en-US" sz="2400" dirty="0"/>
              <a:t>formulation of Systematic Support </a:t>
            </a:r>
            <a:r>
              <a:rPr lang="en-US" sz="2400" dirty="0" smtClean="0"/>
              <a:t>Rules </a:t>
            </a:r>
          </a:p>
          <a:p>
            <a:pPr lvl="1">
              <a:buFont typeface="Wingdings" pitchFamily="2" charset="2"/>
              <a:buChar char="ü"/>
            </a:pPr>
            <a:r>
              <a:rPr lang="en-US" sz="2400" dirty="0" smtClean="0"/>
              <a:t>monitoring </a:t>
            </a:r>
            <a:r>
              <a:rPr lang="en-US" sz="2400" dirty="0"/>
              <a:t>strata control measures in a scientific </a:t>
            </a:r>
            <a:r>
              <a:rPr lang="en-US" sz="2400" dirty="0" smtClean="0"/>
              <a:t>way</a:t>
            </a:r>
          </a:p>
          <a:p>
            <a:pPr lvl="1">
              <a:buFont typeface="Wingdings" pitchFamily="2" charset="2"/>
              <a:buChar char="ü"/>
            </a:pPr>
            <a:r>
              <a:rPr lang="en-US" sz="2400" dirty="0" smtClean="0"/>
              <a:t>ensuring efficiency </a:t>
            </a:r>
            <a:r>
              <a:rPr lang="en-US" sz="2400" dirty="0"/>
              <a:t>of support system </a:t>
            </a:r>
          </a:p>
          <a:p>
            <a:pPr lvl="1">
              <a:buFont typeface="Wingdings" pitchFamily="2" charset="2"/>
              <a:buChar char="ü"/>
            </a:pPr>
            <a:r>
              <a:rPr lang="en-US" sz="2400" dirty="0" smtClean="0"/>
              <a:t>procurement/supply </a:t>
            </a:r>
            <a:r>
              <a:rPr lang="en-US" sz="2400" dirty="0"/>
              <a:t>of quality supporting </a:t>
            </a:r>
            <a:r>
              <a:rPr lang="en-US" sz="2400" dirty="0" smtClean="0"/>
              <a:t>materials</a:t>
            </a:r>
            <a:endParaRPr lang="en-US" sz="2400" dirty="0"/>
          </a:p>
        </p:txBody>
      </p:sp>
      <p:sp>
        <p:nvSpPr>
          <p:cNvPr id="2" name="Title 1"/>
          <p:cNvSpPr>
            <a:spLocks noGrp="1"/>
          </p:cNvSpPr>
          <p:nvPr>
            <p:ph type="title"/>
          </p:nvPr>
        </p:nvSpPr>
        <p:spPr>
          <a:xfrm>
            <a:off x="152400" y="0"/>
            <a:ext cx="8991600" cy="914400"/>
          </a:xfrm>
        </p:spPr>
        <p:txBody>
          <a:bodyPr>
            <a:normAutofit/>
          </a:bodyPr>
          <a:lstStyle/>
          <a:p>
            <a:r>
              <a:rPr lang="en-US" b="1" u="sng" dirty="0" smtClean="0"/>
              <a:t>Legislation Related to Strata Control</a:t>
            </a:r>
            <a:endParaRPr lang="en-US" b="1"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991600" cy="5638800"/>
          </a:xfrm>
        </p:spPr>
        <p:txBody>
          <a:bodyPr>
            <a:noAutofit/>
          </a:bodyPr>
          <a:lstStyle/>
          <a:p>
            <a:pPr>
              <a:buFont typeface="+mj-lt"/>
              <a:buAutoNum type="arabicPeriod"/>
            </a:pPr>
            <a:r>
              <a:rPr lang="en-US" sz="2400" dirty="0"/>
              <a:t>E</a:t>
            </a:r>
            <a:r>
              <a:rPr lang="en-US" sz="2400" dirty="0" smtClean="0"/>
              <a:t>stimate the types of geological conditions likely to be encountered in roadway development.</a:t>
            </a:r>
          </a:p>
          <a:p>
            <a:pPr>
              <a:buFont typeface="+mj-lt"/>
              <a:buAutoNum type="arabicPeriod"/>
            </a:pPr>
            <a:r>
              <a:rPr lang="en-US" sz="2400" dirty="0"/>
              <a:t>A</a:t>
            </a:r>
            <a:r>
              <a:rPr lang="en-US" sz="2400" dirty="0" smtClean="0"/>
              <a:t>ssessment of the stability of roadways to be developed in geological conditions likely to be encountered </a:t>
            </a:r>
          </a:p>
          <a:p>
            <a:pPr>
              <a:buFont typeface="+mj-lt"/>
              <a:buAutoNum type="arabicPeriod"/>
            </a:pPr>
            <a:r>
              <a:rPr lang="en-US" sz="2400" dirty="0"/>
              <a:t>D</a:t>
            </a:r>
            <a:r>
              <a:rPr lang="en-US" sz="2400" dirty="0" smtClean="0"/>
              <a:t>evelopment of support measures that will provide roadway stability in geological conditions likely to be encountered.</a:t>
            </a:r>
          </a:p>
          <a:p>
            <a:pPr>
              <a:buFont typeface="+mj-lt"/>
              <a:buAutoNum type="arabicPeriod"/>
            </a:pPr>
            <a:r>
              <a:rPr lang="en-US" sz="2400" dirty="0" smtClean="0"/>
              <a:t>Preparation of support plans that explain in full detail the means of roadway support required to be installed and prepared in a manner such that they may be readily understood by those required to install roadway support.</a:t>
            </a:r>
          </a:p>
          <a:p>
            <a:pPr>
              <a:buFont typeface="+mj-lt"/>
              <a:buAutoNum type="arabicPeriod"/>
            </a:pPr>
            <a:r>
              <a:rPr lang="en-US" sz="2400" dirty="0"/>
              <a:t>P</a:t>
            </a:r>
            <a:r>
              <a:rPr lang="en-US" sz="2400" dirty="0" smtClean="0"/>
              <a:t>rovision of safe, effective and systematic work methods for the installation, and subsequent removal where required, of roadway support (including support in connection with the carrying out of roof brushing operations)</a:t>
            </a:r>
          </a:p>
        </p:txBody>
      </p:sp>
      <p:sp>
        <p:nvSpPr>
          <p:cNvPr id="2" name="Title 1"/>
          <p:cNvSpPr>
            <a:spLocks noGrp="1"/>
          </p:cNvSpPr>
          <p:nvPr>
            <p:ph type="title"/>
          </p:nvPr>
        </p:nvSpPr>
        <p:spPr>
          <a:xfrm>
            <a:off x="0" y="0"/>
            <a:ext cx="9144000" cy="1143000"/>
          </a:xfrm>
        </p:spPr>
        <p:txBody>
          <a:bodyPr>
            <a:normAutofit/>
          </a:bodyPr>
          <a:lstStyle/>
          <a:p>
            <a:r>
              <a:rPr lang="en-US" sz="4800" b="1" u="sng" dirty="0" smtClean="0"/>
              <a:t>PROCESS OF STRATA CONTROL</a:t>
            </a:r>
            <a:endParaRPr lang="en-US" sz="4800" b="1"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fontScale="47500" lnSpcReduction="20000"/>
          </a:bodyPr>
          <a:lstStyle/>
          <a:p>
            <a:pPr marL="742950" indent="-742950">
              <a:buFont typeface="+mj-lt"/>
              <a:buAutoNum type="arabicPeriod" startAt="6"/>
            </a:pPr>
            <a:r>
              <a:rPr lang="en-US" sz="5100" dirty="0" smtClean="0"/>
              <a:t>Provision of adequate equipment and resources to effectively install or remove roadway support. </a:t>
            </a:r>
          </a:p>
          <a:p>
            <a:pPr marL="742950" indent="-742950">
              <a:buFont typeface="+mj-lt"/>
              <a:buAutoNum type="arabicPeriod" startAt="6"/>
            </a:pPr>
            <a:r>
              <a:rPr lang="en-US" sz="5100" dirty="0" smtClean="0"/>
              <a:t>Monitoring of the stability of roadways after formation and support installation. </a:t>
            </a:r>
          </a:p>
          <a:p>
            <a:pPr marL="742950" indent="-742950">
              <a:buFont typeface="+mj-lt"/>
              <a:buAutoNum type="arabicPeriod" startAt="6"/>
            </a:pPr>
            <a:r>
              <a:rPr lang="en-US" sz="5100" dirty="0" smtClean="0"/>
              <a:t>Training of employees, including; support design principles, support plan interpretation, placement and removal, understanding the need for and importance of the various support systems, recognition of indicators of change that may affect roadway stability.</a:t>
            </a:r>
          </a:p>
          <a:p>
            <a:pPr marL="742950" indent="-742950">
              <a:buFont typeface="+mj-lt"/>
              <a:buAutoNum type="arabicPeriod" startAt="6"/>
            </a:pPr>
            <a:r>
              <a:rPr lang="en-US" sz="5100" dirty="0" smtClean="0"/>
              <a:t>Recording of geological features that may affect roadway stability.</a:t>
            </a:r>
          </a:p>
          <a:p>
            <a:pPr marL="742950" indent="-742950">
              <a:buFont typeface="+mj-lt"/>
              <a:buAutoNum type="arabicPeriod" startAt="6"/>
            </a:pPr>
            <a:r>
              <a:rPr lang="en-US" sz="5100" dirty="0" smtClean="0"/>
              <a:t>Recording of roof failures that have the potential to cause injury to persons.</a:t>
            </a:r>
          </a:p>
          <a:p>
            <a:pPr marL="742950" indent="-742950">
              <a:buFont typeface="+mj-lt"/>
              <a:buAutoNum type="arabicPeriod" startAt="6"/>
            </a:pPr>
            <a:r>
              <a:rPr lang="en-US" sz="5100" dirty="0" smtClean="0"/>
              <a:t>Conducting of periodic compliance audits (not exceeding 12 months)</a:t>
            </a:r>
          </a:p>
          <a:p>
            <a:pPr marL="742950" indent="-742950">
              <a:buFont typeface="+mj-lt"/>
              <a:buAutoNum type="arabicPeriod" startAt="6"/>
            </a:pPr>
            <a:r>
              <a:rPr lang="en-US" sz="5100" dirty="0" smtClean="0"/>
              <a:t>Reviewing of the application and effectiveness of the support rules at intervals not exceeding 12 months.</a:t>
            </a:r>
          </a:p>
          <a:p>
            <a:pPr>
              <a:buNone/>
            </a:pPr>
            <a:endParaRPr lang="en-US" dirty="0"/>
          </a:p>
        </p:txBody>
      </p:sp>
      <p:sp>
        <p:nvSpPr>
          <p:cNvPr id="4" name="Title 1"/>
          <p:cNvSpPr txBox="1">
            <a:spLocks/>
          </p:cNvSpPr>
          <p:nvPr/>
        </p:nvSpPr>
        <p:spPr>
          <a:xfrm>
            <a:off x="0" y="0"/>
            <a:ext cx="9144000" cy="14478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0" u="sng" strike="noStrike" kern="1200" cap="none" spc="0" normalizeH="0" baseline="0" noProof="0" dirty="0" smtClean="0">
                <a:ln>
                  <a:noFill/>
                </a:ln>
                <a:solidFill>
                  <a:schemeClr val="tx1"/>
                </a:solidFill>
                <a:effectLst/>
                <a:uLnTx/>
                <a:uFillTx/>
                <a:latin typeface="+mj-lt"/>
                <a:ea typeface="+mj-ea"/>
                <a:cs typeface="+mj-cs"/>
              </a:rPr>
              <a:t>PROCESS OF STRATA CONTROL</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mj-lt"/>
                <a:ea typeface="+mj-ea"/>
                <a:cs typeface="+mj-cs"/>
              </a:rPr>
              <a:t>(contd.)</a:t>
            </a:r>
            <a:endParaRPr kumimoji="0" lang="en-US" sz="2800" i="0"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876800"/>
          </a:xfrm>
        </p:spPr>
        <p:txBody>
          <a:bodyPr>
            <a:normAutofit lnSpcReduction="10000"/>
          </a:bodyPr>
          <a:lstStyle/>
          <a:p>
            <a:r>
              <a:rPr lang="en-IN" dirty="0" smtClean="0"/>
              <a:t>Ability to control the rate of closure of the mined opening i.e. strata control (mainly roof control but floor movement cannot be ignored). </a:t>
            </a:r>
          </a:p>
          <a:p>
            <a:pPr>
              <a:buNone/>
            </a:pPr>
            <a:r>
              <a:rPr lang="en-IN" dirty="0" smtClean="0"/>
              <a:t>	This will include setting and yield loads, support stiffness, system pressure and support geometry.</a:t>
            </a:r>
          </a:p>
          <a:p>
            <a:pPr>
              <a:buNone/>
            </a:pPr>
            <a:endParaRPr lang="en-IN" dirty="0" smtClean="0"/>
          </a:p>
          <a:p>
            <a:r>
              <a:rPr lang="en-IN" dirty="0" smtClean="0"/>
              <a:t>Load distribution on roof and floor strata, closely allied with the above but with different connotations.</a:t>
            </a:r>
          </a:p>
          <a:p>
            <a:pPr>
              <a:buNone/>
            </a:pPr>
            <a:endParaRPr lang="en-IN" dirty="0" smtClean="0"/>
          </a:p>
          <a:p>
            <a:r>
              <a:rPr lang="en-IN" dirty="0" smtClean="0"/>
              <a:t>Support operating height range to handle seam thickness variations and to enable transport around the mine when fully closed.</a:t>
            </a:r>
          </a:p>
          <a:p>
            <a:endParaRPr lang="en-IN" dirty="0"/>
          </a:p>
        </p:txBody>
      </p:sp>
      <p:sp>
        <p:nvSpPr>
          <p:cNvPr id="3" name="Title 2"/>
          <p:cNvSpPr>
            <a:spLocks noGrp="1"/>
          </p:cNvSpPr>
          <p:nvPr>
            <p:ph type="title"/>
          </p:nvPr>
        </p:nvSpPr>
        <p:spPr>
          <a:xfrm>
            <a:off x="0" y="152400"/>
            <a:ext cx="9144000" cy="1524000"/>
          </a:xfrm>
        </p:spPr>
        <p:txBody>
          <a:bodyPr>
            <a:noAutofit/>
          </a:bodyPr>
          <a:lstStyle/>
          <a:p>
            <a:pPr algn="ctr"/>
            <a:r>
              <a:rPr sz="5400" b="1" u="sng" dirty="0" smtClean="0"/>
              <a:t>FACTORS AFFECTING STRATA CONTROL</a:t>
            </a:r>
            <a:endParaRPr lang="en-IN" sz="5400" b="1" u="sng"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800600"/>
          </a:xfrm>
        </p:spPr>
        <p:txBody>
          <a:bodyPr>
            <a:normAutofit lnSpcReduction="10000"/>
          </a:bodyPr>
          <a:lstStyle/>
          <a:p>
            <a:r>
              <a:rPr lang="en-IN" dirty="0" smtClean="0"/>
              <a:t>Overall size and weight for transport purposes.</a:t>
            </a:r>
          </a:p>
          <a:p>
            <a:r>
              <a:rPr lang="en-IN" dirty="0" smtClean="0"/>
              <a:t>Ergonomic aspects both for operation (largely ease of travel along the face) and for maintenance/parts replacement purposes.</a:t>
            </a:r>
          </a:p>
          <a:p>
            <a:pPr>
              <a:buNone/>
            </a:pPr>
            <a:endParaRPr lang="en-IN" dirty="0" smtClean="0"/>
          </a:p>
          <a:p>
            <a:pPr>
              <a:buNone/>
            </a:pPr>
            <a:r>
              <a:rPr lang="en-IN" dirty="0" smtClean="0"/>
              <a:t>	Cost has intentionally been excluded from the list of considerations. It may be a factor in deciding between two otherwise satisfactory offers or may be the deciding factor in continuing or abandoning a project. It should not be a consideration in determining the adequacy of support systems which should be a purely engineering exercise. </a:t>
            </a:r>
          </a:p>
          <a:p>
            <a:endParaRPr lang="en-IN" dirty="0"/>
          </a:p>
        </p:txBody>
      </p:sp>
      <p:sp>
        <p:nvSpPr>
          <p:cNvPr id="3" name="Title 2"/>
          <p:cNvSpPr>
            <a:spLocks noGrp="1"/>
          </p:cNvSpPr>
          <p:nvPr>
            <p:ph type="title"/>
          </p:nvPr>
        </p:nvSpPr>
        <p:spPr>
          <a:xfrm>
            <a:off x="457200" y="152400"/>
            <a:ext cx="8229600" cy="1524000"/>
          </a:xfrm>
        </p:spPr>
        <p:txBody>
          <a:bodyPr>
            <a:normAutofit fontScale="90000"/>
          </a:bodyPr>
          <a:lstStyle/>
          <a:p>
            <a:pPr algn="ctr"/>
            <a:r>
              <a:rPr lang="en-US" sz="6000" b="1" u="sng" dirty="0" smtClean="0"/>
              <a:t>FACTORS  AFFECTING STRATA CONTROL</a:t>
            </a:r>
            <a:r>
              <a:rPr lang="en-IN" sz="3100" b="1" dirty="0" smtClean="0"/>
              <a:t>(contd.)</a:t>
            </a:r>
            <a:endParaRPr lang="en-IN" sz="31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0"/>
            <a:ext cx="8915400" cy="1219200"/>
          </a:xfrm>
        </p:spPr>
        <p:txBody>
          <a:bodyPr>
            <a:normAutofit fontScale="90000"/>
          </a:bodyPr>
          <a:lstStyle/>
          <a:p>
            <a:r>
              <a:rPr sz="4400" dirty="0" smtClean="0"/>
              <a:t> </a:t>
            </a:r>
            <a:r>
              <a:rPr sz="4400" b="1" u="sng" dirty="0" smtClean="0"/>
              <a:t>BASIS OF SUPPORT DESIGN-</a:t>
            </a:r>
            <a:r>
              <a:rPr sz="5300" b="1" u="sng" dirty="0" smtClean="0"/>
              <a:t>RMR</a:t>
            </a:r>
            <a:endParaRPr lang="en-IN" sz="5300" b="1" u="sng" dirty="0"/>
          </a:p>
        </p:txBody>
      </p:sp>
      <p:sp>
        <p:nvSpPr>
          <p:cNvPr id="5" name="TextBox 4"/>
          <p:cNvSpPr txBox="1"/>
          <p:nvPr/>
        </p:nvSpPr>
        <p:spPr>
          <a:xfrm>
            <a:off x="228600" y="1524000"/>
            <a:ext cx="8686800" cy="5632311"/>
          </a:xfrm>
          <a:prstGeom prst="rect">
            <a:avLst/>
          </a:prstGeom>
          <a:noFill/>
        </p:spPr>
        <p:txBody>
          <a:bodyPr wrap="square" rtlCol="0">
            <a:spAutoFit/>
          </a:bodyPr>
          <a:lstStyle/>
          <a:p>
            <a:r>
              <a:rPr lang="en-US" sz="2400" dirty="0" smtClean="0"/>
              <a:t> </a:t>
            </a:r>
            <a:r>
              <a:rPr lang="en-US" sz="2600" dirty="0" smtClean="0"/>
              <a:t>The support system, required to be developed for strata control, employs a quantified assessment of roof strata called Rock Mass Rating(RMR) which takes into account-:</a:t>
            </a:r>
          </a:p>
          <a:p>
            <a:endParaRPr lang="en-US" sz="2600" dirty="0" smtClean="0"/>
          </a:p>
          <a:p>
            <a:pPr>
              <a:buFont typeface="Wingdings" pitchFamily="2" charset="2"/>
              <a:buChar char="v"/>
            </a:pPr>
            <a:r>
              <a:rPr lang="en-US" sz="2600" dirty="0" smtClean="0"/>
              <a:t> Layer thickness in immediate roof</a:t>
            </a:r>
          </a:p>
          <a:p>
            <a:pPr>
              <a:buFont typeface="Wingdings" pitchFamily="2" charset="2"/>
              <a:buChar char="v"/>
            </a:pPr>
            <a:r>
              <a:rPr lang="en-US" sz="2600" dirty="0" smtClean="0"/>
              <a:t> Structural Features</a:t>
            </a:r>
          </a:p>
          <a:p>
            <a:pPr>
              <a:buFont typeface="Wingdings" pitchFamily="2" charset="2"/>
              <a:buChar char="v"/>
            </a:pPr>
            <a:r>
              <a:rPr lang="en-US" sz="2600" dirty="0" smtClean="0"/>
              <a:t>Rock </a:t>
            </a:r>
            <a:r>
              <a:rPr lang="en-US" sz="2600" dirty="0" err="1" smtClean="0"/>
              <a:t>Weatherability</a:t>
            </a:r>
            <a:endParaRPr lang="en-US" sz="2600" dirty="0" smtClean="0"/>
          </a:p>
          <a:p>
            <a:pPr>
              <a:buFont typeface="Wingdings" pitchFamily="2" charset="2"/>
              <a:buChar char="v"/>
            </a:pPr>
            <a:r>
              <a:rPr lang="en-US" sz="2600" dirty="0" smtClean="0"/>
              <a:t>Strength of the roof rock</a:t>
            </a:r>
          </a:p>
          <a:p>
            <a:pPr>
              <a:buFont typeface="Wingdings" pitchFamily="2" charset="2"/>
              <a:buChar char="v"/>
            </a:pPr>
            <a:r>
              <a:rPr lang="en-US" sz="2600" dirty="0" smtClean="0"/>
              <a:t>Ground water seepage</a:t>
            </a:r>
          </a:p>
          <a:p>
            <a:pPr>
              <a:buFont typeface="Wingdings" pitchFamily="2" charset="2"/>
              <a:buChar char="v"/>
            </a:pPr>
            <a:endParaRPr lang="en-US" sz="2600" dirty="0" smtClean="0"/>
          </a:p>
          <a:p>
            <a:r>
              <a:rPr lang="en-US" sz="2600" dirty="0" smtClean="0"/>
              <a:t>Each of these parameters were assigned </a:t>
            </a:r>
            <a:r>
              <a:rPr lang="en-US" sz="2600" dirty="0" err="1" smtClean="0"/>
              <a:t>weightages</a:t>
            </a:r>
            <a:r>
              <a:rPr lang="en-US" sz="2600" dirty="0" smtClean="0"/>
              <a:t> in order of their impact on the roof stability.</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sz="4400" b="1" u="sng" smtClean="0"/>
              <a:t>CMRI Prescribed Parameters for RMR Determination</a:t>
            </a:r>
            <a:endParaRPr lang="en-IN" sz="4400" b="1" u="sng"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914400" y="1524000"/>
            <a:ext cx="7239819" cy="3581400"/>
          </a:xfrm>
          <a:prstGeom prst="rect">
            <a:avLst/>
          </a:prstGeom>
          <a:noFill/>
          <a:ln w="9525">
            <a:noFill/>
            <a:miter lim="800000"/>
            <a:headEnd/>
            <a:tailEnd/>
          </a:ln>
          <a:effectLst/>
        </p:spPr>
      </p:pic>
      <p:sp>
        <p:nvSpPr>
          <p:cNvPr id="5" name="TextBox 4"/>
          <p:cNvSpPr txBox="1"/>
          <p:nvPr/>
        </p:nvSpPr>
        <p:spPr>
          <a:xfrm>
            <a:off x="228600" y="5334000"/>
            <a:ext cx="8915400" cy="1292662"/>
          </a:xfrm>
          <a:prstGeom prst="rect">
            <a:avLst/>
          </a:prstGeom>
          <a:noFill/>
        </p:spPr>
        <p:txBody>
          <a:bodyPr wrap="square" rtlCol="0">
            <a:spAutoFit/>
          </a:bodyPr>
          <a:lstStyle/>
          <a:p>
            <a:r>
              <a:rPr lang="en-US" sz="2600" dirty="0" smtClean="0"/>
              <a:t>The value of these parameters is obtained for underground galleries and RMR is obtained for the type of strata occurring in the roof.</a:t>
            </a:r>
            <a:endParaRPr lang="en-IN" sz="2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47800"/>
            <a:ext cx="8534400" cy="5410200"/>
          </a:xfrm>
        </p:spPr>
        <p:txBody>
          <a:bodyPr>
            <a:normAutofit/>
          </a:bodyPr>
          <a:lstStyle/>
          <a:p>
            <a:r>
              <a:rPr lang="en-IN" dirty="0" smtClean="0"/>
              <a:t>Rock Mass Rating (RMR) is the sum of five parameter ratings. If there are more than one rock type in the roof, RMR is evaluated separately for each rock type and the combined RMR is obtained as: </a:t>
            </a:r>
          </a:p>
          <a:p>
            <a:pPr>
              <a:buNone/>
            </a:pPr>
            <a:r>
              <a:rPr lang="en-IN" sz="2400" dirty="0" smtClean="0"/>
              <a:t>				    Σ </a:t>
            </a:r>
            <a:r>
              <a:rPr lang="en-IN" sz="2400" b="1" dirty="0" smtClean="0"/>
              <a:t>(RMR of each bed * bed thickness) </a:t>
            </a:r>
          </a:p>
          <a:p>
            <a:r>
              <a:rPr lang="en-IN" b="1" dirty="0" smtClean="0"/>
              <a:t>Combined RMR = --------------------------------------------</a:t>
            </a:r>
          </a:p>
          <a:p>
            <a:pPr>
              <a:buNone/>
            </a:pPr>
            <a:r>
              <a:rPr lang="en-IN" dirty="0" smtClean="0"/>
              <a:t>					Σ </a:t>
            </a:r>
            <a:r>
              <a:rPr lang="en-IN" b="1" dirty="0" smtClean="0"/>
              <a:t>(Thickness of each bed) </a:t>
            </a:r>
          </a:p>
          <a:p>
            <a:r>
              <a:rPr lang="en-IN" dirty="0" smtClean="0"/>
              <a:t>The RMR so obtained may be adjusted if necessary to take account for some special situations in the mine like depth, stress, method of work. </a:t>
            </a:r>
            <a:endParaRPr lang="en-IN" dirty="0"/>
          </a:p>
        </p:txBody>
      </p:sp>
      <p:sp>
        <p:nvSpPr>
          <p:cNvPr id="3" name="Title 2"/>
          <p:cNvSpPr>
            <a:spLocks noGrp="1"/>
          </p:cNvSpPr>
          <p:nvPr>
            <p:ph type="title"/>
          </p:nvPr>
        </p:nvSpPr>
        <p:spPr>
          <a:xfrm>
            <a:off x="457200" y="152400"/>
            <a:ext cx="8229600" cy="1066800"/>
          </a:xfrm>
        </p:spPr>
        <p:txBody>
          <a:bodyPr>
            <a:normAutofit/>
          </a:bodyPr>
          <a:lstStyle/>
          <a:p>
            <a:pPr algn="ctr"/>
            <a:r>
              <a:rPr sz="5400" b="1" u="sng" smtClean="0"/>
              <a:t>COMBINED RMR</a:t>
            </a:r>
            <a:endParaRPr lang="en-IN" sz="5400" b="1"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1981200" cy="2743200"/>
          </a:xfrm>
        </p:spPr>
        <p:txBody>
          <a:bodyPr>
            <a:normAutofit/>
          </a:bodyPr>
          <a:lstStyle/>
          <a:p>
            <a:pPr algn="ctr"/>
            <a:r>
              <a:rPr sz="2800" b="1" smtClean="0"/>
              <a:t>FLOW</a:t>
            </a:r>
            <a:br>
              <a:rPr sz="2800" b="1" smtClean="0"/>
            </a:br>
            <a:r>
              <a:rPr sz="2800" b="1" smtClean="0"/>
              <a:t>SHEET</a:t>
            </a:r>
            <a:br>
              <a:rPr sz="2800" b="1" smtClean="0"/>
            </a:br>
            <a:r>
              <a:rPr sz="2800" b="1" smtClean="0"/>
              <a:t>FOR DERIVING RMR</a:t>
            </a:r>
            <a:endParaRPr lang="en-IN" sz="2800"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981200" y="78441"/>
            <a:ext cx="6858000" cy="66562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4572000"/>
          </a:xfrm>
        </p:spPr>
        <p:txBody>
          <a:bodyPr>
            <a:noAutofit/>
          </a:bodyPr>
          <a:lstStyle/>
          <a:p>
            <a:pPr algn="ctr"/>
            <a:r>
              <a:rPr sz="6600" b="1" dirty="0" smtClean="0"/>
              <a:t>Study of Strata Control</a:t>
            </a:r>
            <a:br>
              <a:rPr sz="6600" b="1" dirty="0" smtClean="0"/>
            </a:br>
            <a:r>
              <a:rPr lang="en-US" sz="6600" b="1" dirty="0" smtClean="0"/>
              <a:t>in an U/G Coal Mine</a:t>
            </a:r>
            <a:br>
              <a:rPr lang="en-US" sz="6600" b="1" dirty="0" smtClean="0"/>
            </a:br>
            <a:r>
              <a:rPr lang="en-US" sz="6600" b="1" dirty="0" smtClean="0"/>
              <a:t>being worked by</a:t>
            </a:r>
            <a:br>
              <a:rPr lang="en-US" sz="6600" b="1" dirty="0" smtClean="0"/>
            </a:br>
            <a:r>
              <a:rPr lang="en-US" sz="6600" b="1" dirty="0" smtClean="0"/>
              <a:t>Continuous Miner</a:t>
            </a:r>
            <a:endParaRPr lang="en-US" sz="66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sz="4400" b="1" u="sng" smtClean="0"/>
              <a:t>Classification of Immediate Roof Strata</a:t>
            </a:r>
            <a:endParaRPr lang="en-IN" sz="4400" b="1" u="sng"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295400" y="2971800"/>
            <a:ext cx="6812874" cy="3559163"/>
          </a:xfrm>
          <a:prstGeom prst="rect">
            <a:avLst/>
          </a:prstGeom>
          <a:noFill/>
          <a:ln w="9525">
            <a:noFill/>
            <a:miter lim="800000"/>
            <a:headEnd/>
            <a:tailEnd/>
          </a:ln>
          <a:effectLst/>
        </p:spPr>
      </p:pic>
      <p:sp>
        <p:nvSpPr>
          <p:cNvPr id="6" name="TextBox 5"/>
          <p:cNvSpPr txBox="1"/>
          <p:nvPr/>
        </p:nvSpPr>
        <p:spPr>
          <a:xfrm>
            <a:off x="228600" y="1524000"/>
            <a:ext cx="8915400" cy="1292662"/>
          </a:xfrm>
          <a:prstGeom prst="rect">
            <a:avLst/>
          </a:prstGeom>
          <a:noFill/>
        </p:spPr>
        <p:txBody>
          <a:bodyPr wrap="square" rtlCol="0">
            <a:spAutoFit/>
          </a:bodyPr>
          <a:lstStyle/>
          <a:p>
            <a:r>
              <a:rPr lang="en-US" sz="2600" dirty="0" smtClean="0"/>
              <a:t>The value of RMR worked out is adjusted for different mining parameters and then is used for classifying roof strata in five categories-:</a:t>
            </a:r>
            <a:endParaRPr lang="en-IN" sz="2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5105400"/>
          </a:xfrm>
        </p:spPr>
        <p:txBody>
          <a:bodyPr>
            <a:noAutofit/>
          </a:bodyPr>
          <a:lstStyle/>
          <a:p>
            <a:pPr algn="ctr"/>
            <a:r>
              <a:rPr lang="en-GB" sz="3200" b="1" dirty="0" smtClean="0">
                <a:latin typeface="Calibri" pitchFamily="34" charset="0"/>
              </a:rPr>
              <a:t/>
            </a:r>
            <a:br>
              <a:rPr lang="en-GB" sz="3200" b="1" dirty="0" smtClean="0">
                <a:latin typeface="Calibri" pitchFamily="34" charset="0"/>
              </a:rPr>
            </a:br>
            <a:r>
              <a:rPr lang="en-GB" sz="3200" b="1" dirty="0" smtClean="0">
                <a:latin typeface="Calibri" pitchFamily="34" charset="0"/>
              </a:rPr>
              <a:t/>
            </a:r>
            <a:br>
              <a:rPr lang="en-GB" sz="3200" b="1" dirty="0" smtClean="0">
                <a:latin typeface="Calibri" pitchFamily="34" charset="0"/>
              </a:rPr>
            </a:br>
            <a:r>
              <a:rPr lang="en-GB" sz="4400" b="1" u="sng" dirty="0" smtClean="0">
                <a:latin typeface="Calibri" pitchFamily="34" charset="0"/>
              </a:rPr>
              <a:t>SALAMON &amp; MUNRO METHOD FOR PILLAR STRENGTH</a:t>
            </a:r>
            <a:r>
              <a:rPr lang="en-GB" sz="3200" b="1" dirty="0" smtClean="0">
                <a:latin typeface="Calibri" pitchFamily="34" charset="0"/>
              </a:rPr>
              <a:t/>
            </a:r>
            <a:br>
              <a:rPr lang="en-GB" sz="3200" b="1" dirty="0" smtClean="0">
                <a:latin typeface="Calibri" pitchFamily="34" charset="0"/>
              </a:rPr>
            </a:br>
            <a:r>
              <a:rPr lang="en-GB" sz="3200" b="1" dirty="0" smtClean="0">
                <a:latin typeface="Calibri" pitchFamily="34" charset="0"/>
              </a:rPr>
              <a:t/>
            </a:r>
            <a:br>
              <a:rPr lang="en-GB" sz="3200" b="1" dirty="0" smtClean="0">
                <a:latin typeface="Calibri" pitchFamily="34" charset="0"/>
              </a:rPr>
            </a:br>
            <a:r>
              <a:rPr lang="en-GB" sz="3200" b="1" dirty="0" smtClean="0">
                <a:latin typeface="Calibri" pitchFamily="34" charset="0"/>
              </a:rPr>
              <a:t>The method of </a:t>
            </a:r>
            <a:r>
              <a:rPr lang="en-GB" sz="3200" b="1" dirty="0" err="1" smtClean="0">
                <a:latin typeface="Calibri" pitchFamily="34" charset="0"/>
              </a:rPr>
              <a:t>Salamon</a:t>
            </a:r>
            <a:r>
              <a:rPr lang="en-GB" sz="3200" b="1" dirty="0" smtClean="0">
                <a:latin typeface="Calibri" pitchFamily="34" charset="0"/>
              </a:rPr>
              <a:t> and Munro is very widely used but all methods have similar behaviour.</a:t>
            </a:r>
            <a:br>
              <a:rPr lang="en-GB" sz="3200" b="1" dirty="0" smtClean="0">
                <a:latin typeface="Calibri" pitchFamily="34" charset="0"/>
              </a:rPr>
            </a:br>
            <a:r>
              <a:rPr lang="en-GB" sz="3200" b="1" dirty="0" smtClean="0">
                <a:latin typeface="Calibri" pitchFamily="34" charset="0"/>
              </a:rPr>
              <a:t/>
            </a:r>
            <a:br>
              <a:rPr lang="en-GB" sz="3200" b="1" dirty="0" smtClean="0">
                <a:latin typeface="Calibri" pitchFamily="34" charset="0"/>
              </a:rPr>
            </a:br>
            <a:r>
              <a:rPr lang="en-GB" sz="2800" b="1" dirty="0" smtClean="0">
                <a:latin typeface="Calibri" pitchFamily="34" charset="0"/>
              </a:rPr>
              <a:t>The strength of a pillar decreases as its height increases.</a:t>
            </a:r>
            <a:br>
              <a:rPr lang="en-GB" sz="2800" b="1" dirty="0" smtClean="0">
                <a:latin typeface="Calibri" pitchFamily="34" charset="0"/>
              </a:rPr>
            </a:br>
            <a:r>
              <a:rPr lang="en-GB" sz="2800" b="1" dirty="0" smtClean="0">
                <a:latin typeface="Calibri" pitchFamily="34" charset="0"/>
              </a:rPr>
              <a:t>The strength of a pillar increases as its width increases.</a:t>
            </a:r>
            <a:r>
              <a:rPr lang="en-GB" sz="3200" b="1" dirty="0" smtClean="0">
                <a:latin typeface="Calibri" pitchFamily="34" charset="0"/>
              </a:rPr>
              <a:t/>
            </a:r>
            <a:br>
              <a:rPr lang="en-GB" sz="3200" b="1" dirty="0" smtClean="0">
                <a:latin typeface="Calibri" pitchFamily="34" charset="0"/>
              </a:rPr>
            </a:br>
            <a:r>
              <a:rPr lang="en-GB" sz="3200" b="1" dirty="0" smtClean="0">
                <a:latin typeface="Calibri" pitchFamily="34" charset="0"/>
              </a:rPr>
              <a:t/>
            </a:r>
            <a:br>
              <a:rPr lang="en-GB" sz="3200" b="1" dirty="0" smtClean="0">
                <a:latin typeface="Calibri" pitchFamily="34" charset="0"/>
              </a:rPr>
            </a:br>
            <a:r>
              <a:rPr lang="en-GB" sz="3200" b="1" dirty="0" smtClean="0">
                <a:latin typeface="Calibri" pitchFamily="34" charset="0"/>
              </a:rPr>
              <a:t>For pillars where the w:h is less than 5</a:t>
            </a:r>
            <a:endParaRPr lang="en-IN" sz="3200" dirty="0"/>
          </a:p>
        </p:txBody>
      </p:sp>
      <p:graphicFrame>
        <p:nvGraphicFramePr>
          <p:cNvPr id="1026" name="Object 2"/>
          <p:cNvGraphicFramePr>
            <a:graphicFrameLocks noChangeAspect="1"/>
          </p:cNvGraphicFramePr>
          <p:nvPr>
            <p:ph idx="1"/>
          </p:nvPr>
        </p:nvGraphicFramePr>
        <p:xfrm>
          <a:off x="1828800" y="5181600"/>
          <a:ext cx="4987636" cy="1524000"/>
        </p:xfrm>
        <a:graphic>
          <a:graphicData uri="http://schemas.openxmlformats.org/presentationml/2006/ole">
            <p:oleObj spid="_x0000_s1026" name="Equation" r:id="rId3" imgW="1371600" imgH="41904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1"/>
          <p:cNvSpPr txBox="1">
            <a:spLocks noChangeArrowheads="1"/>
          </p:cNvSpPr>
          <p:nvPr/>
        </p:nvSpPr>
        <p:spPr bwMode="auto">
          <a:xfrm>
            <a:off x="1073150" y="1741488"/>
            <a:ext cx="6991350" cy="4486275"/>
          </a:xfrm>
          <a:prstGeom prst="rect">
            <a:avLst/>
          </a:prstGeom>
          <a:noFill/>
          <a:ln w="9525">
            <a:noFill/>
            <a:miter lim="800000"/>
            <a:headEnd/>
            <a:tailEnd/>
          </a:ln>
        </p:spPr>
        <p:txBody>
          <a:bodyPr>
            <a:spAutoFit/>
          </a:bodyPr>
          <a:lstStyle/>
          <a:p>
            <a:pPr>
              <a:buFontTx/>
              <a:buChar char="-"/>
            </a:pPr>
            <a:r>
              <a:rPr lang="en-GB">
                <a:latin typeface="Calibri" pitchFamily="34" charset="0"/>
              </a:rPr>
              <a:t> </a:t>
            </a:r>
            <a:r>
              <a:rPr lang="en-GB" b="1">
                <a:latin typeface="Calibri" pitchFamily="34" charset="0"/>
              </a:rPr>
              <a:t>The method of Salamon and Munro is very widely used but all methods have similar behaviour</a:t>
            </a:r>
          </a:p>
          <a:p>
            <a:pPr>
              <a:buFontTx/>
              <a:buChar char="-"/>
            </a:pPr>
            <a:endParaRPr lang="en-GB" b="1">
              <a:latin typeface="Calibri" pitchFamily="34" charset="0"/>
            </a:endParaRPr>
          </a:p>
          <a:p>
            <a:pPr>
              <a:buFontTx/>
              <a:buChar char="-"/>
            </a:pPr>
            <a:r>
              <a:rPr lang="en-GB" b="1">
                <a:latin typeface="Calibri" pitchFamily="34" charset="0"/>
              </a:rPr>
              <a:t>The strength of a pillar decreases as its height increases</a:t>
            </a: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r>
              <a:rPr lang="en-GB" b="1">
                <a:latin typeface="Calibri" pitchFamily="34" charset="0"/>
              </a:rPr>
              <a:t>     Strong                       Medium                   Weak</a:t>
            </a:r>
          </a:p>
          <a:p>
            <a:pPr>
              <a:buFontTx/>
              <a:buChar char="-"/>
            </a:pPr>
            <a:endParaRPr lang="en-GB" b="1">
              <a:latin typeface="Calibri" pitchFamily="34" charset="0"/>
            </a:endParaRPr>
          </a:p>
          <a:p>
            <a:pPr>
              <a:buFontTx/>
              <a:buChar char="-"/>
            </a:pPr>
            <a:endParaRPr lang="en-GB">
              <a:latin typeface="Calibri" pitchFamily="34" charset="0"/>
            </a:endParaRPr>
          </a:p>
          <a:p>
            <a:endParaRPr lang="en-GB">
              <a:latin typeface="Calibri" pitchFamily="34" charset="0"/>
            </a:endParaRPr>
          </a:p>
        </p:txBody>
      </p:sp>
      <p:sp>
        <p:nvSpPr>
          <p:cNvPr id="3" name="AutoShape 45"/>
          <p:cNvSpPr>
            <a:spLocks noChangeArrowheads="1"/>
          </p:cNvSpPr>
          <p:nvPr/>
        </p:nvSpPr>
        <p:spPr bwMode="auto">
          <a:xfrm>
            <a:off x="4857750" y="3263900"/>
            <a:ext cx="965200" cy="1651000"/>
          </a:xfrm>
          <a:prstGeom prst="cube">
            <a:avLst>
              <a:gd name="adj" fmla="val 25000"/>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en-GB">
              <a:latin typeface="+mn-lt"/>
            </a:endParaRPr>
          </a:p>
        </p:txBody>
      </p:sp>
      <p:sp>
        <p:nvSpPr>
          <p:cNvPr id="4" name="AutoShape 44"/>
          <p:cNvSpPr>
            <a:spLocks noChangeArrowheads="1"/>
          </p:cNvSpPr>
          <p:nvPr/>
        </p:nvSpPr>
        <p:spPr bwMode="auto">
          <a:xfrm>
            <a:off x="3143250" y="3810000"/>
            <a:ext cx="965200" cy="1092200"/>
          </a:xfrm>
          <a:prstGeom prst="cube">
            <a:avLst>
              <a:gd name="adj" fmla="val 25000"/>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en-GB">
              <a:latin typeface="+mn-lt"/>
            </a:endParaRPr>
          </a:p>
        </p:txBody>
      </p:sp>
      <p:sp>
        <p:nvSpPr>
          <p:cNvPr id="5" name="AutoShape 43"/>
          <p:cNvSpPr>
            <a:spLocks noChangeArrowheads="1"/>
          </p:cNvSpPr>
          <p:nvPr/>
        </p:nvSpPr>
        <p:spPr bwMode="auto">
          <a:xfrm>
            <a:off x="1357313" y="4432300"/>
            <a:ext cx="965200" cy="482600"/>
          </a:xfrm>
          <a:prstGeom prst="cube">
            <a:avLst>
              <a:gd name="adj" fmla="val 25000"/>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en-GB">
              <a:latin typeface="+mn-lt"/>
            </a:endParaRPr>
          </a:p>
        </p:txBody>
      </p:sp>
      <p:sp>
        <p:nvSpPr>
          <p:cNvPr id="7174" name="Line 46"/>
          <p:cNvSpPr>
            <a:spLocks noChangeShapeType="1"/>
          </p:cNvSpPr>
          <p:nvPr/>
        </p:nvSpPr>
        <p:spPr bwMode="auto">
          <a:xfrm flipH="1" flipV="1">
            <a:off x="928688" y="3175000"/>
            <a:ext cx="5765800" cy="1752600"/>
          </a:xfrm>
          <a:prstGeom prst="line">
            <a:avLst/>
          </a:prstGeom>
          <a:noFill/>
          <a:ln w="28575">
            <a:solidFill>
              <a:srgbClr val="FF0000"/>
            </a:solidFill>
            <a:round/>
            <a:headEnd type="triangle" w="med" len="med"/>
            <a:tailEnd/>
          </a:ln>
        </p:spPr>
        <p:txBody>
          <a:bodyPr/>
          <a:lstStyle/>
          <a:p>
            <a:endParaRPr lang="en-US"/>
          </a:p>
        </p:txBody>
      </p:sp>
      <p:sp>
        <p:nvSpPr>
          <p:cNvPr id="7175" name="TextBox 6"/>
          <p:cNvSpPr txBox="1">
            <a:spLocks noChangeArrowheads="1"/>
          </p:cNvSpPr>
          <p:nvPr/>
        </p:nvSpPr>
        <p:spPr bwMode="auto">
          <a:xfrm>
            <a:off x="2209800" y="457200"/>
            <a:ext cx="4362450" cy="646331"/>
          </a:xfrm>
          <a:prstGeom prst="rect">
            <a:avLst/>
          </a:prstGeom>
          <a:noFill/>
          <a:ln w="9525">
            <a:noFill/>
            <a:miter lim="800000"/>
            <a:headEnd/>
            <a:tailEnd/>
          </a:ln>
        </p:spPr>
        <p:txBody>
          <a:bodyPr wrap="square">
            <a:spAutoFit/>
          </a:bodyPr>
          <a:lstStyle/>
          <a:p>
            <a:pPr algn="ctr"/>
            <a:r>
              <a:rPr lang="en-GB" sz="3600" b="1" u="sng" dirty="0">
                <a:latin typeface="Calibri" pitchFamily="34" charset="0"/>
              </a:rPr>
              <a:t>PILLAR STRENGTH</a:t>
            </a:r>
          </a:p>
        </p:txBody>
      </p:sp>
      <p:pic>
        <p:nvPicPr>
          <p:cNvPr id="7176" name="Picture 30" descr="redline"/>
          <p:cNvPicPr>
            <a:picLocks noChangeAspect="1" noChangeArrowheads="1"/>
          </p:cNvPicPr>
          <p:nvPr/>
        </p:nvPicPr>
        <p:blipFill>
          <a:blip r:embed="rId2" cstate="print"/>
          <a:srcRect/>
          <a:stretch>
            <a:fillRect/>
          </a:stretch>
        </p:blipFill>
        <p:spPr bwMode="auto">
          <a:xfrm>
            <a:off x="666750" y="1595438"/>
            <a:ext cx="7848600" cy="104775"/>
          </a:xfrm>
          <a:prstGeom prst="rect">
            <a:avLst/>
          </a:prstGeom>
          <a:noFill/>
          <a:ln w="9525">
            <a:noFill/>
            <a:miter lim="800000"/>
            <a:headEnd/>
            <a:tailEnd/>
          </a:ln>
        </p:spPr>
      </p:pic>
      <p:pic>
        <p:nvPicPr>
          <p:cNvPr id="7177" name="Picture 30" descr="redline"/>
          <p:cNvPicPr>
            <a:picLocks noChangeAspect="1" noChangeArrowheads="1"/>
          </p:cNvPicPr>
          <p:nvPr/>
        </p:nvPicPr>
        <p:blipFill>
          <a:blip r:embed="rId2" cstate="print"/>
          <a:srcRect/>
          <a:stretch>
            <a:fillRect/>
          </a:stretch>
        </p:blipFill>
        <p:spPr bwMode="auto">
          <a:xfrm>
            <a:off x="819150" y="5824538"/>
            <a:ext cx="7848600" cy="10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1"/>
          <p:cNvSpPr txBox="1">
            <a:spLocks noChangeArrowheads="1"/>
          </p:cNvSpPr>
          <p:nvPr/>
        </p:nvSpPr>
        <p:spPr bwMode="auto">
          <a:xfrm>
            <a:off x="1073150" y="1741488"/>
            <a:ext cx="6991350" cy="4211637"/>
          </a:xfrm>
          <a:prstGeom prst="rect">
            <a:avLst/>
          </a:prstGeom>
          <a:noFill/>
          <a:ln w="9525">
            <a:noFill/>
            <a:miter lim="800000"/>
            <a:headEnd/>
            <a:tailEnd/>
          </a:ln>
        </p:spPr>
        <p:txBody>
          <a:bodyPr>
            <a:spAutoFit/>
          </a:bodyPr>
          <a:lstStyle/>
          <a:p>
            <a:pPr>
              <a:buFontTx/>
              <a:buChar char="-"/>
            </a:pPr>
            <a:endParaRPr lang="en-GB">
              <a:latin typeface="Calibri" pitchFamily="34" charset="0"/>
            </a:endParaRPr>
          </a:p>
          <a:p>
            <a:pPr>
              <a:buFontTx/>
              <a:buChar char="-"/>
            </a:pPr>
            <a:endParaRPr lang="en-GB">
              <a:latin typeface="Calibri" pitchFamily="34" charset="0"/>
            </a:endParaRPr>
          </a:p>
          <a:p>
            <a:pPr>
              <a:buFontTx/>
              <a:buChar char="-"/>
            </a:pPr>
            <a:r>
              <a:rPr lang="en-GB" b="1">
                <a:latin typeface="Calibri" pitchFamily="34" charset="0"/>
              </a:rPr>
              <a:t>The strength of a pillar increases as its width increases</a:t>
            </a: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pPr>
              <a:buFontTx/>
              <a:buChar char="-"/>
            </a:pPr>
            <a:endParaRPr lang="en-GB" b="1">
              <a:latin typeface="Calibri" pitchFamily="34" charset="0"/>
            </a:endParaRPr>
          </a:p>
          <a:p>
            <a:r>
              <a:rPr lang="en-GB" b="1">
                <a:latin typeface="Calibri" pitchFamily="34" charset="0"/>
              </a:rPr>
              <a:t>           Weak                 Medium                     Strong </a:t>
            </a:r>
          </a:p>
          <a:p>
            <a:pPr>
              <a:buFontTx/>
              <a:buChar char="-"/>
            </a:pPr>
            <a:endParaRPr lang="en-GB" b="1">
              <a:latin typeface="Calibri" pitchFamily="34" charset="0"/>
            </a:endParaRPr>
          </a:p>
          <a:p>
            <a:pPr>
              <a:buFontTx/>
              <a:buChar char="-"/>
            </a:pPr>
            <a:endParaRPr lang="en-GB">
              <a:latin typeface="Calibri" pitchFamily="34" charset="0"/>
            </a:endParaRPr>
          </a:p>
          <a:p>
            <a:endParaRPr lang="en-GB">
              <a:latin typeface="Calibri" pitchFamily="34" charset="0"/>
            </a:endParaRPr>
          </a:p>
        </p:txBody>
      </p:sp>
      <p:sp>
        <p:nvSpPr>
          <p:cNvPr id="3" name="AutoShape 23"/>
          <p:cNvSpPr>
            <a:spLocks noChangeArrowheads="1"/>
          </p:cNvSpPr>
          <p:nvPr/>
        </p:nvSpPr>
        <p:spPr bwMode="auto">
          <a:xfrm>
            <a:off x="1641475" y="4203700"/>
            <a:ext cx="644525" cy="477838"/>
          </a:xfrm>
          <a:prstGeom prst="cube">
            <a:avLst>
              <a:gd name="adj" fmla="val 25000"/>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en-GB">
              <a:latin typeface="+mn-lt"/>
            </a:endParaRPr>
          </a:p>
        </p:txBody>
      </p:sp>
      <p:sp>
        <p:nvSpPr>
          <p:cNvPr id="4" name="AutoShape 27"/>
          <p:cNvSpPr>
            <a:spLocks noChangeArrowheads="1"/>
          </p:cNvSpPr>
          <p:nvPr/>
        </p:nvSpPr>
        <p:spPr bwMode="auto">
          <a:xfrm>
            <a:off x="3121025" y="4165600"/>
            <a:ext cx="950913" cy="477838"/>
          </a:xfrm>
          <a:prstGeom prst="cube">
            <a:avLst>
              <a:gd name="adj" fmla="val 25000"/>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en-GB">
              <a:latin typeface="+mn-lt"/>
            </a:endParaRPr>
          </a:p>
        </p:txBody>
      </p:sp>
      <p:sp>
        <p:nvSpPr>
          <p:cNvPr id="5" name="AutoShape 28"/>
          <p:cNvSpPr>
            <a:spLocks noChangeArrowheads="1"/>
          </p:cNvSpPr>
          <p:nvPr/>
        </p:nvSpPr>
        <p:spPr bwMode="auto">
          <a:xfrm>
            <a:off x="5033963" y="4140200"/>
            <a:ext cx="1511300" cy="477838"/>
          </a:xfrm>
          <a:prstGeom prst="cube">
            <a:avLst>
              <a:gd name="adj" fmla="val 25000"/>
            </a:avLst>
          </a:prstGeom>
          <a:gradFill rotWithShape="1">
            <a:gsLst>
              <a:gs pos="0">
                <a:schemeClr val="bg2"/>
              </a:gs>
              <a:gs pos="100000">
                <a:schemeClr val="bg2">
                  <a:gamma/>
                  <a:shade val="46275"/>
                  <a:invGamma/>
                </a:schemeClr>
              </a:gs>
            </a:gsLst>
            <a:lin ang="5400000" scaled="1"/>
          </a:gradFill>
          <a:ln w="9525">
            <a:solidFill>
              <a:schemeClr val="tx1"/>
            </a:solidFill>
            <a:miter lim="800000"/>
            <a:headEnd/>
            <a:tailEnd/>
          </a:ln>
          <a:effectLst/>
        </p:spPr>
        <p:txBody>
          <a:bodyPr wrap="none" anchor="ctr"/>
          <a:lstStyle/>
          <a:p>
            <a:pPr fontAlgn="auto">
              <a:spcBef>
                <a:spcPts val="0"/>
              </a:spcBef>
              <a:spcAft>
                <a:spcPts val="0"/>
              </a:spcAft>
              <a:defRPr/>
            </a:pPr>
            <a:endParaRPr lang="en-GB">
              <a:latin typeface="+mn-lt"/>
            </a:endParaRPr>
          </a:p>
        </p:txBody>
      </p:sp>
      <p:sp>
        <p:nvSpPr>
          <p:cNvPr id="8198" name="Line 26"/>
          <p:cNvSpPr>
            <a:spLocks noChangeShapeType="1"/>
          </p:cNvSpPr>
          <p:nvPr/>
        </p:nvSpPr>
        <p:spPr bwMode="auto">
          <a:xfrm flipV="1">
            <a:off x="1130300" y="2940050"/>
            <a:ext cx="6464300" cy="1346200"/>
          </a:xfrm>
          <a:prstGeom prst="line">
            <a:avLst/>
          </a:prstGeom>
          <a:noFill/>
          <a:ln w="28575">
            <a:solidFill>
              <a:srgbClr val="FF0000"/>
            </a:solidFill>
            <a:round/>
            <a:headEnd/>
            <a:tailEnd type="triangle" w="med" len="med"/>
          </a:ln>
        </p:spPr>
        <p:txBody>
          <a:bodyPr/>
          <a:lstStyle/>
          <a:p>
            <a:endParaRPr lang="en-US"/>
          </a:p>
        </p:txBody>
      </p:sp>
      <p:sp>
        <p:nvSpPr>
          <p:cNvPr id="8199" name="TextBox 6"/>
          <p:cNvSpPr txBox="1">
            <a:spLocks noChangeArrowheads="1"/>
          </p:cNvSpPr>
          <p:nvPr/>
        </p:nvSpPr>
        <p:spPr bwMode="auto">
          <a:xfrm>
            <a:off x="2643188" y="285750"/>
            <a:ext cx="3986212" cy="646331"/>
          </a:xfrm>
          <a:prstGeom prst="rect">
            <a:avLst/>
          </a:prstGeom>
          <a:noFill/>
          <a:ln w="9525">
            <a:noFill/>
            <a:miter lim="800000"/>
            <a:headEnd/>
            <a:tailEnd/>
          </a:ln>
        </p:spPr>
        <p:txBody>
          <a:bodyPr wrap="square">
            <a:spAutoFit/>
          </a:bodyPr>
          <a:lstStyle/>
          <a:p>
            <a:pPr algn="ctr"/>
            <a:r>
              <a:rPr lang="en-GB" sz="3600" b="1" u="sng" dirty="0" smtClean="0">
                <a:latin typeface="Calibri" pitchFamily="34" charset="0"/>
              </a:rPr>
              <a:t>PILLAR STRENGTH</a:t>
            </a:r>
            <a:endParaRPr lang="en-GB" sz="3600" b="1" u="sng" dirty="0">
              <a:latin typeface="Calibri" pitchFamily="34" charset="0"/>
            </a:endParaRPr>
          </a:p>
        </p:txBody>
      </p:sp>
      <p:pic>
        <p:nvPicPr>
          <p:cNvPr id="8200" name="Picture 30" descr="redline"/>
          <p:cNvPicPr>
            <a:picLocks noChangeAspect="1" noChangeArrowheads="1"/>
          </p:cNvPicPr>
          <p:nvPr/>
        </p:nvPicPr>
        <p:blipFill>
          <a:blip r:embed="rId2" cstate="print"/>
          <a:srcRect/>
          <a:stretch>
            <a:fillRect/>
          </a:stretch>
        </p:blipFill>
        <p:spPr bwMode="auto">
          <a:xfrm>
            <a:off x="666750" y="1595438"/>
            <a:ext cx="7848600" cy="104775"/>
          </a:xfrm>
          <a:prstGeom prst="rect">
            <a:avLst/>
          </a:prstGeom>
          <a:noFill/>
          <a:ln w="9525">
            <a:noFill/>
            <a:miter lim="800000"/>
            <a:headEnd/>
            <a:tailEnd/>
          </a:ln>
        </p:spPr>
      </p:pic>
      <p:pic>
        <p:nvPicPr>
          <p:cNvPr id="8201" name="Picture 30" descr="redline"/>
          <p:cNvPicPr>
            <a:picLocks noChangeAspect="1" noChangeArrowheads="1"/>
          </p:cNvPicPr>
          <p:nvPr/>
        </p:nvPicPr>
        <p:blipFill>
          <a:blip r:embed="rId2" cstate="print"/>
          <a:srcRect/>
          <a:stretch>
            <a:fillRect/>
          </a:stretch>
        </p:blipFill>
        <p:spPr bwMode="auto">
          <a:xfrm>
            <a:off x="819150" y="5824538"/>
            <a:ext cx="7848600" cy="10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5"/>
          <p:cNvSpPr>
            <a:spLocks noChangeArrowheads="1"/>
          </p:cNvSpPr>
          <p:nvPr/>
        </p:nvSpPr>
        <p:spPr bwMode="auto">
          <a:xfrm>
            <a:off x="3467100" y="2790825"/>
            <a:ext cx="2044700" cy="409575"/>
          </a:xfrm>
          <a:prstGeom prst="rect">
            <a:avLst/>
          </a:prstGeom>
          <a:solidFill>
            <a:schemeClr val="bg2"/>
          </a:solidFill>
          <a:ln w="9525">
            <a:solidFill>
              <a:schemeClr val="tx1"/>
            </a:solidFill>
            <a:miter lim="800000"/>
            <a:headEnd/>
            <a:tailEnd/>
          </a:ln>
        </p:spPr>
        <p:txBody>
          <a:bodyPr wrap="none" anchor="ctr"/>
          <a:lstStyle/>
          <a:p>
            <a:endParaRPr lang="en-GB">
              <a:latin typeface="Calibri" pitchFamily="34" charset="0"/>
            </a:endParaRPr>
          </a:p>
        </p:txBody>
      </p:sp>
      <p:sp>
        <p:nvSpPr>
          <p:cNvPr id="1028" name="Line 23"/>
          <p:cNvSpPr>
            <a:spLocks noChangeShapeType="1"/>
          </p:cNvSpPr>
          <p:nvPr/>
        </p:nvSpPr>
        <p:spPr bwMode="auto">
          <a:xfrm>
            <a:off x="2819400" y="2790825"/>
            <a:ext cx="3028950" cy="0"/>
          </a:xfrm>
          <a:prstGeom prst="line">
            <a:avLst/>
          </a:prstGeom>
          <a:noFill/>
          <a:ln w="19050">
            <a:solidFill>
              <a:schemeClr val="tx1"/>
            </a:solidFill>
            <a:round/>
            <a:headEnd/>
            <a:tailEnd/>
          </a:ln>
        </p:spPr>
        <p:txBody>
          <a:bodyPr/>
          <a:lstStyle/>
          <a:p>
            <a:endParaRPr lang="en-US"/>
          </a:p>
        </p:txBody>
      </p:sp>
      <p:sp>
        <p:nvSpPr>
          <p:cNvPr id="1029" name="Line 24"/>
          <p:cNvSpPr>
            <a:spLocks noChangeShapeType="1"/>
          </p:cNvSpPr>
          <p:nvPr/>
        </p:nvSpPr>
        <p:spPr bwMode="auto">
          <a:xfrm>
            <a:off x="2817813" y="3197225"/>
            <a:ext cx="3028950" cy="0"/>
          </a:xfrm>
          <a:prstGeom prst="line">
            <a:avLst/>
          </a:prstGeom>
          <a:noFill/>
          <a:ln w="19050">
            <a:solidFill>
              <a:schemeClr val="tx1"/>
            </a:solidFill>
            <a:round/>
            <a:headEnd/>
            <a:tailEnd/>
          </a:ln>
        </p:spPr>
        <p:txBody>
          <a:bodyPr/>
          <a:lstStyle/>
          <a:p>
            <a:endParaRPr lang="en-US"/>
          </a:p>
        </p:txBody>
      </p:sp>
      <p:sp>
        <p:nvSpPr>
          <p:cNvPr id="1030" name="Text Box 26"/>
          <p:cNvSpPr txBox="1">
            <a:spLocks noChangeArrowheads="1"/>
          </p:cNvSpPr>
          <p:nvPr/>
        </p:nvSpPr>
        <p:spPr bwMode="auto">
          <a:xfrm>
            <a:off x="3873500" y="3254375"/>
            <a:ext cx="1271588" cy="581025"/>
          </a:xfrm>
          <a:prstGeom prst="rect">
            <a:avLst/>
          </a:prstGeom>
          <a:noFill/>
          <a:ln w="9525">
            <a:noFill/>
            <a:miter lim="800000"/>
            <a:headEnd/>
            <a:tailEnd/>
          </a:ln>
        </p:spPr>
        <p:txBody>
          <a:bodyPr wrap="none">
            <a:spAutoFit/>
          </a:bodyPr>
          <a:lstStyle/>
          <a:p>
            <a:r>
              <a:rPr lang="en-GB" sz="1600" b="1">
                <a:latin typeface="Calibri" pitchFamily="34" charset="0"/>
              </a:rPr>
              <a:t>w = 19m</a:t>
            </a:r>
          </a:p>
          <a:p>
            <a:r>
              <a:rPr lang="en-GB" sz="1600" b="1">
                <a:latin typeface="Calibri" pitchFamily="34" charset="0"/>
              </a:rPr>
              <a:t>Pillar width</a:t>
            </a:r>
          </a:p>
        </p:txBody>
      </p:sp>
      <p:sp>
        <p:nvSpPr>
          <p:cNvPr id="1031" name="Text Box 27"/>
          <p:cNvSpPr txBox="1">
            <a:spLocks noChangeArrowheads="1"/>
          </p:cNvSpPr>
          <p:nvPr/>
        </p:nvSpPr>
        <p:spPr bwMode="auto">
          <a:xfrm>
            <a:off x="796925" y="2800350"/>
            <a:ext cx="2873375" cy="366713"/>
          </a:xfrm>
          <a:prstGeom prst="rect">
            <a:avLst/>
          </a:prstGeom>
          <a:noFill/>
          <a:ln w="9525">
            <a:noFill/>
            <a:miter lim="800000"/>
            <a:headEnd/>
            <a:tailEnd/>
          </a:ln>
        </p:spPr>
        <p:txBody>
          <a:bodyPr>
            <a:spAutoFit/>
          </a:bodyPr>
          <a:lstStyle/>
          <a:p>
            <a:r>
              <a:rPr lang="en-GB" b="1">
                <a:latin typeface="Calibri" pitchFamily="34" charset="0"/>
              </a:rPr>
              <a:t>Pillar height h = 3.7m</a:t>
            </a:r>
          </a:p>
        </p:txBody>
      </p:sp>
      <p:sp>
        <p:nvSpPr>
          <p:cNvPr id="1032" name="Text Box 28"/>
          <p:cNvSpPr txBox="1">
            <a:spLocks noChangeArrowheads="1"/>
          </p:cNvSpPr>
          <p:nvPr/>
        </p:nvSpPr>
        <p:spPr bwMode="auto">
          <a:xfrm>
            <a:off x="4305300" y="5322888"/>
            <a:ext cx="1316038" cy="517525"/>
          </a:xfrm>
          <a:prstGeom prst="rect">
            <a:avLst/>
          </a:prstGeom>
          <a:noFill/>
          <a:ln w="9525">
            <a:noFill/>
            <a:miter lim="800000"/>
            <a:headEnd/>
            <a:tailEnd/>
          </a:ln>
        </p:spPr>
        <p:txBody>
          <a:bodyPr wrap="none">
            <a:spAutoFit/>
          </a:bodyPr>
          <a:lstStyle/>
          <a:p>
            <a:r>
              <a:rPr lang="en-GB" sz="1400">
                <a:latin typeface="Calibri" pitchFamily="34" charset="0"/>
              </a:rPr>
              <a:t>= 7.176 x 3.87</a:t>
            </a:r>
          </a:p>
          <a:p>
            <a:r>
              <a:rPr lang="en-GB" sz="1400">
                <a:latin typeface="Calibri" pitchFamily="34" charset="0"/>
              </a:rPr>
              <a:t>                2.37</a:t>
            </a:r>
          </a:p>
        </p:txBody>
      </p:sp>
      <p:sp>
        <p:nvSpPr>
          <p:cNvPr id="1033" name="AutoShape 29"/>
          <p:cNvSpPr>
            <a:spLocks noChangeAspect="1" noChangeArrowheads="1" noTextEdit="1"/>
          </p:cNvSpPr>
          <p:nvPr/>
        </p:nvSpPr>
        <p:spPr bwMode="auto">
          <a:xfrm>
            <a:off x="1668463" y="5086350"/>
            <a:ext cx="2381250" cy="722313"/>
          </a:xfrm>
          <a:prstGeom prst="rect">
            <a:avLst/>
          </a:prstGeom>
          <a:noFill/>
          <a:ln w="9525">
            <a:noFill/>
            <a:miter lim="800000"/>
            <a:headEnd/>
            <a:tailEnd/>
          </a:ln>
        </p:spPr>
        <p:txBody>
          <a:bodyPr/>
          <a:lstStyle/>
          <a:p>
            <a:endParaRPr lang="en-US"/>
          </a:p>
        </p:txBody>
      </p:sp>
      <p:sp>
        <p:nvSpPr>
          <p:cNvPr id="1034" name="Line 30"/>
          <p:cNvSpPr>
            <a:spLocks noChangeShapeType="1"/>
          </p:cNvSpPr>
          <p:nvPr/>
        </p:nvSpPr>
        <p:spPr bwMode="auto">
          <a:xfrm>
            <a:off x="3478213" y="5480050"/>
            <a:ext cx="523875" cy="3175"/>
          </a:xfrm>
          <a:prstGeom prst="line">
            <a:avLst/>
          </a:prstGeom>
          <a:noFill/>
          <a:ln w="6350">
            <a:solidFill>
              <a:srgbClr val="000000"/>
            </a:solidFill>
            <a:round/>
            <a:headEnd/>
            <a:tailEnd/>
          </a:ln>
        </p:spPr>
        <p:txBody>
          <a:bodyPr/>
          <a:lstStyle/>
          <a:p>
            <a:endParaRPr lang="en-US"/>
          </a:p>
        </p:txBody>
      </p:sp>
      <p:sp>
        <p:nvSpPr>
          <p:cNvPr id="1035" name="Rectangle 31"/>
          <p:cNvSpPr>
            <a:spLocks noChangeArrowheads="1"/>
          </p:cNvSpPr>
          <p:nvPr/>
        </p:nvSpPr>
        <p:spPr bwMode="auto">
          <a:xfrm>
            <a:off x="3779838" y="5502275"/>
            <a:ext cx="98425" cy="106363"/>
          </a:xfrm>
          <a:prstGeom prst="rect">
            <a:avLst/>
          </a:prstGeom>
          <a:noFill/>
          <a:ln w="9525">
            <a:noFill/>
            <a:miter lim="800000"/>
            <a:headEnd/>
            <a:tailEnd/>
          </a:ln>
        </p:spPr>
        <p:txBody>
          <a:bodyPr wrap="none" lIns="0" tIns="0" rIns="0" bIns="0">
            <a:spAutoFit/>
          </a:bodyPr>
          <a:lstStyle/>
          <a:p>
            <a:r>
              <a:rPr lang="en-GB" sz="700">
                <a:solidFill>
                  <a:srgbClr val="000000"/>
                </a:solidFill>
                <a:latin typeface="Calibri" pitchFamily="34" charset="0"/>
              </a:rPr>
              <a:t>66</a:t>
            </a:r>
            <a:endParaRPr lang="en-GB">
              <a:latin typeface="Calibri" pitchFamily="34" charset="0"/>
            </a:endParaRPr>
          </a:p>
        </p:txBody>
      </p:sp>
      <p:sp>
        <p:nvSpPr>
          <p:cNvPr id="1036" name="Rectangle 32"/>
          <p:cNvSpPr>
            <a:spLocks noChangeArrowheads="1"/>
          </p:cNvSpPr>
          <p:nvPr/>
        </p:nvSpPr>
        <p:spPr bwMode="auto">
          <a:xfrm>
            <a:off x="3741738" y="5502275"/>
            <a:ext cx="25400" cy="106363"/>
          </a:xfrm>
          <a:prstGeom prst="rect">
            <a:avLst/>
          </a:prstGeom>
          <a:noFill/>
          <a:ln w="9525">
            <a:noFill/>
            <a:miter lim="800000"/>
            <a:headEnd/>
            <a:tailEnd/>
          </a:ln>
        </p:spPr>
        <p:txBody>
          <a:bodyPr wrap="none" lIns="0" tIns="0" rIns="0" bIns="0">
            <a:spAutoFit/>
          </a:bodyPr>
          <a:lstStyle/>
          <a:p>
            <a:r>
              <a:rPr lang="en-GB" sz="700">
                <a:solidFill>
                  <a:srgbClr val="000000"/>
                </a:solidFill>
                <a:latin typeface="Calibri" pitchFamily="34" charset="0"/>
              </a:rPr>
              <a:t>.</a:t>
            </a:r>
            <a:endParaRPr lang="en-GB">
              <a:latin typeface="Calibri" pitchFamily="34" charset="0"/>
            </a:endParaRPr>
          </a:p>
        </p:txBody>
      </p:sp>
      <p:sp>
        <p:nvSpPr>
          <p:cNvPr id="1037" name="Rectangle 33"/>
          <p:cNvSpPr>
            <a:spLocks noChangeArrowheads="1"/>
          </p:cNvSpPr>
          <p:nvPr/>
        </p:nvSpPr>
        <p:spPr bwMode="auto">
          <a:xfrm>
            <a:off x="3665538" y="5502275"/>
            <a:ext cx="49212" cy="106363"/>
          </a:xfrm>
          <a:prstGeom prst="rect">
            <a:avLst/>
          </a:prstGeom>
          <a:noFill/>
          <a:ln w="9525">
            <a:noFill/>
            <a:miter lim="800000"/>
            <a:headEnd/>
            <a:tailEnd/>
          </a:ln>
        </p:spPr>
        <p:txBody>
          <a:bodyPr wrap="none" lIns="0" tIns="0" rIns="0" bIns="0">
            <a:spAutoFit/>
          </a:bodyPr>
          <a:lstStyle/>
          <a:p>
            <a:r>
              <a:rPr lang="en-GB" sz="700">
                <a:solidFill>
                  <a:srgbClr val="000000"/>
                </a:solidFill>
                <a:latin typeface="Calibri" pitchFamily="34" charset="0"/>
              </a:rPr>
              <a:t>0</a:t>
            </a:r>
            <a:endParaRPr lang="en-GB">
              <a:latin typeface="Calibri" pitchFamily="34" charset="0"/>
            </a:endParaRPr>
          </a:p>
        </p:txBody>
      </p:sp>
      <p:sp>
        <p:nvSpPr>
          <p:cNvPr id="1038" name="Rectangle 34"/>
          <p:cNvSpPr>
            <a:spLocks noChangeArrowheads="1"/>
          </p:cNvSpPr>
          <p:nvPr/>
        </p:nvSpPr>
        <p:spPr bwMode="auto">
          <a:xfrm>
            <a:off x="3798888" y="5127625"/>
            <a:ext cx="98425" cy="106363"/>
          </a:xfrm>
          <a:prstGeom prst="rect">
            <a:avLst/>
          </a:prstGeom>
          <a:noFill/>
          <a:ln w="9525">
            <a:noFill/>
            <a:miter lim="800000"/>
            <a:headEnd/>
            <a:tailEnd/>
          </a:ln>
        </p:spPr>
        <p:txBody>
          <a:bodyPr wrap="none" lIns="0" tIns="0" rIns="0" bIns="0">
            <a:spAutoFit/>
          </a:bodyPr>
          <a:lstStyle/>
          <a:p>
            <a:r>
              <a:rPr lang="en-GB" sz="700">
                <a:solidFill>
                  <a:srgbClr val="000000"/>
                </a:solidFill>
                <a:latin typeface="Calibri" pitchFamily="34" charset="0"/>
              </a:rPr>
              <a:t>46</a:t>
            </a:r>
            <a:endParaRPr lang="en-GB">
              <a:latin typeface="Calibri" pitchFamily="34" charset="0"/>
            </a:endParaRPr>
          </a:p>
        </p:txBody>
      </p:sp>
      <p:sp>
        <p:nvSpPr>
          <p:cNvPr id="1039" name="Rectangle 35"/>
          <p:cNvSpPr>
            <a:spLocks noChangeArrowheads="1"/>
          </p:cNvSpPr>
          <p:nvPr/>
        </p:nvSpPr>
        <p:spPr bwMode="auto">
          <a:xfrm>
            <a:off x="3760788" y="5127625"/>
            <a:ext cx="25400" cy="106363"/>
          </a:xfrm>
          <a:prstGeom prst="rect">
            <a:avLst/>
          </a:prstGeom>
          <a:noFill/>
          <a:ln w="9525">
            <a:noFill/>
            <a:miter lim="800000"/>
            <a:headEnd/>
            <a:tailEnd/>
          </a:ln>
        </p:spPr>
        <p:txBody>
          <a:bodyPr wrap="none" lIns="0" tIns="0" rIns="0" bIns="0">
            <a:spAutoFit/>
          </a:bodyPr>
          <a:lstStyle/>
          <a:p>
            <a:r>
              <a:rPr lang="en-GB" sz="700">
                <a:solidFill>
                  <a:srgbClr val="000000"/>
                </a:solidFill>
                <a:latin typeface="Calibri" pitchFamily="34" charset="0"/>
              </a:rPr>
              <a:t>.</a:t>
            </a:r>
            <a:endParaRPr lang="en-GB">
              <a:latin typeface="Calibri" pitchFamily="34" charset="0"/>
            </a:endParaRPr>
          </a:p>
        </p:txBody>
      </p:sp>
      <p:sp>
        <p:nvSpPr>
          <p:cNvPr id="1040" name="Rectangle 36"/>
          <p:cNvSpPr>
            <a:spLocks noChangeArrowheads="1"/>
          </p:cNvSpPr>
          <p:nvPr/>
        </p:nvSpPr>
        <p:spPr bwMode="auto">
          <a:xfrm>
            <a:off x="3687763" y="5127625"/>
            <a:ext cx="50800" cy="106363"/>
          </a:xfrm>
          <a:prstGeom prst="rect">
            <a:avLst/>
          </a:prstGeom>
          <a:noFill/>
          <a:ln w="9525">
            <a:noFill/>
            <a:miter lim="800000"/>
            <a:headEnd/>
            <a:tailEnd/>
          </a:ln>
        </p:spPr>
        <p:txBody>
          <a:bodyPr wrap="none" lIns="0" tIns="0" rIns="0" bIns="0">
            <a:spAutoFit/>
          </a:bodyPr>
          <a:lstStyle/>
          <a:p>
            <a:r>
              <a:rPr lang="en-GB" sz="700">
                <a:solidFill>
                  <a:srgbClr val="000000"/>
                </a:solidFill>
                <a:latin typeface="Calibri" pitchFamily="34" charset="0"/>
              </a:rPr>
              <a:t>0</a:t>
            </a:r>
            <a:endParaRPr lang="en-GB">
              <a:latin typeface="Calibri" pitchFamily="34" charset="0"/>
            </a:endParaRPr>
          </a:p>
        </p:txBody>
      </p:sp>
      <p:sp>
        <p:nvSpPr>
          <p:cNvPr id="1041" name="Rectangle 37"/>
          <p:cNvSpPr>
            <a:spLocks noChangeArrowheads="1"/>
          </p:cNvSpPr>
          <p:nvPr/>
        </p:nvSpPr>
        <p:spPr bwMode="auto">
          <a:xfrm>
            <a:off x="3046413" y="5310188"/>
            <a:ext cx="254000" cy="184150"/>
          </a:xfrm>
          <a:prstGeom prst="rect">
            <a:avLst/>
          </a:prstGeom>
          <a:noFill/>
          <a:ln w="9525">
            <a:noFill/>
            <a:miter lim="800000"/>
            <a:headEnd/>
            <a:tailEnd/>
          </a:ln>
        </p:spPr>
        <p:txBody>
          <a:bodyPr wrap="none" lIns="0" tIns="0" rIns="0" bIns="0">
            <a:spAutoFit/>
          </a:bodyPr>
          <a:lstStyle/>
          <a:p>
            <a:r>
              <a:rPr lang="en-GB" sz="1200">
                <a:solidFill>
                  <a:srgbClr val="000000"/>
                </a:solidFill>
                <a:latin typeface="Calibri" pitchFamily="34" charset="0"/>
              </a:rPr>
              <a:t>176</a:t>
            </a:r>
            <a:endParaRPr lang="en-GB">
              <a:latin typeface="Calibri" pitchFamily="34" charset="0"/>
            </a:endParaRPr>
          </a:p>
        </p:txBody>
      </p:sp>
      <p:sp>
        <p:nvSpPr>
          <p:cNvPr id="1042" name="Rectangle 38"/>
          <p:cNvSpPr>
            <a:spLocks noChangeArrowheads="1"/>
          </p:cNvSpPr>
          <p:nvPr/>
        </p:nvSpPr>
        <p:spPr bwMode="auto">
          <a:xfrm>
            <a:off x="2982913" y="5310188"/>
            <a:ext cx="44450" cy="184150"/>
          </a:xfrm>
          <a:prstGeom prst="rect">
            <a:avLst/>
          </a:prstGeom>
          <a:noFill/>
          <a:ln w="9525">
            <a:noFill/>
            <a:miter lim="800000"/>
            <a:headEnd/>
            <a:tailEnd/>
          </a:ln>
        </p:spPr>
        <p:txBody>
          <a:bodyPr wrap="none" lIns="0" tIns="0" rIns="0" bIns="0">
            <a:spAutoFit/>
          </a:bodyPr>
          <a:lstStyle/>
          <a:p>
            <a:r>
              <a:rPr lang="en-GB" sz="1200">
                <a:solidFill>
                  <a:srgbClr val="000000"/>
                </a:solidFill>
                <a:latin typeface="Calibri" pitchFamily="34" charset="0"/>
              </a:rPr>
              <a:t>.</a:t>
            </a:r>
            <a:endParaRPr lang="en-GB">
              <a:latin typeface="Calibri" pitchFamily="34" charset="0"/>
            </a:endParaRPr>
          </a:p>
        </p:txBody>
      </p:sp>
      <p:sp>
        <p:nvSpPr>
          <p:cNvPr id="1043" name="Rectangle 39"/>
          <p:cNvSpPr>
            <a:spLocks noChangeArrowheads="1"/>
          </p:cNvSpPr>
          <p:nvPr/>
        </p:nvSpPr>
        <p:spPr bwMode="auto">
          <a:xfrm>
            <a:off x="2849563" y="5310188"/>
            <a:ext cx="85725" cy="184150"/>
          </a:xfrm>
          <a:prstGeom prst="rect">
            <a:avLst/>
          </a:prstGeom>
          <a:noFill/>
          <a:ln w="9525">
            <a:noFill/>
            <a:miter lim="800000"/>
            <a:headEnd/>
            <a:tailEnd/>
          </a:ln>
        </p:spPr>
        <p:txBody>
          <a:bodyPr wrap="none" lIns="0" tIns="0" rIns="0" bIns="0">
            <a:spAutoFit/>
          </a:bodyPr>
          <a:lstStyle/>
          <a:p>
            <a:r>
              <a:rPr lang="en-GB" sz="1200">
                <a:solidFill>
                  <a:srgbClr val="000000"/>
                </a:solidFill>
                <a:latin typeface="Calibri" pitchFamily="34" charset="0"/>
              </a:rPr>
              <a:t>7</a:t>
            </a:r>
            <a:endParaRPr lang="en-GB">
              <a:latin typeface="Calibri" pitchFamily="34" charset="0"/>
            </a:endParaRPr>
          </a:p>
        </p:txBody>
      </p:sp>
      <p:sp>
        <p:nvSpPr>
          <p:cNvPr id="1044" name="Rectangle 40"/>
          <p:cNvSpPr>
            <a:spLocks noChangeArrowheads="1"/>
          </p:cNvSpPr>
          <p:nvPr/>
        </p:nvSpPr>
        <p:spPr bwMode="auto">
          <a:xfrm>
            <a:off x="3409950" y="5521325"/>
            <a:ext cx="211138" cy="182563"/>
          </a:xfrm>
          <a:prstGeom prst="rect">
            <a:avLst/>
          </a:prstGeom>
          <a:noFill/>
          <a:ln w="9525">
            <a:noFill/>
            <a:miter lim="800000"/>
            <a:headEnd/>
            <a:tailEnd/>
          </a:ln>
        </p:spPr>
        <p:txBody>
          <a:bodyPr wrap="none" lIns="0" tIns="0" rIns="0" bIns="0">
            <a:spAutoFit/>
          </a:bodyPr>
          <a:lstStyle/>
          <a:p>
            <a:r>
              <a:rPr lang="en-GB" sz="1200" i="1">
                <a:solidFill>
                  <a:srgbClr val="000000"/>
                </a:solidFill>
                <a:latin typeface="Calibri" pitchFamily="34" charset="0"/>
              </a:rPr>
              <a:t>3.7</a:t>
            </a:r>
            <a:endParaRPr lang="en-GB">
              <a:latin typeface="Calibri" pitchFamily="34" charset="0"/>
            </a:endParaRPr>
          </a:p>
        </p:txBody>
      </p:sp>
      <p:sp>
        <p:nvSpPr>
          <p:cNvPr id="1045" name="Rectangle 41"/>
          <p:cNvSpPr>
            <a:spLocks noChangeArrowheads="1"/>
          </p:cNvSpPr>
          <p:nvPr/>
        </p:nvSpPr>
        <p:spPr bwMode="auto">
          <a:xfrm>
            <a:off x="3498850" y="5146675"/>
            <a:ext cx="168275" cy="182563"/>
          </a:xfrm>
          <a:prstGeom prst="rect">
            <a:avLst/>
          </a:prstGeom>
          <a:noFill/>
          <a:ln w="9525">
            <a:noFill/>
            <a:miter lim="800000"/>
            <a:headEnd/>
            <a:tailEnd/>
          </a:ln>
        </p:spPr>
        <p:txBody>
          <a:bodyPr wrap="none" lIns="0" tIns="0" rIns="0" bIns="0">
            <a:spAutoFit/>
          </a:bodyPr>
          <a:lstStyle/>
          <a:p>
            <a:r>
              <a:rPr lang="en-GB" sz="1200" i="1">
                <a:solidFill>
                  <a:srgbClr val="000000"/>
                </a:solidFill>
                <a:latin typeface="Calibri" pitchFamily="34" charset="0"/>
              </a:rPr>
              <a:t>19</a:t>
            </a:r>
            <a:endParaRPr lang="en-GB">
              <a:latin typeface="Calibri" pitchFamily="34" charset="0"/>
            </a:endParaRPr>
          </a:p>
        </p:txBody>
      </p:sp>
      <p:sp>
        <p:nvSpPr>
          <p:cNvPr id="1046" name="Rectangle 42"/>
          <p:cNvSpPr>
            <a:spLocks noChangeArrowheads="1"/>
          </p:cNvSpPr>
          <p:nvPr/>
        </p:nvSpPr>
        <p:spPr bwMode="auto">
          <a:xfrm>
            <a:off x="1712913" y="5310188"/>
            <a:ext cx="549275" cy="184150"/>
          </a:xfrm>
          <a:prstGeom prst="rect">
            <a:avLst/>
          </a:prstGeom>
          <a:noFill/>
          <a:ln w="9525">
            <a:noFill/>
            <a:miter lim="800000"/>
            <a:headEnd/>
            <a:tailEnd/>
          </a:ln>
        </p:spPr>
        <p:txBody>
          <a:bodyPr wrap="none" lIns="0" tIns="0" rIns="0" bIns="0">
            <a:spAutoFit/>
          </a:bodyPr>
          <a:lstStyle/>
          <a:p>
            <a:r>
              <a:rPr lang="en-GB" sz="1200" i="1">
                <a:solidFill>
                  <a:srgbClr val="000000"/>
                </a:solidFill>
                <a:latin typeface="Calibri" pitchFamily="34" charset="0"/>
              </a:rPr>
              <a:t>strength</a:t>
            </a:r>
            <a:endParaRPr lang="en-GB">
              <a:latin typeface="Calibri" pitchFamily="34" charset="0"/>
            </a:endParaRPr>
          </a:p>
        </p:txBody>
      </p:sp>
      <p:sp>
        <p:nvSpPr>
          <p:cNvPr id="1047" name="Rectangle 43"/>
          <p:cNvSpPr>
            <a:spLocks noChangeArrowheads="1"/>
          </p:cNvSpPr>
          <p:nvPr/>
        </p:nvSpPr>
        <p:spPr bwMode="auto">
          <a:xfrm>
            <a:off x="2641600" y="5280025"/>
            <a:ext cx="88900" cy="184150"/>
          </a:xfrm>
          <a:prstGeom prst="rect">
            <a:avLst/>
          </a:prstGeom>
          <a:noFill/>
          <a:ln w="9525">
            <a:noFill/>
            <a:miter lim="800000"/>
            <a:headEnd/>
            <a:tailEnd/>
          </a:ln>
        </p:spPr>
        <p:txBody>
          <a:bodyPr wrap="none" lIns="0" tIns="0" rIns="0" bIns="0">
            <a:spAutoFit/>
          </a:bodyPr>
          <a:lstStyle/>
          <a:p>
            <a:r>
              <a:rPr lang="en-GB" sz="1200">
                <a:solidFill>
                  <a:srgbClr val="000000"/>
                </a:solidFill>
                <a:latin typeface="Calibri" pitchFamily="34" charset="0"/>
              </a:rPr>
              <a:t>=</a:t>
            </a:r>
            <a:endParaRPr lang="en-GB">
              <a:latin typeface="Calibri" pitchFamily="34" charset="0"/>
            </a:endParaRPr>
          </a:p>
        </p:txBody>
      </p:sp>
      <p:sp>
        <p:nvSpPr>
          <p:cNvPr id="1048" name="Line 44"/>
          <p:cNvSpPr>
            <a:spLocks noChangeShapeType="1"/>
          </p:cNvSpPr>
          <p:nvPr/>
        </p:nvSpPr>
        <p:spPr bwMode="auto">
          <a:xfrm>
            <a:off x="5173663" y="5572125"/>
            <a:ext cx="446087" cy="0"/>
          </a:xfrm>
          <a:prstGeom prst="line">
            <a:avLst/>
          </a:prstGeom>
          <a:noFill/>
          <a:ln w="9525">
            <a:solidFill>
              <a:schemeClr val="tx1"/>
            </a:solidFill>
            <a:round/>
            <a:headEnd/>
            <a:tailEnd/>
          </a:ln>
        </p:spPr>
        <p:txBody>
          <a:bodyPr/>
          <a:lstStyle/>
          <a:p>
            <a:endParaRPr lang="en-US"/>
          </a:p>
        </p:txBody>
      </p:sp>
      <p:sp>
        <p:nvSpPr>
          <p:cNvPr id="1049" name="Text Box 45"/>
          <p:cNvSpPr txBox="1">
            <a:spLocks noChangeArrowheads="1"/>
          </p:cNvSpPr>
          <p:nvPr/>
        </p:nvSpPr>
        <p:spPr bwMode="auto">
          <a:xfrm>
            <a:off x="5835650" y="5414963"/>
            <a:ext cx="1144588" cy="304800"/>
          </a:xfrm>
          <a:prstGeom prst="rect">
            <a:avLst/>
          </a:prstGeom>
          <a:noFill/>
          <a:ln w="9525">
            <a:noFill/>
            <a:miter lim="800000"/>
            <a:headEnd/>
            <a:tailEnd/>
          </a:ln>
        </p:spPr>
        <p:txBody>
          <a:bodyPr wrap="none">
            <a:spAutoFit/>
          </a:bodyPr>
          <a:lstStyle/>
          <a:p>
            <a:r>
              <a:rPr lang="en-GB" sz="1400">
                <a:latin typeface="Calibri" pitchFamily="34" charset="0"/>
              </a:rPr>
              <a:t>= 11.71MPa</a:t>
            </a:r>
          </a:p>
        </p:txBody>
      </p:sp>
      <p:sp>
        <p:nvSpPr>
          <p:cNvPr id="1050" name="Line 47"/>
          <p:cNvSpPr>
            <a:spLocks noChangeShapeType="1"/>
          </p:cNvSpPr>
          <p:nvPr/>
        </p:nvSpPr>
        <p:spPr bwMode="auto">
          <a:xfrm>
            <a:off x="3190875" y="2794000"/>
            <a:ext cx="0" cy="406400"/>
          </a:xfrm>
          <a:prstGeom prst="line">
            <a:avLst/>
          </a:prstGeom>
          <a:noFill/>
          <a:ln w="9525">
            <a:solidFill>
              <a:schemeClr val="tx1"/>
            </a:solidFill>
            <a:round/>
            <a:headEnd type="triangle" w="med" len="med"/>
            <a:tailEnd type="triangle" w="med" len="med"/>
          </a:ln>
        </p:spPr>
        <p:txBody>
          <a:bodyPr/>
          <a:lstStyle/>
          <a:p>
            <a:endParaRPr lang="en-US"/>
          </a:p>
        </p:txBody>
      </p:sp>
      <p:sp>
        <p:nvSpPr>
          <p:cNvPr id="1051" name="Line 48"/>
          <p:cNvSpPr>
            <a:spLocks noChangeShapeType="1"/>
          </p:cNvSpPr>
          <p:nvPr/>
        </p:nvSpPr>
        <p:spPr bwMode="auto">
          <a:xfrm>
            <a:off x="3467100" y="3327400"/>
            <a:ext cx="2019300" cy="0"/>
          </a:xfrm>
          <a:prstGeom prst="line">
            <a:avLst/>
          </a:prstGeom>
          <a:noFill/>
          <a:ln w="9525">
            <a:solidFill>
              <a:schemeClr val="tx1"/>
            </a:solidFill>
            <a:round/>
            <a:headEnd type="triangle" w="med" len="med"/>
            <a:tailEnd type="triangle" w="med" len="med"/>
          </a:ln>
        </p:spPr>
        <p:txBody>
          <a:bodyPr/>
          <a:lstStyle/>
          <a:p>
            <a:endParaRPr lang="en-US"/>
          </a:p>
        </p:txBody>
      </p:sp>
      <p:graphicFrame>
        <p:nvGraphicFramePr>
          <p:cNvPr id="1026" name="Object 2"/>
          <p:cNvGraphicFramePr>
            <a:graphicFrameLocks noChangeAspect="1"/>
          </p:cNvGraphicFramePr>
          <p:nvPr/>
        </p:nvGraphicFramePr>
        <p:xfrm>
          <a:off x="2476500" y="3879850"/>
          <a:ext cx="2738438" cy="839788"/>
        </p:xfrm>
        <a:graphic>
          <a:graphicData uri="http://schemas.openxmlformats.org/presentationml/2006/ole">
            <p:oleObj spid="_x0000_s2050" name="Equation" r:id="rId3" imgW="1371600" imgH="419040" progId="Equation.3">
              <p:embed/>
            </p:oleObj>
          </a:graphicData>
        </a:graphic>
      </p:graphicFrame>
      <p:pic>
        <p:nvPicPr>
          <p:cNvPr id="1053" name="Picture 30" descr="redline"/>
          <p:cNvPicPr>
            <a:picLocks noChangeAspect="1" noChangeArrowheads="1"/>
          </p:cNvPicPr>
          <p:nvPr/>
        </p:nvPicPr>
        <p:blipFill>
          <a:blip r:embed="rId4" cstate="print"/>
          <a:srcRect/>
          <a:stretch>
            <a:fillRect/>
          </a:stretch>
        </p:blipFill>
        <p:spPr bwMode="auto">
          <a:xfrm>
            <a:off x="666750" y="1681163"/>
            <a:ext cx="7848600" cy="104775"/>
          </a:xfrm>
          <a:prstGeom prst="rect">
            <a:avLst/>
          </a:prstGeom>
          <a:noFill/>
          <a:ln w="9525">
            <a:noFill/>
            <a:miter lim="800000"/>
            <a:headEnd/>
            <a:tailEnd/>
          </a:ln>
        </p:spPr>
      </p:pic>
      <p:pic>
        <p:nvPicPr>
          <p:cNvPr id="1054" name="Picture 30" descr="redline"/>
          <p:cNvPicPr>
            <a:picLocks noChangeAspect="1" noChangeArrowheads="1"/>
          </p:cNvPicPr>
          <p:nvPr/>
        </p:nvPicPr>
        <p:blipFill>
          <a:blip r:embed="rId4" cstate="print"/>
          <a:srcRect/>
          <a:stretch>
            <a:fillRect/>
          </a:stretch>
        </p:blipFill>
        <p:spPr bwMode="auto">
          <a:xfrm>
            <a:off x="819150" y="6181725"/>
            <a:ext cx="7848600" cy="104775"/>
          </a:xfrm>
          <a:prstGeom prst="rect">
            <a:avLst/>
          </a:prstGeom>
          <a:noFill/>
          <a:ln w="9525">
            <a:noFill/>
            <a:miter lim="800000"/>
            <a:headEnd/>
            <a:tailEnd/>
          </a:ln>
        </p:spPr>
      </p:pic>
      <p:sp>
        <p:nvSpPr>
          <p:cNvPr id="31" name="TextBox 6"/>
          <p:cNvSpPr txBox="1">
            <a:spLocks noChangeArrowheads="1"/>
          </p:cNvSpPr>
          <p:nvPr/>
        </p:nvSpPr>
        <p:spPr bwMode="auto">
          <a:xfrm>
            <a:off x="2209800" y="457200"/>
            <a:ext cx="4362450" cy="646331"/>
          </a:xfrm>
          <a:prstGeom prst="rect">
            <a:avLst/>
          </a:prstGeom>
          <a:noFill/>
          <a:ln w="9525">
            <a:noFill/>
            <a:miter lim="800000"/>
            <a:headEnd/>
            <a:tailEnd/>
          </a:ln>
        </p:spPr>
        <p:txBody>
          <a:bodyPr wrap="square">
            <a:spAutoFit/>
          </a:bodyPr>
          <a:lstStyle/>
          <a:p>
            <a:pPr algn="ctr"/>
            <a:r>
              <a:rPr lang="en-GB" sz="3600" b="1" u="sng" dirty="0">
                <a:latin typeface="Calibri" pitchFamily="34" charset="0"/>
              </a:rPr>
              <a:t>PILLAR STRENGTH</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2"/>
          <p:cNvSpPr txBox="1">
            <a:spLocks noChangeArrowheads="1"/>
          </p:cNvSpPr>
          <p:nvPr/>
        </p:nvSpPr>
        <p:spPr bwMode="auto">
          <a:xfrm>
            <a:off x="2209801" y="612775"/>
            <a:ext cx="4793004" cy="707886"/>
          </a:xfrm>
          <a:prstGeom prst="rect">
            <a:avLst/>
          </a:prstGeom>
          <a:noFill/>
          <a:ln w="9525">
            <a:noFill/>
            <a:miter lim="800000"/>
            <a:headEnd/>
            <a:tailEnd/>
          </a:ln>
        </p:spPr>
        <p:txBody>
          <a:bodyPr wrap="square">
            <a:spAutoFit/>
          </a:bodyPr>
          <a:lstStyle/>
          <a:p>
            <a:pPr algn="ctr"/>
            <a:r>
              <a:rPr lang="en-GB" sz="4000" b="1" u="sng" dirty="0">
                <a:latin typeface="Calibri" pitchFamily="34" charset="0"/>
              </a:rPr>
              <a:t>Stress at Depth</a:t>
            </a:r>
          </a:p>
        </p:txBody>
      </p:sp>
      <p:sp>
        <p:nvSpPr>
          <p:cNvPr id="10243" name="Text Box 23"/>
          <p:cNvSpPr txBox="1">
            <a:spLocks noChangeArrowheads="1"/>
          </p:cNvSpPr>
          <p:nvPr/>
        </p:nvSpPr>
        <p:spPr bwMode="auto">
          <a:xfrm>
            <a:off x="1865313" y="2525713"/>
            <a:ext cx="6610350" cy="3662362"/>
          </a:xfrm>
          <a:prstGeom prst="rect">
            <a:avLst/>
          </a:prstGeom>
          <a:noFill/>
          <a:ln w="9525">
            <a:noFill/>
            <a:miter lim="800000"/>
            <a:headEnd/>
            <a:tailEnd/>
          </a:ln>
        </p:spPr>
        <p:txBody>
          <a:bodyPr>
            <a:spAutoFit/>
          </a:bodyPr>
          <a:lstStyle/>
          <a:p>
            <a:endParaRPr lang="en-GB" dirty="0">
              <a:latin typeface="Calibri" pitchFamily="34" charset="0"/>
            </a:endParaRPr>
          </a:p>
          <a:p>
            <a:endParaRPr lang="en-GB" dirty="0">
              <a:latin typeface="Calibri" pitchFamily="34" charset="0"/>
            </a:endParaRPr>
          </a:p>
          <a:p>
            <a:r>
              <a:rPr lang="en-GB" b="1" dirty="0">
                <a:latin typeface="Calibri" pitchFamily="34" charset="0"/>
              </a:rPr>
              <a:t>At </a:t>
            </a:r>
            <a:r>
              <a:rPr lang="en-GB" b="1" dirty="0" err="1">
                <a:latin typeface="Calibri" pitchFamily="34" charset="0"/>
              </a:rPr>
              <a:t>Chirimiri</a:t>
            </a:r>
            <a:r>
              <a:rPr lang="en-GB" b="1" dirty="0">
                <a:latin typeface="Calibri" pitchFamily="34" charset="0"/>
              </a:rPr>
              <a:t> the depth in the eastern area is around 60 to 120m</a:t>
            </a:r>
          </a:p>
          <a:p>
            <a:r>
              <a:rPr lang="en-GB" b="1" dirty="0">
                <a:latin typeface="Calibri" pitchFamily="34" charset="0"/>
              </a:rPr>
              <a:t>Vertical load = density x gravity x depth</a:t>
            </a:r>
          </a:p>
          <a:p>
            <a:r>
              <a:rPr lang="en-GB" b="1" dirty="0">
                <a:latin typeface="Calibri" pitchFamily="34" charset="0"/>
              </a:rPr>
              <a:t>                     = 2500 x 10 x 120m</a:t>
            </a:r>
          </a:p>
          <a:p>
            <a:r>
              <a:rPr lang="en-GB" b="1" dirty="0">
                <a:latin typeface="Calibri" pitchFamily="34" charset="0"/>
              </a:rPr>
              <a:t>                     = 3,000,000N/m</a:t>
            </a:r>
            <a:r>
              <a:rPr lang="en-GB" b="1" baseline="30000" dirty="0">
                <a:latin typeface="Calibri" pitchFamily="34" charset="0"/>
              </a:rPr>
              <a:t>2</a:t>
            </a:r>
          </a:p>
          <a:p>
            <a:r>
              <a:rPr lang="en-GB" b="1" dirty="0">
                <a:latin typeface="Calibri" pitchFamily="34" charset="0"/>
              </a:rPr>
              <a:t>                     = 3.0 </a:t>
            </a:r>
            <a:r>
              <a:rPr lang="en-GB" b="1" dirty="0" err="1">
                <a:latin typeface="Calibri" pitchFamily="34" charset="0"/>
              </a:rPr>
              <a:t>MPa</a:t>
            </a:r>
            <a:endParaRPr lang="en-GB" b="1" dirty="0">
              <a:latin typeface="Calibri" pitchFamily="34" charset="0"/>
            </a:endParaRPr>
          </a:p>
          <a:p>
            <a:endParaRPr lang="en-GB" b="1" dirty="0">
              <a:latin typeface="Calibri" pitchFamily="34" charset="0"/>
            </a:endParaRPr>
          </a:p>
          <a:p>
            <a:r>
              <a:rPr lang="en-GB" b="1" dirty="0">
                <a:latin typeface="Calibri" pitchFamily="34" charset="0"/>
              </a:rPr>
              <a:t>At 60m depth it is 1.5MPa</a:t>
            </a:r>
          </a:p>
          <a:p>
            <a:endParaRPr lang="en-GB" b="1" dirty="0">
              <a:latin typeface="Calibri" pitchFamily="34" charset="0"/>
            </a:endParaRPr>
          </a:p>
          <a:p>
            <a:r>
              <a:rPr lang="en-GB" b="1" dirty="0">
                <a:latin typeface="Calibri" pitchFamily="34" charset="0"/>
              </a:rPr>
              <a:t>In England some of the mines are over 1000m deep and the virgin stress is around 25Mpa</a:t>
            </a:r>
          </a:p>
        </p:txBody>
      </p:sp>
      <p:sp>
        <p:nvSpPr>
          <p:cNvPr id="10244" name="AutoShape 25"/>
          <p:cNvSpPr>
            <a:spLocks noChangeArrowheads="1"/>
          </p:cNvSpPr>
          <p:nvPr/>
        </p:nvSpPr>
        <p:spPr bwMode="auto">
          <a:xfrm>
            <a:off x="1263650" y="2552700"/>
            <a:ext cx="381000" cy="1822450"/>
          </a:xfrm>
          <a:prstGeom prst="cube">
            <a:avLst>
              <a:gd name="adj" fmla="val 25000"/>
            </a:avLst>
          </a:prstGeom>
          <a:solidFill>
            <a:schemeClr val="accent1"/>
          </a:solidFill>
          <a:ln w="9525">
            <a:solidFill>
              <a:schemeClr val="tx1"/>
            </a:solidFill>
            <a:miter lim="800000"/>
            <a:headEnd/>
            <a:tailEnd/>
          </a:ln>
        </p:spPr>
        <p:txBody>
          <a:bodyPr wrap="none" anchor="ctr"/>
          <a:lstStyle/>
          <a:p>
            <a:endParaRPr lang="en-GB">
              <a:latin typeface="Calibri" pitchFamily="34" charset="0"/>
            </a:endParaRPr>
          </a:p>
        </p:txBody>
      </p:sp>
      <p:sp>
        <p:nvSpPr>
          <p:cNvPr id="10245" name="AutoShape 43"/>
          <p:cNvSpPr>
            <a:spLocks noChangeArrowheads="1"/>
          </p:cNvSpPr>
          <p:nvPr/>
        </p:nvSpPr>
        <p:spPr bwMode="auto">
          <a:xfrm>
            <a:off x="1276350" y="4635500"/>
            <a:ext cx="381000" cy="1619250"/>
          </a:xfrm>
          <a:prstGeom prst="cube">
            <a:avLst>
              <a:gd name="adj" fmla="val 25000"/>
            </a:avLst>
          </a:prstGeom>
          <a:solidFill>
            <a:schemeClr val="accent1"/>
          </a:solidFill>
          <a:ln w="9525">
            <a:solidFill>
              <a:schemeClr val="tx1"/>
            </a:solidFill>
            <a:miter lim="800000"/>
            <a:headEnd/>
            <a:tailEnd/>
          </a:ln>
        </p:spPr>
        <p:txBody>
          <a:bodyPr wrap="none" anchor="ctr"/>
          <a:lstStyle/>
          <a:p>
            <a:endParaRPr lang="en-GB">
              <a:latin typeface="Calibri" pitchFamily="34" charset="0"/>
            </a:endParaRPr>
          </a:p>
        </p:txBody>
      </p:sp>
      <p:sp>
        <p:nvSpPr>
          <p:cNvPr id="10246" name="Text Box 51"/>
          <p:cNvSpPr txBox="1">
            <a:spLocks noChangeArrowheads="1"/>
          </p:cNvSpPr>
          <p:nvPr/>
        </p:nvSpPr>
        <p:spPr bwMode="auto">
          <a:xfrm>
            <a:off x="1276350" y="2274888"/>
            <a:ext cx="417513" cy="244475"/>
          </a:xfrm>
          <a:prstGeom prst="rect">
            <a:avLst/>
          </a:prstGeom>
          <a:noFill/>
          <a:ln w="9525" algn="ctr">
            <a:noFill/>
            <a:miter lim="800000"/>
            <a:headEnd/>
            <a:tailEnd/>
          </a:ln>
        </p:spPr>
        <p:txBody>
          <a:bodyPr wrap="none">
            <a:spAutoFit/>
          </a:bodyPr>
          <a:lstStyle/>
          <a:p>
            <a:r>
              <a:rPr lang="en-GB" sz="1000" b="1">
                <a:latin typeface="Calibri" pitchFamily="34" charset="0"/>
              </a:rPr>
              <a:t>1m</a:t>
            </a:r>
            <a:r>
              <a:rPr lang="en-GB" sz="1000" b="1" baseline="30000">
                <a:latin typeface="Calibri" pitchFamily="34" charset="0"/>
              </a:rPr>
              <a:t>2</a:t>
            </a:r>
          </a:p>
        </p:txBody>
      </p:sp>
      <p:sp>
        <p:nvSpPr>
          <p:cNvPr id="10247" name="Line 52"/>
          <p:cNvSpPr>
            <a:spLocks noChangeShapeType="1"/>
          </p:cNvSpPr>
          <p:nvPr/>
        </p:nvSpPr>
        <p:spPr bwMode="auto">
          <a:xfrm flipH="1">
            <a:off x="939800" y="2565400"/>
            <a:ext cx="12700" cy="3746500"/>
          </a:xfrm>
          <a:prstGeom prst="line">
            <a:avLst/>
          </a:prstGeom>
          <a:noFill/>
          <a:ln w="9525">
            <a:solidFill>
              <a:schemeClr val="tx1"/>
            </a:solidFill>
            <a:round/>
            <a:headEnd type="triangle" w="med" len="med"/>
            <a:tailEnd type="triangle" w="med" len="med"/>
          </a:ln>
        </p:spPr>
        <p:txBody>
          <a:bodyPr/>
          <a:lstStyle/>
          <a:p>
            <a:endParaRPr lang="en-US"/>
          </a:p>
        </p:txBody>
      </p:sp>
      <p:sp>
        <p:nvSpPr>
          <p:cNvPr id="10248" name="Text Box 53"/>
          <p:cNvSpPr txBox="1">
            <a:spLocks noChangeArrowheads="1"/>
          </p:cNvSpPr>
          <p:nvPr/>
        </p:nvSpPr>
        <p:spPr bwMode="auto">
          <a:xfrm>
            <a:off x="457200" y="4338638"/>
            <a:ext cx="1196975" cy="244475"/>
          </a:xfrm>
          <a:prstGeom prst="rect">
            <a:avLst/>
          </a:prstGeom>
          <a:solidFill>
            <a:schemeClr val="bg1"/>
          </a:solidFill>
          <a:ln w="9525" algn="ctr">
            <a:noFill/>
            <a:miter lim="800000"/>
            <a:headEnd/>
            <a:tailEnd/>
          </a:ln>
        </p:spPr>
        <p:txBody>
          <a:bodyPr wrap="none">
            <a:spAutoFit/>
          </a:bodyPr>
          <a:lstStyle/>
          <a:p>
            <a:r>
              <a:rPr lang="en-GB" sz="1000" b="1">
                <a:latin typeface="Calibri" pitchFamily="34" charset="0"/>
              </a:rPr>
              <a:t>Depth 67 to120m</a:t>
            </a:r>
          </a:p>
        </p:txBody>
      </p:sp>
      <p:sp>
        <p:nvSpPr>
          <p:cNvPr id="10249" name="Text Box 54"/>
          <p:cNvSpPr txBox="1">
            <a:spLocks noChangeArrowheads="1"/>
          </p:cNvSpPr>
          <p:nvPr/>
        </p:nvSpPr>
        <p:spPr bwMode="auto">
          <a:xfrm>
            <a:off x="3024188" y="2597150"/>
            <a:ext cx="4017962" cy="396875"/>
          </a:xfrm>
          <a:prstGeom prst="rect">
            <a:avLst/>
          </a:prstGeom>
          <a:noFill/>
          <a:ln w="9525" algn="ctr">
            <a:noFill/>
            <a:miter lim="800000"/>
            <a:headEnd/>
            <a:tailEnd/>
          </a:ln>
        </p:spPr>
        <p:txBody>
          <a:bodyPr wrap="none">
            <a:spAutoFit/>
          </a:bodyPr>
          <a:lstStyle/>
          <a:p>
            <a:r>
              <a:rPr lang="en-GB" sz="2000" b="1">
                <a:latin typeface="Calibri" pitchFamily="34" charset="0"/>
              </a:rPr>
              <a:t>Vertical stress and virgin stress</a:t>
            </a:r>
          </a:p>
        </p:txBody>
      </p:sp>
      <p:sp>
        <p:nvSpPr>
          <p:cNvPr id="10250" name="Text Box 55"/>
          <p:cNvSpPr txBox="1">
            <a:spLocks noChangeArrowheads="1"/>
          </p:cNvSpPr>
          <p:nvPr/>
        </p:nvSpPr>
        <p:spPr bwMode="auto">
          <a:xfrm>
            <a:off x="184150" y="1600200"/>
            <a:ext cx="8845550" cy="915988"/>
          </a:xfrm>
          <a:prstGeom prst="rect">
            <a:avLst/>
          </a:prstGeom>
          <a:noFill/>
          <a:ln w="9525">
            <a:noFill/>
            <a:miter lim="800000"/>
            <a:headEnd/>
            <a:tailEnd/>
          </a:ln>
        </p:spPr>
        <p:txBody>
          <a:bodyPr wrap="none">
            <a:spAutoFit/>
          </a:bodyPr>
          <a:lstStyle/>
          <a:p>
            <a:r>
              <a:rPr lang="en-GB" b="1">
                <a:latin typeface="Calibri" pitchFamily="34" charset="0"/>
              </a:rPr>
              <a:t>The vertical or virgin stress is calculated by determining the weight of a column</a:t>
            </a:r>
          </a:p>
          <a:p>
            <a:r>
              <a:rPr lang="en-GB" b="1">
                <a:latin typeface="Calibri" pitchFamily="34" charset="0"/>
              </a:rPr>
              <a:t> of rock overlying the coal seam </a:t>
            </a:r>
          </a:p>
          <a:p>
            <a:endParaRPr lang="en-GB" b="1">
              <a:latin typeface="Calibri" pitchFamily="34" charset="0"/>
            </a:endParaRPr>
          </a:p>
        </p:txBody>
      </p:sp>
      <p:pic>
        <p:nvPicPr>
          <p:cNvPr id="10251" name="Picture 30" descr="redline"/>
          <p:cNvPicPr>
            <a:picLocks noChangeAspect="1" noChangeArrowheads="1"/>
          </p:cNvPicPr>
          <p:nvPr/>
        </p:nvPicPr>
        <p:blipFill>
          <a:blip r:embed="rId2" cstate="print"/>
          <a:srcRect/>
          <a:stretch>
            <a:fillRect/>
          </a:stretch>
        </p:blipFill>
        <p:spPr bwMode="auto">
          <a:xfrm>
            <a:off x="666750" y="1428750"/>
            <a:ext cx="7848600" cy="104775"/>
          </a:xfrm>
          <a:prstGeom prst="rect">
            <a:avLst/>
          </a:prstGeom>
          <a:noFill/>
          <a:ln w="9525">
            <a:noFill/>
            <a:miter lim="800000"/>
            <a:headEnd/>
            <a:tailEnd/>
          </a:ln>
        </p:spPr>
      </p:pic>
      <p:pic>
        <p:nvPicPr>
          <p:cNvPr id="10252" name="Picture 30" descr="redline"/>
          <p:cNvPicPr>
            <a:picLocks noChangeAspect="1" noChangeArrowheads="1"/>
          </p:cNvPicPr>
          <p:nvPr/>
        </p:nvPicPr>
        <p:blipFill>
          <a:blip r:embed="rId2" cstate="print"/>
          <a:srcRect/>
          <a:stretch>
            <a:fillRect/>
          </a:stretch>
        </p:blipFill>
        <p:spPr bwMode="auto">
          <a:xfrm>
            <a:off x="666750" y="6396038"/>
            <a:ext cx="7848600" cy="10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reeform 2"/>
          <p:cNvSpPr>
            <a:spLocks/>
          </p:cNvSpPr>
          <p:nvPr/>
        </p:nvSpPr>
        <p:spPr bwMode="auto">
          <a:xfrm>
            <a:off x="3871913" y="3470275"/>
            <a:ext cx="319087" cy="2070100"/>
          </a:xfrm>
          <a:custGeom>
            <a:avLst/>
            <a:gdLst>
              <a:gd name="T0" fmla="*/ 0 w 202"/>
              <a:gd name="T1" fmla="*/ 0 h 1304"/>
              <a:gd name="T2" fmla="*/ 202 w 202"/>
              <a:gd name="T3" fmla="*/ 102 h 1304"/>
              <a:gd name="T4" fmla="*/ 202 w 202"/>
              <a:gd name="T5" fmla="*/ 1304 h 1304"/>
              <a:gd name="T6" fmla="*/ 0 w 202"/>
              <a:gd name="T7" fmla="*/ 1304 h 1304"/>
              <a:gd name="T8" fmla="*/ 0 w 202"/>
              <a:gd name="T9" fmla="*/ 0 h 1304"/>
              <a:gd name="T10" fmla="*/ 0 60000 65536"/>
              <a:gd name="T11" fmla="*/ 0 60000 65536"/>
              <a:gd name="T12" fmla="*/ 0 60000 65536"/>
              <a:gd name="T13" fmla="*/ 0 60000 65536"/>
              <a:gd name="T14" fmla="*/ 0 60000 65536"/>
              <a:gd name="T15" fmla="*/ 0 w 202"/>
              <a:gd name="T16" fmla="*/ 0 h 1304"/>
              <a:gd name="T17" fmla="*/ 202 w 202"/>
              <a:gd name="T18" fmla="*/ 1304 h 1304"/>
            </a:gdLst>
            <a:ahLst/>
            <a:cxnLst>
              <a:cxn ang="T10">
                <a:pos x="T0" y="T1"/>
              </a:cxn>
              <a:cxn ang="T11">
                <a:pos x="T2" y="T3"/>
              </a:cxn>
              <a:cxn ang="T12">
                <a:pos x="T4" y="T5"/>
              </a:cxn>
              <a:cxn ang="T13">
                <a:pos x="T6" y="T7"/>
              </a:cxn>
              <a:cxn ang="T14">
                <a:pos x="T8" y="T9"/>
              </a:cxn>
            </a:cxnLst>
            <a:rect l="T15" t="T16" r="T17" b="T18"/>
            <a:pathLst>
              <a:path w="202" h="1304">
                <a:moveTo>
                  <a:pt x="0" y="0"/>
                </a:moveTo>
                <a:lnTo>
                  <a:pt x="202" y="102"/>
                </a:lnTo>
                <a:lnTo>
                  <a:pt x="202" y="1304"/>
                </a:lnTo>
                <a:lnTo>
                  <a:pt x="0" y="1304"/>
                </a:lnTo>
                <a:lnTo>
                  <a:pt x="0" y="0"/>
                </a:lnTo>
                <a:close/>
              </a:path>
            </a:pathLst>
          </a:custGeom>
          <a:solidFill>
            <a:srgbClr val="B2B2B2"/>
          </a:solidFill>
          <a:ln w="9525" cap="flat" cmpd="sng">
            <a:noFill/>
            <a:prstDash val="solid"/>
            <a:round/>
            <a:headEnd/>
            <a:tailEnd/>
          </a:ln>
        </p:spPr>
        <p:txBody>
          <a:bodyPr/>
          <a:lstStyle/>
          <a:p>
            <a:endParaRPr lang="en-US"/>
          </a:p>
        </p:txBody>
      </p:sp>
      <p:sp>
        <p:nvSpPr>
          <p:cNvPr id="11267" name="Freeform 3"/>
          <p:cNvSpPr>
            <a:spLocks/>
          </p:cNvSpPr>
          <p:nvPr/>
        </p:nvSpPr>
        <p:spPr bwMode="auto">
          <a:xfrm>
            <a:off x="3708400" y="3467100"/>
            <a:ext cx="635000" cy="158750"/>
          </a:xfrm>
          <a:custGeom>
            <a:avLst/>
            <a:gdLst>
              <a:gd name="T0" fmla="*/ 0 w 400"/>
              <a:gd name="T1" fmla="*/ 100 h 100"/>
              <a:gd name="T2" fmla="*/ 106 w 400"/>
              <a:gd name="T3" fmla="*/ 0 h 100"/>
              <a:gd name="T4" fmla="*/ 400 w 400"/>
              <a:gd name="T5" fmla="*/ 0 h 100"/>
              <a:gd name="T6" fmla="*/ 302 w 400"/>
              <a:gd name="T7" fmla="*/ 98 h 100"/>
              <a:gd name="T8" fmla="*/ 0 w 400"/>
              <a:gd name="T9" fmla="*/ 100 h 100"/>
              <a:gd name="T10" fmla="*/ 0 60000 65536"/>
              <a:gd name="T11" fmla="*/ 0 60000 65536"/>
              <a:gd name="T12" fmla="*/ 0 60000 65536"/>
              <a:gd name="T13" fmla="*/ 0 60000 65536"/>
              <a:gd name="T14" fmla="*/ 0 60000 65536"/>
              <a:gd name="T15" fmla="*/ 0 w 400"/>
              <a:gd name="T16" fmla="*/ 0 h 100"/>
              <a:gd name="T17" fmla="*/ 400 w 400"/>
              <a:gd name="T18" fmla="*/ 100 h 100"/>
            </a:gdLst>
            <a:ahLst/>
            <a:cxnLst>
              <a:cxn ang="T10">
                <a:pos x="T0" y="T1"/>
              </a:cxn>
              <a:cxn ang="T11">
                <a:pos x="T2" y="T3"/>
              </a:cxn>
              <a:cxn ang="T12">
                <a:pos x="T4" y="T5"/>
              </a:cxn>
              <a:cxn ang="T13">
                <a:pos x="T6" y="T7"/>
              </a:cxn>
              <a:cxn ang="T14">
                <a:pos x="T8" y="T9"/>
              </a:cxn>
            </a:cxnLst>
            <a:rect l="T15" t="T16" r="T17" b="T18"/>
            <a:pathLst>
              <a:path w="400" h="100">
                <a:moveTo>
                  <a:pt x="0" y="100"/>
                </a:moveTo>
                <a:lnTo>
                  <a:pt x="106" y="0"/>
                </a:lnTo>
                <a:lnTo>
                  <a:pt x="400" y="0"/>
                </a:lnTo>
                <a:lnTo>
                  <a:pt x="302" y="98"/>
                </a:lnTo>
                <a:lnTo>
                  <a:pt x="0" y="100"/>
                </a:lnTo>
                <a:close/>
              </a:path>
            </a:pathLst>
          </a:custGeom>
          <a:solidFill>
            <a:srgbClr val="DDDDDD"/>
          </a:solidFill>
          <a:ln w="9525" cap="flat" cmpd="sng">
            <a:noFill/>
            <a:prstDash val="solid"/>
            <a:round/>
            <a:headEnd/>
            <a:tailEnd/>
          </a:ln>
        </p:spPr>
        <p:txBody>
          <a:bodyPr/>
          <a:lstStyle/>
          <a:p>
            <a:endParaRPr lang="en-US"/>
          </a:p>
        </p:txBody>
      </p:sp>
      <p:sp>
        <p:nvSpPr>
          <p:cNvPr id="11268" name="Freeform 4"/>
          <p:cNvSpPr>
            <a:spLocks/>
          </p:cNvSpPr>
          <p:nvPr/>
        </p:nvSpPr>
        <p:spPr bwMode="auto">
          <a:xfrm>
            <a:off x="3744913" y="5597525"/>
            <a:ext cx="523875" cy="141288"/>
          </a:xfrm>
          <a:custGeom>
            <a:avLst/>
            <a:gdLst>
              <a:gd name="T0" fmla="*/ 0 w 330"/>
              <a:gd name="T1" fmla="*/ 89 h 89"/>
              <a:gd name="T2" fmla="*/ 80 w 330"/>
              <a:gd name="T3" fmla="*/ 0 h 89"/>
              <a:gd name="T4" fmla="*/ 330 w 330"/>
              <a:gd name="T5" fmla="*/ 2 h 89"/>
              <a:gd name="T6" fmla="*/ 270 w 330"/>
              <a:gd name="T7" fmla="*/ 62 h 89"/>
              <a:gd name="T8" fmla="*/ 77 w 330"/>
              <a:gd name="T9" fmla="*/ 60 h 89"/>
              <a:gd name="T10" fmla="*/ 56 w 330"/>
              <a:gd name="T11" fmla="*/ 89 h 89"/>
              <a:gd name="T12" fmla="*/ 0 w 330"/>
              <a:gd name="T13" fmla="*/ 89 h 89"/>
              <a:gd name="T14" fmla="*/ 0 60000 65536"/>
              <a:gd name="T15" fmla="*/ 0 60000 65536"/>
              <a:gd name="T16" fmla="*/ 0 60000 65536"/>
              <a:gd name="T17" fmla="*/ 0 60000 65536"/>
              <a:gd name="T18" fmla="*/ 0 60000 65536"/>
              <a:gd name="T19" fmla="*/ 0 60000 65536"/>
              <a:gd name="T20" fmla="*/ 0 60000 65536"/>
              <a:gd name="T21" fmla="*/ 0 w 330"/>
              <a:gd name="T22" fmla="*/ 0 h 89"/>
              <a:gd name="T23" fmla="*/ 330 w 330"/>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89">
                <a:moveTo>
                  <a:pt x="0" y="89"/>
                </a:moveTo>
                <a:lnTo>
                  <a:pt x="80" y="0"/>
                </a:lnTo>
                <a:lnTo>
                  <a:pt x="330" y="2"/>
                </a:lnTo>
                <a:lnTo>
                  <a:pt x="270" y="62"/>
                </a:lnTo>
                <a:lnTo>
                  <a:pt x="77" y="60"/>
                </a:lnTo>
                <a:lnTo>
                  <a:pt x="56" y="89"/>
                </a:lnTo>
                <a:lnTo>
                  <a:pt x="0" y="89"/>
                </a:lnTo>
                <a:close/>
              </a:path>
            </a:pathLst>
          </a:custGeom>
          <a:solidFill>
            <a:schemeClr val="bg2"/>
          </a:solidFill>
          <a:ln w="9525" cap="flat" cmpd="sng">
            <a:noFill/>
            <a:prstDash val="solid"/>
            <a:round/>
            <a:headEnd/>
            <a:tailEnd/>
          </a:ln>
        </p:spPr>
        <p:txBody>
          <a:bodyPr/>
          <a:lstStyle/>
          <a:p>
            <a:endParaRPr lang="en-US"/>
          </a:p>
        </p:txBody>
      </p:sp>
      <p:sp>
        <p:nvSpPr>
          <p:cNvPr id="11269" name="Line 5"/>
          <p:cNvSpPr>
            <a:spLocks noChangeShapeType="1"/>
          </p:cNvSpPr>
          <p:nvPr/>
        </p:nvSpPr>
        <p:spPr bwMode="auto">
          <a:xfrm>
            <a:off x="3865563" y="5602288"/>
            <a:ext cx="0" cy="90487"/>
          </a:xfrm>
          <a:prstGeom prst="line">
            <a:avLst/>
          </a:prstGeom>
          <a:noFill/>
          <a:ln w="9525">
            <a:solidFill>
              <a:schemeClr val="tx1"/>
            </a:solidFill>
            <a:round/>
            <a:headEnd/>
            <a:tailEnd/>
          </a:ln>
        </p:spPr>
        <p:txBody>
          <a:bodyPr/>
          <a:lstStyle/>
          <a:p>
            <a:endParaRPr lang="en-US"/>
          </a:p>
        </p:txBody>
      </p:sp>
      <p:sp>
        <p:nvSpPr>
          <p:cNvPr id="11270" name="Freeform 6"/>
          <p:cNvSpPr>
            <a:spLocks/>
          </p:cNvSpPr>
          <p:nvPr/>
        </p:nvSpPr>
        <p:spPr bwMode="auto">
          <a:xfrm>
            <a:off x="3836988" y="5691188"/>
            <a:ext cx="347662" cy="42862"/>
          </a:xfrm>
          <a:custGeom>
            <a:avLst/>
            <a:gdLst>
              <a:gd name="T0" fmla="*/ 21 w 219"/>
              <a:gd name="T1" fmla="*/ 1 h 27"/>
              <a:gd name="T2" fmla="*/ 219 w 219"/>
              <a:gd name="T3" fmla="*/ 0 h 27"/>
              <a:gd name="T4" fmla="*/ 190 w 219"/>
              <a:gd name="T5" fmla="*/ 24 h 27"/>
              <a:gd name="T6" fmla="*/ 0 w 219"/>
              <a:gd name="T7" fmla="*/ 27 h 27"/>
              <a:gd name="T8" fmla="*/ 21 w 219"/>
              <a:gd name="T9" fmla="*/ 1 h 27"/>
              <a:gd name="T10" fmla="*/ 0 60000 65536"/>
              <a:gd name="T11" fmla="*/ 0 60000 65536"/>
              <a:gd name="T12" fmla="*/ 0 60000 65536"/>
              <a:gd name="T13" fmla="*/ 0 60000 65536"/>
              <a:gd name="T14" fmla="*/ 0 60000 65536"/>
              <a:gd name="T15" fmla="*/ 0 w 219"/>
              <a:gd name="T16" fmla="*/ 0 h 27"/>
              <a:gd name="T17" fmla="*/ 219 w 219"/>
              <a:gd name="T18" fmla="*/ 27 h 27"/>
            </a:gdLst>
            <a:ahLst/>
            <a:cxnLst>
              <a:cxn ang="T10">
                <a:pos x="T0" y="T1"/>
              </a:cxn>
              <a:cxn ang="T11">
                <a:pos x="T2" y="T3"/>
              </a:cxn>
              <a:cxn ang="T12">
                <a:pos x="T4" y="T5"/>
              </a:cxn>
              <a:cxn ang="T13">
                <a:pos x="T6" y="T7"/>
              </a:cxn>
              <a:cxn ang="T14">
                <a:pos x="T8" y="T9"/>
              </a:cxn>
            </a:cxnLst>
            <a:rect l="T15" t="T16" r="T17" b="T18"/>
            <a:pathLst>
              <a:path w="219" h="27">
                <a:moveTo>
                  <a:pt x="21" y="1"/>
                </a:moveTo>
                <a:lnTo>
                  <a:pt x="219" y="0"/>
                </a:lnTo>
                <a:lnTo>
                  <a:pt x="190" y="24"/>
                </a:lnTo>
                <a:lnTo>
                  <a:pt x="0" y="27"/>
                </a:lnTo>
                <a:lnTo>
                  <a:pt x="21" y="1"/>
                </a:lnTo>
                <a:close/>
              </a:path>
            </a:pathLst>
          </a:custGeom>
          <a:solidFill>
            <a:srgbClr val="808080"/>
          </a:solidFill>
          <a:ln w="9525" cap="flat" cmpd="sng">
            <a:noFill/>
            <a:prstDash val="solid"/>
            <a:round/>
            <a:headEnd/>
            <a:tailEnd/>
          </a:ln>
        </p:spPr>
        <p:txBody>
          <a:bodyPr/>
          <a:lstStyle/>
          <a:p>
            <a:endParaRPr lang="en-US"/>
          </a:p>
        </p:txBody>
      </p:sp>
      <p:sp>
        <p:nvSpPr>
          <p:cNvPr id="11271" name="Freeform 7"/>
          <p:cNvSpPr>
            <a:spLocks/>
          </p:cNvSpPr>
          <p:nvPr/>
        </p:nvSpPr>
        <p:spPr bwMode="auto">
          <a:xfrm>
            <a:off x="3740150" y="5692775"/>
            <a:ext cx="531813" cy="142875"/>
          </a:xfrm>
          <a:custGeom>
            <a:avLst/>
            <a:gdLst>
              <a:gd name="T0" fmla="*/ 0 w 335"/>
              <a:gd name="T1" fmla="*/ 90 h 90"/>
              <a:gd name="T2" fmla="*/ 82 w 335"/>
              <a:gd name="T3" fmla="*/ 0 h 90"/>
              <a:gd name="T4" fmla="*/ 335 w 335"/>
              <a:gd name="T5" fmla="*/ 1 h 90"/>
              <a:gd name="T6" fmla="*/ 0 60000 65536"/>
              <a:gd name="T7" fmla="*/ 0 60000 65536"/>
              <a:gd name="T8" fmla="*/ 0 60000 65536"/>
              <a:gd name="T9" fmla="*/ 0 w 335"/>
              <a:gd name="T10" fmla="*/ 0 h 90"/>
              <a:gd name="T11" fmla="*/ 335 w 335"/>
              <a:gd name="T12" fmla="*/ 90 h 90"/>
            </a:gdLst>
            <a:ahLst/>
            <a:cxnLst>
              <a:cxn ang="T6">
                <a:pos x="T0" y="T1"/>
              </a:cxn>
              <a:cxn ang="T7">
                <a:pos x="T2" y="T3"/>
              </a:cxn>
              <a:cxn ang="T8">
                <a:pos x="T4" y="T5"/>
              </a:cxn>
            </a:cxnLst>
            <a:rect l="T9" t="T10" r="T11" b="T12"/>
            <a:pathLst>
              <a:path w="335" h="90">
                <a:moveTo>
                  <a:pt x="0" y="90"/>
                </a:moveTo>
                <a:lnTo>
                  <a:pt x="82" y="0"/>
                </a:lnTo>
                <a:lnTo>
                  <a:pt x="335" y="1"/>
                </a:lnTo>
              </a:path>
            </a:pathLst>
          </a:custGeom>
          <a:noFill/>
          <a:ln w="9525" cap="flat" cmpd="sng">
            <a:solidFill>
              <a:schemeClr val="tx1"/>
            </a:solidFill>
            <a:prstDash val="solid"/>
            <a:round/>
            <a:headEnd/>
            <a:tailEnd/>
          </a:ln>
        </p:spPr>
        <p:txBody>
          <a:bodyPr/>
          <a:lstStyle/>
          <a:p>
            <a:endParaRPr lang="en-US"/>
          </a:p>
        </p:txBody>
      </p:sp>
      <p:sp>
        <p:nvSpPr>
          <p:cNvPr id="11272" name="Freeform 8"/>
          <p:cNvSpPr>
            <a:spLocks/>
          </p:cNvSpPr>
          <p:nvPr/>
        </p:nvSpPr>
        <p:spPr bwMode="auto">
          <a:xfrm>
            <a:off x="3738563" y="5730875"/>
            <a:ext cx="400050" cy="98425"/>
          </a:xfrm>
          <a:custGeom>
            <a:avLst/>
            <a:gdLst>
              <a:gd name="T0" fmla="*/ 3 w 252"/>
              <a:gd name="T1" fmla="*/ 0 h 62"/>
              <a:gd name="T2" fmla="*/ 252 w 252"/>
              <a:gd name="T3" fmla="*/ 0 h 62"/>
              <a:gd name="T4" fmla="*/ 250 w 252"/>
              <a:gd name="T5" fmla="*/ 62 h 62"/>
              <a:gd name="T6" fmla="*/ 0 w 252"/>
              <a:gd name="T7" fmla="*/ 62 h 62"/>
              <a:gd name="T8" fmla="*/ 3 w 252"/>
              <a:gd name="T9" fmla="*/ 0 h 62"/>
              <a:gd name="T10" fmla="*/ 0 60000 65536"/>
              <a:gd name="T11" fmla="*/ 0 60000 65536"/>
              <a:gd name="T12" fmla="*/ 0 60000 65536"/>
              <a:gd name="T13" fmla="*/ 0 60000 65536"/>
              <a:gd name="T14" fmla="*/ 0 60000 65536"/>
              <a:gd name="T15" fmla="*/ 0 w 252"/>
              <a:gd name="T16" fmla="*/ 0 h 62"/>
              <a:gd name="T17" fmla="*/ 252 w 252"/>
              <a:gd name="T18" fmla="*/ 62 h 62"/>
            </a:gdLst>
            <a:ahLst/>
            <a:cxnLst>
              <a:cxn ang="T10">
                <a:pos x="T0" y="T1"/>
              </a:cxn>
              <a:cxn ang="T11">
                <a:pos x="T2" y="T3"/>
              </a:cxn>
              <a:cxn ang="T12">
                <a:pos x="T4" y="T5"/>
              </a:cxn>
              <a:cxn ang="T13">
                <a:pos x="T6" y="T7"/>
              </a:cxn>
              <a:cxn ang="T14">
                <a:pos x="T8" y="T9"/>
              </a:cxn>
            </a:cxnLst>
            <a:rect l="T15" t="T16" r="T17" b="T18"/>
            <a:pathLst>
              <a:path w="252" h="62">
                <a:moveTo>
                  <a:pt x="3" y="0"/>
                </a:moveTo>
                <a:lnTo>
                  <a:pt x="252" y="0"/>
                </a:lnTo>
                <a:lnTo>
                  <a:pt x="250" y="62"/>
                </a:lnTo>
                <a:lnTo>
                  <a:pt x="0" y="62"/>
                </a:lnTo>
                <a:lnTo>
                  <a:pt x="3" y="0"/>
                </a:lnTo>
                <a:close/>
              </a:path>
            </a:pathLst>
          </a:custGeom>
          <a:solidFill>
            <a:srgbClr val="DDDDDD"/>
          </a:solidFill>
          <a:ln w="9525" cap="flat" cmpd="sng">
            <a:noFill/>
            <a:prstDash val="solid"/>
            <a:round/>
            <a:headEnd/>
            <a:tailEnd/>
          </a:ln>
        </p:spPr>
        <p:txBody>
          <a:bodyPr/>
          <a:lstStyle/>
          <a:p>
            <a:endParaRPr lang="en-US"/>
          </a:p>
        </p:txBody>
      </p:sp>
      <p:sp>
        <p:nvSpPr>
          <p:cNvPr id="11273" name="Freeform 9"/>
          <p:cNvSpPr>
            <a:spLocks/>
          </p:cNvSpPr>
          <p:nvPr/>
        </p:nvSpPr>
        <p:spPr bwMode="auto">
          <a:xfrm>
            <a:off x="4138613" y="5607050"/>
            <a:ext cx="141287" cy="223838"/>
          </a:xfrm>
          <a:custGeom>
            <a:avLst/>
            <a:gdLst>
              <a:gd name="T0" fmla="*/ 3 w 90"/>
              <a:gd name="T1" fmla="*/ 77 h 141"/>
              <a:gd name="T2" fmla="*/ 87 w 90"/>
              <a:gd name="T3" fmla="*/ 0 h 141"/>
              <a:gd name="T4" fmla="*/ 90 w 90"/>
              <a:gd name="T5" fmla="*/ 56 h 141"/>
              <a:gd name="T6" fmla="*/ 0 w 90"/>
              <a:gd name="T7" fmla="*/ 141 h 141"/>
              <a:gd name="T8" fmla="*/ 3 w 90"/>
              <a:gd name="T9" fmla="*/ 77 h 141"/>
              <a:gd name="T10" fmla="*/ 0 60000 65536"/>
              <a:gd name="T11" fmla="*/ 0 60000 65536"/>
              <a:gd name="T12" fmla="*/ 0 60000 65536"/>
              <a:gd name="T13" fmla="*/ 0 60000 65536"/>
              <a:gd name="T14" fmla="*/ 0 60000 65536"/>
              <a:gd name="T15" fmla="*/ 0 w 90"/>
              <a:gd name="T16" fmla="*/ 0 h 141"/>
              <a:gd name="T17" fmla="*/ 90 w 90"/>
              <a:gd name="T18" fmla="*/ 141 h 141"/>
            </a:gdLst>
            <a:ahLst/>
            <a:cxnLst>
              <a:cxn ang="T10">
                <a:pos x="T0" y="T1"/>
              </a:cxn>
              <a:cxn ang="T11">
                <a:pos x="T2" y="T3"/>
              </a:cxn>
              <a:cxn ang="T12">
                <a:pos x="T4" y="T5"/>
              </a:cxn>
              <a:cxn ang="T13">
                <a:pos x="T6" y="T7"/>
              </a:cxn>
              <a:cxn ang="T14">
                <a:pos x="T8" y="T9"/>
              </a:cxn>
            </a:cxnLst>
            <a:rect l="T15" t="T16" r="T17" b="T18"/>
            <a:pathLst>
              <a:path w="90" h="141">
                <a:moveTo>
                  <a:pt x="3" y="77"/>
                </a:moveTo>
                <a:lnTo>
                  <a:pt x="87" y="0"/>
                </a:lnTo>
                <a:lnTo>
                  <a:pt x="90" y="56"/>
                </a:lnTo>
                <a:lnTo>
                  <a:pt x="0" y="141"/>
                </a:lnTo>
                <a:lnTo>
                  <a:pt x="3" y="77"/>
                </a:lnTo>
                <a:close/>
              </a:path>
            </a:pathLst>
          </a:custGeom>
          <a:solidFill>
            <a:srgbClr val="DDDDDD"/>
          </a:solidFill>
          <a:ln w="9525" cap="flat" cmpd="sng">
            <a:noFill/>
            <a:prstDash val="solid"/>
            <a:round/>
            <a:headEnd/>
            <a:tailEnd/>
          </a:ln>
        </p:spPr>
        <p:txBody>
          <a:bodyPr/>
          <a:lstStyle/>
          <a:p>
            <a:endParaRPr lang="en-US"/>
          </a:p>
        </p:txBody>
      </p:sp>
      <p:sp>
        <p:nvSpPr>
          <p:cNvPr id="11274" name="Freeform 10"/>
          <p:cNvSpPr>
            <a:spLocks/>
          </p:cNvSpPr>
          <p:nvPr/>
        </p:nvSpPr>
        <p:spPr bwMode="auto">
          <a:xfrm>
            <a:off x="4140200" y="5603875"/>
            <a:ext cx="138113" cy="230188"/>
          </a:xfrm>
          <a:custGeom>
            <a:avLst/>
            <a:gdLst>
              <a:gd name="T0" fmla="*/ 0 w 86"/>
              <a:gd name="T1" fmla="*/ 145 h 145"/>
              <a:gd name="T2" fmla="*/ 86 w 86"/>
              <a:gd name="T3" fmla="*/ 56 h 145"/>
              <a:gd name="T4" fmla="*/ 86 w 86"/>
              <a:gd name="T5" fmla="*/ 0 h 145"/>
              <a:gd name="T6" fmla="*/ 0 60000 65536"/>
              <a:gd name="T7" fmla="*/ 0 60000 65536"/>
              <a:gd name="T8" fmla="*/ 0 60000 65536"/>
              <a:gd name="T9" fmla="*/ 0 w 86"/>
              <a:gd name="T10" fmla="*/ 0 h 145"/>
              <a:gd name="T11" fmla="*/ 86 w 86"/>
              <a:gd name="T12" fmla="*/ 145 h 145"/>
            </a:gdLst>
            <a:ahLst/>
            <a:cxnLst>
              <a:cxn ang="T6">
                <a:pos x="T0" y="T1"/>
              </a:cxn>
              <a:cxn ang="T7">
                <a:pos x="T2" y="T3"/>
              </a:cxn>
              <a:cxn ang="T8">
                <a:pos x="T4" y="T5"/>
              </a:cxn>
            </a:cxnLst>
            <a:rect l="T9" t="T10" r="T11" b="T12"/>
            <a:pathLst>
              <a:path w="86" h="145">
                <a:moveTo>
                  <a:pt x="0" y="145"/>
                </a:moveTo>
                <a:lnTo>
                  <a:pt x="86" y="56"/>
                </a:lnTo>
                <a:lnTo>
                  <a:pt x="86" y="0"/>
                </a:lnTo>
              </a:path>
            </a:pathLst>
          </a:custGeom>
          <a:solidFill>
            <a:srgbClr val="DDDDDD"/>
          </a:solidFill>
          <a:ln w="9525" cap="flat" cmpd="sng">
            <a:solidFill>
              <a:schemeClr val="tx1"/>
            </a:solidFill>
            <a:prstDash val="solid"/>
            <a:round/>
            <a:headEnd/>
            <a:tailEnd/>
          </a:ln>
        </p:spPr>
        <p:txBody>
          <a:bodyPr/>
          <a:lstStyle/>
          <a:p>
            <a:endParaRPr lang="en-US"/>
          </a:p>
        </p:txBody>
      </p:sp>
      <p:sp>
        <p:nvSpPr>
          <p:cNvPr id="11275" name="Freeform 11"/>
          <p:cNvSpPr>
            <a:spLocks/>
          </p:cNvSpPr>
          <p:nvPr/>
        </p:nvSpPr>
        <p:spPr bwMode="auto">
          <a:xfrm>
            <a:off x="3740150" y="5602288"/>
            <a:ext cx="538163" cy="136525"/>
          </a:xfrm>
          <a:custGeom>
            <a:avLst/>
            <a:gdLst>
              <a:gd name="T0" fmla="*/ 0 w 338"/>
              <a:gd name="T1" fmla="*/ 86 h 86"/>
              <a:gd name="T2" fmla="*/ 77 w 338"/>
              <a:gd name="T3" fmla="*/ 0 h 86"/>
              <a:gd name="T4" fmla="*/ 338 w 338"/>
              <a:gd name="T5" fmla="*/ 0 h 86"/>
              <a:gd name="T6" fmla="*/ 252 w 338"/>
              <a:gd name="T7" fmla="*/ 83 h 86"/>
              <a:gd name="T8" fmla="*/ 0 60000 65536"/>
              <a:gd name="T9" fmla="*/ 0 60000 65536"/>
              <a:gd name="T10" fmla="*/ 0 60000 65536"/>
              <a:gd name="T11" fmla="*/ 0 60000 65536"/>
              <a:gd name="T12" fmla="*/ 0 w 338"/>
              <a:gd name="T13" fmla="*/ 0 h 86"/>
              <a:gd name="T14" fmla="*/ 338 w 338"/>
              <a:gd name="T15" fmla="*/ 86 h 86"/>
            </a:gdLst>
            <a:ahLst/>
            <a:cxnLst>
              <a:cxn ang="T8">
                <a:pos x="T0" y="T1"/>
              </a:cxn>
              <a:cxn ang="T9">
                <a:pos x="T2" y="T3"/>
              </a:cxn>
              <a:cxn ang="T10">
                <a:pos x="T4" y="T5"/>
              </a:cxn>
              <a:cxn ang="T11">
                <a:pos x="T6" y="T7"/>
              </a:cxn>
            </a:cxnLst>
            <a:rect l="T12" t="T13" r="T14" b="T15"/>
            <a:pathLst>
              <a:path w="338" h="86">
                <a:moveTo>
                  <a:pt x="0" y="86"/>
                </a:moveTo>
                <a:lnTo>
                  <a:pt x="77" y="0"/>
                </a:lnTo>
                <a:lnTo>
                  <a:pt x="338" y="0"/>
                </a:lnTo>
                <a:lnTo>
                  <a:pt x="252" y="83"/>
                </a:lnTo>
              </a:path>
            </a:pathLst>
          </a:custGeom>
          <a:noFill/>
          <a:ln w="9525" cap="flat" cmpd="sng">
            <a:solidFill>
              <a:schemeClr val="tx1"/>
            </a:solidFill>
            <a:prstDash val="solid"/>
            <a:round/>
            <a:headEnd/>
            <a:tailEnd/>
          </a:ln>
        </p:spPr>
        <p:txBody>
          <a:bodyPr/>
          <a:lstStyle/>
          <a:p>
            <a:endParaRPr lang="en-US"/>
          </a:p>
        </p:txBody>
      </p:sp>
      <p:sp>
        <p:nvSpPr>
          <p:cNvPr id="11276" name="Freeform 12"/>
          <p:cNvSpPr>
            <a:spLocks/>
          </p:cNvSpPr>
          <p:nvPr/>
        </p:nvSpPr>
        <p:spPr bwMode="auto">
          <a:xfrm>
            <a:off x="3738563" y="5730875"/>
            <a:ext cx="400050" cy="103188"/>
          </a:xfrm>
          <a:custGeom>
            <a:avLst/>
            <a:gdLst>
              <a:gd name="T0" fmla="*/ 1 w 252"/>
              <a:gd name="T1" fmla="*/ 1 h 54"/>
              <a:gd name="T2" fmla="*/ 0 w 252"/>
              <a:gd name="T3" fmla="*/ 54 h 54"/>
              <a:gd name="T4" fmla="*/ 252 w 252"/>
              <a:gd name="T5" fmla="*/ 54 h 54"/>
              <a:gd name="T6" fmla="*/ 252 w 252"/>
              <a:gd name="T7" fmla="*/ 0 h 54"/>
              <a:gd name="T8" fmla="*/ 1 w 252"/>
              <a:gd name="T9" fmla="*/ 1 h 54"/>
              <a:gd name="T10" fmla="*/ 0 60000 65536"/>
              <a:gd name="T11" fmla="*/ 0 60000 65536"/>
              <a:gd name="T12" fmla="*/ 0 60000 65536"/>
              <a:gd name="T13" fmla="*/ 0 60000 65536"/>
              <a:gd name="T14" fmla="*/ 0 60000 65536"/>
              <a:gd name="T15" fmla="*/ 0 w 252"/>
              <a:gd name="T16" fmla="*/ 0 h 54"/>
              <a:gd name="T17" fmla="*/ 252 w 252"/>
              <a:gd name="T18" fmla="*/ 54 h 54"/>
            </a:gdLst>
            <a:ahLst/>
            <a:cxnLst>
              <a:cxn ang="T10">
                <a:pos x="T0" y="T1"/>
              </a:cxn>
              <a:cxn ang="T11">
                <a:pos x="T2" y="T3"/>
              </a:cxn>
              <a:cxn ang="T12">
                <a:pos x="T4" y="T5"/>
              </a:cxn>
              <a:cxn ang="T13">
                <a:pos x="T6" y="T7"/>
              </a:cxn>
              <a:cxn ang="T14">
                <a:pos x="T8" y="T9"/>
              </a:cxn>
            </a:cxnLst>
            <a:rect l="T15" t="T16" r="T17" b="T18"/>
            <a:pathLst>
              <a:path w="252" h="54">
                <a:moveTo>
                  <a:pt x="1" y="1"/>
                </a:moveTo>
                <a:lnTo>
                  <a:pt x="0" y="54"/>
                </a:lnTo>
                <a:lnTo>
                  <a:pt x="252" y="54"/>
                </a:lnTo>
                <a:lnTo>
                  <a:pt x="252" y="0"/>
                </a:lnTo>
                <a:lnTo>
                  <a:pt x="1" y="1"/>
                </a:lnTo>
                <a:close/>
              </a:path>
            </a:pathLst>
          </a:custGeom>
          <a:noFill/>
          <a:ln w="9525" cap="flat" cmpd="sng">
            <a:solidFill>
              <a:schemeClr val="tx1"/>
            </a:solidFill>
            <a:prstDash val="solid"/>
            <a:round/>
            <a:headEnd/>
            <a:tailEnd/>
          </a:ln>
        </p:spPr>
        <p:txBody>
          <a:bodyPr/>
          <a:lstStyle/>
          <a:p>
            <a:endParaRPr lang="en-US"/>
          </a:p>
        </p:txBody>
      </p:sp>
      <p:grpSp>
        <p:nvGrpSpPr>
          <p:cNvPr id="2" name="Group 13"/>
          <p:cNvGrpSpPr>
            <a:grpSpLocks/>
          </p:cNvGrpSpPr>
          <p:nvPr/>
        </p:nvGrpSpPr>
        <p:grpSpPr bwMode="auto">
          <a:xfrm>
            <a:off x="193675" y="163513"/>
            <a:ext cx="8340725" cy="6342062"/>
            <a:chOff x="122" y="103"/>
            <a:chExt cx="5254" cy="3995"/>
          </a:xfrm>
        </p:grpSpPr>
        <p:pic>
          <p:nvPicPr>
            <p:cNvPr id="11302" name="Picture 14" descr="redline"/>
            <p:cNvPicPr>
              <a:picLocks noChangeAspect="1" noChangeArrowheads="1"/>
            </p:cNvPicPr>
            <p:nvPr/>
          </p:nvPicPr>
          <p:blipFill>
            <a:blip r:embed="rId2" cstate="print"/>
            <a:srcRect/>
            <a:stretch>
              <a:fillRect/>
            </a:stretch>
          </p:blipFill>
          <p:spPr bwMode="auto">
            <a:xfrm>
              <a:off x="432" y="4032"/>
              <a:ext cx="4944" cy="66"/>
            </a:xfrm>
            <a:prstGeom prst="rect">
              <a:avLst/>
            </a:prstGeom>
            <a:noFill/>
            <a:ln w="9525">
              <a:noFill/>
              <a:miter lim="800000"/>
              <a:headEnd/>
              <a:tailEnd/>
            </a:ln>
          </p:spPr>
        </p:pic>
        <p:sp>
          <p:nvSpPr>
            <p:cNvPr id="11303" name="Rectangle 24"/>
            <p:cNvSpPr>
              <a:spLocks noChangeArrowheads="1"/>
            </p:cNvSpPr>
            <p:nvPr/>
          </p:nvSpPr>
          <p:spPr bwMode="auto">
            <a:xfrm>
              <a:off x="122" y="103"/>
              <a:ext cx="1173" cy="49"/>
            </a:xfrm>
            <a:prstGeom prst="rect">
              <a:avLst/>
            </a:prstGeom>
            <a:solidFill>
              <a:srgbClr val="FFEBEE"/>
            </a:solidFill>
            <a:ln w="12700">
              <a:noFill/>
              <a:miter lim="800000"/>
              <a:headEnd/>
              <a:tailEnd/>
            </a:ln>
          </p:spPr>
          <p:txBody>
            <a:bodyPr wrap="none" lIns="78011" tIns="38321" rIns="78011" bIns="38321">
              <a:spAutoFit/>
            </a:bodyPr>
            <a:lstStyle/>
            <a:p>
              <a:endParaRPr lang="en-GB">
                <a:latin typeface="Calibri" pitchFamily="34" charset="0"/>
              </a:endParaRPr>
            </a:p>
          </p:txBody>
        </p:sp>
        <p:pic>
          <p:nvPicPr>
            <p:cNvPr id="11304" name="Picture 30" descr="redline"/>
            <p:cNvPicPr>
              <a:picLocks noChangeAspect="1" noChangeArrowheads="1"/>
            </p:cNvPicPr>
            <p:nvPr/>
          </p:nvPicPr>
          <p:blipFill>
            <a:blip r:embed="rId2" cstate="print"/>
            <a:srcRect/>
            <a:stretch>
              <a:fillRect/>
            </a:stretch>
          </p:blipFill>
          <p:spPr bwMode="auto">
            <a:xfrm>
              <a:off x="420" y="1005"/>
              <a:ext cx="4944" cy="66"/>
            </a:xfrm>
            <a:prstGeom prst="rect">
              <a:avLst/>
            </a:prstGeom>
            <a:noFill/>
            <a:ln w="9525">
              <a:noFill/>
              <a:miter lim="800000"/>
              <a:headEnd/>
              <a:tailEnd/>
            </a:ln>
          </p:spPr>
        </p:pic>
      </p:grpSp>
      <p:sp>
        <p:nvSpPr>
          <p:cNvPr id="11278" name="Text Box 31"/>
          <p:cNvSpPr txBox="1">
            <a:spLocks noChangeArrowheads="1"/>
          </p:cNvSpPr>
          <p:nvPr/>
        </p:nvSpPr>
        <p:spPr bwMode="auto">
          <a:xfrm>
            <a:off x="1752600" y="584200"/>
            <a:ext cx="4010855" cy="646331"/>
          </a:xfrm>
          <a:prstGeom prst="rect">
            <a:avLst/>
          </a:prstGeom>
          <a:noFill/>
          <a:ln w="9525">
            <a:noFill/>
            <a:miter lim="800000"/>
            <a:headEnd/>
            <a:tailEnd/>
          </a:ln>
        </p:spPr>
        <p:txBody>
          <a:bodyPr wrap="square">
            <a:spAutoFit/>
          </a:bodyPr>
          <a:lstStyle/>
          <a:p>
            <a:pPr algn="ctr"/>
            <a:r>
              <a:rPr lang="en-GB" sz="3600" b="1" u="sng" dirty="0">
                <a:latin typeface="Calibri" pitchFamily="34" charset="0"/>
              </a:rPr>
              <a:t>Pillar Load</a:t>
            </a:r>
          </a:p>
        </p:txBody>
      </p:sp>
      <p:sp>
        <p:nvSpPr>
          <p:cNvPr id="11279" name="Text Box 32"/>
          <p:cNvSpPr txBox="1">
            <a:spLocks noChangeArrowheads="1"/>
          </p:cNvSpPr>
          <p:nvPr/>
        </p:nvSpPr>
        <p:spPr bwMode="auto">
          <a:xfrm>
            <a:off x="881063" y="1684338"/>
            <a:ext cx="7359650" cy="1465262"/>
          </a:xfrm>
          <a:prstGeom prst="rect">
            <a:avLst/>
          </a:prstGeom>
          <a:noFill/>
          <a:ln w="9525">
            <a:noFill/>
            <a:miter lim="800000"/>
            <a:headEnd/>
            <a:tailEnd/>
          </a:ln>
        </p:spPr>
        <p:txBody>
          <a:bodyPr wrap="none">
            <a:spAutoFit/>
          </a:bodyPr>
          <a:lstStyle/>
          <a:p>
            <a:r>
              <a:rPr lang="en-GB" b="1">
                <a:latin typeface="Calibri" pitchFamily="34" charset="0"/>
              </a:rPr>
              <a:t>Pillar load is calculated using Tributary Area Theory:</a:t>
            </a:r>
          </a:p>
          <a:p>
            <a:endParaRPr lang="en-GB" b="1">
              <a:latin typeface="Calibri" pitchFamily="34" charset="0"/>
            </a:endParaRPr>
          </a:p>
          <a:p>
            <a:r>
              <a:rPr lang="en-GB" b="1">
                <a:latin typeface="Calibri" pitchFamily="34" charset="0"/>
              </a:rPr>
              <a:t>Simply assumes the equal size pillars in a regular pattern </a:t>
            </a:r>
          </a:p>
          <a:p>
            <a:r>
              <a:rPr lang="en-GB" b="1">
                <a:latin typeface="Calibri" pitchFamily="34" charset="0"/>
              </a:rPr>
              <a:t>carry equal loads and that the load is that of a column of rock </a:t>
            </a:r>
          </a:p>
          <a:p>
            <a:r>
              <a:rPr lang="en-GB" b="1">
                <a:latin typeface="Calibri" pitchFamily="34" charset="0"/>
              </a:rPr>
              <a:t>lying over the pillar, b in this case is the bord width (gallery width)</a:t>
            </a:r>
          </a:p>
        </p:txBody>
      </p:sp>
      <p:sp>
        <p:nvSpPr>
          <p:cNvPr id="11280" name="Line 33"/>
          <p:cNvSpPr>
            <a:spLocks noChangeShapeType="1"/>
          </p:cNvSpPr>
          <p:nvPr/>
        </p:nvSpPr>
        <p:spPr bwMode="auto">
          <a:xfrm>
            <a:off x="3871913" y="5543550"/>
            <a:ext cx="477837" cy="0"/>
          </a:xfrm>
          <a:prstGeom prst="line">
            <a:avLst/>
          </a:prstGeom>
          <a:noFill/>
          <a:ln w="9525">
            <a:solidFill>
              <a:schemeClr val="tx1"/>
            </a:solidFill>
            <a:round/>
            <a:headEnd/>
            <a:tailEnd/>
          </a:ln>
        </p:spPr>
        <p:txBody>
          <a:bodyPr/>
          <a:lstStyle/>
          <a:p>
            <a:endParaRPr lang="en-US"/>
          </a:p>
        </p:txBody>
      </p:sp>
      <p:sp>
        <p:nvSpPr>
          <p:cNvPr id="11281" name="Freeform 34"/>
          <p:cNvSpPr>
            <a:spLocks/>
          </p:cNvSpPr>
          <p:nvPr/>
        </p:nvSpPr>
        <p:spPr bwMode="auto">
          <a:xfrm>
            <a:off x="4191000" y="3470275"/>
            <a:ext cx="165100" cy="2238375"/>
          </a:xfrm>
          <a:custGeom>
            <a:avLst/>
            <a:gdLst>
              <a:gd name="T0" fmla="*/ 102 w 104"/>
              <a:gd name="T1" fmla="*/ 0 h 1410"/>
              <a:gd name="T2" fmla="*/ 0 w 104"/>
              <a:gd name="T3" fmla="*/ 96 h 1410"/>
              <a:gd name="T4" fmla="*/ 2 w 104"/>
              <a:gd name="T5" fmla="*/ 1410 h 1410"/>
              <a:gd name="T6" fmla="*/ 104 w 104"/>
              <a:gd name="T7" fmla="*/ 1308 h 1410"/>
              <a:gd name="T8" fmla="*/ 102 w 104"/>
              <a:gd name="T9" fmla="*/ 0 h 1410"/>
              <a:gd name="T10" fmla="*/ 0 60000 65536"/>
              <a:gd name="T11" fmla="*/ 0 60000 65536"/>
              <a:gd name="T12" fmla="*/ 0 60000 65536"/>
              <a:gd name="T13" fmla="*/ 0 60000 65536"/>
              <a:gd name="T14" fmla="*/ 0 60000 65536"/>
              <a:gd name="T15" fmla="*/ 0 w 104"/>
              <a:gd name="T16" fmla="*/ 0 h 1410"/>
              <a:gd name="T17" fmla="*/ 104 w 104"/>
              <a:gd name="T18" fmla="*/ 1410 h 1410"/>
            </a:gdLst>
            <a:ahLst/>
            <a:cxnLst>
              <a:cxn ang="T10">
                <a:pos x="T0" y="T1"/>
              </a:cxn>
              <a:cxn ang="T11">
                <a:pos x="T2" y="T3"/>
              </a:cxn>
              <a:cxn ang="T12">
                <a:pos x="T4" y="T5"/>
              </a:cxn>
              <a:cxn ang="T13">
                <a:pos x="T6" y="T7"/>
              </a:cxn>
              <a:cxn ang="T14">
                <a:pos x="T8" y="T9"/>
              </a:cxn>
            </a:cxnLst>
            <a:rect l="T15" t="T16" r="T17" b="T18"/>
            <a:pathLst>
              <a:path w="104" h="1410">
                <a:moveTo>
                  <a:pt x="102" y="0"/>
                </a:moveTo>
                <a:lnTo>
                  <a:pt x="0" y="96"/>
                </a:lnTo>
                <a:lnTo>
                  <a:pt x="2" y="1410"/>
                </a:lnTo>
                <a:lnTo>
                  <a:pt x="104" y="1308"/>
                </a:lnTo>
                <a:lnTo>
                  <a:pt x="102" y="0"/>
                </a:lnTo>
                <a:close/>
              </a:path>
            </a:pathLst>
          </a:custGeom>
          <a:solidFill>
            <a:srgbClr val="DDDDDD"/>
          </a:solidFill>
          <a:ln w="9525" cap="flat" cmpd="sng">
            <a:solidFill>
              <a:schemeClr val="tx1"/>
            </a:solidFill>
            <a:prstDash val="solid"/>
            <a:round/>
            <a:headEnd/>
            <a:tailEnd/>
          </a:ln>
        </p:spPr>
        <p:txBody>
          <a:bodyPr/>
          <a:lstStyle/>
          <a:p>
            <a:endParaRPr lang="en-US"/>
          </a:p>
        </p:txBody>
      </p:sp>
      <p:sp>
        <p:nvSpPr>
          <p:cNvPr id="11282" name="Freeform 35"/>
          <p:cNvSpPr>
            <a:spLocks/>
          </p:cNvSpPr>
          <p:nvPr/>
        </p:nvSpPr>
        <p:spPr bwMode="auto">
          <a:xfrm>
            <a:off x="3871913" y="3463925"/>
            <a:ext cx="471487" cy="158750"/>
          </a:xfrm>
          <a:custGeom>
            <a:avLst/>
            <a:gdLst>
              <a:gd name="T0" fmla="*/ 0 w 298"/>
              <a:gd name="T1" fmla="*/ 100 h 100"/>
              <a:gd name="T2" fmla="*/ 2 w 298"/>
              <a:gd name="T3" fmla="*/ 0 h 100"/>
              <a:gd name="T4" fmla="*/ 298 w 298"/>
              <a:gd name="T5" fmla="*/ 6 h 100"/>
              <a:gd name="T6" fmla="*/ 202 w 298"/>
              <a:gd name="T7" fmla="*/ 100 h 100"/>
              <a:gd name="T8" fmla="*/ 0 w 298"/>
              <a:gd name="T9" fmla="*/ 100 h 100"/>
              <a:gd name="T10" fmla="*/ 0 60000 65536"/>
              <a:gd name="T11" fmla="*/ 0 60000 65536"/>
              <a:gd name="T12" fmla="*/ 0 60000 65536"/>
              <a:gd name="T13" fmla="*/ 0 60000 65536"/>
              <a:gd name="T14" fmla="*/ 0 60000 65536"/>
              <a:gd name="T15" fmla="*/ 0 w 298"/>
              <a:gd name="T16" fmla="*/ 0 h 100"/>
              <a:gd name="T17" fmla="*/ 298 w 298"/>
              <a:gd name="T18" fmla="*/ 100 h 100"/>
            </a:gdLst>
            <a:ahLst/>
            <a:cxnLst>
              <a:cxn ang="T10">
                <a:pos x="T0" y="T1"/>
              </a:cxn>
              <a:cxn ang="T11">
                <a:pos x="T2" y="T3"/>
              </a:cxn>
              <a:cxn ang="T12">
                <a:pos x="T4" y="T5"/>
              </a:cxn>
              <a:cxn ang="T13">
                <a:pos x="T6" y="T7"/>
              </a:cxn>
              <a:cxn ang="T14">
                <a:pos x="T8" y="T9"/>
              </a:cxn>
            </a:cxnLst>
            <a:rect l="T15" t="T16" r="T17" b="T18"/>
            <a:pathLst>
              <a:path w="298" h="100">
                <a:moveTo>
                  <a:pt x="0" y="100"/>
                </a:moveTo>
                <a:lnTo>
                  <a:pt x="2" y="0"/>
                </a:lnTo>
                <a:lnTo>
                  <a:pt x="298" y="6"/>
                </a:lnTo>
                <a:lnTo>
                  <a:pt x="202" y="100"/>
                </a:lnTo>
                <a:lnTo>
                  <a:pt x="0" y="100"/>
                </a:lnTo>
                <a:close/>
              </a:path>
            </a:pathLst>
          </a:custGeom>
          <a:solidFill>
            <a:srgbClr val="B2B2B2"/>
          </a:solidFill>
          <a:ln w="9525" cap="flat" cmpd="sng">
            <a:noFill/>
            <a:prstDash val="solid"/>
            <a:round/>
            <a:headEnd/>
            <a:tailEnd/>
          </a:ln>
        </p:spPr>
        <p:txBody>
          <a:bodyPr/>
          <a:lstStyle/>
          <a:p>
            <a:endParaRPr lang="en-US"/>
          </a:p>
        </p:txBody>
      </p:sp>
      <p:sp>
        <p:nvSpPr>
          <p:cNvPr id="11283" name="Freeform 36"/>
          <p:cNvSpPr>
            <a:spLocks/>
          </p:cNvSpPr>
          <p:nvPr/>
        </p:nvSpPr>
        <p:spPr bwMode="auto">
          <a:xfrm>
            <a:off x="3702050" y="3467100"/>
            <a:ext cx="176213" cy="2247900"/>
          </a:xfrm>
          <a:custGeom>
            <a:avLst/>
            <a:gdLst>
              <a:gd name="T0" fmla="*/ 104 w 110"/>
              <a:gd name="T1" fmla="*/ 0 h 1416"/>
              <a:gd name="T2" fmla="*/ 0 w 110"/>
              <a:gd name="T3" fmla="*/ 98 h 1416"/>
              <a:gd name="T4" fmla="*/ 2 w 110"/>
              <a:gd name="T5" fmla="*/ 1416 h 1416"/>
              <a:gd name="T6" fmla="*/ 110 w 110"/>
              <a:gd name="T7" fmla="*/ 1296 h 1416"/>
              <a:gd name="T8" fmla="*/ 104 w 110"/>
              <a:gd name="T9" fmla="*/ 0 h 1416"/>
              <a:gd name="T10" fmla="*/ 0 60000 65536"/>
              <a:gd name="T11" fmla="*/ 0 60000 65536"/>
              <a:gd name="T12" fmla="*/ 0 60000 65536"/>
              <a:gd name="T13" fmla="*/ 0 60000 65536"/>
              <a:gd name="T14" fmla="*/ 0 60000 65536"/>
              <a:gd name="T15" fmla="*/ 0 w 110"/>
              <a:gd name="T16" fmla="*/ 0 h 1416"/>
              <a:gd name="T17" fmla="*/ 110 w 110"/>
              <a:gd name="T18" fmla="*/ 1416 h 1416"/>
            </a:gdLst>
            <a:ahLst/>
            <a:cxnLst>
              <a:cxn ang="T10">
                <a:pos x="T0" y="T1"/>
              </a:cxn>
              <a:cxn ang="T11">
                <a:pos x="T2" y="T3"/>
              </a:cxn>
              <a:cxn ang="T12">
                <a:pos x="T4" y="T5"/>
              </a:cxn>
              <a:cxn ang="T13">
                <a:pos x="T6" y="T7"/>
              </a:cxn>
              <a:cxn ang="T14">
                <a:pos x="T8" y="T9"/>
              </a:cxn>
            </a:cxnLst>
            <a:rect l="T15" t="T16" r="T17" b="T18"/>
            <a:pathLst>
              <a:path w="110" h="1416">
                <a:moveTo>
                  <a:pt x="104" y="0"/>
                </a:moveTo>
                <a:lnTo>
                  <a:pt x="0" y="98"/>
                </a:lnTo>
                <a:lnTo>
                  <a:pt x="2" y="1416"/>
                </a:lnTo>
                <a:lnTo>
                  <a:pt x="110" y="1296"/>
                </a:lnTo>
                <a:lnTo>
                  <a:pt x="104" y="0"/>
                </a:lnTo>
                <a:close/>
              </a:path>
            </a:pathLst>
          </a:custGeom>
          <a:solidFill>
            <a:srgbClr val="808080"/>
          </a:solidFill>
          <a:ln w="9525" cap="flat" cmpd="sng">
            <a:noFill/>
            <a:prstDash val="solid"/>
            <a:round/>
            <a:headEnd/>
            <a:tailEnd/>
          </a:ln>
        </p:spPr>
        <p:txBody>
          <a:bodyPr/>
          <a:lstStyle/>
          <a:p>
            <a:endParaRPr lang="en-US"/>
          </a:p>
        </p:txBody>
      </p:sp>
      <p:sp>
        <p:nvSpPr>
          <p:cNvPr id="11284" name="AutoShape 37"/>
          <p:cNvSpPr>
            <a:spLocks noChangeArrowheads="1"/>
          </p:cNvSpPr>
          <p:nvPr/>
        </p:nvSpPr>
        <p:spPr bwMode="auto">
          <a:xfrm>
            <a:off x="3706813" y="3467100"/>
            <a:ext cx="647700" cy="2247900"/>
          </a:xfrm>
          <a:prstGeom prst="cube">
            <a:avLst>
              <a:gd name="adj" fmla="val 25000"/>
            </a:avLst>
          </a:prstGeom>
          <a:noFill/>
          <a:ln w="9525">
            <a:solidFill>
              <a:schemeClr val="tx1"/>
            </a:solidFill>
            <a:miter lim="800000"/>
            <a:headEnd/>
            <a:tailEnd/>
          </a:ln>
        </p:spPr>
        <p:txBody>
          <a:bodyPr wrap="none" anchor="ctr"/>
          <a:lstStyle/>
          <a:p>
            <a:endParaRPr lang="en-GB">
              <a:latin typeface="Calibri" pitchFamily="34" charset="0"/>
            </a:endParaRPr>
          </a:p>
        </p:txBody>
      </p:sp>
      <p:sp>
        <p:nvSpPr>
          <p:cNvPr id="11285" name="Line 38"/>
          <p:cNvSpPr>
            <a:spLocks noChangeShapeType="1"/>
          </p:cNvSpPr>
          <p:nvPr/>
        </p:nvSpPr>
        <p:spPr bwMode="auto">
          <a:xfrm>
            <a:off x="3871913" y="3470275"/>
            <a:ext cx="0" cy="2066925"/>
          </a:xfrm>
          <a:prstGeom prst="line">
            <a:avLst/>
          </a:prstGeom>
          <a:noFill/>
          <a:ln w="9525">
            <a:solidFill>
              <a:schemeClr val="tx1"/>
            </a:solidFill>
            <a:round/>
            <a:headEnd/>
            <a:tailEnd/>
          </a:ln>
        </p:spPr>
        <p:txBody>
          <a:bodyPr/>
          <a:lstStyle/>
          <a:p>
            <a:endParaRPr lang="en-US"/>
          </a:p>
        </p:txBody>
      </p:sp>
      <p:sp>
        <p:nvSpPr>
          <p:cNvPr id="11286" name="Line 39"/>
          <p:cNvSpPr>
            <a:spLocks noChangeShapeType="1"/>
          </p:cNvSpPr>
          <p:nvPr/>
        </p:nvSpPr>
        <p:spPr bwMode="auto">
          <a:xfrm flipV="1">
            <a:off x="3714750" y="5543550"/>
            <a:ext cx="152400" cy="161925"/>
          </a:xfrm>
          <a:prstGeom prst="line">
            <a:avLst/>
          </a:prstGeom>
          <a:noFill/>
          <a:ln w="9525">
            <a:solidFill>
              <a:schemeClr val="tx1"/>
            </a:solidFill>
            <a:round/>
            <a:headEnd/>
            <a:tailEnd/>
          </a:ln>
        </p:spPr>
        <p:txBody>
          <a:bodyPr/>
          <a:lstStyle/>
          <a:p>
            <a:endParaRPr lang="en-US"/>
          </a:p>
        </p:txBody>
      </p:sp>
      <p:sp>
        <p:nvSpPr>
          <p:cNvPr id="11287" name="Line 40"/>
          <p:cNvSpPr>
            <a:spLocks noChangeShapeType="1"/>
          </p:cNvSpPr>
          <p:nvPr/>
        </p:nvSpPr>
        <p:spPr bwMode="auto">
          <a:xfrm>
            <a:off x="4621213" y="3467100"/>
            <a:ext cx="0" cy="2257425"/>
          </a:xfrm>
          <a:prstGeom prst="line">
            <a:avLst/>
          </a:prstGeom>
          <a:noFill/>
          <a:ln w="9525">
            <a:solidFill>
              <a:schemeClr val="tx1"/>
            </a:solidFill>
            <a:round/>
            <a:headEnd type="triangle" w="med" len="med"/>
            <a:tailEnd type="triangle" w="med" len="med"/>
          </a:ln>
        </p:spPr>
        <p:txBody>
          <a:bodyPr/>
          <a:lstStyle/>
          <a:p>
            <a:endParaRPr lang="en-US"/>
          </a:p>
        </p:txBody>
      </p:sp>
      <p:sp>
        <p:nvSpPr>
          <p:cNvPr id="11288" name="Line 41"/>
          <p:cNvSpPr>
            <a:spLocks noChangeShapeType="1"/>
          </p:cNvSpPr>
          <p:nvPr/>
        </p:nvSpPr>
        <p:spPr bwMode="auto">
          <a:xfrm>
            <a:off x="3048000" y="5800725"/>
            <a:ext cx="647700" cy="0"/>
          </a:xfrm>
          <a:prstGeom prst="line">
            <a:avLst/>
          </a:prstGeom>
          <a:noFill/>
          <a:ln w="9525">
            <a:solidFill>
              <a:schemeClr val="tx1"/>
            </a:solidFill>
            <a:round/>
            <a:headEnd/>
            <a:tailEnd type="triangle" w="med" len="med"/>
          </a:ln>
        </p:spPr>
        <p:txBody>
          <a:bodyPr/>
          <a:lstStyle/>
          <a:p>
            <a:endParaRPr lang="en-US"/>
          </a:p>
        </p:txBody>
      </p:sp>
      <p:sp>
        <p:nvSpPr>
          <p:cNvPr id="11289" name="Text Box 42"/>
          <p:cNvSpPr txBox="1">
            <a:spLocks noChangeArrowheads="1"/>
          </p:cNvSpPr>
          <p:nvPr/>
        </p:nvSpPr>
        <p:spPr bwMode="auto">
          <a:xfrm>
            <a:off x="2347913" y="5668963"/>
            <a:ext cx="749300" cy="244475"/>
          </a:xfrm>
          <a:prstGeom prst="rect">
            <a:avLst/>
          </a:prstGeom>
          <a:noFill/>
          <a:ln w="9525" algn="ctr">
            <a:noFill/>
            <a:miter lim="800000"/>
            <a:headEnd/>
            <a:tailEnd/>
          </a:ln>
        </p:spPr>
        <p:txBody>
          <a:bodyPr wrap="none">
            <a:spAutoFit/>
          </a:bodyPr>
          <a:lstStyle/>
          <a:p>
            <a:r>
              <a:rPr lang="en-GB" sz="1000">
                <a:latin typeface="Calibri" pitchFamily="34" charset="0"/>
              </a:rPr>
              <a:t>Coal pillar</a:t>
            </a:r>
          </a:p>
        </p:txBody>
      </p:sp>
      <p:sp>
        <p:nvSpPr>
          <p:cNvPr id="11290" name="Text Box 43"/>
          <p:cNvSpPr txBox="1">
            <a:spLocks noChangeArrowheads="1"/>
          </p:cNvSpPr>
          <p:nvPr/>
        </p:nvSpPr>
        <p:spPr bwMode="auto">
          <a:xfrm>
            <a:off x="2457450" y="3360738"/>
            <a:ext cx="620713" cy="244475"/>
          </a:xfrm>
          <a:prstGeom prst="rect">
            <a:avLst/>
          </a:prstGeom>
          <a:noFill/>
          <a:ln w="9525" algn="ctr">
            <a:noFill/>
            <a:miter lim="800000"/>
            <a:headEnd/>
            <a:tailEnd/>
          </a:ln>
        </p:spPr>
        <p:txBody>
          <a:bodyPr wrap="none">
            <a:spAutoFit/>
          </a:bodyPr>
          <a:lstStyle/>
          <a:p>
            <a:r>
              <a:rPr lang="en-GB" sz="1000">
                <a:latin typeface="Calibri" pitchFamily="34" charset="0"/>
              </a:rPr>
              <a:t>Surface</a:t>
            </a:r>
          </a:p>
        </p:txBody>
      </p:sp>
      <p:sp>
        <p:nvSpPr>
          <p:cNvPr id="11291" name="Line 44"/>
          <p:cNvSpPr>
            <a:spLocks noChangeShapeType="1"/>
          </p:cNvSpPr>
          <p:nvPr/>
        </p:nvSpPr>
        <p:spPr bwMode="auto">
          <a:xfrm>
            <a:off x="3046413" y="3502025"/>
            <a:ext cx="647700" cy="0"/>
          </a:xfrm>
          <a:prstGeom prst="line">
            <a:avLst/>
          </a:prstGeom>
          <a:noFill/>
          <a:ln w="9525">
            <a:solidFill>
              <a:schemeClr val="tx1"/>
            </a:solidFill>
            <a:round/>
            <a:headEnd/>
            <a:tailEnd type="triangle" w="med" len="med"/>
          </a:ln>
        </p:spPr>
        <p:txBody>
          <a:bodyPr/>
          <a:lstStyle/>
          <a:p>
            <a:endParaRPr lang="en-US"/>
          </a:p>
        </p:txBody>
      </p:sp>
      <p:sp>
        <p:nvSpPr>
          <p:cNvPr id="11292" name="Line 45"/>
          <p:cNvSpPr>
            <a:spLocks noChangeShapeType="1"/>
          </p:cNvSpPr>
          <p:nvPr/>
        </p:nvSpPr>
        <p:spPr bwMode="auto">
          <a:xfrm>
            <a:off x="2984500" y="4556125"/>
            <a:ext cx="647700" cy="0"/>
          </a:xfrm>
          <a:prstGeom prst="line">
            <a:avLst/>
          </a:prstGeom>
          <a:noFill/>
          <a:ln w="9525">
            <a:solidFill>
              <a:schemeClr val="tx1"/>
            </a:solidFill>
            <a:round/>
            <a:headEnd/>
            <a:tailEnd type="triangle" w="med" len="med"/>
          </a:ln>
        </p:spPr>
        <p:txBody>
          <a:bodyPr/>
          <a:lstStyle/>
          <a:p>
            <a:endParaRPr lang="en-US"/>
          </a:p>
        </p:txBody>
      </p:sp>
      <p:sp>
        <p:nvSpPr>
          <p:cNvPr id="11293" name="Text Box 46"/>
          <p:cNvSpPr txBox="1">
            <a:spLocks noChangeArrowheads="1"/>
          </p:cNvSpPr>
          <p:nvPr/>
        </p:nvSpPr>
        <p:spPr bwMode="auto">
          <a:xfrm>
            <a:off x="1979613" y="4424363"/>
            <a:ext cx="1035050" cy="244475"/>
          </a:xfrm>
          <a:prstGeom prst="rect">
            <a:avLst/>
          </a:prstGeom>
          <a:noFill/>
          <a:ln w="9525" algn="ctr">
            <a:noFill/>
            <a:miter lim="800000"/>
            <a:headEnd/>
            <a:tailEnd/>
          </a:ln>
        </p:spPr>
        <p:txBody>
          <a:bodyPr wrap="none">
            <a:spAutoFit/>
          </a:bodyPr>
          <a:lstStyle/>
          <a:p>
            <a:r>
              <a:rPr lang="en-GB" sz="1000">
                <a:latin typeface="Calibri" pitchFamily="34" charset="0"/>
              </a:rPr>
              <a:t>Column of rock</a:t>
            </a:r>
          </a:p>
        </p:txBody>
      </p:sp>
      <p:sp>
        <p:nvSpPr>
          <p:cNvPr id="11294" name="Text Box 47"/>
          <p:cNvSpPr txBox="1">
            <a:spLocks noChangeArrowheads="1"/>
          </p:cNvSpPr>
          <p:nvPr/>
        </p:nvSpPr>
        <p:spPr bwMode="auto">
          <a:xfrm>
            <a:off x="4586288" y="4392613"/>
            <a:ext cx="500062" cy="244475"/>
          </a:xfrm>
          <a:prstGeom prst="rect">
            <a:avLst/>
          </a:prstGeom>
          <a:noFill/>
          <a:ln w="9525" algn="ctr">
            <a:noFill/>
            <a:miter lim="800000"/>
            <a:headEnd/>
            <a:tailEnd/>
          </a:ln>
        </p:spPr>
        <p:txBody>
          <a:bodyPr wrap="none">
            <a:spAutoFit/>
          </a:bodyPr>
          <a:lstStyle/>
          <a:p>
            <a:r>
              <a:rPr lang="en-GB" sz="1000">
                <a:latin typeface="Calibri" pitchFamily="34" charset="0"/>
              </a:rPr>
              <a:t>120m</a:t>
            </a:r>
          </a:p>
        </p:txBody>
      </p:sp>
      <p:sp>
        <p:nvSpPr>
          <p:cNvPr id="11295" name="Text Box 48"/>
          <p:cNvSpPr txBox="1">
            <a:spLocks noChangeArrowheads="1"/>
          </p:cNvSpPr>
          <p:nvPr/>
        </p:nvSpPr>
        <p:spPr bwMode="auto">
          <a:xfrm>
            <a:off x="5484813" y="3919538"/>
            <a:ext cx="3276600" cy="1187450"/>
          </a:xfrm>
          <a:prstGeom prst="rect">
            <a:avLst/>
          </a:prstGeom>
          <a:noFill/>
          <a:ln w="9525" algn="ctr">
            <a:noFill/>
            <a:miter lim="800000"/>
            <a:headEnd/>
            <a:tailEnd/>
          </a:ln>
        </p:spPr>
        <p:txBody>
          <a:bodyPr wrap="none">
            <a:spAutoFit/>
          </a:bodyPr>
          <a:lstStyle/>
          <a:p>
            <a:r>
              <a:rPr lang="en-GB" sz="1200" b="1">
                <a:latin typeface="Calibri" pitchFamily="34" charset="0"/>
              </a:rPr>
              <a:t>Load = 120 x (w+b)</a:t>
            </a:r>
            <a:r>
              <a:rPr lang="en-GB" sz="1200" b="1" baseline="30000">
                <a:latin typeface="Calibri" pitchFamily="34" charset="0"/>
              </a:rPr>
              <a:t>2  </a:t>
            </a:r>
            <a:r>
              <a:rPr lang="el-GR" sz="1200" b="1">
                <a:latin typeface="Calibri" pitchFamily="34" charset="0"/>
                <a:cs typeface="Arial" pitchFamily="34" charset="0"/>
              </a:rPr>
              <a:t>ρ</a:t>
            </a:r>
            <a:r>
              <a:rPr lang="en-GB" sz="1200" b="1">
                <a:latin typeface="Calibri" pitchFamily="34" charset="0"/>
                <a:cs typeface="Arial" pitchFamily="34" charset="0"/>
              </a:rPr>
              <a:t>xg</a:t>
            </a:r>
          </a:p>
          <a:p>
            <a:r>
              <a:rPr lang="en-GB" sz="1200" b="1">
                <a:latin typeface="Calibri" pitchFamily="34" charset="0"/>
                <a:cs typeface="Arial" pitchFamily="34" charset="0"/>
              </a:rPr>
              <a:t>= 120 x 25</a:t>
            </a:r>
            <a:r>
              <a:rPr lang="en-GB" sz="1200" b="1" baseline="30000">
                <a:latin typeface="Calibri" pitchFamily="34" charset="0"/>
                <a:cs typeface="Arial" pitchFamily="34" charset="0"/>
              </a:rPr>
              <a:t>2 </a:t>
            </a:r>
            <a:r>
              <a:rPr lang="en-GB" sz="1200" b="1">
                <a:latin typeface="Calibri" pitchFamily="34" charset="0"/>
                <a:cs typeface="Arial" pitchFamily="34" charset="0"/>
              </a:rPr>
              <a:t> x 2500 x</a:t>
            </a:r>
            <a:r>
              <a:rPr lang="en-GB" sz="1200" b="1">
                <a:latin typeface="Calibri" pitchFamily="34" charset="0"/>
              </a:rPr>
              <a:t> 10</a:t>
            </a:r>
          </a:p>
          <a:p>
            <a:r>
              <a:rPr lang="en-GB" sz="1200" b="1">
                <a:latin typeface="Calibri" pitchFamily="34" charset="0"/>
              </a:rPr>
              <a:t>= 1 875,000,000N</a:t>
            </a:r>
          </a:p>
          <a:p>
            <a:endParaRPr lang="en-GB" sz="1200" b="1">
              <a:latin typeface="Calibri" pitchFamily="34" charset="0"/>
            </a:endParaRPr>
          </a:p>
          <a:p>
            <a:r>
              <a:rPr lang="en-GB" sz="1200" b="1">
                <a:latin typeface="Calibri" pitchFamily="34" charset="0"/>
              </a:rPr>
              <a:t>Over the area of the pillar = 1 875,000,000N</a:t>
            </a:r>
          </a:p>
          <a:p>
            <a:r>
              <a:rPr lang="en-GB" sz="1200" b="1">
                <a:latin typeface="Calibri" pitchFamily="34" charset="0"/>
              </a:rPr>
              <a:t>                                                    19</a:t>
            </a:r>
            <a:r>
              <a:rPr lang="en-GB" sz="1200" b="1" baseline="30000">
                <a:latin typeface="Calibri" pitchFamily="34" charset="0"/>
              </a:rPr>
              <a:t>2</a:t>
            </a:r>
          </a:p>
        </p:txBody>
      </p:sp>
      <p:sp>
        <p:nvSpPr>
          <p:cNvPr id="11296" name="Line 49"/>
          <p:cNvSpPr>
            <a:spLocks noChangeShapeType="1"/>
          </p:cNvSpPr>
          <p:nvPr/>
        </p:nvSpPr>
        <p:spPr bwMode="auto">
          <a:xfrm>
            <a:off x="7440613" y="4886325"/>
            <a:ext cx="865187" cy="0"/>
          </a:xfrm>
          <a:prstGeom prst="line">
            <a:avLst/>
          </a:prstGeom>
          <a:noFill/>
          <a:ln w="19050">
            <a:solidFill>
              <a:schemeClr val="tx1"/>
            </a:solidFill>
            <a:round/>
            <a:headEnd/>
            <a:tailEnd/>
          </a:ln>
        </p:spPr>
        <p:txBody>
          <a:bodyPr/>
          <a:lstStyle/>
          <a:p>
            <a:endParaRPr lang="en-US"/>
          </a:p>
        </p:txBody>
      </p:sp>
      <p:sp>
        <p:nvSpPr>
          <p:cNvPr id="11297" name="Line 50"/>
          <p:cNvSpPr>
            <a:spLocks noChangeShapeType="1"/>
          </p:cNvSpPr>
          <p:nvPr/>
        </p:nvSpPr>
        <p:spPr bwMode="auto">
          <a:xfrm>
            <a:off x="3859213" y="3381375"/>
            <a:ext cx="522287" cy="0"/>
          </a:xfrm>
          <a:prstGeom prst="line">
            <a:avLst/>
          </a:prstGeom>
          <a:noFill/>
          <a:ln w="9525">
            <a:solidFill>
              <a:srgbClr val="000000"/>
            </a:solidFill>
            <a:round/>
            <a:headEnd type="triangle" w="med" len="med"/>
            <a:tailEnd type="triangle" w="med" len="med"/>
          </a:ln>
        </p:spPr>
        <p:txBody>
          <a:bodyPr/>
          <a:lstStyle/>
          <a:p>
            <a:endParaRPr lang="en-US"/>
          </a:p>
        </p:txBody>
      </p:sp>
      <p:sp>
        <p:nvSpPr>
          <p:cNvPr id="11298" name="Text Box 51"/>
          <p:cNvSpPr txBox="1">
            <a:spLocks noChangeArrowheads="1"/>
          </p:cNvSpPr>
          <p:nvPr/>
        </p:nvSpPr>
        <p:spPr bwMode="auto">
          <a:xfrm>
            <a:off x="3865563" y="3138488"/>
            <a:ext cx="504825" cy="244475"/>
          </a:xfrm>
          <a:prstGeom prst="rect">
            <a:avLst/>
          </a:prstGeom>
          <a:noFill/>
          <a:ln w="9525" algn="ctr">
            <a:noFill/>
            <a:miter lim="800000"/>
            <a:headEnd/>
            <a:tailEnd/>
          </a:ln>
        </p:spPr>
        <p:txBody>
          <a:bodyPr wrap="none">
            <a:spAutoFit/>
          </a:bodyPr>
          <a:lstStyle/>
          <a:p>
            <a:r>
              <a:rPr lang="en-GB" sz="1000">
                <a:latin typeface="Calibri" pitchFamily="34" charset="0"/>
              </a:rPr>
              <a:t>(w+b)</a:t>
            </a:r>
          </a:p>
        </p:txBody>
      </p:sp>
      <p:sp>
        <p:nvSpPr>
          <p:cNvPr id="11299" name="Text Box 52"/>
          <p:cNvSpPr txBox="1">
            <a:spLocks noChangeArrowheads="1"/>
          </p:cNvSpPr>
          <p:nvPr/>
        </p:nvSpPr>
        <p:spPr bwMode="auto">
          <a:xfrm>
            <a:off x="7165975" y="5424488"/>
            <a:ext cx="966788" cy="274637"/>
          </a:xfrm>
          <a:prstGeom prst="rect">
            <a:avLst/>
          </a:prstGeom>
          <a:noFill/>
          <a:ln w="9525" algn="ctr">
            <a:noFill/>
            <a:miter lim="800000"/>
            <a:headEnd/>
            <a:tailEnd/>
          </a:ln>
        </p:spPr>
        <p:txBody>
          <a:bodyPr wrap="none">
            <a:spAutoFit/>
          </a:bodyPr>
          <a:lstStyle/>
          <a:p>
            <a:r>
              <a:rPr lang="en-GB" sz="1200" b="1">
                <a:latin typeface="Calibri" pitchFamily="34" charset="0"/>
              </a:rPr>
              <a:t>= 5.19 MPa</a:t>
            </a:r>
          </a:p>
        </p:txBody>
      </p:sp>
      <p:sp>
        <p:nvSpPr>
          <p:cNvPr id="11300" name="Line 53"/>
          <p:cNvSpPr>
            <a:spLocks noChangeShapeType="1"/>
          </p:cNvSpPr>
          <p:nvPr/>
        </p:nvSpPr>
        <p:spPr bwMode="auto">
          <a:xfrm>
            <a:off x="3740150" y="5899150"/>
            <a:ext cx="400050" cy="0"/>
          </a:xfrm>
          <a:prstGeom prst="line">
            <a:avLst/>
          </a:prstGeom>
          <a:noFill/>
          <a:ln w="9525">
            <a:solidFill>
              <a:srgbClr val="000000"/>
            </a:solidFill>
            <a:round/>
            <a:headEnd type="triangle" w="med" len="med"/>
            <a:tailEnd type="triangle" w="med" len="med"/>
          </a:ln>
        </p:spPr>
        <p:txBody>
          <a:bodyPr/>
          <a:lstStyle/>
          <a:p>
            <a:endParaRPr lang="en-US"/>
          </a:p>
        </p:txBody>
      </p:sp>
      <p:sp>
        <p:nvSpPr>
          <p:cNvPr id="11301" name="Text Box 54"/>
          <p:cNvSpPr txBox="1">
            <a:spLocks noChangeArrowheads="1"/>
          </p:cNvSpPr>
          <p:nvPr/>
        </p:nvSpPr>
        <p:spPr bwMode="auto">
          <a:xfrm>
            <a:off x="3729038" y="5888038"/>
            <a:ext cx="430212" cy="244475"/>
          </a:xfrm>
          <a:prstGeom prst="rect">
            <a:avLst/>
          </a:prstGeom>
          <a:noFill/>
          <a:ln w="9525" algn="ctr">
            <a:noFill/>
            <a:miter lim="800000"/>
            <a:headEnd/>
            <a:tailEnd/>
          </a:ln>
        </p:spPr>
        <p:txBody>
          <a:bodyPr wrap="none">
            <a:spAutoFit/>
          </a:bodyPr>
          <a:lstStyle/>
          <a:p>
            <a:r>
              <a:rPr lang="en-GB" sz="1000">
                <a:latin typeface="Calibri" pitchFamily="34" charset="0"/>
              </a:rPr>
              <a:t>19m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3675" y="163513"/>
            <a:ext cx="8340725" cy="6342062"/>
            <a:chOff x="122" y="103"/>
            <a:chExt cx="5254" cy="3995"/>
          </a:xfrm>
        </p:grpSpPr>
        <p:pic>
          <p:nvPicPr>
            <p:cNvPr id="12300" name="Picture 3" descr="redline"/>
            <p:cNvPicPr>
              <a:picLocks noChangeAspect="1" noChangeArrowheads="1"/>
            </p:cNvPicPr>
            <p:nvPr/>
          </p:nvPicPr>
          <p:blipFill>
            <a:blip r:embed="rId2" cstate="print"/>
            <a:srcRect/>
            <a:stretch>
              <a:fillRect/>
            </a:stretch>
          </p:blipFill>
          <p:spPr bwMode="auto">
            <a:xfrm>
              <a:off x="432" y="4032"/>
              <a:ext cx="4944" cy="66"/>
            </a:xfrm>
            <a:prstGeom prst="rect">
              <a:avLst/>
            </a:prstGeom>
            <a:noFill/>
            <a:ln w="9525">
              <a:noFill/>
              <a:miter lim="800000"/>
              <a:headEnd/>
              <a:tailEnd/>
            </a:ln>
          </p:spPr>
        </p:pic>
        <p:sp>
          <p:nvSpPr>
            <p:cNvPr id="12301" name="Rectangle 13"/>
            <p:cNvSpPr>
              <a:spLocks noChangeArrowheads="1"/>
            </p:cNvSpPr>
            <p:nvPr/>
          </p:nvSpPr>
          <p:spPr bwMode="auto">
            <a:xfrm>
              <a:off x="122" y="103"/>
              <a:ext cx="1173" cy="49"/>
            </a:xfrm>
            <a:prstGeom prst="rect">
              <a:avLst/>
            </a:prstGeom>
            <a:solidFill>
              <a:srgbClr val="FFEBEE"/>
            </a:solidFill>
            <a:ln w="12700">
              <a:noFill/>
              <a:miter lim="800000"/>
              <a:headEnd/>
              <a:tailEnd/>
            </a:ln>
          </p:spPr>
          <p:txBody>
            <a:bodyPr wrap="none" lIns="78011" tIns="38321" rIns="78011" bIns="38321">
              <a:spAutoFit/>
            </a:bodyPr>
            <a:lstStyle/>
            <a:p>
              <a:endParaRPr lang="en-GB">
                <a:latin typeface="Calibri" pitchFamily="34" charset="0"/>
              </a:endParaRPr>
            </a:p>
          </p:txBody>
        </p:sp>
        <p:pic>
          <p:nvPicPr>
            <p:cNvPr id="12302" name="Picture 19" descr="redline"/>
            <p:cNvPicPr>
              <a:picLocks noChangeAspect="1" noChangeArrowheads="1"/>
            </p:cNvPicPr>
            <p:nvPr/>
          </p:nvPicPr>
          <p:blipFill>
            <a:blip r:embed="rId2" cstate="print"/>
            <a:srcRect/>
            <a:stretch>
              <a:fillRect/>
            </a:stretch>
          </p:blipFill>
          <p:spPr bwMode="auto">
            <a:xfrm>
              <a:off x="420" y="1005"/>
              <a:ext cx="4944" cy="66"/>
            </a:xfrm>
            <a:prstGeom prst="rect">
              <a:avLst/>
            </a:prstGeom>
            <a:noFill/>
            <a:ln w="9525">
              <a:noFill/>
              <a:miter lim="800000"/>
              <a:headEnd/>
              <a:tailEnd/>
            </a:ln>
          </p:spPr>
        </p:pic>
      </p:grpSp>
      <p:sp>
        <p:nvSpPr>
          <p:cNvPr id="12291" name="Text Box 20"/>
          <p:cNvSpPr txBox="1">
            <a:spLocks noChangeArrowheads="1"/>
          </p:cNvSpPr>
          <p:nvPr/>
        </p:nvSpPr>
        <p:spPr bwMode="auto">
          <a:xfrm>
            <a:off x="2057400" y="584200"/>
            <a:ext cx="5190731" cy="646331"/>
          </a:xfrm>
          <a:prstGeom prst="rect">
            <a:avLst/>
          </a:prstGeom>
          <a:noFill/>
          <a:ln w="9525">
            <a:noFill/>
            <a:miter lim="800000"/>
            <a:headEnd/>
            <a:tailEnd/>
          </a:ln>
        </p:spPr>
        <p:txBody>
          <a:bodyPr wrap="square">
            <a:spAutoFit/>
          </a:bodyPr>
          <a:lstStyle/>
          <a:p>
            <a:pPr algn="ctr"/>
            <a:r>
              <a:rPr lang="en-GB" sz="3600" b="1" u="sng" dirty="0">
                <a:latin typeface="Calibri" pitchFamily="34" charset="0"/>
              </a:rPr>
              <a:t>Pillar Safety Factor</a:t>
            </a:r>
          </a:p>
        </p:txBody>
      </p:sp>
      <p:sp>
        <p:nvSpPr>
          <p:cNvPr id="12292" name="Text Box 21"/>
          <p:cNvSpPr txBox="1">
            <a:spLocks noChangeArrowheads="1"/>
          </p:cNvSpPr>
          <p:nvPr/>
        </p:nvSpPr>
        <p:spPr bwMode="auto">
          <a:xfrm>
            <a:off x="1431925" y="2303463"/>
            <a:ext cx="1384300" cy="641350"/>
          </a:xfrm>
          <a:prstGeom prst="rect">
            <a:avLst/>
          </a:prstGeom>
          <a:noFill/>
          <a:ln w="9525" algn="ctr">
            <a:noFill/>
            <a:miter lim="800000"/>
            <a:headEnd/>
            <a:tailEnd/>
          </a:ln>
        </p:spPr>
        <p:txBody>
          <a:bodyPr wrap="none">
            <a:spAutoFit/>
          </a:bodyPr>
          <a:lstStyle/>
          <a:p>
            <a:r>
              <a:rPr lang="en-GB">
                <a:latin typeface="Calibri" pitchFamily="34" charset="0"/>
              </a:rPr>
              <a:t>= </a:t>
            </a:r>
            <a:r>
              <a:rPr lang="en-GB" b="1">
                <a:latin typeface="Calibri" pitchFamily="34" charset="0"/>
              </a:rPr>
              <a:t>Strength </a:t>
            </a:r>
          </a:p>
          <a:p>
            <a:r>
              <a:rPr lang="en-GB" b="1">
                <a:latin typeface="Calibri" pitchFamily="34" charset="0"/>
              </a:rPr>
              <a:t>Load</a:t>
            </a:r>
          </a:p>
        </p:txBody>
      </p:sp>
      <p:sp>
        <p:nvSpPr>
          <p:cNvPr id="12293" name="Text Box 22"/>
          <p:cNvSpPr txBox="1">
            <a:spLocks noChangeArrowheads="1"/>
          </p:cNvSpPr>
          <p:nvPr/>
        </p:nvSpPr>
        <p:spPr bwMode="auto">
          <a:xfrm>
            <a:off x="1582738" y="3082925"/>
            <a:ext cx="952500" cy="641350"/>
          </a:xfrm>
          <a:prstGeom prst="rect">
            <a:avLst/>
          </a:prstGeom>
          <a:noFill/>
          <a:ln w="9525" algn="ctr">
            <a:noFill/>
            <a:miter lim="800000"/>
            <a:headEnd/>
            <a:tailEnd/>
          </a:ln>
        </p:spPr>
        <p:txBody>
          <a:bodyPr wrap="none">
            <a:spAutoFit/>
          </a:bodyPr>
          <a:lstStyle/>
          <a:p>
            <a:r>
              <a:rPr lang="en-GB" b="1">
                <a:latin typeface="Calibri" pitchFamily="34" charset="0"/>
              </a:rPr>
              <a:t>= 11.71</a:t>
            </a:r>
          </a:p>
          <a:p>
            <a:r>
              <a:rPr lang="en-GB" b="1">
                <a:latin typeface="Calibri" pitchFamily="34" charset="0"/>
              </a:rPr>
              <a:t>5.19</a:t>
            </a:r>
          </a:p>
        </p:txBody>
      </p:sp>
      <p:sp>
        <p:nvSpPr>
          <p:cNvPr id="12294" name="Text Box 23"/>
          <p:cNvSpPr txBox="1">
            <a:spLocks noChangeArrowheads="1"/>
          </p:cNvSpPr>
          <p:nvPr/>
        </p:nvSpPr>
        <p:spPr bwMode="auto">
          <a:xfrm>
            <a:off x="171450" y="3919538"/>
            <a:ext cx="6864350" cy="1739900"/>
          </a:xfrm>
          <a:prstGeom prst="rect">
            <a:avLst/>
          </a:prstGeom>
          <a:noFill/>
          <a:ln w="9525" algn="ctr">
            <a:noFill/>
            <a:miter lim="800000"/>
            <a:headEnd/>
            <a:tailEnd/>
          </a:ln>
        </p:spPr>
        <p:txBody>
          <a:bodyPr wrap="none">
            <a:spAutoFit/>
          </a:bodyPr>
          <a:lstStyle/>
          <a:p>
            <a:r>
              <a:rPr lang="en-GB" b="1">
                <a:latin typeface="Calibri" pitchFamily="34" charset="0"/>
              </a:rPr>
              <a:t>= 2.26 this is a stable safety factor</a:t>
            </a:r>
          </a:p>
          <a:p>
            <a:endParaRPr lang="en-GB" b="1">
              <a:latin typeface="Calibri" pitchFamily="34" charset="0"/>
            </a:endParaRPr>
          </a:p>
          <a:p>
            <a:endParaRPr lang="en-GB" b="1">
              <a:latin typeface="Calibri" pitchFamily="34" charset="0"/>
            </a:endParaRPr>
          </a:p>
          <a:p>
            <a:r>
              <a:rPr lang="en-GB" b="1">
                <a:latin typeface="Calibri" pitchFamily="34" charset="0"/>
              </a:rPr>
              <a:t>At 60m the depth is exactly half and the load on the pillar will </a:t>
            </a:r>
          </a:p>
          <a:p>
            <a:r>
              <a:rPr lang="en-GB" b="1">
                <a:latin typeface="Calibri" pitchFamily="34" charset="0"/>
              </a:rPr>
              <a:t>also be halved so the safety factor will be doubled</a:t>
            </a:r>
          </a:p>
          <a:p>
            <a:r>
              <a:rPr lang="en-GB" b="1">
                <a:latin typeface="Calibri" pitchFamily="34" charset="0"/>
              </a:rPr>
              <a:t> as the pillar strength remains the same, that is 4.52</a:t>
            </a:r>
          </a:p>
        </p:txBody>
      </p:sp>
      <p:sp>
        <p:nvSpPr>
          <p:cNvPr id="12295" name="Line 24"/>
          <p:cNvSpPr>
            <a:spLocks noChangeShapeType="1"/>
          </p:cNvSpPr>
          <p:nvPr/>
        </p:nvSpPr>
        <p:spPr bwMode="auto">
          <a:xfrm>
            <a:off x="1781175" y="2667000"/>
            <a:ext cx="838200" cy="0"/>
          </a:xfrm>
          <a:prstGeom prst="line">
            <a:avLst/>
          </a:prstGeom>
          <a:noFill/>
          <a:ln w="19050">
            <a:solidFill>
              <a:schemeClr val="tx1"/>
            </a:solidFill>
            <a:round/>
            <a:headEnd/>
            <a:tailEnd/>
          </a:ln>
        </p:spPr>
        <p:txBody>
          <a:bodyPr/>
          <a:lstStyle/>
          <a:p>
            <a:endParaRPr lang="en-US"/>
          </a:p>
        </p:txBody>
      </p:sp>
      <p:sp>
        <p:nvSpPr>
          <p:cNvPr id="12296" name="Line 25"/>
          <p:cNvSpPr>
            <a:spLocks noChangeShapeType="1"/>
          </p:cNvSpPr>
          <p:nvPr/>
        </p:nvSpPr>
        <p:spPr bwMode="auto">
          <a:xfrm>
            <a:off x="1855788" y="3397250"/>
            <a:ext cx="542925" cy="0"/>
          </a:xfrm>
          <a:prstGeom prst="line">
            <a:avLst/>
          </a:prstGeom>
          <a:noFill/>
          <a:ln w="19050">
            <a:solidFill>
              <a:schemeClr val="tx1"/>
            </a:solidFill>
            <a:round/>
            <a:headEnd/>
            <a:tailEnd/>
          </a:ln>
        </p:spPr>
        <p:txBody>
          <a:bodyPr/>
          <a:lstStyle/>
          <a:p>
            <a:endParaRPr lang="en-US"/>
          </a:p>
        </p:txBody>
      </p:sp>
      <p:sp>
        <p:nvSpPr>
          <p:cNvPr id="12297" name="Text Box 26"/>
          <p:cNvSpPr txBox="1">
            <a:spLocks noChangeArrowheads="1"/>
          </p:cNvSpPr>
          <p:nvPr/>
        </p:nvSpPr>
        <p:spPr bwMode="auto">
          <a:xfrm>
            <a:off x="574675" y="1884363"/>
            <a:ext cx="1708150" cy="366712"/>
          </a:xfrm>
          <a:prstGeom prst="rect">
            <a:avLst/>
          </a:prstGeom>
          <a:noFill/>
          <a:ln w="9525" algn="ctr">
            <a:noFill/>
            <a:miter lim="800000"/>
            <a:headEnd/>
            <a:tailEnd/>
          </a:ln>
        </p:spPr>
        <p:txBody>
          <a:bodyPr wrap="none">
            <a:spAutoFit/>
          </a:bodyPr>
          <a:lstStyle/>
          <a:p>
            <a:r>
              <a:rPr lang="en-GB" b="1">
                <a:latin typeface="Calibri" pitchFamily="34" charset="0"/>
              </a:rPr>
              <a:t>Safety Factor:</a:t>
            </a:r>
          </a:p>
        </p:txBody>
      </p:sp>
      <p:sp>
        <p:nvSpPr>
          <p:cNvPr id="12298" name="Rectangle 28"/>
          <p:cNvSpPr>
            <a:spLocks noChangeArrowheads="1"/>
          </p:cNvSpPr>
          <p:nvPr/>
        </p:nvSpPr>
        <p:spPr bwMode="auto">
          <a:xfrm>
            <a:off x="0" y="3200400"/>
            <a:ext cx="9144000" cy="0"/>
          </a:xfrm>
          <a:prstGeom prst="rect">
            <a:avLst/>
          </a:prstGeom>
          <a:noFill/>
          <a:ln w="9525" algn="ctr">
            <a:noFill/>
            <a:miter lim="800000"/>
            <a:headEnd/>
            <a:tailEnd/>
          </a:ln>
        </p:spPr>
        <p:txBody>
          <a:bodyPr wrap="none" anchor="ctr">
            <a:spAutoFit/>
          </a:bodyPr>
          <a:lstStyle/>
          <a:p>
            <a:endParaRPr lang="en-GB">
              <a:latin typeface="Calibri" pitchFamily="34" charset="0"/>
            </a:endParaRPr>
          </a:p>
        </p:txBody>
      </p:sp>
      <p:sp>
        <p:nvSpPr>
          <p:cNvPr id="12299" name="Rectangle 31"/>
          <p:cNvSpPr>
            <a:spLocks noChangeArrowheads="1"/>
          </p:cNvSpPr>
          <p:nvPr/>
        </p:nvSpPr>
        <p:spPr bwMode="auto">
          <a:xfrm>
            <a:off x="2895600" y="3038475"/>
            <a:ext cx="5340350" cy="366713"/>
          </a:xfrm>
          <a:prstGeom prst="rect">
            <a:avLst/>
          </a:prstGeom>
          <a:noFill/>
          <a:ln w="9525" algn="ctr">
            <a:noFill/>
            <a:miter lim="800000"/>
            <a:headEnd/>
            <a:tailEnd/>
          </a:ln>
        </p:spPr>
        <p:txBody>
          <a:bodyPr wrap="none">
            <a:spAutoFit/>
          </a:bodyPr>
          <a:lstStyle/>
          <a:p>
            <a:r>
              <a:rPr lang="en-GB" b="1">
                <a:latin typeface="Calibri" pitchFamily="34" charset="0"/>
              </a:rPr>
              <a:t>the</a:t>
            </a:r>
            <a:r>
              <a:rPr lang="en-GB">
                <a:latin typeface="Calibri" pitchFamily="34" charset="0"/>
              </a:rPr>
              <a:t> </a:t>
            </a:r>
            <a:r>
              <a:rPr lang="en-GB" b="1">
                <a:latin typeface="Calibri" pitchFamily="34" charset="0"/>
              </a:rPr>
              <a:t>pillar strength is from the previous example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23888" y="1595438"/>
            <a:ext cx="7867650" cy="4910137"/>
            <a:chOff x="420" y="1005"/>
            <a:chExt cx="4956" cy="3093"/>
          </a:xfrm>
        </p:grpSpPr>
        <p:pic>
          <p:nvPicPr>
            <p:cNvPr id="2055" name="Picture 3" descr="redline"/>
            <p:cNvPicPr>
              <a:picLocks noChangeAspect="1" noChangeArrowheads="1"/>
            </p:cNvPicPr>
            <p:nvPr/>
          </p:nvPicPr>
          <p:blipFill>
            <a:blip r:embed="rId3" cstate="print"/>
            <a:srcRect/>
            <a:stretch>
              <a:fillRect/>
            </a:stretch>
          </p:blipFill>
          <p:spPr bwMode="auto">
            <a:xfrm>
              <a:off x="432" y="4032"/>
              <a:ext cx="4944" cy="66"/>
            </a:xfrm>
            <a:prstGeom prst="rect">
              <a:avLst/>
            </a:prstGeom>
            <a:noFill/>
            <a:ln w="9525">
              <a:noFill/>
              <a:miter lim="800000"/>
              <a:headEnd/>
              <a:tailEnd/>
            </a:ln>
          </p:spPr>
        </p:pic>
        <p:pic>
          <p:nvPicPr>
            <p:cNvPr id="2056" name="Picture 19" descr="redline"/>
            <p:cNvPicPr>
              <a:picLocks noChangeAspect="1" noChangeArrowheads="1"/>
            </p:cNvPicPr>
            <p:nvPr/>
          </p:nvPicPr>
          <p:blipFill>
            <a:blip r:embed="rId3" cstate="print"/>
            <a:srcRect/>
            <a:stretch>
              <a:fillRect/>
            </a:stretch>
          </p:blipFill>
          <p:spPr bwMode="auto">
            <a:xfrm>
              <a:off x="420" y="1005"/>
              <a:ext cx="4944" cy="66"/>
            </a:xfrm>
            <a:prstGeom prst="rect">
              <a:avLst/>
            </a:prstGeom>
            <a:noFill/>
            <a:ln w="9525">
              <a:noFill/>
              <a:miter lim="800000"/>
              <a:headEnd/>
              <a:tailEnd/>
            </a:ln>
          </p:spPr>
        </p:pic>
      </p:grpSp>
      <p:sp>
        <p:nvSpPr>
          <p:cNvPr id="2052" name="Text Box 20"/>
          <p:cNvSpPr txBox="1">
            <a:spLocks noChangeArrowheads="1"/>
          </p:cNvSpPr>
          <p:nvPr/>
        </p:nvSpPr>
        <p:spPr bwMode="auto">
          <a:xfrm>
            <a:off x="2514601" y="584200"/>
            <a:ext cx="4690668" cy="646331"/>
          </a:xfrm>
          <a:prstGeom prst="rect">
            <a:avLst/>
          </a:prstGeom>
          <a:noFill/>
          <a:ln w="9525">
            <a:noFill/>
            <a:miter lim="800000"/>
            <a:headEnd/>
            <a:tailEnd/>
          </a:ln>
        </p:spPr>
        <p:txBody>
          <a:bodyPr wrap="square">
            <a:spAutoFit/>
          </a:bodyPr>
          <a:lstStyle/>
          <a:p>
            <a:r>
              <a:rPr lang="en-GB" sz="3600" b="1" u="sng" dirty="0">
                <a:latin typeface="Calibri" pitchFamily="34" charset="0"/>
              </a:rPr>
              <a:t>Pillar Safety Factor</a:t>
            </a:r>
          </a:p>
        </p:txBody>
      </p:sp>
      <p:sp>
        <p:nvSpPr>
          <p:cNvPr id="2053" name="Text Box 27"/>
          <p:cNvSpPr txBox="1">
            <a:spLocks noChangeArrowheads="1"/>
          </p:cNvSpPr>
          <p:nvPr/>
        </p:nvSpPr>
        <p:spPr bwMode="auto">
          <a:xfrm>
            <a:off x="407988" y="2089150"/>
            <a:ext cx="2724150" cy="366713"/>
          </a:xfrm>
          <a:prstGeom prst="rect">
            <a:avLst/>
          </a:prstGeom>
          <a:noFill/>
          <a:ln w="9525" algn="ctr">
            <a:noFill/>
            <a:miter lim="800000"/>
            <a:headEnd/>
            <a:tailEnd/>
          </a:ln>
        </p:spPr>
        <p:txBody>
          <a:bodyPr>
            <a:spAutoFit/>
          </a:bodyPr>
          <a:lstStyle/>
          <a:p>
            <a:r>
              <a:rPr lang="en-GB" b="1">
                <a:latin typeface="Calibri" pitchFamily="34" charset="0"/>
              </a:rPr>
              <a:t>All in one formula:</a:t>
            </a:r>
          </a:p>
        </p:txBody>
      </p:sp>
      <p:graphicFrame>
        <p:nvGraphicFramePr>
          <p:cNvPr id="2050" name="Object 2"/>
          <p:cNvGraphicFramePr>
            <a:graphicFrameLocks noChangeAspect="1"/>
          </p:cNvGraphicFramePr>
          <p:nvPr/>
        </p:nvGraphicFramePr>
        <p:xfrm>
          <a:off x="3211513" y="1797050"/>
          <a:ext cx="4684712" cy="1008063"/>
        </p:xfrm>
        <a:graphic>
          <a:graphicData uri="http://schemas.openxmlformats.org/presentationml/2006/ole">
            <p:oleObj spid="_x0000_s3074" name="Equation" r:id="rId4" imgW="2120900" imgH="457200" progId="Equation.3">
              <p:embed/>
            </p:oleObj>
          </a:graphicData>
        </a:graphic>
      </p:graphicFrame>
      <p:sp>
        <p:nvSpPr>
          <p:cNvPr id="2054" name="Text Box 30"/>
          <p:cNvSpPr txBox="1">
            <a:spLocks noChangeArrowheads="1"/>
          </p:cNvSpPr>
          <p:nvPr/>
        </p:nvSpPr>
        <p:spPr bwMode="auto">
          <a:xfrm>
            <a:off x="5718175" y="2992438"/>
            <a:ext cx="3181350" cy="1190625"/>
          </a:xfrm>
          <a:prstGeom prst="rect">
            <a:avLst/>
          </a:prstGeom>
          <a:noFill/>
          <a:ln w="9525" algn="ctr">
            <a:noFill/>
            <a:miter lim="800000"/>
            <a:headEnd/>
            <a:tailEnd/>
          </a:ln>
        </p:spPr>
        <p:txBody>
          <a:bodyPr wrap="none">
            <a:spAutoFit/>
          </a:bodyPr>
          <a:lstStyle/>
          <a:p>
            <a:r>
              <a:rPr lang="en-GB" b="1">
                <a:latin typeface="Calibri" pitchFamily="34" charset="0"/>
              </a:rPr>
              <a:t>Where w is pillar width in m</a:t>
            </a:r>
          </a:p>
          <a:p>
            <a:r>
              <a:rPr lang="en-GB" b="1">
                <a:latin typeface="Calibri" pitchFamily="34" charset="0"/>
              </a:rPr>
              <a:t>D is Depth to floor</a:t>
            </a:r>
          </a:p>
          <a:p>
            <a:r>
              <a:rPr lang="en-GB" b="1">
                <a:latin typeface="Calibri" pitchFamily="34" charset="0"/>
              </a:rPr>
              <a:t>      h is the mining height</a:t>
            </a:r>
          </a:p>
          <a:p>
            <a:r>
              <a:rPr lang="en-GB" b="1">
                <a:latin typeface="Calibri" pitchFamily="34" charset="0"/>
              </a:rPr>
              <a:t> B is the bord width</a:t>
            </a:r>
            <a:r>
              <a:rPr lang="en-GB">
                <a:latin typeface="Calibri" pitchFamily="34"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1371600"/>
          <a:ext cx="8153400" cy="4975903"/>
        </p:xfrm>
        <a:graphic>
          <a:graphicData uri="http://schemas.openxmlformats.org/drawingml/2006/table">
            <a:tbl>
              <a:tblPr/>
              <a:tblGrid>
                <a:gridCol w="3342770"/>
                <a:gridCol w="4810630"/>
              </a:tblGrid>
              <a:tr h="520135">
                <a:tc>
                  <a:txBody>
                    <a:bodyPr/>
                    <a:lstStyle/>
                    <a:p>
                      <a:pPr marL="0" marR="0" algn="ctr">
                        <a:lnSpc>
                          <a:spcPct val="115000"/>
                        </a:lnSpc>
                        <a:spcBef>
                          <a:spcPts val="0"/>
                        </a:spcBef>
                        <a:spcAft>
                          <a:spcPts val="0"/>
                        </a:spcAft>
                      </a:pPr>
                      <a:r>
                        <a:rPr lang="en-GB" sz="2000" b="1" kern="1200">
                          <a:solidFill>
                            <a:srgbClr val="000000"/>
                          </a:solidFill>
                          <a:latin typeface="Arial"/>
                          <a:ea typeface="Times New Roman"/>
                          <a:cs typeface="Times New Roman"/>
                        </a:rPr>
                        <a:t>Geological</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b="1" kern="1200">
                          <a:solidFill>
                            <a:srgbClr val="000000"/>
                          </a:solidFill>
                          <a:latin typeface="Arial"/>
                          <a:ea typeface="Times New Roman"/>
                          <a:cs typeface="Times New Roman"/>
                        </a:rPr>
                        <a:t>Mine design</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10">
                <a:tc>
                  <a:txBody>
                    <a:bodyPr/>
                    <a:lstStyle/>
                    <a:p>
                      <a:pPr marL="0" marR="0" algn="ctr">
                        <a:lnSpc>
                          <a:spcPct val="115000"/>
                        </a:lnSpc>
                        <a:spcBef>
                          <a:spcPts val="0"/>
                        </a:spcBef>
                        <a:spcAft>
                          <a:spcPts val="0"/>
                        </a:spcAft>
                      </a:pPr>
                      <a:r>
                        <a:rPr lang="en-GB" sz="2000" kern="1200" dirty="0">
                          <a:solidFill>
                            <a:srgbClr val="000000"/>
                          </a:solidFill>
                          <a:latin typeface="Arial"/>
                          <a:ea typeface="Times New Roman"/>
                          <a:cs typeface="Times New Roman"/>
                        </a:rPr>
                        <a:t>Depth</a:t>
                      </a:r>
                      <a:endParaRPr lang="en-US" sz="2000" dirty="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kern="1200">
                          <a:solidFill>
                            <a:srgbClr val="000000"/>
                          </a:solidFill>
                          <a:latin typeface="Arial"/>
                          <a:ea typeface="Times New Roman"/>
                          <a:cs typeface="Times New Roman"/>
                        </a:rPr>
                        <a:t>Mining sequence</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8187">
                <a:tc>
                  <a:txBody>
                    <a:bodyPr/>
                    <a:lstStyle/>
                    <a:p>
                      <a:pPr marL="0" marR="0" algn="ctr">
                        <a:lnSpc>
                          <a:spcPct val="115000"/>
                        </a:lnSpc>
                        <a:spcBef>
                          <a:spcPts val="0"/>
                        </a:spcBef>
                        <a:spcAft>
                          <a:spcPts val="0"/>
                        </a:spcAft>
                      </a:pPr>
                      <a:r>
                        <a:rPr lang="en-GB" sz="2000" kern="1200">
                          <a:solidFill>
                            <a:srgbClr val="000000"/>
                          </a:solidFill>
                          <a:latin typeface="Arial"/>
                          <a:ea typeface="Times New Roman"/>
                          <a:cs typeface="Times New Roman"/>
                        </a:rPr>
                        <a:t>Overburden thickness and physical characteristics</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kern="1200">
                          <a:solidFill>
                            <a:srgbClr val="000000"/>
                          </a:solidFill>
                          <a:latin typeface="Arial"/>
                          <a:ea typeface="Times New Roman"/>
                          <a:cs typeface="Times New Roman"/>
                        </a:rPr>
                        <a:t>Pillar size and strength</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8187">
                <a:tc>
                  <a:txBody>
                    <a:bodyPr/>
                    <a:lstStyle/>
                    <a:p>
                      <a:pPr marL="0" marR="0" algn="ctr">
                        <a:lnSpc>
                          <a:spcPct val="115000"/>
                        </a:lnSpc>
                        <a:spcBef>
                          <a:spcPts val="0"/>
                        </a:spcBef>
                        <a:spcAft>
                          <a:spcPts val="0"/>
                        </a:spcAft>
                      </a:pPr>
                      <a:r>
                        <a:rPr lang="en-GB" sz="2000" kern="1200">
                          <a:solidFill>
                            <a:srgbClr val="000000"/>
                          </a:solidFill>
                          <a:latin typeface="Arial"/>
                          <a:ea typeface="Times New Roman"/>
                          <a:cs typeface="Times New Roman"/>
                        </a:rPr>
                        <a:t>Coal bed thickness and physical characteristics</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kern="1200">
                          <a:solidFill>
                            <a:srgbClr val="000000"/>
                          </a:solidFill>
                          <a:latin typeface="Arial"/>
                          <a:ea typeface="Times New Roman"/>
                          <a:cs typeface="Times New Roman"/>
                        </a:rPr>
                        <a:t>Road widths and roof spans</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8187">
                <a:tc>
                  <a:txBody>
                    <a:bodyPr/>
                    <a:lstStyle/>
                    <a:p>
                      <a:pPr marL="0" marR="0" algn="ctr">
                        <a:lnSpc>
                          <a:spcPct val="115000"/>
                        </a:lnSpc>
                        <a:spcBef>
                          <a:spcPts val="0"/>
                        </a:spcBef>
                        <a:spcAft>
                          <a:spcPts val="0"/>
                        </a:spcAft>
                      </a:pPr>
                      <a:r>
                        <a:rPr lang="en-GB" sz="2000" kern="1200">
                          <a:solidFill>
                            <a:srgbClr val="000000"/>
                          </a:solidFill>
                          <a:latin typeface="Arial"/>
                          <a:ea typeface="Times New Roman"/>
                          <a:cs typeface="Times New Roman"/>
                        </a:rPr>
                        <a:t>Immediate roof and floor stratigraphy</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kern="1200">
                          <a:solidFill>
                            <a:srgbClr val="000000"/>
                          </a:solidFill>
                          <a:latin typeface="Arial"/>
                          <a:ea typeface="Times New Roman"/>
                          <a:cs typeface="Times New Roman"/>
                        </a:rPr>
                        <a:t>Percentage extraction/volumetric</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510">
                <a:tc>
                  <a:txBody>
                    <a:bodyPr/>
                    <a:lstStyle/>
                    <a:p>
                      <a:pPr marL="0" marR="0" algn="ctr">
                        <a:lnSpc>
                          <a:spcPct val="115000"/>
                        </a:lnSpc>
                        <a:spcBef>
                          <a:spcPts val="0"/>
                        </a:spcBef>
                        <a:spcAft>
                          <a:spcPts val="0"/>
                        </a:spcAft>
                      </a:pPr>
                      <a:r>
                        <a:rPr lang="en-GB" sz="2000" kern="1200">
                          <a:solidFill>
                            <a:srgbClr val="000000"/>
                          </a:solidFill>
                          <a:latin typeface="Arial"/>
                          <a:ea typeface="Times New Roman"/>
                          <a:cs typeface="Times New Roman"/>
                        </a:rPr>
                        <a:t>Discontinuity influence</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kern="1200">
                          <a:solidFill>
                            <a:srgbClr val="000000"/>
                          </a:solidFill>
                          <a:latin typeface="Arial"/>
                          <a:ea typeface="Times New Roman"/>
                          <a:cs typeface="Times New Roman"/>
                        </a:rPr>
                        <a:t>Mining layout</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8187">
                <a:tc>
                  <a:txBody>
                    <a:bodyPr/>
                    <a:lstStyle/>
                    <a:p>
                      <a:pPr marL="0" marR="0" algn="ctr">
                        <a:lnSpc>
                          <a:spcPct val="115000"/>
                        </a:lnSpc>
                        <a:spcBef>
                          <a:spcPts val="0"/>
                        </a:spcBef>
                        <a:spcAft>
                          <a:spcPts val="0"/>
                        </a:spcAft>
                      </a:pPr>
                      <a:r>
                        <a:rPr lang="en-GB" sz="2000" kern="1200">
                          <a:solidFill>
                            <a:srgbClr val="000000"/>
                          </a:solidFill>
                          <a:latin typeface="Arial"/>
                          <a:ea typeface="Times New Roman"/>
                          <a:cs typeface="Times New Roman"/>
                        </a:rPr>
                        <a:t>In situ stress fields</a:t>
                      </a:r>
                      <a:endParaRPr lang="en-US" sz="200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GB" sz="2000" kern="1200" dirty="0">
                          <a:solidFill>
                            <a:srgbClr val="000000"/>
                          </a:solidFill>
                          <a:latin typeface="Arial"/>
                          <a:ea typeface="Times New Roman"/>
                          <a:cs typeface="Times New Roman"/>
                        </a:rPr>
                        <a:t>Geometric layout of workings,</a:t>
                      </a:r>
                      <a:endParaRPr lang="en-US" sz="2000" dirty="0">
                        <a:latin typeface="Calibri"/>
                        <a:ea typeface="Times New Roman"/>
                        <a:cs typeface="Times New Roman"/>
                      </a:endParaRPr>
                    </a:p>
                    <a:p>
                      <a:pPr marL="0" marR="0" algn="ctr">
                        <a:lnSpc>
                          <a:spcPct val="115000"/>
                        </a:lnSpc>
                        <a:spcBef>
                          <a:spcPts val="0"/>
                        </a:spcBef>
                        <a:spcAft>
                          <a:spcPts val="0"/>
                        </a:spcAft>
                      </a:pPr>
                      <a:r>
                        <a:rPr lang="en-GB" sz="2000" kern="1200" dirty="0">
                          <a:solidFill>
                            <a:srgbClr val="000000"/>
                          </a:solidFill>
                          <a:latin typeface="Arial"/>
                          <a:ea typeface="Times New Roman"/>
                          <a:cs typeface="Times New Roman"/>
                        </a:rPr>
                        <a:t>Support methods, Time</a:t>
                      </a:r>
                      <a:endParaRPr lang="en-US" sz="2000" dirty="0">
                        <a:latin typeface="Calibri"/>
                        <a:ea typeface="Times New Roman"/>
                        <a:cs typeface="Times New Roman"/>
                      </a:endParaRPr>
                    </a:p>
                  </a:txBody>
                  <a:tcPr marL="64557" marR="64557" marT="92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97" name="Rectangle 1"/>
          <p:cNvSpPr>
            <a:spLocks noChangeArrowheads="1"/>
          </p:cNvSpPr>
          <p:nvPr/>
        </p:nvSpPr>
        <p:spPr bwMode="auto">
          <a:xfrm>
            <a:off x="0" y="134034"/>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Factors affecting Pillar Stability</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791200"/>
          </a:xfrm>
        </p:spPr>
        <p:txBody>
          <a:bodyPr>
            <a:normAutofit fontScale="92500" lnSpcReduction="10000"/>
          </a:bodyPr>
          <a:lstStyle/>
          <a:p>
            <a:pPr lvl="0"/>
            <a:r>
              <a:rPr lang="en-US" dirty="0" smtClean="0"/>
              <a:t>To study the working of an underground coal mine being worked by a continuous miner. </a:t>
            </a:r>
          </a:p>
          <a:p>
            <a:pPr lvl="0"/>
            <a:r>
              <a:rPr lang="en-US" dirty="0" smtClean="0"/>
              <a:t>To analyze the problems encountered in the overlying strata while extracting coal using a continuous miner. </a:t>
            </a:r>
          </a:p>
          <a:p>
            <a:pPr lvl="0"/>
            <a:r>
              <a:rPr lang="en-US" dirty="0" smtClean="0"/>
              <a:t>To understand the process of strata evaluation currently done in the mine and to suggest measures for improvement in the strata evaluation techniques.</a:t>
            </a:r>
          </a:p>
          <a:p>
            <a:pPr lvl="0"/>
            <a:r>
              <a:rPr lang="en-US" dirty="0" smtClean="0"/>
              <a:t>To carry out a case study for working done by continuous miner in </a:t>
            </a:r>
            <a:r>
              <a:rPr lang="en-US" dirty="0" err="1" smtClean="0"/>
              <a:t>Sarpi</a:t>
            </a:r>
            <a:r>
              <a:rPr lang="en-US" dirty="0" smtClean="0"/>
              <a:t> Project, Joy Mining.</a:t>
            </a:r>
          </a:p>
          <a:p>
            <a:pPr lvl="0"/>
            <a:r>
              <a:rPr lang="en-US" dirty="0" smtClean="0"/>
              <a:t>To draw out conclusions in regard of strata control measures required to support the roof strata</a:t>
            </a:r>
          </a:p>
          <a:p>
            <a:pPr lvl="0"/>
            <a:r>
              <a:rPr lang="en-US" dirty="0" smtClean="0"/>
              <a:t>To point out the limitations and advantages of the existing strata control techniques.</a:t>
            </a:r>
          </a:p>
          <a:p>
            <a:pPr lvl="0"/>
            <a:r>
              <a:rPr lang="en-US" dirty="0" smtClean="0"/>
              <a:t>To suggest innovative strata measures for improvised strata control for optimum productivity of the mine.</a:t>
            </a:r>
            <a:endParaRPr lang="en-US" dirty="0"/>
          </a:p>
        </p:txBody>
      </p:sp>
      <p:sp>
        <p:nvSpPr>
          <p:cNvPr id="3" name="Title 2"/>
          <p:cNvSpPr>
            <a:spLocks noGrp="1"/>
          </p:cNvSpPr>
          <p:nvPr>
            <p:ph type="title"/>
          </p:nvPr>
        </p:nvSpPr>
        <p:spPr>
          <a:xfrm>
            <a:off x="457200" y="152400"/>
            <a:ext cx="8229600" cy="685800"/>
          </a:xfrm>
        </p:spPr>
        <p:txBody>
          <a:bodyPr>
            <a:normAutofit fontScale="90000"/>
          </a:bodyPr>
          <a:lstStyle/>
          <a:p>
            <a:pPr algn="ctr"/>
            <a:r>
              <a:rPr lang="en-US" sz="4400" b="1" u="sng" dirty="0" smtClean="0"/>
              <a:t>OBJECTIVES &amp; SCOPE OF PROJECT</a:t>
            </a:r>
            <a:endParaRPr lang="en-US" sz="4400" b="1" u="sng"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8610600" cy="1219200"/>
          </a:xfrm>
        </p:spPr>
        <p:txBody>
          <a:bodyPr>
            <a:noAutofit/>
          </a:bodyPr>
          <a:lstStyle/>
          <a:p>
            <a:pPr algn="ctr"/>
            <a:r>
              <a:rPr lang="en-IN" sz="4000" b="1" u="sng" dirty="0" smtClean="0"/>
              <a:t>Types of Supports used in Coal Mines</a:t>
            </a:r>
            <a:br>
              <a:rPr lang="en-IN" sz="4000" b="1" u="sng" dirty="0" smtClean="0"/>
            </a:br>
            <a:r>
              <a:rPr lang="en-IN" sz="3200" b="1" dirty="0" smtClean="0"/>
              <a:t>(CMRI Report, 1987) </a:t>
            </a:r>
            <a:endParaRPr lang="en-IN" sz="3200" u="sng"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28600" y="1905000"/>
            <a:ext cx="86106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600" cy="4800600"/>
          </a:xfrm>
        </p:spPr>
        <p:txBody>
          <a:bodyPr>
            <a:normAutofit/>
          </a:bodyPr>
          <a:lstStyle/>
          <a:p>
            <a:pPr>
              <a:buNone/>
            </a:pPr>
            <a:r>
              <a:rPr lang="en-IN" dirty="0" smtClean="0"/>
              <a:t>	The basic principle behind supporting the rocks of the  overlying strata is-:</a:t>
            </a:r>
          </a:p>
          <a:p>
            <a:pPr>
              <a:buNone/>
            </a:pPr>
            <a:r>
              <a:rPr lang="en-IN" dirty="0" smtClean="0"/>
              <a:t>		</a:t>
            </a:r>
            <a:r>
              <a:rPr lang="en-IN" sz="3600" dirty="0" smtClean="0"/>
              <a:t>To support the rock load we need to 	give support higher than the rock 	load at that area so that the 	roof will 	not fall. </a:t>
            </a:r>
          </a:p>
          <a:p>
            <a:pPr>
              <a:buNone/>
            </a:pPr>
            <a:endParaRPr lang="en-IN" sz="800" dirty="0" smtClean="0"/>
          </a:p>
          <a:p>
            <a:pPr>
              <a:buNone/>
            </a:pPr>
            <a:r>
              <a:rPr lang="en-IN" dirty="0" smtClean="0"/>
              <a:t>	Type and capacity of various supports are chosen from the previous table for design of the support system in </a:t>
            </a:r>
            <a:r>
              <a:rPr lang="en-IN" dirty="0" err="1" smtClean="0"/>
              <a:t>bord</a:t>
            </a:r>
            <a:r>
              <a:rPr lang="en-IN" dirty="0" smtClean="0"/>
              <a:t> and pillar workings. </a:t>
            </a:r>
            <a:endParaRPr lang="en-IN" dirty="0"/>
          </a:p>
        </p:txBody>
      </p:sp>
      <p:sp>
        <p:nvSpPr>
          <p:cNvPr id="3" name="Title 2"/>
          <p:cNvSpPr>
            <a:spLocks noGrp="1"/>
          </p:cNvSpPr>
          <p:nvPr>
            <p:ph type="title"/>
          </p:nvPr>
        </p:nvSpPr>
        <p:spPr>
          <a:xfrm>
            <a:off x="152400" y="457200"/>
            <a:ext cx="8534400" cy="1219200"/>
          </a:xfrm>
        </p:spPr>
        <p:txBody>
          <a:bodyPr>
            <a:noAutofit/>
          </a:bodyPr>
          <a:lstStyle/>
          <a:p>
            <a:pPr algn="ctr"/>
            <a:r>
              <a:rPr lang="en-US" sz="6000" b="1" u="sng" dirty="0" smtClean="0"/>
              <a:t>METHODOLOGY</a:t>
            </a:r>
            <a:r>
              <a:rPr lang="en-US" sz="4400" b="1" u="sng" dirty="0" smtClean="0"/>
              <a:t/>
            </a:r>
            <a:br>
              <a:rPr lang="en-US" sz="4400" b="1" u="sng" dirty="0" smtClean="0"/>
            </a:br>
            <a:r>
              <a:rPr lang="en-US" sz="4400" b="1" u="sng" dirty="0" smtClean="0"/>
              <a:t>Principle Of Rock Support</a:t>
            </a:r>
            <a:endParaRPr lang="en-IN" sz="4400" b="1" u="sng"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876800"/>
          </a:xfrm>
        </p:spPr>
        <p:txBody>
          <a:bodyPr>
            <a:normAutofit lnSpcReduction="10000"/>
          </a:bodyPr>
          <a:lstStyle/>
          <a:p>
            <a:pPr>
              <a:buNone/>
            </a:pPr>
            <a:r>
              <a:rPr lang="en-IN" dirty="0" smtClean="0"/>
              <a:t>	</a:t>
            </a:r>
            <a:r>
              <a:rPr lang="en-IN" b="1" dirty="0" smtClean="0"/>
              <a:t>The various stages of designing a suitable support system and ensuring successful installation are basically as follows:</a:t>
            </a:r>
          </a:p>
          <a:p>
            <a:pPr>
              <a:buNone/>
            </a:pPr>
            <a:endParaRPr lang="en-IN" b="1" dirty="0" smtClean="0"/>
          </a:p>
          <a:p>
            <a:r>
              <a:rPr lang="en-IN" b="1" dirty="0" smtClean="0"/>
              <a:t>Geo-technical survey</a:t>
            </a:r>
          </a:p>
          <a:p>
            <a:r>
              <a:rPr lang="en-IN" b="1" dirty="0" smtClean="0"/>
              <a:t>Interpretation of survey findings .</a:t>
            </a:r>
          </a:p>
          <a:p>
            <a:r>
              <a:rPr lang="en-IN" b="1" dirty="0" smtClean="0"/>
              <a:t>Selection/designing of support system based on above interpretation. </a:t>
            </a:r>
          </a:p>
          <a:p>
            <a:r>
              <a:rPr lang="en-IN" b="1" dirty="0" smtClean="0"/>
              <a:t>Selection of equipment.</a:t>
            </a:r>
          </a:p>
          <a:p>
            <a:r>
              <a:rPr lang="en-IN" b="1" dirty="0" smtClean="0"/>
              <a:t>Actual installation process.</a:t>
            </a:r>
          </a:p>
          <a:p>
            <a:r>
              <a:rPr lang="en-IN" b="1" dirty="0" smtClean="0"/>
              <a:t>Monitoring of the system.</a:t>
            </a:r>
            <a:endParaRPr lang="en-IN" b="1" dirty="0"/>
          </a:p>
        </p:txBody>
      </p:sp>
      <p:sp>
        <p:nvSpPr>
          <p:cNvPr id="3" name="Title 2"/>
          <p:cNvSpPr>
            <a:spLocks noGrp="1"/>
          </p:cNvSpPr>
          <p:nvPr>
            <p:ph type="title"/>
          </p:nvPr>
        </p:nvSpPr>
        <p:spPr>
          <a:xfrm>
            <a:off x="381000" y="152400"/>
            <a:ext cx="8763000" cy="1219200"/>
          </a:xfrm>
        </p:spPr>
        <p:txBody>
          <a:bodyPr>
            <a:noAutofit/>
          </a:bodyPr>
          <a:lstStyle/>
          <a:p>
            <a:r>
              <a:rPr sz="4800" b="1" u="sng" smtClean="0"/>
              <a:t>STAGES OF SUPPORT DESIGN</a:t>
            </a:r>
            <a:endParaRPr lang="en-IN" sz="4800" b="1" u="sng"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915400" cy="5105400"/>
          </a:xfrm>
        </p:spPr>
        <p:txBody>
          <a:bodyPr/>
          <a:lstStyle/>
          <a:p>
            <a:pPr>
              <a:buNone/>
            </a:pPr>
            <a:r>
              <a:rPr lang="en-US" dirty="0" smtClean="0"/>
              <a:t>	With RMR obtained for the roof strata, the likely rock load can also be worked out by employing the following empirical equation:</a:t>
            </a:r>
            <a:endParaRPr lang="en-IN" dirty="0" smtClean="0"/>
          </a:p>
          <a:p>
            <a:pPr>
              <a:buNone/>
            </a:pPr>
            <a:endParaRPr lang="en-IN" b="1" i="1" dirty="0" smtClean="0"/>
          </a:p>
          <a:p>
            <a:pPr>
              <a:buNone/>
            </a:pPr>
            <a:r>
              <a:rPr lang="en-IN" b="1" i="1" dirty="0" smtClean="0"/>
              <a:t>Rock load = B × D × F(1.7 - 0.037 × RMR + 0.0002 × RMR</a:t>
            </a:r>
            <a:r>
              <a:rPr lang="en-IN" b="1" i="1" baseline="30000" dirty="0" smtClean="0"/>
              <a:t>2</a:t>
            </a:r>
            <a:r>
              <a:rPr lang="en-IN" b="1" i="1" dirty="0" smtClean="0"/>
              <a:t>) </a:t>
            </a:r>
          </a:p>
          <a:p>
            <a:pPr>
              <a:buNone/>
            </a:pPr>
            <a:endParaRPr lang="en-IN" dirty="0" smtClean="0"/>
          </a:p>
          <a:p>
            <a:pPr>
              <a:buNone/>
            </a:pPr>
            <a:r>
              <a:rPr lang="en-IN" dirty="0" smtClean="0"/>
              <a:t>				where	 </a:t>
            </a:r>
            <a:r>
              <a:rPr lang="en-IN" i="1" dirty="0" smtClean="0"/>
              <a:t>B: width of galleries/splits </a:t>
            </a:r>
          </a:p>
          <a:p>
            <a:pPr>
              <a:buNone/>
            </a:pPr>
            <a:r>
              <a:rPr lang="en-IN" i="1" dirty="0" smtClean="0"/>
              <a:t>					D: average rock density </a:t>
            </a:r>
          </a:p>
          <a:p>
            <a:pPr>
              <a:buNone/>
            </a:pPr>
            <a:r>
              <a:rPr lang="en-IN" i="1" dirty="0" smtClean="0"/>
              <a:t>					F : safety factor </a:t>
            </a:r>
          </a:p>
          <a:p>
            <a:pPr>
              <a:buNone/>
            </a:pPr>
            <a:endParaRPr lang="en-IN" dirty="0" smtClean="0"/>
          </a:p>
          <a:p>
            <a:pPr>
              <a:buNone/>
            </a:pPr>
            <a:r>
              <a:rPr lang="en-IN" dirty="0" smtClean="0"/>
              <a:t>A safety factor of 1.5 is generally considered enough. </a:t>
            </a:r>
            <a:endParaRPr lang="en-IN" dirty="0"/>
          </a:p>
        </p:txBody>
      </p:sp>
      <p:sp>
        <p:nvSpPr>
          <p:cNvPr id="3" name="Title 2"/>
          <p:cNvSpPr>
            <a:spLocks noGrp="1"/>
          </p:cNvSpPr>
          <p:nvPr>
            <p:ph type="title"/>
          </p:nvPr>
        </p:nvSpPr>
        <p:spPr>
          <a:xfrm>
            <a:off x="0" y="228600"/>
            <a:ext cx="9144000" cy="762000"/>
          </a:xfrm>
        </p:spPr>
        <p:txBody>
          <a:bodyPr>
            <a:noAutofit/>
          </a:bodyPr>
          <a:lstStyle/>
          <a:p>
            <a:r>
              <a:rPr sz="4400" b="1" u="heavy" dirty="0" smtClean="0">
                <a:uFill>
                  <a:solidFill>
                    <a:schemeClr val="tx1"/>
                  </a:solidFill>
                </a:uFill>
              </a:rPr>
              <a:t>DETERMINATION OF ROCK LOAD</a:t>
            </a:r>
            <a:endParaRPr lang="en-IN" sz="4400" b="1" u="heavy" dirty="0">
              <a:uFill>
                <a:solidFill>
                  <a:schemeClr val="tx1"/>
                </a:solidFill>
              </a:u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295400"/>
            <a:ext cx="8610600" cy="5562600"/>
          </a:xfrm>
        </p:spPr>
        <p:txBody>
          <a:bodyPr>
            <a:noAutofit/>
          </a:bodyPr>
          <a:lstStyle/>
          <a:p>
            <a:r>
              <a:rPr lang="en-IN" sz="2600" b="1" dirty="0" smtClean="0"/>
              <a:t>A pattern of support may be proposed by the following formula-:</a:t>
            </a:r>
            <a:br>
              <a:rPr lang="en-IN" sz="2600" b="1" dirty="0" smtClean="0"/>
            </a:br>
            <a:r>
              <a:rPr lang="en-IN" sz="2600" b="1" dirty="0" smtClean="0"/>
              <a:t> </a:t>
            </a:r>
            <a:br>
              <a:rPr lang="en-IN" sz="2600" b="1" dirty="0" smtClean="0"/>
            </a:br>
            <a:r>
              <a:rPr lang="en-IN" sz="2600" b="1" dirty="0" smtClean="0"/>
              <a:t>		S= (N*</a:t>
            </a:r>
            <a:r>
              <a:rPr lang="en-IN" sz="2600" b="1" dirty="0" err="1" smtClean="0"/>
              <a:t>Bc</a:t>
            </a:r>
            <a:r>
              <a:rPr lang="en-IN" sz="2600" b="1" dirty="0" smtClean="0"/>
              <a:t>) / (W*Sp)</a:t>
            </a:r>
            <a:br>
              <a:rPr lang="en-IN" sz="2600" b="1" dirty="0" smtClean="0"/>
            </a:br>
            <a:r>
              <a:rPr lang="en-IN" sz="2600" b="1" dirty="0" smtClean="0"/>
              <a:t/>
            </a:r>
            <a:br>
              <a:rPr lang="en-IN" sz="2600" b="1" dirty="0" smtClean="0"/>
            </a:br>
            <a:r>
              <a:rPr lang="en-IN" sz="2600" b="1" dirty="0" smtClean="0"/>
              <a:t>			where, N  = no. of bolts/props in a row </a:t>
            </a:r>
            <a:br>
              <a:rPr lang="en-IN" sz="2600" b="1" dirty="0" smtClean="0"/>
            </a:br>
            <a:r>
              <a:rPr lang="en-IN" sz="2600" b="1" dirty="0" smtClean="0"/>
              <a:t>				</a:t>
            </a:r>
            <a:r>
              <a:rPr lang="en-IN" sz="2600" b="1" dirty="0" err="1" smtClean="0"/>
              <a:t>Bc</a:t>
            </a:r>
            <a:r>
              <a:rPr lang="en-IN" sz="2600" b="1" dirty="0" smtClean="0"/>
              <a:t>  = Grouted roof bolt capacity</a:t>
            </a:r>
            <a:br>
              <a:rPr lang="en-IN" sz="2600" b="1" dirty="0" smtClean="0"/>
            </a:br>
            <a:r>
              <a:rPr lang="en-IN" sz="2600" b="1" dirty="0" smtClean="0"/>
              <a:t>				W = width of the slice</a:t>
            </a:r>
            <a:br>
              <a:rPr lang="en-IN" sz="2600" b="1" dirty="0" smtClean="0"/>
            </a:br>
            <a:r>
              <a:rPr lang="en-IN" sz="2600" b="1" dirty="0" smtClean="0"/>
              <a:t>				Sp= spacing between two rows </a:t>
            </a:r>
            <a:br>
              <a:rPr lang="en-IN" sz="2600" b="1" dirty="0" smtClean="0"/>
            </a:br>
            <a:r>
              <a:rPr lang="en-IN" sz="2600" b="1" dirty="0" smtClean="0"/>
              <a:t/>
            </a:r>
            <a:br>
              <a:rPr lang="en-IN" sz="2600" b="1" dirty="0" smtClean="0"/>
            </a:br>
            <a:r>
              <a:rPr lang="en-IN" sz="2600" b="1" dirty="0" smtClean="0"/>
              <a:t> An adequate support safety factor  should be achieved-:</a:t>
            </a:r>
            <a:br>
              <a:rPr lang="en-IN" sz="2600" b="1" dirty="0" smtClean="0"/>
            </a:br>
            <a:r>
              <a:rPr lang="en-IN" sz="2600" b="1" dirty="0" smtClean="0"/>
              <a:t>	about 1.1-1.25 in depillaring areas</a:t>
            </a:r>
            <a:br>
              <a:rPr lang="en-IN" sz="2600" b="1" dirty="0" smtClean="0"/>
            </a:br>
            <a:r>
              <a:rPr lang="en-IN" sz="2600" b="1" dirty="0" smtClean="0"/>
              <a:t>	about 1.5-2.0 for permanent roadways </a:t>
            </a:r>
            <a:br>
              <a:rPr lang="en-IN" sz="2600" b="1" dirty="0" smtClean="0"/>
            </a:br>
            <a:endParaRPr lang="en-IN" sz="2600"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795712" y="-5562600"/>
            <a:ext cx="1552575" cy="838200"/>
          </a:xfrm>
          <a:prstGeom prst="rect">
            <a:avLst/>
          </a:prstGeom>
          <a:noFill/>
          <a:ln w="9525">
            <a:noFill/>
            <a:miter lim="800000"/>
            <a:headEnd/>
            <a:tailEnd/>
          </a:ln>
          <a:effectLst/>
        </p:spPr>
      </p:pic>
      <p:sp>
        <p:nvSpPr>
          <p:cNvPr id="9" name="TextBox 8"/>
          <p:cNvSpPr txBox="1"/>
          <p:nvPr/>
        </p:nvSpPr>
        <p:spPr>
          <a:xfrm>
            <a:off x="838200" y="228600"/>
            <a:ext cx="7162800" cy="830997"/>
          </a:xfrm>
          <a:prstGeom prst="rect">
            <a:avLst/>
          </a:prstGeom>
          <a:noFill/>
        </p:spPr>
        <p:txBody>
          <a:bodyPr wrap="square" rtlCol="0">
            <a:spAutoFit/>
          </a:bodyPr>
          <a:lstStyle/>
          <a:p>
            <a:pPr algn="ctr"/>
            <a:r>
              <a:rPr lang="en-US" sz="4800" b="1" u="sng" dirty="0" smtClean="0"/>
              <a:t>SUPPORT ESTIMATION</a:t>
            </a:r>
            <a:endParaRPr lang="en-IN" sz="4800" b="1" u="sng"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676400"/>
            <a:ext cx="7391400" cy="5181600"/>
          </a:xfrm>
        </p:spPr>
        <p:txBody>
          <a:bodyPr>
            <a:normAutofit fontScale="70000" lnSpcReduction="20000"/>
          </a:bodyPr>
          <a:lstStyle/>
          <a:p>
            <a:pPr lvl="0">
              <a:buNone/>
            </a:pPr>
            <a:r>
              <a:rPr lang="en-IN" sz="3200" dirty="0" smtClean="0"/>
              <a:t>Operating Voltage	 1050 VAC </a:t>
            </a:r>
          </a:p>
          <a:p>
            <a:pPr lvl="0">
              <a:buNone/>
            </a:pPr>
            <a:r>
              <a:rPr lang="en-IN" sz="3200" dirty="0" smtClean="0"/>
              <a:t>Remote 		Radio Remote </a:t>
            </a:r>
          </a:p>
          <a:p>
            <a:pPr lvl="0">
              <a:buNone/>
            </a:pPr>
            <a:r>
              <a:rPr lang="en-IN" sz="3200" dirty="0" smtClean="0"/>
              <a:t>Weight 		58 Te. </a:t>
            </a:r>
          </a:p>
          <a:p>
            <a:pPr lvl="0">
              <a:buNone/>
            </a:pPr>
            <a:r>
              <a:rPr lang="en-IN" sz="3200" dirty="0" smtClean="0"/>
              <a:t>Dimension 		LBH 11020 X 2770 X 1005 mm </a:t>
            </a:r>
          </a:p>
          <a:p>
            <a:pPr lvl="0">
              <a:buNone/>
            </a:pPr>
            <a:r>
              <a:rPr lang="en-IN" sz="3200" dirty="0" smtClean="0"/>
              <a:t>Ground clearance 	305 mm </a:t>
            </a:r>
          </a:p>
          <a:p>
            <a:pPr lvl="0">
              <a:buNone/>
            </a:pPr>
            <a:r>
              <a:rPr lang="en-IN" sz="3200" dirty="0" smtClean="0"/>
              <a:t>Ground bearing pressure 184 </a:t>
            </a:r>
            <a:r>
              <a:rPr lang="en-IN" sz="3200" dirty="0" err="1" smtClean="0"/>
              <a:t>Kpa</a:t>
            </a:r>
            <a:endParaRPr lang="en-IN" sz="3200" dirty="0" smtClean="0"/>
          </a:p>
          <a:p>
            <a:pPr lvl="0">
              <a:buNone/>
            </a:pPr>
            <a:r>
              <a:rPr lang="en-IN" sz="3200" dirty="0" smtClean="0"/>
              <a:t>Cutting height 		2160 - 4600 mm</a:t>
            </a:r>
          </a:p>
          <a:p>
            <a:pPr lvl="0">
              <a:buNone/>
            </a:pPr>
            <a:r>
              <a:rPr lang="en-IN" sz="3200" dirty="0" smtClean="0"/>
              <a:t>Cutting width 		3300 mm </a:t>
            </a:r>
          </a:p>
          <a:p>
            <a:pPr lvl="0">
              <a:buNone/>
            </a:pPr>
            <a:r>
              <a:rPr lang="en-IN" sz="3200" dirty="0" smtClean="0"/>
              <a:t>Cutting drum </a:t>
            </a:r>
            <a:r>
              <a:rPr lang="en-IN" sz="3200" dirty="0" err="1" smtClean="0"/>
              <a:t>dia</a:t>
            </a:r>
            <a:r>
              <a:rPr lang="en-IN" sz="3200" dirty="0" smtClean="0"/>
              <a:t> 	1120 mm </a:t>
            </a:r>
          </a:p>
          <a:p>
            <a:pPr lvl="0">
              <a:buNone/>
            </a:pPr>
            <a:r>
              <a:rPr lang="en-IN" sz="3200" dirty="0" smtClean="0"/>
              <a:t>Drum speed 		50 RPM </a:t>
            </a:r>
          </a:p>
          <a:p>
            <a:pPr lvl="0">
              <a:buNone/>
            </a:pPr>
            <a:r>
              <a:rPr lang="en-IN" sz="3200" dirty="0" smtClean="0"/>
              <a:t>Bit tip speed 		175 </a:t>
            </a:r>
            <a:r>
              <a:rPr lang="en-IN" sz="3200" dirty="0" err="1" smtClean="0"/>
              <a:t>mtr</a:t>
            </a:r>
            <a:r>
              <a:rPr lang="en-IN" sz="3200" dirty="0" smtClean="0"/>
              <a:t>./min. </a:t>
            </a:r>
          </a:p>
          <a:p>
            <a:pPr lvl="0">
              <a:buNone/>
            </a:pPr>
            <a:r>
              <a:rPr lang="en-IN" sz="3200" dirty="0" smtClean="0"/>
              <a:t>No. of Bit 		66 </a:t>
            </a:r>
          </a:p>
          <a:p>
            <a:pPr lvl="0">
              <a:buNone/>
            </a:pPr>
            <a:r>
              <a:rPr lang="en-IN" sz="3200" dirty="0" smtClean="0"/>
              <a:t>Bit attack angle 	55 degree   </a:t>
            </a:r>
          </a:p>
          <a:p>
            <a:pPr lvl="0">
              <a:buNone/>
            </a:pPr>
            <a:r>
              <a:rPr lang="en-IN" sz="3200" dirty="0" smtClean="0"/>
              <a:t>Water pressure required 300 psi   </a:t>
            </a:r>
          </a:p>
          <a:p>
            <a:pPr lvl="0">
              <a:buNone/>
            </a:pPr>
            <a:r>
              <a:rPr lang="en-IN" sz="3200" dirty="0" smtClean="0"/>
              <a:t>Loading Rate 		15 - 27 Te./min. </a:t>
            </a:r>
            <a:endParaRPr lang="en-US" dirty="0"/>
          </a:p>
        </p:txBody>
      </p:sp>
      <p:sp>
        <p:nvSpPr>
          <p:cNvPr id="2" name="Title 1"/>
          <p:cNvSpPr>
            <a:spLocks noGrp="1"/>
          </p:cNvSpPr>
          <p:nvPr>
            <p:ph type="title"/>
          </p:nvPr>
        </p:nvSpPr>
        <p:spPr>
          <a:xfrm>
            <a:off x="457200" y="152400"/>
            <a:ext cx="8229600" cy="1447800"/>
          </a:xfrm>
        </p:spPr>
        <p:txBody>
          <a:bodyPr>
            <a:normAutofit fontScale="90000"/>
          </a:bodyPr>
          <a:lstStyle/>
          <a:p>
            <a:pPr algn="ctr"/>
            <a:r>
              <a:rPr lang="en-US" sz="4000" b="1" u="sng" dirty="0" smtClean="0"/>
              <a:t>DATA ASSIMILATION</a:t>
            </a:r>
            <a:br>
              <a:rPr lang="en-US" sz="4000" b="1" u="sng" dirty="0" smtClean="0"/>
            </a:br>
            <a:r>
              <a:rPr lang="en-US" sz="3600" b="1" u="sng" dirty="0" smtClean="0"/>
              <a:t>Specification of Machines in </a:t>
            </a:r>
            <a:r>
              <a:rPr lang="en-US" sz="3600" b="1" u="sng" dirty="0" err="1" smtClean="0"/>
              <a:t>Sarpi</a:t>
            </a:r>
            <a:r>
              <a:rPr lang="en-US" sz="3600" b="1" u="sng" dirty="0" smtClean="0"/>
              <a:t> Project </a:t>
            </a:r>
            <a:br>
              <a:rPr lang="en-US" sz="3600" b="1" u="sng" dirty="0" smtClean="0"/>
            </a:br>
            <a:r>
              <a:rPr lang="en-US" sz="3600" b="1" u="sng" dirty="0" smtClean="0"/>
              <a:t> Continuous Miner </a:t>
            </a:r>
            <a:r>
              <a:rPr lang="en-US" sz="3600" b="1" u="sng" dirty="0" smtClean="0">
                <a:latin typeface="Arial Black" pitchFamily="34" charset="0"/>
              </a:rPr>
              <a:t>(12CM15)</a:t>
            </a:r>
            <a:endParaRPr lang="en-US" sz="3600" b="1" u="sng" dirty="0">
              <a:latin typeface="Arial Black"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524000"/>
            <a:ext cx="7391400" cy="5181600"/>
          </a:xfrm>
        </p:spPr>
        <p:txBody>
          <a:bodyPr>
            <a:normAutofit/>
          </a:bodyPr>
          <a:lstStyle/>
          <a:p>
            <a:pPr lvl="0">
              <a:buNone/>
            </a:pPr>
            <a:r>
              <a:rPr lang="en-IN" sz="2000" dirty="0" smtClean="0"/>
              <a:t>Operating Voltage 	1050 V  AC </a:t>
            </a:r>
          </a:p>
          <a:p>
            <a:pPr lvl="0">
              <a:buNone/>
            </a:pPr>
            <a:r>
              <a:rPr lang="en-IN" sz="2000" dirty="0" smtClean="0"/>
              <a:t>Total Rating 		126 KW </a:t>
            </a:r>
          </a:p>
          <a:p>
            <a:pPr lvl="0">
              <a:buNone/>
            </a:pPr>
            <a:r>
              <a:rPr lang="en-IN" sz="2000" dirty="0" smtClean="0"/>
              <a:t>Weight 			29800 Kg. </a:t>
            </a:r>
          </a:p>
          <a:p>
            <a:pPr lvl="0">
              <a:buNone/>
            </a:pPr>
            <a:r>
              <a:rPr lang="en-IN" sz="2000" dirty="0" smtClean="0"/>
              <a:t>Ground clearance 	295 mm </a:t>
            </a:r>
          </a:p>
          <a:p>
            <a:pPr lvl="0">
              <a:buNone/>
            </a:pPr>
            <a:r>
              <a:rPr lang="en-IN" sz="2000" dirty="0" smtClean="0"/>
              <a:t>Ground bearing pressure 98 </a:t>
            </a:r>
            <a:r>
              <a:rPr lang="en-IN" sz="2000" dirty="0" err="1" smtClean="0"/>
              <a:t>Kpa</a:t>
            </a:r>
            <a:r>
              <a:rPr lang="en-IN" sz="2000" dirty="0" smtClean="0"/>
              <a:t>   </a:t>
            </a:r>
          </a:p>
          <a:p>
            <a:pPr lvl="0">
              <a:buNone/>
            </a:pPr>
            <a:r>
              <a:rPr lang="en-IN" sz="2000" dirty="0" smtClean="0"/>
              <a:t>Bolting Rate </a:t>
            </a:r>
            <a:r>
              <a:rPr lang="en-IN" sz="2000" dirty="0" err="1" smtClean="0"/>
              <a:t>upto</a:t>
            </a:r>
            <a:r>
              <a:rPr lang="en-IN" sz="2000" dirty="0" smtClean="0"/>
              <a:t> 	25 bolt/hour </a:t>
            </a:r>
          </a:p>
          <a:p>
            <a:pPr lvl="0">
              <a:buNone/>
            </a:pPr>
            <a:r>
              <a:rPr lang="en-IN" sz="2000" dirty="0" smtClean="0"/>
              <a:t>Bolting height max. 	5375 mm </a:t>
            </a:r>
          </a:p>
          <a:p>
            <a:pPr lvl="0">
              <a:buNone/>
            </a:pPr>
            <a:r>
              <a:rPr lang="en-IN" sz="2000" dirty="0" smtClean="0"/>
              <a:t>Min. operating width 	3160 mm   </a:t>
            </a:r>
          </a:p>
          <a:p>
            <a:pPr lvl="0">
              <a:buNone/>
            </a:pPr>
            <a:r>
              <a:rPr lang="en-IN" sz="2000" dirty="0" smtClean="0"/>
              <a:t>Water pressure required 	100-175 Psi </a:t>
            </a:r>
          </a:p>
          <a:p>
            <a:pPr lvl="0">
              <a:buNone/>
            </a:pPr>
            <a:r>
              <a:rPr lang="en-IN" sz="2000" dirty="0" smtClean="0"/>
              <a:t>Water flow required 	100 </a:t>
            </a:r>
            <a:r>
              <a:rPr lang="en-IN" sz="2000" dirty="0" err="1" smtClean="0"/>
              <a:t>Ltr</a:t>
            </a:r>
            <a:r>
              <a:rPr lang="en-IN" sz="2000" dirty="0" smtClean="0"/>
              <a:t>./min.   </a:t>
            </a:r>
          </a:p>
          <a:p>
            <a:pPr lvl="0">
              <a:buNone/>
            </a:pPr>
            <a:r>
              <a:rPr lang="en-IN" sz="2000" dirty="0" smtClean="0"/>
              <a:t>Traction speed 		33 </a:t>
            </a:r>
            <a:r>
              <a:rPr lang="en-IN" sz="2000" dirty="0" err="1" smtClean="0"/>
              <a:t>mtr</a:t>
            </a:r>
            <a:r>
              <a:rPr lang="en-IN" sz="2000" dirty="0" smtClean="0"/>
              <a:t>./min </a:t>
            </a:r>
          </a:p>
          <a:p>
            <a:pPr lvl="0">
              <a:buNone/>
            </a:pPr>
            <a:r>
              <a:rPr lang="en-IN" sz="2000" dirty="0" smtClean="0"/>
              <a:t>Rotation speed 		550 rpm </a:t>
            </a:r>
          </a:p>
          <a:p>
            <a:pPr lvl="0">
              <a:buNone/>
            </a:pPr>
            <a:r>
              <a:rPr lang="en-IN" sz="2000" dirty="0" smtClean="0"/>
              <a:t>Rotation Torque 	384 NM</a:t>
            </a:r>
            <a:endParaRPr lang="en-US" dirty="0"/>
          </a:p>
        </p:txBody>
      </p:sp>
      <p:sp>
        <p:nvSpPr>
          <p:cNvPr id="2" name="Title 1"/>
          <p:cNvSpPr>
            <a:spLocks noGrp="1"/>
          </p:cNvSpPr>
          <p:nvPr>
            <p:ph type="title"/>
          </p:nvPr>
        </p:nvSpPr>
        <p:spPr>
          <a:xfrm>
            <a:off x="457200" y="152400"/>
            <a:ext cx="8229600" cy="1066800"/>
          </a:xfrm>
        </p:spPr>
        <p:txBody>
          <a:bodyPr>
            <a:normAutofit fontScale="90000"/>
          </a:bodyPr>
          <a:lstStyle/>
          <a:p>
            <a:pPr algn="ctr"/>
            <a:r>
              <a:rPr lang="en-US" sz="3600" b="1" u="sng" dirty="0" smtClean="0"/>
              <a:t>QUAD-BOLTER</a:t>
            </a:r>
            <a:br>
              <a:rPr lang="en-US" sz="3600" b="1" u="sng" dirty="0" smtClean="0"/>
            </a:br>
            <a:r>
              <a:rPr lang="en-US" sz="3600" b="1" u="sng" dirty="0" smtClean="0"/>
              <a:t> </a:t>
            </a:r>
            <a:r>
              <a:rPr lang="en-US" sz="3600" b="1" u="sng" dirty="0" smtClean="0">
                <a:latin typeface="Arial Black" pitchFamily="34" charset="0"/>
              </a:rPr>
              <a:t>(RT132)</a:t>
            </a:r>
            <a:endParaRPr lang="en-US" sz="3600" b="1" u="sng" dirty="0">
              <a:latin typeface="Arial Black"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371600"/>
            <a:ext cx="7391400" cy="5334000"/>
          </a:xfrm>
        </p:spPr>
        <p:txBody>
          <a:bodyPr>
            <a:normAutofit lnSpcReduction="10000"/>
          </a:bodyPr>
          <a:lstStyle/>
          <a:p>
            <a:pPr lvl="0">
              <a:buNone/>
            </a:pPr>
            <a:r>
              <a:rPr lang="en-IN" sz="2000" dirty="0" smtClean="0"/>
              <a:t>Operating Voltage 	1050 V  AC </a:t>
            </a:r>
          </a:p>
          <a:p>
            <a:pPr lvl="0">
              <a:buNone/>
            </a:pPr>
            <a:r>
              <a:rPr lang="en-IN" sz="2000" dirty="0" smtClean="0"/>
              <a:t>Total Rating 		202.6 KW </a:t>
            </a:r>
          </a:p>
          <a:p>
            <a:pPr lvl="0">
              <a:buNone/>
            </a:pPr>
            <a:r>
              <a:rPr lang="en-IN" sz="2000" dirty="0" smtClean="0"/>
              <a:t>Weight 			20500 Kg </a:t>
            </a:r>
          </a:p>
          <a:p>
            <a:pPr lvl="0">
              <a:buNone/>
            </a:pPr>
            <a:r>
              <a:rPr lang="en-IN" sz="2000" dirty="0" smtClean="0"/>
              <a:t>Dimension 		LBH 8.99 X 3.05 X 1.31 </a:t>
            </a:r>
            <a:r>
              <a:rPr lang="en-IN" sz="2000" dirty="0" err="1" smtClean="0"/>
              <a:t>mtr</a:t>
            </a:r>
            <a:r>
              <a:rPr lang="en-IN" sz="2000" dirty="0" smtClean="0"/>
              <a:t>. </a:t>
            </a:r>
          </a:p>
          <a:p>
            <a:pPr lvl="0">
              <a:buNone/>
            </a:pPr>
            <a:r>
              <a:rPr lang="en-IN" sz="2000" dirty="0" smtClean="0"/>
              <a:t>Cubic capacity 		10.19 Cubic meter </a:t>
            </a:r>
          </a:p>
          <a:p>
            <a:pPr lvl="0">
              <a:buNone/>
            </a:pPr>
            <a:r>
              <a:rPr lang="en-IN" sz="2000" dirty="0" smtClean="0"/>
              <a:t>Ground clearance 	290 mm </a:t>
            </a:r>
          </a:p>
          <a:p>
            <a:pPr lvl="0">
              <a:buNone/>
            </a:pPr>
            <a:r>
              <a:rPr lang="en-IN" sz="2000" dirty="0" smtClean="0"/>
              <a:t>Ground bearing pressure 520 KPA ( Empty)   </a:t>
            </a:r>
          </a:p>
          <a:p>
            <a:pPr lvl="0">
              <a:buNone/>
            </a:pPr>
            <a:r>
              <a:rPr lang="en-IN" sz="2000" dirty="0" smtClean="0"/>
              <a:t>				830 KPA ( Loaded) </a:t>
            </a:r>
          </a:p>
          <a:p>
            <a:pPr lvl="0">
              <a:buNone/>
            </a:pPr>
            <a:r>
              <a:rPr lang="en-IN" sz="2000" dirty="0" smtClean="0"/>
              <a:t>Gradient 		6 Degree </a:t>
            </a:r>
            <a:r>
              <a:rPr lang="en-IN" sz="2000" dirty="0" err="1" smtClean="0"/>
              <a:t>aproxx</a:t>
            </a:r>
            <a:r>
              <a:rPr lang="en-IN" sz="2000" dirty="0" smtClean="0"/>
              <a:t>. </a:t>
            </a:r>
          </a:p>
          <a:p>
            <a:pPr lvl="0">
              <a:buNone/>
            </a:pPr>
            <a:r>
              <a:rPr lang="en-IN" sz="2000" dirty="0" smtClean="0"/>
              <a:t>Conveyor slow speed 	0.191 m/s </a:t>
            </a:r>
          </a:p>
          <a:p>
            <a:pPr lvl="0">
              <a:buNone/>
            </a:pPr>
            <a:r>
              <a:rPr lang="en-IN" sz="2000" dirty="0" smtClean="0"/>
              <a:t>Conveyor fast speed 	0.342 m/s </a:t>
            </a:r>
          </a:p>
          <a:p>
            <a:pPr lvl="0">
              <a:buNone/>
            </a:pPr>
            <a:r>
              <a:rPr lang="en-IN" sz="2000" dirty="0" smtClean="0"/>
              <a:t>Discharge time 		30-45 Sec.  </a:t>
            </a:r>
          </a:p>
          <a:p>
            <a:pPr lvl="0">
              <a:buNone/>
            </a:pPr>
            <a:r>
              <a:rPr lang="en-IN" sz="2000" dirty="0" smtClean="0"/>
              <a:t>Turning Radius, Inside 	2.59 </a:t>
            </a:r>
            <a:r>
              <a:rPr lang="en-IN" sz="2000" dirty="0" err="1" smtClean="0"/>
              <a:t>mtr</a:t>
            </a:r>
            <a:r>
              <a:rPr lang="en-IN" sz="2000" dirty="0" smtClean="0"/>
              <a:t>. </a:t>
            </a:r>
          </a:p>
          <a:p>
            <a:pPr lvl="0">
              <a:buNone/>
            </a:pPr>
            <a:r>
              <a:rPr lang="en-IN" sz="2000" dirty="0" smtClean="0"/>
              <a:t>Turning Radius, Outside 6.43 </a:t>
            </a:r>
            <a:r>
              <a:rPr lang="en-IN" sz="2000" dirty="0" err="1" smtClean="0"/>
              <a:t>mtr</a:t>
            </a:r>
            <a:r>
              <a:rPr lang="en-IN" sz="2000" dirty="0" smtClean="0"/>
              <a:t>. </a:t>
            </a:r>
            <a:endParaRPr lang="en-US" dirty="0"/>
          </a:p>
        </p:txBody>
      </p:sp>
      <p:sp>
        <p:nvSpPr>
          <p:cNvPr id="2" name="Title 1"/>
          <p:cNvSpPr>
            <a:spLocks noGrp="1"/>
          </p:cNvSpPr>
          <p:nvPr>
            <p:ph type="title"/>
          </p:nvPr>
        </p:nvSpPr>
        <p:spPr>
          <a:xfrm>
            <a:off x="457200" y="152400"/>
            <a:ext cx="8229600" cy="1066800"/>
          </a:xfrm>
        </p:spPr>
        <p:txBody>
          <a:bodyPr>
            <a:normAutofit fontScale="90000"/>
          </a:bodyPr>
          <a:lstStyle/>
          <a:p>
            <a:pPr algn="ctr"/>
            <a:r>
              <a:rPr lang="en-US" sz="3600" b="1" u="sng" dirty="0" smtClean="0"/>
              <a:t>SHUTTLE CAR</a:t>
            </a:r>
            <a:br>
              <a:rPr lang="en-US" sz="3600" b="1" u="sng" dirty="0" smtClean="0"/>
            </a:br>
            <a:r>
              <a:rPr lang="en-US" sz="3600" b="1" u="sng" dirty="0" smtClean="0"/>
              <a:t> </a:t>
            </a:r>
            <a:r>
              <a:rPr lang="en-US" sz="3600" b="1" u="sng" dirty="0" smtClean="0">
                <a:latin typeface="Arial Black" pitchFamily="34" charset="0"/>
              </a:rPr>
              <a:t>(10SC32 B)</a:t>
            </a:r>
            <a:endParaRPr lang="en-US" sz="3600" b="1" u="sng" dirty="0">
              <a:latin typeface="Arial Black"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524000"/>
            <a:ext cx="7391400" cy="5181600"/>
          </a:xfrm>
        </p:spPr>
        <p:txBody>
          <a:bodyPr>
            <a:normAutofit/>
          </a:bodyPr>
          <a:lstStyle/>
          <a:p>
            <a:pPr lvl="0">
              <a:buNone/>
            </a:pPr>
            <a:r>
              <a:rPr lang="en-IN" sz="2000" dirty="0" smtClean="0"/>
              <a:t>Operating Voltage 	1050 V AC </a:t>
            </a:r>
          </a:p>
          <a:p>
            <a:pPr lvl="0">
              <a:buNone/>
            </a:pPr>
            <a:r>
              <a:rPr lang="en-IN" sz="2000" dirty="0" smtClean="0"/>
              <a:t>Total Rating 		112 KW </a:t>
            </a:r>
          </a:p>
          <a:p>
            <a:pPr lvl="0">
              <a:buNone/>
            </a:pPr>
            <a:r>
              <a:rPr lang="en-IN" sz="2000" dirty="0" smtClean="0"/>
              <a:t>Dimension 		9144 X 3059 mm </a:t>
            </a:r>
          </a:p>
          <a:p>
            <a:pPr lvl="0">
              <a:buNone/>
            </a:pPr>
            <a:r>
              <a:rPr lang="en-IN" sz="2000" dirty="0" smtClean="0"/>
              <a:t>Ground clearance Loading end 	203 to 406 mm </a:t>
            </a:r>
          </a:p>
          <a:p>
            <a:pPr lvl="0">
              <a:buNone/>
            </a:pPr>
            <a:r>
              <a:rPr lang="en-IN" sz="2000" dirty="0" smtClean="0"/>
              <a:t>Ground clearance Discharge end 	203 to 584 mm   </a:t>
            </a:r>
          </a:p>
          <a:p>
            <a:pPr lvl="0">
              <a:buNone/>
            </a:pPr>
            <a:r>
              <a:rPr lang="en-IN" sz="2000" dirty="0" smtClean="0"/>
              <a:t>Conveyor width 		1270 mm </a:t>
            </a:r>
          </a:p>
          <a:p>
            <a:pPr lvl="0">
              <a:buNone/>
            </a:pPr>
            <a:r>
              <a:rPr lang="en-IN" sz="2000" dirty="0" smtClean="0"/>
              <a:t>Type of intake 		3 way </a:t>
            </a:r>
          </a:p>
          <a:p>
            <a:pPr lvl="0">
              <a:buNone/>
            </a:pPr>
            <a:r>
              <a:rPr lang="en-IN" sz="2000" dirty="0" smtClean="0"/>
              <a:t>Dump Coal size 	IN 	400 X 600 X 700 mm </a:t>
            </a:r>
          </a:p>
          <a:p>
            <a:pPr lvl="0">
              <a:buNone/>
            </a:pPr>
            <a:r>
              <a:rPr lang="en-IN" sz="2000" dirty="0" smtClean="0"/>
              <a:t>Coal size 	OUT  	Minus 200 mm </a:t>
            </a:r>
          </a:p>
          <a:p>
            <a:pPr lvl="0">
              <a:buNone/>
            </a:pPr>
            <a:r>
              <a:rPr lang="en-IN" sz="2000" dirty="0" smtClean="0"/>
              <a:t>Coal Discharge  		250 - 500 </a:t>
            </a:r>
            <a:r>
              <a:rPr lang="en-IN" sz="2000" dirty="0" err="1" smtClean="0"/>
              <a:t>Tph</a:t>
            </a:r>
            <a:r>
              <a:rPr lang="en-IN" sz="2000" dirty="0" smtClean="0"/>
              <a:t>   </a:t>
            </a:r>
          </a:p>
          <a:p>
            <a:pPr lvl="0">
              <a:buNone/>
            </a:pPr>
            <a:r>
              <a:rPr lang="en-IN" sz="2000" dirty="0" smtClean="0"/>
              <a:t>Traction speed  		12 </a:t>
            </a:r>
            <a:r>
              <a:rPr lang="en-IN" sz="2000" dirty="0" err="1" smtClean="0"/>
              <a:t>mtr</a:t>
            </a:r>
            <a:r>
              <a:rPr lang="en-IN" sz="2000" dirty="0" smtClean="0"/>
              <a:t>./min.</a:t>
            </a:r>
            <a:endParaRPr lang="en-US" dirty="0"/>
          </a:p>
        </p:txBody>
      </p:sp>
      <p:sp>
        <p:nvSpPr>
          <p:cNvPr id="2" name="Title 1"/>
          <p:cNvSpPr>
            <a:spLocks noGrp="1"/>
          </p:cNvSpPr>
          <p:nvPr>
            <p:ph type="title"/>
          </p:nvPr>
        </p:nvSpPr>
        <p:spPr>
          <a:xfrm>
            <a:off x="457200" y="152400"/>
            <a:ext cx="8229600" cy="1066800"/>
          </a:xfrm>
        </p:spPr>
        <p:txBody>
          <a:bodyPr>
            <a:normAutofit/>
          </a:bodyPr>
          <a:lstStyle/>
          <a:p>
            <a:pPr algn="ctr"/>
            <a:r>
              <a:rPr lang="en-US" sz="3600" b="1" u="sng" dirty="0" smtClean="0"/>
              <a:t>FEEDER BREAKER </a:t>
            </a:r>
            <a:r>
              <a:rPr lang="en-US" sz="3600" b="1" u="sng" dirty="0" smtClean="0">
                <a:latin typeface="Arial Black" pitchFamily="34" charset="0"/>
              </a:rPr>
              <a:t>(14BF)</a:t>
            </a:r>
            <a:endParaRPr lang="en-US" sz="3600" b="1" u="sng" dirty="0">
              <a:latin typeface="Arial Black"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9100" y="69850"/>
            <a:ext cx="8474075" cy="6667500"/>
            <a:chOff x="264" y="44"/>
            <a:chExt cx="5338" cy="4200"/>
          </a:xfrm>
        </p:grpSpPr>
        <p:pic>
          <p:nvPicPr>
            <p:cNvPr id="4099" name="Picture 3" descr="Presentation2"/>
            <p:cNvPicPr>
              <a:picLocks noChangeAspect="1" noChangeArrowheads="1"/>
            </p:cNvPicPr>
            <p:nvPr/>
          </p:nvPicPr>
          <p:blipFill>
            <a:blip r:embed="rId2" cstate="print"/>
            <a:srcRect l="6511" t="18291" r="9360" b="77478"/>
            <a:stretch>
              <a:fillRect/>
            </a:stretch>
          </p:blipFill>
          <p:spPr bwMode="auto">
            <a:xfrm>
              <a:off x="494" y="747"/>
              <a:ext cx="4881" cy="99"/>
            </a:xfrm>
            <a:prstGeom prst="rect">
              <a:avLst/>
            </a:prstGeom>
            <a:noFill/>
          </p:spPr>
        </p:pic>
        <p:pic>
          <p:nvPicPr>
            <p:cNvPr id="4100" name="Picture 4" descr="Presentation2"/>
            <p:cNvPicPr>
              <a:picLocks noChangeAspect="1" noChangeArrowheads="1"/>
            </p:cNvPicPr>
            <p:nvPr/>
          </p:nvPicPr>
          <p:blipFill>
            <a:blip r:embed="rId2" cstate="print"/>
            <a:srcRect l="6511" t="18291" r="9360" b="77478"/>
            <a:stretch>
              <a:fillRect/>
            </a:stretch>
          </p:blipFill>
          <p:spPr bwMode="auto">
            <a:xfrm>
              <a:off x="491" y="3960"/>
              <a:ext cx="4881" cy="99"/>
            </a:xfrm>
            <a:prstGeom prst="rect">
              <a:avLst/>
            </a:prstGeom>
            <a:noFill/>
          </p:spPr>
        </p:pic>
        <p:pic>
          <p:nvPicPr>
            <p:cNvPr id="4101" name="Picture 5" descr="CoalCoal LogosCoal Colour Transp"/>
            <p:cNvPicPr>
              <a:picLocks noChangeAspect="1" noChangeArrowheads="1"/>
            </p:cNvPicPr>
            <p:nvPr/>
          </p:nvPicPr>
          <p:blipFill>
            <a:blip r:embed="rId3" cstate="print"/>
            <a:srcRect/>
            <a:stretch>
              <a:fillRect/>
            </a:stretch>
          </p:blipFill>
          <p:spPr bwMode="auto">
            <a:xfrm>
              <a:off x="264" y="44"/>
              <a:ext cx="1008" cy="642"/>
            </a:xfrm>
            <a:prstGeom prst="rect">
              <a:avLst/>
            </a:prstGeom>
            <a:noFill/>
          </p:spPr>
        </p:pic>
        <p:sp>
          <p:nvSpPr>
            <p:cNvPr id="4102" name="Text Box 6"/>
            <p:cNvSpPr txBox="1">
              <a:spLocks noChangeArrowheads="1"/>
            </p:cNvSpPr>
            <p:nvPr/>
          </p:nvSpPr>
          <p:spPr bwMode="auto">
            <a:xfrm>
              <a:off x="480" y="4071"/>
              <a:ext cx="5122"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125 of 390                            </a:t>
              </a:r>
              <a:endParaRPr lang="en-GB" sz="1200" i="1">
                <a:solidFill>
                  <a:srgbClr val="000066"/>
                </a:solidFill>
                <a:latin typeface="Times New Roman" pitchFamily="18" charset="0"/>
              </a:endParaRPr>
            </a:p>
          </p:txBody>
        </p:sp>
        <p:sp>
          <p:nvSpPr>
            <p:cNvPr id="4103" name="Text Box 7"/>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4104" name="WordArt 8"/>
          <p:cNvSpPr>
            <a:spLocks noChangeArrowheads="1" noChangeShapeType="1" noTextEdit="1"/>
          </p:cNvSpPr>
          <p:nvPr/>
        </p:nvSpPr>
        <p:spPr bwMode="auto">
          <a:xfrm>
            <a:off x="1241425" y="2805113"/>
            <a:ext cx="6759575" cy="1443037"/>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0033CC"/>
                    </a:gs>
                    <a:gs pos="100000">
                      <a:srgbClr val="A9CFFD"/>
                    </a:gs>
                  </a:gsLst>
                  <a:lin ang="5400000" scaled="1"/>
                </a:gradFill>
                <a:effectLst>
                  <a:outerShdw dist="35921" dir="2700000" algn="ctr" rotWithShape="0">
                    <a:schemeClr val="tx1"/>
                  </a:outerShdw>
                </a:effectLst>
                <a:latin typeface="Impact"/>
              </a:rPr>
              <a:t>INSTALLATION OF ROTARY</a:t>
            </a:r>
          </a:p>
          <a:p>
            <a:pPr algn="ctr"/>
            <a:r>
              <a:rPr lang="en-US" sz="3600" kern="10">
                <a:ln w="9525">
                  <a:noFill/>
                  <a:round/>
                  <a:headEnd/>
                  <a:tailEnd/>
                </a:ln>
                <a:gradFill rotWithShape="1">
                  <a:gsLst>
                    <a:gs pos="0">
                      <a:srgbClr val="0033CC"/>
                    </a:gs>
                    <a:gs pos="100000">
                      <a:srgbClr val="A9CFFD"/>
                    </a:gs>
                  </a:gsLst>
                  <a:lin ang="5400000" scaled="1"/>
                </a:gradFill>
                <a:effectLst>
                  <a:outerShdw dist="35921" dir="2700000" algn="ctr" rotWithShape="0">
                    <a:schemeClr val="tx1"/>
                  </a:outerShdw>
                </a:effectLst>
                <a:latin typeface="Impact"/>
              </a:rPr>
              <a:t>SINGLE HEIGHT TELLTALES</a:t>
            </a:r>
          </a:p>
        </p:txBody>
      </p:sp>
      <p:grpSp>
        <p:nvGrpSpPr>
          <p:cNvPr id="3" name="Group 9"/>
          <p:cNvGrpSpPr>
            <a:grpSpLocks/>
          </p:cNvGrpSpPr>
          <p:nvPr/>
        </p:nvGrpSpPr>
        <p:grpSpPr bwMode="auto">
          <a:xfrm>
            <a:off x="0" y="0"/>
            <a:ext cx="2044700" cy="1192213"/>
            <a:chOff x="0" y="0"/>
            <a:chExt cx="1288" cy="751"/>
          </a:xfrm>
        </p:grpSpPr>
        <p:sp>
          <p:nvSpPr>
            <p:cNvPr id="4106" name="Rectangle 10"/>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1"/>
            <p:cNvGrpSpPr>
              <a:grpSpLocks/>
            </p:cNvGrpSpPr>
            <p:nvPr/>
          </p:nvGrpSpPr>
          <p:grpSpPr bwMode="auto">
            <a:xfrm>
              <a:off x="265" y="80"/>
              <a:ext cx="499" cy="671"/>
              <a:chOff x="1842" y="2424"/>
              <a:chExt cx="906" cy="1350"/>
            </a:xfrm>
          </p:grpSpPr>
          <p:grpSp>
            <p:nvGrpSpPr>
              <p:cNvPr id="5" name="Group 12"/>
              <p:cNvGrpSpPr>
                <a:grpSpLocks/>
              </p:cNvGrpSpPr>
              <p:nvPr/>
            </p:nvGrpSpPr>
            <p:grpSpPr bwMode="auto">
              <a:xfrm>
                <a:off x="1842" y="2424"/>
                <a:ext cx="906" cy="1037"/>
                <a:chOff x="1914" y="1476"/>
                <a:chExt cx="906" cy="1037"/>
              </a:xfrm>
            </p:grpSpPr>
            <p:sp>
              <p:nvSpPr>
                <p:cNvPr id="4109" name="AutoShape 13"/>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4110" name="Line 14"/>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4111" name="AutoShape 15"/>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4112" name="AutoShape 16"/>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4113" name="Line 17"/>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4114" name="WordArt 18"/>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4115" name="Line 19"/>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4116" name="WordArt 20"/>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sp>
        <p:nvSpPr>
          <p:cNvPr id="4117" name="Rectangle 21"/>
          <p:cNvSpPr>
            <a:spLocks noChangeArrowheads="1"/>
          </p:cNvSpPr>
          <p:nvPr/>
        </p:nvSpPr>
        <p:spPr bwMode="auto">
          <a:xfrm>
            <a:off x="6146800" y="6464300"/>
            <a:ext cx="2171700" cy="39370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6" name="Group 22"/>
          <p:cNvGrpSpPr>
            <a:grpSpLocks/>
          </p:cNvGrpSpPr>
          <p:nvPr/>
        </p:nvGrpSpPr>
        <p:grpSpPr bwMode="auto">
          <a:xfrm>
            <a:off x="8050213" y="203200"/>
            <a:ext cx="865187" cy="831850"/>
            <a:chOff x="5607" y="3750"/>
            <a:chExt cx="462" cy="435"/>
          </a:xfrm>
        </p:grpSpPr>
        <p:sp>
          <p:nvSpPr>
            <p:cNvPr id="4119" name="Rectangle 23"/>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4120" name="Rectangle 24"/>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4121" name="Rectangle 25"/>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4122" name="Rectangle 26"/>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4123" name="Rectangle 27"/>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4124" name="Rectangle 28"/>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4125" name="Rectangle 29"/>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4126" name="Rectangle 30"/>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4127" name="Rectangle 31"/>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4128" name="Rectangle 32"/>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4129" name="Rectangle 33"/>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4130" name="Rectangle 34"/>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4131" name="Rectangle 35"/>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4132" name="Rectangle 36"/>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4133" name="Rectangle 37"/>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5181600"/>
          </a:xfrm>
        </p:spPr>
        <p:txBody>
          <a:bodyPr>
            <a:normAutofit lnSpcReduction="10000"/>
          </a:bodyPr>
          <a:lstStyle/>
          <a:p>
            <a:r>
              <a:rPr lang="en-IN" dirty="0" smtClean="0"/>
              <a:t>First introduced in the late 1940's, continuous miners provided a quantum leap in the speed and efficiency of extracting coal. </a:t>
            </a:r>
          </a:p>
          <a:p>
            <a:r>
              <a:rPr lang="en-IN" dirty="0" smtClean="0"/>
              <a:t>Modern versions operate on basically the same principal as their predecessors using a </a:t>
            </a:r>
            <a:r>
              <a:rPr lang="en-IN" u="sng" dirty="0" smtClean="0"/>
              <a:t>large rotating steel drum</a:t>
            </a:r>
            <a:r>
              <a:rPr lang="en-IN" dirty="0" smtClean="0"/>
              <a:t> equipped with </a:t>
            </a:r>
            <a:r>
              <a:rPr lang="en-IN" b="1" u="sng" dirty="0" smtClean="0"/>
              <a:t>tungsten carbide steel </a:t>
            </a:r>
            <a:r>
              <a:rPr lang="en-IN" dirty="0" smtClean="0"/>
              <a:t>'teeth' or cutting bits to cut the coal. </a:t>
            </a:r>
          </a:p>
          <a:p>
            <a:r>
              <a:rPr lang="en-IN" dirty="0" smtClean="0"/>
              <a:t>Modern continuous miners are highly productive and are </a:t>
            </a:r>
            <a:r>
              <a:rPr lang="en-IN" b="1" u="sng" dirty="0" smtClean="0"/>
              <a:t>remotely controlled </a:t>
            </a:r>
            <a:r>
              <a:rPr lang="en-IN" dirty="0" smtClean="0"/>
              <a:t>being designed for a variety of seams and mining conditions. </a:t>
            </a:r>
          </a:p>
          <a:p>
            <a:r>
              <a:rPr lang="en-IN" dirty="0" smtClean="0"/>
              <a:t>These make possible even fuller recovery of the available coal, while removing the machine operator further from the working area.</a:t>
            </a:r>
            <a:endParaRPr lang="en-US" dirty="0"/>
          </a:p>
        </p:txBody>
      </p:sp>
      <p:sp>
        <p:nvSpPr>
          <p:cNvPr id="2" name="Title 1"/>
          <p:cNvSpPr>
            <a:spLocks noGrp="1"/>
          </p:cNvSpPr>
          <p:nvPr>
            <p:ph type="title"/>
          </p:nvPr>
        </p:nvSpPr>
        <p:spPr>
          <a:xfrm>
            <a:off x="0" y="304800"/>
            <a:ext cx="9144000" cy="1219200"/>
          </a:xfrm>
        </p:spPr>
        <p:txBody>
          <a:bodyPr>
            <a:noAutofit/>
          </a:bodyPr>
          <a:lstStyle/>
          <a:p>
            <a:pPr algn="ctr"/>
            <a:r>
              <a:rPr lang="en-US" sz="4800" b="1" u="sng" dirty="0" smtClean="0"/>
              <a:t>INTRODUCTION- </a:t>
            </a:r>
            <a:br>
              <a:rPr lang="en-US" sz="4800" b="1" u="sng" dirty="0" smtClean="0"/>
            </a:br>
            <a:r>
              <a:rPr lang="en-US" sz="4800" b="1" u="sng" dirty="0" smtClean="0"/>
              <a:t>CONTINUOUS MINER</a:t>
            </a:r>
            <a:endParaRPr lang="en-US" sz="4800" b="1" u="sng"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2"/>
          <p:cNvSpPr>
            <a:spLocks/>
          </p:cNvSpPr>
          <p:nvPr/>
        </p:nvSpPr>
        <p:spPr bwMode="auto">
          <a:xfrm>
            <a:off x="6456363" y="1433513"/>
            <a:ext cx="1570037" cy="4356100"/>
          </a:xfrm>
          <a:custGeom>
            <a:avLst/>
            <a:gdLst/>
            <a:ahLst/>
            <a:cxnLst>
              <a:cxn ang="0">
                <a:pos x="0" y="2744"/>
              </a:cxn>
              <a:cxn ang="0">
                <a:pos x="411" y="2744"/>
              </a:cxn>
              <a:cxn ang="0">
                <a:pos x="422" y="533"/>
              </a:cxn>
              <a:cxn ang="0">
                <a:pos x="611" y="544"/>
              </a:cxn>
              <a:cxn ang="0">
                <a:pos x="603" y="2741"/>
              </a:cxn>
              <a:cxn ang="0">
                <a:pos x="989" y="2744"/>
              </a:cxn>
              <a:cxn ang="0">
                <a:pos x="989" y="0"/>
              </a:cxn>
              <a:cxn ang="0">
                <a:pos x="0" y="0"/>
              </a:cxn>
              <a:cxn ang="0">
                <a:pos x="0" y="2744"/>
              </a:cxn>
            </a:cxnLst>
            <a:rect l="0" t="0" r="r" b="b"/>
            <a:pathLst>
              <a:path w="989" h="2744">
                <a:moveTo>
                  <a:pt x="0" y="2744"/>
                </a:moveTo>
                <a:lnTo>
                  <a:pt x="411" y="2744"/>
                </a:lnTo>
                <a:lnTo>
                  <a:pt x="422" y="533"/>
                </a:lnTo>
                <a:lnTo>
                  <a:pt x="611" y="544"/>
                </a:lnTo>
                <a:lnTo>
                  <a:pt x="603" y="2741"/>
                </a:lnTo>
                <a:lnTo>
                  <a:pt x="989" y="2744"/>
                </a:lnTo>
                <a:lnTo>
                  <a:pt x="989" y="0"/>
                </a:lnTo>
                <a:lnTo>
                  <a:pt x="0" y="0"/>
                </a:lnTo>
                <a:lnTo>
                  <a:pt x="0" y="2744"/>
                </a:lnTo>
                <a:close/>
              </a:path>
            </a:pathLst>
          </a:custGeom>
          <a:solidFill>
            <a:srgbClr val="C0C0C0"/>
          </a:solidFill>
          <a:ln w="9525">
            <a:noFill/>
            <a:round/>
            <a:headEnd/>
            <a:tailEnd/>
          </a:ln>
          <a:effectLst/>
        </p:spPr>
        <p:txBody>
          <a:bodyPr wrap="none" anchor="ctr"/>
          <a:lstStyle/>
          <a:p>
            <a:endParaRPr lang="en-US"/>
          </a:p>
        </p:txBody>
      </p:sp>
      <p:sp>
        <p:nvSpPr>
          <p:cNvPr id="5123" name="Freeform 3"/>
          <p:cNvSpPr>
            <a:spLocks/>
          </p:cNvSpPr>
          <p:nvPr/>
        </p:nvSpPr>
        <p:spPr bwMode="auto">
          <a:xfrm>
            <a:off x="6477000" y="2286000"/>
            <a:ext cx="1574800" cy="3505200"/>
          </a:xfrm>
          <a:custGeom>
            <a:avLst/>
            <a:gdLst/>
            <a:ahLst/>
            <a:cxnLst>
              <a:cxn ang="0">
                <a:pos x="0" y="1920"/>
              </a:cxn>
              <a:cxn ang="0">
                <a:pos x="1056" y="1920"/>
              </a:cxn>
              <a:cxn ang="0">
                <a:pos x="1056" y="0"/>
              </a:cxn>
              <a:cxn ang="0">
                <a:pos x="1536" y="0"/>
              </a:cxn>
              <a:cxn ang="0">
                <a:pos x="1536" y="1920"/>
              </a:cxn>
              <a:cxn ang="0">
                <a:pos x="2592" y="1920"/>
              </a:cxn>
            </a:cxnLst>
            <a:rect l="0" t="0" r="r" b="b"/>
            <a:pathLst>
              <a:path w="2592" h="1920">
                <a:moveTo>
                  <a:pt x="0" y="1920"/>
                </a:moveTo>
                <a:lnTo>
                  <a:pt x="1056" y="1920"/>
                </a:lnTo>
                <a:lnTo>
                  <a:pt x="1056" y="0"/>
                </a:lnTo>
                <a:lnTo>
                  <a:pt x="1536" y="0"/>
                </a:lnTo>
                <a:lnTo>
                  <a:pt x="1536" y="1920"/>
                </a:lnTo>
                <a:lnTo>
                  <a:pt x="2592" y="1920"/>
                </a:lnTo>
              </a:path>
            </a:pathLst>
          </a:custGeom>
          <a:noFill/>
          <a:ln w="28575" cmpd="sng">
            <a:solidFill>
              <a:schemeClr val="tx1"/>
            </a:solidFill>
            <a:round/>
            <a:headEnd/>
            <a:tailEnd/>
          </a:ln>
          <a:effectLst/>
        </p:spPr>
        <p:txBody>
          <a:bodyPr wrap="none" anchor="ctr"/>
          <a:lstStyle/>
          <a:p>
            <a:endParaRPr lang="en-US"/>
          </a:p>
        </p:txBody>
      </p:sp>
      <p:sp>
        <p:nvSpPr>
          <p:cNvPr id="5124" name="Line 4"/>
          <p:cNvSpPr>
            <a:spLocks noChangeShapeType="1"/>
          </p:cNvSpPr>
          <p:nvPr/>
        </p:nvSpPr>
        <p:spPr bwMode="auto">
          <a:xfrm flipH="1">
            <a:off x="6324600" y="3498850"/>
            <a:ext cx="768350" cy="0"/>
          </a:xfrm>
          <a:prstGeom prst="line">
            <a:avLst/>
          </a:prstGeom>
          <a:noFill/>
          <a:ln w="19050">
            <a:solidFill>
              <a:schemeClr val="tx1"/>
            </a:solidFill>
            <a:round/>
            <a:headEnd type="triangle" w="med" len="med"/>
            <a:tailEnd/>
          </a:ln>
          <a:effectLst/>
        </p:spPr>
        <p:txBody>
          <a:bodyPr wrap="none" anchor="ctr"/>
          <a:lstStyle/>
          <a:p>
            <a:endParaRPr lang="en-US"/>
          </a:p>
        </p:txBody>
      </p:sp>
      <p:sp>
        <p:nvSpPr>
          <p:cNvPr id="5125" name="Line 5"/>
          <p:cNvSpPr>
            <a:spLocks noChangeShapeType="1"/>
          </p:cNvSpPr>
          <p:nvPr/>
        </p:nvSpPr>
        <p:spPr bwMode="auto">
          <a:xfrm>
            <a:off x="7431088" y="3498850"/>
            <a:ext cx="768350" cy="0"/>
          </a:xfrm>
          <a:prstGeom prst="line">
            <a:avLst/>
          </a:prstGeom>
          <a:noFill/>
          <a:ln w="19050">
            <a:solidFill>
              <a:schemeClr val="tx1"/>
            </a:solidFill>
            <a:round/>
            <a:headEnd type="triangle" w="med" len="med"/>
            <a:tailEnd/>
          </a:ln>
          <a:effectLst/>
        </p:spPr>
        <p:txBody>
          <a:bodyPr wrap="none" anchor="ctr"/>
          <a:lstStyle/>
          <a:p>
            <a:endParaRPr lang="en-US"/>
          </a:p>
        </p:txBody>
      </p:sp>
      <p:sp>
        <p:nvSpPr>
          <p:cNvPr id="5126" name="Text Box 6"/>
          <p:cNvSpPr txBox="1">
            <a:spLocks noChangeArrowheads="1"/>
          </p:cNvSpPr>
          <p:nvPr/>
        </p:nvSpPr>
        <p:spPr bwMode="auto">
          <a:xfrm>
            <a:off x="7467600" y="3143250"/>
            <a:ext cx="987425" cy="336550"/>
          </a:xfrm>
          <a:prstGeom prst="rect">
            <a:avLst/>
          </a:prstGeom>
          <a:noFill/>
          <a:ln w="9525">
            <a:noFill/>
            <a:miter lim="800000"/>
            <a:headEnd/>
            <a:tailEnd/>
          </a:ln>
          <a:effectLst/>
        </p:spPr>
        <p:txBody>
          <a:bodyPr wrap="none">
            <a:spAutoFit/>
          </a:bodyPr>
          <a:lstStyle/>
          <a:p>
            <a:r>
              <a:rPr lang="en-US" sz="1600" b="1"/>
              <a:t>28mm Ø</a:t>
            </a:r>
          </a:p>
        </p:txBody>
      </p:sp>
      <p:sp>
        <p:nvSpPr>
          <p:cNvPr id="5127" name="Text Box 7"/>
          <p:cNvSpPr txBox="1">
            <a:spLocks noChangeArrowheads="1"/>
          </p:cNvSpPr>
          <p:nvPr/>
        </p:nvSpPr>
        <p:spPr bwMode="auto">
          <a:xfrm>
            <a:off x="635000" y="3175000"/>
            <a:ext cx="4200525" cy="1552575"/>
          </a:xfrm>
          <a:prstGeom prst="rect">
            <a:avLst/>
          </a:prstGeom>
          <a:noFill/>
          <a:ln w="9525">
            <a:noFill/>
            <a:miter lim="800000"/>
            <a:headEnd/>
            <a:tailEnd/>
          </a:ln>
          <a:effectLst/>
        </p:spPr>
        <p:txBody>
          <a:bodyPr wrap="none">
            <a:spAutoFit/>
          </a:bodyPr>
          <a:lstStyle/>
          <a:p>
            <a:pPr algn="ctr"/>
            <a:r>
              <a:rPr lang="en-US" sz="2400" b="1">
                <a:solidFill>
                  <a:srgbClr val="0000FF"/>
                </a:solidFill>
              </a:rPr>
              <a:t>Drill a vertical 28mm/35mm </a:t>
            </a:r>
          </a:p>
          <a:p>
            <a:pPr algn="ctr"/>
            <a:r>
              <a:rPr lang="en-US" sz="2400" b="1">
                <a:solidFill>
                  <a:srgbClr val="0000FF"/>
                </a:solidFill>
              </a:rPr>
              <a:t>diameter hole in the roof </a:t>
            </a:r>
          </a:p>
          <a:p>
            <a:pPr algn="ctr"/>
            <a:r>
              <a:rPr lang="en-US" sz="2400" b="1">
                <a:solidFill>
                  <a:srgbClr val="0000FF"/>
                </a:solidFill>
              </a:rPr>
              <a:t>to 4m minimum above </a:t>
            </a:r>
          </a:p>
          <a:p>
            <a:pPr algn="ctr"/>
            <a:r>
              <a:rPr lang="en-US" sz="2400" b="1">
                <a:solidFill>
                  <a:srgbClr val="0000FF"/>
                </a:solidFill>
              </a:rPr>
              <a:t>the roofline.</a:t>
            </a:r>
          </a:p>
        </p:txBody>
      </p:sp>
      <p:sp>
        <p:nvSpPr>
          <p:cNvPr id="5128" name="Line 8"/>
          <p:cNvSpPr>
            <a:spLocks noChangeShapeType="1"/>
          </p:cNvSpPr>
          <p:nvPr/>
        </p:nvSpPr>
        <p:spPr bwMode="auto">
          <a:xfrm>
            <a:off x="6096000" y="2266950"/>
            <a:ext cx="0" cy="3524250"/>
          </a:xfrm>
          <a:prstGeom prst="line">
            <a:avLst/>
          </a:prstGeom>
          <a:noFill/>
          <a:ln w="38100">
            <a:solidFill>
              <a:schemeClr val="tx1"/>
            </a:solidFill>
            <a:round/>
            <a:headEnd type="triangle" w="med" len="med"/>
            <a:tailEnd type="triangle" w="med" len="med"/>
          </a:ln>
          <a:effectLst/>
        </p:spPr>
        <p:txBody>
          <a:bodyPr wrap="none" anchor="ctr"/>
          <a:lstStyle/>
          <a:p>
            <a:endParaRPr lang="en-US"/>
          </a:p>
        </p:txBody>
      </p:sp>
      <p:sp>
        <p:nvSpPr>
          <p:cNvPr id="5129" name="Text Box 9"/>
          <p:cNvSpPr txBox="1">
            <a:spLocks noChangeArrowheads="1"/>
          </p:cNvSpPr>
          <p:nvPr/>
        </p:nvSpPr>
        <p:spPr bwMode="auto">
          <a:xfrm rot="-5400000">
            <a:off x="5384801" y="3905250"/>
            <a:ext cx="1085850" cy="396875"/>
          </a:xfrm>
          <a:prstGeom prst="rect">
            <a:avLst/>
          </a:prstGeom>
          <a:noFill/>
          <a:ln w="9525">
            <a:noFill/>
            <a:miter lim="800000"/>
            <a:headEnd/>
            <a:tailEnd/>
          </a:ln>
          <a:effectLst/>
        </p:spPr>
        <p:txBody>
          <a:bodyPr wrap="none">
            <a:spAutoFit/>
          </a:bodyPr>
          <a:lstStyle/>
          <a:p>
            <a:r>
              <a:rPr lang="en-US" sz="2000"/>
              <a:t>Min: 4m</a:t>
            </a:r>
          </a:p>
        </p:txBody>
      </p:sp>
      <p:grpSp>
        <p:nvGrpSpPr>
          <p:cNvPr id="2" name="Group 10"/>
          <p:cNvGrpSpPr>
            <a:grpSpLocks/>
          </p:cNvGrpSpPr>
          <p:nvPr/>
        </p:nvGrpSpPr>
        <p:grpSpPr bwMode="auto">
          <a:xfrm>
            <a:off x="419100" y="69850"/>
            <a:ext cx="8466138" cy="6667500"/>
            <a:chOff x="264" y="44"/>
            <a:chExt cx="5333" cy="4200"/>
          </a:xfrm>
        </p:grpSpPr>
        <p:pic>
          <p:nvPicPr>
            <p:cNvPr id="5131" name="Picture 11" descr="Presentation2"/>
            <p:cNvPicPr>
              <a:picLocks noChangeAspect="1" noChangeArrowheads="1"/>
            </p:cNvPicPr>
            <p:nvPr/>
          </p:nvPicPr>
          <p:blipFill>
            <a:blip r:embed="rId2" cstate="print"/>
            <a:srcRect l="6511" t="18291" r="9360" b="77478"/>
            <a:stretch>
              <a:fillRect/>
            </a:stretch>
          </p:blipFill>
          <p:spPr bwMode="auto">
            <a:xfrm>
              <a:off x="494" y="747"/>
              <a:ext cx="4881" cy="99"/>
            </a:xfrm>
            <a:prstGeom prst="rect">
              <a:avLst/>
            </a:prstGeom>
            <a:noFill/>
          </p:spPr>
        </p:pic>
        <p:pic>
          <p:nvPicPr>
            <p:cNvPr id="5132" name="Picture 12" descr="Presentation2"/>
            <p:cNvPicPr>
              <a:picLocks noChangeAspect="1" noChangeArrowheads="1"/>
            </p:cNvPicPr>
            <p:nvPr/>
          </p:nvPicPr>
          <p:blipFill>
            <a:blip r:embed="rId2" cstate="print"/>
            <a:srcRect l="6511" t="18291" r="9360" b="77478"/>
            <a:stretch>
              <a:fillRect/>
            </a:stretch>
          </p:blipFill>
          <p:spPr bwMode="auto">
            <a:xfrm>
              <a:off x="491" y="3960"/>
              <a:ext cx="4881" cy="99"/>
            </a:xfrm>
            <a:prstGeom prst="rect">
              <a:avLst/>
            </a:prstGeom>
            <a:noFill/>
          </p:spPr>
        </p:pic>
        <p:pic>
          <p:nvPicPr>
            <p:cNvPr id="5133" name="Picture 13" descr="CoalCoal LogosCoal Colour Transp"/>
            <p:cNvPicPr>
              <a:picLocks noChangeAspect="1" noChangeArrowheads="1"/>
            </p:cNvPicPr>
            <p:nvPr/>
          </p:nvPicPr>
          <p:blipFill>
            <a:blip r:embed="rId3" cstate="print"/>
            <a:srcRect/>
            <a:stretch>
              <a:fillRect/>
            </a:stretch>
          </p:blipFill>
          <p:spPr bwMode="auto">
            <a:xfrm>
              <a:off x="264" y="44"/>
              <a:ext cx="1008" cy="642"/>
            </a:xfrm>
            <a:prstGeom prst="rect">
              <a:avLst/>
            </a:prstGeom>
            <a:noFill/>
          </p:spPr>
        </p:pic>
        <p:sp>
          <p:nvSpPr>
            <p:cNvPr id="5134" name="Text Box 14"/>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5135" name="Text Box 15"/>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5136" name="Text Box 16"/>
          <p:cNvSpPr txBox="1">
            <a:spLocks noChangeArrowheads="1"/>
          </p:cNvSpPr>
          <p:nvPr/>
        </p:nvSpPr>
        <p:spPr bwMode="auto">
          <a:xfrm>
            <a:off x="4365625" y="531813"/>
            <a:ext cx="1584325"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1</a:t>
            </a:r>
          </a:p>
        </p:txBody>
      </p:sp>
      <p:grpSp>
        <p:nvGrpSpPr>
          <p:cNvPr id="3" name="Group 17"/>
          <p:cNvGrpSpPr>
            <a:grpSpLocks/>
          </p:cNvGrpSpPr>
          <p:nvPr/>
        </p:nvGrpSpPr>
        <p:grpSpPr bwMode="auto">
          <a:xfrm>
            <a:off x="0" y="0"/>
            <a:ext cx="2044700" cy="1192213"/>
            <a:chOff x="0" y="0"/>
            <a:chExt cx="1288" cy="751"/>
          </a:xfrm>
        </p:grpSpPr>
        <p:sp>
          <p:nvSpPr>
            <p:cNvPr id="5138" name="Rectangle 18"/>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9"/>
            <p:cNvGrpSpPr>
              <a:grpSpLocks/>
            </p:cNvGrpSpPr>
            <p:nvPr/>
          </p:nvGrpSpPr>
          <p:grpSpPr bwMode="auto">
            <a:xfrm>
              <a:off x="265" y="80"/>
              <a:ext cx="499" cy="671"/>
              <a:chOff x="1842" y="2424"/>
              <a:chExt cx="906" cy="1350"/>
            </a:xfrm>
          </p:grpSpPr>
          <p:grpSp>
            <p:nvGrpSpPr>
              <p:cNvPr id="5" name="Group 20"/>
              <p:cNvGrpSpPr>
                <a:grpSpLocks/>
              </p:cNvGrpSpPr>
              <p:nvPr/>
            </p:nvGrpSpPr>
            <p:grpSpPr bwMode="auto">
              <a:xfrm>
                <a:off x="1842" y="2424"/>
                <a:ext cx="906" cy="1037"/>
                <a:chOff x="1914" y="1476"/>
                <a:chExt cx="906" cy="1037"/>
              </a:xfrm>
            </p:grpSpPr>
            <p:sp>
              <p:nvSpPr>
                <p:cNvPr id="5141" name="AutoShape 21"/>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5142" name="Line 22"/>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5143" name="AutoShape 23"/>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5144" name="AutoShape 24"/>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5145" name="Line 25"/>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5146" name="WordArt 26"/>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5147" name="Line 27"/>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5148" name="WordArt 28"/>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9"/>
          <p:cNvGrpSpPr>
            <a:grpSpLocks/>
          </p:cNvGrpSpPr>
          <p:nvPr/>
        </p:nvGrpSpPr>
        <p:grpSpPr bwMode="auto">
          <a:xfrm>
            <a:off x="8050213" y="203200"/>
            <a:ext cx="865187" cy="831850"/>
            <a:chOff x="5607" y="3750"/>
            <a:chExt cx="462" cy="435"/>
          </a:xfrm>
        </p:grpSpPr>
        <p:sp>
          <p:nvSpPr>
            <p:cNvPr id="5150" name="Rectangle 30"/>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5151" name="Rectangle 31"/>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5152" name="Rectangle 32"/>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5153" name="Rectangle 33"/>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5154" name="Rectangle 34"/>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5155" name="Rectangle 35"/>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5156" name="Rectangle 36"/>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5157" name="Rectangle 37"/>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5158" name="Rectangle 38"/>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5159" name="Rectangle 39"/>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5160" name="Rectangle 40"/>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5161" name="Rectangle 41"/>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5162" name="Rectangle 42"/>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5163" name="Rectangle 43"/>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5164" name="Rectangle 44"/>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11150" y="2768600"/>
            <a:ext cx="3702050" cy="1917700"/>
          </a:xfrm>
          <a:prstGeom prst="rect">
            <a:avLst/>
          </a:prstGeom>
          <a:noFill/>
          <a:ln w="9525">
            <a:noFill/>
            <a:miter lim="800000"/>
            <a:headEnd/>
            <a:tailEnd/>
          </a:ln>
          <a:effectLst/>
        </p:spPr>
        <p:txBody>
          <a:bodyPr wrap="none">
            <a:spAutoFit/>
          </a:bodyPr>
          <a:lstStyle/>
          <a:p>
            <a:pPr algn="ctr"/>
            <a:r>
              <a:rPr lang="en-US" sz="2400" b="1">
                <a:solidFill>
                  <a:srgbClr val="0000FF"/>
                </a:solidFill>
              </a:rPr>
              <a:t>Remove the telltale </a:t>
            </a:r>
          </a:p>
          <a:p>
            <a:pPr algn="ctr"/>
            <a:r>
              <a:rPr lang="en-US" sz="2400" b="1">
                <a:solidFill>
                  <a:srgbClr val="0000FF"/>
                </a:solidFill>
              </a:rPr>
              <a:t>from its packaging.</a:t>
            </a:r>
          </a:p>
          <a:p>
            <a:pPr algn="ctr"/>
            <a:r>
              <a:rPr lang="en-US" sz="2400" b="1">
                <a:solidFill>
                  <a:srgbClr val="0000FF"/>
                </a:solidFill>
              </a:rPr>
              <a:t>Unwind the anchor wire,</a:t>
            </a:r>
          </a:p>
          <a:p>
            <a:pPr algn="ctr"/>
            <a:r>
              <a:rPr lang="en-US" sz="2400" b="1">
                <a:solidFill>
                  <a:srgbClr val="0000FF"/>
                </a:solidFill>
              </a:rPr>
              <a:t>taking care not to </a:t>
            </a:r>
          </a:p>
          <a:p>
            <a:pPr algn="ctr"/>
            <a:r>
              <a:rPr lang="en-US" sz="2400" b="1">
                <a:solidFill>
                  <a:srgbClr val="0000FF"/>
                </a:solidFill>
              </a:rPr>
              <a:t>tangle the wire </a:t>
            </a:r>
          </a:p>
        </p:txBody>
      </p:sp>
      <p:pic>
        <p:nvPicPr>
          <p:cNvPr id="6147" name="Picture 3" descr="Pic00048"/>
          <p:cNvPicPr>
            <a:picLocks noChangeAspect="1" noChangeArrowheads="1"/>
          </p:cNvPicPr>
          <p:nvPr/>
        </p:nvPicPr>
        <p:blipFill>
          <a:blip r:embed="rId2" cstate="print"/>
          <a:srcRect/>
          <a:stretch>
            <a:fillRect/>
          </a:stretch>
        </p:blipFill>
        <p:spPr bwMode="auto">
          <a:xfrm>
            <a:off x="4343400" y="2025650"/>
            <a:ext cx="4640263" cy="3749675"/>
          </a:xfrm>
          <a:prstGeom prst="rect">
            <a:avLst/>
          </a:prstGeom>
          <a:noFill/>
          <a:ln w="9525">
            <a:solidFill>
              <a:schemeClr val="tx1"/>
            </a:solidFill>
            <a:miter lim="800000"/>
            <a:headEnd/>
            <a:tailEnd/>
          </a:ln>
        </p:spPr>
      </p:pic>
      <p:grpSp>
        <p:nvGrpSpPr>
          <p:cNvPr id="2" name="Group 4"/>
          <p:cNvGrpSpPr>
            <a:grpSpLocks/>
          </p:cNvGrpSpPr>
          <p:nvPr/>
        </p:nvGrpSpPr>
        <p:grpSpPr bwMode="auto">
          <a:xfrm>
            <a:off x="419100" y="69850"/>
            <a:ext cx="8466138" cy="6667500"/>
            <a:chOff x="264" y="44"/>
            <a:chExt cx="5333" cy="4200"/>
          </a:xfrm>
        </p:grpSpPr>
        <p:pic>
          <p:nvPicPr>
            <p:cNvPr id="6149" name="Picture 5" descr="Presentation2"/>
            <p:cNvPicPr>
              <a:picLocks noChangeAspect="1" noChangeArrowheads="1"/>
            </p:cNvPicPr>
            <p:nvPr/>
          </p:nvPicPr>
          <p:blipFill>
            <a:blip r:embed="rId3" cstate="print"/>
            <a:srcRect l="6511" t="18291" r="9360" b="77478"/>
            <a:stretch>
              <a:fillRect/>
            </a:stretch>
          </p:blipFill>
          <p:spPr bwMode="auto">
            <a:xfrm>
              <a:off x="494" y="747"/>
              <a:ext cx="4881" cy="99"/>
            </a:xfrm>
            <a:prstGeom prst="rect">
              <a:avLst/>
            </a:prstGeom>
            <a:noFill/>
          </p:spPr>
        </p:pic>
        <p:pic>
          <p:nvPicPr>
            <p:cNvPr id="6150" name="Picture 6" descr="Presentation2"/>
            <p:cNvPicPr>
              <a:picLocks noChangeAspect="1" noChangeArrowheads="1"/>
            </p:cNvPicPr>
            <p:nvPr/>
          </p:nvPicPr>
          <p:blipFill>
            <a:blip r:embed="rId3" cstate="print"/>
            <a:srcRect l="6511" t="18291" r="9360" b="77478"/>
            <a:stretch>
              <a:fillRect/>
            </a:stretch>
          </p:blipFill>
          <p:spPr bwMode="auto">
            <a:xfrm>
              <a:off x="491" y="3960"/>
              <a:ext cx="4881" cy="99"/>
            </a:xfrm>
            <a:prstGeom prst="rect">
              <a:avLst/>
            </a:prstGeom>
            <a:noFill/>
          </p:spPr>
        </p:pic>
        <p:pic>
          <p:nvPicPr>
            <p:cNvPr id="6151" name="Picture 7" descr="CoalCoal LogosCoal Colour Transp"/>
            <p:cNvPicPr>
              <a:picLocks noChangeAspect="1" noChangeArrowheads="1"/>
            </p:cNvPicPr>
            <p:nvPr/>
          </p:nvPicPr>
          <p:blipFill>
            <a:blip r:embed="rId4" cstate="print"/>
            <a:srcRect/>
            <a:stretch>
              <a:fillRect/>
            </a:stretch>
          </p:blipFill>
          <p:spPr bwMode="auto">
            <a:xfrm>
              <a:off x="264" y="44"/>
              <a:ext cx="1008" cy="642"/>
            </a:xfrm>
            <a:prstGeom prst="rect">
              <a:avLst/>
            </a:prstGeom>
            <a:noFill/>
          </p:spPr>
        </p:pic>
        <p:sp>
          <p:nvSpPr>
            <p:cNvPr id="6152" name="Text Box 8"/>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6153" name="Text Box 9"/>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6154" name="Text Box 10"/>
          <p:cNvSpPr txBox="1">
            <a:spLocks noChangeArrowheads="1"/>
          </p:cNvSpPr>
          <p:nvPr/>
        </p:nvSpPr>
        <p:spPr bwMode="auto">
          <a:xfrm>
            <a:off x="4365625" y="531813"/>
            <a:ext cx="1584325"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2</a:t>
            </a:r>
          </a:p>
        </p:txBody>
      </p:sp>
      <p:grpSp>
        <p:nvGrpSpPr>
          <p:cNvPr id="3" name="Group 11"/>
          <p:cNvGrpSpPr>
            <a:grpSpLocks/>
          </p:cNvGrpSpPr>
          <p:nvPr/>
        </p:nvGrpSpPr>
        <p:grpSpPr bwMode="auto">
          <a:xfrm>
            <a:off x="0" y="0"/>
            <a:ext cx="2044700" cy="1192213"/>
            <a:chOff x="0" y="0"/>
            <a:chExt cx="1288" cy="751"/>
          </a:xfrm>
        </p:grpSpPr>
        <p:sp>
          <p:nvSpPr>
            <p:cNvPr id="6156" name="Rectangle 12"/>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3"/>
            <p:cNvGrpSpPr>
              <a:grpSpLocks/>
            </p:cNvGrpSpPr>
            <p:nvPr/>
          </p:nvGrpSpPr>
          <p:grpSpPr bwMode="auto">
            <a:xfrm>
              <a:off x="265" y="80"/>
              <a:ext cx="499" cy="671"/>
              <a:chOff x="1842" y="2424"/>
              <a:chExt cx="906" cy="1350"/>
            </a:xfrm>
          </p:grpSpPr>
          <p:grpSp>
            <p:nvGrpSpPr>
              <p:cNvPr id="5" name="Group 14"/>
              <p:cNvGrpSpPr>
                <a:grpSpLocks/>
              </p:cNvGrpSpPr>
              <p:nvPr/>
            </p:nvGrpSpPr>
            <p:grpSpPr bwMode="auto">
              <a:xfrm>
                <a:off x="1842" y="2424"/>
                <a:ext cx="906" cy="1037"/>
                <a:chOff x="1914" y="1476"/>
                <a:chExt cx="906" cy="1037"/>
              </a:xfrm>
            </p:grpSpPr>
            <p:sp>
              <p:nvSpPr>
                <p:cNvPr id="6159" name="AutoShape 15"/>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6160" name="Line 16"/>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6161" name="AutoShape 17"/>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6162" name="AutoShape 18"/>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6163" name="Line 19"/>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6164" name="WordArt 20"/>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6165" name="Line 21"/>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6166" name="WordArt 22"/>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3"/>
          <p:cNvGrpSpPr>
            <a:grpSpLocks/>
          </p:cNvGrpSpPr>
          <p:nvPr/>
        </p:nvGrpSpPr>
        <p:grpSpPr bwMode="auto">
          <a:xfrm>
            <a:off x="8050213" y="203200"/>
            <a:ext cx="865187" cy="831850"/>
            <a:chOff x="5607" y="3750"/>
            <a:chExt cx="462" cy="435"/>
          </a:xfrm>
        </p:grpSpPr>
        <p:sp>
          <p:nvSpPr>
            <p:cNvPr id="6168" name="Rectangle 24"/>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6169" name="Rectangle 25"/>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6170" name="Rectangle 26"/>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6171" name="Rectangle 27"/>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6172" name="Rectangle 28"/>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6173" name="Rectangle 29"/>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6174" name="Rectangle 30"/>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6175" name="Rectangle 31"/>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6176" name="Rectangle 32"/>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6177" name="Rectangle 33"/>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6178" name="Rectangle 34"/>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6179" name="Rectangle 35"/>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6180" name="Rectangle 36"/>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6181" name="Rectangle 37"/>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6182" name="Rectangle 38"/>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109663" y="2381250"/>
            <a:ext cx="3584575" cy="1552575"/>
          </a:xfrm>
          <a:prstGeom prst="rect">
            <a:avLst/>
          </a:prstGeom>
          <a:noFill/>
          <a:ln w="9525">
            <a:noFill/>
            <a:miter lim="800000"/>
            <a:headEnd/>
            <a:tailEnd/>
          </a:ln>
          <a:effectLst/>
        </p:spPr>
        <p:txBody>
          <a:bodyPr wrap="none">
            <a:spAutoFit/>
          </a:bodyPr>
          <a:lstStyle/>
          <a:p>
            <a:pPr algn="ctr"/>
            <a:r>
              <a:rPr lang="en-US" sz="2400" b="1">
                <a:solidFill>
                  <a:srgbClr val="0000FF"/>
                </a:solidFill>
              </a:rPr>
              <a:t>Connect together the </a:t>
            </a:r>
          </a:p>
          <a:p>
            <a:pPr algn="ctr"/>
            <a:r>
              <a:rPr lang="en-US" sz="2400" b="1">
                <a:solidFill>
                  <a:srgbClr val="0000FF"/>
                </a:solidFill>
              </a:rPr>
              <a:t>telltale installation rods</a:t>
            </a:r>
          </a:p>
          <a:p>
            <a:pPr algn="ctr"/>
            <a:r>
              <a:rPr lang="en-US" sz="2400" b="1">
                <a:solidFill>
                  <a:srgbClr val="0000FF"/>
                </a:solidFill>
              </a:rPr>
              <a:t>ensuring the special</a:t>
            </a:r>
          </a:p>
          <a:p>
            <a:pPr algn="ctr"/>
            <a:r>
              <a:rPr lang="en-US" sz="2400" b="1">
                <a:solidFill>
                  <a:srgbClr val="0000FF"/>
                </a:solidFill>
              </a:rPr>
              <a:t>adapter is at the top </a:t>
            </a:r>
          </a:p>
        </p:txBody>
      </p:sp>
      <p:sp>
        <p:nvSpPr>
          <p:cNvPr id="7171" name="Rectangle 3"/>
          <p:cNvSpPr>
            <a:spLocks noChangeArrowheads="1"/>
          </p:cNvSpPr>
          <p:nvPr/>
        </p:nvSpPr>
        <p:spPr bwMode="auto">
          <a:xfrm>
            <a:off x="5848350" y="5837238"/>
            <a:ext cx="2914650" cy="887412"/>
          </a:xfrm>
          <a:prstGeom prst="rect">
            <a:avLst/>
          </a:prstGeom>
          <a:solidFill>
            <a:schemeClr val="bg1"/>
          </a:solidFill>
          <a:ln w="9525">
            <a:noFill/>
            <a:miter lim="800000"/>
            <a:headEnd/>
            <a:tailEnd/>
          </a:ln>
          <a:effectLst/>
        </p:spPr>
        <p:txBody>
          <a:bodyPr wrap="none" anchor="ctr"/>
          <a:lstStyle/>
          <a:p>
            <a:endParaRPr lang="en-US"/>
          </a:p>
        </p:txBody>
      </p:sp>
      <p:pic>
        <p:nvPicPr>
          <p:cNvPr id="7172" name="Picture 4" descr="Pic00049"/>
          <p:cNvPicPr>
            <a:picLocks noChangeAspect="1" noChangeArrowheads="1"/>
          </p:cNvPicPr>
          <p:nvPr/>
        </p:nvPicPr>
        <p:blipFill>
          <a:blip r:embed="rId2" cstate="print"/>
          <a:srcRect b="6630"/>
          <a:stretch>
            <a:fillRect/>
          </a:stretch>
        </p:blipFill>
        <p:spPr bwMode="auto">
          <a:xfrm>
            <a:off x="5870575" y="1377950"/>
            <a:ext cx="2535238" cy="4721225"/>
          </a:xfrm>
          <a:prstGeom prst="rect">
            <a:avLst/>
          </a:prstGeom>
          <a:noFill/>
          <a:ln w="9525">
            <a:solidFill>
              <a:schemeClr val="tx1"/>
            </a:solidFill>
            <a:miter lim="800000"/>
            <a:headEnd/>
            <a:tailEnd/>
          </a:ln>
        </p:spPr>
      </p:pic>
      <p:sp>
        <p:nvSpPr>
          <p:cNvPr id="7173" name="Freeform 5"/>
          <p:cNvSpPr>
            <a:spLocks/>
          </p:cNvSpPr>
          <p:nvPr/>
        </p:nvSpPr>
        <p:spPr bwMode="auto">
          <a:xfrm>
            <a:off x="4322763" y="6088063"/>
            <a:ext cx="3694112" cy="147637"/>
          </a:xfrm>
          <a:custGeom>
            <a:avLst/>
            <a:gdLst/>
            <a:ahLst/>
            <a:cxnLst>
              <a:cxn ang="0">
                <a:pos x="2327" y="0"/>
              </a:cxn>
              <a:cxn ang="0">
                <a:pos x="1941" y="93"/>
              </a:cxn>
              <a:cxn ang="0">
                <a:pos x="917" y="85"/>
              </a:cxn>
              <a:cxn ang="0">
                <a:pos x="0" y="36"/>
              </a:cxn>
            </a:cxnLst>
            <a:rect l="0" t="0" r="r" b="b"/>
            <a:pathLst>
              <a:path w="2327" h="93">
                <a:moveTo>
                  <a:pt x="2327" y="0"/>
                </a:moveTo>
                <a:lnTo>
                  <a:pt x="1941" y="93"/>
                </a:lnTo>
                <a:lnTo>
                  <a:pt x="917" y="85"/>
                </a:lnTo>
                <a:lnTo>
                  <a:pt x="0" y="36"/>
                </a:lnTo>
              </a:path>
            </a:pathLst>
          </a:custGeom>
          <a:noFill/>
          <a:ln w="38100">
            <a:solidFill>
              <a:srgbClr val="FF0000"/>
            </a:solidFill>
            <a:round/>
            <a:headEnd type="triangle" w="med" len="med"/>
            <a:tailEnd/>
          </a:ln>
          <a:effectLst/>
        </p:spPr>
        <p:txBody>
          <a:bodyPr wrap="none" anchor="ctr"/>
          <a:lstStyle/>
          <a:p>
            <a:endParaRPr lang="en-US"/>
          </a:p>
        </p:txBody>
      </p:sp>
      <p:sp>
        <p:nvSpPr>
          <p:cNvPr id="7174" name="Text Box 6"/>
          <p:cNvSpPr txBox="1">
            <a:spLocks noChangeArrowheads="1"/>
          </p:cNvSpPr>
          <p:nvPr/>
        </p:nvSpPr>
        <p:spPr bwMode="auto">
          <a:xfrm>
            <a:off x="2689225" y="5427663"/>
            <a:ext cx="2647950" cy="641350"/>
          </a:xfrm>
          <a:prstGeom prst="rect">
            <a:avLst/>
          </a:prstGeom>
          <a:noFill/>
          <a:ln w="9525">
            <a:noFill/>
            <a:miter lim="800000"/>
            <a:headEnd/>
            <a:tailEnd/>
          </a:ln>
          <a:effectLst/>
        </p:spPr>
        <p:txBody>
          <a:bodyPr wrap="none">
            <a:spAutoFit/>
          </a:bodyPr>
          <a:lstStyle/>
          <a:p>
            <a:pPr algn="ctr"/>
            <a:r>
              <a:rPr lang="en-US" b="1">
                <a:solidFill>
                  <a:srgbClr val="FF0000"/>
                </a:solidFill>
              </a:rPr>
              <a:t>Anchor spring adaptor</a:t>
            </a:r>
          </a:p>
          <a:p>
            <a:pPr algn="ctr"/>
            <a:r>
              <a:rPr lang="en-US" b="1">
                <a:solidFill>
                  <a:srgbClr val="FF0000"/>
                </a:solidFill>
              </a:rPr>
              <a:t>to the top</a:t>
            </a:r>
          </a:p>
        </p:txBody>
      </p:sp>
      <p:grpSp>
        <p:nvGrpSpPr>
          <p:cNvPr id="2" name="Group 7"/>
          <p:cNvGrpSpPr>
            <a:grpSpLocks/>
          </p:cNvGrpSpPr>
          <p:nvPr/>
        </p:nvGrpSpPr>
        <p:grpSpPr bwMode="auto">
          <a:xfrm>
            <a:off x="419100" y="69850"/>
            <a:ext cx="8466138" cy="6667500"/>
            <a:chOff x="264" y="44"/>
            <a:chExt cx="5333" cy="4200"/>
          </a:xfrm>
        </p:grpSpPr>
        <p:pic>
          <p:nvPicPr>
            <p:cNvPr id="7176" name="Picture 8" descr="Presentation2"/>
            <p:cNvPicPr>
              <a:picLocks noChangeAspect="1" noChangeArrowheads="1"/>
            </p:cNvPicPr>
            <p:nvPr/>
          </p:nvPicPr>
          <p:blipFill>
            <a:blip r:embed="rId3" cstate="print"/>
            <a:srcRect l="6511" t="18291" r="9360" b="77478"/>
            <a:stretch>
              <a:fillRect/>
            </a:stretch>
          </p:blipFill>
          <p:spPr bwMode="auto">
            <a:xfrm>
              <a:off x="494" y="747"/>
              <a:ext cx="4881" cy="99"/>
            </a:xfrm>
            <a:prstGeom prst="rect">
              <a:avLst/>
            </a:prstGeom>
            <a:noFill/>
          </p:spPr>
        </p:pic>
        <p:pic>
          <p:nvPicPr>
            <p:cNvPr id="7177" name="Picture 9" descr="Presentation2"/>
            <p:cNvPicPr>
              <a:picLocks noChangeAspect="1" noChangeArrowheads="1"/>
            </p:cNvPicPr>
            <p:nvPr/>
          </p:nvPicPr>
          <p:blipFill>
            <a:blip r:embed="rId3" cstate="print"/>
            <a:srcRect l="6511" t="18291" r="9360" b="77478"/>
            <a:stretch>
              <a:fillRect/>
            </a:stretch>
          </p:blipFill>
          <p:spPr bwMode="auto">
            <a:xfrm>
              <a:off x="491" y="3960"/>
              <a:ext cx="4881" cy="99"/>
            </a:xfrm>
            <a:prstGeom prst="rect">
              <a:avLst/>
            </a:prstGeom>
            <a:noFill/>
          </p:spPr>
        </p:pic>
        <p:pic>
          <p:nvPicPr>
            <p:cNvPr id="7178" name="Picture 10" descr="CoalCoal LogosCoal Colour Transp"/>
            <p:cNvPicPr>
              <a:picLocks noChangeAspect="1" noChangeArrowheads="1"/>
            </p:cNvPicPr>
            <p:nvPr/>
          </p:nvPicPr>
          <p:blipFill>
            <a:blip r:embed="rId4" cstate="print"/>
            <a:srcRect/>
            <a:stretch>
              <a:fillRect/>
            </a:stretch>
          </p:blipFill>
          <p:spPr bwMode="auto">
            <a:xfrm>
              <a:off x="264" y="44"/>
              <a:ext cx="1008" cy="642"/>
            </a:xfrm>
            <a:prstGeom prst="rect">
              <a:avLst/>
            </a:prstGeom>
            <a:noFill/>
          </p:spPr>
        </p:pic>
        <p:sp>
          <p:nvSpPr>
            <p:cNvPr id="7179" name="Text Box 11"/>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7180" name="Text Box 12"/>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7181" name="Text Box 13"/>
          <p:cNvSpPr txBox="1">
            <a:spLocks noChangeArrowheads="1"/>
          </p:cNvSpPr>
          <p:nvPr/>
        </p:nvSpPr>
        <p:spPr bwMode="auto">
          <a:xfrm>
            <a:off x="4365625" y="531813"/>
            <a:ext cx="1584325"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3</a:t>
            </a:r>
          </a:p>
        </p:txBody>
      </p:sp>
      <p:grpSp>
        <p:nvGrpSpPr>
          <p:cNvPr id="3" name="Group 14"/>
          <p:cNvGrpSpPr>
            <a:grpSpLocks/>
          </p:cNvGrpSpPr>
          <p:nvPr/>
        </p:nvGrpSpPr>
        <p:grpSpPr bwMode="auto">
          <a:xfrm>
            <a:off x="0" y="0"/>
            <a:ext cx="2044700" cy="1192213"/>
            <a:chOff x="0" y="0"/>
            <a:chExt cx="1288" cy="751"/>
          </a:xfrm>
        </p:grpSpPr>
        <p:sp>
          <p:nvSpPr>
            <p:cNvPr id="7183" name="Rectangle 15"/>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6"/>
            <p:cNvGrpSpPr>
              <a:grpSpLocks/>
            </p:cNvGrpSpPr>
            <p:nvPr/>
          </p:nvGrpSpPr>
          <p:grpSpPr bwMode="auto">
            <a:xfrm>
              <a:off x="265" y="80"/>
              <a:ext cx="499" cy="671"/>
              <a:chOff x="1842" y="2424"/>
              <a:chExt cx="906" cy="1350"/>
            </a:xfrm>
          </p:grpSpPr>
          <p:grpSp>
            <p:nvGrpSpPr>
              <p:cNvPr id="5" name="Group 17"/>
              <p:cNvGrpSpPr>
                <a:grpSpLocks/>
              </p:cNvGrpSpPr>
              <p:nvPr/>
            </p:nvGrpSpPr>
            <p:grpSpPr bwMode="auto">
              <a:xfrm>
                <a:off x="1842" y="2424"/>
                <a:ext cx="906" cy="1037"/>
                <a:chOff x="1914" y="1476"/>
                <a:chExt cx="906" cy="1037"/>
              </a:xfrm>
            </p:grpSpPr>
            <p:sp>
              <p:nvSpPr>
                <p:cNvPr id="7186" name="AutoShape 18"/>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7187" name="Line 19"/>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7188" name="AutoShape 20"/>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7189" name="AutoShape 21"/>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7190" name="Line 22"/>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7191" name="WordArt 23"/>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7192" name="Line 24"/>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7193" name="WordArt 25"/>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6"/>
          <p:cNvGrpSpPr>
            <a:grpSpLocks/>
          </p:cNvGrpSpPr>
          <p:nvPr/>
        </p:nvGrpSpPr>
        <p:grpSpPr bwMode="auto">
          <a:xfrm>
            <a:off x="8050213" y="203200"/>
            <a:ext cx="865187" cy="831850"/>
            <a:chOff x="5607" y="3750"/>
            <a:chExt cx="462" cy="435"/>
          </a:xfrm>
        </p:grpSpPr>
        <p:sp>
          <p:nvSpPr>
            <p:cNvPr id="7195" name="Rectangle 27"/>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7196" name="Rectangle 28"/>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7197" name="Rectangle 29"/>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7198" name="Rectangle 30"/>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7199" name="Rectangle 31"/>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7200" name="Rectangle 32"/>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7201" name="Rectangle 33"/>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7202" name="Rectangle 34"/>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7203" name="Rectangle 35"/>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7204" name="Rectangle 36"/>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7205" name="Rectangle 37"/>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7206" name="Rectangle 38"/>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7207" name="Rectangle 39"/>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7208" name="Rectangle 40"/>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7209" name="Rectangle 41"/>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44488" y="2381250"/>
            <a:ext cx="3817937" cy="1917700"/>
          </a:xfrm>
          <a:prstGeom prst="rect">
            <a:avLst/>
          </a:prstGeom>
          <a:noFill/>
          <a:ln w="9525">
            <a:noFill/>
            <a:miter lim="800000"/>
            <a:headEnd/>
            <a:tailEnd/>
          </a:ln>
          <a:effectLst/>
        </p:spPr>
        <p:txBody>
          <a:bodyPr wrap="none">
            <a:spAutoFit/>
          </a:bodyPr>
          <a:lstStyle/>
          <a:p>
            <a:pPr algn="ctr"/>
            <a:r>
              <a:rPr lang="en-US" sz="2400" b="1">
                <a:solidFill>
                  <a:srgbClr val="0000FF"/>
                </a:solidFill>
              </a:rPr>
              <a:t>Clip the telltale wire</a:t>
            </a:r>
          </a:p>
          <a:p>
            <a:pPr algn="ctr"/>
            <a:r>
              <a:rPr lang="en-US" sz="2400" b="1">
                <a:solidFill>
                  <a:srgbClr val="0000FF"/>
                </a:solidFill>
              </a:rPr>
              <a:t> ‘end anchor spring’ into </a:t>
            </a:r>
          </a:p>
          <a:p>
            <a:pPr algn="ctr"/>
            <a:r>
              <a:rPr lang="en-US" sz="2400" b="1">
                <a:solidFill>
                  <a:srgbClr val="0000FF"/>
                </a:solidFill>
              </a:rPr>
              <a:t>the adapter at the top of</a:t>
            </a:r>
          </a:p>
          <a:p>
            <a:pPr algn="ctr"/>
            <a:r>
              <a:rPr lang="en-US" sz="2400" b="1">
                <a:solidFill>
                  <a:srgbClr val="0000FF"/>
                </a:solidFill>
              </a:rPr>
              <a:t> the installation rods</a:t>
            </a:r>
          </a:p>
          <a:p>
            <a:pPr algn="ctr"/>
            <a:endParaRPr lang="en-US" sz="2400" b="1">
              <a:solidFill>
                <a:srgbClr val="0000FF"/>
              </a:solidFill>
            </a:endParaRPr>
          </a:p>
        </p:txBody>
      </p:sp>
      <p:pic>
        <p:nvPicPr>
          <p:cNvPr id="8195" name="Picture 3" descr="Pic00061"/>
          <p:cNvPicPr>
            <a:picLocks noChangeAspect="1" noChangeArrowheads="1"/>
          </p:cNvPicPr>
          <p:nvPr/>
        </p:nvPicPr>
        <p:blipFill>
          <a:blip r:embed="rId2" cstate="print"/>
          <a:srcRect/>
          <a:stretch>
            <a:fillRect/>
          </a:stretch>
        </p:blipFill>
        <p:spPr bwMode="auto">
          <a:xfrm>
            <a:off x="4686300" y="1485900"/>
            <a:ext cx="4337050" cy="3708400"/>
          </a:xfrm>
          <a:prstGeom prst="rect">
            <a:avLst/>
          </a:prstGeom>
          <a:noFill/>
          <a:ln w="9525">
            <a:solidFill>
              <a:schemeClr val="tx1"/>
            </a:solidFill>
            <a:miter lim="800000"/>
            <a:headEnd/>
            <a:tailEnd/>
          </a:ln>
        </p:spPr>
      </p:pic>
      <p:grpSp>
        <p:nvGrpSpPr>
          <p:cNvPr id="2" name="Group 4"/>
          <p:cNvGrpSpPr>
            <a:grpSpLocks/>
          </p:cNvGrpSpPr>
          <p:nvPr/>
        </p:nvGrpSpPr>
        <p:grpSpPr bwMode="auto">
          <a:xfrm>
            <a:off x="419100" y="69850"/>
            <a:ext cx="8466138" cy="6667500"/>
            <a:chOff x="264" y="44"/>
            <a:chExt cx="5333" cy="4200"/>
          </a:xfrm>
        </p:grpSpPr>
        <p:pic>
          <p:nvPicPr>
            <p:cNvPr id="8197" name="Picture 5" descr="Presentation2"/>
            <p:cNvPicPr>
              <a:picLocks noChangeAspect="1" noChangeArrowheads="1"/>
            </p:cNvPicPr>
            <p:nvPr/>
          </p:nvPicPr>
          <p:blipFill>
            <a:blip r:embed="rId3" cstate="print"/>
            <a:srcRect l="6511" t="18291" r="9360" b="77478"/>
            <a:stretch>
              <a:fillRect/>
            </a:stretch>
          </p:blipFill>
          <p:spPr bwMode="auto">
            <a:xfrm>
              <a:off x="494" y="747"/>
              <a:ext cx="4881" cy="99"/>
            </a:xfrm>
            <a:prstGeom prst="rect">
              <a:avLst/>
            </a:prstGeom>
            <a:noFill/>
          </p:spPr>
        </p:pic>
        <p:pic>
          <p:nvPicPr>
            <p:cNvPr id="8198" name="Picture 6" descr="Presentation2"/>
            <p:cNvPicPr>
              <a:picLocks noChangeAspect="1" noChangeArrowheads="1"/>
            </p:cNvPicPr>
            <p:nvPr/>
          </p:nvPicPr>
          <p:blipFill>
            <a:blip r:embed="rId3" cstate="print"/>
            <a:srcRect l="6511" t="18291" r="9360" b="77478"/>
            <a:stretch>
              <a:fillRect/>
            </a:stretch>
          </p:blipFill>
          <p:spPr bwMode="auto">
            <a:xfrm>
              <a:off x="491" y="3960"/>
              <a:ext cx="4881" cy="99"/>
            </a:xfrm>
            <a:prstGeom prst="rect">
              <a:avLst/>
            </a:prstGeom>
            <a:noFill/>
          </p:spPr>
        </p:pic>
        <p:pic>
          <p:nvPicPr>
            <p:cNvPr id="8199" name="Picture 7" descr="CoalCoal LogosCoal Colour Transp"/>
            <p:cNvPicPr>
              <a:picLocks noChangeAspect="1" noChangeArrowheads="1"/>
            </p:cNvPicPr>
            <p:nvPr/>
          </p:nvPicPr>
          <p:blipFill>
            <a:blip r:embed="rId4" cstate="print"/>
            <a:srcRect/>
            <a:stretch>
              <a:fillRect/>
            </a:stretch>
          </p:blipFill>
          <p:spPr bwMode="auto">
            <a:xfrm>
              <a:off x="264" y="44"/>
              <a:ext cx="1008" cy="642"/>
            </a:xfrm>
            <a:prstGeom prst="rect">
              <a:avLst/>
            </a:prstGeom>
            <a:noFill/>
          </p:spPr>
        </p:pic>
        <p:sp>
          <p:nvSpPr>
            <p:cNvPr id="8200" name="Text Box 8"/>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8201" name="Text Box 9"/>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8202" name="Text Box 10"/>
          <p:cNvSpPr txBox="1">
            <a:spLocks noChangeArrowheads="1"/>
          </p:cNvSpPr>
          <p:nvPr/>
        </p:nvSpPr>
        <p:spPr bwMode="auto">
          <a:xfrm>
            <a:off x="4365625" y="531813"/>
            <a:ext cx="1584325"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4</a:t>
            </a:r>
          </a:p>
        </p:txBody>
      </p:sp>
      <p:grpSp>
        <p:nvGrpSpPr>
          <p:cNvPr id="3" name="Group 11"/>
          <p:cNvGrpSpPr>
            <a:grpSpLocks/>
          </p:cNvGrpSpPr>
          <p:nvPr/>
        </p:nvGrpSpPr>
        <p:grpSpPr bwMode="auto">
          <a:xfrm>
            <a:off x="0" y="0"/>
            <a:ext cx="2044700" cy="1192213"/>
            <a:chOff x="0" y="0"/>
            <a:chExt cx="1288" cy="751"/>
          </a:xfrm>
        </p:grpSpPr>
        <p:sp>
          <p:nvSpPr>
            <p:cNvPr id="8204" name="Rectangle 12"/>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3"/>
            <p:cNvGrpSpPr>
              <a:grpSpLocks/>
            </p:cNvGrpSpPr>
            <p:nvPr/>
          </p:nvGrpSpPr>
          <p:grpSpPr bwMode="auto">
            <a:xfrm>
              <a:off x="265" y="80"/>
              <a:ext cx="499" cy="671"/>
              <a:chOff x="1842" y="2424"/>
              <a:chExt cx="906" cy="1350"/>
            </a:xfrm>
          </p:grpSpPr>
          <p:grpSp>
            <p:nvGrpSpPr>
              <p:cNvPr id="5" name="Group 14"/>
              <p:cNvGrpSpPr>
                <a:grpSpLocks/>
              </p:cNvGrpSpPr>
              <p:nvPr/>
            </p:nvGrpSpPr>
            <p:grpSpPr bwMode="auto">
              <a:xfrm>
                <a:off x="1842" y="2424"/>
                <a:ext cx="906" cy="1037"/>
                <a:chOff x="1914" y="1476"/>
                <a:chExt cx="906" cy="1037"/>
              </a:xfrm>
            </p:grpSpPr>
            <p:sp>
              <p:nvSpPr>
                <p:cNvPr id="8207" name="AutoShape 15"/>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8208" name="Line 16"/>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8209" name="AutoShape 17"/>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8210" name="AutoShape 18"/>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8211" name="Line 19"/>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8212" name="WordArt 20"/>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8213" name="Line 21"/>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8214" name="WordArt 22"/>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3"/>
          <p:cNvGrpSpPr>
            <a:grpSpLocks/>
          </p:cNvGrpSpPr>
          <p:nvPr/>
        </p:nvGrpSpPr>
        <p:grpSpPr bwMode="auto">
          <a:xfrm>
            <a:off x="8050213" y="203200"/>
            <a:ext cx="865187" cy="831850"/>
            <a:chOff x="5607" y="3750"/>
            <a:chExt cx="462" cy="435"/>
          </a:xfrm>
        </p:grpSpPr>
        <p:sp>
          <p:nvSpPr>
            <p:cNvPr id="8216" name="Rectangle 24"/>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8217" name="Rectangle 25"/>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8218" name="Rectangle 26"/>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8219" name="Rectangle 27"/>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8220" name="Rectangle 28"/>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8221" name="Rectangle 29"/>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8222" name="Rectangle 30"/>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8223" name="Rectangle 31"/>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8224" name="Rectangle 32"/>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8225" name="Rectangle 33"/>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8226" name="Rectangle 34"/>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8227" name="Rectangle 35"/>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8228" name="Rectangle 36"/>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8229" name="Rectangle 37"/>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8230" name="Rectangle 38"/>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757238" y="2381250"/>
            <a:ext cx="4038600" cy="1552575"/>
          </a:xfrm>
          <a:prstGeom prst="rect">
            <a:avLst/>
          </a:prstGeom>
          <a:noFill/>
          <a:ln w="9525">
            <a:noFill/>
            <a:miter lim="800000"/>
            <a:headEnd/>
            <a:tailEnd/>
          </a:ln>
          <a:effectLst/>
        </p:spPr>
        <p:txBody>
          <a:bodyPr wrap="none">
            <a:spAutoFit/>
          </a:bodyPr>
          <a:lstStyle/>
          <a:p>
            <a:pPr algn="ctr"/>
            <a:r>
              <a:rPr lang="en-US" sz="2400" b="1">
                <a:solidFill>
                  <a:srgbClr val="0000FF"/>
                </a:solidFill>
              </a:rPr>
              <a:t>Place the installation rods</a:t>
            </a:r>
          </a:p>
          <a:p>
            <a:pPr algn="ctr"/>
            <a:r>
              <a:rPr lang="en-US" sz="2400" b="1">
                <a:solidFill>
                  <a:srgbClr val="0000FF"/>
                </a:solidFill>
              </a:rPr>
              <a:t>and anchor spring into</a:t>
            </a:r>
          </a:p>
          <a:p>
            <a:pPr algn="ctr"/>
            <a:r>
              <a:rPr lang="en-US" sz="2400" b="1">
                <a:solidFill>
                  <a:srgbClr val="0000FF"/>
                </a:solidFill>
              </a:rPr>
              <a:t>the mouth of the roof hole,</a:t>
            </a:r>
          </a:p>
          <a:p>
            <a:pPr algn="ctr"/>
            <a:r>
              <a:rPr lang="en-US" sz="2400" b="1">
                <a:solidFill>
                  <a:srgbClr val="0000FF"/>
                </a:solidFill>
              </a:rPr>
              <a:t>ensuring concentricity</a:t>
            </a:r>
          </a:p>
        </p:txBody>
      </p:sp>
      <p:sp>
        <p:nvSpPr>
          <p:cNvPr id="9219" name="Oval 3"/>
          <p:cNvSpPr>
            <a:spLocks noChangeArrowheads="1"/>
          </p:cNvSpPr>
          <p:nvPr/>
        </p:nvSpPr>
        <p:spPr bwMode="auto">
          <a:xfrm>
            <a:off x="7496175" y="3367088"/>
            <a:ext cx="153988" cy="168275"/>
          </a:xfrm>
          <a:prstGeom prst="ellipse">
            <a:avLst/>
          </a:prstGeom>
          <a:noFill/>
          <a:ln w="19050">
            <a:solidFill>
              <a:schemeClr val="bg2"/>
            </a:solidFill>
            <a:round/>
            <a:headEnd/>
            <a:tailEnd/>
          </a:ln>
          <a:effectLst/>
        </p:spPr>
        <p:txBody>
          <a:bodyPr wrap="none" anchor="ctr"/>
          <a:lstStyle/>
          <a:p>
            <a:endParaRPr lang="en-US"/>
          </a:p>
        </p:txBody>
      </p:sp>
      <p:sp>
        <p:nvSpPr>
          <p:cNvPr id="9220" name="Line 4"/>
          <p:cNvSpPr>
            <a:spLocks noChangeShapeType="1"/>
          </p:cNvSpPr>
          <p:nvPr/>
        </p:nvSpPr>
        <p:spPr bwMode="auto">
          <a:xfrm>
            <a:off x="7640638" y="3413125"/>
            <a:ext cx="71437" cy="119063"/>
          </a:xfrm>
          <a:prstGeom prst="line">
            <a:avLst/>
          </a:prstGeom>
          <a:noFill/>
          <a:ln w="19050">
            <a:solidFill>
              <a:schemeClr val="bg2"/>
            </a:solidFill>
            <a:round/>
            <a:headEnd/>
            <a:tailEnd/>
          </a:ln>
          <a:effectLst/>
        </p:spPr>
        <p:txBody>
          <a:bodyPr wrap="none" anchor="ctr"/>
          <a:lstStyle/>
          <a:p>
            <a:endParaRPr lang="en-US"/>
          </a:p>
        </p:txBody>
      </p:sp>
      <p:sp>
        <p:nvSpPr>
          <p:cNvPr id="9221" name="Line 5"/>
          <p:cNvSpPr>
            <a:spLocks noChangeShapeType="1"/>
          </p:cNvSpPr>
          <p:nvPr/>
        </p:nvSpPr>
        <p:spPr bwMode="auto">
          <a:xfrm flipH="1">
            <a:off x="7442200" y="3417888"/>
            <a:ext cx="57150" cy="100012"/>
          </a:xfrm>
          <a:prstGeom prst="line">
            <a:avLst/>
          </a:prstGeom>
          <a:noFill/>
          <a:ln w="19050">
            <a:solidFill>
              <a:schemeClr val="bg2"/>
            </a:solidFill>
            <a:round/>
            <a:headEnd/>
            <a:tailEnd/>
          </a:ln>
          <a:effectLst/>
        </p:spPr>
        <p:txBody>
          <a:bodyPr wrap="none" anchor="ctr"/>
          <a:lstStyle/>
          <a:p>
            <a:endParaRPr lang="en-US"/>
          </a:p>
        </p:txBody>
      </p:sp>
      <p:sp>
        <p:nvSpPr>
          <p:cNvPr id="9222" name="Freeform 6"/>
          <p:cNvSpPr>
            <a:spLocks/>
          </p:cNvSpPr>
          <p:nvPr/>
        </p:nvSpPr>
        <p:spPr bwMode="auto">
          <a:xfrm>
            <a:off x="7607300" y="3517900"/>
            <a:ext cx="800100" cy="2781300"/>
          </a:xfrm>
          <a:custGeom>
            <a:avLst/>
            <a:gdLst/>
            <a:ahLst/>
            <a:cxnLst>
              <a:cxn ang="0">
                <a:pos x="0" y="0"/>
              </a:cxn>
              <a:cxn ang="0">
                <a:pos x="40" y="536"/>
              </a:cxn>
              <a:cxn ang="0">
                <a:pos x="216" y="1312"/>
              </a:cxn>
              <a:cxn ang="0">
                <a:pos x="398" y="1648"/>
              </a:cxn>
              <a:cxn ang="0">
                <a:pos x="504" y="1752"/>
              </a:cxn>
            </a:cxnLst>
            <a:rect l="0" t="0" r="r" b="b"/>
            <a:pathLst>
              <a:path w="504" h="1752">
                <a:moveTo>
                  <a:pt x="0" y="0"/>
                </a:moveTo>
                <a:cubicBezTo>
                  <a:pt x="6" y="166"/>
                  <a:pt x="4" y="317"/>
                  <a:pt x="40" y="536"/>
                </a:cubicBezTo>
                <a:cubicBezTo>
                  <a:pt x="76" y="755"/>
                  <a:pt x="156" y="1127"/>
                  <a:pt x="216" y="1312"/>
                </a:cubicBezTo>
                <a:cubicBezTo>
                  <a:pt x="276" y="1497"/>
                  <a:pt x="350" y="1575"/>
                  <a:pt x="398" y="1648"/>
                </a:cubicBezTo>
                <a:cubicBezTo>
                  <a:pt x="446" y="1721"/>
                  <a:pt x="482" y="1730"/>
                  <a:pt x="504" y="1752"/>
                </a:cubicBezTo>
              </a:path>
            </a:pathLst>
          </a:custGeom>
          <a:noFill/>
          <a:ln w="9525">
            <a:solidFill>
              <a:schemeClr val="tx1"/>
            </a:solidFill>
            <a:round/>
            <a:headEnd/>
            <a:tailEnd/>
          </a:ln>
          <a:effectLst/>
        </p:spPr>
        <p:txBody>
          <a:bodyPr wrap="none" anchor="ctr"/>
          <a:lstStyle/>
          <a:p>
            <a:endParaRPr lang="en-US"/>
          </a:p>
        </p:txBody>
      </p:sp>
      <p:grpSp>
        <p:nvGrpSpPr>
          <p:cNvPr id="2" name="Group 7"/>
          <p:cNvGrpSpPr>
            <a:grpSpLocks/>
          </p:cNvGrpSpPr>
          <p:nvPr/>
        </p:nvGrpSpPr>
        <p:grpSpPr bwMode="auto">
          <a:xfrm rot="-2425536">
            <a:off x="8256588" y="6135688"/>
            <a:ext cx="330200" cy="439737"/>
            <a:chOff x="2012" y="2704"/>
            <a:chExt cx="280" cy="385"/>
          </a:xfrm>
        </p:grpSpPr>
        <p:sp>
          <p:nvSpPr>
            <p:cNvPr id="9224" name="Rectangle 8"/>
            <p:cNvSpPr>
              <a:spLocks noChangeArrowheads="1"/>
            </p:cNvSpPr>
            <p:nvPr/>
          </p:nvSpPr>
          <p:spPr bwMode="auto">
            <a:xfrm>
              <a:off x="2112" y="2704"/>
              <a:ext cx="80" cy="8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9225" name="Rectangle 9"/>
            <p:cNvSpPr>
              <a:spLocks noChangeArrowheads="1"/>
            </p:cNvSpPr>
            <p:nvPr/>
          </p:nvSpPr>
          <p:spPr bwMode="auto">
            <a:xfrm>
              <a:off x="2112" y="2784"/>
              <a:ext cx="80" cy="262"/>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9226" name="Rectangle 10"/>
            <p:cNvSpPr>
              <a:spLocks noChangeArrowheads="1"/>
            </p:cNvSpPr>
            <p:nvPr/>
          </p:nvSpPr>
          <p:spPr bwMode="auto">
            <a:xfrm>
              <a:off x="2012" y="3042"/>
              <a:ext cx="280" cy="47"/>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sp>
        <p:nvSpPr>
          <p:cNvPr id="9227" name="Freeform 11"/>
          <p:cNvSpPr>
            <a:spLocks/>
          </p:cNvSpPr>
          <p:nvPr/>
        </p:nvSpPr>
        <p:spPr bwMode="auto">
          <a:xfrm>
            <a:off x="8572500" y="6524625"/>
            <a:ext cx="273050" cy="85725"/>
          </a:xfrm>
          <a:custGeom>
            <a:avLst/>
            <a:gdLst/>
            <a:ahLst/>
            <a:cxnLst>
              <a:cxn ang="0">
                <a:pos x="0" y="0"/>
              </a:cxn>
              <a:cxn ang="0">
                <a:pos x="46" y="40"/>
              </a:cxn>
              <a:cxn ang="0">
                <a:pos x="172" y="54"/>
              </a:cxn>
            </a:cxnLst>
            <a:rect l="0" t="0" r="r" b="b"/>
            <a:pathLst>
              <a:path w="172" h="54">
                <a:moveTo>
                  <a:pt x="0" y="0"/>
                </a:moveTo>
                <a:cubicBezTo>
                  <a:pt x="8" y="15"/>
                  <a:pt x="17" y="31"/>
                  <a:pt x="46" y="40"/>
                </a:cubicBezTo>
                <a:cubicBezTo>
                  <a:pt x="75" y="49"/>
                  <a:pt x="123" y="51"/>
                  <a:pt x="172" y="54"/>
                </a:cubicBezTo>
              </a:path>
            </a:pathLst>
          </a:custGeom>
          <a:noFill/>
          <a:ln w="9525">
            <a:solidFill>
              <a:schemeClr val="tx1"/>
            </a:solidFill>
            <a:round/>
            <a:headEnd/>
            <a:tailEnd/>
          </a:ln>
          <a:effectLst/>
        </p:spPr>
        <p:txBody>
          <a:bodyPr wrap="none" anchor="ctr"/>
          <a:lstStyle/>
          <a:p>
            <a:endParaRPr lang="en-US"/>
          </a:p>
        </p:txBody>
      </p:sp>
      <p:sp>
        <p:nvSpPr>
          <p:cNvPr id="9228" name="Freeform 12"/>
          <p:cNvSpPr>
            <a:spLocks/>
          </p:cNvSpPr>
          <p:nvPr/>
        </p:nvSpPr>
        <p:spPr bwMode="auto">
          <a:xfrm rot="258520">
            <a:off x="8682038" y="6586538"/>
            <a:ext cx="88900" cy="31750"/>
          </a:xfrm>
          <a:custGeom>
            <a:avLst/>
            <a:gdLst/>
            <a:ahLst/>
            <a:cxnLst>
              <a:cxn ang="0">
                <a:pos x="0" y="0"/>
              </a:cxn>
              <a:cxn ang="0">
                <a:pos x="56" y="2"/>
              </a:cxn>
              <a:cxn ang="0">
                <a:pos x="56" y="20"/>
              </a:cxn>
              <a:cxn ang="0">
                <a:pos x="0" y="19"/>
              </a:cxn>
              <a:cxn ang="0">
                <a:pos x="0" y="0"/>
              </a:cxn>
            </a:cxnLst>
            <a:rect l="0" t="0" r="r" b="b"/>
            <a:pathLst>
              <a:path w="56" h="20">
                <a:moveTo>
                  <a:pt x="0" y="0"/>
                </a:moveTo>
                <a:lnTo>
                  <a:pt x="56" y="2"/>
                </a:lnTo>
                <a:lnTo>
                  <a:pt x="56" y="20"/>
                </a:lnTo>
                <a:lnTo>
                  <a:pt x="0" y="19"/>
                </a:lnTo>
                <a:lnTo>
                  <a:pt x="0" y="0"/>
                </a:lnTo>
                <a:close/>
              </a:path>
            </a:pathLst>
          </a:custGeom>
          <a:solidFill>
            <a:srgbClr val="FF9933"/>
          </a:solidFill>
          <a:ln w="9525">
            <a:solidFill>
              <a:schemeClr val="tx1"/>
            </a:solidFill>
            <a:round/>
            <a:headEnd/>
            <a:tailEnd/>
          </a:ln>
          <a:effectLst/>
        </p:spPr>
        <p:txBody>
          <a:bodyPr wrap="none" anchor="ctr"/>
          <a:lstStyle/>
          <a:p>
            <a:endParaRPr lang="en-US"/>
          </a:p>
        </p:txBody>
      </p:sp>
      <p:pic>
        <p:nvPicPr>
          <p:cNvPr id="9229" name="Picture 13" descr="Presentation2"/>
          <p:cNvPicPr>
            <a:picLocks noChangeAspect="1" noChangeArrowheads="1"/>
          </p:cNvPicPr>
          <p:nvPr/>
        </p:nvPicPr>
        <p:blipFill>
          <a:blip r:embed="rId2" cstate="print"/>
          <a:srcRect l="6511" t="18291" r="9360" b="77478"/>
          <a:stretch>
            <a:fillRect/>
          </a:stretch>
        </p:blipFill>
        <p:spPr bwMode="auto">
          <a:xfrm>
            <a:off x="784225" y="1185863"/>
            <a:ext cx="7748588" cy="157162"/>
          </a:xfrm>
          <a:prstGeom prst="rect">
            <a:avLst/>
          </a:prstGeom>
          <a:noFill/>
        </p:spPr>
      </p:pic>
      <p:pic>
        <p:nvPicPr>
          <p:cNvPr id="9230" name="Picture 14" descr="Presentation2"/>
          <p:cNvPicPr>
            <a:picLocks noChangeAspect="1" noChangeArrowheads="1"/>
          </p:cNvPicPr>
          <p:nvPr/>
        </p:nvPicPr>
        <p:blipFill>
          <a:blip r:embed="rId2" cstate="print"/>
          <a:srcRect l="6511" t="18291" r="9360" b="77478"/>
          <a:stretch>
            <a:fillRect/>
          </a:stretch>
        </p:blipFill>
        <p:spPr bwMode="auto">
          <a:xfrm>
            <a:off x="779463" y="6286500"/>
            <a:ext cx="7748587" cy="157163"/>
          </a:xfrm>
          <a:prstGeom prst="rect">
            <a:avLst/>
          </a:prstGeom>
          <a:noFill/>
        </p:spPr>
      </p:pic>
      <p:pic>
        <p:nvPicPr>
          <p:cNvPr id="9231" name="Picture 15" descr="CoalCoal LogosCoal Colour Transp"/>
          <p:cNvPicPr>
            <a:picLocks noChangeAspect="1" noChangeArrowheads="1"/>
          </p:cNvPicPr>
          <p:nvPr/>
        </p:nvPicPr>
        <p:blipFill>
          <a:blip r:embed="rId3" cstate="print"/>
          <a:srcRect/>
          <a:stretch>
            <a:fillRect/>
          </a:stretch>
        </p:blipFill>
        <p:spPr bwMode="auto">
          <a:xfrm>
            <a:off x="419100" y="69850"/>
            <a:ext cx="1600200" cy="1019175"/>
          </a:xfrm>
          <a:prstGeom prst="rect">
            <a:avLst/>
          </a:prstGeom>
          <a:noFill/>
        </p:spPr>
      </p:pic>
      <p:sp>
        <p:nvSpPr>
          <p:cNvPr id="9232" name="Text Box 16"/>
          <p:cNvSpPr txBox="1">
            <a:spLocks noChangeArrowheads="1"/>
          </p:cNvSpPr>
          <p:nvPr/>
        </p:nvSpPr>
        <p:spPr bwMode="auto">
          <a:xfrm>
            <a:off x="762000" y="6577013"/>
            <a:ext cx="7969250" cy="274637"/>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9233" name="Text Box 17"/>
          <p:cNvSpPr txBox="1">
            <a:spLocks noChangeArrowheads="1"/>
          </p:cNvSpPr>
          <p:nvPr/>
        </p:nvSpPr>
        <p:spPr bwMode="auto">
          <a:xfrm>
            <a:off x="1577975" y="249238"/>
            <a:ext cx="7307263" cy="701675"/>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sp>
        <p:nvSpPr>
          <p:cNvPr id="9234" name="Text Box 18"/>
          <p:cNvSpPr txBox="1">
            <a:spLocks noChangeArrowheads="1"/>
          </p:cNvSpPr>
          <p:nvPr/>
        </p:nvSpPr>
        <p:spPr bwMode="auto">
          <a:xfrm>
            <a:off x="4365625" y="531813"/>
            <a:ext cx="1584325"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5</a:t>
            </a:r>
          </a:p>
        </p:txBody>
      </p:sp>
      <p:grpSp>
        <p:nvGrpSpPr>
          <p:cNvPr id="3" name="Group 19"/>
          <p:cNvGrpSpPr>
            <a:grpSpLocks/>
          </p:cNvGrpSpPr>
          <p:nvPr/>
        </p:nvGrpSpPr>
        <p:grpSpPr bwMode="auto">
          <a:xfrm>
            <a:off x="0" y="0"/>
            <a:ext cx="2044700" cy="1192213"/>
            <a:chOff x="0" y="0"/>
            <a:chExt cx="1288" cy="751"/>
          </a:xfrm>
        </p:grpSpPr>
        <p:sp>
          <p:nvSpPr>
            <p:cNvPr id="9236" name="Rectangle 20"/>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21"/>
            <p:cNvGrpSpPr>
              <a:grpSpLocks/>
            </p:cNvGrpSpPr>
            <p:nvPr/>
          </p:nvGrpSpPr>
          <p:grpSpPr bwMode="auto">
            <a:xfrm>
              <a:off x="265" y="80"/>
              <a:ext cx="499" cy="671"/>
              <a:chOff x="1842" y="2424"/>
              <a:chExt cx="906" cy="1350"/>
            </a:xfrm>
          </p:grpSpPr>
          <p:grpSp>
            <p:nvGrpSpPr>
              <p:cNvPr id="5" name="Group 22"/>
              <p:cNvGrpSpPr>
                <a:grpSpLocks/>
              </p:cNvGrpSpPr>
              <p:nvPr/>
            </p:nvGrpSpPr>
            <p:grpSpPr bwMode="auto">
              <a:xfrm>
                <a:off x="1842" y="2424"/>
                <a:ext cx="906" cy="1037"/>
                <a:chOff x="1914" y="1476"/>
                <a:chExt cx="906" cy="1037"/>
              </a:xfrm>
            </p:grpSpPr>
            <p:sp>
              <p:nvSpPr>
                <p:cNvPr id="9239" name="AutoShape 23"/>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9240" name="Line 24"/>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9241" name="AutoShape 25"/>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9242" name="AutoShape 26"/>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9243" name="Line 27"/>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9244" name="WordArt 28"/>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9245" name="Line 29"/>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9246" name="WordArt 30"/>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31"/>
          <p:cNvGrpSpPr>
            <a:grpSpLocks/>
          </p:cNvGrpSpPr>
          <p:nvPr/>
        </p:nvGrpSpPr>
        <p:grpSpPr bwMode="auto">
          <a:xfrm>
            <a:off x="8050213" y="203200"/>
            <a:ext cx="865187" cy="831850"/>
            <a:chOff x="5607" y="3750"/>
            <a:chExt cx="462" cy="435"/>
          </a:xfrm>
        </p:grpSpPr>
        <p:sp>
          <p:nvSpPr>
            <p:cNvPr id="9248" name="Rectangle 32"/>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9249" name="Rectangle 33"/>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9250" name="Rectangle 34"/>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9251" name="Rectangle 35"/>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9252" name="Rectangle 36"/>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9253" name="Rectangle 37"/>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9254" name="Rectangle 38"/>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9255" name="Rectangle 39"/>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9256" name="Rectangle 40"/>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9257" name="Rectangle 41"/>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9258" name="Rectangle 42"/>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9259" name="Rectangle 43"/>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9260" name="Rectangle 44"/>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9261" name="Rectangle 45"/>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9262" name="Rectangle 46"/>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grpSp>
        <p:nvGrpSpPr>
          <p:cNvPr id="7" name="Group 47"/>
          <p:cNvGrpSpPr>
            <a:grpSpLocks/>
          </p:cNvGrpSpPr>
          <p:nvPr/>
        </p:nvGrpSpPr>
        <p:grpSpPr bwMode="auto">
          <a:xfrm>
            <a:off x="7046913" y="309563"/>
            <a:ext cx="1042987" cy="3481387"/>
            <a:chOff x="4439" y="195"/>
            <a:chExt cx="657" cy="2193"/>
          </a:xfrm>
        </p:grpSpPr>
        <p:sp>
          <p:nvSpPr>
            <p:cNvPr id="9264" name="Freeform 48"/>
            <p:cNvSpPr>
              <a:spLocks/>
            </p:cNvSpPr>
            <p:nvPr/>
          </p:nvSpPr>
          <p:spPr bwMode="auto">
            <a:xfrm>
              <a:off x="4439" y="195"/>
              <a:ext cx="654" cy="2193"/>
            </a:xfrm>
            <a:custGeom>
              <a:avLst/>
              <a:gdLst/>
              <a:ahLst/>
              <a:cxnLst>
                <a:cxn ang="0">
                  <a:pos x="0" y="2744"/>
                </a:cxn>
                <a:cxn ang="0">
                  <a:pos x="411" y="2744"/>
                </a:cxn>
                <a:cxn ang="0">
                  <a:pos x="422" y="533"/>
                </a:cxn>
                <a:cxn ang="0">
                  <a:pos x="611" y="544"/>
                </a:cxn>
                <a:cxn ang="0">
                  <a:pos x="614" y="2757"/>
                </a:cxn>
                <a:cxn ang="0">
                  <a:pos x="989" y="2744"/>
                </a:cxn>
                <a:cxn ang="0">
                  <a:pos x="989" y="0"/>
                </a:cxn>
                <a:cxn ang="0">
                  <a:pos x="0" y="0"/>
                </a:cxn>
                <a:cxn ang="0">
                  <a:pos x="0" y="2744"/>
                </a:cxn>
              </a:cxnLst>
              <a:rect l="0" t="0" r="r" b="b"/>
              <a:pathLst>
                <a:path w="989" h="2757">
                  <a:moveTo>
                    <a:pt x="0" y="2744"/>
                  </a:moveTo>
                  <a:lnTo>
                    <a:pt x="411" y="2744"/>
                  </a:lnTo>
                  <a:lnTo>
                    <a:pt x="422" y="533"/>
                  </a:lnTo>
                  <a:lnTo>
                    <a:pt x="611" y="544"/>
                  </a:lnTo>
                  <a:lnTo>
                    <a:pt x="614" y="2757"/>
                  </a:lnTo>
                  <a:lnTo>
                    <a:pt x="989" y="2744"/>
                  </a:lnTo>
                  <a:lnTo>
                    <a:pt x="989" y="0"/>
                  </a:lnTo>
                  <a:lnTo>
                    <a:pt x="0" y="0"/>
                  </a:lnTo>
                  <a:lnTo>
                    <a:pt x="0" y="2744"/>
                  </a:lnTo>
                  <a:close/>
                </a:path>
              </a:pathLst>
            </a:custGeom>
            <a:solidFill>
              <a:srgbClr val="C0C0C0"/>
            </a:solidFill>
            <a:ln w="9525">
              <a:noFill/>
              <a:round/>
              <a:headEnd/>
              <a:tailEnd/>
            </a:ln>
            <a:effectLst/>
          </p:spPr>
          <p:txBody>
            <a:bodyPr wrap="none" anchor="ctr"/>
            <a:lstStyle/>
            <a:p>
              <a:endParaRPr lang="en-US"/>
            </a:p>
          </p:txBody>
        </p:sp>
        <p:sp>
          <p:nvSpPr>
            <p:cNvPr id="9265" name="Freeform 49"/>
            <p:cNvSpPr>
              <a:spLocks/>
            </p:cNvSpPr>
            <p:nvPr/>
          </p:nvSpPr>
          <p:spPr bwMode="auto">
            <a:xfrm>
              <a:off x="4440" y="632"/>
              <a:ext cx="656" cy="1756"/>
            </a:xfrm>
            <a:custGeom>
              <a:avLst/>
              <a:gdLst/>
              <a:ahLst/>
              <a:cxnLst>
                <a:cxn ang="0">
                  <a:pos x="0" y="1920"/>
                </a:cxn>
                <a:cxn ang="0">
                  <a:pos x="1056" y="1920"/>
                </a:cxn>
                <a:cxn ang="0">
                  <a:pos x="1056" y="0"/>
                </a:cxn>
                <a:cxn ang="0">
                  <a:pos x="1536" y="0"/>
                </a:cxn>
                <a:cxn ang="0">
                  <a:pos x="1536" y="1920"/>
                </a:cxn>
                <a:cxn ang="0">
                  <a:pos x="2592" y="1920"/>
                </a:cxn>
              </a:cxnLst>
              <a:rect l="0" t="0" r="r" b="b"/>
              <a:pathLst>
                <a:path w="2592" h="1920">
                  <a:moveTo>
                    <a:pt x="0" y="1920"/>
                  </a:moveTo>
                  <a:lnTo>
                    <a:pt x="1056" y="1920"/>
                  </a:lnTo>
                  <a:lnTo>
                    <a:pt x="1056" y="0"/>
                  </a:lnTo>
                  <a:lnTo>
                    <a:pt x="1536" y="0"/>
                  </a:lnTo>
                  <a:lnTo>
                    <a:pt x="1536" y="1920"/>
                  </a:lnTo>
                  <a:lnTo>
                    <a:pt x="2592" y="1920"/>
                  </a:lnTo>
                </a:path>
              </a:pathLst>
            </a:custGeom>
            <a:noFill/>
            <a:ln w="28575" cmpd="sng">
              <a:solidFill>
                <a:schemeClr val="tx1"/>
              </a:solidFill>
              <a:round/>
              <a:headEnd/>
              <a:tailEnd/>
            </a:ln>
            <a:effectLst/>
          </p:spPr>
          <p:txBody>
            <a:bodyPr wrap="none" anchor="ctr"/>
            <a:lstStyle/>
            <a:p>
              <a:endParaRPr lang="en-US"/>
            </a:p>
          </p:txBody>
        </p:sp>
      </p:grpSp>
      <p:sp>
        <p:nvSpPr>
          <p:cNvPr id="9266" name="Freeform 50"/>
          <p:cNvSpPr>
            <a:spLocks/>
          </p:cNvSpPr>
          <p:nvPr/>
        </p:nvSpPr>
        <p:spPr bwMode="auto">
          <a:xfrm>
            <a:off x="1803400" y="3517900"/>
            <a:ext cx="5789613" cy="3054350"/>
          </a:xfrm>
          <a:custGeom>
            <a:avLst/>
            <a:gdLst/>
            <a:ahLst/>
            <a:cxnLst>
              <a:cxn ang="0">
                <a:pos x="3640" y="0"/>
              </a:cxn>
              <a:cxn ang="0">
                <a:pos x="3616" y="680"/>
              </a:cxn>
              <a:cxn ang="0">
                <a:pos x="3456" y="1344"/>
              </a:cxn>
              <a:cxn ang="0">
                <a:pos x="3040" y="1744"/>
              </a:cxn>
              <a:cxn ang="0">
                <a:pos x="2304" y="1896"/>
              </a:cxn>
              <a:cxn ang="0">
                <a:pos x="0" y="1912"/>
              </a:cxn>
            </a:cxnLst>
            <a:rect l="0" t="0" r="r" b="b"/>
            <a:pathLst>
              <a:path w="3647" h="1924">
                <a:moveTo>
                  <a:pt x="3640" y="0"/>
                </a:moveTo>
                <a:cubicBezTo>
                  <a:pt x="3636" y="113"/>
                  <a:pt x="3647" y="456"/>
                  <a:pt x="3616" y="680"/>
                </a:cubicBezTo>
                <a:cubicBezTo>
                  <a:pt x="3585" y="904"/>
                  <a:pt x="3552" y="1167"/>
                  <a:pt x="3456" y="1344"/>
                </a:cubicBezTo>
                <a:cubicBezTo>
                  <a:pt x="3360" y="1521"/>
                  <a:pt x="3232" y="1652"/>
                  <a:pt x="3040" y="1744"/>
                </a:cubicBezTo>
                <a:cubicBezTo>
                  <a:pt x="2848" y="1836"/>
                  <a:pt x="2811" y="1868"/>
                  <a:pt x="2304" y="1896"/>
                </a:cubicBezTo>
                <a:cubicBezTo>
                  <a:pt x="1797" y="1924"/>
                  <a:pt x="480" y="1909"/>
                  <a:pt x="0" y="1912"/>
                </a:cubicBezTo>
              </a:path>
            </a:pathLst>
          </a:custGeom>
          <a:noFill/>
          <a:ln w="76200" cmpd="sng">
            <a:solidFill>
              <a:schemeClr val="tx1"/>
            </a:solidFill>
            <a:round/>
            <a:headEnd/>
            <a:tailEnd/>
          </a:ln>
          <a:effectLst/>
        </p:spPr>
        <p:txBody>
          <a:bodyPr wrap="none" anchor="ctr"/>
          <a:lstStyle/>
          <a:p>
            <a:endParaRPr lang="en-US"/>
          </a:p>
        </p:txBody>
      </p:sp>
      <p:sp>
        <p:nvSpPr>
          <p:cNvPr id="9267" name="Line 51"/>
          <p:cNvSpPr>
            <a:spLocks noChangeShapeType="1"/>
          </p:cNvSpPr>
          <p:nvPr/>
        </p:nvSpPr>
        <p:spPr bwMode="auto">
          <a:xfrm>
            <a:off x="7467600" y="4445000"/>
            <a:ext cx="190500" cy="12700"/>
          </a:xfrm>
          <a:prstGeom prst="line">
            <a:avLst/>
          </a:prstGeom>
          <a:noFill/>
          <a:ln w="76200">
            <a:solidFill>
              <a:srgbClr val="E5E5FF"/>
            </a:solidFill>
            <a:round/>
            <a:headEnd/>
            <a:tailEnd/>
          </a:ln>
          <a:effectLst/>
        </p:spPr>
        <p:txBody>
          <a:bodyPr wrap="none" anchor="ctr"/>
          <a:lstStyle/>
          <a:p>
            <a:endParaRPr lang="en-US"/>
          </a:p>
        </p:txBody>
      </p:sp>
      <p:sp>
        <p:nvSpPr>
          <p:cNvPr id="9268" name="Line 52"/>
          <p:cNvSpPr>
            <a:spLocks noChangeShapeType="1"/>
          </p:cNvSpPr>
          <p:nvPr/>
        </p:nvSpPr>
        <p:spPr bwMode="auto">
          <a:xfrm rot="1132784">
            <a:off x="7289800" y="5410200"/>
            <a:ext cx="190500" cy="12700"/>
          </a:xfrm>
          <a:prstGeom prst="line">
            <a:avLst/>
          </a:prstGeom>
          <a:noFill/>
          <a:ln w="76200">
            <a:solidFill>
              <a:srgbClr val="E5E5FF"/>
            </a:solidFill>
            <a:round/>
            <a:headEnd/>
            <a:tailEnd/>
          </a:ln>
          <a:effectLst/>
        </p:spPr>
        <p:txBody>
          <a:bodyPr wrap="none" anchor="ctr"/>
          <a:lstStyle/>
          <a:p>
            <a:endParaRPr lang="en-US"/>
          </a:p>
        </p:txBody>
      </p:sp>
      <p:sp>
        <p:nvSpPr>
          <p:cNvPr id="9269" name="Line 53"/>
          <p:cNvSpPr>
            <a:spLocks noChangeShapeType="1"/>
          </p:cNvSpPr>
          <p:nvPr/>
        </p:nvSpPr>
        <p:spPr bwMode="auto">
          <a:xfrm rot="3620232">
            <a:off x="6692900" y="6172200"/>
            <a:ext cx="190500" cy="12700"/>
          </a:xfrm>
          <a:prstGeom prst="line">
            <a:avLst/>
          </a:prstGeom>
          <a:noFill/>
          <a:ln w="76200">
            <a:solidFill>
              <a:srgbClr val="E5E5FF"/>
            </a:solidFill>
            <a:round/>
            <a:headEnd/>
            <a:tailEnd/>
          </a:ln>
          <a:effectLst/>
        </p:spPr>
        <p:txBody>
          <a:bodyPr wrap="none" anchor="ctr"/>
          <a:lstStyle/>
          <a:p>
            <a:endParaRPr lang="en-US"/>
          </a:p>
        </p:txBody>
      </p:sp>
      <p:sp>
        <p:nvSpPr>
          <p:cNvPr id="9270" name="Line 54"/>
          <p:cNvSpPr>
            <a:spLocks noChangeShapeType="1"/>
          </p:cNvSpPr>
          <p:nvPr/>
        </p:nvSpPr>
        <p:spPr bwMode="auto">
          <a:xfrm rot="4596358">
            <a:off x="5753100" y="6515100"/>
            <a:ext cx="190500" cy="12700"/>
          </a:xfrm>
          <a:prstGeom prst="line">
            <a:avLst/>
          </a:prstGeom>
          <a:noFill/>
          <a:ln w="76200">
            <a:solidFill>
              <a:srgbClr val="E5E5FF"/>
            </a:solidFill>
            <a:round/>
            <a:headEnd/>
            <a:tailEnd/>
          </a:ln>
          <a:effectLst/>
        </p:spPr>
        <p:txBody>
          <a:bodyPr wrap="none" anchor="ctr"/>
          <a:lstStyle/>
          <a:p>
            <a:endParaRPr lang="en-US"/>
          </a:p>
        </p:txBody>
      </p:sp>
      <p:sp>
        <p:nvSpPr>
          <p:cNvPr id="9271" name="Line 55"/>
          <p:cNvSpPr>
            <a:spLocks noChangeShapeType="1"/>
          </p:cNvSpPr>
          <p:nvPr/>
        </p:nvSpPr>
        <p:spPr bwMode="auto">
          <a:xfrm>
            <a:off x="4864100" y="6464300"/>
            <a:ext cx="0" cy="139700"/>
          </a:xfrm>
          <a:prstGeom prst="line">
            <a:avLst/>
          </a:prstGeom>
          <a:noFill/>
          <a:ln w="76200">
            <a:solidFill>
              <a:srgbClr val="E5E5FF"/>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041400" y="2400300"/>
            <a:ext cx="4705350" cy="1917700"/>
          </a:xfrm>
          <a:prstGeom prst="rect">
            <a:avLst/>
          </a:prstGeom>
          <a:noFill/>
          <a:ln w="9525">
            <a:noFill/>
            <a:miter lim="800000"/>
            <a:headEnd/>
            <a:tailEnd/>
          </a:ln>
          <a:effectLst/>
        </p:spPr>
        <p:txBody>
          <a:bodyPr>
            <a:spAutoFit/>
          </a:bodyPr>
          <a:lstStyle/>
          <a:p>
            <a:pPr algn="just"/>
            <a:r>
              <a:rPr lang="en-US" sz="2400" b="1">
                <a:solidFill>
                  <a:srgbClr val="0000FF"/>
                </a:solidFill>
              </a:rPr>
              <a:t>Make sure the anchor wire is</a:t>
            </a:r>
          </a:p>
          <a:p>
            <a:pPr algn="just"/>
            <a:r>
              <a:rPr lang="en-US" sz="2400" b="1">
                <a:solidFill>
                  <a:srgbClr val="0000FF"/>
                </a:solidFill>
              </a:rPr>
              <a:t>hanging freely, then push the rods to the back of the roof hole. </a:t>
            </a:r>
          </a:p>
          <a:p>
            <a:pPr algn="just"/>
            <a:r>
              <a:rPr lang="en-US" sz="2400" b="1">
                <a:solidFill>
                  <a:srgbClr val="0000FF"/>
                </a:solidFill>
              </a:rPr>
              <a:t>Remove installation rods.</a:t>
            </a:r>
          </a:p>
        </p:txBody>
      </p:sp>
      <p:grpSp>
        <p:nvGrpSpPr>
          <p:cNvPr id="2" name="Group 3"/>
          <p:cNvGrpSpPr>
            <a:grpSpLocks/>
          </p:cNvGrpSpPr>
          <p:nvPr/>
        </p:nvGrpSpPr>
        <p:grpSpPr bwMode="auto">
          <a:xfrm>
            <a:off x="419100" y="69850"/>
            <a:ext cx="8466138" cy="6667500"/>
            <a:chOff x="264" y="44"/>
            <a:chExt cx="5333" cy="4200"/>
          </a:xfrm>
        </p:grpSpPr>
        <p:pic>
          <p:nvPicPr>
            <p:cNvPr id="10244" name="Picture 4" descr="Presentation2"/>
            <p:cNvPicPr>
              <a:picLocks noChangeAspect="1" noChangeArrowheads="1"/>
            </p:cNvPicPr>
            <p:nvPr/>
          </p:nvPicPr>
          <p:blipFill>
            <a:blip r:embed="rId2" cstate="print"/>
            <a:srcRect l="6511" t="18291" r="9360" b="77478"/>
            <a:stretch>
              <a:fillRect/>
            </a:stretch>
          </p:blipFill>
          <p:spPr bwMode="auto">
            <a:xfrm>
              <a:off x="494" y="747"/>
              <a:ext cx="4881" cy="99"/>
            </a:xfrm>
            <a:prstGeom prst="rect">
              <a:avLst/>
            </a:prstGeom>
            <a:noFill/>
          </p:spPr>
        </p:pic>
        <p:pic>
          <p:nvPicPr>
            <p:cNvPr id="10245" name="Picture 5" descr="Presentation2"/>
            <p:cNvPicPr>
              <a:picLocks noChangeAspect="1" noChangeArrowheads="1"/>
            </p:cNvPicPr>
            <p:nvPr/>
          </p:nvPicPr>
          <p:blipFill>
            <a:blip r:embed="rId2" cstate="print"/>
            <a:srcRect l="6511" t="18291" r="9360" b="77478"/>
            <a:stretch>
              <a:fillRect/>
            </a:stretch>
          </p:blipFill>
          <p:spPr bwMode="auto">
            <a:xfrm>
              <a:off x="491" y="3960"/>
              <a:ext cx="4881" cy="99"/>
            </a:xfrm>
            <a:prstGeom prst="rect">
              <a:avLst/>
            </a:prstGeom>
            <a:noFill/>
          </p:spPr>
        </p:pic>
        <p:pic>
          <p:nvPicPr>
            <p:cNvPr id="10246" name="Picture 6" descr="CoalCoal LogosCoal Colour Transp"/>
            <p:cNvPicPr>
              <a:picLocks noChangeAspect="1" noChangeArrowheads="1"/>
            </p:cNvPicPr>
            <p:nvPr/>
          </p:nvPicPr>
          <p:blipFill>
            <a:blip r:embed="rId3" cstate="print"/>
            <a:srcRect/>
            <a:stretch>
              <a:fillRect/>
            </a:stretch>
          </p:blipFill>
          <p:spPr bwMode="auto">
            <a:xfrm>
              <a:off x="264" y="44"/>
              <a:ext cx="1008" cy="642"/>
            </a:xfrm>
            <a:prstGeom prst="rect">
              <a:avLst/>
            </a:prstGeom>
            <a:noFill/>
          </p:spPr>
        </p:pic>
        <p:sp>
          <p:nvSpPr>
            <p:cNvPr id="10247" name="Text Box 7"/>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10248" name="Text Box 8"/>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10249" name="Text Box 9"/>
          <p:cNvSpPr txBox="1">
            <a:spLocks noChangeArrowheads="1"/>
          </p:cNvSpPr>
          <p:nvPr/>
        </p:nvSpPr>
        <p:spPr bwMode="auto">
          <a:xfrm>
            <a:off x="4365625" y="531813"/>
            <a:ext cx="1584325"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6</a:t>
            </a:r>
          </a:p>
        </p:txBody>
      </p:sp>
      <p:grpSp>
        <p:nvGrpSpPr>
          <p:cNvPr id="3" name="Group 10"/>
          <p:cNvGrpSpPr>
            <a:grpSpLocks/>
          </p:cNvGrpSpPr>
          <p:nvPr/>
        </p:nvGrpSpPr>
        <p:grpSpPr bwMode="auto">
          <a:xfrm>
            <a:off x="0" y="0"/>
            <a:ext cx="2044700" cy="1192213"/>
            <a:chOff x="0" y="0"/>
            <a:chExt cx="1288" cy="751"/>
          </a:xfrm>
        </p:grpSpPr>
        <p:sp>
          <p:nvSpPr>
            <p:cNvPr id="10251" name="Rectangle 11"/>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2"/>
            <p:cNvGrpSpPr>
              <a:grpSpLocks/>
            </p:cNvGrpSpPr>
            <p:nvPr/>
          </p:nvGrpSpPr>
          <p:grpSpPr bwMode="auto">
            <a:xfrm>
              <a:off x="265" y="80"/>
              <a:ext cx="499" cy="671"/>
              <a:chOff x="1842" y="2424"/>
              <a:chExt cx="906" cy="1350"/>
            </a:xfrm>
          </p:grpSpPr>
          <p:grpSp>
            <p:nvGrpSpPr>
              <p:cNvPr id="5" name="Group 13"/>
              <p:cNvGrpSpPr>
                <a:grpSpLocks/>
              </p:cNvGrpSpPr>
              <p:nvPr/>
            </p:nvGrpSpPr>
            <p:grpSpPr bwMode="auto">
              <a:xfrm>
                <a:off x="1842" y="2424"/>
                <a:ext cx="906" cy="1037"/>
                <a:chOff x="1914" y="1476"/>
                <a:chExt cx="906" cy="1037"/>
              </a:xfrm>
            </p:grpSpPr>
            <p:sp>
              <p:nvSpPr>
                <p:cNvPr id="10254" name="AutoShape 14"/>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10255" name="Line 15"/>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10256" name="AutoShape 16"/>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10257" name="AutoShape 17"/>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10258" name="Line 18"/>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10259" name="WordArt 19"/>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10260" name="Line 20"/>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10261" name="WordArt 21"/>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2"/>
          <p:cNvGrpSpPr>
            <a:grpSpLocks/>
          </p:cNvGrpSpPr>
          <p:nvPr/>
        </p:nvGrpSpPr>
        <p:grpSpPr bwMode="auto">
          <a:xfrm>
            <a:off x="8050213" y="203200"/>
            <a:ext cx="865187" cy="831850"/>
            <a:chOff x="5607" y="3750"/>
            <a:chExt cx="462" cy="435"/>
          </a:xfrm>
        </p:grpSpPr>
        <p:sp>
          <p:nvSpPr>
            <p:cNvPr id="10263" name="Rectangle 23"/>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10264" name="Rectangle 24"/>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10265" name="Rectangle 25"/>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0266" name="Rectangle 26"/>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0267" name="Rectangle 27"/>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0268" name="Rectangle 28"/>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10269" name="Rectangle 29"/>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10270" name="Rectangle 30"/>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10271" name="Rectangle 31"/>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10272" name="Rectangle 32"/>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10273" name="Rectangle 33"/>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0274" name="Rectangle 34"/>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0275" name="Rectangle 35"/>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10276" name="Rectangle 36"/>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0277" name="Rectangle 37"/>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grpSp>
        <p:nvGrpSpPr>
          <p:cNvPr id="7" name="Group 38"/>
          <p:cNvGrpSpPr>
            <a:grpSpLocks/>
          </p:cNvGrpSpPr>
          <p:nvPr/>
        </p:nvGrpSpPr>
        <p:grpSpPr bwMode="auto">
          <a:xfrm>
            <a:off x="5029200" y="228600"/>
            <a:ext cx="3079750" cy="6062663"/>
            <a:chOff x="3064" y="144"/>
            <a:chExt cx="2044" cy="4024"/>
          </a:xfrm>
        </p:grpSpPr>
        <p:sp>
          <p:nvSpPr>
            <p:cNvPr id="10279" name="Line 39"/>
            <p:cNvSpPr>
              <a:spLocks noChangeShapeType="1"/>
            </p:cNvSpPr>
            <p:nvPr/>
          </p:nvSpPr>
          <p:spPr bwMode="auto">
            <a:xfrm rot="4596358">
              <a:off x="3624" y="4104"/>
              <a:ext cx="120" cy="8"/>
            </a:xfrm>
            <a:prstGeom prst="line">
              <a:avLst/>
            </a:prstGeom>
            <a:noFill/>
            <a:ln w="76200">
              <a:solidFill>
                <a:srgbClr val="E5E5FF"/>
              </a:solidFill>
              <a:round/>
              <a:headEnd/>
              <a:tailEnd/>
            </a:ln>
            <a:effectLst/>
          </p:spPr>
          <p:txBody>
            <a:bodyPr wrap="none" anchor="ctr"/>
            <a:lstStyle/>
            <a:p>
              <a:endParaRPr lang="en-US"/>
            </a:p>
          </p:txBody>
        </p:sp>
        <p:sp>
          <p:nvSpPr>
            <p:cNvPr id="10280" name="Line 40"/>
            <p:cNvSpPr>
              <a:spLocks noChangeShapeType="1"/>
            </p:cNvSpPr>
            <p:nvPr/>
          </p:nvSpPr>
          <p:spPr bwMode="auto">
            <a:xfrm>
              <a:off x="3064" y="4072"/>
              <a:ext cx="0" cy="88"/>
            </a:xfrm>
            <a:prstGeom prst="line">
              <a:avLst/>
            </a:prstGeom>
            <a:noFill/>
            <a:ln w="76200">
              <a:solidFill>
                <a:srgbClr val="E5E5FF"/>
              </a:solidFill>
              <a:round/>
              <a:headEnd/>
              <a:tailEnd/>
            </a:ln>
            <a:effectLst/>
          </p:spPr>
          <p:txBody>
            <a:bodyPr wrap="none" anchor="ctr"/>
            <a:lstStyle/>
            <a:p>
              <a:endParaRPr lang="en-US"/>
            </a:p>
          </p:txBody>
        </p:sp>
        <p:grpSp>
          <p:nvGrpSpPr>
            <p:cNvPr id="8" name="Group 41"/>
            <p:cNvGrpSpPr>
              <a:grpSpLocks/>
            </p:cNvGrpSpPr>
            <p:nvPr/>
          </p:nvGrpSpPr>
          <p:grpSpPr bwMode="auto">
            <a:xfrm>
              <a:off x="4736" y="400"/>
              <a:ext cx="76" cy="48"/>
              <a:chOff x="4688" y="2121"/>
              <a:chExt cx="170" cy="106"/>
            </a:xfrm>
          </p:grpSpPr>
          <p:sp>
            <p:nvSpPr>
              <p:cNvPr id="10282" name="Oval 42"/>
              <p:cNvSpPr>
                <a:spLocks noChangeArrowheads="1"/>
              </p:cNvSpPr>
              <p:nvPr/>
            </p:nvSpPr>
            <p:spPr bwMode="auto">
              <a:xfrm>
                <a:off x="4722" y="2121"/>
                <a:ext cx="97" cy="106"/>
              </a:xfrm>
              <a:prstGeom prst="ellipse">
                <a:avLst/>
              </a:prstGeom>
              <a:noFill/>
              <a:ln w="19050">
                <a:solidFill>
                  <a:schemeClr val="bg2"/>
                </a:solidFill>
                <a:round/>
                <a:headEnd/>
                <a:tailEnd/>
              </a:ln>
              <a:effectLst/>
            </p:spPr>
            <p:txBody>
              <a:bodyPr wrap="none" anchor="ctr"/>
              <a:lstStyle/>
              <a:p>
                <a:endParaRPr lang="en-US"/>
              </a:p>
            </p:txBody>
          </p:sp>
          <p:sp>
            <p:nvSpPr>
              <p:cNvPr id="10283" name="Line 43"/>
              <p:cNvSpPr>
                <a:spLocks noChangeShapeType="1"/>
              </p:cNvSpPr>
              <p:nvPr/>
            </p:nvSpPr>
            <p:spPr bwMode="auto">
              <a:xfrm>
                <a:off x="4813" y="2150"/>
                <a:ext cx="45" cy="75"/>
              </a:xfrm>
              <a:prstGeom prst="line">
                <a:avLst/>
              </a:prstGeom>
              <a:noFill/>
              <a:ln w="19050">
                <a:solidFill>
                  <a:schemeClr val="bg2"/>
                </a:solidFill>
                <a:round/>
                <a:headEnd/>
                <a:tailEnd/>
              </a:ln>
              <a:effectLst/>
            </p:spPr>
            <p:txBody>
              <a:bodyPr wrap="none" anchor="ctr"/>
              <a:lstStyle/>
              <a:p>
                <a:endParaRPr lang="en-US"/>
              </a:p>
            </p:txBody>
          </p:sp>
          <p:sp>
            <p:nvSpPr>
              <p:cNvPr id="10284" name="Line 44"/>
              <p:cNvSpPr>
                <a:spLocks noChangeShapeType="1"/>
              </p:cNvSpPr>
              <p:nvPr/>
            </p:nvSpPr>
            <p:spPr bwMode="auto">
              <a:xfrm flipH="1">
                <a:off x="4688" y="2153"/>
                <a:ext cx="36" cy="63"/>
              </a:xfrm>
              <a:prstGeom prst="line">
                <a:avLst/>
              </a:prstGeom>
              <a:noFill/>
              <a:ln w="19050">
                <a:solidFill>
                  <a:schemeClr val="bg2"/>
                </a:solidFill>
                <a:round/>
                <a:headEnd/>
                <a:tailEnd/>
              </a:ln>
              <a:effectLst/>
            </p:spPr>
            <p:txBody>
              <a:bodyPr wrap="none" anchor="ctr"/>
              <a:lstStyle/>
              <a:p>
                <a:endParaRPr lang="en-US"/>
              </a:p>
            </p:txBody>
          </p:sp>
        </p:grpSp>
        <p:sp>
          <p:nvSpPr>
            <p:cNvPr id="10285" name="Line 45"/>
            <p:cNvSpPr>
              <a:spLocks noChangeShapeType="1"/>
            </p:cNvSpPr>
            <p:nvPr/>
          </p:nvSpPr>
          <p:spPr bwMode="auto">
            <a:xfrm>
              <a:off x="4704" y="2800"/>
              <a:ext cx="120" cy="8"/>
            </a:xfrm>
            <a:prstGeom prst="line">
              <a:avLst/>
            </a:prstGeom>
            <a:noFill/>
            <a:ln w="76200">
              <a:solidFill>
                <a:srgbClr val="E5E5FF"/>
              </a:solidFill>
              <a:round/>
              <a:headEnd/>
              <a:tailEnd/>
            </a:ln>
            <a:effectLst/>
          </p:spPr>
          <p:txBody>
            <a:bodyPr wrap="none" anchor="ctr"/>
            <a:lstStyle/>
            <a:p>
              <a:endParaRPr lang="en-US"/>
            </a:p>
          </p:txBody>
        </p:sp>
        <p:sp>
          <p:nvSpPr>
            <p:cNvPr id="10286" name="Line 46"/>
            <p:cNvSpPr>
              <a:spLocks noChangeShapeType="1"/>
            </p:cNvSpPr>
            <p:nvPr/>
          </p:nvSpPr>
          <p:spPr bwMode="auto">
            <a:xfrm rot="1132784">
              <a:off x="4592" y="3408"/>
              <a:ext cx="120" cy="8"/>
            </a:xfrm>
            <a:prstGeom prst="line">
              <a:avLst/>
            </a:prstGeom>
            <a:noFill/>
            <a:ln w="76200">
              <a:solidFill>
                <a:srgbClr val="E5E5FF"/>
              </a:solidFill>
              <a:round/>
              <a:headEnd/>
              <a:tailEnd/>
            </a:ln>
            <a:effectLst/>
          </p:spPr>
          <p:txBody>
            <a:bodyPr wrap="none" anchor="ctr"/>
            <a:lstStyle/>
            <a:p>
              <a:endParaRPr lang="en-US"/>
            </a:p>
          </p:txBody>
        </p:sp>
        <p:sp>
          <p:nvSpPr>
            <p:cNvPr id="10287" name="Line 47"/>
            <p:cNvSpPr>
              <a:spLocks noChangeShapeType="1"/>
            </p:cNvSpPr>
            <p:nvPr/>
          </p:nvSpPr>
          <p:spPr bwMode="auto">
            <a:xfrm rot="3620232">
              <a:off x="4216" y="3888"/>
              <a:ext cx="120" cy="8"/>
            </a:xfrm>
            <a:prstGeom prst="line">
              <a:avLst/>
            </a:prstGeom>
            <a:noFill/>
            <a:ln w="76200">
              <a:solidFill>
                <a:srgbClr val="E5E5FF"/>
              </a:solidFill>
              <a:round/>
              <a:headEnd/>
              <a:tailEnd/>
            </a:ln>
            <a:effectLst/>
          </p:spPr>
          <p:txBody>
            <a:bodyPr wrap="none" anchor="ctr"/>
            <a:lstStyle/>
            <a:p>
              <a:endParaRPr lang="en-US"/>
            </a:p>
          </p:txBody>
        </p:sp>
        <p:sp>
          <p:nvSpPr>
            <p:cNvPr id="10288" name="Line 48"/>
            <p:cNvSpPr>
              <a:spLocks noChangeShapeType="1"/>
            </p:cNvSpPr>
            <p:nvPr/>
          </p:nvSpPr>
          <p:spPr bwMode="auto">
            <a:xfrm>
              <a:off x="4768" y="448"/>
              <a:ext cx="0" cy="2136"/>
            </a:xfrm>
            <a:prstGeom prst="line">
              <a:avLst/>
            </a:prstGeom>
            <a:noFill/>
            <a:ln w="9525">
              <a:solidFill>
                <a:schemeClr val="tx1"/>
              </a:solidFill>
              <a:round/>
              <a:headEnd/>
              <a:tailEnd/>
            </a:ln>
            <a:effectLst/>
          </p:spPr>
          <p:txBody>
            <a:bodyPr wrap="none" anchor="ctr"/>
            <a:lstStyle/>
            <a:p>
              <a:endParaRPr lang="en-US"/>
            </a:p>
          </p:txBody>
        </p:sp>
        <p:sp>
          <p:nvSpPr>
            <p:cNvPr id="10289" name="Freeform 49"/>
            <p:cNvSpPr>
              <a:spLocks/>
            </p:cNvSpPr>
            <p:nvPr/>
          </p:nvSpPr>
          <p:spPr bwMode="auto">
            <a:xfrm>
              <a:off x="3744" y="2568"/>
              <a:ext cx="1024" cy="1352"/>
            </a:xfrm>
            <a:custGeom>
              <a:avLst/>
              <a:gdLst/>
              <a:ahLst/>
              <a:cxnLst>
                <a:cxn ang="0">
                  <a:pos x="1024" y="0"/>
                </a:cxn>
                <a:cxn ang="0">
                  <a:pos x="984" y="400"/>
                </a:cxn>
                <a:cxn ang="0">
                  <a:pos x="928" y="656"/>
                </a:cxn>
                <a:cxn ang="0">
                  <a:pos x="744" y="904"/>
                </a:cxn>
                <a:cxn ang="0">
                  <a:pos x="0" y="1352"/>
                </a:cxn>
              </a:cxnLst>
              <a:rect l="0" t="0" r="r" b="b"/>
              <a:pathLst>
                <a:path w="1024" h="1352">
                  <a:moveTo>
                    <a:pt x="1024" y="0"/>
                  </a:moveTo>
                  <a:cubicBezTo>
                    <a:pt x="1017" y="67"/>
                    <a:pt x="1000" y="291"/>
                    <a:pt x="984" y="400"/>
                  </a:cubicBezTo>
                  <a:cubicBezTo>
                    <a:pt x="968" y="509"/>
                    <a:pt x="968" y="572"/>
                    <a:pt x="928" y="656"/>
                  </a:cubicBezTo>
                  <a:cubicBezTo>
                    <a:pt x="888" y="740"/>
                    <a:pt x="899" y="788"/>
                    <a:pt x="744" y="904"/>
                  </a:cubicBezTo>
                  <a:cubicBezTo>
                    <a:pt x="589" y="1020"/>
                    <a:pt x="155" y="1259"/>
                    <a:pt x="0" y="1352"/>
                  </a:cubicBezTo>
                </a:path>
              </a:pathLst>
            </a:custGeom>
            <a:noFill/>
            <a:ln w="9525">
              <a:solidFill>
                <a:schemeClr val="tx1"/>
              </a:solidFill>
              <a:round/>
              <a:headEnd/>
              <a:tailEnd/>
            </a:ln>
            <a:effectLst/>
          </p:spPr>
          <p:txBody>
            <a:bodyPr wrap="none" anchor="ctr"/>
            <a:lstStyle/>
            <a:p>
              <a:endParaRPr lang="en-US"/>
            </a:p>
          </p:txBody>
        </p:sp>
        <p:grpSp>
          <p:nvGrpSpPr>
            <p:cNvPr id="9" name="Group 50"/>
            <p:cNvGrpSpPr>
              <a:grpSpLocks/>
            </p:cNvGrpSpPr>
            <p:nvPr/>
          </p:nvGrpSpPr>
          <p:grpSpPr bwMode="auto">
            <a:xfrm rot="938399" flipH="1">
              <a:off x="3417" y="3793"/>
              <a:ext cx="371" cy="304"/>
              <a:chOff x="5201" y="3865"/>
              <a:chExt cx="371" cy="304"/>
            </a:xfrm>
          </p:grpSpPr>
          <p:grpSp>
            <p:nvGrpSpPr>
              <p:cNvPr id="10" name="Group 51"/>
              <p:cNvGrpSpPr>
                <a:grpSpLocks/>
              </p:cNvGrpSpPr>
              <p:nvPr/>
            </p:nvGrpSpPr>
            <p:grpSpPr bwMode="auto">
              <a:xfrm rot="-2425536">
                <a:off x="5201" y="3865"/>
                <a:ext cx="208" cy="277"/>
                <a:chOff x="2012" y="2704"/>
                <a:chExt cx="280" cy="385"/>
              </a:xfrm>
            </p:grpSpPr>
            <p:sp>
              <p:nvSpPr>
                <p:cNvPr id="10292" name="Rectangle 52"/>
                <p:cNvSpPr>
                  <a:spLocks noChangeArrowheads="1"/>
                </p:cNvSpPr>
                <p:nvPr/>
              </p:nvSpPr>
              <p:spPr bwMode="auto">
                <a:xfrm>
                  <a:off x="2112" y="2704"/>
                  <a:ext cx="80" cy="8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0293" name="Rectangle 53"/>
                <p:cNvSpPr>
                  <a:spLocks noChangeArrowheads="1"/>
                </p:cNvSpPr>
                <p:nvPr/>
              </p:nvSpPr>
              <p:spPr bwMode="auto">
                <a:xfrm>
                  <a:off x="2112" y="2784"/>
                  <a:ext cx="80" cy="262"/>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0294" name="Rectangle 54"/>
                <p:cNvSpPr>
                  <a:spLocks noChangeArrowheads="1"/>
                </p:cNvSpPr>
                <p:nvPr/>
              </p:nvSpPr>
              <p:spPr bwMode="auto">
                <a:xfrm>
                  <a:off x="2012" y="3042"/>
                  <a:ext cx="280" cy="47"/>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sp>
            <p:nvSpPr>
              <p:cNvPr id="10295" name="Freeform 55"/>
              <p:cNvSpPr>
                <a:spLocks/>
              </p:cNvSpPr>
              <p:nvPr/>
            </p:nvSpPr>
            <p:spPr bwMode="auto">
              <a:xfrm>
                <a:off x="5400" y="4110"/>
                <a:ext cx="172" cy="54"/>
              </a:xfrm>
              <a:custGeom>
                <a:avLst/>
                <a:gdLst/>
                <a:ahLst/>
                <a:cxnLst>
                  <a:cxn ang="0">
                    <a:pos x="0" y="0"/>
                  </a:cxn>
                  <a:cxn ang="0">
                    <a:pos x="46" y="40"/>
                  </a:cxn>
                  <a:cxn ang="0">
                    <a:pos x="172" y="54"/>
                  </a:cxn>
                </a:cxnLst>
                <a:rect l="0" t="0" r="r" b="b"/>
                <a:pathLst>
                  <a:path w="172" h="54">
                    <a:moveTo>
                      <a:pt x="0" y="0"/>
                    </a:moveTo>
                    <a:cubicBezTo>
                      <a:pt x="8" y="15"/>
                      <a:pt x="17" y="31"/>
                      <a:pt x="46" y="40"/>
                    </a:cubicBezTo>
                    <a:cubicBezTo>
                      <a:pt x="75" y="49"/>
                      <a:pt x="123" y="51"/>
                      <a:pt x="172" y="54"/>
                    </a:cubicBezTo>
                  </a:path>
                </a:pathLst>
              </a:custGeom>
              <a:noFill/>
              <a:ln w="9525">
                <a:solidFill>
                  <a:schemeClr val="tx1"/>
                </a:solidFill>
                <a:round/>
                <a:headEnd/>
                <a:tailEnd/>
              </a:ln>
              <a:effectLst/>
            </p:spPr>
            <p:txBody>
              <a:bodyPr wrap="none" anchor="ctr"/>
              <a:lstStyle/>
              <a:p>
                <a:endParaRPr lang="en-US"/>
              </a:p>
            </p:txBody>
          </p:sp>
          <p:sp>
            <p:nvSpPr>
              <p:cNvPr id="10296" name="Freeform 56"/>
              <p:cNvSpPr>
                <a:spLocks/>
              </p:cNvSpPr>
              <p:nvPr/>
            </p:nvSpPr>
            <p:spPr bwMode="auto">
              <a:xfrm rot="258520">
                <a:off x="5469" y="4149"/>
                <a:ext cx="56" cy="20"/>
              </a:xfrm>
              <a:custGeom>
                <a:avLst/>
                <a:gdLst/>
                <a:ahLst/>
                <a:cxnLst>
                  <a:cxn ang="0">
                    <a:pos x="0" y="0"/>
                  </a:cxn>
                  <a:cxn ang="0">
                    <a:pos x="56" y="2"/>
                  </a:cxn>
                  <a:cxn ang="0">
                    <a:pos x="56" y="20"/>
                  </a:cxn>
                  <a:cxn ang="0">
                    <a:pos x="0" y="19"/>
                  </a:cxn>
                  <a:cxn ang="0">
                    <a:pos x="0" y="0"/>
                  </a:cxn>
                </a:cxnLst>
                <a:rect l="0" t="0" r="r" b="b"/>
                <a:pathLst>
                  <a:path w="56" h="20">
                    <a:moveTo>
                      <a:pt x="0" y="0"/>
                    </a:moveTo>
                    <a:lnTo>
                      <a:pt x="56" y="2"/>
                    </a:lnTo>
                    <a:lnTo>
                      <a:pt x="56" y="20"/>
                    </a:lnTo>
                    <a:lnTo>
                      <a:pt x="0" y="19"/>
                    </a:lnTo>
                    <a:lnTo>
                      <a:pt x="0" y="0"/>
                    </a:lnTo>
                    <a:close/>
                  </a:path>
                </a:pathLst>
              </a:custGeom>
              <a:solidFill>
                <a:srgbClr val="FF9933"/>
              </a:solidFill>
              <a:ln w="9525">
                <a:solidFill>
                  <a:schemeClr val="tx1"/>
                </a:solidFill>
                <a:round/>
                <a:headEnd/>
                <a:tailEnd/>
              </a:ln>
              <a:effectLst/>
            </p:spPr>
            <p:txBody>
              <a:bodyPr wrap="none" anchor="ctr"/>
              <a:lstStyle/>
              <a:p>
                <a:endParaRPr lang="en-US"/>
              </a:p>
            </p:txBody>
          </p:sp>
        </p:grpSp>
        <p:grpSp>
          <p:nvGrpSpPr>
            <p:cNvPr id="11" name="Group 57"/>
            <p:cNvGrpSpPr>
              <a:grpSpLocks/>
            </p:cNvGrpSpPr>
            <p:nvPr/>
          </p:nvGrpSpPr>
          <p:grpSpPr bwMode="auto">
            <a:xfrm>
              <a:off x="4451" y="144"/>
              <a:ext cx="657" cy="1980"/>
              <a:chOff x="4451" y="144"/>
              <a:chExt cx="657" cy="1980"/>
            </a:xfrm>
          </p:grpSpPr>
          <p:sp>
            <p:nvSpPr>
              <p:cNvPr id="10298" name="Freeform 58"/>
              <p:cNvSpPr>
                <a:spLocks/>
              </p:cNvSpPr>
              <p:nvPr/>
            </p:nvSpPr>
            <p:spPr bwMode="auto">
              <a:xfrm>
                <a:off x="4451" y="144"/>
                <a:ext cx="654" cy="1980"/>
              </a:xfrm>
              <a:custGeom>
                <a:avLst/>
                <a:gdLst/>
                <a:ahLst/>
                <a:cxnLst>
                  <a:cxn ang="0">
                    <a:pos x="0" y="1970"/>
                  </a:cxn>
                  <a:cxn ang="0">
                    <a:pos x="272" y="1970"/>
                  </a:cxn>
                  <a:cxn ang="0">
                    <a:pos x="279" y="211"/>
                  </a:cxn>
                  <a:cxn ang="0">
                    <a:pos x="404" y="220"/>
                  </a:cxn>
                  <a:cxn ang="0">
                    <a:pos x="406" y="1980"/>
                  </a:cxn>
                  <a:cxn ang="0">
                    <a:pos x="654" y="1970"/>
                  </a:cxn>
                  <a:cxn ang="0">
                    <a:pos x="649" y="0"/>
                  </a:cxn>
                  <a:cxn ang="0">
                    <a:pos x="1" y="0"/>
                  </a:cxn>
                  <a:cxn ang="0">
                    <a:pos x="0" y="1970"/>
                  </a:cxn>
                </a:cxnLst>
                <a:rect l="0" t="0" r="r" b="b"/>
                <a:pathLst>
                  <a:path w="654" h="1980">
                    <a:moveTo>
                      <a:pt x="0" y="1970"/>
                    </a:moveTo>
                    <a:lnTo>
                      <a:pt x="272" y="1970"/>
                    </a:lnTo>
                    <a:lnTo>
                      <a:pt x="279" y="211"/>
                    </a:lnTo>
                    <a:lnTo>
                      <a:pt x="404" y="220"/>
                    </a:lnTo>
                    <a:lnTo>
                      <a:pt x="406" y="1980"/>
                    </a:lnTo>
                    <a:lnTo>
                      <a:pt x="654" y="1970"/>
                    </a:lnTo>
                    <a:lnTo>
                      <a:pt x="649" y="0"/>
                    </a:lnTo>
                    <a:lnTo>
                      <a:pt x="1" y="0"/>
                    </a:lnTo>
                    <a:lnTo>
                      <a:pt x="0" y="1970"/>
                    </a:lnTo>
                    <a:close/>
                  </a:path>
                </a:pathLst>
              </a:custGeom>
              <a:solidFill>
                <a:srgbClr val="C0C0C0"/>
              </a:solidFill>
              <a:ln w="9525">
                <a:noFill/>
                <a:round/>
                <a:headEnd/>
                <a:tailEnd/>
              </a:ln>
              <a:effectLst/>
            </p:spPr>
            <p:txBody>
              <a:bodyPr wrap="none" anchor="ctr"/>
              <a:lstStyle/>
              <a:p>
                <a:endParaRPr lang="en-US"/>
              </a:p>
            </p:txBody>
          </p:sp>
          <p:sp>
            <p:nvSpPr>
              <p:cNvPr id="10299" name="Freeform 59"/>
              <p:cNvSpPr>
                <a:spLocks/>
              </p:cNvSpPr>
              <p:nvPr/>
            </p:nvSpPr>
            <p:spPr bwMode="auto">
              <a:xfrm>
                <a:off x="4452" y="368"/>
                <a:ext cx="656" cy="1756"/>
              </a:xfrm>
              <a:custGeom>
                <a:avLst/>
                <a:gdLst/>
                <a:ahLst/>
                <a:cxnLst>
                  <a:cxn ang="0">
                    <a:pos x="0" y="1920"/>
                  </a:cxn>
                  <a:cxn ang="0">
                    <a:pos x="1056" y="1920"/>
                  </a:cxn>
                  <a:cxn ang="0">
                    <a:pos x="1056" y="0"/>
                  </a:cxn>
                  <a:cxn ang="0">
                    <a:pos x="1536" y="0"/>
                  </a:cxn>
                  <a:cxn ang="0">
                    <a:pos x="1536" y="1920"/>
                  </a:cxn>
                  <a:cxn ang="0">
                    <a:pos x="2592" y="1920"/>
                  </a:cxn>
                </a:cxnLst>
                <a:rect l="0" t="0" r="r" b="b"/>
                <a:pathLst>
                  <a:path w="2592" h="1920">
                    <a:moveTo>
                      <a:pt x="0" y="1920"/>
                    </a:moveTo>
                    <a:lnTo>
                      <a:pt x="1056" y="1920"/>
                    </a:lnTo>
                    <a:lnTo>
                      <a:pt x="1056" y="0"/>
                    </a:lnTo>
                    <a:lnTo>
                      <a:pt x="1536" y="0"/>
                    </a:lnTo>
                    <a:lnTo>
                      <a:pt x="1536" y="1920"/>
                    </a:lnTo>
                    <a:lnTo>
                      <a:pt x="2592" y="1920"/>
                    </a:lnTo>
                  </a:path>
                </a:pathLst>
              </a:custGeom>
              <a:noFill/>
              <a:ln w="28575" cmpd="sng">
                <a:solidFill>
                  <a:schemeClr val="tx1"/>
                </a:solidFill>
                <a:round/>
                <a:headEnd/>
                <a:tailEn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9100" y="69850"/>
            <a:ext cx="8466138" cy="6667500"/>
            <a:chOff x="264" y="44"/>
            <a:chExt cx="5333" cy="4200"/>
          </a:xfrm>
        </p:grpSpPr>
        <p:pic>
          <p:nvPicPr>
            <p:cNvPr id="11267" name="Picture 3" descr="Presentation2"/>
            <p:cNvPicPr>
              <a:picLocks noChangeAspect="1" noChangeArrowheads="1"/>
            </p:cNvPicPr>
            <p:nvPr/>
          </p:nvPicPr>
          <p:blipFill>
            <a:blip r:embed="rId2" cstate="print"/>
            <a:srcRect l="6511" t="18291" r="9360" b="77478"/>
            <a:stretch>
              <a:fillRect/>
            </a:stretch>
          </p:blipFill>
          <p:spPr bwMode="auto">
            <a:xfrm>
              <a:off x="494" y="747"/>
              <a:ext cx="4881" cy="99"/>
            </a:xfrm>
            <a:prstGeom prst="rect">
              <a:avLst/>
            </a:prstGeom>
            <a:noFill/>
          </p:spPr>
        </p:pic>
        <p:pic>
          <p:nvPicPr>
            <p:cNvPr id="11268" name="Picture 4" descr="Presentation2"/>
            <p:cNvPicPr>
              <a:picLocks noChangeAspect="1" noChangeArrowheads="1"/>
            </p:cNvPicPr>
            <p:nvPr/>
          </p:nvPicPr>
          <p:blipFill>
            <a:blip r:embed="rId2" cstate="print"/>
            <a:srcRect l="6511" t="18291" r="9360" b="77478"/>
            <a:stretch>
              <a:fillRect/>
            </a:stretch>
          </p:blipFill>
          <p:spPr bwMode="auto">
            <a:xfrm>
              <a:off x="491" y="3960"/>
              <a:ext cx="4881" cy="99"/>
            </a:xfrm>
            <a:prstGeom prst="rect">
              <a:avLst/>
            </a:prstGeom>
            <a:noFill/>
          </p:spPr>
        </p:pic>
        <p:pic>
          <p:nvPicPr>
            <p:cNvPr id="11269" name="Picture 5" descr="CoalCoal LogosCoal Colour Transp"/>
            <p:cNvPicPr>
              <a:picLocks noChangeAspect="1" noChangeArrowheads="1"/>
            </p:cNvPicPr>
            <p:nvPr/>
          </p:nvPicPr>
          <p:blipFill>
            <a:blip r:embed="rId3" cstate="print"/>
            <a:srcRect/>
            <a:stretch>
              <a:fillRect/>
            </a:stretch>
          </p:blipFill>
          <p:spPr bwMode="auto">
            <a:xfrm>
              <a:off x="264" y="44"/>
              <a:ext cx="1008" cy="642"/>
            </a:xfrm>
            <a:prstGeom prst="rect">
              <a:avLst/>
            </a:prstGeom>
            <a:noFill/>
          </p:spPr>
        </p:pic>
        <p:sp>
          <p:nvSpPr>
            <p:cNvPr id="11270" name="Text Box 6"/>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11271" name="Text Box 7"/>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11272" name="AutoShape 8"/>
          <p:cNvSpPr>
            <a:spLocks noChangeArrowheads="1"/>
          </p:cNvSpPr>
          <p:nvPr/>
        </p:nvSpPr>
        <p:spPr bwMode="auto">
          <a:xfrm>
            <a:off x="6032500" y="4737100"/>
            <a:ext cx="2222500" cy="723900"/>
          </a:xfrm>
          <a:prstGeom prst="wave">
            <a:avLst>
              <a:gd name="adj1" fmla="val 13005"/>
              <a:gd name="adj2" fmla="val 0"/>
            </a:avLst>
          </a:prstGeom>
          <a:solidFill>
            <a:schemeClr val="bg1"/>
          </a:solidFill>
          <a:ln w="9525">
            <a:noFill/>
            <a:round/>
            <a:headEnd/>
            <a:tailEnd/>
          </a:ln>
          <a:effectLst/>
        </p:spPr>
        <p:txBody>
          <a:bodyPr wrap="none" anchor="ctr"/>
          <a:lstStyle/>
          <a:p>
            <a:endParaRPr lang="en-US"/>
          </a:p>
        </p:txBody>
      </p:sp>
      <p:sp>
        <p:nvSpPr>
          <p:cNvPr id="11273" name="Text Box 9"/>
          <p:cNvSpPr txBox="1">
            <a:spLocks noChangeArrowheads="1"/>
          </p:cNvSpPr>
          <p:nvPr/>
        </p:nvSpPr>
        <p:spPr bwMode="auto">
          <a:xfrm>
            <a:off x="4365625" y="531813"/>
            <a:ext cx="1584325"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7</a:t>
            </a:r>
          </a:p>
        </p:txBody>
      </p:sp>
      <p:grpSp>
        <p:nvGrpSpPr>
          <p:cNvPr id="3" name="Group 10"/>
          <p:cNvGrpSpPr>
            <a:grpSpLocks/>
          </p:cNvGrpSpPr>
          <p:nvPr/>
        </p:nvGrpSpPr>
        <p:grpSpPr bwMode="auto">
          <a:xfrm>
            <a:off x="0" y="0"/>
            <a:ext cx="2044700" cy="1192213"/>
            <a:chOff x="0" y="0"/>
            <a:chExt cx="1288" cy="751"/>
          </a:xfrm>
        </p:grpSpPr>
        <p:sp>
          <p:nvSpPr>
            <p:cNvPr id="11275" name="Rectangle 11"/>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2"/>
            <p:cNvGrpSpPr>
              <a:grpSpLocks/>
            </p:cNvGrpSpPr>
            <p:nvPr/>
          </p:nvGrpSpPr>
          <p:grpSpPr bwMode="auto">
            <a:xfrm>
              <a:off x="265" y="80"/>
              <a:ext cx="499" cy="671"/>
              <a:chOff x="1842" y="2424"/>
              <a:chExt cx="906" cy="1350"/>
            </a:xfrm>
          </p:grpSpPr>
          <p:grpSp>
            <p:nvGrpSpPr>
              <p:cNvPr id="5" name="Group 13"/>
              <p:cNvGrpSpPr>
                <a:grpSpLocks/>
              </p:cNvGrpSpPr>
              <p:nvPr/>
            </p:nvGrpSpPr>
            <p:grpSpPr bwMode="auto">
              <a:xfrm>
                <a:off x="1842" y="2424"/>
                <a:ext cx="906" cy="1037"/>
                <a:chOff x="1914" y="1476"/>
                <a:chExt cx="906" cy="1037"/>
              </a:xfrm>
            </p:grpSpPr>
            <p:sp>
              <p:nvSpPr>
                <p:cNvPr id="11278" name="AutoShape 14"/>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11279" name="Line 15"/>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11280" name="AutoShape 16"/>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11281" name="AutoShape 17"/>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11282" name="Line 18"/>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11283" name="WordArt 19"/>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11284" name="Line 20"/>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11285" name="WordArt 21"/>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2"/>
          <p:cNvGrpSpPr>
            <a:grpSpLocks/>
          </p:cNvGrpSpPr>
          <p:nvPr/>
        </p:nvGrpSpPr>
        <p:grpSpPr bwMode="auto">
          <a:xfrm>
            <a:off x="8050213" y="203200"/>
            <a:ext cx="865187" cy="831850"/>
            <a:chOff x="5607" y="3750"/>
            <a:chExt cx="462" cy="435"/>
          </a:xfrm>
        </p:grpSpPr>
        <p:sp>
          <p:nvSpPr>
            <p:cNvPr id="11287" name="Rectangle 23"/>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11288" name="Rectangle 24"/>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11289" name="Rectangle 25"/>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1290" name="Rectangle 26"/>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1291" name="Rectangle 27"/>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1292" name="Rectangle 28"/>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11293" name="Rectangle 29"/>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11294" name="Rectangle 30"/>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11295" name="Rectangle 31"/>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11296" name="Rectangle 32"/>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11297" name="Rectangle 33"/>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1298" name="Rectangle 34"/>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1299" name="Rectangle 35"/>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11300" name="Rectangle 36"/>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1301" name="Rectangle 37"/>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
        <p:nvSpPr>
          <p:cNvPr id="11302" name="Text Box 38"/>
          <p:cNvSpPr txBox="1">
            <a:spLocks noChangeArrowheads="1"/>
          </p:cNvSpPr>
          <p:nvPr/>
        </p:nvSpPr>
        <p:spPr bwMode="auto">
          <a:xfrm>
            <a:off x="576263" y="1585913"/>
            <a:ext cx="5845175" cy="1552575"/>
          </a:xfrm>
          <a:prstGeom prst="rect">
            <a:avLst/>
          </a:prstGeom>
          <a:noFill/>
          <a:ln w="9525">
            <a:noFill/>
            <a:miter lim="800000"/>
            <a:headEnd/>
            <a:tailEnd/>
          </a:ln>
          <a:effectLst/>
        </p:spPr>
        <p:txBody>
          <a:bodyPr>
            <a:spAutoFit/>
          </a:bodyPr>
          <a:lstStyle/>
          <a:p>
            <a:pPr algn="just"/>
            <a:r>
              <a:rPr lang="en-US" sz="2400" b="1">
                <a:solidFill>
                  <a:srgbClr val="0000FF"/>
                </a:solidFill>
              </a:rPr>
              <a:t>Slide the telltale reference tube/dial plate assembly up the anchor wire and install the reference tube into the hole.</a:t>
            </a:r>
          </a:p>
          <a:p>
            <a:pPr algn="just"/>
            <a:endParaRPr lang="en-US" sz="2400" b="1">
              <a:solidFill>
                <a:srgbClr val="0000FF"/>
              </a:solidFill>
            </a:endParaRPr>
          </a:p>
        </p:txBody>
      </p:sp>
      <p:sp>
        <p:nvSpPr>
          <p:cNvPr id="11303" name="Line 39"/>
          <p:cNvSpPr>
            <a:spLocks noChangeShapeType="1"/>
          </p:cNvSpPr>
          <p:nvPr/>
        </p:nvSpPr>
        <p:spPr bwMode="auto">
          <a:xfrm flipH="1">
            <a:off x="4443413" y="3824288"/>
            <a:ext cx="2670175" cy="1298575"/>
          </a:xfrm>
          <a:prstGeom prst="line">
            <a:avLst/>
          </a:prstGeom>
          <a:noFill/>
          <a:ln w="28575">
            <a:solidFill>
              <a:schemeClr val="tx1"/>
            </a:solidFill>
            <a:round/>
            <a:headEnd/>
            <a:tailEnd type="triangle" w="med" len="med"/>
          </a:ln>
          <a:effectLst/>
        </p:spPr>
        <p:txBody>
          <a:bodyPr wrap="none" anchor="ctr"/>
          <a:lstStyle/>
          <a:p>
            <a:endParaRPr lang="en-US"/>
          </a:p>
        </p:txBody>
      </p:sp>
      <p:grpSp>
        <p:nvGrpSpPr>
          <p:cNvPr id="7" name="Group 40"/>
          <p:cNvGrpSpPr>
            <a:grpSpLocks/>
          </p:cNvGrpSpPr>
          <p:nvPr/>
        </p:nvGrpSpPr>
        <p:grpSpPr bwMode="auto">
          <a:xfrm>
            <a:off x="2628900" y="2876550"/>
            <a:ext cx="2533650" cy="3278188"/>
            <a:chOff x="1416" y="1812"/>
            <a:chExt cx="1836" cy="2375"/>
          </a:xfrm>
        </p:grpSpPr>
        <p:sp>
          <p:nvSpPr>
            <p:cNvPr id="11305" name="Rectangle 41"/>
            <p:cNvSpPr>
              <a:spLocks noChangeArrowheads="1"/>
            </p:cNvSpPr>
            <p:nvPr/>
          </p:nvSpPr>
          <p:spPr bwMode="auto">
            <a:xfrm>
              <a:off x="1416" y="1812"/>
              <a:ext cx="708" cy="1440"/>
            </a:xfrm>
            <a:prstGeom prst="rect">
              <a:avLst/>
            </a:prstGeom>
            <a:solidFill>
              <a:schemeClr val="folHlink"/>
            </a:solidFill>
            <a:ln w="9525">
              <a:noFill/>
              <a:miter lim="800000"/>
              <a:headEnd/>
              <a:tailEnd/>
            </a:ln>
            <a:effectLst/>
          </p:spPr>
          <p:txBody>
            <a:bodyPr wrap="none" anchor="ctr"/>
            <a:lstStyle/>
            <a:p>
              <a:endParaRPr lang="en-US"/>
            </a:p>
          </p:txBody>
        </p:sp>
        <p:sp>
          <p:nvSpPr>
            <p:cNvPr id="11306" name="Rectangle 42"/>
            <p:cNvSpPr>
              <a:spLocks noChangeArrowheads="1"/>
            </p:cNvSpPr>
            <p:nvPr/>
          </p:nvSpPr>
          <p:spPr bwMode="auto">
            <a:xfrm>
              <a:off x="2544" y="1812"/>
              <a:ext cx="708" cy="1440"/>
            </a:xfrm>
            <a:prstGeom prst="rect">
              <a:avLst/>
            </a:prstGeom>
            <a:solidFill>
              <a:schemeClr val="folHlink"/>
            </a:solidFill>
            <a:ln w="9525">
              <a:noFill/>
              <a:miter lim="800000"/>
              <a:headEnd/>
              <a:tailEnd/>
            </a:ln>
            <a:effectLst/>
          </p:spPr>
          <p:txBody>
            <a:bodyPr wrap="none" anchor="ctr"/>
            <a:lstStyle/>
            <a:p>
              <a:endParaRPr lang="en-US"/>
            </a:p>
          </p:txBody>
        </p:sp>
        <p:sp>
          <p:nvSpPr>
            <p:cNvPr id="11307" name="Line 43"/>
            <p:cNvSpPr>
              <a:spLocks noChangeShapeType="1"/>
            </p:cNvSpPr>
            <p:nvPr/>
          </p:nvSpPr>
          <p:spPr bwMode="auto">
            <a:xfrm flipH="1" flipV="1">
              <a:off x="2460" y="2805"/>
              <a:ext cx="80" cy="80"/>
            </a:xfrm>
            <a:prstGeom prst="line">
              <a:avLst/>
            </a:prstGeom>
            <a:noFill/>
            <a:ln w="19050">
              <a:solidFill>
                <a:schemeClr val="tx1"/>
              </a:solidFill>
              <a:round/>
              <a:headEnd/>
              <a:tailEnd/>
            </a:ln>
            <a:effectLst/>
          </p:spPr>
          <p:txBody>
            <a:bodyPr wrap="none" anchor="ctr"/>
            <a:lstStyle/>
            <a:p>
              <a:endParaRPr lang="en-US"/>
            </a:p>
          </p:txBody>
        </p:sp>
        <p:sp>
          <p:nvSpPr>
            <p:cNvPr id="11308" name="Line 44"/>
            <p:cNvSpPr>
              <a:spLocks noChangeShapeType="1"/>
            </p:cNvSpPr>
            <p:nvPr/>
          </p:nvSpPr>
          <p:spPr bwMode="auto">
            <a:xfrm flipH="1">
              <a:off x="2108" y="2799"/>
              <a:ext cx="80" cy="80"/>
            </a:xfrm>
            <a:prstGeom prst="line">
              <a:avLst/>
            </a:prstGeom>
            <a:noFill/>
            <a:ln w="19050">
              <a:solidFill>
                <a:schemeClr val="tx1"/>
              </a:solidFill>
              <a:round/>
              <a:headEnd/>
              <a:tailEnd/>
            </a:ln>
            <a:effectLst/>
          </p:spPr>
          <p:txBody>
            <a:bodyPr wrap="none" anchor="ctr"/>
            <a:lstStyle/>
            <a:p>
              <a:endParaRPr lang="en-US"/>
            </a:p>
          </p:txBody>
        </p:sp>
        <p:sp>
          <p:nvSpPr>
            <p:cNvPr id="11309" name="Line 45"/>
            <p:cNvSpPr>
              <a:spLocks noChangeShapeType="1"/>
            </p:cNvSpPr>
            <p:nvPr/>
          </p:nvSpPr>
          <p:spPr bwMode="auto">
            <a:xfrm>
              <a:off x="3064" y="4099"/>
              <a:ext cx="0" cy="88"/>
            </a:xfrm>
            <a:prstGeom prst="line">
              <a:avLst/>
            </a:prstGeom>
            <a:noFill/>
            <a:ln w="76200">
              <a:solidFill>
                <a:srgbClr val="E5E5FF"/>
              </a:solidFill>
              <a:round/>
              <a:headEnd/>
              <a:tailEnd/>
            </a:ln>
            <a:effectLst/>
          </p:spPr>
          <p:txBody>
            <a:bodyPr wrap="none" anchor="ctr"/>
            <a:lstStyle/>
            <a:p>
              <a:endParaRPr lang="en-US"/>
            </a:p>
          </p:txBody>
        </p:sp>
        <p:sp>
          <p:nvSpPr>
            <p:cNvPr id="11310" name="Rectangle 46"/>
            <p:cNvSpPr>
              <a:spLocks noChangeArrowheads="1"/>
            </p:cNvSpPr>
            <p:nvPr/>
          </p:nvSpPr>
          <p:spPr bwMode="auto">
            <a:xfrm rot="15049" flipH="1">
              <a:off x="2183" y="2715"/>
              <a:ext cx="281" cy="19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311" name="Freeform 47"/>
            <p:cNvSpPr>
              <a:spLocks/>
            </p:cNvSpPr>
            <p:nvPr/>
          </p:nvSpPr>
          <p:spPr bwMode="auto">
            <a:xfrm rot="19203770" flipH="1">
              <a:off x="1681" y="3845"/>
              <a:ext cx="793" cy="182"/>
            </a:xfrm>
            <a:custGeom>
              <a:avLst/>
              <a:gdLst/>
              <a:ahLst/>
              <a:cxnLst>
                <a:cxn ang="0">
                  <a:pos x="0" y="0"/>
                </a:cxn>
                <a:cxn ang="0">
                  <a:pos x="46" y="40"/>
                </a:cxn>
                <a:cxn ang="0">
                  <a:pos x="172" y="54"/>
                </a:cxn>
              </a:cxnLst>
              <a:rect l="0" t="0" r="r" b="b"/>
              <a:pathLst>
                <a:path w="172" h="54">
                  <a:moveTo>
                    <a:pt x="0" y="0"/>
                  </a:moveTo>
                  <a:cubicBezTo>
                    <a:pt x="8" y="15"/>
                    <a:pt x="17" y="31"/>
                    <a:pt x="46" y="40"/>
                  </a:cubicBezTo>
                  <a:cubicBezTo>
                    <a:pt x="75" y="49"/>
                    <a:pt x="123" y="51"/>
                    <a:pt x="172" y="54"/>
                  </a:cubicBezTo>
                </a:path>
              </a:pathLst>
            </a:custGeom>
            <a:noFill/>
            <a:ln w="9525">
              <a:solidFill>
                <a:schemeClr val="tx1"/>
              </a:solidFill>
              <a:round/>
              <a:headEnd/>
              <a:tailEnd/>
            </a:ln>
            <a:effectLst/>
          </p:spPr>
          <p:txBody>
            <a:bodyPr wrap="none" anchor="ctr"/>
            <a:lstStyle/>
            <a:p>
              <a:endParaRPr lang="en-US"/>
            </a:p>
          </p:txBody>
        </p:sp>
        <p:sp>
          <p:nvSpPr>
            <p:cNvPr id="11312" name="Freeform 48"/>
            <p:cNvSpPr>
              <a:spLocks/>
            </p:cNvSpPr>
            <p:nvPr/>
          </p:nvSpPr>
          <p:spPr bwMode="auto">
            <a:xfrm>
              <a:off x="1986" y="3880"/>
              <a:ext cx="233" cy="233"/>
            </a:xfrm>
            <a:custGeom>
              <a:avLst/>
              <a:gdLst/>
              <a:ahLst/>
              <a:cxnLst>
                <a:cxn ang="0">
                  <a:pos x="188" y="0"/>
                </a:cxn>
                <a:cxn ang="0">
                  <a:pos x="0" y="188"/>
                </a:cxn>
                <a:cxn ang="0">
                  <a:pos x="48" y="233"/>
                </a:cxn>
                <a:cxn ang="0">
                  <a:pos x="233" y="47"/>
                </a:cxn>
                <a:cxn ang="0">
                  <a:pos x="188" y="0"/>
                </a:cxn>
              </a:cxnLst>
              <a:rect l="0" t="0" r="r" b="b"/>
              <a:pathLst>
                <a:path w="233" h="233">
                  <a:moveTo>
                    <a:pt x="188" y="0"/>
                  </a:moveTo>
                  <a:lnTo>
                    <a:pt x="0" y="188"/>
                  </a:lnTo>
                  <a:lnTo>
                    <a:pt x="48" y="233"/>
                  </a:lnTo>
                  <a:lnTo>
                    <a:pt x="233" y="47"/>
                  </a:lnTo>
                  <a:lnTo>
                    <a:pt x="188" y="0"/>
                  </a:lnTo>
                  <a:close/>
                </a:path>
              </a:pathLst>
            </a:custGeom>
            <a:solidFill>
              <a:srgbClr val="FF9933"/>
            </a:solidFill>
            <a:ln w="9525">
              <a:solidFill>
                <a:schemeClr val="tx1"/>
              </a:solidFill>
              <a:round/>
              <a:headEnd/>
              <a:tailEnd/>
            </a:ln>
            <a:effectLst/>
          </p:spPr>
          <p:txBody>
            <a:bodyPr wrap="none" anchor="ctr"/>
            <a:lstStyle/>
            <a:p>
              <a:endParaRPr lang="en-US"/>
            </a:p>
          </p:txBody>
        </p:sp>
        <p:sp>
          <p:nvSpPr>
            <p:cNvPr id="11313" name="Freeform 49"/>
            <p:cNvSpPr>
              <a:spLocks/>
            </p:cNvSpPr>
            <p:nvPr/>
          </p:nvSpPr>
          <p:spPr bwMode="auto">
            <a:xfrm>
              <a:off x="2184" y="2910"/>
              <a:ext cx="279" cy="615"/>
            </a:xfrm>
            <a:custGeom>
              <a:avLst/>
              <a:gdLst/>
              <a:ahLst/>
              <a:cxnLst>
                <a:cxn ang="0">
                  <a:pos x="0" y="0"/>
                </a:cxn>
                <a:cxn ang="0">
                  <a:pos x="279" y="0"/>
                </a:cxn>
                <a:cxn ang="0">
                  <a:pos x="279" y="615"/>
                </a:cxn>
                <a:cxn ang="0">
                  <a:pos x="0" y="615"/>
                </a:cxn>
                <a:cxn ang="0">
                  <a:pos x="0" y="0"/>
                </a:cxn>
              </a:cxnLst>
              <a:rect l="0" t="0" r="r" b="b"/>
              <a:pathLst>
                <a:path w="279" h="615">
                  <a:moveTo>
                    <a:pt x="0" y="0"/>
                  </a:moveTo>
                  <a:lnTo>
                    <a:pt x="279" y="0"/>
                  </a:lnTo>
                  <a:lnTo>
                    <a:pt x="279" y="615"/>
                  </a:lnTo>
                  <a:lnTo>
                    <a:pt x="0" y="615"/>
                  </a:lnTo>
                  <a:lnTo>
                    <a:pt x="0" y="0"/>
                  </a:lnTo>
                  <a:close/>
                </a:path>
              </a:pathLst>
            </a:custGeom>
            <a:solidFill>
              <a:srgbClr val="C0C0C0"/>
            </a:solidFill>
            <a:ln w="9525">
              <a:solidFill>
                <a:schemeClr val="tx1"/>
              </a:solidFill>
              <a:round/>
              <a:headEnd/>
              <a:tailEnd/>
            </a:ln>
            <a:effectLst/>
          </p:spPr>
          <p:txBody>
            <a:bodyPr wrap="none" anchor="ctr"/>
            <a:lstStyle/>
            <a:p>
              <a:endParaRPr lang="en-US"/>
            </a:p>
          </p:txBody>
        </p:sp>
        <p:sp>
          <p:nvSpPr>
            <p:cNvPr id="11314" name="Freeform 50"/>
            <p:cNvSpPr>
              <a:spLocks/>
            </p:cNvSpPr>
            <p:nvPr/>
          </p:nvSpPr>
          <p:spPr bwMode="auto">
            <a:xfrm>
              <a:off x="1833" y="3525"/>
              <a:ext cx="960" cy="114"/>
            </a:xfrm>
            <a:custGeom>
              <a:avLst/>
              <a:gdLst/>
              <a:ahLst/>
              <a:cxnLst>
                <a:cxn ang="0">
                  <a:pos x="0" y="0"/>
                </a:cxn>
                <a:cxn ang="0">
                  <a:pos x="960" y="0"/>
                </a:cxn>
                <a:cxn ang="0">
                  <a:pos x="960" y="114"/>
                </a:cxn>
                <a:cxn ang="0">
                  <a:pos x="0" y="114"/>
                </a:cxn>
                <a:cxn ang="0">
                  <a:pos x="0" y="0"/>
                </a:cxn>
              </a:cxnLst>
              <a:rect l="0" t="0" r="r" b="b"/>
              <a:pathLst>
                <a:path w="960" h="114">
                  <a:moveTo>
                    <a:pt x="0" y="0"/>
                  </a:moveTo>
                  <a:lnTo>
                    <a:pt x="960" y="0"/>
                  </a:lnTo>
                  <a:lnTo>
                    <a:pt x="960" y="114"/>
                  </a:lnTo>
                  <a:lnTo>
                    <a:pt x="0" y="114"/>
                  </a:lnTo>
                  <a:lnTo>
                    <a:pt x="0" y="0"/>
                  </a:lnTo>
                  <a:close/>
                </a:path>
              </a:pathLst>
            </a:custGeom>
            <a:solidFill>
              <a:srgbClr val="FFFF00"/>
            </a:solidFill>
            <a:ln w="9525">
              <a:solidFill>
                <a:schemeClr val="tx1"/>
              </a:solidFill>
              <a:round/>
              <a:headEnd/>
              <a:tailEnd/>
            </a:ln>
            <a:effectLst/>
          </p:spPr>
          <p:txBody>
            <a:bodyPr wrap="none" anchor="ctr"/>
            <a:lstStyle/>
            <a:p>
              <a:endParaRPr lang="en-US"/>
            </a:p>
          </p:txBody>
        </p:sp>
        <p:sp>
          <p:nvSpPr>
            <p:cNvPr id="11315" name="Line 51"/>
            <p:cNvSpPr>
              <a:spLocks noChangeShapeType="1"/>
            </p:cNvSpPr>
            <p:nvPr/>
          </p:nvSpPr>
          <p:spPr bwMode="auto">
            <a:xfrm>
              <a:off x="2243" y="3653"/>
              <a:ext cx="155" cy="0"/>
            </a:xfrm>
            <a:prstGeom prst="line">
              <a:avLst/>
            </a:prstGeom>
            <a:noFill/>
            <a:ln w="19050">
              <a:solidFill>
                <a:schemeClr val="tx1"/>
              </a:solidFill>
              <a:round/>
              <a:headEnd/>
              <a:tailEnd/>
            </a:ln>
            <a:effectLst/>
          </p:spPr>
          <p:txBody>
            <a:bodyPr wrap="none" anchor="ctr"/>
            <a:lstStyle/>
            <a:p>
              <a:endParaRPr lang="en-US"/>
            </a:p>
          </p:txBody>
        </p:sp>
        <p:sp>
          <p:nvSpPr>
            <p:cNvPr id="11316" name="Freeform 52"/>
            <p:cNvSpPr>
              <a:spLocks/>
            </p:cNvSpPr>
            <p:nvPr/>
          </p:nvSpPr>
          <p:spPr bwMode="auto">
            <a:xfrm>
              <a:off x="2182" y="2745"/>
              <a:ext cx="38" cy="142"/>
            </a:xfrm>
            <a:custGeom>
              <a:avLst/>
              <a:gdLst/>
              <a:ahLst/>
              <a:cxnLst>
                <a:cxn ang="0">
                  <a:pos x="2" y="0"/>
                </a:cxn>
                <a:cxn ang="0">
                  <a:pos x="38" y="24"/>
                </a:cxn>
                <a:cxn ang="0">
                  <a:pos x="38" y="114"/>
                </a:cxn>
                <a:cxn ang="0">
                  <a:pos x="0" y="142"/>
                </a:cxn>
                <a:cxn ang="0">
                  <a:pos x="2" y="0"/>
                </a:cxn>
              </a:cxnLst>
              <a:rect l="0" t="0" r="r" b="b"/>
              <a:pathLst>
                <a:path w="38" h="142">
                  <a:moveTo>
                    <a:pt x="2" y="0"/>
                  </a:moveTo>
                  <a:lnTo>
                    <a:pt x="38" y="24"/>
                  </a:lnTo>
                  <a:lnTo>
                    <a:pt x="38" y="114"/>
                  </a:lnTo>
                  <a:lnTo>
                    <a:pt x="0" y="142"/>
                  </a:lnTo>
                  <a:lnTo>
                    <a:pt x="2" y="0"/>
                  </a:lnTo>
                  <a:close/>
                </a:path>
              </a:pathLst>
            </a:custGeom>
            <a:solidFill>
              <a:srgbClr val="CC3300"/>
            </a:solidFill>
            <a:ln w="9525">
              <a:solidFill>
                <a:schemeClr val="tx1"/>
              </a:solidFill>
              <a:round/>
              <a:headEnd/>
              <a:tailEnd/>
            </a:ln>
            <a:effectLst/>
          </p:spPr>
          <p:txBody>
            <a:bodyPr wrap="none" anchor="ctr"/>
            <a:lstStyle/>
            <a:p>
              <a:endParaRPr lang="en-US"/>
            </a:p>
          </p:txBody>
        </p:sp>
        <p:sp>
          <p:nvSpPr>
            <p:cNvPr id="11317" name="Freeform 53"/>
            <p:cNvSpPr>
              <a:spLocks/>
            </p:cNvSpPr>
            <p:nvPr/>
          </p:nvSpPr>
          <p:spPr bwMode="auto">
            <a:xfrm rot="45712" flipH="1">
              <a:off x="2426" y="2747"/>
              <a:ext cx="38" cy="142"/>
            </a:xfrm>
            <a:custGeom>
              <a:avLst/>
              <a:gdLst/>
              <a:ahLst/>
              <a:cxnLst>
                <a:cxn ang="0">
                  <a:pos x="2" y="0"/>
                </a:cxn>
                <a:cxn ang="0">
                  <a:pos x="38" y="24"/>
                </a:cxn>
                <a:cxn ang="0">
                  <a:pos x="38" y="114"/>
                </a:cxn>
                <a:cxn ang="0">
                  <a:pos x="0" y="142"/>
                </a:cxn>
                <a:cxn ang="0">
                  <a:pos x="2" y="0"/>
                </a:cxn>
              </a:cxnLst>
              <a:rect l="0" t="0" r="r" b="b"/>
              <a:pathLst>
                <a:path w="38" h="142">
                  <a:moveTo>
                    <a:pt x="2" y="0"/>
                  </a:moveTo>
                  <a:lnTo>
                    <a:pt x="38" y="24"/>
                  </a:lnTo>
                  <a:lnTo>
                    <a:pt x="38" y="114"/>
                  </a:lnTo>
                  <a:lnTo>
                    <a:pt x="0" y="142"/>
                  </a:lnTo>
                  <a:lnTo>
                    <a:pt x="2" y="0"/>
                  </a:lnTo>
                  <a:close/>
                </a:path>
              </a:pathLst>
            </a:custGeom>
            <a:solidFill>
              <a:srgbClr val="CC3300"/>
            </a:solidFill>
            <a:ln w="9525">
              <a:solidFill>
                <a:schemeClr val="tx1"/>
              </a:solidFill>
              <a:round/>
              <a:headEnd/>
              <a:tailEnd/>
            </a:ln>
            <a:effectLst/>
          </p:spPr>
          <p:txBody>
            <a:bodyPr wrap="none" anchor="ctr"/>
            <a:lstStyle/>
            <a:p>
              <a:endParaRPr lang="en-US"/>
            </a:p>
          </p:txBody>
        </p:sp>
        <p:sp>
          <p:nvSpPr>
            <p:cNvPr id="11318" name="Line 54"/>
            <p:cNvSpPr>
              <a:spLocks noChangeShapeType="1"/>
            </p:cNvSpPr>
            <p:nvPr/>
          </p:nvSpPr>
          <p:spPr bwMode="auto">
            <a:xfrm flipH="1" flipV="1">
              <a:off x="2464" y="3419"/>
              <a:ext cx="80" cy="80"/>
            </a:xfrm>
            <a:prstGeom prst="line">
              <a:avLst/>
            </a:prstGeom>
            <a:noFill/>
            <a:ln w="19050">
              <a:solidFill>
                <a:schemeClr val="tx1"/>
              </a:solidFill>
              <a:round/>
              <a:headEnd/>
              <a:tailEnd/>
            </a:ln>
            <a:effectLst/>
          </p:spPr>
          <p:txBody>
            <a:bodyPr wrap="none" anchor="ctr"/>
            <a:lstStyle/>
            <a:p>
              <a:endParaRPr lang="en-US"/>
            </a:p>
          </p:txBody>
        </p:sp>
        <p:sp>
          <p:nvSpPr>
            <p:cNvPr id="11319" name="Line 55"/>
            <p:cNvSpPr>
              <a:spLocks noChangeShapeType="1"/>
            </p:cNvSpPr>
            <p:nvPr/>
          </p:nvSpPr>
          <p:spPr bwMode="auto">
            <a:xfrm flipH="1">
              <a:off x="2106" y="3425"/>
              <a:ext cx="80" cy="80"/>
            </a:xfrm>
            <a:prstGeom prst="line">
              <a:avLst/>
            </a:prstGeom>
            <a:noFill/>
            <a:ln w="19050">
              <a:solidFill>
                <a:schemeClr val="tx1"/>
              </a:solidFill>
              <a:round/>
              <a:headEnd/>
              <a:tailEnd/>
            </a:ln>
            <a:effectLst/>
          </p:spPr>
          <p:txBody>
            <a:bodyPr wrap="none" anchor="ctr"/>
            <a:lstStyle/>
            <a:p>
              <a:endParaRPr lang="en-US"/>
            </a:p>
          </p:txBody>
        </p:sp>
        <p:sp>
          <p:nvSpPr>
            <p:cNvPr id="11320" name="Line 56"/>
            <p:cNvSpPr>
              <a:spLocks noChangeShapeType="1"/>
            </p:cNvSpPr>
            <p:nvPr/>
          </p:nvSpPr>
          <p:spPr bwMode="auto">
            <a:xfrm flipV="1">
              <a:off x="2318" y="1936"/>
              <a:ext cx="0" cy="782"/>
            </a:xfrm>
            <a:prstGeom prst="line">
              <a:avLst/>
            </a:prstGeom>
            <a:noFill/>
            <a:ln w="9525">
              <a:solidFill>
                <a:schemeClr val="tx1"/>
              </a:solidFill>
              <a:round/>
              <a:headEnd/>
              <a:tailEnd/>
            </a:ln>
            <a:effectLst/>
          </p:spPr>
          <p:txBody>
            <a:bodyPr wrap="none" anchor="ctr"/>
            <a:lstStyle/>
            <a:p>
              <a:endParaRPr lang="en-US"/>
            </a:p>
          </p:txBody>
        </p:sp>
        <p:sp>
          <p:nvSpPr>
            <p:cNvPr id="11321" name="Freeform 57"/>
            <p:cNvSpPr>
              <a:spLocks/>
            </p:cNvSpPr>
            <p:nvPr/>
          </p:nvSpPr>
          <p:spPr bwMode="auto">
            <a:xfrm>
              <a:off x="2246" y="3673"/>
              <a:ext cx="556" cy="30"/>
            </a:xfrm>
            <a:custGeom>
              <a:avLst/>
              <a:gdLst/>
              <a:ahLst/>
              <a:cxnLst>
                <a:cxn ang="0">
                  <a:pos x="0" y="0"/>
                </a:cxn>
                <a:cxn ang="0">
                  <a:pos x="556" y="0"/>
                </a:cxn>
                <a:cxn ang="0">
                  <a:pos x="556" y="29"/>
                </a:cxn>
                <a:cxn ang="0">
                  <a:pos x="0" y="30"/>
                </a:cxn>
                <a:cxn ang="0">
                  <a:pos x="0" y="0"/>
                </a:cxn>
              </a:cxnLst>
              <a:rect l="0" t="0" r="r" b="b"/>
              <a:pathLst>
                <a:path w="556" h="30">
                  <a:moveTo>
                    <a:pt x="0" y="0"/>
                  </a:moveTo>
                  <a:lnTo>
                    <a:pt x="556" y="0"/>
                  </a:lnTo>
                  <a:lnTo>
                    <a:pt x="556" y="29"/>
                  </a:lnTo>
                  <a:lnTo>
                    <a:pt x="0" y="30"/>
                  </a:lnTo>
                  <a:lnTo>
                    <a:pt x="0" y="0"/>
                  </a:lnTo>
                  <a:close/>
                </a:path>
              </a:pathLst>
            </a:custGeom>
            <a:solidFill>
              <a:schemeClr val="bg1"/>
            </a:solidFill>
            <a:ln w="9525">
              <a:solidFill>
                <a:schemeClr val="tx1"/>
              </a:solidFill>
              <a:round/>
              <a:headEnd/>
              <a:tailEnd/>
            </a:ln>
            <a:effectLst/>
          </p:spPr>
          <p:txBody>
            <a:bodyPr wrap="none" anchor="ctr"/>
            <a:lstStyle/>
            <a:p>
              <a:endParaRPr lang="en-US"/>
            </a:p>
          </p:txBody>
        </p:sp>
      </p:grpSp>
      <p:grpSp>
        <p:nvGrpSpPr>
          <p:cNvPr id="8" name="Group 58"/>
          <p:cNvGrpSpPr>
            <a:grpSpLocks/>
          </p:cNvGrpSpPr>
          <p:nvPr/>
        </p:nvGrpSpPr>
        <p:grpSpPr bwMode="auto">
          <a:xfrm>
            <a:off x="6024563" y="228600"/>
            <a:ext cx="2084387" cy="5864225"/>
            <a:chOff x="3744" y="144"/>
            <a:chExt cx="1364" cy="3838"/>
          </a:xfrm>
        </p:grpSpPr>
        <p:sp>
          <p:nvSpPr>
            <p:cNvPr id="11323" name="Line 59"/>
            <p:cNvSpPr>
              <a:spLocks noChangeShapeType="1"/>
            </p:cNvSpPr>
            <p:nvPr/>
          </p:nvSpPr>
          <p:spPr bwMode="auto">
            <a:xfrm>
              <a:off x="4803" y="1995"/>
              <a:ext cx="48" cy="30"/>
            </a:xfrm>
            <a:prstGeom prst="line">
              <a:avLst/>
            </a:prstGeom>
            <a:noFill/>
            <a:ln w="9525">
              <a:solidFill>
                <a:schemeClr val="tx1"/>
              </a:solidFill>
              <a:round/>
              <a:headEnd/>
              <a:tailEnd/>
            </a:ln>
            <a:effectLst/>
          </p:spPr>
          <p:txBody>
            <a:bodyPr wrap="none" anchor="ctr"/>
            <a:lstStyle/>
            <a:p>
              <a:endParaRPr lang="en-US"/>
            </a:p>
          </p:txBody>
        </p:sp>
        <p:grpSp>
          <p:nvGrpSpPr>
            <p:cNvPr id="9" name="Group 60"/>
            <p:cNvGrpSpPr>
              <a:grpSpLocks/>
            </p:cNvGrpSpPr>
            <p:nvPr/>
          </p:nvGrpSpPr>
          <p:grpSpPr bwMode="auto">
            <a:xfrm>
              <a:off x="4736" y="400"/>
              <a:ext cx="76" cy="48"/>
              <a:chOff x="4688" y="2121"/>
              <a:chExt cx="170" cy="106"/>
            </a:xfrm>
          </p:grpSpPr>
          <p:sp>
            <p:nvSpPr>
              <p:cNvPr id="11325" name="Oval 61"/>
              <p:cNvSpPr>
                <a:spLocks noChangeArrowheads="1"/>
              </p:cNvSpPr>
              <p:nvPr/>
            </p:nvSpPr>
            <p:spPr bwMode="auto">
              <a:xfrm>
                <a:off x="4722" y="2121"/>
                <a:ext cx="97" cy="106"/>
              </a:xfrm>
              <a:prstGeom prst="ellipse">
                <a:avLst/>
              </a:prstGeom>
              <a:noFill/>
              <a:ln w="19050">
                <a:solidFill>
                  <a:schemeClr val="bg2"/>
                </a:solidFill>
                <a:round/>
                <a:headEnd/>
                <a:tailEnd/>
              </a:ln>
              <a:effectLst/>
            </p:spPr>
            <p:txBody>
              <a:bodyPr wrap="none" anchor="ctr"/>
              <a:lstStyle/>
              <a:p>
                <a:endParaRPr lang="en-US"/>
              </a:p>
            </p:txBody>
          </p:sp>
          <p:sp>
            <p:nvSpPr>
              <p:cNvPr id="11326" name="Line 62"/>
              <p:cNvSpPr>
                <a:spLocks noChangeShapeType="1"/>
              </p:cNvSpPr>
              <p:nvPr/>
            </p:nvSpPr>
            <p:spPr bwMode="auto">
              <a:xfrm>
                <a:off x="4813" y="2150"/>
                <a:ext cx="45" cy="75"/>
              </a:xfrm>
              <a:prstGeom prst="line">
                <a:avLst/>
              </a:prstGeom>
              <a:noFill/>
              <a:ln w="19050">
                <a:solidFill>
                  <a:schemeClr val="bg2"/>
                </a:solidFill>
                <a:round/>
                <a:headEnd/>
                <a:tailEnd/>
              </a:ln>
              <a:effectLst/>
            </p:spPr>
            <p:txBody>
              <a:bodyPr wrap="none" anchor="ctr"/>
              <a:lstStyle/>
              <a:p>
                <a:endParaRPr lang="en-US"/>
              </a:p>
            </p:txBody>
          </p:sp>
          <p:sp>
            <p:nvSpPr>
              <p:cNvPr id="11327" name="Line 63"/>
              <p:cNvSpPr>
                <a:spLocks noChangeShapeType="1"/>
              </p:cNvSpPr>
              <p:nvPr/>
            </p:nvSpPr>
            <p:spPr bwMode="auto">
              <a:xfrm flipH="1">
                <a:off x="4688" y="2153"/>
                <a:ext cx="36" cy="63"/>
              </a:xfrm>
              <a:prstGeom prst="line">
                <a:avLst/>
              </a:prstGeom>
              <a:noFill/>
              <a:ln w="19050">
                <a:solidFill>
                  <a:schemeClr val="bg2"/>
                </a:solidFill>
                <a:round/>
                <a:headEnd/>
                <a:tailEnd/>
              </a:ln>
              <a:effectLst/>
            </p:spPr>
            <p:txBody>
              <a:bodyPr wrap="none" anchor="ctr"/>
              <a:lstStyle/>
              <a:p>
                <a:endParaRPr lang="en-US"/>
              </a:p>
            </p:txBody>
          </p:sp>
        </p:grpSp>
        <p:sp>
          <p:nvSpPr>
            <p:cNvPr id="11328" name="Line 64"/>
            <p:cNvSpPr>
              <a:spLocks noChangeShapeType="1"/>
            </p:cNvSpPr>
            <p:nvPr/>
          </p:nvSpPr>
          <p:spPr bwMode="auto">
            <a:xfrm>
              <a:off x="4768" y="448"/>
              <a:ext cx="0" cy="2136"/>
            </a:xfrm>
            <a:prstGeom prst="line">
              <a:avLst/>
            </a:prstGeom>
            <a:noFill/>
            <a:ln w="9525">
              <a:solidFill>
                <a:schemeClr val="tx1"/>
              </a:solidFill>
              <a:round/>
              <a:headEnd/>
              <a:tailEnd/>
            </a:ln>
            <a:effectLst/>
          </p:spPr>
          <p:txBody>
            <a:bodyPr wrap="none" anchor="ctr"/>
            <a:lstStyle/>
            <a:p>
              <a:endParaRPr lang="en-US"/>
            </a:p>
          </p:txBody>
        </p:sp>
        <p:grpSp>
          <p:nvGrpSpPr>
            <p:cNvPr id="10" name="Group 65"/>
            <p:cNvGrpSpPr>
              <a:grpSpLocks/>
            </p:cNvGrpSpPr>
            <p:nvPr/>
          </p:nvGrpSpPr>
          <p:grpSpPr bwMode="auto">
            <a:xfrm rot="21570076" flipH="1">
              <a:off x="4651" y="1968"/>
              <a:ext cx="242" cy="295"/>
              <a:chOff x="2012" y="2704"/>
              <a:chExt cx="280" cy="385"/>
            </a:xfrm>
          </p:grpSpPr>
          <p:sp>
            <p:nvSpPr>
              <p:cNvPr id="11330" name="Rectangle 66"/>
              <p:cNvSpPr>
                <a:spLocks noChangeArrowheads="1"/>
              </p:cNvSpPr>
              <p:nvPr/>
            </p:nvSpPr>
            <p:spPr bwMode="auto">
              <a:xfrm>
                <a:off x="2112" y="2704"/>
                <a:ext cx="80" cy="8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1331" name="Rectangle 67"/>
              <p:cNvSpPr>
                <a:spLocks noChangeArrowheads="1"/>
              </p:cNvSpPr>
              <p:nvPr/>
            </p:nvSpPr>
            <p:spPr bwMode="auto">
              <a:xfrm>
                <a:off x="2112" y="2784"/>
                <a:ext cx="80" cy="262"/>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1332" name="Rectangle 68"/>
              <p:cNvSpPr>
                <a:spLocks noChangeArrowheads="1"/>
              </p:cNvSpPr>
              <p:nvPr/>
            </p:nvSpPr>
            <p:spPr bwMode="auto">
              <a:xfrm>
                <a:off x="2012" y="3042"/>
                <a:ext cx="280" cy="47"/>
              </a:xfrm>
              <a:prstGeom prst="rect">
                <a:avLst/>
              </a:prstGeom>
              <a:solidFill>
                <a:srgbClr val="FFFF00"/>
              </a:solidFill>
              <a:ln w="9525">
                <a:solidFill>
                  <a:schemeClr val="tx1"/>
                </a:solidFill>
                <a:miter lim="800000"/>
                <a:headEnd/>
                <a:tailEnd/>
              </a:ln>
              <a:effectLst/>
            </p:spPr>
            <p:txBody>
              <a:bodyPr wrap="none" anchor="ctr"/>
              <a:lstStyle/>
              <a:p>
                <a:endParaRPr lang="en-US"/>
              </a:p>
            </p:txBody>
          </p:sp>
        </p:grpSp>
        <p:sp>
          <p:nvSpPr>
            <p:cNvPr id="11333" name="Line 69"/>
            <p:cNvSpPr>
              <a:spLocks noChangeShapeType="1"/>
            </p:cNvSpPr>
            <p:nvPr/>
          </p:nvSpPr>
          <p:spPr bwMode="auto">
            <a:xfrm flipH="1">
              <a:off x="4686" y="1998"/>
              <a:ext cx="42" cy="30"/>
            </a:xfrm>
            <a:prstGeom prst="line">
              <a:avLst/>
            </a:prstGeom>
            <a:noFill/>
            <a:ln w="9525">
              <a:solidFill>
                <a:schemeClr val="tx1"/>
              </a:solidFill>
              <a:round/>
              <a:headEnd/>
              <a:tailEnd/>
            </a:ln>
            <a:effectLst/>
          </p:spPr>
          <p:txBody>
            <a:bodyPr wrap="none" anchor="ctr"/>
            <a:lstStyle/>
            <a:p>
              <a:endParaRPr lang="en-US"/>
            </a:p>
          </p:txBody>
        </p:sp>
        <p:sp>
          <p:nvSpPr>
            <p:cNvPr id="11334" name="Line 70"/>
            <p:cNvSpPr>
              <a:spLocks noChangeShapeType="1"/>
            </p:cNvSpPr>
            <p:nvPr/>
          </p:nvSpPr>
          <p:spPr bwMode="auto">
            <a:xfrm rot="1132784">
              <a:off x="4592" y="3408"/>
              <a:ext cx="120" cy="8"/>
            </a:xfrm>
            <a:prstGeom prst="line">
              <a:avLst/>
            </a:prstGeom>
            <a:noFill/>
            <a:ln w="76200">
              <a:solidFill>
                <a:srgbClr val="E5E5FF"/>
              </a:solidFill>
              <a:round/>
              <a:headEnd/>
              <a:tailEnd/>
            </a:ln>
            <a:effectLst/>
          </p:spPr>
          <p:txBody>
            <a:bodyPr wrap="none" anchor="ctr"/>
            <a:lstStyle/>
            <a:p>
              <a:endParaRPr lang="en-US"/>
            </a:p>
          </p:txBody>
        </p:sp>
        <p:sp>
          <p:nvSpPr>
            <p:cNvPr id="11335" name="Line 71"/>
            <p:cNvSpPr>
              <a:spLocks noChangeShapeType="1"/>
            </p:cNvSpPr>
            <p:nvPr/>
          </p:nvSpPr>
          <p:spPr bwMode="auto">
            <a:xfrm rot="3620232">
              <a:off x="4216" y="3888"/>
              <a:ext cx="120" cy="8"/>
            </a:xfrm>
            <a:prstGeom prst="line">
              <a:avLst/>
            </a:prstGeom>
            <a:noFill/>
            <a:ln w="76200">
              <a:solidFill>
                <a:srgbClr val="E5E5FF"/>
              </a:solidFill>
              <a:round/>
              <a:headEnd/>
              <a:tailEnd/>
            </a:ln>
            <a:effectLst/>
          </p:spPr>
          <p:txBody>
            <a:bodyPr wrap="none" anchor="ctr"/>
            <a:lstStyle/>
            <a:p>
              <a:endParaRPr lang="en-US"/>
            </a:p>
          </p:txBody>
        </p:sp>
        <p:sp>
          <p:nvSpPr>
            <p:cNvPr id="11336" name="Freeform 72"/>
            <p:cNvSpPr>
              <a:spLocks/>
            </p:cNvSpPr>
            <p:nvPr/>
          </p:nvSpPr>
          <p:spPr bwMode="auto">
            <a:xfrm>
              <a:off x="3744" y="2568"/>
              <a:ext cx="1024" cy="1352"/>
            </a:xfrm>
            <a:custGeom>
              <a:avLst/>
              <a:gdLst/>
              <a:ahLst/>
              <a:cxnLst>
                <a:cxn ang="0">
                  <a:pos x="1024" y="0"/>
                </a:cxn>
                <a:cxn ang="0">
                  <a:pos x="984" y="400"/>
                </a:cxn>
                <a:cxn ang="0">
                  <a:pos x="928" y="656"/>
                </a:cxn>
                <a:cxn ang="0">
                  <a:pos x="744" y="904"/>
                </a:cxn>
                <a:cxn ang="0">
                  <a:pos x="0" y="1352"/>
                </a:cxn>
              </a:cxnLst>
              <a:rect l="0" t="0" r="r" b="b"/>
              <a:pathLst>
                <a:path w="1024" h="1352">
                  <a:moveTo>
                    <a:pt x="1024" y="0"/>
                  </a:moveTo>
                  <a:cubicBezTo>
                    <a:pt x="1017" y="67"/>
                    <a:pt x="1000" y="291"/>
                    <a:pt x="984" y="400"/>
                  </a:cubicBezTo>
                  <a:cubicBezTo>
                    <a:pt x="968" y="509"/>
                    <a:pt x="968" y="572"/>
                    <a:pt x="928" y="656"/>
                  </a:cubicBezTo>
                  <a:cubicBezTo>
                    <a:pt x="888" y="740"/>
                    <a:pt x="899" y="788"/>
                    <a:pt x="744" y="904"/>
                  </a:cubicBezTo>
                  <a:cubicBezTo>
                    <a:pt x="589" y="1020"/>
                    <a:pt x="155" y="1259"/>
                    <a:pt x="0" y="1352"/>
                  </a:cubicBezTo>
                </a:path>
              </a:pathLst>
            </a:custGeom>
            <a:noFill/>
            <a:ln w="9525">
              <a:solidFill>
                <a:schemeClr val="tx1"/>
              </a:solidFill>
              <a:round/>
              <a:headEnd/>
              <a:tailEnd/>
            </a:ln>
            <a:effectLst/>
          </p:spPr>
          <p:txBody>
            <a:bodyPr wrap="none" anchor="ctr"/>
            <a:lstStyle/>
            <a:p>
              <a:endParaRPr lang="en-US"/>
            </a:p>
          </p:txBody>
        </p:sp>
        <p:grpSp>
          <p:nvGrpSpPr>
            <p:cNvPr id="11" name="Group 73"/>
            <p:cNvGrpSpPr>
              <a:grpSpLocks/>
            </p:cNvGrpSpPr>
            <p:nvPr/>
          </p:nvGrpSpPr>
          <p:grpSpPr bwMode="auto">
            <a:xfrm>
              <a:off x="3889" y="3679"/>
              <a:ext cx="243" cy="303"/>
              <a:chOff x="3889" y="3679"/>
              <a:chExt cx="243" cy="303"/>
            </a:xfrm>
          </p:grpSpPr>
          <p:sp>
            <p:nvSpPr>
              <p:cNvPr id="11338" name="Line 74"/>
              <p:cNvSpPr>
                <a:spLocks noChangeShapeType="1"/>
              </p:cNvSpPr>
              <p:nvPr/>
            </p:nvSpPr>
            <p:spPr bwMode="auto">
              <a:xfrm rot="4721892">
                <a:off x="3944" y="3918"/>
                <a:ext cx="120" cy="8"/>
              </a:xfrm>
              <a:prstGeom prst="line">
                <a:avLst/>
              </a:prstGeom>
              <a:noFill/>
              <a:ln w="76200">
                <a:solidFill>
                  <a:srgbClr val="E5E5FF"/>
                </a:solidFill>
                <a:round/>
                <a:headEnd/>
                <a:tailEnd/>
              </a:ln>
              <a:effectLst/>
            </p:spPr>
            <p:txBody>
              <a:bodyPr wrap="none" anchor="ctr"/>
              <a:lstStyle/>
              <a:p>
                <a:endParaRPr lang="en-US"/>
              </a:p>
            </p:txBody>
          </p:sp>
          <p:sp>
            <p:nvSpPr>
              <p:cNvPr id="11339" name="Rectangle 75"/>
              <p:cNvSpPr>
                <a:spLocks noChangeArrowheads="1"/>
              </p:cNvSpPr>
              <p:nvPr/>
            </p:nvSpPr>
            <p:spPr bwMode="auto">
              <a:xfrm rot="3489468" flipH="1">
                <a:off x="4073" y="3680"/>
                <a:ext cx="60" cy="58"/>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1340" name="Rectangle 76"/>
              <p:cNvSpPr>
                <a:spLocks noChangeArrowheads="1"/>
              </p:cNvSpPr>
              <p:nvPr/>
            </p:nvSpPr>
            <p:spPr bwMode="auto">
              <a:xfrm rot="3489468" flipH="1">
                <a:off x="3968" y="3680"/>
                <a:ext cx="60" cy="188"/>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1341" name="Rectangle 77"/>
              <p:cNvSpPr>
                <a:spLocks noChangeArrowheads="1"/>
              </p:cNvSpPr>
              <p:nvPr/>
            </p:nvSpPr>
            <p:spPr bwMode="auto">
              <a:xfrm rot="3489468" flipH="1">
                <a:off x="3802" y="3814"/>
                <a:ext cx="208" cy="34"/>
              </a:xfrm>
              <a:prstGeom prst="rect">
                <a:avLst/>
              </a:prstGeom>
              <a:noFill/>
              <a:ln w="9525">
                <a:solidFill>
                  <a:schemeClr val="tx1"/>
                </a:solidFill>
                <a:prstDash val="dash"/>
                <a:miter lim="800000"/>
                <a:headEnd/>
                <a:tailEnd/>
              </a:ln>
              <a:effectLst/>
            </p:spPr>
            <p:txBody>
              <a:bodyPr wrap="none" anchor="ctr"/>
              <a:lstStyle/>
              <a:p>
                <a:endParaRPr lang="en-US"/>
              </a:p>
            </p:txBody>
          </p:sp>
        </p:grpSp>
        <p:grpSp>
          <p:nvGrpSpPr>
            <p:cNvPr id="12" name="Group 78"/>
            <p:cNvGrpSpPr>
              <a:grpSpLocks/>
            </p:cNvGrpSpPr>
            <p:nvPr/>
          </p:nvGrpSpPr>
          <p:grpSpPr bwMode="auto">
            <a:xfrm>
              <a:off x="4610" y="2800"/>
              <a:ext cx="295" cy="294"/>
              <a:chOff x="4610" y="2800"/>
              <a:chExt cx="295" cy="294"/>
            </a:xfrm>
          </p:grpSpPr>
          <p:sp>
            <p:nvSpPr>
              <p:cNvPr id="11343" name="Line 79"/>
              <p:cNvSpPr>
                <a:spLocks noChangeShapeType="1"/>
              </p:cNvSpPr>
              <p:nvPr/>
            </p:nvSpPr>
            <p:spPr bwMode="auto">
              <a:xfrm>
                <a:off x="4704" y="2800"/>
                <a:ext cx="120" cy="8"/>
              </a:xfrm>
              <a:prstGeom prst="line">
                <a:avLst/>
              </a:prstGeom>
              <a:noFill/>
              <a:ln w="76200">
                <a:solidFill>
                  <a:srgbClr val="E5E5FF"/>
                </a:solidFill>
                <a:round/>
                <a:headEnd/>
                <a:tailEnd/>
              </a:ln>
              <a:effectLst/>
            </p:spPr>
            <p:txBody>
              <a:bodyPr wrap="none" anchor="ctr"/>
              <a:lstStyle/>
              <a:p>
                <a:endParaRPr lang="en-US"/>
              </a:p>
            </p:txBody>
          </p:sp>
          <p:sp>
            <p:nvSpPr>
              <p:cNvPr id="11344" name="Line 80"/>
              <p:cNvSpPr>
                <a:spLocks noChangeShapeType="1"/>
              </p:cNvSpPr>
              <p:nvPr/>
            </p:nvSpPr>
            <p:spPr bwMode="auto">
              <a:xfrm rot="1634684">
                <a:off x="4785" y="3053"/>
                <a:ext cx="120" cy="8"/>
              </a:xfrm>
              <a:prstGeom prst="line">
                <a:avLst/>
              </a:prstGeom>
              <a:noFill/>
              <a:ln w="76200">
                <a:solidFill>
                  <a:srgbClr val="E5E5FF"/>
                </a:solidFill>
                <a:round/>
                <a:headEnd/>
                <a:tailEnd/>
              </a:ln>
              <a:effectLst/>
            </p:spPr>
            <p:txBody>
              <a:bodyPr wrap="none" anchor="ctr"/>
              <a:lstStyle/>
              <a:p>
                <a:endParaRPr lang="en-US"/>
              </a:p>
            </p:txBody>
          </p:sp>
          <p:sp>
            <p:nvSpPr>
              <p:cNvPr id="11345" name="Rectangle 81"/>
              <p:cNvSpPr>
                <a:spLocks noChangeArrowheads="1"/>
              </p:cNvSpPr>
              <p:nvPr/>
            </p:nvSpPr>
            <p:spPr bwMode="auto">
              <a:xfrm rot="402261" flipH="1">
                <a:off x="4711" y="2819"/>
                <a:ext cx="60" cy="58"/>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1346" name="Rectangle 82"/>
              <p:cNvSpPr>
                <a:spLocks noChangeArrowheads="1"/>
              </p:cNvSpPr>
              <p:nvPr/>
            </p:nvSpPr>
            <p:spPr bwMode="auto">
              <a:xfrm rot="402261" flipH="1">
                <a:off x="4697" y="2876"/>
                <a:ext cx="60" cy="188"/>
              </a:xfrm>
              <a:prstGeom prst="rect">
                <a:avLst/>
              </a:prstGeom>
              <a:noFill/>
              <a:ln w="9525">
                <a:solidFill>
                  <a:schemeClr val="tx1"/>
                </a:solidFill>
                <a:prstDash val="dash"/>
                <a:miter lim="800000"/>
                <a:headEnd/>
                <a:tailEnd/>
              </a:ln>
              <a:effectLst/>
            </p:spPr>
            <p:txBody>
              <a:bodyPr wrap="none" anchor="ctr"/>
              <a:lstStyle/>
              <a:p>
                <a:endParaRPr lang="en-US"/>
              </a:p>
            </p:txBody>
          </p:sp>
          <p:sp>
            <p:nvSpPr>
              <p:cNvPr id="11347" name="Rectangle 83"/>
              <p:cNvSpPr>
                <a:spLocks noChangeArrowheads="1"/>
              </p:cNvSpPr>
              <p:nvPr/>
            </p:nvSpPr>
            <p:spPr bwMode="auto">
              <a:xfrm rot="402261" flipH="1">
                <a:off x="4610" y="3060"/>
                <a:ext cx="208" cy="34"/>
              </a:xfrm>
              <a:prstGeom prst="rect">
                <a:avLst/>
              </a:prstGeom>
              <a:noFill/>
              <a:ln w="9525">
                <a:solidFill>
                  <a:schemeClr val="tx1"/>
                </a:solidFill>
                <a:prstDash val="dash"/>
                <a:miter lim="800000"/>
                <a:headEnd/>
                <a:tailEnd/>
              </a:ln>
              <a:effectLst/>
            </p:spPr>
            <p:txBody>
              <a:bodyPr wrap="none" anchor="ctr"/>
              <a:lstStyle/>
              <a:p>
                <a:endParaRPr lang="en-US"/>
              </a:p>
            </p:txBody>
          </p:sp>
        </p:grpSp>
        <p:sp>
          <p:nvSpPr>
            <p:cNvPr id="11348" name="AutoShape 84"/>
            <p:cNvSpPr>
              <a:spLocks noChangeArrowheads="1"/>
            </p:cNvSpPr>
            <p:nvPr/>
          </p:nvSpPr>
          <p:spPr bwMode="auto">
            <a:xfrm rot="-5058086">
              <a:off x="4509" y="2682"/>
              <a:ext cx="312" cy="47"/>
            </a:xfrm>
            <a:prstGeom prst="rightArrow">
              <a:avLst>
                <a:gd name="adj1" fmla="val 50000"/>
                <a:gd name="adj2" fmla="val 165957"/>
              </a:avLst>
            </a:prstGeom>
            <a:solidFill>
              <a:srgbClr val="FF0000"/>
            </a:solidFill>
            <a:ln w="9525">
              <a:solidFill>
                <a:srgbClr val="FF0000"/>
              </a:solidFill>
              <a:miter lim="800000"/>
              <a:headEnd/>
              <a:tailEnd/>
            </a:ln>
            <a:effectLst/>
          </p:spPr>
          <p:txBody>
            <a:bodyPr wrap="none" anchor="ctr"/>
            <a:lstStyle/>
            <a:p>
              <a:endParaRPr lang="en-US"/>
            </a:p>
          </p:txBody>
        </p:sp>
        <p:sp>
          <p:nvSpPr>
            <p:cNvPr id="11349" name="AutoShape 85"/>
            <p:cNvSpPr>
              <a:spLocks noChangeArrowheads="1"/>
            </p:cNvSpPr>
            <p:nvPr/>
          </p:nvSpPr>
          <p:spPr bwMode="auto">
            <a:xfrm rot="-2090864">
              <a:off x="3951" y="3540"/>
              <a:ext cx="312" cy="47"/>
            </a:xfrm>
            <a:prstGeom prst="rightArrow">
              <a:avLst>
                <a:gd name="adj1" fmla="val 50000"/>
                <a:gd name="adj2" fmla="val 165957"/>
              </a:avLst>
            </a:prstGeom>
            <a:solidFill>
              <a:srgbClr val="FF0000"/>
            </a:solidFill>
            <a:ln w="9525">
              <a:solidFill>
                <a:srgbClr val="FF0000"/>
              </a:solidFill>
              <a:miter lim="800000"/>
              <a:headEnd/>
              <a:tailEnd/>
            </a:ln>
            <a:effectLst/>
          </p:spPr>
          <p:txBody>
            <a:bodyPr wrap="none" anchor="ctr"/>
            <a:lstStyle/>
            <a:p>
              <a:endParaRPr lang="en-US"/>
            </a:p>
          </p:txBody>
        </p:sp>
        <p:sp>
          <p:nvSpPr>
            <p:cNvPr id="11350" name="Freeform 86"/>
            <p:cNvSpPr>
              <a:spLocks/>
            </p:cNvSpPr>
            <p:nvPr/>
          </p:nvSpPr>
          <p:spPr bwMode="auto">
            <a:xfrm rot="19885235" flipH="1">
              <a:off x="3770" y="3873"/>
              <a:ext cx="65" cy="21"/>
            </a:xfrm>
            <a:custGeom>
              <a:avLst/>
              <a:gdLst/>
              <a:ahLst/>
              <a:cxnLst>
                <a:cxn ang="0">
                  <a:pos x="0" y="0"/>
                </a:cxn>
                <a:cxn ang="0">
                  <a:pos x="56" y="2"/>
                </a:cxn>
                <a:cxn ang="0">
                  <a:pos x="56" y="20"/>
                </a:cxn>
                <a:cxn ang="0">
                  <a:pos x="0" y="19"/>
                </a:cxn>
                <a:cxn ang="0">
                  <a:pos x="0" y="0"/>
                </a:cxn>
              </a:cxnLst>
              <a:rect l="0" t="0" r="r" b="b"/>
              <a:pathLst>
                <a:path w="56" h="20">
                  <a:moveTo>
                    <a:pt x="0" y="0"/>
                  </a:moveTo>
                  <a:lnTo>
                    <a:pt x="56" y="2"/>
                  </a:lnTo>
                  <a:lnTo>
                    <a:pt x="56" y="20"/>
                  </a:lnTo>
                  <a:lnTo>
                    <a:pt x="0" y="19"/>
                  </a:lnTo>
                  <a:lnTo>
                    <a:pt x="0" y="0"/>
                  </a:lnTo>
                  <a:close/>
                </a:path>
              </a:pathLst>
            </a:custGeom>
            <a:solidFill>
              <a:srgbClr val="FF9933"/>
            </a:solidFill>
            <a:ln w="9525">
              <a:solidFill>
                <a:schemeClr val="tx1"/>
              </a:solidFill>
              <a:round/>
              <a:headEnd/>
              <a:tailEnd/>
            </a:ln>
            <a:effectLst/>
          </p:spPr>
          <p:txBody>
            <a:bodyPr wrap="none" anchor="ctr"/>
            <a:lstStyle/>
            <a:p>
              <a:endParaRPr lang="en-US"/>
            </a:p>
          </p:txBody>
        </p:sp>
        <p:grpSp>
          <p:nvGrpSpPr>
            <p:cNvPr id="13" name="Group 87"/>
            <p:cNvGrpSpPr>
              <a:grpSpLocks/>
            </p:cNvGrpSpPr>
            <p:nvPr/>
          </p:nvGrpSpPr>
          <p:grpSpPr bwMode="auto">
            <a:xfrm>
              <a:off x="4451" y="144"/>
              <a:ext cx="657" cy="1980"/>
              <a:chOff x="4451" y="144"/>
              <a:chExt cx="657" cy="1980"/>
            </a:xfrm>
          </p:grpSpPr>
          <p:sp>
            <p:nvSpPr>
              <p:cNvPr id="11352" name="Freeform 88"/>
              <p:cNvSpPr>
                <a:spLocks/>
              </p:cNvSpPr>
              <p:nvPr/>
            </p:nvSpPr>
            <p:spPr bwMode="auto">
              <a:xfrm>
                <a:off x="4451" y="144"/>
                <a:ext cx="654" cy="1980"/>
              </a:xfrm>
              <a:custGeom>
                <a:avLst/>
                <a:gdLst/>
                <a:ahLst/>
                <a:cxnLst>
                  <a:cxn ang="0">
                    <a:pos x="0" y="1970"/>
                  </a:cxn>
                  <a:cxn ang="0">
                    <a:pos x="272" y="1970"/>
                  </a:cxn>
                  <a:cxn ang="0">
                    <a:pos x="279" y="211"/>
                  </a:cxn>
                  <a:cxn ang="0">
                    <a:pos x="404" y="220"/>
                  </a:cxn>
                  <a:cxn ang="0">
                    <a:pos x="406" y="1980"/>
                  </a:cxn>
                  <a:cxn ang="0">
                    <a:pos x="654" y="1970"/>
                  </a:cxn>
                  <a:cxn ang="0">
                    <a:pos x="649" y="0"/>
                  </a:cxn>
                  <a:cxn ang="0">
                    <a:pos x="1" y="0"/>
                  </a:cxn>
                  <a:cxn ang="0">
                    <a:pos x="0" y="1970"/>
                  </a:cxn>
                </a:cxnLst>
                <a:rect l="0" t="0" r="r" b="b"/>
                <a:pathLst>
                  <a:path w="654" h="1980">
                    <a:moveTo>
                      <a:pt x="0" y="1970"/>
                    </a:moveTo>
                    <a:lnTo>
                      <a:pt x="272" y="1970"/>
                    </a:lnTo>
                    <a:lnTo>
                      <a:pt x="279" y="211"/>
                    </a:lnTo>
                    <a:lnTo>
                      <a:pt x="404" y="220"/>
                    </a:lnTo>
                    <a:lnTo>
                      <a:pt x="406" y="1980"/>
                    </a:lnTo>
                    <a:lnTo>
                      <a:pt x="654" y="1970"/>
                    </a:lnTo>
                    <a:lnTo>
                      <a:pt x="649" y="0"/>
                    </a:lnTo>
                    <a:lnTo>
                      <a:pt x="1" y="0"/>
                    </a:lnTo>
                    <a:lnTo>
                      <a:pt x="0" y="1970"/>
                    </a:lnTo>
                    <a:close/>
                  </a:path>
                </a:pathLst>
              </a:custGeom>
              <a:solidFill>
                <a:srgbClr val="C0C0C0"/>
              </a:solidFill>
              <a:ln w="9525">
                <a:noFill/>
                <a:round/>
                <a:headEnd/>
                <a:tailEnd/>
              </a:ln>
              <a:effectLst/>
            </p:spPr>
            <p:txBody>
              <a:bodyPr wrap="none" anchor="ctr"/>
              <a:lstStyle/>
              <a:p>
                <a:endParaRPr lang="en-US"/>
              </a:p>
            </p:txBody>
          </p:sp>
          <p:sp>
            <p:nvSpPr>
              <p:cNvPr id="11353" name="Freeform 89"/>
              <p:cNvSpPr>
                <a:spLocks/>
              </p:cNvSpPr>
              <p:nvPr/>
            </p:nvSpPr>
            <p:spPr bwMode="auto">
              <a:xfrm>
                <a:off x="4452" y="368"/>
                <a:ext cx="656" cy="1756"/>
              </a:xfrm>
              <a:custGeom>
                <a:avLst/>
                <a:gdLst/>
                <a:ahLst/>
                <a:cxnLst>
                  <a:cxn ang="0">
                    <a:pos x="0" y="1920"/>
                  </a:cxn>
                  <a:cxn ang="0">
                    <a:pos x="1056" y="1920"/>
                  </a:cxn>
                  <a:cxn ang="0">
                    <a:pos x="1056" y="0"/>
                  </a:cxn>
                  <a:cxn ang="0">
                    <a:pos x="1536" y="0"/>
                  </a:cxn>
                  <a:cxn ang="0">
                    <a:pos x="1536" y="1920"/>
                  </a:cxn>
                  <a:cxn ang="0">
                    <a:pos x="2592" y="1920"/>
                  </a:cxn>
                </a:cxnLst>
                <a:rect l="0" t="0" r="r" b="b"/>
                <a:pathLst>
                  <a:path w="2592" h="1920">
                    <a:moveTo>
                      <a:pt x="0" y="1920"/>
                    </a:moveTo>
                    <a:lnTo>
                      <a:pt x="1056" y="1920"/>
                    </a:lnTo>
                    <a:lnTo>
                      <a:pt x="1056" y="0"/>
                    </a:lnTo>
                    <a:lnTo>
                      <a:pt x="1536" y="0"/>
                    </a:lnTo>
                    <a:lnTo>
                      <a:pt x="1536" y="1920"/>
                    </a:lnTo>
                    <a:lnTo>
                      <a:pt x="2592" y="1920"/>
                    </a:lnTo>
                  </a:path>
                </a:pathLst>
              </a:custGeom>
              <a:noFill/>
              <a:ln w="28575" cmpd="sng">
                <a:solidFill>
                  <a:schemeClr val="tx1"/>
                </a:solidFill>
                <a:round/>
                <a:headEnd/>
                <a:tailEn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22288" y="2252663"/>
            <a:ext cx="4398962" cy="1187450"/>
          </a:xfrm>
          <a:prstGeom prst="rect">
            <a:avLst/>
          </a:prstGeom>
          <a:noFill/>
          <a:ln w="9525">
            <a:noFill/>
            <a:miter lim="800000"/>
            <a:headEnd/>
            <a:tailEnd/>
          </a:ln>
          <a:effectLst/>
        </p:spPr>
        <p:txBody>
          <a:bodyPr wrap="none">
            <a:spAutoFit/>
          </a:bodyPr>
          <a:lstStyle/>
          <a:p>
            <a:pPr algn="just"/>
            <a:r>
              <a:rPr lang="en-US" sz="2400" b="1">
                <a:solidFill>
                  <a:srgbClr val="0000FF"/>
                </a:solidFill>
              </a:rPr>
              <a:t>Turn the dial pointer fully </a:t>
            </a:r>
          </a:p>
          <a:p>
            <a:pPr algn="just"/>
            <a:r>
              <a:rPr lang="en-US" sz="2400" b="1">
                <a:solidFill>
                  <a:srgbClr val="0000FF"/>
                </a:solidFill>
              </a:rPr>
              <a:t>anticlockwise until it reaches</a:t>
            </a:r>
          </a:p>
          <a:p>
            <a:pPr algn="just"/>
            <a:r>
              <a:rPr lang="en-US" sz="2400" b="1">
                <a:solidFill>
                  <a:srgbClr val="0000FF"/>
                </a:solidFill>
              </a:rPr>
              <a:t> the bottom of its travel  </a:t>
            </a:r>
          </a:p>
        </p:txBody>
      </p:sp>
      <p:sp>
        <p:nvSpPr>
          <p:cNvPr id="12291" name="Line 3"/>
          <p:cNvSpPr>
            <a:spLocks noChangeShapeType="1"/>
          </p:cNvSpPr>
          <p:nvPr/>
        </p:nvSpPr>
        <p:spPr bwMode="auto">
          <a:xfrm flipH="1" flipV="1">
            <a:off x="6899275" y="2855913"/>
            <a:ext cx="122238" cy="120650"/>
          </a:xfrm>
          <a:prstGeom prst="line">
            <a:avLst/>
          </a:prstGeom>
          <a:noFill/>
          <a:ln w="19050">
            <a:solidFill>
              <a:schemeClr val="tx1"/>
            </a:solidFill>
            <a:round/>
            <a:headEnd/>
            <a:tailEnd/>
          </a:ln>
          <a:effectLst/>
        </p:spPr>
        <p:txBody>
          <a:bodyPr wrap="none" anchor="ctr"/>
          <a:lstStyle/>
          <a:p>
            <a:endParaRPr lang="en-US"/>
          </a:p>
        </p:txBody>
      </p:sp>
      <p:sp>
        <p:nvSpPr>
          <p:cNvPr id="12292" name="Line 4"/>
          <p:cNvSpPr>
            <a:spLocks noChangeShapeType="1"/>
          </p:cNvSpPr>
          <p:nvPr/>
        </p:nvSpPr>
        <p:spPr bwMode="auto">
          <a:xfrm flipH="1">
            <a:off x="6364288" y="2846388"/>
            <a:ext cx="122237" cy="120650"/>
          </a:xfrm>
          <a:prstGeom prst="line">
            <a:avLst/>
          </a:prstGeom>
          <a:noFill/>
          <a:ln w="19050">
            <a:solidFill>
              <a:schemeClr val="tx1"/>
            </a:solidFill>
            <a:round/>
            <a:headEnd/>
            <a:tailEnd/>
          </a:ln>
          <a:effectLst/>
        </p:spPr>
        <p:txBody>
          <a:bodyPr wrap="none" anchor="ctr"/>
          <a:lstStyle/>
          <a:p>
            <a:endParaRPr lang="en-US"/>
          </a:p>
        </p:txBody>
      </p:sp>
      <p:sp>
        <p:nvSpPr>
          <p:cNvPr id="12293" name="Line 5"/>
          <p:cNvSpPr>
            <a:spLocks noChangeShapeType="1"/>
          </p:cNvSpPr>
          <p:nvPr/>
        </p:nvSpPr>
        <p:spPr bwMode="auto">
          <a:xfrm>
            <a:off x="7816850" y="4819650"/>
            <a:ext cx="0" cy="133350"/>
          </a:xfrm>
          <a:prstGeom prst="line">
            <a:avLst/>
          </a:prstGeom>
          <a:noFill/>
          <a:ln w="76200">
            <a:solidFill>
              <a:srgbClr val="E5E5FF"/>
            </a:solidFill>
            <a:round/>
            <a:headEnd/>
            <a:tailEnd/>
          </a:ln>
          <a:effectLst/>
        </p:spPr>
        <p:txBody>
          <a:bodyPr wrap="none" anchor="ctr"/>
          <a:lstStyle/>
          <a:p>
            <a:endParaRPr lang="en-US"/>
          </a:p>
        </p:txBody>
      </p:sp>
      <p:sp>
        <p:nvSpPr>
          <p:cNvPr id="12294" name="Rectangle 6"/>
          <p:cNvSpPr>
            <a:spLocks noChangeArrowheads="1"/>
          </p:cNvSpPr>
          <p:nvPr/>
        </p:nvSpPr>
        <p:spPr bwMode="auto">
          <a:xfrm rot="15049" flipH="1">
            <a:off x="6478588" y="2719388"/>
            <a:ext cx="427037" cy="295275"/>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2295" name="Freeform 7"/>
          <p:cNvSpPr>
            <a:spLocks/>
          </p:cNvSpPr>
          <p:nvPr/>
        </p:nvSpPr>
        <p:spPr bwMode="auto">
          <a:xfrm>
            <a:off x="6480175" y="3014663"/>
            <a:ext cx="423863" cy="933450"/>
          </a:xfrm>
          <a:custGeom>
            <a:avLst/>
            <a:gdLst/>
            <a:ahLst/>
            <a:cxnLst>
              <a:cxn ang="0">
                <a:pos x="0" y="0"/>
              </a:cxn>
              <a:cxn ang="0">
                <a:pos x="279" y="0"/>
              </a:cxn>
              <a:cxn ang="0">
                <a:pos x="279" y="615"/>
              </a:cxn>
              <a:cxn ang="0">
                <a:pos x="0" y="615"/>
              </a:cxn>
              <a:cxn ang="0">
                <a:pos x="0" y="0"/>
              </a:cxn>
            </a:cxnLst>
            <a:rect l="0" t="0" r="r" b="b"/>
            <a:pathLst>
              <a:path w="279" h="615">
                <a:moveTo>
                  <a:pt x="0" y="0"/>
                </a:moveTo>
                <a:lnTo>
                  <a:pt x="279" y="0"/>
                </a:lnTo>
                <a:lnTo>
                  <a:pt x="279" y="615"/>
                </a:lnTo>
                <a:lnTo>
                  <a:pt x="0" y="615"/>
                </a:lnTo>
                <a:lnTo>
                  <a:pt x="0" y="0"/>
                </a:lnTo>
                <a:close/>
              </a:path>
            </a:pathLst>
          </a:custGeom>
          <a:solidFill>
            <a:srgbClr val="C0C0C0"/>
          </a:solidFill>
          <a:ln w="9525">
            <a:solidFill>
              <a:schemeClr val="tx1"/>
            </a:solidFill>
            <a:round/>
            <a:headEnd/>
            <a:tailEnd/>
          </a:ln>
          <a:effectLst/>
        </p:spPr>
        <p:txBody>
          <a:bodyPr wrap="none" anchor="ctr"/>
          <a:lstStyle/>
          <a:p>
            <a:endParaRPr lang="en-US"/>
          </a:p>
        </p:txBody>
      </p:sp>
      <p:sp>
        <p:nvSpPr>
          <p:cNvPr id="12296" name="Freeform 8"/>
          <p:cNvSpPr>
            <a:spLocks/>
          </p:cNvSpPr>
          <p:nvPr/>
        </p:nvSpPr>
        <p:spPr bwMode="auto">
          <a:xfrm>
            <a:off x="5946775" y="3948113"/>
            <a:ext cx="1457325" cy="173037"/>
          </a:xfrm>
          <a:custGeom>
            <a:avLst/>
            <a:gdLst/>
            <a:ahLst/>
            <a:cxnLst>
              <a:cxn ang="0">
                <a:pos x="0" y="0"/>
              </a:cxn>
              <a:cxn ang="0">
                <a:pos x="960" y="0"/>
              </a:cxn>
              <a:cxn ang="0">
                <a:pos x="960" y="114"/>
              </a:cxn>
              <a:cxn ang="0">
                <a:pos x="0" y="114"/>
              </a:cxn>
              <a:cxn ang="0">
                <a:pos x="0" y="0"/>
              </a:cxn>
            </a:cxnLst>
            <a:rect l="0" t="0" r="r" b="b"/>
            <a:pathLst>
              <a:path w="960" h="114">
                <a:moveTo>
                  <a:pt x="0" y="0"/>
                </a:moveTo>
                <a:lnTo>
                  <a:pt x="960" y="0"/>
                </a:lnTo>
                <a:lnTo>
                  <a:pt x="960" y="114"/>
                </a:lnTo>
                <a:lnTo>
                  <a:pt x="0" y="114"/>
                </a:lnTo>
                <a:lnTo>
                  <a:pt x="0" y="0"/>
                </a:lnTo>
                <a:close/>
              </a:path>
            </a:pathLst>
          </a:custGeom>
          <a:solidFill>
            <a:srgbClr val="FFFF00"/>
          </a:solidFill>
          <a:ln w="9525">
            <a:solidFill>
              <a:schemeClr val="tx1"/>
            </a:solidFill>
            <a:round/>
            <a:headEnd/>
            <a:tailEnd/>
          </a:ln>
          <a:effectLst/>
        </p:spPr>
        <p:txBody>
          <a:bodyPr wrap="none" anchor="ctr"/>
          <a:lstStyle/>
          <a:p>
            <a:endParaRPr lang="en-US"/>
          </a:p>
        </p:txBody>
      </p:sp>
      <p:sp>
        <p:nvSpPr>
          <p:cNvPr id="12297" name="Freeform 9"/>
          <p:cNvSpPr>
            <a:spLocks/>
          </p:cNvSpPr>
          <p:nvPr/>
        </p:nvSpPr>
        <p:spPr bwMode="auto">
          <a:xfrm>
            <a:off x="6477000" y="2763838"/>
            <a:ext cx="57150" cy="215900"/>
          </a:xfrm>
          <a:custGeom>
            <a:avLst/>
            <a:gdLst/>
            <a:ahLst/>
            <a:cxnLst>
              <a:cxn ang="0">
                <a:pos x="2" y="0"/>
              </a:cxn>
              <a:cxn ang="0">
                <a:pos x="38" y="24"/>
              </a:cxn>
              <a:cxn ang="0">
                <a:pos x="38" y="114"/>
              </a:cxn>
              <a:cxn ang="0">
                <a:pos x="0" y="142"/>
              </a:cxn>
              <a:cxn ang="0">
                <a:pos x="2" y="0"/>
              </a:cxn>
            </a:cxnLst>
            <a:rect l="0" t="0" r="r" b="b"/>
            <a:pathLst>
              <a:path w="38" h="142">
                <a:moveTo>
                  <a:pt x="2" y="0"/>
                </a:moveTo>
                <a:lnTo>
                  <a:pt x="38" y="24"/>
                </a:lnTo>
                <a:lnTo>
                  <a:pt x="38" y="114"/>
                </a:lnTo>
                <a:lnTo>
                  <a:pt x="0" y="142"/>
                </a:lnTo>
                <a:lnTo>
                  <a:pt x="2" y="0"/>
                </a:lnTo>
                <a:close/>
              </a:path>
            </a:pathLst>
          </a:custGeom>
          <a:solidFill>
            <a:srgbClr val="CC3300"/>
          </a:solidFill>
          <a:ln w="9525">
            <a:solidFill>
              <a:schemeClr val="tx1"/>
            </a:solidFill>
            <a:round/>
            <a:headEnd/>
            <a:tailEnd/>
          </a:ln>
          <a:effectLst/>
        </p:spPr>
        <p:txBody>
          <a:bodyPr wrap="none" anchor="ctr"/>
          <a:lstStyle/>
          <a:p>
            <a:endParaRPr lang="en-US"/>
          </a:p>
        </p:txBody>
      </p:sp>
      <p:sp>
        <p:nvSpPr>
          <p:cNvPr id="12298" name="Freeform 10"/>
          <p:cNvSpPr>
            <a:spLocks/>
          </p:cNvSpPr>
          <p:nvPr/>
        </p:nvSpPr>
        <p:spPr bwMode="auto">
          <a:xfrm rot="45712" flipH="1">
            <a:off x="6846888" y="2767013"/>
            <a:ext cx="58737" cy="215900"/>
          </a:xfrm>
          <a:custGeom>
            <a:avLst/>
            <a:gdLst/>
            <a:ahLst/>
            <a:cxnLst>
              <a:cxn ang="0">
                <a:pos x="2" y="0"/>
              </a:cxn>
              <a:cxn ang="0">
                <a:pos x="38" y="24"/>
              </a:cxn>
              <a:cxn ang="0">
                <a:pos x="38" y="114"/>
              </a:cxn>
              <a:cxn ang="0">
                <a:pos x="0" y="142"/>
              </a:cxn>
              <a:cxn ang="0">
                <a:pos x="2" y="0"/>
              </a:cxn>
            </a:cxnLst>
            <a:rect l="0" t="0" r="r" b="b"/>
            <a:pathLst>
              <a:path w="38" h="142">
                <a:moveTo>
                  <a:pt x="2" y="0"/>
                </a:moveTo>
                <a:lnTo>
                  <a:pt x="38" y="24"/>
                </a:lnTo>
                <a:lnTo>
                  <a:pt x="38" y="114"/>
                </a:lnTo>
                <a:lnTo>
                  <a:pt x="0" y="142"/>
                </a:lnTo>
                <a:lnTo>
                  <a:pt x="2" y="0"/>
                </a:lnTo>
                <a:close/>
              </a:path>
            </a:pathLst>
          </a:custGeom>
          <a:solidFill>
            <a:srgbClr val="CC3300"/>
          </a:solidFill>
          <a:ln w="9525">
            <a:solidFill>
              <a:schemeClr val="tx1"/>
            </a:solidFill>
            <a:round/>
            <a:headEnd/>
            <a:tailEnd/>
          </a:ln>
          <a:effectLst/>
        </p:spPr>
        <p:txBody>
          <a:bodyPr wrap="none" anchor="ctr"/>
          <a:lstStyle/>
          <a:p>
            <a:endParaRPr lang="en-US"/>
          </a:p>
        </p:txBody>
      </p:sp>
      <p:sp>
        <p:nvSpPr>
          <p:cNvPr id="12299" name="Line 11"/>
          <p:cNvSpPr>
            <a:spLocks noChangeShapeType="1"/>
          </p:cNvSpPr>
          <p:nvPr/>
        </p:nvSpPr>
        <p:spPr bwMode="auto">
          <a:xfrm flipH="1" flipV="1">
            <a:off x="6905625" y="3787775"/>
            <a:ext cx="120650" cy="120650"/>
          </a:xfrm>
          <a:prstGeom prst="line">
            <a:avLst/>
          </a:prstGeom>
          <a:noFill/>
          <a:ln w="19050">
            <a:solidFill>
              <a:schemeClr val="tx1"/>
            </a:solidFill>
            <a:round/>
            <a:headEnd/>
            <a:tailEnd/>
          </a:ln>
          <a:effectLst/>
        </p:spPr>
        <p:txBody>
          <a:bodyPr wrap="none" anchor="ctr"/>
          <a:lstStyle/>
          <a:p>
            <a:endParaRPr lang="en-US"/>
          </a:p>
        </p:txBody>
      </p:sp>
      <p:sp>
        <p:nvSpPr>
          <p:cNvPr id="12300" name="Line 12"/>
          <p:cNvSpPr>
            <a:spLocks noChangeShapeType="1"/>
          </p:cNvSpPr>
          <p:nvPr/>
        </p:nvSpPr>
        <p:spPr bwMode="auto">
          <a:xfrm flipH="1">
            <a:off x="6361113" y="3797300"/>
            <a:ext cx="122237" cy="120650"/>
          </a:xfrm>
          <a:prstGeom prst="line">
            <a:avLst/>
          </a:prstGeom>
          <a:noFill/>
          <a:ln w="19050">
            <a:solidFill>
              <a:schemeClr val="tx1"/>
            </a:solidFill>
            <a:round/>
            <a:headEnd/>
            <a:tailEnd/>
          </a:ln>
          <a:effectLst/>
        </p:spPr>
        <p:txBody>
          <a:bodyPr wrap="none" anchor="ctr"/>
          <a:lstStyle/>
          <a:p>
            <a:endParaRPr lang="en-US"/>
          </a:p>
        </p:txBody>
      </p:sp>
      <p:sp>
        <p:nvSpPr>
          <p:cNvPr id="12301" name="Line 13"/>
          <p:cNvSpPr>
            <a:spLocks noChangeShapeType="1"/>
          </p:cNvSpPr>
          <p:nvPr/>
        </p:nvSpPr>
        <p:spPr bwMode="auto">
          <a:xfrm flipV="1">
            <a:off x="6683375" y="1473200"/>
            <a:ext cx="0" cy="1249363"/>
          </a:xfrm>
          <a:prstGeom prst="line">
            <a:avLst/>
          </a:prstGeom>
          <a:noFill/>
          <a:ln w="9525">
            <a:solidFill>
              <a:schemeClr val="tx1"/>
            </a:solidFill>
            <a:round/>
            <a:headEnd/>
            <a:tailEnd/>
          </a:ln>
          <a:effectLst/>
        </p:spPr>
        <p:txBody>
          <a:bodyPr wrap="none" anchor="ctr"/>
          <a:lstStyle/>
          <a:p>
            <a:endParaRPr lang="en-US"/>
          </a:p>
        </p:txBody>
      </p:sp>
      <p:sp>
        <p:nvSpPr>
          <p:cNvPr id="12302" name="Rectangle 14"/>
          <p:cNvSpPr>
            <a:spLocks noChangeArrowheads="1"/>
          </p:cNvSpPr>
          <p:nvPr/>
        </p:nvSpPr>
        <p:spPr bwMode="auto">
          <a:xfrm>
            <a:off x="6565900" y="4122738"/>
            <a:ext cx="230188" cy="55245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303" name="Freeform 15"/>
          <p:cNvSpPr>
            <a:spLocks/>
          </p:cNvSpPr>
          <p:nvPr/>
        </p:nvSpPr>
        <p:spPr bwMode="auto">
          <a:xfrm>
            <a:off x="6551613" y="4610100"/>
            <a:ext cx="844550" cy="46038"/>
          </a:xfrm>
          <a:custGeom>
            <a:avLst/>
            <a:gdLst/>
            <a:ahLst/>
            <a:cxnLst>
              <a:cxn ang="0">
                <a:pos x="0" y="0"/>
              </a:cxn>
              <a:cxn ang="0">
                <a:pos x="556" y="0"/>
              </a:cxn>
              <a:cxn ang="0">
                <a:pos x="556" y="29"/>
              </a:cxn>
              <a:cxn ang="0">
                <a:pos x="0" y="30"/>
              </a:cxn>
              <a:cxn ang="0">
                <a:pos x="0" y="0"/>
              </a:cxn>
            </a:cxnLst>
            <a:rect l="0" t="0" r="r" b="b"/>
            <a:pathLst>
              <a:path w="556" h="30">
                <a:moveTo>
                  <a:pt x="0" y="0"/>
                </a:moveTo>
                <a:lnTo>
                  <a:pt x="556" y="0"/>
                </a:lnTo>
                <a:lnTo>
                  <a:pt x="556" y="29"/>
                </a:lnTo>
                <a:lnTo>
                  <a:pt x="0" y="30"/>
                </a:lnTo>
                <a:lnTo>
                  <a:pt x="0" y="0"/>
                </a:lnTo>
                <a:close/>
              </a:path>
            </a:pathLst>
          </a:custGeom>
          <a:solidFill>
            <a:schemeClr val="bg1"/>
          </a:solidFill>
          <a:ln w="9525">
            <a:solidFill>
              <a:schemeClr val="tx1"/>
            </a:solidFill>
            <a:round/>
            <a:headEnd/>
            <a:tailEnd/>
          </a:ln>
          <a:effectLst/>
        </p:spPr>
        <p:txBody>
          <a:bodyPr wrap="none" anchor="ctr"/>
          <a:lstStyle/>
          <a:p>
            <a:endParaRPr lang="en-US"/>
          </a:p>
        </p:txBody>
      </p:sp>
      <p:sp>
        <p:nvSpPr>
          <p:cNvPr id="12304" name="Freeform 16"/>
          <p:cNvSpPr>
            <a:spLocks/>
          </p:cNvSpPr>
          <p:nvPr/>
        </p:nvSpPr>
        <p:spPr bwMode="auto">
          <a:xfrm>
            <a:off x="6580188" y="4205288"/>
            <a:ext cx="185737" cy="285750"/>
          </a:xfrm>
          <a:custGeom>
            <a:avLst/>
            <a:gdLst/>
            <a:ahLst/>
            <a:cxnLst>
              <a:cxn ang="0">
                <a:pos x="13" y="24"/>
              </a:cxn>
              <a:cxn ang="0">
                <a:pos x="85" y="5"/>
              </a:cxn>
              <a:cxn ang="0">
                <a:pos x="108" y="26"/>
              </a:cxn>
              <a:cxn ang="0">
                <a:pos x="91" y="95"/>
              </a:cxn>
              <a:cxn ang="0">
                <a:pos x="62" y="98"/>
              </a:cxn>
              <a:cxn ang="0">
                <a:pos x="44" y="99"/>
              </a:cxn>
              <a:cxn ang="0">
                <a:pos x="20" y="81"/>
              </a:cxn>
              <a:cxn ang="0">
                <a:pos x="49" y="67"/>
              </a:cxn>
              <a:cxn ang="0">
                <a:pos x="67" y="65"/>
              </a:cxn>
              <a:cxn ang="0">
                <a:pos x="111" y="88"/>
              </a:cxn>
              <a:cxn ang="0">
                <a:pos x="119" y="108"/>
              </a:cxn>
              <a:cxn ang="0">
                <a:pos x="122" y="119"/>
              </a:cxn>
              <a:cxn ang="0">
                <a:pos x="108" y="161"/>
              </a:cxn>
              <a:cxn ang="0">
                <a:pos x="72" y="186"/>
              </a:cxn>
              <a:cxn ang="0">
                <a:pos x="16" y="185"/>
              </a:cxn>
            </a:cxnLst>
            <a:rect l="0" t="0" r="r" b="b"/>
            <a:pathLst>
              <a:path w="122" h="188">
                <a:moveTo>
                  <a:pt x="13" y="24"/>
                </a:moveTo>
                <a:cubicBezTo>
                  <a:pt x="35" y="3"/>
                  <a:pt x="56" y="0"/>
                  <a:pt x="85" y="5"/>
                </a:cubicBezTo>
                <a:cubicBezTo>
                  <a:pt x="94" y="10"/>
                  <a:pt x="108" y="26"/>
                  <a:pt x="108" y="26"/>
                </a:cubicBezTo>
                <a:cubicBezTo>
                  <a:pt x="120" y="57"/>
                  <a:pt x="109" y="67"/>
                  <a:pt x="91" y="95"/>
                </a:cubicBezTo>
                <a:cubicBezTo>
                  <a:pt x="91" y="95"/>
                  <a:pt x="68" y="98"/>
                  <a:pt x="62" y="98"/>
                </a:cubicBezTo>
                <a:cubicBezTo>
                  <a:pt x="56" y="98"/>
                  <a:pt x="44" y="99"/>
                  <a:pt x="44" y="99"/>
                </a:cubicBezTo>
                <a:cubicBezTo>
                  <a:pt x="38" y="97"/>
                  <a:pt x="13" y="96"/>
                  <a:pt x="20" y="81"/>
                </a:cubicBezTo>
                <a:cubicBezTo>
                  <a:pt x="24" y="73"/>
                  <a:pt x="44" y="68"/>
                  <a:pt x="49" y="67"/>
                </a:cubicBezTo>
                <a:cubicBezTo>
                  <a:pt x="54" y="64"/>
                  <a:pt x="67" y="65"/>
                  <a:pt x="67" y="65"/>
                </a:cubicBezTo>
                <a:cubicBezTo>
                  <a:pt x="85" y="74"/>
                  <a:pt x="97" y="72"/>
                  <a:pt x="111" y="88"/>
                </a:cubicBezTo>
                <a:cubicBezTo>
                  <a:pt x="114" y="95"/>
                  <a:pt x="116" y="102"/>
                  <a:pt x="119" y="108"/>
                </a:cubicBezTo>
                <a:cubicBezTo>
                  <a:pt x="120" y="112"/>
                  <a:pt x="122" y="119"/>
                  <a:pt x="122" y="119"/>
                </a:cubicBezTo>
                <a:cubicBezTo>
                  <a:pt x="120" y="127"/>
                  <a:pt x="116" y="150"/>
                  <a:pt x="108" y="161"/>
                </a:cubicBezTo>
                <a:cubicBezTo>
                  <a:pt x="100" y="172"/>
                  <a:pt x="87" y="182"/>
                  <a:pt x="72" y="186"/>
                </a:cubicBezTo>
                <a:cubicBezTo>
                  <a:pt x="62" y="188"/>
                  <a:pt x="0" y="181"/>
                  <a:pt x="16" y="185"/>
                </a:cubicBez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12305" name="Freeform 17"/>
          <p:cNvSpPr>
            <a:spLocks/>
          </p:cNvSpPr>
          <p:nvPr/>
        </p:nvSpPr>
        <p:spPr bwMode="auto">
          <a:xfrm>
            <a:off x="5395913" y="4681538"/>
            <a:ext cx="1281112" cy="1579562"/>
          </a:xfrm>
          <a:custGeom>
            <a:avLst/>
            <a:gdLst/>
            <a:ahLst/>
            <a:cxnLst>
              <a:cxn ang="0">
                <a:pos x="1024" y="0"/>
              </a:cxn>
              <a:cxn ang="0">
                <a:pos x="984" y="400"/>
              </a:cxn>
              <a:cxn ang="0">
                <a:pos x="928" y="656"/>
              </a:cxn>
              <a:cxn ang="0">
                <a:pos x="744" y="904"/>
              </a:cxn>
              <a:cxn ang="0">
                <a:pos x="0" y="1352"/>
              </a:cxn>
            </a:cxnLst>
            <a:rect l="0" t="0" r="r" b="b"/>
            <a:pathLst>
              <a:path w="1024" h="1352">
                <a:moveTo>
                  <a:pt x="1024" y="0"/>
                </a:moveTo>
                <a:cubicBezTo>
                  <a:pt x="1017" y="67"/>
                  <a:pt x="1000" y="291"/>
                  <a:pt x="984" y="400"/>
                </a:cubicBezTo>
                <a:cubicBezTo>
                  <a:pt x="968" y="509"/>
                  <a:pt x="968" y="572"/>
                  <a:pt x="928" y="656"/>
                </a:cubicBezTo>
                <a:cubicBezTo>
                  <a:pt x="888" y="740"/>
                  <a:pt x="899" y="788"/>
                  <a:pt x="744" y="904"/>
                </a:cubicBezTo>
                <a:cubicBezTo>
                  <a:pt x="589" y="1020"/>
                  <a:pt x="155" y="1259"/>
                  <a:pt x="0" y="1352"/>
                </a:cubicBezTo>
              </a:path>
            </a:pathLst>
          </a:custGeom>
          <a:noFill/>
          <a:ln w="9525">
            <a:solidFill>
              <a:schemeClr val="tx1"/>
            </a:solidFill>
            <a:round/>
            <a:headEnd/>
            <a:tailEnd/>
          </a:ln>
          <a:effectLst/>
        </p:spPr>
        <p:txBody>
          <a:bodyPr wrap="none" anchor="ctr"/>
          <a:lstStyle/>
          <a:p>
            <a:endParaRPr lang="en-US"/>
          </a:p>
        </p:txBody>
      </p:sp>
      <p:sp>
        <p:nvSpPr>
          <p:cNvPr id="12306" name="Freeform 18"/>
          <p:cNvSpPr>
            <a:spLocks/>
          </p:cNvSpPr>
          <p:nvPr/>
        </p:nvSpPr>
        <p:spPr bwMode="auto">
          <a:xfrm rot="19885235" flipH="1">
            <a:off x="5462588" y="6180138"/>
            <a:ext cx="98425" cy="31750"/>
          </a:xfrm>
          <a:custGeom>
            <a:avLst/>
            <a:gdLst/>
            <a:ahLst/>
            <a:cxnLst>
              <a:cxn ang="0">
                <a:pos x="0" y="0"/>
              </a:cxn>
              <a:cxn ang="0">
                <a:pos x="56" y="2"/>
              </a:cxn>
              <a:cxn ang="0">
                <a:pos x="56" y="20"/>
              </a:cxn>
              <a:cxn ang="0">
                <a:pos x="0" y="19"/>
              </a:cxn>
              <a:cxn ang="0">
                <a:pos x="0" y="0"/>
              </a:cxn>
            </a:cxnLst>
            <a:rect l="0" t="0" r="r" b="b"/>
            <a:pathLst>
              <a:path w="56" h="20">
                <a:moveTo>
                  <a:pt x="0" y="0"/>
                </a:moveTo>
                <a:lnTo>
                  <a:pt x="56" y="2"/>
                </a:lnTo>
                <a:lnTo>
                  <a:pt x="56" y="20"/>
                </a:lnTo>
                <a:lnTo>
                  <a:pt x="0" y="19"/>
                </a:lnTo>
                <a:lnTo>
                  <a:pt x="0" y="0"/>
                </a:lnTo>
                <a:close/>
              </a:path>
            </a:pathLst>
          </a:custGeom>
          <a:solidFill>
            <a:srgbClr val="FF9933"/>
          </a:solidFill>
          <a:ln w="9525">
            <a:solidFill>
              <a:schemeClr val="tx1"/>
            </a:solidFill>
            <a:round/>
            <a:headEnd/>
            <a:tailEnd/>
          </a:ln>
          <a:effectLst/>
        </p:spPr>
        <p:txBody>
          <a:bodyPr wrap="none" anchor="ctr"/>
          <a:lstStyle/>
          <a:p>
            <a:endParaRPr lang="en-US"/>
          </a:p>
        </p:txBody>
      </p:sp>
      <p:sp>
        <p:nvSpPr>
          <p:cNvPr id="12307" name="Rectangle 19"/>
          <p:cNvSpPr>
            <a:spLocks noChangeArrowheads="1"/>
          </p:cNvSpPr>
          <p:nvPr/>
        </p:nvSpPr>
        <p:spPr bwMode="auto">
          <a:xfrm>
            <a:off x="5295900" y="1441450"/>
            <a:ext cx="1074738" cy="2474913"/>
          </a:xfrm>
          <a:prstGeom prst="rect">
            <a:avLst/>
          </a:prstGeom>
          <a:solidFill>
            <a:schemeClr val="folHlink"/>
          </a:solidFill>
          <a:ln w="9525">
            <a:noFill/>
            <a:miter lim="800000"/>
            <a:headEnd/>
            <a:tailEnd/>
          </a:ln>
          <a:effectLst/>
        </p:spPr>
        <p:txBody>
          <a:bodyPr wrap="none" anchor="ctr"/>
          <a:lstStyle/>
          <a:p>
            <a:endParaRPr lang="en-US"/>
          </a:p>
        </p:txBody>
      </p:sp>
      <p:sp>
        <p:nvSpPr>
          <p:cNvPr id="12308" name="Rectangle 20"/>
          <p:cNvSpPr>
            <a:spLocks noChangeArrowheads="1"/>
          </p:cNvSpPr>
          <p:nvPr/>
        </p:nvSpPr>
        <p:spPr bwMode="auto">
          <a:xfrm>
            <a:off x="7008813" y="1441450"/>
            <a:ext cx="1074737" cy="2474913"/>
          </a:xfrm>
          <a:prstGeom prst="rect">
            <a:avLst/>
          </a:prstGeom>
          <a:solidFill>
            <a:schemeClr val="folHlink"/>
          </a:solidFill>
          <a:ln w="9525">
            <a:noFill/>
            <a:miter lim="800000"/>
            <a:headEnd/>
            <a:tailEnd/>
          </a:ln>
          <a:effectLst/>
        </p:spPr>
        <p:txBody>
          <a:bodyPr wrap="none" anchor="ctr"/>
          <a:lstStyle/>
          <a:p>
            <a:endParaRPr lang="en-US"/>
          </a:p>
        </p:txBody>
      </p:sp>
      <p:grpSp>
        <p:nvGrpSpPr>
          <p:cNvPr id="2" name="Group 21"/>
          <p:cNvGrpSpPr>
            <a:grpSpLocks/>
          </p:cNvGrpSpPr>
          <p:nvPr/>
        </p:nvGrpSpPr>
        <p:grpSpPr bwMode="auto">
          <a:xfrm>
            <a:off x="419100" y="69850"/>
            <a:ext cx="8466138" cy="6667500"/>
            <a:chOff x="264" y="44"/>
            <a:chExt cx="5333" cy="4200"/>
          </a:xfrm>
        </p:grpSpPr>
        <p:pic>
          <p:nvPicPr>
            <p:cNvPr id="12310" name="Picture 22" descr="Presentation2"/>
            <p:cNvPicPr>
              <a:picLocks noChangeAspect="1" noChangeArrowheads="1"/>
            </p:cNvPicPr>
            <p:nvPr/>
          </p:nvPicPr>
          <p:blipFill>
            <a:blip r:embed="rId2" cstate="print"/>
            <a:srcRect l="6511" t="18291" r="9360" b="77478"/>
            <a:stretch>
              <a:fillRect/>
            </a:stretch>
          </p:blipFill>
          <p:spPr bwMode="auto">
            <a:xfrm>
              <a:off x="494" y="747"/>
              <a:ext cx="4881" cy="99"/>
            </a:xfrm>
            <a:prstGeom prst="rect">
              <a:avLst/>
            </a:prstGeom>
            <a:noFill/>
          </p:spPr>
        </p:pic>
        <p:pic>
          <p:nvPicPr>
            <p:cNvPr id="12311" name="Picture 23" descr="Presentation2"/>
            <p:cNvPicPr>
              <a:picLocks noChangeAspect="1" noChangeArrowheads="1"/>
            </p:cNvPicPr>
            <p:nvPr/>
          </p:nvPicPr>
          <p:blipFill>
            <a:blip r:embed="rId2" cstate="print"/>
            <a:srcRect l="6511" t="18291" r="9360" b="77478"/>
            <a:stretch>
              <a:fillRect/>
            </a:stretch>
          </p:blipFill>
          <p:spPr bwMode="auto">
            <a:xfrm>
              <a:off x="491" y="3960"/>
              <a:ext cx="4881" cy="99"/>
            </a:xfrm>
            <a:prstGeom prst="rect">
              <a:avLst/>
            </a:prstGeom>
            <a:noFill/>
          </p:spPr>
        </p:pic>
        <p:pic>
          <p:nvPicPr>
            <p:cNvPr id="12312" name="Picture 24" descr="CoalCoal LogosCoal Colour Transp"/>
            <p:cNvPicPr>
              <a:picLocks noChangeAspect="1" noChangeArrowheads="1"/>
            </p:cNvPicPr>
            <p:nvPr/>
          </p:nvPicPr>
          <p:blipFill>
            <a:blip r:embed="rId3" cstate="print"/>
            <a:srcRect/>
            <a:stretch>
              <a:fillRect/>
            </a:stretch>
          </p:blipFill>
          <p:spPr bwMode="auto">
            <a:xfrm>
              <a:off x="264" y="44"/>
              <a:ext cx="1008" cy="642"/>
            </a:xfrm>
            <a:prstGeom prst="rect">
              <a:avLst/>
            </a:prstGeom>
            <a:noFill/>
          </p:spPr>
        </p:pic>
        <p:sp>
          <p:nvSpPr>
            <p:cNvPr id="12313" name="Text Box 25"/>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12314" name="Text Box 26"/>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12315" name="Text Box 27"/>
          <p:cNvSpPr txBox="1">
            <a:spLocks noChangeArrowheads="1"/>
          </p:cNvSpPr>
          <p:nvPr/>
        </p:nvSpPr>
        <p:spPr bwMode="auto">
          <a:xfrm>
            <a:off x="4365625" y="531813"/>
            <a:ext cx="1584325"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8</a:t>
            </a:r>
          </a:p>
        </p:txBody>
      </p:sp>
      <p:grpSp>
        <p:nvGrpSpPr>
          <p:cNvPr id="3" name="Group 28"/>
          <p:cNvGrpSpPr>
            <a:grpSpLocks/>
          </p:cNvGrpSpPr>
          <p:nvPr/>
        </p:nvGrpSpPr>
        <p:grpSpPr bwMode="auto">
          <a:xfrm>
            <a:off x="0" y="0"/>
            <a:ext cx="2044700" cy="1192213"/>
            <a:chOff x="0" y="0"/>
            <a:chExt cx="1288" cy="751"/>
          </a:xfrm>
        </p:grpSpPr>
        <p:sp>
          <p:nvSpPr>
            <p:cNvPr id="12317" name="Rectangle 29"/>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30"/>
            <p:cNvGrpSpPr>
              <a:grpSpLocks/>
            </p:cNvGrpSpPr>
            <p:nvPr/>
          </p:nvGrpSpPr>
          <p:grpSpPr bwMode="auto">
            <a:xfrm>
              <a:off x="265" y="80"/>
              <a:ext cx="499" cy="671"/>
              <a:chOff x="1842" y="2424"/>
              <a:chExt cx="906" cy="1350"/>
            </a:xfrm>
          </p:grpSpPr>
          <p:grpSp>
            <p:nvGrpSpPr>
              <p:cNvPr id="5" name="Group 31"/>
              <p:cNvGrpSpPr>
                <a:grpSpLocks/>
              </p:cNvGrpSpPr>
              <p:nvPr/>
            </p:nvGrpSpPr>
            <p:grpSpPr bwMode="auto">
              <a:xfrm>
                <a:off x="1842" y="2424"/>
                <a:ext cx="906" cy="1037"/>
                <a:chOff x="1914" y="1476"/>
                <a:chExt cx="906" cy="1037"/>
              </a:xfrm>
            </p:grpSpPr>
            <p:sp>
              <p:nvSpPr>
                <p:cNvPr id="12320" name="AutoShape 32"/>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12321" name="Line 33"/>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12322" name="AutoShape 34"/>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12323" name="AutoShape 35"/>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12324" name="Line 36"/>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12325" name="WordArt 37"/>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12326" name="Line 38"/>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12327" name="WordArt 39"/>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40"/>
          <p:cNvGrpSpPr>
            <a:grpSpLocks/>
          </p:cNvGrpSpPr>
          <p:nvPr/>
        </p:nvGrpSpPr>
        <p:grpSpPr bwMode="auto">
          <a:xfrm>
            <a:off x="8050213" y="203200"/>
            <a:ext cx="865187" cy="831850"/>
            <a:chOff x="5607" y="3750"/>
            <a:chExt cx="462" cy="435"/>
          </a:xfrm>
        </p:grpSpPr>
        <p:sp>
          <p:nvSpPr>
            <p:cNvPr id="12329" name="Rectangle 41"/>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12330" name="Rectangle 42"/>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12331" name="Rectangle 43"/>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2332" name="Rectangle 44"/>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2333" name="Rectangle 45"/>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2334" name="Rectangle 46"/>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12335" name="Rectangle 47"/>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12336" name="Rectangle 48"/>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12337" name="Rectangle 49"/>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12338" name="Rectangle 50"/>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12339" name="Rectangle 51"/>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2340" name="Rectangle 52"/>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2341" name="Rectangle 53"/>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12342" name="Rectangle 54"/>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2343" name="Rectangle 55"/>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616200" y="2252663"/>
            <a:ext cx="184150" cy="457200"/>
          </a:xfrm>
          <a:prstGeom prst="rect">
            <a:avLst/>
          </a:prstGeom>
          <a:noFill/>
          <a:ln w="9525">
            <a:noFill/>
            <a:miter lim="800000"/>
            <a:headEnd/>
            <a:tailEnd/>
          </a:ln>
          <a:effectLst/>
        </p:spPr>
        <p:txBody>
          <a:bodyPr wrap="none">
            <a:spAutoFit/>
          </a:bodyPr>
          <a:lstStyle/>
          <a:p>
            <a:pPr algn="ctr"/>
            <a:endParaRPr lang="en-US" sz="2400" b="1">
              <a:solidFill>
                <a:srgbClr val="0000FF"/>
              </a:solidFill>
            </a:endParaRPr>
          </a:p>
        </p:txBody>
      </p:sp>
      <p:sp>
        <p:nvSpPr>
          <p:cNvPr id="13315" name="Text Box 3"/>
          <p:cNvSpPr txBox="1">
            <a:spLocks noChangeArrowheads="1"/>
          </p:cNvSpPr>
          <p:nvPr/>
        </p:nvSpPr>
        <p:spPr bwMode="auto">
          <a:xfrm>
            <a:off x="95250" y="1573213"/>
            <a:ext cx="5070475" cy="3743325"/>
          </a:xfrm>
          <a:prstGeom prst="rect">
            <a:avLst/>
          </a:prstGeom>
          <a:noFill/>
          <a:ln w="9525">
            <a:noFill/>
            <a:miter lim="800000"/>
            <a:headEnd/>
            <a:tailEnd/>
          </a:ln>
          <a:effectLst/>
        </p:spPr>
        <p:txBody>
          <a:bodyPr>
            <a:spAutoFit/>
          </a:bodyPr>
          <a:lstStyle/>
          <a:p>
            <a:pPr algn="just"/>
            <a:r>
              <a:rPr lang="en-US" sz="2400" b="1">
                <a:solidFill>
                  <a:srgbClr val="0000FF"/>
                </a:solidFill>
              </a:rPr>
              <a:t>Using a pair of pliers, slide the free ferrule from the end of the hanging wire until it contacts the end of the telltale pointer.</a:t>
            </a:r>
          </a:p>
          <a:p>
            <a:pPr algn="just"/>
            <a:r>
              <a:rPr lang="en-US" sz="2400" b="1">
                <a:solidFill>
                  <a:srgbClr val="0000FF"/>
                </a:solidFill>
              </a:rPr>
              <a:t>Carefully position the ferrule on </a:t>
            </a:r>
          </a:p>
          <a:p>
            <a:pPr algn="just"/>
            <a:r>
              <a:rPr lang="en-US" sz="2400" b="1">
                <a:solidFill>
                  <a:srgbClr val="0000FF"/>
                </a:solidFill>
              </a:rPr>
              <a:t>the wire such that the telltale indicator is lifted approximately</a:t>
            </a:r>
          </a:p>
          <a:p>
            <a:pPr algn="just"/>
            <a:r>
              <a:rPr lang="en-US" sz="2400" b="1">
                <a:solidFill>
                  <a:srgbClr val="0000FF"/>
                </a:solidFill>
              </a:rPr>
              <a:t>1mm of indication off the bottom </a:t>
            </a:r>
          </a:p>
          <a:p>
            <a:pPr algn="just"/>
            <a:r>
              <a:rPr lang="en-US" sz="2400" b="1">
                <a:solidFill>
                  <a:srgbClr val="0000FF"/>
                </a:solidFill>
              </a:rPr>
              <a:t>of its travel, then crimp  the ferrule lightly </a:t>
            </a:r>
          </a:p>
        </p:txBody>
      </p:sp>
      <p:pic>
        <p:nvPicPr>
          <p:cNvPr id="13316" name="Picture 4" descr="Pic00056"/>
          <p:cNvPicPr>
            <a:picLocks noChangeAspect="1" noChangeArrowheads="1"/>
          </p:cNvPicPr>
          <p:nvPr/>
        </p:nvPicPr>
        <p:blipFill>
          <a:blip r:embed="rId2" cstate="print"/>
          <a:srcRect/>
          <a:stretch>
            <a:fillRect/>
          </a:stretch>
        </p:blipFill>
        <p:spPr bwMode="auto">
          <a:xfrm>
            <a:off x="5160963" y="1663700"/>
            <a:ext cx="3800475" cy="4483100"/>
          </a:xfrm>
          <a:prstGeom prst="rect">
            <a:avLst/>
          </a:prstGeom>
          <a:noFill/>
          <a:ln w="9525">
            <a:solidFill>
              <a:schemeClr val="tx1"/>
            </a:solidFill>
            <a:miter lim="800000"/>
            <a:headEnd/>
            <a:tailEnd/>
          </a:ln>
        </p:spPr>
      </p:pic>
      <p:grpSp>
        <p:nvGrpSpPr>
          <p:cNvPr id="2" name="Group 5"/>
          <p:cNvGrpSpPr>
            <a:grpSpLocks/>
          </p:cNvGrpSpPr>
          <p:nvPr/>
        </p:nvGrpSpPr>
        <p:grpSpPr bwMode="auto">
          <a:xfrm>
            <a:off x="419100" y="69850"/>
            <a:ext cx="8466138" cy="6667500"/>
            <a:chOff x="264" y="44"/>
            <a:chExt cx="5333" cy="4200"/>
          </a:xfrm>
        </p:grpSpPr>
        <p:pic>
          <p:nvPicPr>
            <p:cNvPr id="13318" name="Picture 6" descr="Presentation2"/>
            <p:cNvPicPr>
              <a:picLocks noChangeAspect="1" noChangeArrowheads="1"/>
            </p:cNvPicPr>
            <p:nvPr/>
          </p:nvPicPr>
          <p:blipFill>
            <a:blip r:embed="rId3" cstate="print"/>
            <a:srcRect l="6511" t="18291" r="9360" b="77478"/>
            <a:stretch>
              <a:fillRect/>
            </a:stretch>
          </p:blipFill>
          <p:spPr bwMode="auto">
            <a:xfrm>
              <a:off x="494" y="747"/>
              <a:ext cx="4881" cy="99"/>
            </a:xfrm>
            <a:prstGeom prst="rect">
              <a:avLst/>
            </a:prstGeom>
            <a:noFill/>
          </p:spPr>
        </p:pic>
        <p:pic>
          <p:nvPicPr>
            <p:cNvPr id="13319" name="Picture 7" descr="Presentation2"/>
            <p:cNvPicPr>
              <a:picLocks noChangeAspect="1" noChangeArrowheads="1"/>
            </p:cNvPicPr>
            <p:nvPr/>
          </p:nvPicPr>
          <p:blipFill>
            <a:blip r:embed="rId3" cstate="print"/>
            <a:srcRect l="6511" t="18291" r="9360" b="77478"/>
            <a:stretch>
              <a:fillRect/>
            </a:stretch>
          </p:blipFill>
          <p:spPr bwMode="auto">
            <a:xfrm>
              <a:off x="491" y="3960"/>
              <a:ext cx="4881" cy="99"/>
            </a:xfrm>
            <a:prstGeom prst="rect">
              <a:avLst/>
            </a:prstGeom>
            <a:noFill/>
          </p:spPr>
        </p:pic>
        <p:pic>
          <p:nvPicPr>
            <p:cNvPr id="13320" name="Picture 8" descr="CoalCoal LogosCoal Colour Transp"/>
            <p:cNvPicPr>
              <a:picLocks noChangeAspect="1" noChangeArrowheads="1"/>
            </p:cNvPicPr>
            <p:nvPr/>
          </p:nvPicPr>
          <p:blipFill>
            <a:blip r:embed="rId4" cstate="print"/>
            <a:srcRect/>
            <a:stretch>
              <a:fillRect/>
            </a:stretch>
          </p:blipFill>
          <p:spPr bwMode="auto">
            <a:xfrm>
              <a:off x="264" y="44"/>
              <a:ext cx="1008" cy="642"/>
            </a:xfrm>
            <a:prstGeom prst="rect">
              <a:avLst/>
            </a:prstGeom>
            <a:noFill/>
          </p:spPr>
        </p:pic>
        <p:sp>
          <p:nvSpPr>
            <p:cNvPr id="13321" name="Text Box 9"/>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13322" name="Text Box 10"/>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13323" name="Text Box 11"/>
          <p:cNvSpPr txBox="1">
            <a:spLocks noChangeArrowheads="1"/>
          </p:cNvSpPr>
          <p:nvPr/>
        </p:nvSpPr>
        <p:spPr bwMode="auto">
          <a:xfrm>
            <a:off x="4365625" y="531813"/>
            <a:ext cx="1584325"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9</a:t>
            </a:r>
          </a:p>
        </p:txBody>
      </p:sp>
      <p:grpSp>
        <p:nvGrpSpPr>
          <p:cNvPr id="3" name="Group 12"/>
          <p:cNvGrpSpPr>
            <a:grpSpLocks/>
          </p:cNvGrpSpPr>
          <p:nvPr/>
        </p:nvGrpSpPr>
        <p:grpSpPr bwMode="auto">
          <a:xfrm>
            <a:off x="0" y="0"/>
            <a:ext cx="2044700" cy="1192213"/>
            <a:chOff x="0" y="0"/>
            <a:chExt cx="1288" cy="751"/>
          </a:xfrm>
        </p:grpSpPr>
        <p:sp>
          <p:nvSpPr>
            <p:cNvPr id="13325" name="Rectangle 13"/>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4"/>
            <p:cNvGrpSpPr>
              <a:grpSpLocks/>
            </p:cNvGrpSpPr>
            <p:nvPr/>
          </p:nvGrpSpPr>
          <p:grpSpPr bwMode="auto">
            <a:xfrm>
              <a:off x="265" y="80"/>
              <a:ext cx="499" cy="671"/>
              <a:chOff x="1842" y="2424"/>
              <a:chExt cx="906" cy="1350"/>
            </a:xfrm>
          </p:grpSpPr>
          <p:grpSp>
            <p:nvGrpSpPr>
              <p:cNvPr id="5" name="Group 15"/>
              <p:cNvGrpSpPr>
                <a:grpSpLocks/>
              </p:cNvGrpSpPr>
              <p:nvPr/>
            </p:nvGrpSpPr>
            <p:grpSpPr bwMode="auto">
              <a:xfrm>
                <a:off x="1842" y="2424"/>
                <a:ext cx="906" cy="1037"/>
                <a:chOff x="1914" y="1476"/>
                <a:chExt cx="906" cy="1037"/>
              </a:xfrm>
            </p:grpSpPr>
            <p:sp>
              <p:nvSpPr>
                <p:cNvPr id="13328" name="AutoShape 16"/>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13329" name="Line 17"/>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13330" name="AutoShape 18"/>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13331" name="AutoShape 19"/>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13332" name="Line 20"/>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13333" name="WordArt 21"/>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13334" name="Line 22"/>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13335" name="WordArt 23"/>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4"/>
          <p:cNvGrpSpPr>
            <a:grpSpLocks/>
          </p:cNvGrpSpPr>
          <p:nvPr/>
        </p:nvGrpSpPr>
        <p:grpSpPr bwMode="auto">
          <a:xfrm>
            <a:off x="8050213" y="203200"/>
            <a:ext cx="865187" cy="831850"/>
            <a:chOff x="5607" y="3750"/>
            <a:chExt cx="462" cy="435"/>
          </a:xfrm>
        </p:grpSpPr>
        <p:sp>
          <p:nvSpPr>
            <p:cNvPr id="13337" name="Rectangle 25"/>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13338" name="Rectangle 26"/>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13339" name="Rectangle 27"/>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3340" name="Rectangle 28"/>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3341" name="Rectangle 29"/>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3342" name="Rectangle 30"/>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13343" name="Rectangle 31"/>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13344" name="Rectangle 32"/>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13345" name="Rectangle 33"/>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13346" name="Rectangle 34"/>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13347" name="Rectangle 35"/>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3348" name="Rectangle 36"/>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3349" name="Rectangle 37"/>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13350" name="Rectangle 38"/>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3351" name="Rectangle 39"/>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50800" y="2786063"/>
            <a:ext cx="3760788" cy="1552575"/>
          </a:xfrm>
          <a:prstGeom prst="rect">
            <a:avLst/>
          </a:prstGeom>
          <a:noFill/>
          <a:ln w="9525">
            <a:noFill/>
            <a:miter lim="800000"/>
            <a:headEnd/>
            <a:tailEnd/>
          </a:ln>
          <a:effectLst/>
        </p:spPr>
        <p:txBody>
          <a:bodyPr>
            <a:spAutoFit/>
          </a:bodyPr>
          <a:lstStyle/>
          <a:p>
            <a:pPr algn="just"/>
            <a:r>
              <a:rPr lang="en-US" sz="2400" b="1">
                <a:solidFill>
                  <a:srgbClr val="0000FF"/>
                </a:solidFill>
              </a:rPr>
              <a:t>Once satisfied with the</a:t>
            </a:r>
          </a:p>
          <a:p>
            <a:pPr algn="just"/>
            <a:r>
              <a:rPr lang="en-US" sz="2400" b="1">
                <a:solidFill>
                  <a:srgbClr val="0000FF"/>
                </a:solidFill>
              </a:rPr>
              <a:t>position of the ferrule crimp the ferrule 3 times to secure   </a:t>
            </a:r>
          </a:p>
        </p:txBody>
      </p:sp>
      <p:pic>
        <p:nvPicPr>
          <p:cNvPr id="14339" name="Picture 3" descr="Pic00060"/>
          <p:cNvPicPr>
            <a:picLocks noChangeAspect="1" noChangeArrowheads="1"/>
          </p:cNvPicPr>
          <p:nvPr/>
        </p:nvPicPr>
        <p:blipFill>
          <a:blip r:embed="rId2" cstate="print"/>
          <a:srcRect/>
          <a:stretch>
            <a:fillRect/>
          </a:stretch>
        </p:blipFill>
        <p:spPr bwMode="auto">
          <a:xfrm>
            <a:off x="3924300" y="2414588"/>
            <a:ext cx="4883150" cy="3662362"/>
          </a:xfrm>
          <a:prstGeom prst="rect">
            <a:avLst/>
          </a:prstGeom>
          <a:noFill/>
          <a:ln w="9525">
            <a:solidFill>
              <a:schemeClr val="tx1"/>
            </a:solidFill>
            <a:miter lim="800000"/>
            <a:headEnd/>
            <a:tailEnd/>
          </a:ln>
        </p:spPr>
      </p:pic>
      <p:grpSp>
        <p:nvGrpSpPr>
          <p:cNvPr id="2" name="Group 4"/>
          <p:cNvGrpSpPr>
            <a:grpSpLocks/>
          </p:cNvGrpSpPr>
          <p:nvPr/>
        </p:nvGrpSpPr>
        <p:grpSpPr bwMode="auto">
          <a:xfrm>
            <a:off x="419100" y="69850"/>
            <a:ext cx="8466138" cy="6667500"/>
            <a:chOff x="264" y="44"/>
            <a:chExt cx="5333" cy="4200"/>
          </a:xfrm>
        </p:grpSpPr>
        <p:pic>
          <p:nvPicPr>
            <p:cNvPr id="14341" name="Picture 5" descr="Presentation2"/>
            <p:cNvPicPr>
              <a:picLocks noChangeAspect="1" noChangeArrowheads="1"/>
            </p:cNvPicPr>
            <p:nvPr/>
          </p:nvPicPr>
          <p:blipFill>
            <a:blip r:embed="rId3" cstate="print"/>
            <a:srcRect l="6511" t="18291" r="9360" b="77478"/>
            <a:stretch>
              <a:fillRect/>
            </a:stretch>
          </p:blipFill>
          <p:spPr bwMode="auto">
            <a:xfrm>
              <a:off x="494" y="747"/>
              <a:ext cx="4881" cy="99"/>
            </a:xfrm>
            <a:prstGeom prst="rect">
              <a:avLst/>
            </a:prstGeom>
            <a:noFill/>
          </p:spPr>
        </p:pic>
        <p:pic>
          <p:nvPicPr>
            <p:cNvPr id="14342" name="Picture 6" descr="Presentation2"/>
            <p:cNvPicPr>
              <a:picLocks noChangeAspect="1" noChangeArrowheads="1"/>
            </p:cNvPicPr>
            <p:nvPr/>
          </p:nvPicPr>
          <p:blipFill>
            <a:blip r:embed="rId3" cstate="print"/>
            <a:srcRect l="6511" t="18291" r="9360" b="77478"/>
            <a:stretch>
              <a:fillRect/>
            </a:stretch>
          </p:blipFill>
          <p:spPr bwMode="auto">
            <a:xfrm>
              <a:off x="491" y="3960"/>
              <a:ext cx="4881" cy="99"/>
            </a:xfrm>
            <a:prstGeom prst="rect">
              <a:avLst/>
            </a:prstGeom>
            <a:noFill/>
          </p:spPr>
        </p:pic>
        <p:pic>
          <p:nvPicPr>
            <p:cNvPr id="14343" name="Picture 7" descr="CoalCoal LogosCoal Colour Transp"/>
            <p:cNvPicPr>
              <a:picLocks noChangeAspect="1" noChangeArrowheads="1"/>
            </p:cNvPicPr>
            <p:nvPr/>
          </p:nvPicPr>
          <p:blipFill>
            <a:blip r:embed="rId4" cstate="print"/>
            <a:srcRect/>
            <a:stretch>
              <a:fillRect/>
            </a:stretch>
          </p:blipFill>
          <p:spPr bwMode="auto">
            <a:xfrm>
              <a:off x="264" y="44"/>
              <a:ext cx="1008" cy="642"/>
            </a:xfrm>
            <a:prstGeom prst="rect">
              <a:avLst/>
            </a:prstGeom>
            <a:noFill/>
          </p:spPr>
        </p:pic>
        <p:sp>
          <p:nvSpPr>
            <p:cNvPr id="14344" name="Text Box 8"/>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14345" name="Text Box 9"/>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14346" name="Text Box 10"/>
          <p:cNvSpPr txBox="1">
            <a:spLocks noChangeArrowheads="1"/>
          </p:cNvSpPr>
          <p:nvPr/>
        </p:nvSpPr>
        <p:spPr bwMode="auto">
          <a:xfrm>
            <a:off x="4365625" y="531813"/>
            <a:ext cx="1809750"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10</a:t>
            </a:r>
          </a:p>
        </p:txBody>
      </p:sp>
      <p:grpSp>
        <p:nvGrpSpPr>
          <p:cNvPr id="3" name="Group 11"/>
          <p:cNvGrpSpPr>
            <a:grpSpLocks/>
          </p:cNvGrpSpPr>
          <p:nvPr/>
        </p:nvGrpSpPr>
        <p:grpSpPr bwMode="auto">
          <a:xfrm>
            <a:off x="0" y="0"/>
            <a:ext cx="2044700" cy="1192213"/>
            <a:chOff x="0" y="0"/>
            <a:chExt cx="1288" cy="751"/>
          </a:xfrm>
        </p:grpSpPr>
        <p:sp>
          <p:nvSpPr>
            <p:cNvPr id="14348" name="Rectangle 12"/>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3"/>
            <p:cNvGrpSpPr>
              <a:grpSpLocks/>
            </p:cNvGrpSpPr>
            <p:nvPr/>
          </p:nvGrpSpPr>
          <p:grpSpPr bwMode="auto">
            <a:xfrm>
              <a:off x="265" y="80"/>
              <a:ext cx="499" cy="671"/>
              <a:chOff x="1842" y="2424"/>
              <a:chExt cx="906" cy="1350"/>
            </a:xfrm>
          </p:grpSpPr>
          <p:grpSp>
            <p:nvGrpSpPr>
              <p:cNvPr id="5" name="Group 14"/>
              <p:cNvGrpSpPr>
                <a:grpSpLocks/>
              </p:cNvGrpSpPr>
              <p:nvPr/>
            </p:nvGrpSpPr>
            <p:grpSpPr bwMode="auto">
              <a:xfrm>
                <a:off x="1842" y="2424"/>
                <a:ext cx="906" cy="1037"/>
                <a:chOff x="1914" y="1476"/>
                <a:chExt cx="906" cy="1037"/>
              </a:xfrm>
            </p:grpSpPr>
            <p:sp>
              <p:nvSpPr>
                <p:cNvPr id="14351" name="AutoShape 15"/>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14352" name="Line 16"/>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14353" name="AutoShape 17"/>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14354" name="AutoShape 18"/>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14355" name="Line 19"/>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14356" name="WordArt 20"/>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14357" name="Line 21"/>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14358" name="WordArt 22"/>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3"/>
          <p:cNvGrpSpPr>
            <a:grpSpLocks/>
          </p:cNvGrpSpPr>
          <p:nvPr/>
        </p:nvGrpSpPr>
        <p:grpSpPr bwMode="auto">
          <a:xfrm>
            <a:off x="8050213" y="203200"/>
            <a:ext cx="865187" cy="831850"/>
            <a:chOff x="5607" y="3750"/>
            <a:chExt cx="462" cy="435"/>
          </a:xfrm>
        </p:grpSpPr>
        <p:sp>
          <p:nvSpPr>
            <p:cNvPr id="14360" name="Rectangle 24"/>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14361" name="Rectangle 25"/>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14362" name="Rectangle 26"/>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4363" name="Rectangle 27"/>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4364" name="Rectangle 28"/>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4365" name="Rectangle 29"/>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14366" name="Rectangle 30"/>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14367" name="Rectangle 31"/>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14368" name="Rectangle 32"/>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14369" name="Rectangle 33"/>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14370" name="Rectangle 34"/>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4371" name="Rectangle 35"/>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4372" name="Rectangle 36"/>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14373" name="Rectangle 37"/>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4374" name="Rectangle 38"/>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839200" cy="5181600"/>
          </a:xfrm>
        </p:spPr>
        <p:txBody>
          <a:bodyPr>
            <a:normAutofit/>
          </a:bodyPr>
          <a:lstStyle/>
          <a:p>
            <a:r>
              <a:rPr lang="en-IN" dirty="0" smtClean="0"/>
              <a:t>Continuous miners operate a </a:t>
            </a:r>
            <a:r>
              <a:rPr lang="en-IN" b="1" u="sng" dirty="0" smtClean="0"/>
              <a:t>room and pillar mining system</a:t>
            </a:r>
            <a:r>
              <a:rPr lang="en-IN" dirty="0" smtClean="0"/>
              <a:t>. </a:t>
            </a:r>
          </a:p>
          <a:p>
            <a:r>
              <a:rPr lang="en-IN" dirty="0" smtClean="0"/>
              <a:t>A series of 18 to 20 foot wide rooms are driven in the coal bed with pillars or columns of coal left standing to help support the roof. </a:t>
            </a:r>
          </a:p>
          <a:p>
            <a:r>
              <a:rPr lang="en-IN" dirty="0" smtClean="0"/>
              <a:t>Roof bolts, typically four to six feet </a:t>
            </a:r>
            <a:r>
              <a:rPr lang="en-IN" b="1" u="sng" dirty="0" smtClean="0"/>
              <a:t>long steel bolts</a:t>
            </a:r>
            <a:r>
              <a:rPr lang="en-IN" dirty="0" smtClean="0"/>
              <a:t>, are inserted into holes bored into the roof to bind the strata together support the roof.</a:t>
            </a:r>
          </a:p>
          <a:p>
            <a:r>
              <a:rPr lang="en-IN" dirty="0" smtClean="0"/>
              <a:t>Robotic continuous miners are now being developed for more automatic operations. </a:t>
            </a:r>
          </a:p>
          <a:p>
            <a:r>
              <a:rPr lang="en-IN" dirty="0" smtClean="0"/>
              <a:t>These offer a vision of what could become the standard coal mining method of the not too distant future.</a:t>
            </a:r>
            <a:endParaRPr lang="en-US" dirty="0"/>
          </a:p>
        </p:txBody>
      </p:sp>
      <p:sp>
        <p:nvSpPr>
          <p:cNvPr id="2" name="Title 1"/>
          <p:cNvSpPr>
            <a:spLocks noGrp="1"/>
          </p:cNvSpPr>
          <p:nvPr>
            <p:ph type="title"/>
          </p:nvPr>
        </p:nvSpPr>
        <p:spPr/>
        <p:txBody>
          <a:bodyPr>
            <a:normAutofit/>
          </a:bodyPr>
          <a:lstStyle/>
          <a:p>
            <a:pPr algn="ctr"/>
            <a:r>
              <a:rPr lang="en-US" sz="5400" b="1" u="sng" dirty="0" smtClean="0"/>
              <a:t>CONTINUOUS MINER</a:t>
            </a:r>
            <a:endParaRPr lang="en-US" sz="5400" b="1" u="sng"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7150" y="3325813"/>
            <a:ext cx="4214813" cy="519112"/>
          </a:xfrm>
          <a:prstGeom prst="rect">
            <a:avLst/>
          </a:prstGeom>
          <a:noFill/>
          <a:ln w="9525">
            <a:noFill/>
            <a:miter lim="800000"/>
            <a:headEnd/>
            <a:tailEnd/>
          </a:ln>
          <a:effectLst/>
        </p:spPr>
        <p:txBody>
          <a:bodyPr>
            <a:spAutoFit/>
          </a:bodyPr>
          <a:lstStyle/>
          <a:p>
            <a:pPr algn="ctr"/>
            <a:r>
              <a:rPr lang="en-US" sz="2800" b="1">
                <a:solidFill>
                  <a:srgbClr val="0000FF"/>
                </a:solidFill>
              </a:rPr>
              <a:t>Remove surplus wire</a:t>
            </a:r>
          </a:p>
        </p:txBody>
      </p:sp>
      <p:pic>
        <p:nvPicPr>
          <p:cNvPr id="15363" name="Picture 3" descr="Pic00065"/>
          <p:cNvPicPr>
            <a:picLocks noChangeAspect="1" noChangeArrowheads="1"/>
          </p:cNvPicPr>
          <p:nvPr/>
        </p:nvPicPr>
        <p:blipFill>
          <a:blip r:embed="rId2" cstate="print"/>
          <a:srcRect/>
          <a:stretch>
            <a:fillRect/>
          </a:stretch>
        </p:blipFill>
        <p:spPr bwMode="auto">
          <a:xfrm>
            <a:off x="4089400" y="1489075"/>
            <a:ext cx="4768850" cy="4756150"/>
          </a:xfrm>
          <a:prstGeom prst="rect">
            <a:avLst/>
          </a:prstGeom>
          <a:noFill/>
          <a:ln w="9525">
            <a:solidFill>
              <a:schemeClr val="tx1"/>
            </a:solidFill>
            <a:miter lim="800000"/>
            <a:headEnd/>
            <a:tailEnd/>
          </a:ln>
        </p:spPr>
      </p:pic>
      <p:grpSp>
        <p:nvGrpSpPr>
          <p:cNvPr id="2" name="Group 4"/>
          <p:cNvGrpSpPr>
            <a:grpSpLocks/>
          </p:cNvGrpSpPr>
          <p:nvPr/>
        </p:nvGrpSpPr>
        <p:grpSpPr bwMode="auto">
          <a:xfrm>
            <a:off x="419100" y="69850"/>
            <a:ext cx="8466138" cy="6667500"/>
            <a:chOff x="264" y="44"/>
            <a:chExt cx="5333" cy="4200"/>
          </a:xfrm>
        </p:grpSpPr>
        <p:pic>
          <p:nvPicPr>
            <p:cNvPr id="15365" name="Picture 5" descr="Presentation2"/>
            <p:cNvPicPr>
              <a:picLocks noChangeAspect="1" noChangeArrowheads="1"/>
            </p:cNvPicPr>
            <p:nvPr/>
          </p:nvPicPr>
          <p:blipFill>
            <a:blip r:embed="rId3" cstate="print"/>
            <a:srcRect l="6511" t="18291" r="9360" b="77478"/>
            <a:stretch>
              <a:fillRect/>
            </a:stretch>
          </p:blipFill>
          <p:spPr bwMode="auto">
            <a:xfrm>
              <a:off x="494" y="747"/>
              <a:ext cx="4881" cy="99"/>
            </a:xfrm>
            <a:prstGeom prst="rect">
              <a:avLst/>
            </a:prstGeom>
            <a:noFill/>
          </p:spPr>
        </p:pic>
        <p:pic>
          <p:nvPicPr>
            <p:cNvPr id="15366" name="Picture 6" descr="Presentation2"/>
            <p:cNvPicPr>
              <a:picLocks noChangeAspect="1" noChangeArrowheads="1"/>
            </p:cNvPicPr>
            <p:nvPr/>
          </p:nvPicPr>
          <p:blipFill>
            <a:blip r:embed="rId3" cstate="print"/>
            <a:srcRect l="6511" t="18291" r="9360" b="77478"/>
            <a:stretch>
              <a:fillRect/>
            </a:stretch>
          </p:blipFill>
          <p:spPr bwMode="auto">
            <a:xfrm>
              <a:off x="491" y="3960"/>
              <a:ext cx="4881" cy="99"/>
            </a:xfrm>
            <a:prstGeom prst="rect">
              <a:avLst/>
            </a:prstGeom>
            <a:noFill/>
          </p:spPr>
        </p:pic>
        <p:pic>
          <p:nvPicPr>
            <p:cNvPr id="15367" name="Picture 7" descr="CoalCoal LogosCoal Colour Transp"/>
            <p:cNvPicPr>
              <a:picLocks noChangeAspect="1" noChangeArrowheads="1"/>
            </p:cNvPicPr>
            <p:nvPr/>
          </p:nvPicPr>
          <p:blipFill>
            <a:blip r:embed="rId4" cstate="print"/>
            <a:srcRect/>
            <a:stretch>
              <a:fillRect/>
            </a:stretch>
          </p:blipFill>
          <p:spPr bwMode="auto">
            <a:xfrm>
              <a:off x="264" y="44"/>
              <a:ext cx="1008" cy="642"/>
            </a:xfrm>
            <a:prstGeom prst="rect">
              <a:avLst/>
            </a:prstGeom>
            <a:noFill/>
          </p:spPr>
        </p:pic>
        <p:sp>
          <p:nvSpPr>
            <p:cNvPr id="15368" name="Text Box 8"/>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15369" name="Text Box 9"/>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15370" name="Text Box 10"/>
          <p:cNvSpPr txBox="1">
            <a:spLocks noChangeArrowheads="1"/>
          </p:cNvSpPr>
          <p:nvPr/>
        </p:nvSpPr>
        <p:spPr bwMode="auto">
          <a:xfrm>
            <a:off x="4365625" y="531813"/>
            <a:ext cx="1809750"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11</a:t>
            </a:r>
          </a:p>
        </p:txBody>
      </p:sp>
      <p:grpSp>
        <p:nvGrpSpPr>
          <p:cNvPr id="3" name="Group 11"/>
          <p:cNvGrpSpPr>
            <a:grpSpLocks/>
          </p:cNvGrpSpPr>
          <p:nvPr/>
        </p:nvGrpSpPr>
        <p:grpSpPr bwMode="auto">
          <a:xfrm>
            <a:off x="0" y="0"/>
            <a:ext cx="2044700" cy="1192213"/>
            <a:chOff x="0" y="0"/>
            <a:chExt cx="1288" cy="751"/>
          </a:xfrm>
        </p:grpSpPr>
        <p:sp>
          <p:nvSpPr>
            <p:cNvPr id="15372" name="Rectangle 12"/>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3"/>
            <p:cNvGrpSpPr>
              <a:grpSpLocks/>
            </p:cNvGrpSpPr>
            <p:nvPr/>
          </p:nvGrpSpPr>
          <p:grpSpPr bwMode="auto">
            <a:xfrm>
              <a:off x="265" y="80"/>
              <a:ext cx="499" cy="671"/>
              <a:chOff x="1842" y="2424"/>
              <a:chExt cx="906" cy="1350"/>
            </a:xfrm>
          </p:grpSpPr>
          <p:grpSp>
            <p:nvGrpSpPr>
              <p:cNvPr id="5" name="Group 14"/>
              <p:cNvGrpSpPr>
                <a:grpSpLocks/>
              </p:cNvGrpSpPr>
              <p:nvPr/>
            </p:nvGrpSpPr>
            <p:grpSpPr bwMode="auto">
              <a:xfrm>
                <a:off x="1842" y="2424"/>
                <a:ext cx="906" cy="1037"/>
                <a:chOff x="1914" y="1476"/>
                <a:chExt cx="906" cy="1037"/>
              </a:xfrm>
            </p:grpSpPr>
            <p:sp>
              <p:nvSpPr>
                <p:cNvPr id="15375" name="AutoShape 15"/>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15376" name="Line 16"/>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15377" name="AutoShape 17"/>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15378" name="AutoShape 18"/>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15379" name="Line 19"/>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15380" name="WordArt 20"/>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15381" name="Line 21"/>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15382" name="WordArt 22"/>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3"/>
          <p:cNvGrpSpPr>
            <a:grpSpLocks/>
          </p:cNvGrpSpPr>
          <p:nvPr/>
        </p:nvGrpSpPr>
        <p:grpSpPr bwMode="auto">
          <a:xfrm>
            <a:off x="8050213" y="203200"/>
            <a:ext cx="865187" cy="831850"/>
            <a:chOff x="5607" y="3750"/>
            <a:chExt cx="462" cy="435"/>
          </a:xfrm>
        </p:grpSpPr>
        <p:sp>
          <p:nvSpPr>
            <p:cNvPr id="15384" name="Rectangle 24"/>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15385" name="Rectangle 25"/>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15386" name="Rectangle 26"/>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5387" name="Rectangle 27"/>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5388" name="Rectangle 28"/>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5389" name="Rectangle 29"/>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15390" name="Rectangle 30"/>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15391" name="Rectangle 31"/>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15392" name="Rectangle 32"/>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15393" name="Rectangle 33"/>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15394" name="Rectangle 34"/>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5395" name="Rectangle 35"/>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5396" name="Rectangle 36"/>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15397" name="Rectangle 37"/>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5398" name="Rectangle 38"/>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0" y="2386013"/>
            <a:ext cx="3656013" cy="1187450"/>
          </a:xfrm>
          <a:prstGeom prst="rect">
            <a:avLst/>
          </a:prstGeom>
          <a:noFill/>
          <a:ln w="9525">
            <a:noFill/>
            <a:miter lim="800000"/>
            <a:headEnd/>
            <a:tailEnd/>
          </a:ln>
          <a:effectLst/>
        </p:spPr>
        <p:txBody>
          <a:bodyPr>
            <a:spAutoFit/>
          </a:bodyPr>
          <a:lstStyle/>
          <a:p>
            <a:pPr algn="ctr"/>
            <a:r>
              <a:rPr lang="en-US" sz="2400" b="1">
                <a:solidFill>
                  <a:srgbClr val="0000FF"/>
                </a:solidFill>
              </a:rPr>
              <a:t>Turn the dial backing plate until the zero aligns with the pointer </a:t>
            </a:r>
          </a:p>
        </p:txBody>
      </p:sp>
      <p:pic>
        <p:nvPicPr>
          <p:cNvPr id="16387" name="Picture 3" descr="Pic00059"/>
          <p:cNvPicPr>
            <a:picLocks noChangeAspect="1" noChangeArrowheads="1"/>
          </p:cNvPicPr>
          <p:nvPr/>
        </p:nvPicPr>
        <p:blipFill>
          <a:blip r:embed="rId2" cstate="print"/>
          <a:srcRect/>
          <a:stretch>
            <a:fillRect/>
          </a:stretch>
        </p:blipFill>
        <p:spPr bwMode="auto">
          <a:xfrm>
            <a:off x="3613150" y="2241550"/>
            <a:ext cx="5257800" cy="3943350"/>
          </a:xfrm>
          <a:prstGeom prst="rect">
            <a:avLst/>
          </a:prstGeom>
          <a:noFill/>
          <a:ln w="9525">
            <a:solidFill>
              <a:schemeClr val="tx1"/>
            </a:solidFill>
            <a:miter lim="800000"/>
            <a:headEnd/>
            <a:tailEnd/>
          </a:ln>
        </p:spPr>
      </p:pic>
      <p:grpSp>
        <p:nvGrpSpPr>
          <p:cNvPr id="2" name="Group 4"/>
          <p:cNvGrpSpPr>
            <a:grpSpLocks/>
          </p:cNvGrpSpPr>
          <p:nvPr/>
        </p:nvGrpSpPr>
        <p:grpSpPr bwMode="auto">
          <a:xfrm>
            <a:off x="419100" y="69850"/>
            <a:ext cx="8466138" cy="6667500"/>
            <a:chOff x="264" y="44"/>
            <a:chExt cx="5333" cy="4200"/>
          </a:xfrm>
        </p:grpSpPr>
        <p:pic>
          <p:nvPicPr>
            <p:cNvPr id="16389" name="Picture 5" descr="Presentation2"/>
            <p:cNvPicPr>
              <a:picLocks noChangeAspect="1" noChangeArrowheads="1"/>
            </p:cNvPicPr>
            <p:nvPr/>
          </p:nvPicPr>
          <p:blipFill>
            <a:blip r:embed="rId3" cstate="print"/>
            <a:srcRect l="6511" t="18291" r="9360" b="77478"/>
            <a:stretch>
              <a:fillRect/>
            </a:stretch>
          </p:blipFill>
          <p:spPr bwMode="auto">
            <a:xfrm>
              <a:off x="494" y="747"/>
              <a:ext cx="4881" cy="99"/>
            </a:xfrm>
            <a:prstGeom prst="rect">
              <a:avLst/>
            </a:prstGeom>
            <a:noFill/>
          </p:spPr>
        </p:pic>
        <p:pic>
          <p:nvPicPr>
            <p:cNvPr id="16390" name="Picture 6" descr="Presentation2"/>
            <p:cNvPicPr>
              <a:picLocks noChangeAspect="1" noChangeArrowheads="1"/>
            </p:cNvPicPr>
            <p:nvPr/>
          </p:nvPicPr>
          <p:blipFill>
            <a:blip r:embed="rId3" cstate="print"/>
            <a:srcRect l="6511" t="18291" r="9360" b="77478"/>
            <a:stretch>
              <a:fillRect/>
            </a:stretch>
          </p:blipFill>
          <p:spPr bwMode="auto">
            <a:xfrm>
              <a:off x="491" y="3960"/>
              <a:ext cx="4881" cy="99"/>
            </a:xfrm>
            <a:prstGeom prst="rect">
              <a:avLst/>
            </a:prstGeom>
            <a:noFill/>
          </p:spPr>
        </p:pic>
        <p:pic>
          <p:nvPicPr>
            <p:cNvPr id="16391" name="Picture 7" descr="CoalCoal LogosCoal Colour Transp"/>
            <p:cNvPicPr>
              <a:picLocks noChangeAspect="1" noChangeArrowheads="1"/>
            </p:cNvPicPr>
            <p:nvPr/>
          </p:nvPicPr>
          <p:blipFill>
            <a:blip r:embed="rId4" cstate="print"/>
            <a:srcRect/>
            <a:stretch>
              <a:fillRect/>
            </a:stretch>
          </p:blipFill>
          <p:spPr bwMode="auto">
            <a:xfrm>
              <a:off x="264" y="44"/>
              <a:ext cx="1008" cy="642"/>
            </a:xfrm>
            <a:prstGeom prst="rect">
              <a:avLst/>
            </a:prstGeom>
            <a:noFill/>
          </p:spPr>
        </p:pic>
        <p:sp>
          <p:nvSpPr>
            <p:cNvPr id="16392" name="Text Box 8"/>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16393" name="Text Box 9"/>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16394" name="Text Box 10"/>
          <p:cNvSpPr txBox="1">
            <a:spLocks noChangeArrowheads="1"/>
          </p:cNvSpPr>
          <p:nvPr/>
        </p:nvSpPr>
        <p:spPr bwMode="auto">
          <a:xfrm>
            <a:off x="4365625" y="531813"/>
            <a:ext cx="1809750" cy="579437"/>
          </a:xfrm>
          <a:prstGeom prst="rect">
            <a:avLst/>
          </a:prstGeom>
          <a:noFill/>
          <a:ln w="9525">
            <a:noFill/>
            <a:miter lim="800000"/>
            <a:headEnd/>
            <a:tailEnd/>
          </a:ln>
          <a:effectLst/>
        </p:spPr>
        <p:txBody>
          <a:bodyPr wrap="none">
            <a:spAutoFit/>
          </a:bodyPr>
          <a:lstStyle/>
          <a:p>
            <a:r>
              <a:rPr lang="en-US" sz="3200" b="1">
                <a:solidFill>
                  <a:srgbClr val="000066"/>
                </a:solidFill>
                <a:latin typeface="Univers Condensed" pitchFamily="34" charset="0"/>
                <a:cs typeface="Times New Roman" pitchFamily="18" charset="0"/>
              </a:rPr>
              <a:t>STEP 12</a:t>
            </a:r>
          </a:p>
        </p:txBody>
      </p:sp>
      <p:grpSp>
        <p:nvGrpSpPr>
          <p:cNvPr id="3" name="Group 11"/>
          <p:cNvGrpSpPr>
            <a:grpSpLocks/>
          </p:cNvGrpSpPr>
          <p:nvPr/>
        </p:nvGrpSpPr>
        <p:grpSpPr bwMode="auto">
          <a:xfrm>
            <a:off x="0" y="0"/>
            <a:ext cx="2044700" cy="1192213"/>
            <a:chOff x="0" y="0"/>
            <a:chExt cx="1288" cy="751"/>
          </a:xfrm>
        </p:grpSpPr>
        <p:sp>
          <p:nvSpPr>
            <p:cNvPr id="16396" name="Rectangle 12"/>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3"/>
            <p:cNvGrpSpPr>
              <a:grpSpLocks/>
            </p:cNvGrpSpPr>
            <p:nvPr/>
          </p:nvGrpSpPr>
          <p:grpSpPr bwMode="auto">
            <a:xfrm>
              <a:off x="265" y="80"/>
              <a:ext cx="499" cy="671"/>
              <a:chOff x="1842" y="2424"/>
              <a:chExt cx="906" cy="1350"/>
            </a:xfrm>
          </p:grpSpPr>
          <p:grpSp>
            <p:nvGrpSpPr>
              <p:cNvPr id="5" name="Group 14"/>
              <p:cNvGrpSpPr>
                <a:grpSpLocks/>
              </p:cNvGrpSpPr>
              <p:nvPr/>
            </p:nvGrpSpPr>
            <p:grpSpPr bwMode="auto">
              <a:xfrm>
                <a:off x="1842" y="2424"/>
                <a:ext cx="906" cy="1037"/>
                <a:chOff x="1914" y="1476"/>
                <a:chExt cx="906" cy="1037"/>
              </a:xfrm>
            </p:grpSpPr>
            <p:sp>
              <p:nvSpPr>
                <p:cNvPr id="16399" name="AutoShape 15"/>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16400" name="Line 16"/>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16401" name="AutoShape 17"/>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16402" name="AutoShape 18"/>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16403" name="Line 19"/>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16404" name="WordArt 20"/>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16405" name="Line 21"/>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16406" name="WordArt 22"/>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3"/>
          <p:cNvGrpSpPr>
            <a:grpSpLocks/>
          </p:cNvGrpSpPr>
          <p:nvPr/>
        </p:nvGrpSpPr>
        <p:grpSpPr bwMode="auto">
          <a:xfrm>
            <a:off x="8050213" y="203200"/>
            <a:ext cx="865187" cy="831850"/>
            <a:chOff x="5607" y="3750"/>
            <a:chExt cx="462" cy="435"/>
          </a:xfrm>
        </p:grpSpPr>
        <p:sp>
          <p:nvSpPr>
            <p:cNvPr id="16408" name="Rectangle 24"/>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16409" name="Rectangle 25"/>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16410" name="Rectangle 26"/>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6411" name="Rectangle 27"/>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6412" name="Rectangle 28"/>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6413" name="Rectangle 29"/>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16414" name="Rectangle 30"/>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16415" name="Rectangle 31"/>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16416" name="Rectangle 32"/>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16417" name="Rectangle 33"/>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16418" name="Rectangle 34"/>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6419" name="Rectangle 35"/>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6420" name="Rectangle 36"/>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16421" name="Rectangle 37"/>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6422" name="Rectangle 38"/>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03200" y="1751013"/>
            <a:ext cx="8937625" cy="2563812"/>
          </a:xfrm>
          <a:prstGeom prst="rect">
            <a:avLst/>
          </a:prstGeom>
          <a:noFill/>
          <a:ln w="9525">
            <a:noFill/>
            <a:miter lim="800000"/>
            <a:headEnd/>
            <a:tailEnd/>
          </a:ln>
          <a:effectLst/>
        </p:spPr>
        <p:txBody>
          <a:bodyPr>
            <a:spAutoFit/>
          </a:bodyPr>
          <a:lstStyle/>
          <a:p>
            <a:r>
              <a:rPr lang="en-US"/>
              <a:t>It should be the the responsibility of the </a:t>
            </a:r>
            <a:r>
              <a:rPr lang="en-US" b="1"/>
              <a:t>MINER</a:t>
            </a:r>
            <a:r>
              <a:rPr lang="en-US"/>
              <a:t> each shift to record the tell tales by colour for all active areas in the section.</a:t>
            </a:r>
          </a:p>
          <a:p>
            <a:endParaRPr lang="en-US"/>
          </a:p>
          <a:p>
            <a:r>
              <a:rPr lang="en-US"/>
              <a:t>A book should be kept at the section </a:t>
            </a:r>
            <a:r>
              <a:rPr lang="en-US" b="1"/>
              <a:t>WAITING PLACE</a:t>
            </a:r>
            <a:r>
              <a:rPr lang="en-US"/>
              <a:t> in which each shifts tell tale readings are recorded.</a:t>
            </a:r>
          </a:p>
          <a:p>
            <a:endParaRPr lang="en-US"/>
          </a:p>
          <a:p>
            <a:r>
              <a:rPr lang="en-US"/>
              <a:t>Where a colour change takes place this should be reported on the Shift Boss’s statutory shift report, together with comment on any remedial actions taken. In addition the Shift Boss should record the millimetre reading of the relevant tell tales.</a:t>
            </a:r>
          </a:p>
        </p:txBody>
      </p:sp>
      <p:pic>
        <p:nvPicPr>
          <p:cNvPr id="17411" name="Picture 3" descr="Pic00068"/>
          <p:cNvPicPr>
            <a:picLocks noChangeAspect="1" noChangeArrowheads="1"/>
          </p:cNvPicPr>
          <p:nvPr/>
        </p:nvPicPr>
        <p:blipFill>
          <a:blip r:embed="rId2" cstate="print"/>
          <a:srcRect/>
          <a:stretch>
            <a:fillRect/>
          </a:stretch>
        </p:blipFill>
        <p:spPr bwMode="auto">
          <a:xfrm>
            <a:off x="1441450" y="4438650"/>
            <a:ext cx="1411288" cy="1428750"/>
          </a:xfrm>
          <a:prstGeom prst="rect">
            <a:avLst/>
          </a:prstGeom>
          <a:noFill/>
          <a:ln w="9525">
            <a:solidFill>
              <a:schemeClr val="tx1"/>
            </a:solidFill>
            <a:miter lim="800000"/>
            <a:headEnd/>
            <a:tailEnd/>
          </a:ln>
        </p:spPr>
      </p:pic>
      <p:sp>
        <p:nvSpPr>
          <p:cNvPr id="17412" name="Text Box 4"/>
          <p:cNvSpPr txBox="1">
            <a:spLocks noChangeArrowheads="1"/>
          </p:cNvSpPr>
          <p:nvPr/>
        </p:nvSpPr>
        <p:spPr bwMode="auto">
          <a:xfrm>
            <a:off x="3935413" y="4392613"/>
            <a:ext cx="1981200" cy="1590675"/>
          </a:xfrm>
          <a:prstGeom prst="rect">
            <a:avLst/>
          </a:prstGeom>
          <a:noFill/>
          <a:ln w="9525">
            <a:solidFill>
              <a:schemeClr val="tx1"/>
            </a:solidFill>
            <a:miter lim="800000"/>
            <a:headEnd/>
            <a:tailEnd/>
          </a:ln>
          <a:effectLst/>
        </p:spPr>
        <p:txBody>
          <a:bodyPr wrap="none">
            <a:spAutoFit/>
          </a:bodyPr>
          <a:lstStyle/>
          <a:p>
            <a:pPr algn="ctr"/>
            <a:r>
              <a:rPr lang="en-US" sz="1400" b="1"/>
              <a:t>EACH SHIFT</a:t>
            </a:r>
            <a:endParaRPr lang="en-US" sz="1400" b="1" u="sng"/>
          </a:p>
          <a:p>
            <a:pPr algn="ctr"/>
            <a:endParaRPr lang="en-US" sz="1400" b="1" u="sng"/>
          </a:p>
          <a:p>
            <a:pPr algn="ctr"/>
            <a:r>
              <a:rPr lang="en-US" sz="1400" b="1" u="sng"/>
              <a:t>READ BY COLOUR</a:t>
            </a:r>
            <a:r>
              <a:rPr lang="en-US" sz="1400" b="1"/>
              <a:t> :-</a:t>
            </a:r>
          </a:p>
          <a:p>
            <a:pPr algn="ctr"/>
            <a:endParaRPr lang="en-US" sz="1400" b="1"/>
          </a:p>
          <a:p>
            <a:pPr algn="ctr"/>
            <a:r>
              <a:rPr lang="en-US" sz="1400" b="1">
                <a:solidFill>
                  <a:schemeClr val="tx2"/>
                </a:solidFill>
              </a:rPr>
              <a:t>GREEN</a:t>
            </a:r>
          </a:p>
          <a:p>
            <a:pPr algn="ctr"/>
            <a:r>
              <a:rPr lang="en-US" sz="1400" b="1">
                <a:solidFill>
                  <a:schemeClr val="tx2"/>
                </a:solidFill>
              </a:rPr>
              <a:t>YELLOW, OR</a:t>
            </a:r>
          </a:p>
          <a:p>
            <a:pPr algn="ctr"/>
            <a:r>
              <a:rPr lang="en-US" sz="1400" b="1">
                <a:solidFill>
                  <a:schemeClr val="tx2"/>
                </a:solidFill>
              </a:rPr>
              <a:t>RED</a:t>
            </a:r>
          </a:p>
        </p:txBody>
      </p:sp>
      <p:sp>
        <p:nvSpPr>
          <p:cNvPr id="17413" name="Line 5"/>
          <p:cNvSpPr>
            <a:spLocks noChangeShapeType="1"/>
          </p:cNvSpPr>
          <p:nvPr/>
        </p:nvSpPr>
        <p:spPr bwMode="auto">
          <a:xfrm flipH="1" flipV="1">
            <a:off x="2343150" y="4800600"/>
            <a:ext cx="2209800" cy="55245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414" name="Line 6"/>
          <p:cNvSpPr>
            <a:spLocks noChangeShapeType="1"/>
          </p:cNvSpPr>
          <p:nvPr/>
        </p:nvSpPr>
        <p:spPr bwMode="auto">
          <a:xfrm flipH="1" flipV="1">
            <a:off x="2628900" y="5200650"/>
            <a:ext cx="16764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415" name="Line 7"/>
          <p:cNvSpPr>
            <a:spLocks noChangeShapeType="1"/>
          </p:cNvSpPr>
          <p:nvPr/>
        </p:nvSpPr>
        <p:spPr bwMode="auto">
          <a:xfrm flipH="1" flipV="1">
            <a:off x="2266950" y="5543550"/>
            <a:ext cx="2381250" cy="2667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416" name="Text Box 8"/>
          <p:cNvSpPr txBox="1">
            <a:spLocks noChangeArrowheads="1"/>
          </p:cNvSpPr>
          <p:nvPr/>
        </p:nvSpPr>
        <p:spPr bwMode="auto">
          <a:xfrm>
            <a:off x="6100763" y="4398963"/>
            <a:ext cx="2352675" cy="1565275"/>
          </a:xfrm>
          <a:prstGeom prst="rect">
            <a:avLst/>
          </a:prstGeom>
          <a:noFill/>
          <a:ln w="9525">
            <a:solidFill>
              <a:schemeClr val="tx1"/>
            </a:solidFill>
            <a:miter lim="800000"/>
            <a:headEnd/>
            <a:tailEnd/>
          </a:ln>
          <a:effectLst/>
        </p:spPr>
        <p:txBody>
          <a:bodyPr wrap="none">
            <a:spAutoFit/>
          </a:bodyPr>
          <a:lstStyle/>
          <a:p>
            <a:pPr algn="ctr"/>
            <a:r>
              <a:rPr lang="en-US" b="1">
                <a:solidFill>
                  <a:srgbClr val="FF3300"/>
                </a:solidFill>
              </a:rPr>
              <a:t>IF A COLOUR</a:t>
            </a:r>
          </a:p>
          <a:p>
            <a:pPr algn="ctr"/>
            <a:r>
              <a:rPr lang="en-US" b="1">
                <a:solidFill>
                  <a:srgbClr val="FF3300"/>
                </a:solidFill>
              </a:rPr>
              <a:t> CHANGE </a:t>
            </a:r>
          </a:p>
          <a:p>
            <a:pPr algn="ctr"/>
            <a:r>
              <a:rPr lang="en-US" b="1">
                <a:solidFill>
                  <a:srgbClr val="FF3300"/>
                </a:solidFill>
              </a:rPr>
              <a:t>TAKES PLACE</a:t>
            </a:r>
            <a:endParaRPr lang="en-US" b="1" u="sng">
              <a:solidFill>
                <a:srgbClr val="FF3300"/>
              </a:solidFill>
            </a:endParaRPr>
          </a:p>
          <a:p>
            <a:pPr algn="ctr"/>
            <a:endParaRPr lang="en-US" sz="1400" b="1" u="sng">
              <a:solidFill>
                <a:srgbClr val="FF3300"/>
              </a:solidFill>
            </a:endParaRPr>
          </a:p>
          <a:p>
            <a:pPr algn="ctr"/>
            <a:r>
              <a:rPr lang="en-US" b="1" u="sng">
                <a:solidFill>
                  <a:srgbClr val="FF3300"/>
                </a:solidFill>
              </a:rPr>
              <a:t>READ BY NUMBER</a:t>
            </a:r>
            <a:r>
              <a:rPr lang="en-US" b="1"/>
              <a:t> </a:t>
            </a:r>
          </a:p>
          <a:p>
            <a:pPr algn="ctr"/>
            <a:endParaRPr lang="en-US" sz="1000" b="1"/>
          </a:p>
        </p:txBody>
      </p:sp>
      <p:grpSp>
        <p:nvGrpSpPr>
          <p:cNvPr id="2" name="Group 9"/>
          <p:cNvGrpSpPr>
            <a:grpSpLocks/>
          </p:cNvGrpSpPr>
          <p:nvPr/>
        </p:nvGrpSpPr>
        <p:grpSpPr bwMode="auto">
          <a:xfrm>
            <a:off x="419100" y="69850"/>
            <a:ext cx="8466138" cy="6667500"/>
            <a:chOff x="264" y="44"/>
            <a:chExt cx="5333" cy="4200"/>
          </a:xfrm>
        </p:grpSpPr>
        <p:pic>
          <p:nvPicPr>
            <p:cNvPr id="17418" name="Picture 10" descr="Presentation2"/>
            <p:cNvPicPr>
              <a:picLocks noChangeAspect="1" noChangeArrowheads="1"/>
            </p:cNvPicPr>
            <p:nvPr/>
          </p:nvPicPr>
          <p:blipFill>
            <a:blip r:embed="rId3" cstate="print"/>
            <a:srcRect l="6511" t="18291" r="9360" b="77478"/>
            <a:stretch>
              <a:fillRect/>
            </a:stretch>
          </p:blipFill>
          <p:spPr bwMode="auto">
            <a:xfrm>
              <a:off x="494" y="747"/>
              <a:ext cx="4881" cy="99"/>
            </a:xfrm>
            <a:prstGeom prst="rect">
              <a:avLst/>
            </a:prstGeom>
            <a:noFill/>
          </p:spPr>
        </p:pic>
        <p:pic>
          <p:nvPicPr>
            <p:cNvPr id="17419" name="Picture 11" descr="Presentation2"/>
            <p:cNvPicPr>
              <a:picLocks noChangeAspect="1" noChangeArrowheads="1"/>
            </p:cNvPicPr>
            <p:nvPr/>
          </p:nvPicPr>
          <p:blipFill>
            <a:blip r:embed="rId3" cstate="print"/>
            <a:srcRect l="6511" t="18291" r="9360" b="77478"/>
            <a:stretch>
              <a:fillRect/>
            </a:stretch>
          </p:blipFill>
          <p:spPr bwMode="auto">
            <a:xfrm>
              <a:off x="491" y="3960"/>
              <a:ext cx="4881" cy="99"/>
            </a:xfrm>
            <a:prstGeom prst="rect">
              <a:avLst/>
            </a:prstGeom>
            <a:noFill/>
          </p:spPr>
        </p:pic>
        <p:pic>
          <p:nvPicPr>
            <p:cNvPr id="17420" name="Picture 12" descr="CoalCoal LogosCoal Colour Transp"/>
            <p:cNvPicPr>
              <a:picLocks noChangeAspect="1" noChangeArrowheads="1"/>
            </p:cNvPicPr>
            <p:nvPr/>
          </p:nvPicPr>
          <p:blipFill>
            <a:blip r:embed="rId4" cstate="print"/>
            <a:srcRect/>
            <a:stretch>
              <a:fillRect/>
            </a:stretch>
          </p:blipFill>
          <p:spPr bwMode="auto">
            <a:xfrm>
              <a:off x="264" y="44"/>
              <a:ext cx="1008" cy="642"/>
            </a:xfrm>
            <a:prstGeom prst="rect">
              <a:avLst/>
            </a:prstGeom>
            <a:noFill/>
          </p:spPr>
        </p:pic>
        <p:sp>
          <p:nvSpPr>
            <p:cNvPr id="17421" name="Text Box 13"/>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17422" name="Text Box 14"/>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grpSp>
        <p:nvGrpSpPr>
          <p:cNvPr id="3" name="Group 15"/>
          <p:cNvGrpSpPr>
            <a:grpSpLocks/>
          </p:cNvGrpSpPr>
          <p:nvPr/>
        </p:nvGrpSpPr>
        <p:grpSpPr bwMode="auto">
          <a:xfrm>
            <a:off x="0" y="0"/>
            <a:ext cx="2044700" cy="1192213"/>
            <a:chOff x="0" y="0"/>
            <a:chExt cx="1288" cy="751"/>
          </a:xfrm>
        </p:grpSpPr>
        <p:sp>
          <p:nvSpPr>
            <p:cNvPr id="17424" name="Rectangle 16"/>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7"/>
            <p:cNvGrpSpPr>
              <a:grpSpLocks/>
            </p:cNvGrpSpPr>
            <p:nvPr/>
          </p:nvGrpSpPr>
          <p:grpSpPr bwMode="auto">
            <a:xfrm>
              <a:off x="265" y="80"/>
              <a:ext cx="499" cy="671"/>
              <a:chOff x="1842" y="2424"/>
              <a:chExt cx="906" cy="1350"/>
            </a:xfrm>
          </p:grpSpPr>
          <p:grpSp>
            <p:nvGrpSpPr>
              <p:cNvPr id="5" name="Group 18"/>
              <p:cNvGrpSpPr>
                <a:grpSpLocks/>
              </p:cNvGrpSpPr>
              <p:nvPr/>
            </p:nvGrpSpPr>
            <p:grpSpPr bwMode="auto">
              <a:xfrm>
                <a:off x="1842" y="2424"/>
                <a:ext cx="906" cy="1037"/>
                <a:chOff x="1914" y="1476"/>
                <a:chExt cx="906" cy="1037"/>
              </a:xfrm>
            </p:grpSpPr>
            <p:sp>
              <p:nvSpPr>
                <p:cNvPr id="17427" name="AutoShape 19"/>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17428" name="Line 20"/>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17429" name="AutoShape 21"/>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17430" name="AutoShape 22"/>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17431" name="Line 23"/>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17432" name="WordArt 24"/>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17433" name="Line 25"/>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17434" name="WordArt 26"/>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7"/>
          <p:cNvGrpSpPr>
            <a:grpSpLocks/>
          </p:cNvGrpSpPr>
          <p:nvPr/>
        </p:nvGrpSpPr>
        <p:grpSpPr bwMode="auto">
          <a:xfrm>
            <a:off x="8050213" y="203200"/>
            <a:ext cx="865187" cy="831850"/>
            <a:chOff x="5607" y="3750"/>
            <a:chExt cx="462" cy="435"/>
          </a:xfrm>
        </p:grpSpPr>
        <p:sp>
          <p:nvSpPr>
            <p:cNvPr id="17436" name="Rectangle 28"/>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17437" name="Rectangle 29"/>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17438" name="Rectangle 30"/>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7439" name="Rectangle 31"/>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7440" name="Rectangle 32"/>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7441" name="Rectangle 33"/>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17442" name="Rectangle 34"/>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17443" name="Rectangle 35"/>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17444" name="Rectangle 36"/>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17445" name="Rectangle 37"/>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17446" name="Rectangle 38"/>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7447" name="Rectangle 39"/>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7448" name="Rectangle 40"/>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17449" name="Rectangle 41"/>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7450" name="Rectangle 42"/>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
        <p:nvSpPr>
          <p:cNvPr id="17451" name="Text Box 43"/>
          <p:cNvSpPr txBox="1">
            <a:spLocks noChangeArrowheads="1"/>
          </p:cNvSpPr>
          <p:nvPr/>
        </p:nvSpPr>
        <p:spPr bwMode="auto">
          <a:xfrm>
            <a:off x="1785938" y="342900"/>
            <a:ext cx="5737225" cy="701675"/>
          </a:xfrm>
          <a:prstGeom prst="rect">
            <a:avLst/>
          </a:prstGeom>
          <a:noFill/>
          <a:ln w="9525">
            <a:noFill/>
            <a:miter lim="800000"/>
            <a:headEnd/>
            <a:tailEnd/>
          </a:ln>
          <a:effectLst>
            <a:outerShdw dist="63500" dir="8587806" algn="ctr" rotWithShape="0">
              <a:schemeClr val="folHlink"/>
            </a:outerShdw>
          </a:effectLst>
        </p:spPr>
        <p:txBody>
          <a:bodyPr wrap="none">
            <a:spAutoFit/>
          </a:bodyPr>
          <a:lstStyle/>
          <a:p>
            <a:pPr algn="ctr"/>
            <a:r>
              <a:rPr lang="en-US" sz="4000" b="1">
                <a:solidFill>
                  <a:srgbClr val="663300"/>
                </a:solidFill>
              </a:rPr>
              <a:t>READING TELL TALES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50875" y="1878013"/>
            <a:ext cx="8015288" cy="2225675"/>
          </a:xfrm>
          <a:prstGeom prst="rect">
            <a:avLst/>
          </a:prstGeom>
          <a:noFill/>
          <a:ln w="9525">
            <a:noFill/>
            <a:miter lim="800000"/>
            <a:headEnd/>
            <a:tailEnd/>
          </a:ln>
          <a:effectLst/>
        </p:spPr>
        <p:txBody>
          <a:bodyPr wrap="none">
            <a:spAutoFit/>
          </a:bodyPr>
          <a:lstStyle/>
          <a:p>
            <a:r>
              <a:rPr lang="en-US" sz="2000"/>
              <a:t>Once per week, the </a:t>
            </a:r>
            <a:r>
              <a:rPr lang="en-US" sz="2000" b="1"/>
              <a:t>MINER</a:t>
            </a:r>
            <a:r>
              <a:rPr lang="en-US" sz="2000"/>
              <a:t> should, in addition to recording his</a:t>
            </a:r>
          </a:p>
          <a:p>
            <a:r>
              <a:rPr lang="en-US" sz="2000"/>
              <a:t>shiftly observations by colour, record the millimetre reading on each </a:t>
            </a:r>
          </a:p>
          <a:p>
            <a:r>
              <a:rPr lang="en-US" sz="2000"/>
              <a:t>tell tale in his section (active areas).</a:t>
            </a:r>
          </a:p>
          <a:p>
            <a:endParaRPr lang="en-US" sz="2000"/>
          </a:p>
          <a:p>
            <a:r>
              <a:rPr lang="en-US" sz="2000"/>
              <a:t>This information should be recorded on a weekly sheet, which should </a:t>
            </a:r>
          </a:p>
          <a:p>
            <a:r>
              <a:rPr lang="en-US" sz="2000"/>
              <a:t>be passed to the nominated </a:t>
            </a:r>
            <a:r>
              <a:rPr lang="en-US" sz="2000" b="1"/>
              <a:t>ROOF CONTROL AUDITOR</a:t>
            </a:r>
            <a:r>
              <a:rPr lang="en-US" sz="2000"/>
              <a:t> for trend </a:t>
            </a:r>
          </a:p>
          <a:p>
            <a:r>
              <a:rPr lang="en-US" sz="2000"/>
              <a:t>analysis.</a:t>
            </a:r>
          </a:p>
        </p:txBody>
      </p:sp>
      <p:pic>
        <p:nvPicPr>
          <p:cNvPr id="18435" name="Picture 3" descr="Pic00068"/>
          <p:cNvPicPr>
            <a:picLocks noChangeAspect="1" noChangeArrowheads="1"/>
          </p:cNvPicPr>
          <p:nvPr/>
        </p:nvPicPr>
        <p:blipFill>
          <a:blip r:embed="rId2" cstate="print"/>
          <a:srcRect/>
          <a:stretch>
            <a:fillRect/>
          </a:stretch>
        </p:blipFill>
        <p:spPr bwMode="auto">
          <a:xfrm>
            <a:off x="2432050" y="4648200"/>
            <a:ext cx="1411288" cy="1428750"/>
          </a:xfrm>
          <a:prstGeom prst="rect">
            <a:avLst/>
          </a:prstGeom>
          <a:noFill/>
          <a:ln w="9525">
            <a:solidFill>
              <a:schemeClr val="tx1"/>
            </a:solidFill>
            <a:miter lim="800000"/>
            <a:headEnd/>
            <a:tailEnd/>
          </a:ln>
        </p:spPr>
      </p:pic>
      <p:sp>
        <p:nvSpPr>
          <p:cNvPr id="18436" name="Text Box 4"/>
          <p:cNvSpPr txBox="1">
            <a:spLocks noChangeArrowheads="1"/>
          </p:cNvSpPr>
          <p:nvPr/>
        </p:nvSpPr>
        <p:spPr bwMode="auto">
          <a:xfrm>
            <a:off x="4821238" y="4602163"/>
            <a:ext cx="2355850" cy="1377950"/>
          </a:xfrm>
          <a:prstGeom prst="rect">
            <a:avLst/>
          </a:prstGeom>
          <a:noFill/>
          <a:ln w="9525">
            <a:solidFill>
              <a:schemeClr val="tx1"/>
            </a:solidFill>
            <a:miter lim="800000"/>
            <a:headEnd/>
            <a:tailEnd/>
          </a:ln>
          <a:effectLst/>
        </p:spPr>
        <p:txBody>
          <a:bodyPr wrap="none">
            <a:spAutoFit/>
          </a:bodyPr>
          <a:lstStyle/>
          <a:p>
            <a:pPr algn="ctr"/>
            <a:r>
              <a:rPr lang="en-US" sz="1400" b="1"/>
              <a:t>EACH WEEK</a:t>
            </a:r>
            <a:endParaRPr lang="en-US" sz="1400" b="1" u="sng"/>
          </a:p>
          <a:p>
            <a:pPr algn="ctr"/>
            <a:endParaRPr lang="en-US" sz="1400" b="1" u="sng"/>
          </a:p>
          <a:p>
            <a:pPr algn="ctr"/>
            <a:r>
              <a:rPr lang="en-US" sz="1400" b="1" u="sng"/>
              <a:t>READ BY MILLIMETRES :</a:t>
            </a:r>
          </a:p>
          <a:p>
            <a:pPr algn="ctr"/>
            <a:endParaRPr lang="en-US" sz="1400" b="1" u="sng"/>
          </a:p>
          <a:p>
            <a:pPr algn="ctr"/>
            <a:r>
              <a:rPr lang="en-US" sz="1400" b="1"/>
              <a:t>0 mm</a:t>
            </a:r>
          </a:p>
          <a:p>
            <a:pPr algn="ctr"/>
            <a:endParaRPr lang="en-US" sz="1400" b="1">
              <a:solidFill>
                <a:schemeClr val="tx2"/>
              </a:solidFill>
            </a:endParaRPr>
          </a:p>
        </p:txBody>
      </p:sp>
      <p:sp>
        <p:nvSpPr>
          <p:cNvPr id="18437" name="Line 5"/>
          <p:cNvSpPr>
            <a:spLocks noChangeShapeType="1"/>
          </p:cNvSpPr>
          <p:nvPr/>
        </p:nvSpPr>
        <p:spPr bwMode="auto">
          <a:xfrm flipH="1" flipV="1">
            <a:off x="3181350" y="4953000"/>
            <a:ext cx="2324100" cy="66675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2" name="Group 6"/>
          <p:cNvGrpSpPr>
            <a:grpSpLocks/>
          </p:cNvGrpSpPr>
          <p:nvPr/>
        </p:nvGrpSpPr>
        <p:grpSpPr bwMode="auto">
          <a:xfrm>
            <a:off x="419100" y="69850"/>
            <a:ext cx="8466138" cy="6667500"/>
            <a:chOff x="264" y="44"/>
            <a:chExt cx="5333" cy="4200"/>
          </a:xfrm>
        </p:grpSpPr>
        <p:pic>
          <p:nvPicPr>
            <p:cNvPr id="18439" name="Picture 7" descr="Presentation2"/>
            <p:cNvPicPr>
              <a:picLocks noChangeAspect="1" noChangeArrowheads="1"/>
            </p:cNvPicPr>
            <p:nvPr/>
          </p:nvPicPr>
          <p:blipFill>
            <a:blip r:embed="rId3" cstate="print"/>
            <a:srcRect l="6511" t="18291" r="9360" b="77478"/>
            <a:stretch>
              <a:fillRect/>
            </a:stretch>
          </p:blipFill>
          <p:spPr bwMode="auto">
            <a:xfrm>
              <a:off x="494" y="747"/>
              <a:ext cx="4881" cy="99"/>
            </a:xfrm>
            <a:prstGeom prst="rect">
              <a:avLst/>
            </a:prstGeom>
            <a:noFill/>
          </p:spPr>
        </p:pic>
        <p:pic>
          <p:nvPicPr>
            <p:cNvPr id="18440" name="Picture 8" descr="Presentation2"/>
            <p:cNvPicPr>
              <a:picLocks noChangeAspect="1" noChangeArrowheads="1"/>
            </p:cNvPicPr>
            <p:nvPr/>
          </p:nvPicPr>
          <p:blipFill>
            <a:blip r:embed="rId3" cstate="print"/>
            <a:srcRect l="6511" t="18291" r="9360" b="77478"/>
            <a:stretch>
              <a:fillRect/>
            </a:stretch>
          </p:blipFill>
          <p:spPr bwMode="auto">
            <a:xfrm>
              <a:off x="491" y="3960"/>
              <a:ext cx="4881" cy="99"/>
            </a:xfrm>
            <a:prstGeom prst="rect">
              <a:avLst/>
            </a:prstGeom>
            <a:noFill/>
          </p:spPr>
        </p:pic>
        <p:pic>
          <p:nvPicPr>
            <p:cNvPr id="18441" name="Picture 9" descr="CoalCoal LogosCoal Colour Transp"/>
            <p:cNvPicPr>
              <a:picLocks noChangeAspect="1" noChangeArrowheads="1"/>
            </p:cNvPicPr>
            <p:nvPr/>
          </p:nvPicPr>
          <p:blipFill>
            <a:blip r:embed="rId4" cstate="print"/>
            <a:srcRect/>
            <a:stretch>
              <a:fillRect/>
            </a:stretch>
          </p:blipFill>
          <p:spPr bwMode="auto">
            <a:xfrm>
              <a:off x="264" y="44"/>
              <a:ext cx="1008" cy="642"/>
            </a:xfrm>
            <a:prstGeom prst="rect">
              <a:avLst/>
            </a:prstGeom>
            <a:noFill/>
          </p:spPr>
        </p:pic>
        <p:sp>
          <p:nvSpPr>
            <p:cNvPr id="18442" name="Text Box 10"/>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18443" name="Text Box 11"/>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grpSp>
        <p:nvGrpSpPr>
          <p:cNvPr id="3" name="Group 12"/>
          <p:cNvGrpSpPr>
            <a:grpSpLocks/>
          </p:cNvGrpSpPr>
          <p:nvPr/>
        </p:nvGrpSpPr>
        <p:grpSpPr bwMode="auto">
          <a:xfrm>
            <a:off x="0" y="0"/>
            <a:ext cx="2044700" cy="1192213"/>
            <a:chOff x="0" y="0"/>
            <a:chExt cx="1288" cy="751"/>
          </a:xfrm>
        </p:grpSpPr>
        <p:sp>
          <p:nvSpPr>
            <p:cNvPr id="18445" name="Rectangle 13"/>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4"/>
            <p:cNvGrpSpPr>
              <a:grpSpLocks/>
            </p:cNvGrpSpPr>
            <p:nvPr/>
          </p:nvGrpSpPr>
          <p:grpSpPr bwMode="auto">
            <a:xfrm>
              <a:off x="265" y="80"/>
              <a:ext cx="499" cy="671"/>
              <a:chOff x="1842" y="2424"/>
              <a:chExt cx="906" cy="1350"/>
            </a:xfrm>
          </p:grpSpPr>
          <p:grpSp>
            <p:nvGrpSpPr>
              <p:cNvPr id="5" name="Group 15"/>
              <p:cNvGrpSpPr>
                <a:grpSpLocks/>
              </p:cNvGrpSpPr>
              <p:nvPr/>
            </p:nvGrpSpPr>
            <p:grpSpPr bwMode="auto">
              <a:xfrm>
                <a:off x="1842" y="2424"/>
                <a:ext cx="906" cy="1037"/>
                <a:chOff x="1914" y="1476"/>
                <a:chExt cx="906" cy="1037"/>
              </a:xfrm>
            </p:grpSpPr>
            <p:sp>
              <p:nvSpPr>
                <p:cNvPr id="18448" name="AutoShape 16"/>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18449" name="Line 17"/>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18450" name="AutoShape 18"/>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18451" name="AutoShape 19"/>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18452" name="Line 20"/>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18453" name="WordArt 21"/>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18454" name="Line 22"/>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18455" name="WordArt 23"/>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4"/>
          <p:cNvGrpSpPr>
            <a:grpSpLocks/>
          </p:cNvGrpSpPr>
          <p:nvPr/>
        </p:nvGrpSpPr>
        <p:grpSpPr bwMode="auto">
          <a:xfrm>
            <a:off x="8050213" y="203200"/>
            <a:ext cx="865187" cy="831850"/>
            <a:chOff x="5607" y="3750"/>
            <a:chExt cx="462" cy="435"/>
          </a:xfrm>
        </p:grpSpPr>
        <p:sp>
          <p:nvSpPr>
            <p:cNvPr id="18457" name="Rectangle 25"/>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18458" name="Rectangle 26"/>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18459" name="Rectangle 27"/>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8460" name="Rectangle 28"/>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8461" name="Rectangle 29"/>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8462" name="Rectangle 30"/>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18463" name="Rectangle 31"/>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18464" name="Rectangle 32"/>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18465" name="Rectangle 33"/>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18466" name="Rectangle 34"/>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18467" name="Rectangle 35"/>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8468" name="Rectangle 36"/>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8469" name="Rectangle 37"/>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18470" name="Rectangle 38"/>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8471" name="Rectangle 39"/>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
        <p:nvSpPr>
          <p:cNvPr id="18472" name="Text Box 40"/>
          <p:cNvSpPr txBox="1">
            <a:spLocks noChangeArrowheads="1"/>
          </p:cNvSpPr>
          <p:nvPr/>
        </p:nvSpPr>
        <p:spPr bwMode="auto">
          <a:xfrm>
            <a:off x="1785938" y="647700"/>
            <a:ext cx="5737225" cy="701675"/>
          </a:xfrm>
          <a:prstGeom prst="rect">
            <a:avLst/>
          </a:prstGeom>
          <a:noFill/>
          <a:ln w="9525">
            <a:noFill/>
            <a:miter lim="800000"/>
            <a:headEnd/>
            <a:tailEnd/>
          </a:ln>
          <a:effectLst>
            <a:outerShdw dist="63500" dir="8587806" algn="ctr" rotWithShape="0">
              <a:schemeClr val="folHlink"/>
            </a:outerShdw>
          </a:effectLst>
        </p:spPr>
        <p:txBody>
          <a:bodyPr wrap="none">
            <a:spAutoFit/>
          </a:bodyPr>
          <a:lstStyle/>
          <a:p>
            <a:pPr algn="ctr"/>
            <a:r>
              <a:rPr lang="en-US" sz="4000" b="1">
                <a:solidFill>
                  <a:srgbClr val="663300"/>
                </a:solidFill>
              </a:rPr>
              <a:t>READING TELL TALES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012950" y="547688"/>
            <a:ext cx="5062538" cy="823912"/>
          </a:xfrm>
          <a:prstGeom prst="rect">
            <a:avLst/>
          </a:prstGeom>
          <a:noFill/>
          <a:ln w="9525">
            <a:noFill/>
            <a:miter lim="800000"/>
            <a:headEnd/>
            <a:tailEnd/>
          </a:ln>
          <a:effectLst>
            <a:outerShdw dist="63500" dir="8587806" algn="ctr" rotWithShape="0">
              <a:schemeClr val="folHlink"/>
            </a:outerShdw>
          </a:effectLst>
        </p:spPr>
        <p:txBody>
          <a:bodyPr wrap="none">
            <a:spAutoFit/>
          </a:bodyPr>
          <a:lstStyle/>
          <a:p>
            <a:pPr algn="ctr"/>
            <a:r>
              <a:rPr lang="en-US" sz="4800" b="1">
                <a:solidFill>
                  <a:srgbClr val="663300"/>
                </a:solidFill>
              </a:rPr>
              <a:t>ACTION LEVELS</a:t>
            </a:r>
          </a:p>
        </p:txBody>
      </p:sp>
      <p:sp>
        <p:nvSpPr>
          <p:cNvPr id="19459" name="Text Box 3"/>
          <p:cNvSpPr txBox="1">
            <a:spLocks noChangeArrowheads="1"/>
          </p:cNvSpPr>
          <p:nvPr/>
        </p:nvSpPr>
        <p:spPr bwMode="auto">
          <a:xfrm>
            <a:off x="1012825" y="2008188"/>
            <a:ext cx="6945313" cy="3141662"/>
          </a:xfrm>
          <a:prstGeom prst="rect">
            <a:avLst/>
          </a:prstGeom>
          <a:noFill/>
          <a:ln w="9525">
            <a:noFill/>
            <a:miter lim="800000"/>
            <a:headEnd/>
            <a:tailEnd/>
          </a:ln>
          <a:effectLst>
            <a:outerShdw dist="45791" dir="7421404" algn="ctr" rotWithShape="0">
              <a:schemeClr val="bg2"/>
            </a:outerShdw>
          </a:effectLst>
        </p:spPr>
        <p:txBody>
          <a:bodyPr wrap="none">
            <a:spAutoFit/>
          </a:bodyPr>
          <a:lstStyle/>
          <a:p>
            <a:r>
              <a:rPr lang="en-US" sz="4800">
                <a:solidFill>
                  <a:srgbClr val="00FF00"/>
                </a:solidFill>
              </a:rPr>
              <a:t>GREEN		 0 - 5 mm</a:t>
            </a:r>
            <a:endParaRPr lang="en-US" sz="4800"/>
          </a:p>
          <a:p>
            <a:endParaRPr lang="en-US" sz="2800"/>
          </a:p>
          <a:p>
            <a:r>
              <a:rPr lang="en-US" sz="4800">
                <a:solidFill>
                  <a:srgbClr val="FFFF00"/>
                </a:solidFill>
              </a:rPr>
              <a:t>YELLOW		&gt;5 - 10 mm</a:t>
            </a:r>
            <a:endParaRPr lang="en-US" sz="4800"/>
          </a:p>
          <a:p>
            <a:endParaRPr lang="en-US" sz="2800"/>
          </a:p>
          <a:p>
            <a:r>
              <a:rPr lang="en-US" sz="4800"/>
              <a:t> </a:t>
            </a:r>
            <a:r>
              <a:rPr lang="en-US" sz="4800">
                <a:solidFill>
                  <a:srgbClr val="FF0000"/>
                </a:solidFill>
              </a:rPr>
              <a:t>RED			10 mm +</a:t>
            </a:r>
            <a:endParaRPr lang="en-US" sz="4800"/>
          </a:p>
        </p:txBody>
      </p:sp>
      <p:grpSp>
        <p:nvGrpSpPr>
          <p:cNvPr id="2" name="Group 4"/>
          <p:cNvGrpSpPr>
            <a:grpSpLocks/>
          </p:cNvGrpSpPr>
          <p:nvPr/>
        </p:nvGrpSpPr>
        <p:grpSpPr bwMode="auto">
          <a:xfrm>
            <a:off x="419100" y="69850"/>
            <a:ext cx="8466138" cy="6667500"/>
            <a:chOff x="264" y="44"/>
            <a:chExt cx="5333" cy="4200"/>
          </a:xfrm>
        </p:grpSpPr>
        <p:pic>
          <p:nvPicPr>
            <p:cNvPr id="19461" name="Picture 5" descr="Presentation2"/>
            <p:cNvPicPr>
              <a:picLocks noChangeAspect="1" noChangeArrowheads="1"/>
            </p:cNvPicPr>
            <p:nvPr/>
          </p:nvPicPr>
          <p:blipFill>
            <a:blip r:embed="rId2" cstate="print"/>
            <a:srcRect l="6511" t="18291" r="9360" b="77478"/>
            <a:stretch>
              <a:fillRect/>
            </a:stretch>
          </p:blipFill>
          <p:spPr bwMode="auto">
            <a:xfrm>
              <a:off x="494" y="747"/>
              <a:ext cx="4881" cy="99"/>
            </a:xfrm>
            <a:prstGeom prst="rect">
              <a:avLst/>
            </a:prstGeom>
            <a:noFill/>
          </p:spPr>
        </p:pic>
        <p:pic>
          <p:nvPicPr>
            <p:cNvPr id="19462" name="Picture 6" descr="Presentation2"/>
            <p:cNvPicPr>
              <a:picLocks noChangeAspect="1" noChangeArrowheads="1"/>
            </p:cNvPicPr>
            <p:nvPr/>
          </p:nvPicPr>
          <p:blipFill>
            <a:blip r:embed="rId2" cstate="print"/>
            <a:srcRect l="6511" t="18291" r="9360" b="77478"/>
            <a:stretch>
              <a:fillRect/>
            </a:stretch>
          </p:blipFill>
          <p:spPr bwMode="auto">
            <a:xfrm>
              <a:off x="491" y="3960"/>
              <a:ext cx="4881" cy="99"/>
            </a:xfrm>
            <a:prstGeom prst="rect">
              <a:avLst/>
            </a:prstGeom>
            <a:noFill/>
          </p:spPr>
        </p:pic>
        <p:pic>
          <p:nvPicPr>
            <p:cNvPr id="19463" name="Picture 7" descr="CoalCoal LogosCoal Colour Transp"/>
            <p:cNvPicPr>
              <a:picLocks noChangeAspect="1" noChangeArrowheads="1"/>
            </p:cNvPicPr>
            <p:nvPr/>
          </p:nvPicPr>
          <p:blipFill>
            <a:blip r:embed="rId3" cstate="print"/>
            <a:srcRect/>
            <a:stretch>
              <a:fillRect/>
            </a:stretch>
          </p:blipFill>
          <p:spPr bwMode="auto">
            <a:xfrm>
              <a:off x="264" y="44"/>
              <a:ext cx="1008" cy="642"/>
            </a:xfrm>
            <a:prstGeom prst="rect">
              <a:avLst/>
            </a:prstGeom>
            <a:noFill/>
          </p:spPr>
        </p:pic>
        <p:sp>
          <p:nvSpPr>
            <p:cNvPr id="19464" name="Text Box 8"/>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19465" name="Text Box 9"/>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grpSp>
        <p:nvGrpSpPr>
          <p:cNvPr id="3" name="Group 10"/>
          <p:cNvGrpSpPr>
            <a:grpSpLocks/>
          </p:cNvGrpSpPr>
          <p:nvPr/>
        </p:nvGrpSpPr>
        <p:grpSpPr bwMode="auto">
          <a:xfrm>
            <a:off x="0" y="0"/>
            <a:ext cx="2044700" cy="1192213"/>
            <a:chOff x="0" y="0"/>
            <a:chExt cx="1288" cy="751"/>
          </a:xfrm>
        </p:grpSpPr>
        <p:sp>
          <p:nvSpPr>
            <p:cNvPr id="19467" name="Rectangle 11"/>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2"/>
            <p:cNvGrpSpPr>
              <a:grpSpLocks/>
            </p:cNvGrpSpPr>
            <p:nvPr/>
          </p:nvGrpSpPr>
          <p:grpSpPr bwMode="auto">
            <a:xfrm>
              <a:off x="265" y="80"/>
              <a:ext cx="499" cy="671"/>
              <a:chOff x="1842" y="2424"/>
              <a:chExt cx="906" cy="1350"/>
            </a:xfrm>
          </p:grpSpPr>
          <p:grpSp>
            <p:nvGrpSpPr>
              <p:cNvPr id="5" name="Group 13"/>
              <p:cNvGrpSpPr>
                <a:grpSpLocks/>
              </p:cNvGrpSpPr>
              <p:nvPr/>
            </p:nvGrpSpPr>
            <p:grpSpPr bwMode="auto">
              <a:xfrm>
                <a:off x="1842" y="2424"/>
                <a:ext cx="906" cy="1037"/>
                <a:chOff x="1914" y="1476"/>
                <a:chExt cx="906" cy="1037"/>
              </a:xfrm>
            </p:grpSpPr>
            <p:sp>
              <p:nvSpPr>
                <p:cNvPr id="19470" name="AutoShape 14"/>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19471" name="Line 15"/>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19472" name="AutoShape 16"/>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19473" name="AutoShape 17"/>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19474" name="Line 18"/>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19475" name="WordArt 19"/>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19476" name="Line 20"/>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19477" name="WordArt 21"/>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2"/>
          <p:cNvGrpSpPr>
            <a:grpSpLocks/>
          </p:cNvGrpSpPr>
          <p:nvPr/>
        </p:nvGrpSpPr>
        <p:grpSpPr bwMode="auto">
          <a:xfrm>
            <a:off x="8050213" y="203200"/>
            <a:ext cx="865187" cy="831850"/>
            <a:chOff x="5607" y="3750"/>
            <a:chExt cx="462" cy="435"/>
          </a:xfrm>
        </p:grpSpPr>
        <p:sp>
          <p:nvSpPr>
            <p:cNvPr id="19479" name="Rectangle 23"/>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19480" name="Rectangle 24"/>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19481" name="Rectangle 25"/>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9482" name="Rectangle 26"/>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9483" name="Rectangle 27"/>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19484" name="Rectangle 28"/>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19485" name="Rectangle 29"/>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19486" name="Rectangle 30"/>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19487" name="Rectangle 31"/>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19488" name="Rectangle 32"/>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19489" name="Rectangle 33"/>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9490" name="Rectangle 34"/>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9491" name="Rectangle 35"/>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19492" name="Rectangle 36"/>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19493" name="Rectangle 37"/>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306763" y="514350"/>
            <a:ext cx="2468562" cy="701675"/>
          </a:xfrm>
          <a:prstGeom prst="rect">
            <a:avLst/>
          </a:prstGeom>
          <a:noFill/>
          <a:ln w="9525">
            <a:noFill/>
            <a:miter lim="800000"/>
            <a:headEnd/>
            <a:tailEnd/>
          </a:ln>
          <a:effectLst>
            <a:outerShdw dist="63500" dir="8587806" algn="ctr" rotWithShape="0">
              <a:schemeClr val="folHlink"/>
            </a:outerShdw>
          </a:effectLst>
        </p:spPr>
        <p:txBody>
          <a:bodyPr wrap="none">
            <a:spAutoFit/>
          </a:bodyPr>
          <a:lstStyle/>
          <a:p>
            <a:pPr algn="ctr"/>
            <a:r>
              <a:rPr lang="en-US" sz="4000" b="1">
                <a:solidFill>
                  <a:srgbClr val="663300"/>
                </a:solidFill>
              </a:rPr>
              <a:t>ACTIONS</a:t>
            </a:r>
          </a:p>
        </p:txBody>
      </p:sp>
      <p:sp>
        <p:nvSpPr>
          <p:cNvPr id="20483" name="Text Box 3"/>
          <p:cNvSpPr txBox="1">
            <a:spLocks noChangeArrowheads="1"/>
          </p:cNvSpPr>
          <p:nvPr/>
        </p:nvSpPr>
        <p:spPr bwMode="auto">
          <a:xfrm>
            <a:off x="114300" y="1787525"/>
            <a:ext cx="9029700" cy="3382963"/>
          </a:xfrm>
          <a:prstGeom prst="rect">
            <a:avLst/>
          </a:prstGeom>
          <a:noFill/>
          <a:ln w="9525">
            <a:noFill/>
            <a:miter lim="800000"/>
            <a:headEnd/>
            <a:tailEnd/>
          </a:ln>
          <a:effectLst/>
        </p:spPr>
        <p:txBody>
          <a:bodyPr>
            <a:spAutoFit/>
          </a:bodyPr>
          <a:lstStyle/>
          <a:p>
            <a:r>
              <a:rPr lang="en-US" sz="3200" b="1">
                <a:solidFill>
                  <a:srgbClr val="99FFCC"/>
                </a:solidFill>
              </a:rPr>
              <a:t>GREEN</a:t>
            </a:r>
            <a:r>
              <a:rPr lang="en-US" sz="2000" b="1"/>
              <a:t>	       No action required, continue routine monitoring</a:t>
            </a:r>
          </a:p>
          <a:p>
            <a:endParaRPr lang="en-US" sz="2000" b="1"/>
          </a:p>
          <a:p>
            <a:r>
              <a:rPr lang="en-US" sz="3200" b="1">
                <a:solidFill>
                  <a:srgbClr val="FFFF00"/>
                </a:solidFill>
              </a:rPr>
              <a:t>YELLOW  </a:t>
            </a:r>
            <a:r>
              <a:rPr lang="en-US" sz="2000" b="1"/>
              <a:t>      Install additional reinforcement.  Length and type</a:t>
            </a:r>
          </a:p>
          <a:p>
            <a:r>
              <a:rPr lang="en-US" sz="2000" b="1"/>
              <a:t>		        of support to be determined by investigations</a:t>
            </a:r>
          </a:p>
          <a:p>
            <a:r>
              <a:rPr lang="en-US" sz="2000" b="1"/>
              <a:t>		        co-ordinated by Shift Boss / Mine Overseer / Roof</a:t>
            </a:r>
          </a:p>
          <a:p>
            <a:r>
              <a:rPr lang="en-US" sz="2000" b="1"/>
              <a:t>		        Control Officer.</a:t>
            </a:r>
          </a:p>
          <a:p>
            <a:endParaRPr lang="en-US" sz="2000" b="1"/>
          </a:p>
          <a:p>
            <a:r>
              <a:rPr lang="en-US" sz="3200" b="1">
                <a:solidFill>
                  <a:srgbClr val="FF0000"/>
                </a:solidFill>
              </a:rPr>
              <a:t>RED</a:t>
            </a:r>
            <a:r>
              <a:rPr lang="en-US" sz="2000" b="1"/>
              <a:t>		       Restrict access.  Consult Shift Boss / Mine Overseer /</a:t>
            </a:r>
          </a:p>
          <a:p>
            <a:r>
              <a:rPr lang="en-US" sz="2000" b="1"/>
              <a:t>		        Roof Control Officer.</a:t>
            </a:r>
          </a:p>
        </p:txBody>
      </p:sp>
      <p:grpSp>
        <p:nvGrpSpPr>
          <p:cNvPr id="2" name="Group 4"/>
          <p:cNvGrpSpPr>
            <a:grpSpLocks/>
          </p:cNvGrpSpPr>
          <p:nvPr/>
        </p:nvGrpSpPr>
        <p:grpSpPr bwMode="auto">
          <a:xfrm>
            <a:off x="419100" y="69850"/>
            <a:ext cx="8466138" cy="6667500"/>
            <a:chOff x="264" y="44"/>
            <a:chExt cx="5333" cy="4200"/>
          </a:xfrm>
        </p:grpSpPr>
        <p:pic>
          <p:nvPicPr>
            <p:cNvPr id="20485" name="Picture 5" descr="Presentation2"/>
            <p:cNvPicPr>
              <a:picLocks noChangeAspect="1" noChangeArrowheads="1"/>
            </p:cNvPicPr>
            <p:nvPr/>
          </p:nvPicPr>
          <p:blipFill>
            <a:blip r:embed="rId2" cstate="print"/>
            <a:srcRect l="6511" t="18291" r="9360" b="77478"/>
            <a:stretch>
              <a:fillRect/>
            </a:stretch>
          </p:blipFill>
          <p:spPr bwMode="auto">
            <a:xfrm>
              <a:off x="494" y="747"/>
              <a:ext cx="4881" cy="99"/>
            </a:xfrm>
            <a:prstGeom prst="rect">
              <a:avLst/>
            </a:prstGeom>
            <a:noFill/>
          </p:spPr>
        </p:pic>
        <p:pic>
          <p:nvPicPr>
            <p:cNvPr id="20486" name="Picture 6" descr="Presentation2"/>
            <p:cNvPicPr>
              <a:picLocks noChangeAspect="1" noChangeArrowheads="1"/>
            </p:cNvPicPr>
            <p:nvPr/>
          </p:nvPicPr>
          <p:blipFill>
            <a:blip r:embed="rId2" cstate="print"/>
            <a:srcRect l="6511" t="18291" r="9360" b="77478"/>
            <a:stretch>
              <a:fillRect/>
            </a:stretch>
          </p:blipFill>
          <p:spPr bwMode="auto">
            <a:xfrm>
              <a:off x="491" y="3960"/>
              <a:ext cx="4881" cy="99"/>
            </a:xfrm>
            <a:prstGeom prst="rect">
              <a:avLst/>
            </a:prstGeom>
            <a:noFill/>
          </p:spPr>
        </p:pic>
        <p:pic>
          <p:nvPicPr>
            <p:cNvPr id="20487" name="Picture 7" descr="CoalCoal LogosCoal Colour Transp"/>
            <p:cNvPicPr>
              <a:picLocks noChangeAspect="1" noChangeArrowheads="1"/>
            </p:cNvPicPr>
            <p:nvPr/>
          </p:nvPicPr>
          <p:blipFill>
            <a:blip r:embed="rId3" cstate="print"/>
            <a:srcRect/>
            <a:stretch>
              <a:fillRect/>
            </a:stretch>
          </p:blipFill>
          <p:spPr bwMode="auto">
            <a:xfrm>
              <a:off x="264" y="44"/>
              <a:ext cx="1008" cy="642"/>
            </a:xfrm>
            <a:prstGeom prst="rect">
              <a:avLst/>
            </a:prstGeom>
            <a:noFill/>
          </p:spPr>
        </p:pic>
        <p:sp>
          <p:nvSpPr>
            <p:cNvPr id="20488" name="Text Box 8"/>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20489" name="Text Box 9"/>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sp>
        <p:nvSpPr>
          <p:cNvPr id="20490" name="AutoShape 10"/>
          <p:cNvSpPr>
            <a:spLocks noChangeArrowheads="1"/>
          </p:cNvSpPr>
          <p:nvPr/>
        </p:nvSpPr>
        <p:spPr bwMode="auto">
          <a:xfrm>
            <a:off x="6032500" y="4737100"/>
            <a:ext cx="2222500" cy="723900"/>
          </a:xfrm>
          <a:prstGeom prst="wave">
            <a:avLst>
              <a:gd name="adj1" fmla="val 13005"/>
              <a:gd name="adj2" fmla="val 0"/>
            </a:avLst>
          </a:prstGeom>
          <a:solidFill>
            <a:schemeClr val="bg1"/>
          </a:solidFill>
          <a:ln w="9525">
            <a:noFill/>
            <a:round/>
            <a:headEnd/>
            <a:tailEnd/>
          </a:ln>
          <a:effectLst/>
        </p:spPr>
        <p:txBody>
          <a:bodyPr wrap="none" anchor="ctr"/>
          <a:lstStyle/>
          <a:p>
            <a:endParaRPr lang="en-US"/>
          </a:p>
        </p:txBody>
      </p:sp>
      <p:grpSp>
        <p:nvGrpSpPr>
          <p:cNvPr id="3" name="Group 11"/>
          <p:cNvGrpSpPr>
            <a:grpSpLocks/>
          </p:cNvGrpSpPr>
          <p:nvPr/>
        </p:nvGrpSpPr>
        <p:grpSpPr bwMode="auto">
          <a:xfrm>
            <a:off x="0" y="0"/>
            <a:ext cx="2044700" cy="1192213"/>
            <a:chOff x="0" y="0"/>
            <a:chExt cx="1288" cy="751"/>
          </a:xfrm>
        </p:grpSpPr>
        <p:sp>
          <p:nvSpPr>
            <p:cNvPr id="20492" name="Rectangle 12"/>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3"/>
            <p:cNvGrpSpPr>
              <a:grpSpLocks/>
            </p:cNvGrpSpPr>
            <p:nvPr/>
          </p:nvGrpSpPr>
          <p:grpSpPr bwMode="auto">
            <a:xfrm>
              <a:off x="265" y="80"/>
              <a:ext cx="499" cy="671"/>
              <a:chOff x="1842" y="2424"/>
              <a:chExt cx="906" cy="1350"/>
            </a:xfrm>
          </p:grpSpPr>
          <p:grpSp>
            <p:nvGrpSpPr>
              <p:cNvPr id="5" name="Group 14"/>
              <p:cNvGrpSpPr>
                <a:grpSpLocks/>
              </p:cNvGrpSpPr>
              <p:nvPr/>
            </p:nvGrpSpPr>
            <p:grpSpPr bwMode="auto">
              <a:xfrm>
                <a:off x="1842" y="2424"/>
                <a:ext cx="906" cy="1037"/>
                <a:chOff x="1914" y="1476"/>
                <a:chExt cx="906" cy="1037"/>
              </a:xfrm>
            </p:grpSpPr>
            <p:sp>
              <p:nvSpPr>
                <p:cNvPr id="20495" name="AutoShape 15"/>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20496" name="Line 16"/>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20497" name="AutoShape 17"/>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20498" name="AutoShape 18"/>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20499" name="Line 19"/>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20500" name="WordArt 20"/>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20501" name="Line 21"/>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20502" name="WordArt 22"/>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3"/>
          <p:cNvGrpSpPr>
            <a:grpSpLocks/>
          </p:cNvGrpSpPr>
          <p:nvPr/>
        </p:nvGrpSpPr>
        <p:grpSpPr bwMode="auto">
          <a:xfrm>
            <a:off x="8050213" y="203200"/>
            <a:ext cx="865187" cy="831850"/>
            <a:chOff x="5607" y="3750"/>
            <a:chExt cx="462" cy="435"/>
          </a:xfrm>
        </p:grpSpPr>
        <p:sp>
          <p:nvSpPr>
            <p:cNvPr id="20504" name="Rectangle 24"/>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20505" name="Rectangle 25"/>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20506" name="Rectangle 26"/>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20507" name="Rectangle 27"/>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20508" name="Rectangle 28"/>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20509" name="Rectangle 29"/>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20510" name="Rectangle 30"/>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20511" name="Rectangle 31"/>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20512" name="Rectangle 32"/>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20513" name="Rectangle 33"/>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20514" name="Rectangle 34"/>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20515" name="Rectangle 35"/>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20516" name="Rectangle 36"/>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20517" name="Rectangle 37"/>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20518" name="Rectangle 38"/>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11425" y="465138"/>
            <a:ext cx="4251325" cy="762000"/>
          </a:xfrm>
          <a:prstGeom prst="rect">
            <a:avLst/>
          </a:prstGeom>
          <a:noFill/>
          <a:ln w="9525">
            <a:noFill/>
            <a:miter lim="800000"/>
            <a:headEnd/>
            <a:tailEnd/>
          </a:ln>
          <a:effectLst>
            <a:outerShdw dist="63500" dir="8587806" algn="ctr" rotWithShape="0">
              <a:schemeClr val="folHlink"/>
            </a:outerShdw>
          </a:effectLst>
        </p:spPr>
        <p:txBody>
          <a:bodyPr wrap="none">
            <a:spAutoFit/>
          </a:bodyPr>
          <a:lstStyle/>
          <a:p>
            <a:pPr algn="ctr"/>
            <a:r>
              <a:rPr lang="en-US" sz="4400" b="1" u="sng">
                <a:solidFill>
                  <a:srgbClr val="663300"/>
                </a:solidFill>
              </a:rPr>
              <a:t>GOLDEN RULE</a:t>
            </a:r>
          </a:p>
        </p:txBody>
      </p:sp>
      <p:sp>
        <p:nvSpPr>
          <p:cNvPr id="21507" name="Text Box 3"/>
          <p:cNvSpPr txBox="1">
            <a:spLocks noChangeArrowheads="1"/>
          </p:cNvSpPr>
          <p:nvPr/>
        </p:nvSpPr>
        <p:spPr bwMode="auto">
          <a:xfrm>
            <a:off x="534988" y="1741488"/>
            <a:ext cx="7824787" cy="3930650"/>
          </a:xfrm>
          <a:prstGeom prst="rect">
            <a:avLst/>
          </a:prstGeom>
          <a:noFill/>
          <a:ln w="9525">
            <a:noFill/>
            <a:miter lim="800000"/>
            <a:headEnd/>
            <a:tailEnd/>
          </a:ln>
          <a:effectLst>
            <a:outerShdw dist="63500" dir="8587806" algn="ctr" rotWithShape="0">
              <a:schemeClr val="folHlink"/>
            </a:outerShdw>
          </a:effectLst>
        </p:spPr>
        <p:txBody>
          <a:bodyPr wrap="none">
            <a:spAutoFit/>
          </a:bodyPr>
          <a:lstStyle/>
          <a:p>
            <a:pPr algn="ctr"/>
            <a:r>
              <a:rPr lang="en-US" sz="4400" b="1">
                <a:solidFill>
                  <a:srgbClr val="663300"/>
                </a:solidFill>
              </a:rPr>
              <a:t>IF YOU SEE ANY TELL TALE</a:t>
            </a:r>
          </a:p>
          <a:p>
            <a:pPr algn="ctr"/>
            <a:r>
              <a:rPr lang="en-US" sz="4400" b="1">
                <a:solidFill>
                  <a:srgbClr val="663300"/>
                </a:solidFill>
              </a:rPr>
              <a:t>IN </a:t>
            </a:r>
            <a:r>
              <a:rPr lang="en-US" sz="4400" b="1">
                <a:solidFill>
                  <a:srgbClr val="FFFF00"/>
                </a:solidFill>
              </a:rPr>
              <a:t>YELLOW</a:t>
            </a:r>
            <a:r>
              <a:rPr lang="en-US" sz="4400" b="1">
                <a:solidFill>
                  <a:srgbClr val="663300"/>
                </a:solidFill>
              </a:rPr>
              <a:t> SECTOR</a:t>
            </a:r>
          </a:p>
          <a:p>
            <a:pPr algn="ctr"/>
            <a:endParaRPr lang="en-US" sz="4400" b="1">
              <a:solidFill>
                <a:srgbClr val="663300"/>
              </a:solidFill>
            </a:endParaRPr>
          </a:p>
          <a:p>
            <a:pPr algn="ctr"/>
            <a:r>
              <a:rPr lang="en-US" sz="4400" b="1">
                <a:solidFill>
                  <a:srgbClr val="663300"/>
                </a:solidFill>
              </a:rPr>
              <a:t> </a:t>
            </a:r>
            <a:r>
              <a:rPr lang="en-US" sz="6000" b="1">
                <a:solidFill>
                  <a:srgbClr val="663300"/>
                </a:solidFill>
              </a:rPr>
              <a:t>INFORM YOUR </a:t>
            </a:r>
          </a:p>
          <a:p>
            <a:pPr algn="ctr"/>
            <a:r>
              <a:rPr lang="en-US" sz="6000" b="1">
                <a:solidFill>
                  <a:srgbClr val="663300"/>
                </a:solidFill>
              </a:rPr>
              <a:t>SUPERVISOR</a:t>
            </a:r>
            <a:endParaRPr lang="en-US" sz="4400" b="1">
              <a:solidFill>
                <a:srgbClr val="663300"/>
              </a:solidFill>
            </a:endParaRPr>
          </a:p>
        </p:txBody>
      </p:sp>
      <p:grpSp>
        <p:nvGrpSpPr>
          <p:cNvPr id="2" name="Group 4"/>
          <p:cNvGrpSpPr>
            <a:grpSpLocks/>
          </p:cNvGrpSpPr>
          <p:nvPr/>
        </p:nvGrpSpPr>
        <p:grpSpPr bwMode="auto">
          <a:xfrm>
            <a:off x="419100" y="69850"/>
            <a:ext cx="8466138" cy="6667500"/>
            <a:chOff x="264" y="44"/>
            <a:chExt cx="5333" cy="4200"/>
          </a:xfrm>
        </p:grpSpPr>
        <p:pic>
          <p:nvPicPr>
            <p:cNvPr id="21509" name="Picture 5" descr="Presentation2"/>
            <p:cNvPicPr>
              <a:picLocks noChangeAspect="1" noChangeArrowheads="1"/>
            </p:cNvPicPr>
            <p:nvPr/>
          </p:nvPicPr>
          <p:blipFill>
            <a:blip r:embed="rId2" cstate="print"/>
            <a:srcRect l="6511" t="18291" r="9360" b="77478"/>
            <a:stretch>
              <a:fillRect/>
            </a:stretch>
          </p:blipFill>
          <p:spPr bwMode="auto">
            <a:xfrm>
              <a:off x="494" y="747"/>
              <a:ext cx="4881" cy="99"/>
            </a:xfrm>
            <a:prstGeom prst="rect">
              <a:avLst/>
            </a:prstGeom>
            <a:noFill/>
          </p:spPr>
        </p:pic>
        <p:pic>
          <p:nvPicPr>
            <p:cNvPr id="21510" name="Picture 6" descr="Presentation2"/>
            <p:cNvPicPr>
              <a:picLocks noChangeAspect="1" noChangeArrowheads="1"/>
            </p:cNvPicPr>
            <p:nvPr/>
          </p:nvPicPr>
          <p:blipFill>
            <a:blip r:embed="rId2" cstate="print"/>
            <a:srcRect l="6511" t="18291" r="9360" b="77478"/>
            <a:stretch>
              <a:fillRect/>
            </a:stretch>
          </p:blipFill>
          <p:spPr bwMode="auto">
            <a:xfrm>
              <a:off x="491" y="3960"/>
              <a:ext cx="4881" cy="99"/>
            </a:xfrm>
            <a:prstGeom prst="rect">
              <a:avLst/>
            </a:prstGeom>
            <a:noFill/>
          </p:spPr>
        </p:pic>
        <p:pic>
          <p:nvPicPr>
            <p:cNvPr id="21511" name="Picture 7" descr="CoalCoal LogosCoal Colour Transp"/>
            <p:cNvPicPr>
              <a:picLocks noChangeAspect="1" noChangeArrowheads="1"/>
            </p:cNvPicPr>
            <p:nvPr/>
          </p:nvPicPr>
          <p:blipFill>
            <a:blip r:embed="rId3" cstate="print"/>
            <a:srcRect/>
            <a:stretch>
              <a:fillRect/>
            </a:stretch>
          </p:blipFill>
          <p:spPr bwMode="auto">
            <a:xfrm>
              <a:off x="264" y="44"/>
              <a:ext cx="1008" cy="642"/>
            </a:xfrm>
            <a:prstGeom prst="rect">
              <a:avLst/>
            </a:prstGeom>
            <a:noFill/>
          </p:spPr>
        </p:pic>
        <p:sp>
          <p:nvSpPr>
            <p:cNvPr id="21512" name="Text Box 8"/>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21513" name="Text Box 9"/>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grpSp>
        <p:nvGrpSpPr>
          <p:cNvPr id="3" name="Group 10"/>
          <p:cNvGrpSpPr>
            <a:grpSpLocks/>
          </p:cNvGrpSpPr>
          <p:nvPr/>
        </p:nvGrpSpPr>
        <p:grpSpPr bwMode="auto">
          <a:xfrm>
            <a:off x="0" y="0"/>
            <a:ext cx="2044700" cy="1192213"/>
            <a:chOff x="0" y="0"/>
            <a:chExt cx="1288" cy="751"/>
          </a:xfrm>
        </p:grpSpPr>
        <p:sp>
          <p:nvSpPr>
            <p:cNvPr id="21515" name="Rectangle 11"/>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2"/>
            <p:cNvGrpSpPr>
              <a:grpSpLocks/>
            </p:cNvGrpSpPr>
            <p:nvPr/>
          </p:nvGrpSpPr>
          <p:grpSpPr bwMode="auto">
            <a:xfrm>
              <a:off x="265" y="80"/>
              <a:ext cx="499" cy="671"/>
              <a:chOff x="1842" y="2424"/>
              <a:chExt cx="906" cy="1350"/>
            </a:xfrm>
          </p:grpSpPr>
          <p:grpSp>
            <p:nvGrpSpPr>
              <p:cNvPr id="5" name="Group 13"/>
              <p:cNvGrpSpPr>
                <a:grpSpLocks/>
              </p:cNvGrpSpPr>
              <p:nvPr/>
            </p:nvGrpSpPr>
            <p:grpSpPr bwMode="auto">
              <a:xfrm>
                <a:off x="1842" y="2424"/>
                <a:ext cx="906" cy="1037"/>
                <a:chOff x="1914" y="1476"/>
                <a:chExt cx="906" cy="1037"/>
              </a:xfrm>
            </p:grpSpPr>
            <p:sp>
              <p:nvSpPr>
                <p:cNvPr id="21518" name="AutoShape 14"/>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21519" name="Line 15"/>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21520" name="AutoShape 16"/>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21521" name="AutoShape 17"/>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21522" name="Line 18"/>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21523" name="WordArt 19"/>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21524" name="Line 20"/>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21525" name="WordArt 21"/>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2"/>
          <p:cNvGrpSpPr>
            <a:grpSpLocks/>
          </p:cNvGrpSpPr>
          <p:nvPr/>
        </p:nvGrpSpPr>
        <p:grpSpPr bwMode="auto">
          <a:xfrm>
            <a:off x="8050213" y="203200"/>
            <a:ext cx="865187" cy="831850"/>
            <a:chOff x="5607" y="3750"/>
            <a:chExt cx="462" cy="435"/>
          </a:xfrm>
        </p:grpSpPr>
        <p:sp>
          <p:nvSpPr>
            <p:cNvPr id="21527" name="Rectangle 23"/>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21528" name="Rectangle 24"/>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21529" name="Rectangle 25"/>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21530" name="Rectangle 26"/>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21531" name="Rectangle 27"/>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21532" name="Rectangle 28"/>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21533" name="Rectangle 29"/>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21534" name="Rectangle 30"/>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21535" name="Rectangle 31"/>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21536" name="Rectangle 32"/>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21537" name="Rectangle 33"/>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21538" name="Rectangle 34"/>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21539" name="Rectangle 35"/>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21540" name="Rectangle 36"/>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21541" name="Rectangle 37"/>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511425" y="465138"/>
            <a:ext cx="4251325" cy="762000"/>
          </a:xfrm>
          <a:prstGeom prst="rect">
            <a:avLst/>
          </a:prstGeom>
          <a:noFill/>
          <a:ln w="9525">
            <a:noFill/>
            <a:miter lim="800000"/>
            <a:headEnd/>
            <a:tailEnd/>
          </a:ln>
          <a:effectLst>
            <a:outerShdw dist="63500" dir="8587806" algn="ctr" rotWithShape="0">
              <a:schemeClr val="folHlink"/>
            </a:outerShdw>
          </a:effectLst>
        </p:spPr>
        <p:txBody>
          <a:bodyPr wrap="none">
            <a:spAutoFit/>
          </a:bodyPr>
          <a:lstStyle/>
          <a:p>
            <a:pPr algn="ctr"/>
            <a:r>
              <a:rPr lang="en-US" sz="4400" b="1" u="sng">
                <a:solidFill>
                  <a:srgbClr val="663300"/>
                </a:solidFill>
              </a:rPr>
              <a:t>GOLDEN RULE</a:t>
            </a:r>
          </a:p>
        </p:txBody>
      </p:sp>
      <p:sp>
        <p:nvSpPr>
          <p:cNvPr id="22531" name="Text Box 3"/>
          <p:cNvSpPr txBox="1">
            <a:spLocks noChangeArrowheads="1"/>
          </p:cNvSpPr>
          <p:nvPr/>
        </p:nvSpPr>
        <p:spPr bwMode="auto">
          <a:xfrm>
            <a:off x="309563" y="1550988"/>
            <a:ext cx="8569325" cy="4568825"/>
          </a:xfrm>
          <a:prstGeom prst="rect">
            <a:avLst/>
          </a:prstGeom>
          <a:noFill/>
          <a:ln w="9525">
            <a:noFill/>
            <a:miter lim="800000"/>
            <a:headEnd/>
            <a:tailEnd/>
          </a:ln>
          <a:effectLst>
            <a:outerShdw dist="63500" dir="8587806" algn="ctr" rotWithShape="0">
              <a:schemeClr val="folHlink"/>
            </a:outerShdw>
          </a:effectLst>
        </p:spPr>
        <p:txBody>
          <a:bodyPr wrap="none">
            <a:spAutoFit/>
          </a:bodyPr>
          <a:lstStyle/>
          <a:p>
            <a:pPr algn="ctr"/>
            <a:r>
              <a:rPr lang="en-US" sz="4400" b="1">
                <a:solidFill>
                  <a:srgbClr val="663300"/>
                </a:solidFill>
              </a:rPr>
              <a:t>IF YOU SEE ANY TELL TALE</a:t>
            </a:r>
          </a:p>
          <a:p>
            <a:pPr algn="ctr"/>
            <a:r>
              <a:rPr lang="en-US" sz="4400" b="1">
                <a:solidFill>
                  <a:srgbClr val="663300"/>
                </a:solidFill>
              </a:rPr>
              <a:t>IN </a:t>
            </a:r>
            <a:r>
              <a:rPr lang="en-US" sz="4400" b="1">
                <a:solidFill>
                  <a:srgbClr val="FF0000"/>
                </a:solidFill>
              </a:rPr>
              <a:t>RED</a:t>
            </a:r>
            <a:r>
              <a:rPr lang="en-US" sz="4400" b="1">
                <a:solidFill>
                  <a:srgbClr val="663300"/>
                </a:solidFill>
              </a:rPr>
              <a:t> SECTOR</a:t>
            </a:r>
          </a:p>
          <a:p>
            <a:pPr algn="ctr"/>
            <a:endParaRPr lang="en-US" sz="4400" b="1">
              <a:solidFill>
                <a:srgbClr val="663300"/>
              </a:solidFill>
            </a:endParaRPr>
          </a:p>
          <a:p>
            <a:pPr algn="ctr"/>
            <a:r>
              <a:rPr lang="en-US" sz="4400" b="1">
                <a:solidFill>
                  <a:srgbClr val="663300"/>
                </a:solidFill>
              </a:rPr>
              <a:t> </a:t>
            </a:r>
            <a:r>
              <a:rPr lang="en-US" sz="5400" b="1">
                <a:solidFill>
                  <a:srgbClr val="FF0000"/>
                </a:solidFill>
              </a:rPr>
              <a:t>WITHDRAW FROM AREA</a:t>
            </a:r>
          </a:p>
          <a:p>
            <a:pPr algn="ctr"/>
            <a:r>
              <a:rPr lang="en-US" sz="5400" b="1">
                <a:solidFill>
                  <a:srgbClr val="FF0000"/>
                </a:solidFill>
              </a:rPr>
              <a:t> AND INFORM YOUR </a:t>
            </a:r>
          </a:p>
          <a:p>
            <a:pPr algn="ctr"/>
            <a:r>
              <a:rPr lang="en-US" sz="5400" b="1">
                <a:solidFill>
                  <a:srgbClr val="FF0000"/>
                </a:solidFill>
              </a:rPr>
              <a:t>SUPERVISOR</a:t>
            </a:r>
            <a:endParaRPr lang="en-US" sz="4400" b="1">
              <a:solidFill>
                <a:srgbClr val="FF0000"/>
              </a:solidFill>
            </a:endParaRPr>
          </a:p>
        </p:txBody>
      </p:sp>
      <p:grpSp>
        <p:nvGrpSpPr>
          <p:cNvPr id="2" name="Group 4"/>
          <p:cNvGrpSpPr>
            <a:grpSpLocks/>
          </p:cNvGrpSpPr>
          <p:nvPr/>
        </p:nvGrpSpPr>
        <p:grpSpPr bwMode="auto">
          <a:xfrm>
            <a:off x="419100" y="69850"/>
            <a:ext cx="8466138" cy="6667500"/>
            <a:chOff x="264" y="44"/>
            <a:chExt cx="5333" cy="4200"/>
          </a:xfrm>
        </p:grpSpPr>
        <p:pic>
          <p:nvPicPr>
            <p:cNvPr id="22533" name="Picture 5" descr="Presentation2"/>
            <p:cNvPicPr>
              <a:picLocks noChangeAspect="1" noChangeArrowheads="1"/>
            </p:cNvPicPr>
            <p:nvPr/>
          </p:nvPicPr>
          <p:blipFill>
            <a:blip r:embed="rId2" cstate="print"/>
            <a:srcRect l="6511" t="18291" r="9360" b="77478"/>
            <a:stretch>
              <a:fillRect/>
            </a:stretch>
          </p:blipFill>
          <p:spPr bwMode="auto">
            <a:xfrm>
              <a:off x="494" y="747"/>
              <a:ext cx="4881" cy="99"/>
            </a:xfrm>
            <a:prstGeom prst="rect">
              <a:avLst/>
            </a:prstGeom>
            <a:noFill/>
          </p:spPr>
        </p:pic>
        <p:pic>
          <p:nvPicPr>
            <p:cNvPr id="22534" name="Picture 6" descr="Presentation2"/>
            <p:cNvPicPr>
              <a:picLocks noChangeAspect="1" noChangeArrowheads="1"/>
            </p:cNvPicPr>
            <p:nvPr/>
          </p:nvPicPr>
          <p:blipFill>
            <a:blip r:embed="rId2" cstate="print"/>
            <a:srcRect l="6511" t="18291" r="9360" b="77478"/>
            <a:stretch>
              <a:fillRect/>
            </a:stretch>
          </p:blipFill>
          <p:spPr bwMode="auto">
            <a:xfrm>
              <a:off x="491" y="3960"/>
              <a:ext cx="4881" cy="99"/>
            </a:xfrm>
            <a:prstGeom prst="rect">
              <a:avLst/>
            </a:prstGeom>
            <a:noFill/>
          </p:spPr>
        </p:pic>
        <p:pic>
          <p:nvPicPr>
            <p:cNvPr id="22535" name="Picture 7" descr="CoalCoal LogosCoal Colour Transp"/>
            <p:cNvPicPr>
              <a:picLocks noChangeAspect="1" noChangeArrowheads="1"/>
            </p:cNvPicPr>
            <p:nvPr/>
          </p:nvPicPr>
          <p:blipFill>
            <a:blip r:embed="rId3" cstate="print"/>
            <a:srcRect/>
            <a:stretch>
              <a:fillRect/>
            </a:stretch>
          </p:blipFill>
          <p:spPr bwMode="auto">
            <a:xfrm>
              <a:off x="264" y="44"/>
              <a:ext cx="1008" cy="642"/>
            </a:xfrm>
            <a:prstGeom prst="rect">
              <a:avLst/>
            </a:prstGeom>
            <a:noFill/>
          </p:spPr>
        </p:pic>
        <p:sp>
          <p:nvSpPr>
            <p:cNvPr id="22536" name="Text Box 8"/>
            <p:cNvSpPr txBox="1">
              <a:spLocks noChangeArrowheads="1"/>
            </p:cNvSpPr>
            <p:nvPr/>
          </p:nvSpPr>
          <p:spPr bwMode="auto">
            <a:xfrm>
              <a:off x="480" y="4071"/>
              <a:ext cx="5020" cy="173"/>
            </a:xfrm>
            <a:prstGeom prst="rect">
              <a:avLst/>
            </a:prstGeom>
            <a:noFill/>
            <a:ln w="9525">
              <a:noFill/>
              <a:miter lim="800000"/>
              <a:headEnd/>
              <a:tailEnd/>
            </a:ln>
            <a:effectLst/>
          </p:spPr>
          <p:txBody>
            <a:bodyPr>
              <a:spAutoFit/>
            </a:bodyPr>
            <a:lstStyle/>
            <a:p>
              <a:pPr eaLnBrk="1" hangingPunct="1"/>
              <a:r>
                <a:rPr lang="en-GB" sz="1200" b="1" i="1">
                  <a:solidFill>
                    <a:srgbClr val="000066"/>
                  </a:solidFill>
                </a:rPr>
                <a:t>Ground Control Training Programme                                                                                                    </a:t>
              </a:r>
              <a:endParaRPr lang="en-GB" sz="1200" i="1">
                <a:solidFill>
                  <a:srgbClr val="000066"/>
                </a:solidFill>
                <a:latin typeface="Times New Roman" pitchFamily="18" charset="0"/>
              </a:endParaRPr>
            </a:p>
          </p:txBody>
        </p:sp>
        <p:sp>
          <p:nvSpPr>
            <p:cNvPr id="22537" name="Text Box 9"/>
            <p:cNvSpPr txBox="1">
              <a:spLocks noChangeArrowheads="1"/>
            </p:cNvSpPr>
            <p:nvPr/>
          </p:nvSpPr>
          <p:spPr bwMode="auto">
            <a:xfrm>
              <a:off x="994" y="157"/>
              <a:ext cx="4603" cy="442"/>
            </a:xfrm>
            <a:prstGeom prst="rect">
              <a:avLst/>
            </a:prstGeom>
            <a:noFill/>
            <a:ln w="9525">
              <a:noFill/>
              <a:miter lim="800000"/>
              <a:headEnd/>
              <a:tailEnd/>
            </a:ln>
            <a:effectLst/>
          </p:spPr>
          <p:txBody>
            <a:bodyPr>
              <a:spAutoFit/>
            </a:bodyPr>
            <a:lstStyle/>
            <a:p>
              <a:pPr algn="ctr" eaLnBrk="1" hangingPunct="1"/>
              <a:r>
                <a:rPr lang="en-GB" sz="1200" b="1">
                  <a:solidFill>
                    <a:srgbClr val="000066"/>
                  </a:solidFill>
                </a:rPr>
                <a:t>  – MEASUREMENT</a:t>
              </a:r>
            </a:p>
            <a:p>
              <a:pPr algn="ctr" eaLnBrk="1" hangingPunct="1"/>
              <a:endParaRPr lang="en-US" sz="2800" b="1">
                <a:solidFill>
                  <a:srgbClr val="000066"/>
                </a:solidFill>
              </a:endParaRPr>
            </a:p>
          </p:txBody>
        </p:sp>
      </p:grpSp>
      <p:grpSp>
        <p:nvGrpSpPr>
          <p:cNvPr id="3" name="Group 10"/>
          <p:cNvGrpSpPr>
            <a:grpSpLocks/>
          </p:cNvGrpSpPr>
          <p:nvPr/>
        </p:nvGrpSpPr>
        <p:grpSpPr bwMode="auto">
          <a:xfrm>
            <a:off x="0" y="0"/>
            <a:ext cx="2044700" cy="1192213"/>
            <a:chOff x="0" y="0"/>
            <a:chExt cx="1288" cy="751"/>
          </a:xfrm>
        </p:grpSpPr>
        <p:sp>
          <p:nvSpPr>
            <p:cNvPr id="22539" name="Rectangle 11"/>
            <p:cNvSpPr>
              <a:spLocks noChangeArrowheads="1"/>
            </p:cNvSpPr>
            <p:nvPr/>
          </p:nvSpPr>
          <p:spPr bwMode="auto">
            <a:xfrm>
              <a:off x="0" y="0"/>
              <a:ext cx="1288" cy="720"/>
            </a:xfrm>
            <a:prstGeom prst="rect">
              <a:avLst/>
            </a:prstGeom>
            <a:solidFill>
              <a:schemeClr val="bg1"/>
            </a:solidFill>
            <a:ln w="9525" algn="ctr">
              <a:solidFill>
                <a:schemeClr val="bg1"/>
              </a:solidFill>
              <a:miter lim="800000"/>
              <a:headEnd/>
              <a:tailEnd/>
            </a:ln>
            <a:effectLst/>
          </p:spPr>
          <p:txBody>
            <a:bodyPr wrap="none" anchor="ctr">
              <a:spAutoFit/>
            </a:bodyPr>
            <a:lstStyle/>
            <a:p>
              <a:endParaRPr lang="en-US"/>
            </a:p>
          </p:txBody>
        </p:sp>
        <p:grpSp>
          <p:nvGrpSpPr>
            <p:cNvPr id="4" name="Group 12"/>
            <p:cNvGrpSpPr>
              <a:grpSpLocks/>
            </p:cNvGrpSpPr>
            <p:nvPr/>
          </p:nvGrpSpPr>
          <p:grpSpPr bwMode="auto">
            <a:xfrm>
              <a:off x="265" y="80"/>
              <a:ext cx="499" cy="671"/>
              <a:chOff x="1842" y="2424"/>
              <a:chExt cx="906" cy="1350"/>
            </a:xfrm>
          </p:grpSpPr>
          <p:grpSp>
            <p:nvGrpSpPr>
              <p:cNvPr id="5" name="Group 13"/>
              <p:cNvGrpSpPr>
                <a:grpSpLocks/>
              </p:cNvGrpSpPr>
              <p:nvPr/>
            </p:nvGrpSpPr>
            <p:grpSpPr bwMode="auto">
              <a:xfrm>
                <a:off x="1842" y="2424"/>
                <a:ext cx="906" cy="1037"/>
                <a:chOff x="1914" y="1476"/>
                <a:chExt cx="906" cy="1037"/>
              </a:xfrm>
            </p:grpSpPr>
            <p:sp>
              <p:nvSpPr>
                <p:cNvPr id="22542" name="AutoShape 14"/>
                <p:cNvSpPr>
                  <a:spLocks noChangeArrowheads="1"/>
                </p:cNvSpPr>
                <p:nvPr/>
              </p:nvSpPr>
              <p:spPr bwMode="auto">
                <a:xfrm>
                  <a:off x="2133" y="1476"/>
                  <a:ext cx="469" cy="588"/>
                </a:xfrm>
                <a:prstGeom prst="triangle">
                  <a:avLst>
                    <a:gd name="adj" fmla="val 50000"/>
                  </a:avLst>
                </a:prstGeom>
                <a:solidFill>
                  <a:schemeClr val="tx1"/>
                </a:solidFill>
                <a:ln w="9525">
                  <a:solidFill>
                    <a:schemeClr val="bg1"/>
                  </a:solidFill>
                  <a:miter lim="800000"/>
                  <a:headEnd/>
                  <a:tailEnd/>
                </a:ln>
                <a:effectLst/>
              </p:spPr>
              <p:txBody>
                <a:bodyPr wrap="none" anchor="ctr"/>
                <a:lstStyle/>
                <a:p>
                  <a:endParaRPr lang="en-US"/>
                </a:p>
              </p:txBody>
            </p:sp>
            <p:sp>
              <p:nvSpPr>
                <p:cNvPr id="22543" name="Line 15"/>
                <p:cNvSpPr>
                  <a:spLocks noChangeShapeType="1"/>
                </p:cNvSpPr>
                <p:nvPr/>
              </p:nvSpPr>
              <p:spPr bwMode="auto">
                <a:xfrm flipH="1">
                  <a:off x="2130" y="1799"/>
                  <a:ext cx="367" cy="262"/>
                </a:xfrm>
                <a:prstGeom prst="line">
                  <a:avLst/>
                </a:prstGeom>
                <a:noFill/>
                <a:ln w="38100">
                  <a:solidFill>
                    <a:schemeClr val="bg1"/>
                  </a:solidFill>
                  <a:round/>
                  <a:headEnd/>
                  <a:tailEnd/>
                </a:ln>
                <a:effectLst/>
              </p:spPr>
              <p:txBody>
                <a:bodyPr/>
                <a:lstStyle/>
                <a:p>
                  <a:endParaRPr lang="en-US"/>
                </a:p>
              </p:txBody>
            </p:sp>
            <p:sp>
              <p:nvSpPr>
                <p:cNvPr id="22544" name="AutoShape 16"/>
                <p:cNvSpPr>
                  <a:spLocks noChangeArrowheads="1"/>
                </p:cNvSpPr>
                <p:nvPr/>
              </p:nvSpPr>
              <p:spPr bwMode="auto">
                <a:xfrm flipV="1">
                  <a:off x="2142" y="2065"/>
                  <a:ext cx="451" cy="258"/>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sp>
              <p:nvSpPr>
                <p:cNvPr id="22545" name="AutoShape 17"/>
                <p:cNvSpPr>
                  <a:spLocks noChangeArrowheads="1"/>
                </p:cNvSpPr>
                <p:nvPr/>
              </p:nvSpPr>
              <p:spPr bwMode="auto">
                <a:xfrm flipV="1">
                  <a:off x="2239" y="1810"/>
                  <a:ext cx="257" cy="275"/>
                </a:xfrm>
                <a:prstGeom prst="triangle">
                  <a:avLst>
                    <a:gd name="adj" fmla="val 50000"/>
                  </a:avLst>
                </a:prstGeom>
                <a:noFill/>
                <a:ln w="38100">
                  <a:solidFill>
                    <a:schemeClr val="bg1"/>
                  </a:solidFill>
                  <a:miter lim="800000"/>
                  <a:headEnd/>
                  <a:tailEnd/>
                </a:ln>
                <a:effectLst/>
              </p:spPr>
              <p:txBody>
                <a:bodyPr wrap="none" anchor="ctr"/>
                <a:lstStyle/>
                <a:p>
                  <a:endParaRPr lang="en-US"/>
                </a:p>
              </p:txBody>
            </p:sp>
            <p:sp>
              <p:nvSpPr>
                <p:cNvPr id="22546" name="Line 18"/>
                <p:cNvSpPr>
                  <a:spLocks noChangeShapeType="1"/>
                </p:cNvSpPr>
                <p:nvPr/>
              </p:nvSpPr>
              <p:spPr bwMode="auto">
                <a:xfrm flipH="1">
                  <a:off x="2368" y="2085"/>
                  <a:ext cx="5" cy="238"/>
                </a:xfrm>
                <a:prstGeom prst="line">
                  <a:avLst/>
                </a:prstGeom>
                <a:noFill/>
                <a:ln w="38100">
                  <a:solidFill>
                    <a:schemeClr val="bg1"/>
                  </a:solidFill>
                  <a:round/>
                  <a:headEnd/>
                  <a:tailEnd/>
                </a:ln>
                <a:effectLst/>
              </p:spPr>
              <p:txBody>
                <a:bodyPr/>
                <a:lstStyle/>
                <a:p>
                  <a:endParaRPr lang="en-US"/>
                </a:p>
              </p:txBody>
            </p:sp>
            <p:sp>
              <p:nvSpPr>
                <p:cNvPr id="22547" name="WordArt 19"/>
                <p:cNvSpPr>
                  <a:spLocks noChangeArrowheads="1" noChangeShapeType="1" noTextEdit="1"/>
                </p:cNvSpPr>
                <p:nvPr/>
              </p:nvSpPr>
              <p:spPr bwMode="auto">
                <a:xfrm>
                  <a:off x="1914" y="2222"/>
                  <a:ext cx="906" cy="291"/>
                </a:xfrm>
                <a:prstGeom prst="rect">
                  <a:avLst/>
                </a:prstGeom>
              </p:spPr>
              <p:txBody>
                <a:bodyPr wrap="none" fromWordArt="1">
                  <a:prstTxWarp prst="textCanDown">
                    <a:avLst>
                      <a:gd name="adj" fmla="val 33333"/>
                    </a:avLst>
                  </a:prstTxWarp>
                </a:bodyPr>
                <a:lstStyle/>
                <a:p>
                  <a:pPr algn="ctr"/>
                  <a:r>
                    <a:rPr lang="en-US" sz="3200" kern="10">
                      <a:ln w="9525">
                        <a:solidFill>
                          <a:srgbClr val="000000"/>
                        </a:solidFill>
                        <a:round/>
                        <a:headEnd/>
                        <a:tailEnd/>
                      </a:ln>
                      <a:solidFill>
                        <a:srgbClr val="000000"/>
                      </a:solidFill>
                      <a:latin typeface="Trebuchet MS"/>
                    </a:rPr>
                    <a:t>Coal India</a:t>
                  </a:r>
                </a:p>
              </p:txBody>
            </p:sp>
            <p:sp>
              <p:nvSpPr>
                <p:cNvPr id="22548" name="Line 20"/>
                <p:cNvSpPr>
                  <a:spLocks noChangeShapeType="1"/>
                </p:cNvSpPr>
                <p:nvPr/>
              </p:nvSpPr>
              <p:spPr bwMode="auto">
                <a:xfrm>
                  <a:off x="2245" y="1799"/>
                  <a:ext cx="372" cy="286"/>
                </a:xfrm>
                <a:prstGeom prst="line">
                  <a:avLst/>
                </a:prstGeom>
                <a:noFill/>
                <a:ln w="38100">
                  <a:solidFill>
                    <a:schemeClr val="bg1"/>
                  </a:solidFill>
                  <a:round/>
                  <a:headEnd/>
                  <a:tailEnd/>
                </a:ln>
                <a:effectLst/>
              </p:spPr>
              <p:txBody>
                <a:bodyPr/>
                <a:lstStyle/>
                <a:p>
                  <a:endParaRPr lang="en-US"/>
                </a:p>
              </p:txBody>
            </p:sp>
          </p:grpSp>
          <p:sp>
            <p:nvSpPr>
              <p:cNvPr id="22549" name="WordArt 21"/>
              <p:cNvSpPr>
                <a:spLocks noChangeArrowheads="1" noChangeShapeType="1" noTextEdit="1"/>
              </p:cNvSpPr>
              <p:nvPr/>
            </p:nvSpPr>
            <p:spPr bwMode="auto">
              <a:xfrm>
                <a:off x="2106" y="3546"/>
                <a:ext cx="396" cy="228"/>
              </a:xfrm>
              <a:prstGeom prst="rect">
                <a:avLst/>
              </a:prstGeom>
            </p:spPr>
            <p:txBody>
              <a:bodyPr wrap="none" fromWordArt="1">
                <a:prstTxWarp prst="textPlain">
                  <a:avLst>
                    <a:gd name="adj" fmla="val 50000"/>
                  </a:avLst>
                </a:prstTxWarp>
              </a:bodyPr>
              <a:lstStyle/>
              <a:p>
                <a:pPr algn="ctr"/>
                <a:r>
                  <a:rPr lang="en-US" sz="2000" kern="10">
                    <a:ln w="9525">
                      <a:solidFill>
                        <a:srgbClr val="000000"/>
                      </a:solidFill>
                      <a:round/>
                      <a:headEnd/>
                      <a:tailEnd/>
                    </a:ln>
                    <a:solidFill>
                      <a:srgbClr val="808080"/>
                    </a:solidFill>
                    <a:latin typeface="Arial Black"/>
                  </a:rPr>
                  <a:t>ECL</a:t>
                </a:r>
              </a:p>
            </p:txBody>
          </p:sp>
        </p:grpSp>
      </p:grpSp>
      <p:grpSp>
        <p:nvGrpSpPr>
          <p:cNvPr id="6" name="Group 22"/>
          <p:cNvGrpSpPr>
            <a:grpSpLocks/>
          </p:cNvGrpSpPr>
          <p:nvPr/>
        </p:nvGrpSpPr>
        <p:grpSpPr bwMode="auto">
          <a:xfrm>
            <a:off x="8050213" y="203200"/>
            <a:ext cx="865187" cy="831850"/>
            <a:chOff x="5607" y="3750"/>
            <a:chExt cx="462" cy="435"/>
          </a:xfrm>
        </p:grpSpPr>
        <p:sp>
          <p:nvSpPr>
            <p:cNvPr id="22551" name="Rectangle 23"/>
            <p:cNvSpPr>
              <a:spLocks noChangeArrowheads="1"/>
            </p:cNvSpPr>
            <p:nvPr/>
          </p:nvSpPr>
          <p:spPr bwMode="auto">
            <a:xfrm>
              <a:off x="5611" y="3885"/>
              <a:ext cx="458" cy="196"/>
            </a:xfrm>
            <a:prstGeom prst="rect">
              <a:avLst/>
            </a:prstGeom>
            <a:noFill/>
            <a:ln w="12700">
              <a:noFill/>
              <a:miter lim="800000"/>
              <a:headEnd/>
              <a:tailEnd/>
            </a:ln>
            <a:effectLst/>
          </p:spPr>
          <p:txBody>
            <a:bodyPr wrap="none" lIns="86896" tIns="42686" rIns="86896" bIns="42686">
              <a:spAutoFit/>
            </a:bodyPr>
            <a:lstStyle/>
            <a:p>
              <a:pPr defTabSz="788988"/>
              <a:r>
                <a:rPr lang="en-GB" sz="1900" b="1">
                  <a:solidFill>
                    <a:srgbClr val="FC0128"/>
                  </a:solidFill>
                  <a:latin typeface="Times New Roman" pitchFamily="18" charset="0"/>
                </a:rPr>
                <a:t>R M T</a:t>
              </a:r>
              <a:endParaRPr lang="en-GB" sz="2100" b="1">
                <a:solidFill>
                  <a:srgbClr val="FC0128"/>
                </a:solidFill>
                <a:latin typeface="Times New Roman" pitchFamily="18" charset="0"/>
              </a:endParaRPr>
            </a:p>
          </p:txBody>
        </p:sp>
        <p:sp>
          <p:nvSpPr>
            <p:cNvPr id="22552" name="Rectangle 24"/>
            <p:cNvSpPr>
              <a:spLocks noChangeArrowheads="1"/>
            </p:cNvSpPr>
            <p:nvPr/>
          </p:nvSpPr>
          <p:spPr bwMode="auto">
            <a:xfrm>
              <a:off x="5607" y="4029"/>
              <a:ext cx="440" cy="156"/>
            </a:xfrm>
            <a:prstGeom prst="rect">
              <a:avLst/>
            </a:prstGeom>
            <a:noFill/>
            <a:ln w="12700">
              <a:noFill/>
              <a:miter lim="800000"/>
              <a:headEnd/>
              <a:tailEnd/>
            </a:ln>
            <a:effectLst/>
          </p:spPr>
          <p:txBody>
            <a:bodyPr wrap="none" lIns="86896" tIns="42686" rIns="86896" bIns="42686">
              <a:spAutoFit/>
            </a:bodyPr>
            <a:lstStyle/>
            <a:p>
              <a:pPr algn="ctr" defTabSz="788988"/>
              <a:r>
                <a:rPr lang="en-GB" sz="700" b="1">
                  <a:latin typeface="Times New Roman" pitchFamily="18" charset="0"/>
                </a:rPr>
                <a:t> Rock Mechanics</a:t>
              </a:r>
            </a:p>
            <a:p>
              <a:pPr algn="ctr" defTabSz="788988"/>
              <a:r>
                <a:rPr lang="en-GB" sz="700" b="1">
                  <a:latin typeface="Times New Roman" pitchFamily="18" charset="0"/>
                </a:rPr>
                <a:t>Technology</a:t>
              </a:r>
              <a:endParaRPr lang="en-GB" sz="900" b="1">
                <a:latin typeface="Times New Roman" pitchFamily="18" charset="0"/>
              </a:endParaRPr>
            </a:p>
          </p:txBody>
        </p:sp>
        <p:sp>
          <p:nvSpPr>
            <p:cNvPr id="22553" name="Rectangle 25"/>
            <p:cNvSpPr>
              <a:spLocks noChangeArrowheads="1"/>
            </p:cNvSpPr>
            <p:nvPr/>
          </p:nvSpPr>
          <p:spPr bwMode="auto">
            <a:xfrm>
              <a:off x="5666" y="3901"/>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22554" name="Rectangle 26"/>
            <p:cNvSpPr>
              <a:spLocks noChangeArrowheads="1"/>
            </p:cNvSpPr>
            <p:nvPr/>
          </p:nvSpPr>
          <p:spPr bwMode="auto">
            <a:xfrm>
              <a:off x="5666" y="3879"/>
              <a:ext cx="337" cy="15"/>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22555" name="Rectangle 27"/>
            <p:cNvSpPr>
              <a:spLocks noChangeArrowheads="1"/>
            </p:cNvSpPr>
            <p:nvPr/>
          </p:nvSpPr>
          <p:spPr bwMode="auto">
            <a:xfrm>
              <a:off x="5666" y="3858"/>
              <a:ext cx="337" cy="16"/>
            </a:xfrm>
            <a:prstGeom prst="rect">
              <a:avLst/>
            </a:prstGeom>
            <a:solidFill>
              <a:srgbClr val="FC0128"/>
            </a:solidFill>
            <a:ln w="12700">
              <a:noFill/>
              <a:miter lim="800000"/>
              <a:headEnd/>
              <a:tailEnd/>
            </a:ln>
            <a:effectLst/>
          </p:spPr>
          <p:txBody>
            <a:bodyPr wrap="none" lIns="78011" tIns="38321" rIns="78011" bIns="38321">
              <a:spAutoFit/>
            </a:bodyPr>
            <a:lstStyle/>
            <a:p>
              <a:endParaRPr lang="en-US"/>
            </a:p>
          </p:txBody>
        </p:sp>
        <p:sp>
          <p:nvSpPr>
            <p:cNvPr id="22556" name="Rectangle 28"/>
            <p:cNvSpPr>
              <a:spLocks noChangeArrowheads="1"/>
            </p:cNvSpPr>
            <p:nvPr/>
          </p:nvSpPr>
          <p:spPr bwMode="auto">
            <a:xfrm>
              <a:off x="5666" y="3836"/>
              <a:ext cx="337" cy="16"/>
            </a:xfrm>
            <a:prstGeom prst="rect">
              <a:avLst/>
            </a:prstGeom>
            <a:solidFill>
              <a:srgbClr val="FF576F"/>
            </a:solidFill>
            <a:ln w="12700">
              <a:noFill/>
              <a:miter lim="800000"/>
              <a:headEnd/>
              <a:tailEnd/>
            </a:ln>
            <a:effectLst/>
          </p:spPr>
          <p:txBody>
            <a:bodyPr wrap="none" lIns="78011" tIns="38321" rIns="78011" bIns="38321">
              <a:spAutoFit/>
            </a:bodyPr>
            <a:lstStyle/>
            <a:p>
              <a:endParaRPr lang="en-US"/>
            </a:p>
          </p:txBody>
        </p:sp>
        <p:sp>
          <p:nvSpPr>
            <p:cNvPr id="22557" name="Rectangle 29"/>
            <p:cNvSpPr>
              <a:spLocks noChangeArrowheads="1"/>
            </p:cNvSpPr>
            <p:nvPr/>
          </p:nvSpPr>
          <p:spPr bwMode="auto">
            <a:xfrm>
              <a:off x="5666" y="3815"/>
              <a:ext cx="337" cy="16"/>
            </a:xfrm>
            <a:prstGeom prst="rect">
              <a:avLst/>
            </a:prstGeom>
            <a:solidFill>
              <a:srgbClr val="FF91A1"/>
            </a:solidFill>
            <a:ln w="12700">
              <a:noFill/>
              <a:miter lim="800000"/>
              <a:headEnd/>
              <a:tailEnd/>
            </a:ln>
            <a:effectLst/>
          </p:spPr>
          <p:txBody>
            <a:bodyPr wrap="none" lIns="78011" tIns="38321" rIns="78011" bIns="38321">
              <a:spAutoFit/>
            </a:bodyPr>
            <a:lstStyle/>
            <a:p>
              <a:endParaRPr lang="en-US"/>
            </a:p>
          </p:txBody>
        </p:sp>
        <p:sp>
          <p:nvSpPr>
            <p:cNvPr id="22558" name="Rectangle 30"/>
            <p:cNvSpPr>
              <a:spLocks noChangeArrowheads="1"/>
            </p:cNvSpPr>
            <p:nvPr/>
          </p:nvSpPr>
          <p:spPr bwMode="auto">
            <a:xfrm>
              <a:off x="5666" y="3793"/>
              <a:ext cx="337" cy="16"/>
            </a:xfrm>
            <a:prstGeom prst="rect">
              <a:avLst/>
            </a:prstGeom>
            <a:solidFill>
              <a:srgbClr val="FFABB7"/>
            </a:solidFill>
            <a:ln w="12700">
              <a:noFill/>
              <a:miter lim="800000"/>
              <a:headEnd/>
              <a:tailEnd/>
            </a:ln>
            <a:effectLst/>
          </p:spPr>
          <p:txBody>
            <a:bodyPr wrap="none" lIns="78011" tIns="38321" rIns="78011" bIns="38321">
              <a:spAutoFit/>
            </a:bodyPr>
            <a:lstStyle/>
            <a:p>
              <a:endParaRPr lang="en-US"/>
            </a:p>
          </p:txBody>
        </p:sp>
        <p:sp>
          <p:nvSpPr>
            <p:cNvPr id="22559" name="Rectangle 31"/>
            <p:cNvSpPr>
              <a:spLocks noChangeArrowheads="1"/>
            </p:cNvSpPr>
            <p:nvPr/>
          </p:nvSpPr>
          <p:spPr bwMode="auto">
            <a:xfrm>
              <a:off x="5666" y="3771"/>
              <a:ext cx="337" cy="16"/>
            </a:xfrm>
            <a:prstGeom prst="rect">
              <a:avLst/>
            </a:prstGeom>
            <a:solidFill>
              <a:srgbClr val="FFC9D1"/>
            </a:solidFill>
            <a:ln w="12700">
              <a:noFill/>
              <a:miter lim="800000"/>
              <a:headEnd/>
              <a:tailEnd/>
            </a:ln>
            <a:effectLst/>
          </p:spPr>
          <p:txBody>
            <a:bodyPr wrap="none" lIns="78011" tIns="38321" rIns="78011" bIns="38321">
              <a:spAutoFit/>
            </a:bodyPr>
            <a:lstStyle/>
            <a:p>
              <a:endParaRPr lang="en-US"/>
            </a:p>
          </p:txBody>
        </p:sp>
        <p:sp>
          <p:nvSpPr>
            <p:cNvPr id="22560" name="Rectangle 32"/>
            <p:cNvSpPr>
              <a:spLocks noChangeArrowheads="1"/>
            </p:cNvSpPr>
            <p:nvPr/>
          </p:nvSpPr>
          <p:spPr bwMode="auto">
            <a:xfrm>
              <a:off x="5668" y="3751"/>
              <a:ext cx="336" cy="16"/>
            </a:xfrm>
            <a:prstGeom prst="rect">
              <a:avLst/>
            </a:prstGeom>
            <a:solidFill>
              <a:srgbClr val="FFEBEE"/>
            </a:solidFill>
            <a:ln w="12700">
              <a:noFill/>
              <a:miter lim="800000"/>
              <a:headEnd/>
              <a:tailEnd/>
            </a:ln>
            <a:effectLst/>
          </p:spPr>
          <p:txBody>
            <a:bodyPr lIns="78011" tIns="38321" rIns="78011" bIns="38321">
              <a:spAutoFit/>
            </a:bodyPr>
            <a:lstStyle/>
            <a:p>
              <a:endParaRPr lang="en-US"/>
            </a:p>
          </p:txBody>
        </p:sp>
        <p:sp>
          <p:nvSpPr>
            <p:cNvPr id="22561" name="Rectangle 33"/>
            <p:cNvSpPr>
              <a:spLocks noChangeArrowheads="1"/>
            </p:cNvSpPr>
            <p:nvPr/>
          </p:nvSpPr>
          <p:spPr bwMode="auto">
            <a:xfrm>
              <a:off x="5677"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22562" name="Rectangle 34"/>
            <p:cNvSpPr>
              <a:spLocks noChangeArrowheads="1"/>
            </p:cNvSpPr>
            <p:nvPr/>
          </p:nvSpPr>
          <p:spPr bwMode="auto">
            <a:xfrm>
              <a:off x="5749" y="3751"/>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22563" name="Rectangle 35"/>
            <p:cNvSpPr>
              <a:spLocks noChangeArrowheads="1"/>
            </p:cNvSpPr>
            <p:nvPr/>
          </p:nvSpPr>
          <p:spPr bwMode="auto">
            <a:xfrm>
              <a:off x="5829" y="3753"/>
              <a:ext cx="7" cy="169"/>
            </a:xfrm>
            <a:prstGeom prst="rect">
              <a:avLst/>
            </a:prstGeom>
            <a:solidFill>
              <a:schemeClr val="tx2"/>
            </a:solidFill>
            <a:ln w="12700">
              <a:noFill/>
              <a:miter lim="800000"/>
              <a:headEnd/>
              <a:tailEnd/>
            </a:ln>
            <a:effectLst/>
          </p:spPr>
          <p:txBody>
            <a:bodyPr lIns="78011" tIns="38321" rIns="78011" bIns="38321">
              <a:spAutoFit/>
            </a:bodyPr>
            <a:lstStyle/>
            <a:p>
              <a:endParaRPr lang="en-US"/>
            </a:p>
          </p:txBody>
        </p:sp>
        <p:sp>
          <p:nvSpPr>
            <p:cNvPr id="22564" name="Rectangle 36"/>
            <p:cNvSpPr>
              <a:spLocks noChangeArrowheads="1"/>
            </p:cNvSpPr>
            <p:nvPr/>
          </p:nvSpPr>
          <p:spPr bwMode="auto">
            <a:xfrm>
              <a:off x="5912" y="3750"/>
              <a:ext cx="5"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sp>
          <p:nvSpPr>
            <p:cNvPr id="22565" name="Rectangle 37"/>
            <p:cNvSpPr>
              <a:spLocks noChangeArrowheads="1"/>
            </p:cNvSpPr>
            <p:nvPr/>
          </p:nvSpPr>
          <p:spPr bwMode="auto">
            <a:xfrm>
              <a:off x="5986" y="3750"/>
              <a:ext cx="6" cy="169"/>
            </a:xfrm>
            <a:prstGeom prst="rect">
              <a:avLst/>
            </a:prstGeom>
            <a:solidFill>
              <a:schemeClr val="tx2"/>
            </a:solidFill>
            <a:ln w="12700">
              <a:noFill/>
              <a:miter lim="800000"/>
              <a:headEnd/>
              <a:tailEnd/>
            </a:ln>
            <a:effectLst/>
          </p:spPr>
          <p:txBody>
            <a:bodyPr wrap="none" lIns="78011" tIns="38321" rIns="78011" bIns="38321">
              <a:spAutoFit/>
            </a:bodyPr>
            <a:lstStyle/>
            <a:p>
              <a:endParaRPr 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5638800"/>
          </a:xfrm>
        </p:spPr>
        <p:txBody>
          <a:bodyPr>
            <a:normAutofit fontScale="85000" lnSpcReduction="20000"/>
          </a:bodyPr>
          <a:lstStyle/>
          <a:p>
            <a:r>
              <a:rPr lang="en-GB" sz="2800" dirty="0" smtClean="0"/>
              <a:t>At sites where medium to high levels of roof deformation are expected, such as within seam R-VII with a coal top and immediate weak mudstone roof, dual height tell tales are recommended as part of the routine monitoring scheme by </a:t>
            </a:r>
            <a:r>
              <a:rPr lang="en-GB" sz="2800" dirty="0" err="1" smtClean="0"/>
              <a:t>Golder</a:t>
            </a:r>
            <a:r>
              <a:rPr lang="en-GB" sz="2800" dirty="0" smtClean="0"/>
              <a:t> RMT to confirm that the support system is maintaining stability in the entries.</a:t>
            </a:r>
            <a:endParaRPr lang="en-US" sz="2800" dirty="0" smtClean="0"/>
          </a:p>
          <a:p>
            <a:pPr>
              <a:buNone/>
            </a:pPr>
            <a:r>
              <a:rPr lang="en-US" sz="2800" dirty="0" smtClean="0"/>
              <a:t> </a:t>
            </a:r>
          </a:p>
          <a:p>
            <a:r>
              <a:rPr lang="en-GB" sz="2800" dirty="0" smtClean="0"/>
              <a:t>Dual Height tell tales are </a:t>
            </a:r>
            <a:r>
              <a:rPr lang="en-GB" sz="2800" u="sng" dirty="0" smtClean="0"/>
              <a:t>low cost</a:t>
            </a:r>
            <a:r>
              <a:rPr lang="en-GB" sz="2800" dirty="0" smtClean="0"/>
              <a:t>, </a:t>
            </a:r>
            <a:r>
              <a:rPr lang="en-GB" sz="2800" u="sng" dirty="0" smtClean="0"/>
              <a:t>easily installed</a:t>
            </a:r>
            <a:r>
              <a:rPr lang="en-GB" sz="2800" dirty="0" smtClean="0"/>
              <a:t> safety monitoring devices. The reflective colour bands indicate roof movement both within and above the reinforcement height visually. The millimetre scales allow </a:t>
            </a:r>
            <a:r>
              <a:rPr lang="en-GB" sz="2800" u="sng" dirty="0" smtClean="0"/>
              <a:t>accurate monitoring</a:t>
            </a:r>
            <a:r>
              <a:rPr lang="en-GB" sz="2800" dirty="0" smtClean="0"/>
              <a:t> of movement trends.</a:t>
            </a:r>
            <a:endParaRPr lang="en-US" sz="2800" dirty="0" smtClean="0"/>
          </a:p>
          <a:p>
            <a:pPr>
              <a:buNone/>
            </a:pPr>
            <a:r>
              <a:rPr lang="en-US" sz="2800" dirty="0" smtClean="0"/>
              <a:t> </a:t>
            </a:r>
          </a:p>
          <a:p>
            <a:r>
              <a:rPr lang="en-GB" sz="2800" dirty="0" smtClean="0"/>
              <a:t>It is recommended that these should be installed in the initial developments in </a:t>
            </a:r>
            <a:r>
              <a:rPr lang="en-GB" sz="2800" u="sng" dirty="0" smtClean="0"/>
              <a:t>all junctions</a:t>
            </a:r>
            <a:r>
              <a:rPr lang="en-GB" sz="2800" dirty="0" smtClean="0"/>
              <a:t> and </a:t>
            </a:r>
            <a:r>
              <a:rPr lang="en-GB" sz="2800" u="sng" dirty="0" smtClean="0"/>
              <a:t>mid entry points</a:t>
            </a:r>
            <a:r>
              <a:rPr lang="en-GB" sz="2800" dirty="0" smtClean="0"/>
              <a:t> and in areas of geological disturbances to confirm that the support system is maintaining roof stability. </a:t>
            </a:r>
            <a:endParaRPr lang="en-US" sz="2800" dirty="0" smtClean="0"/>
          </a:p>
          <a:p>
            <a:pPr>
              <a:buNone/>
            </a:pPr>
            <a:endParaRPr lang="en-IN" dirty="0"/>
          </a:p>
        </p:txBody>
      </p:sp>
      <p:sp>
        <p:nvSpPr>
          <p:cNvPr id="3" name="Title 2"/>
          <p:cNvSpPr>
            <a:spLocks noGrp="1"/>
          </p:cNvSpPr>
          <p:nvPr>
            <p:ph type="title"/>
          </p:nvPr>
        </p:nvSpPr>
        <p:spPr>
          <a:xfrm>
            <a:off x="914400" y="0"/>
            <a:ext cx="8229600" cy="1295400"/>
          </a:xfrm>
        </p:spPr>
        <p:txBody>
          <a:bodyPr/>
          <a:lstStyle/>
          <a:p>
            <a:r>
              <a:rPr lang="en-IN" dirty="0" smtClean="0"/>
              <a:t>.</a:t>
            </a:r>
            <a:endParaRPr lang="en-IN" dirty="0"/>
          </a:p>
        </p:txBody>
      </p:sp>
      <p:sp>
        <p:nvSpPr>
          <p:cNvPr id="25" name="Text Box 32"/>
          <p:cNvSpPr txBox="1">
            <a:spLocks noChangeArrowheads="1"/>
          </p:cNvSpPr>
          <p:nvPr/>
        </p:nvSpPr>
        <p:spPr bwMode="auto">
          <a:xfrm>
            <a:off x="2397125" y="344488"/>
            <a:ext cx="4679950" cy="641350"/>
          </a:xfrm>
          <a:prstGeom prst="rect">
            <a:avLst/>
          </a:prstGeom>
          <a:noFill/>
          <a:ln w="9525">
            <a:noFill/>
            <a:miter lim="800000"/>
            <a:headEnd/>
            <a:tailEnd/>
          </a:ln>
        </p:spPr>
        <p:txBody>
          <a:bodyPr wrap="none">
            <a:spAutoFit/>
          </a:bodyPr>
          <a:lstStyle/>
          <a:p>
            <a:pPr algn="ctr"/>
            <a:r>
              <a:rPr lang="en-GB" sz="3600" b="1" dirty="0"/>
              <a:t>Dual Height Tell Tale</a:t>
            </a:r>
            <a:endParaRPr lang="en-US" sz="36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t>
            </a:r>
            <a:endParaRPr lang="en-IN" dirty="0"/>
          </a:p>
        </p:txBody>
      </p:sp>
      <p:sp>
        <p:nvSpPr>
          <p:cNvPr id="3" name="Title 2"/>
          <p:cNvSpPr>
            <a:spLocks noGrp="1"/>
          </p:cNvSpPr>
          <p:nvPr>
            <p:ph type="title"/>
          </p:nvPr>
        </p:nvSpPr>
        <p:spPr/>
        <p:txBody>
          <a:bodyPr/>
          <a:lstStyle/>
          <a:p>
            <a:r>
              <a:rPr lang="en-IN" dirty="0" smtClean="0"/>
              <a:t>.</a:t>
            </a:r>
            <a:endParaRPr lang="en-IN" dirty="0"/>
          </a:p>
        </p:txBody>
      </p:sp>
      <p:pic>
        <p:nvPicPr>
          <p:cNvPr id="4" name="Picture 10" descr="Wdtt"/>
          <p:cNvPicPr>
            <a:picLocks noChangeAspect="1" noChangeArrowheads="1"/>
          </p:cNvPicPr>
          <p:nvPr/>
        </p:nvPicPr>
        <p:blipFill>
          <a:blip r:embed="rId2" cstate="print"/>
          <a:srcRect r="2229"/>
          <a:stretch>
            <a:fillRect/>
          </a:stretch>
        </p:blipFill>
        <p:spPr bwMode="auto">
          <a:xfrm>
            <a:off x="4648200" y="2286000"/>
            <a:ext cx="4304419" cy="3962400"/>
          </a:xfrm>
          <a:prstGeom prst="rect">
            <a:avLst/>
          </a:prstGeom>
          <a:noFill/>
          <a:ln w="9525">
            <a:solidFill>
              <a:schemeClr val="tx1"/>
            </a:solidFill>
            <a:miter lim="800000"/>
            <a:headEnd/>
            <a:tailEnd/>
          </a:ln>
        </p:spPr>
      </p:pic>
      <p:pic>
        <p:nvPicPr>
          <p:cNvPr id="5" name="Picture 11" descr="Tell"/>
          <p:cNvPicPr>
            <a:picLocks noChangeAspect="1" noChangeArrowheads="1"/>
          </p:cNvPicPr>
          <p:nvPr/>
        </p:nvPicPr>
        <p:blipFill>
          <a:blip r:embed="rId3" cstate="print"/>
          <a:srcRect/>
          <a:stretch>
            <a:fillRect/>
          </a:stretch>
        </p:blipFill>
        <p:spPr bwMode="auto">
          <a:xfrm>
            <a:off x="0" y="2514600"/>
            <a:ext cx="3943324" cy="3619500"/>
          </a:xfrm>
          <a:prstGeom prst="rect">
            <a:avLst/>
          </a:prstGeom>
          <a:noFill/>
          <a:ln w="9525">
            <a:solidFill>
              <a:schemeClr val="tx1"/>
            </a:solidFill>
            <a:miter lim="800000"/>
            <a:headEnd/>
            <a:tailEnd/>
          </a:ln>
        </p:spPr>
      </p:pic>
      <p:sp>
        <p:nvSpPr>
          <p:cNvPr id="6" name="Text Box 12"/>
          <p:cNvSpPr txBox="1">
            <a:spLocks noChangeArrowheads="1"/>
          </p:cNvSpPr>
          <p:nvPr/>
        </p:nvSpPr>
        <p:spPr bwMode="auto">
          <a:xfrm>
            <a:off x="4835525" y="4822825"/>
            <a:ext cx="2828925" cy="336550"/>
          </a:xfrm>
          <a:prstGeom prst="rect">
            <a:avLst/>
          </a:prstGeom>
          <a:noFill/>
          <a:ln w="9525">
            <a:noFill/>
            <a:miter lim="800000"/>
            <a:headEnd/>
            <a:tailEnd/>
          </a:ln>
        </p:spPr>
        <p:txBody>
          <a:bodyPr wrap="none">
            <a:spAutoFit/>
          </a:bodyPr>
          <a:lstStyle/>
          <a:p>
            <a:r>
              <a:rPr lang="en-GB" sz="1600" b="1">
                <a:solidFill>
                  <a:srgbClr val="2506E2"/>
                </a:solidFill>
              </a:rPr>
              <a:t>Typical Dual Height Telltale</a:t>
            </a:r>
            <a:endParaRPr lang="en-US" sz="1600" b="1">
              <a:solidFill>
                <a:srgbClr val="2506E2"/>
              </a:solidFill>
            </a:endParaRPr>
          </a:p>
        </p:txBody>
      </p:sp>
      <p:sp>
        <p:nvSpPr>
          <p:cNvPr id="7" name="Text Box 13"/>
          <p:cNvSpPr txBox="1">
            <a:spLocks noChangeArrowheads="1"/>
          </p:cNvSpPr>
          <p:nvPr/>
        </p:nvSpPr>
        <p:spPr bwMode="auto">
          <a:xfrm>
            <a:off x="2397125" y="344488"/>
            <a:ext cx="4679950" cy="641350"/>
          </a:xfrm>
          <a:prstGeom prst="rect">
            <a:avLst/>
          </a:prstGeom>
          <a:noFill/>
          <a:ln w="9525">
            <a:noFill/>
            <a:miter lim="800000"/>
            <a:headEnd/>
            <a:tailEnd/>
          </a:ln>
        </p:spPr>
        <p:txBody>
          <a:bodyPr wrap="none">
            <a:spAutoFit/>
          </a:bodyPr>
          <a:lstStyle/>
          <a:p>
            <a:pPr algn="ctr"/>
            <a:r>
              <a:rPr lang="en-GB" sz="3600" b="1"/>
              <a:t>Dual Height Tell Tale</a:t>
            </a:r>
            <a:endParaRPr lang="en-US" sz="36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839200" cy="5181600"/>
          </a:xfrm>
        </p:spPr>
        <p:txBody>
          <a:bodyPr>
            <a:normAutofit/>
          </a:bodyPr>
          <a:lstStyle/>
          <a:p>
            <a:pPr>
              <a:buNone/>
            </a:pPr>
            <a:r>
              <a:rPr lang="en-US" sz="2800" dirty="0" smtClean="0"/>
              <a:t>Continuous Miner is used in India at the following places-:</a:t>
            </a:r>
          </a:p>
          <a:p>
            <a:pPr lvl="0"/>
            <a:endParaRPr lang="en-US" sz="3200" dirty="0" smtClean="0"/>
          </a:p>
          <a:p>
            <a:pPr lvl="0"/>
            <a:r>
              <a:rPr lang="en-US" sz="2800" dirty="0" err="1" smtClean="0"/>
              <a:t>Chirmiri</a:t>
            </a:r>
            <a:r>
              <a:rPr lang="en-US" sz="2800" dirty="0" smtClean="0"/>
              <a:t> Area(S.E.C.L.) </a:t>
            </a:r>
          </a:p>
          <a:p>
            <a:pPr lvl="0"/>
            <a:r>
              <a:rPr lang="en-US" sz="2800" dirty="0" err="1" smtClean="0"/>
              <a:t>Kurasia</a:t>
            </a:r>
            <a:r>
              <a:rPr lang="en-US" sz="2800" dirty="0" smtClean="0"/>
              <a:t> Colliery(S.E.C.L.) </a:t>
            </a:r>
          </a:p>
          <a:p>
            <a:pPr lvl="0"/>
            <a:r>
              <a:rPr lang="en-US" sz="2800" dirty="0" smtClean="0"/>
              <a:t> </a:t>
            </a:r>
            <a:r>
              <a:rPr lang="en-US" sz="2800" dirty="0" err="1" smtClean="0"/>
              <a:t>Jhanjhara</a:t>
            </a:r>
            <a:r>
              <a:rPr lang="en-US" sz="2800" dirty="0" smtClean="0"/>
              <a:t> Project (E.C.L.)</a:t>
            </a:r>
          </a:p>
          <a:p>
            <a:pPr lvl="0"/>
            <a:r>
              <a:rPr lang="en-US" sz="2800" dirty="0" err="1" smtClean="0"/>
              <a:t>Sarpi</a:t>
            </a:r>
            <a:r>
              <a:rPr lang="en-US" sz="2800" dirty="0" smtClean="0"/>
              <a:t> Project (</a:t>
            </a:r>
            <a:r>
              <a:rPr lang="en-IN" sz="2800" dirty="0" smtClean="0"/>
              <a:t>For introduction of Continuous Miner at </a:t>
            </a:r>
            <a:r>
              <a:rPr lang="en-IN" sz="2800" dirty="0" err="1" smtClean="0"/>
              <a:t>Sarpi</a:t>
            </a:r>
            <a:r>
              <a:rPr lang="en-IN" sz="2800" dirty="0" smtClean="0"/>
              <a:t> Project of ECL, agreement with Joy Mining Machinery Limited was signed on </a:t>
            </a:r>
            <a:r>
              <a:rPr lang="en-IN" sz="2800" u="sng" dirty="0" smtClean="0"/>
              <a:t>4th April ’09</a:t>
            </a:r>
            <a:r>
              <a:rPr lang="en-IN" sz="2800" dirty="0" smtClean="0"/>
              <a:t>)</a:t>
            </a:r>
            <a:endParaRPr lang="en-US" sz="2800" dirty="0" smtClean="0"/>
          </a:p>
          <a:p>
            <a:endParaRPr lang="en-US" dirty="0"/>
          </a:p>
        </p:txBody>
      </p:sp>
      <p:sp>
        <p:nvSpPr>
          <p:cNvPr id="2" name="Title 1"/>
          <p:cNvSpPr>
            <a:spLocks noGrp="1"/>
          </p:cNvSpPr>
          <p:nvPr>
            <p:ph type="title"/>
          </p:nvPr>
        </p:nvSpPr>
        <p:spPr/>
        <p:txBody>
          <a:bodyPr>
            <a:normAutofit/>
          </a:bodyPr>
          <a:lstStyle/>
          <a:p>
            <a:pPr algn="ctr"/>
            <a:r>
              <a:rPr lang="en-US" sz="5400" b="1" u="sng" dirty="0" smtClean="0"/>
              <a:t>CONTINUOUS MINER</a:t>
            </a:r>
            <a:endParaRPr lang="en-US" sz="5400" b="1" u="sng"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t>
            </a:r>
            <a:endParaRPr lang="en-IN" dirty="0"/>
          </a:p>
        </p:txBody>
      </p:sp>
      <p:sp>
        <p:nvSpPr>
          <p:cNvPr id="3" name="Title 2"/>
          <p:cNvSpPr>
            <a:spLocks noGrp="1"/>
          </p:cNvSpPr>
          <p:nvPr>
            <p:ph type="title"/>
          </p:nvPr>
        </p:nvSpPr>
        <p:spPr/>
        <p:txBody>
          <a:bodyPr/>
          <a:lstStyle/>
          <a:p>
            <a:r>
              <a:rPr lang="en-IN" dirty="0" smtClean="0"/>
              <a:t>.</a:t>
            </a:r>
            <a:endParaRPr lang="en-IN" dirty="0"/>
          </a:p>
        </p:txBody>
      </p:sp>
      <p:sp>
        <p:nvSpPr>
          <p:cNvPr id="4" name="Text Box 10"/>
          <p:cNvSpPr txBox="1">
            <a:spLocks noChangeArrowheads="1"/>
          </p:cNvSpPr>
          <p:nvPr/>
        </p:nvSpPr>
        <p:spPr bwMode="auto">
          <a:xfrm>
            <a:off x="1098550" y="2479675"/>
            <a:ext cx="6996113" cy="823913"/>
          </a:xfrm>
          <a:prstGeom prst="rect">
            <a:avLst/>
          </a:prstGeom>
          <a:noFill/>
          <a:ln w="9525">
            <a:noFill/>
            <a:miter lim="800000"/>
            <a:headEnd/>
            <a:tailEnd/>
          </a:ln>
        </p:spPr>
        <p:txBody>
          <a:bodyPr wrap="none">
            <a:spAutoFit/>
          </a:bodyPr>
          <a:lstStyle/>
          <a:p>
            <a:pPr eaLnBrk="0" hangingPunct="0"/>
            <a:r>
              <a:rPr lang="en-US" sz="4800" b="1" dirty="0">
                <a:solidFill>
                  <a:srgbClr val="00FF00"/>
                </a:solidFill>
                <a:cs typeface="Times New Roman" pitchFamily="18" charset="0"/>
              </a:rPr>
              <a:t>GREEN		 0 - 25 mm</a:t>
            </a:r>
            <a:r>
              <a:rPr lang="en-US" sz="4800" b="1" dirty="0">
                <a:solidFill>
                  <a:schemeClr val="tx1"/>
                </a:solidFill>
                <a:cs typeface="Times New Roman" pitchFamily="18" charset="0"/>
              </a:rPr>
              <a:t> </a:t>
            </a:r>
          </a:p>
        </p:txBody>
      </p:sp>
      <p:sp>
        <p:nvSpPr>
          <p:cNvPr id="5" name="Text Box 11"/>
          <p:cNvSpPr txBox="1">
            <a:spLocks noChangeArrowheads="1"/>
          </p:cNvSpPr>
          <p:nvPr/>
        </p:nvSpPr>
        <p:spPr bwMode="auto">
          <a:xfrm>
            <a:off x="2990850" y="1685925"/>
            <a:ext cx="3159125" cy="346075"/>
          </a:xfrm>
          <a:prstGeom prst="rect">
            <a:avLst/>
          </a:prstGeom>
          <a:noFill/>
          <a:ln w="9525">
            <a:solidFill>
              <a:srgbClr val="2506E2"/>
            </a:solidFill>
            <a:miter lim="800000"/>
            <a:headEnd/>
            <a:tailEnd/>
          </a:ln>
        </p:spPr>
        <p:txBody>
          <a:bodyPr wrap="none">
            <a:spAutoFit/>
          </a:bodyPr>
          <a:lstStyle/>
          <a:p>
            <a:pPr algn="ctr" eaLnBrk="0" hangingPunct="0"/>
            <a:r>
              <a:rPr lang="en-GB" sz="1600" b="1">
                <a:solidFill>
                  <a:srgbClr val="2506E2"/>
                </a:solidFill>
                <a:cs typeface="Times New Roman" pitchFamily="18" charset="0"/>
              </a:rPr>
              <a:t>KNOW YOUR ACTION LEVELS</a:t>
            </a:r>
          </a:p>
        </p:txBody>
      </p:sp>
      <p:sp>
        <p:nvSpPr>
          <p:cNvPr id="6" name="Text Box 12"/>
          <p:cNvSpPr txBox="1">
            <a:spLocks noChangeArrowheads="1"/>
          </p:cNvSpPr>
          <p:nvPr/>
        </p:nvSpPr>
        <p:spPr bwMode="auto">
          <a:xfrm>
            <a:off x="1009650" y="3724275"/>
            <a:ext cx="7165975" cy="823913"/>
          </a:xfrm>
          <a:prstGeom prst="rect">
            <a:avLst/>
          </a:prstGeom>
          <a:noFill/>
          <a:ln w="9525">
            <a:noFill/>
            <a:miter lim="800000"/>
            <a:headEnd/>
            <a:tailEnd/>
          </a:ln>
        </p:spPr>
        <p:txBody>
          <a:bodyPr wrap="none">
            <a:spAutoFit/>
          </a:bodyPr>
          <a:lstStyle/>
          <a:p>
            <a:pPr eaLnBrk="0" hangingPunct="0"/>
            <a:r>
              <a:rPr lang="en-US" sz="4800" b="1">
                <a:solidFill>
                  <a:srgbClr val="FFCC00"/>
                </a:solidFill>
                <a:cs typeface="Times New Roman" pitchFamily="18" charset="0"/>
              </a:rPr>
              <a:t>YELLOW		25 - 50 mm</a:t>
            </a:r>
            <a:r>
              <a:rPr lang="en-US" sz="4800" b="1">
                <a:solidFill>
                  <a:schemeClr val="tx1"/>
                </a:solidFill>
                <a:cs typeface="Times New Roman" pitchFamily="18" charset="0"/>
              </a:rPr>
              <a:t> </a:t>
            </a:r>
          </a:p>
        </p:txBody>
      </p:sp>
      <p:sp>
        <p:nvSpPr>
          <p:cNvPr id="7" name="Text Box 13"/>
          <p:cNvSpPr txBox="1">
            <a:spLocks noChangeArrowheads="1"/>
          </p:cNvSpPr>
          <p:nvPr/>
        </p:nvSpPr>
        <p:spPr bwMode="auto">
          <a:xfrm>
            <a:off x="1409700" y="4924425"/>
            <a:ext cx="6299200" cy="823913"/>
          </a:xfrm>
          <a:prstGeom prst="rect">
            <a:avLst/>
          </a:prstGeom>
          <a:noFill/>
          <a:ln w="9525">
            <a:noFill/>
            <a:miter lim="800000"/>
            <a:headEnd/>
            <a:tailEnd/>
          </a:ln>
        </p:spPr>
        <p:txBody>
          <a:bodyPr wrap="none">
            <a:spAutoFit/>
          </a:bodyPr>
          <a:lstStyle/>
          <a:p>
            <a:pPr eaLnBrk="0" hangingPunct="0"/>
            <a:r>
              <a:rPr lang="en-US" sz="4800" b="1">
                <a:solidFill>
                  <a:srgbClr val="FF0000"/>
                </a:solidFill>
                <a:cs typeface="Times New Roman" pitchFamily="18" charset="0"/>
              </a:rPr>
              <a:t>RED			50 mm +</a:t>
            </a:r>
            <a:endParaRPr lang="en-US" sz="4800" b="1">
              <a:solidFill>
                <a:schemeClr val="tx1"/>
              </a:solidFill>
              <a:cs typeface="Times New Roman" pitchFamily="18" charset="0"/>
            </a:endParaRPr>
          </a:p>
        </p:txBody>
      </p:sp>
      <p:sp>
        <p:nvSpPr>
          <p:cNvPr id="8" name="Text Box 14"/>
          <p:cNvSpPr txBox="1">
            <a:spLocks noChangeArrowheads="1"/>
          </p:cNvSpPr>
          <p:nvPr/>
        </p:nvSpPr>
        <p:spPr bwMode="auto">
          <a:xfrm>
            <a:off x="2397125" y="344488"/>
            <a:ext cx="4679950" cy="641350"/>
          </a:xfrm>
          <a:prstGeom prst="rect">
            <a:avLst/>
          </a:prstGeom>
          <a:noFill/>
          <a:ln w="9525">
            <a:noFill/>
            <a:miter lim="800000"/>
            <a:headEnd/>
            <a:tailEnd/>
          </a:ln>
        </p:spPr>
        <p:txBody>
          <a:bodyPr wrap="none">
            <a:spAutoFit/>
          </a:bodyPr>
          <a:lstStyle/>
          <a:p>
            <a:pPr algn="ctr"/>
            <a:r>
              <a:rPr lang="en-GB" sz="3600" b="1"/>
              <a:t>Dual Height Tell Tale</a:t>
            </a:r>
            <a:endParaRPr 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4953000"/>
          </a:xfrm>
        </p:spPr>
        <p:txBody>
          <a:bodyPr>
            <a:normAutofit/>
          </a:bodyPr>
          <a:lstStyle/>
          <a:p>
            <a:pPr lvl="0"/>
            <a:r>
              <a:rPr lang="en-IN" dirty="0" smtClean="0"/>
              <a:t>Efficient in monitoring the displacement of strata.</a:t>
            </a:r>
            <a:endParaRPr lang="en-US" dirty="0" smtClean="0"/>
          </a:p>
          <a:p>
            <a:pPr lvl="0"/>
            <a:r>
              <a:rPr lang="en-IN" dirty="0" smtClean="0"/>
              <a:t>Ensures safety of all workers working in the mine.</a:t>
            </a:r>
            <a:endParaRPr lang="en-US" dirty="0" smtClean="0"/>
          </a:p>
          <a:p>
            <a:pPr lvl="0"/>
            <a:r>
              <a:rPr lang="en-IN" dirty="0" smtClean="0"/>
              <a:t>Reduces risk of roof fall and other strata-related accidents.</a:t>
            </a:r>
            <a:endParaRPr lang="en-US" dirty="0" smtClean="0"/>
          </a:p>
          <a:p>
            <a:pPr lvl="0"/>
            <a:r>
              <a:rPr lang="en-IN" dirty="0" smtClean="0"/>
              <a:t>Safe working condition leads to heightened morale of employees which boosts the productivity of the mine.</a:t>
            </a:r>
            <a:endParaRPr lang="en-US" dirty="0" smtClean="0"/>
          </a:p>
          <a:p>
            <a:pPr lvl="0"/>
            <a:r>
              <a:rPr lang="en-IN" dirty="0" smtClean="0"/>
              <a:t>Optimum utilization of continuous miner and other machines deployed in the working.</a:t>
            </a:r>
            <a:endParaRPr lang="en-US" dirty="0" smtClean="0"/>
          </a:p>
          <a:p>
            <a:pPr lvl="0"/>
            <a:r>
              <a:rPr lang="en-IN" dirty="0" smtClean="0"/>
              <a:t>Minimum wastage of coal resource while carrying out its profitable extraction.</a:t>
            </a:r>
            <a:endParaRPr lang="en-US" dirty="0" smtClean="0"/>
          </a:p>
          <a:p>
            <a:endParaRPr lang="en-US" dirty="0"/>
          </a:p>
        </p:txBody>
      </p:sp>
      <p:sp>
        <p:nvSpPr>
          <p:cNvPr id="3" name="Title 2"/>
          <p:cNvSpPr>
            <a:spLocks noGrp="1"/>
          </p:cNvSpPr>
          <p:nvPr>
            <p:ph type="title"/>
          </p:nvPr>
        </p:nvSpPr>
        <p:spPr>
          <a:xfrm>
            <a:off x="457200" y="152400"/>
            <a:ext cx="8229600" cy="1371600"/>
          </a:xfrm>
        </p:spPr>
        <p:txBody>
          <a:bodyPr>
            <a:normAutofit/>
          </a:bodyPr>
          <a:lstStyle/>
          <a:p>
            <a:r>
              <a:rPr lang="en-IN" b="1" u="sng" dirty="0" smtClean="0"/>
              <a:t>CONCLUSIONS</a:t>
            </a:r>
            <a:r>
              <a:rPr lang="en-US" dirty="0" smtClean="0"/>
              <a:t/>
            </a:r>
            <a:br>
              <a:rPr lang="en-US" dirty="0" smtClean="0"/>
            </a:br>
            <a:r>
              <a:rPr lang="en-IN" sz="3600" b="1" u="sng" dirty="0" smtClean="0"/>
              <a:t>Advantages of current Strata Evaluation </a:t>
            </a:r>
            <a:endParaRPr lang="en-US" sz="3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876800"/>
          </a:xfrm>
        </p:spPr>
        <p:txBody>
          <a:bodyPr>
            <a:normAutofit fontScale="85000" lnSpcReduction="10000"/>
          </a:bodyPr>
          <a:lstStyle/>
          <a:p>
            <a:pPr lvl="0"/>
            <a:r>
              <a:rPr lang="en-IN" dirty="0" smtClean="0"/>
              <a:t>It is difficult to match up to the safety standards of an international company as reputed as Joy Mining.</a:t>
            </a:r>
            <a:endParaRPr lang="en-US" dirty="0" smtClean="0"/>
          </a:p>
          <a:p>
            <a:pPr lvl="0"/>
            <a:r>
              <a:rPr lang="en-IN" dirty="0" smtClean="0"/>
              <a:t>Production from the mine is likely to go down drastically after the termination of agreement with Joy Mining and subsequent shifting of mine control in the hands of ECL.</a:t>
            </a:r>
            <a:endParaRPr lang="en-US" dirty="0" smtClean="0"/>
          </a:p>
          <a:p>
            <a:pPr lvl="0"/>
            <a:r>
              <a:rPr lang="en-IN" dirty="0" smtClean="0"/>
              <a:t>As Joy Mining is a private company, it is putting in all its efforts for maximizing its profit during the given tenure, which would leave less leverage for ECL to extract coal economically.</a:t>
            </a:r>
            <a:endParaRPr lang="en-US" dirty="0" smtClean="0"/>
          </a:p>
          <a:p>
            <a:pPr lvl="0"/>
            <a:r>
              <a:rPr lang="en-IN" dirty="0" smtClean="0"/>
              <a:t>New and innovative strata evaluation measures are required to be developed so as to take care of the time-dependent stresses developed in the mine strata during the course of the mine.</a:t>
            </a:r>
            <a:endParaRPr lang="en-US" dirty="0" smtClean="0"/>
          </a:p>
          <a:p>
            <a:r>
              <a:rPr lang="en-IN" dirty="0" smtClean="0"/>
              <a:t>Land reclamation and mine closure plan will have to be implemented independently by ECL as a part of mine legislation.</a:t>
            </a:r>
            <a:endParaRPr lang="en-US" dirty="0"/>
          </a:p>
        </p:txBody>
      </p:sp>
      <p:sp>
        <p:nvSpPr>
          <p:cNvPr id="3" name="Title 2"/>
          <p:cNvSpPr>
            <a:spLocks noGrp="1"/>
          </p:cNvSpPr>
          <p:nvPr>
            <p:ph type="title"/>
          </p:nvPr>
        </p:nvSpPr>
        <p:spPr>
          <a:xfrm>
            <a:off x="457200" y="457200"/>
            <a:ext cx="8229600" cy="762000"/>
          </a:xfrm>
        </p:spPr>
        <p:txBody>
          <a:bodyPr>
            <a:normAutofit fontScale="90000"/>
          </a:bodyPr>
          <a:lstStyle/>
          <a:p>
            <a:pPr algn="ctr"/>
            <a:r>
              <a:rPr lang="en-IN" sz="4900" b="1" u="sng" dirty="0" smtClean="0"/>
              <a:t>Future Challenges for ECL</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4419600"/>
          </a:xfrm>
        </p:spPr>
        <p:txBody>
          <a:bodyPr>
            <a:noAutofit/>
          </a:bodyPr>
          <a:lstStyle/>
          <a:p>
            <a:pPr algn="ctr"/>
            <a:r>
              <a:rPr sz="9600" b="1" smtClean="0"/>
              <a:t>THANK </a:t>
            </a:r>
            <a:br>
              <a:rPr sz="9600" b="1" smtClean="0"/>
            </a:br>
            <a:r>
              <a:rPr sz="9600" b="1" smtClean="0"/>
              <a:t>YOU</a:t>
            </a:r>
            <a:endParaRPr lang="en-IN" sz="9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M.jpg"/>
          <p:cNvPicPr>
            <a:picLocks noGrp="1" noChangeAspect="1"/>
          </p:cNvPicPr>
          <p:nvPr>
            <p:ph idx="1"/>
          </p:nvPr>
        </p:nvPicPr>
        <p:blipFill>
          <a:blip r:embed="rId2" cstate="print"/>
          <a:stretch>
            <a:fillRect/>
          </a:stretch>
        </p:blipFill>
        <p:spPr>
          <a:xfrm>
            <a:off x="457200" y="228600"/>
            <a:ext cx="8162109" cy="6400024"/>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953000"/>
          </a:xfrm>
        </p:spPr>
        <p:txBody>
          <a:bodyPr>
            <a:normAutofit/>
          </a:bodyPr>
          <a:lstStyle/>
          <a:p>
            <a:pPr lvl="0"/>
            <a:r>
              <a:rPr lang="en-US" sz="2800" dirty="0" smtClean="0"/>
              <a:t>Shuttle Car</a:t>
            </a:r>
          </a:p>
          <a:p>
            <a:pPr lvl="0"/>
            <a:endParaRPr lang="en-US" sz="2800" dirty="0" smtClean="0"/>
          </a:p>
          <a:p>
            <a:pPr lvl="0"/>
            <a:r>
              <a:rPr lang="en-US" sz="2800" dirty="0" smtClean="0"/>
              <a:t>Quad Bolter</a:t>
            </a:r>
          </a:p>
          <a:p>
            <a:pPr lvl="0"/>
            <a:endParaRPr lang="en-US" sz="2800" dirty="0" smtClean="0"/>
          </a:p>
          <a:p>
            <a:pPr lvl="0"/>
            <a:r>
              <a:rPr lang="en-US" sz="2800" dirty="0" smtClean="0"/>
              <a:t>Feed Breaker</a:t>
            </a:r>
          </a:p>
          <a:p>
            <a:pPr lvl="0"/>
            <a:endParaRPr lang="en-US" sz="2800" dirty="0" smtClean="0"/>
          </a:p>
          <a:p>
            <a:pPr lvl="0"/>
            <a:r>
              <a:rPr lang="en-US" sz="2800" dirty="0" smtClean="0"/>
              <a:t>Belt Conveyor </a:t>
            </a:r>
          </a:p>
          <a:p>
            <a:pPr lvl="0"/>
            <a:endParaRPr lang="en-US" sz="2800" dirty="0" smtClean="0"/>
          </a:p>
          <a:p>
            <a:pPr lvl="0"/>
            <a:r>
              <a:rPr lang="en-US" sz="2800" dirty="0" smtClean="0"/>
              <a:t>LHD </a:t>
            </a:r>
          </a:p>
          <a:p>
            <a:endParaRPr lang="en-IN" dirty="0"/>
          </a:p>
        </p:txBody>
      </p:sp>
      <p:sp>
        <p:nvSpPr>
          <p:cNvPr id="3" name="Title 2"/>
          <p:cNvSpPr>
            <a:spLocks noGrp="1"/>
          </p:cNvSpPr>
          <p:nvPr>
            <p:ph type="title"/>
          </p:nvPr>
        </p:nvSpPr>
        <p:spPr/>
        <p:txBody>
          <a:bodyPr>
            <a:noAutofit/>
          </a:bodyPr>
          <a:lstStyle/>
          <a:p>
            <a:pPr algn="ctr"/>
            <a:r>
              <a:rPr sz="4400" b="1" u="sng" smtClean="0"/>
              <a:t>OTHER MACHINERY USED WITH CONTINUOUS MINER</a:t>
            </a:r>
            <a:endParaRPr lang="en-IN" sz="4400" b="1" u="sng" dirty="0"/>
          </a:p>
        </p:txBody>
      </p:sp>
      <p:pic>
        <p:nvPicPr>
          <p:cNvPr id="4" name="Picture 3" descr="vlcsnap-167735"/>
          <p:cNvPicPr/>
          <p:nvPr/>
        </p:nvPicPr>
        <p:blipFill>
          <a:blip r:embed="rId2" cstate="print"/>
          <a:srcRect/>
          <a:stretch>
            <a:fillRect/>
          </a:stretch>
        </p:blipFill>
        <p:spPr bwMode="auto">
          <a:xfrm>
            <a:off x="3200400" y="1295400"/>
            <a:ext cx="5715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72000"/>
          </a:xfrm>
        </p:spPr>
        <p:txBody>
          <a:bodyPr>
            <a:normAutofit/>
          </a:bodyPr>
          <a:lstStyle/>
          <a:p>
            <a:r>
              <a:rPr lang="en-IN" dirty="0" smtClean="0"/>
              <a:t>'Intelligent' mining machines completely controlled by computers, with sensors that pinpoint the positions of all moveable parts, and onboard control systems that run the equipment and collect data on the coal seam.</a:t>
            </a:r>
          </a:p>
          <a:p>
            <a:r>
              <a:rPr lang="en-IN" dirty="0" smtClean="0"/>
              <a:t>A robotic miner would have its own navigation and guidance systems, as well as internal diagnostics to spot problems and video equipment to allow continuous monitoring of the mining operation by highly trained personnel located in a safe position either underground or on the surface.</a:t>
            </a:r>
            <a:endParaRPr lang="en-US" dirty="0"/>
          </a:p>
        </p:txBody>
      </p:sp>
      <p:sp>
        <p:nvSpPr>
          <p:cNvPr id="2" name="Title 1"/>
          <p:cNvSpPr>
            <a:spLocks noGrp="1"/>
          </p:cNvSpPr>
          <p:nvPr>
            <p:ph type="title"/>
          </p:nvPr>
        </p:nvSpPr>
        <p:spPr>
          <a:xfrm>
            <a:off x="457200" y="152400"/>
            <a:ext cx="8229600" cy="1752600"/>
          </a:xfrm>
        </p:spPr>
        <p:txBody>
          <a:bodyPr>
            <a:normAutofit fontScale="90000"/>
          </a:bodyPr>
          <a:lstStyle/>
          <a:p>
            <a:pPr algn="ctr"/>
            <a:r>
              <a:rPr lang="en-US" sz="5400" b="1" u="sng" dirty="0" smtClean="0"/>
              <a:t>FUTURE PROSPECTS</a:t>
            </a:r>
            <a:br>
              <a:rPr lang="en-US" sz="5400" b="1" u="sng" dirty="0" smtClean="0"/>
            </a:br>
            <a:r>
              <a:rPr lang="en-US" sz="5400" b="1" u="sng" dirty="0" smtClean="0"/>
              <a:t>OF CONTINUOUS MINER</a:t>
            </a:r>
            <a:endParaRPr lang="en-US" sz="5400" b="1" u="sng"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897</TotalTime>
  <Words>2516</Words>
  <Application>Microsoft Office PowerPoint</Application>
  <PresentationFormat>On-screen Show (4:3)</PresentationFormat>
  <Paragraphs>591</Paragraphs>
  <Slides>63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Paper</vt:lpstr>
      <vt:lpstr>Equation</vt:lpstr>
      <vt:lpstr>Slide 1</vt:lpstr>
      <vt:lpstr>Study of Strata Control in an U/G Coal Mine being worked by Continuous Miner</vt:lpstr>
      <vt:lpstr>OBJECTIVES &amp; SCOPE OF PROJECT</vt:lpstr>
      <vt:lpstr>INTRODUCTION-  CONTINUOUS MINER</vt:lpstr>
      <vt:lpstr>CONTINUOUS MINER</vt:lpstr>
      <vt:lpstr>CONTINUOUS MINER</vt:lpstr>
      <vt:lpstr>Slide 7</vt:lpstr>
      <vt:lpstr>OTHER MACHINERY USED WITH CONTINUOUS MINER</vt:lpstr>
      <vt:lpstr>FUTURE PROSPECTS OF CONTINUOUS MINER</vt:lpstr>
      <vt:lpstr>LITERATURE REVIEW Need for Strata Control</vt:lpstr>
      <vt:lpstr>Legislation Related to Strata Control</vt:lpstr>
      <vt:lpstr>PROCESS OF STRATA CONTROL</vt:lpstr>
      <vt:lpstr>Slide 13</vt:lpstr>
      <vt:lpstr>FACTORS AFFECTING STRATA CONTROL</vt:lpstr>
      <vt:lpstr>FACTORS  AFFECTING STRATA CONTROL(contd.)</vt:lpstr>
      <vt:lpstr> BASIS OF SUPPORT DESIGN-RMR</vt:lpstr>
      <vt:lpstr>CMRI Prescribed Parameters for RMR Determination</vt:lpstr>
      <vt:lpstr>COMBINED RMR</vt:lpstr>
      <vt:lpstr>FLOW SHEET FOR DERIVING RMR</vt:lpstr>
      <vt:lpstr>Classification of Immediate Roof Strata</vt:lpstr>
      <vt:lpstr>  SALAMON &amp; MUNRO METHOD FOR PILLAR STRENGTH  The method of Salamon and Munro is very widely used but all methods have similar behaviour.  The strength of a pillar decreases as its height increases. The strength of a pillar increases as its width increases.  For pillars where the w:h is less than 5</vt:lpstr>
      <vt:lpstr>Slide 22</vt:lpstr>
      <vt:lpstr>Slide 23</vt:lpstr>
      <vt:lpstr>Slide 24</vt:lpstr>
      <vt:lpstr>Slide 25</vt:lpstr>
      <vt:lpstr>Slide 26</vt:lpstr>
      <vt:lpstr>Slide 27</vt:lpstr>
      <vt:lpstr>Slide 28</vt:lpstr>
      <vt:lpstr>Slide 29</vt:lpstr>
      <vt:lpstr>Types of Supports used in Coal Mines (CMRI Report, 1987) </vt:lpstr>
      <vt:lpstr>METHODOLOGY Principle Of Rock Support</vt:lpstr>
      <vt:lpstr>STAGES OF SUPPORT DESIGN</vt:lpstr>
      <vt:lpstr>DETERMINATION OF ROCK LOAD</vt:lpstr>
      <vt:lpstr>A pattern of support may be proposed by the following formula-:     S= (N*Bc) / (W*Sp)     where, N  = no. of bolts/props in a row      Bc  = Grouted roof bolt capacity     W = width of the slice     Sp= spacing between two rows    An adequate support safety factor  should be achieved-:  about 1.1-1.25 in depillaring areas  about 1.5-2.0 for permanent roadways  </vt:lpstr>
      <vt:lpstr>DATA ASSIMILATION Specification of Machines in Sarpi Project   Continuous Miner (12CM15)</vt:lpstr>
      <vt:lpstr>QUAD-BOLTER  (RT132)</vt:lpstr>
      <vt:lpstr>SHUTTLE CAR  (10SC32 B)</vt:lpstr>
      <vt:lpstr>FEEDER BREAKER (14BF)</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vt:lpstr>
      <vt:lpstr>.</vt:lpstr>
      <vt:lpstr>.</vt:lpstr>
      <vt:lpstr>CONCLUSIONS Advantages of current Strata Evaluation </vt:lpstr>
      <vt:lpstr>Future Challenges for ECL</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Strata Control in an U/G Coal Mine which is being worked by Continuous Miner</dc:title>
  <dc:creator>nasa</dc:creator>
  <cp:lastModifiedBy>rcc</cp:lastModifiedBy>
  <cp:revision>61</cp:revision>
  <dcterms:created xsi:type="dcterms:W3CDTF">2011-12-07T05:29:05Z</dcterms:created>
  <dcterms:modified xsi:type="dcterms:W3CDTF">2018-09-12T10:44:16Z</dcterms:modified>
</cp:coreProperties>
</file>