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1"/>
  </p:notesMasterIdLst>
  <p:sldIdLst>
    <p:sldId id="306" r:id="rId2"/>
    <p:sldId id="303" r:id="rId3"/>
    <p:sldId id="304" r:id="rId4"/>
    <p:sldId id="305" r:id="rId5"/>
    <p:sldId id="257" r:id="rId6"/>
    <p:sldId id="258" r:id="rId7"/>
    <p:sldId id="259" r:id="rId8"/>
    <p:sldId id="260" r:id="rId9"/>
    <p:sldId id="261" r:id="rId10"/>
    <p:sldId id="262" r:id="rId11"/>
    <p:sldId id="263" r:id="rId12"/>
    <p:sldId id="264" r:id="rId13"/>
    <p:sldId id="270" r:id="rId14"/>
    <p:sldId id="265" r:id="rId15"/>
    <p:sldId id="269" r:id="rId16"/>
    <p:sldId id="266" r:id="rId17"/>
    <p:sldId id="268" r:id="rId18"/>
    <p:sldId id="267" r:id="rId19"/>
    <p:sldId id="271" r:id="rId20"/>
    <p:sldId id="272" r:id="rId21"/>
    <p:sldId id="273" r:id="rId22"/>
    <p:sldId id="275" r:id="rId23"/>
    <p:sldId id="276" r:id="rId24"/>
    <p:sldId id="274"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7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723C26-98E7-48EF-BF64-F3DEFD8237ED}" type="datetimeFigureOut">
              <a:rPr lang="en-IN" smtClean="0"/>
              <a:pPr/>
              <a:t>12-09-2018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28804-FCCA-4B29-B619-D66090BFEC75}" type="slidenum">
              <a:rPr lang="en-IN" smtClean="0"/>
              <a:pPr/>
              <a:t>‹#›</a:t>
            </a:fld>
            <a:endParaRPr lang="en-IN"/>
          </a:p>
        </p:txBody>
      </p:sp>
    </p:spTree>
    <p:extLst>
      <p:ext uri="{BB962C8B-B14F-4D97-AF65-F5344CB8AC3E}">
        <p14:creationId xmlns:p14="http://schemas.microsoft.com/office/powerpoint/2010/main" xmlns="" val="131620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328804-FCCA-4B29-B619-D66090BFEC75}" type="slidenum">
              <a:rPr lang="en-IN" smtClean="0"/>
              <a:pPr/>
              <a:t>24</a:t>
            </a:fld>
            <a:endParaRPr lang="en-IN"/>
          </a:p>
        </p:txBody>
      </p:sp>
    </p:spTree>
    <p:extLst>
      <p:ext uri="{BB962C8B-B14F-4D97-AF65-F5344CB8AC3E}">
        <p14:creationId xmlns:p14="http://schemas.microsoft.com/office/powerpoint/2010/main" xmlns="" val="41535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12-Sep-18</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537" y="1"/>
            <a:ext cx="9034463"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34809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IN" b="1" dirty="0">
                <a:solidFill>
                  <a:srgbClr val="FFFF00"/>
                </a:solidFill>
              </a:rPr>
              <a:t>Elements of the Room and Pillar Mining System</a:t>
            </a:r>
            <a:endParaRPr lang="en-IN" dirty="0">
              <a:solidFill>
                <a:srgbClr val="FFFF00"/>
              </a:solidFill>
            </a:endParaRPr>
          </a:p>
        </p:txBody>
      </p:sp>
      <p:sp>
        <p:nvSpPr>
          <p:cNvPr id="3" name="Content Placeholder 2"/>
          <p:cNvSpPr>
            <a:spLocks noGrp="1"/>
          </p:cNvSpPr>
          <p:nvPr>
            <p:ph idx="1"/>
          </p:nvPr>
        </p:nvSpPr>
        <p:spPr>
          <a:xfrm>
            <a:off x="152400" y="1752600"/>
            <a:ext cx="8229600" cy="5257800"/>
          </a:xfrm>
        </p:spPr>
        <p:txBody>
          <a:bodyPr>
            <a:normAutofit/>
          </a:bodyPr>
          <a:lstStyle/>
          <a:p>
            <a:r>
              <a:rPr lang="en-IN" dirty="0"/>
              <a:t>Coal is removed from the working faces as the rooms </a:t>
            </a:r>
            <a:r>
              <a:rPr lang="en-IN" dirty="0" smtClean="0"/>
              <a:t>are advanced.</a:t>
            </a:r>
          </a:p>
          <a:p>
            <a:r>
              <a:rPr lang="en-IN" dirty="0"/>
              <a:t>Cross-cuts, connecting the rooms are also mined leaving pillars of coal for support</a:t>
            </a:r>
            <a:r>
              <a:rPr lang="en-IN" dirty="0" smtClean="0"/>
              <a:t>.</a:t>
            </a:r>
          </a:p>
          <a:p>
            <a:r>
              <a:rPr lang="en-IN" dirty="0"/>
              <a:t>Cross-cuts, connecting the rooms are also mined leaving pillars of coal for support</a:t>
            </a:r>
            <a:r>
              <a:rPr lang="en-IN" dirty="0" smtClean="0"/>
              <a:t>.</a:t>
            </a:r>
          </a:p>
          <a:p>
            <a:r>
              <a:rPr lang="en-IN" dirty="0"/>
              <a:t>The conventional room and pillar method of undercutting the coal, drilling, blasting, and loading has </a:t>
            </a:r>
            <a:r>
              <a:rPr lang="en-IN" dirty="0" smtClean="0"/>
              <a:t>largely been </a:t>
            </a:r>
            <a:r>
              <a:rPr lang="en-IN" dirty="0"/>
              <a:t>supplanted by continuous mining machines that combine the processes of fragmenting the coal from </a:t>
            </a:r>
            <a:r>
              <a:rPr lang="en-IN" dirty="0" smtClean="0"/>
              <a:t>the face </a:t>
            </a:r>
            <a:r>
              <a:rPr lang="en-IN" dirty="0"/>
              <a:t>and loading it on to haulage equipment for movement to the main coal transportation system.</a:t>
            </a:r>
          </a:p>
        </p:txBody>
      </p:sp>
    </p:spTree>
    <p:extLst>
      <p:ext uri="{BB962C8B-B14F-4D97-AF65-F5344CB8AC3E}">
        <p14:creationId xmlns:p14="http://schemas.microsoft.com/office/powerpoint/2010/main" xmlns="" val="3220896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IN" dirty="0" smtClean="0"/>
          </a:p>
          <a:p>
            <a:endParaRPr lang="en-IN" dirty="0"/>
          </a:p>
          <a:p>
            <a:endParaRPr lang="en-IN" dirty="0" smtClean="0"/>
          </a:p>
          <a:p>
            <a:r>
              <a:rPr lang="en-IN" dirty="0" smtClean="0"/>
              <a:t>This has greatly </a:t>
            </a:r>
            <a:r>
              <a:rPr lang="en-IN" dirty="0"/>
              <a:t>reduced the equipment needed to conduct room and pillar mining</a:t>
            </a:r>
            <a:r>
              <a:rPr lang="en-IN" dirty="0" smtClean="0"/>
              <a:t>.</a:t>
            </a:r>
          </a:p>
          <a:p>
            <a:r>
              <a:rPr lang="en-IN" dirty="0"/>
              <a:t>The process is now simplified, </a:t>
            </a:r>
            <a:r>
              <a:rPr lang="en-IN" dirty="0" smtClean="0"/>
              <a:t>using only </a:t>
            </a:r>
            <a:r>
              <a:rPr lang="en-IN" dirty="0"/>
              <a:t>a continuous miner, a means of haulage, and a </a:t>
            </a:r>
            <a:r>
              <a:rPr lang="en-IN" dirty="0" smtClean="0"/>
              <a:t>roof bolter.</a:t>
            </a:r>
          </a:p>
          <a:p>
            <a:endParaRPr lang="en-IN" dirty="0"/>
          </a:p>
        </p:txBody>
      </p:sp>
    </p:spTree>
    <p:extLst>
      <p:ext uri="{BB962C8B-B14F-4D97-AF65-F5344CB8AC3E}">
        <p14:creationId xmlns:p14="http://schemas.microsoft.com/office/powerpoint/2010/main" xmlns="" val="3660598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lstStyle/>
          <a:p>
            <a:r>
              <a:rPr lang="en-US" dirty="0" err="1" smtClean="0">
                <a:solidFill>
                  <a:srgbClr val="C00000"/>
                </a:solidFill>
              </a:rPr>
              <a:t>Bord</a:t>
            </a:r>
            <a:r>
              <a:rPr lang="en-US" dirty="0" smtClean="0">
                <a:solidFill>
                  <a:srgbClr val="C00000"/>
                </a:solidFill>
              </a:rPr>
              <a:t> and pillar layout</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dirty="0"/>
              <a:t>The production section is usually composed of either five or seven entries, employing split </a:t>
            </a:r>
            <a:r>
              <a:rPr lang="en-IN" dirty="0" smtClean="0"/>
              <a:t>ventilation.</a:t>
            </a:r>
          </a:p>
          <a:p>
            <a:r>
              <a:rPr lang="en-IN" dirty="0" smtClean="0"/>
              <a:t>This </a:t>
            </a:r>
            <a:r>
              <a:rPr lang="en-IN" dirty="0"/>
              <a:t>means that fresh air is brought in through the central entry or entries and is split and </a:t>
            </a:r>
            <a:r>
              <a:rPr lang="en-IN" dirty="0" smtClean="0"/>
              <a:t>directed across </a:t>
            </a:r>
            <a:r>
              <a:rPr lang="en-IN" dirty="0"/>
              <a:t>the working face. </a:t>
            </a:r>
            <a:endParaRPr lang="en-IN" dirty="0" smtClean="0"/>
          </a:p>
          <a:p>
            <a:r>
              <a:rPr lang="en-IN" dirty="0" smtClean="0"/>
              <a:t>The </a:t>
            </a:r>
            <a:r>
              <a:rPr lang="en-IN" dirty="0"/>
              <a:t>return air is taken down the outermost entries and out of the mine. </a:t>
            </a:r>
            <a:endParaRPr lang="en-IN" dirty="0" smtClean="0"/>
          </a:p>
          <a:p>
            <a:r>
              <a:rPr lang="en-IN" dirty="0" smtClean="0"/>
              <a:t>The entries are </a:t>
            </a:r>
            <a:r>
              <a:rPr lang="en-IN" dirty="0"/>
              <a:t>usually of the order of 20 </a:t>
            </a:r>
            <a:r>
              <a:rPr lang="en-IN" dirty="0" err="1"/>
              <a:t>ft</a:t>
            </a:r>
            <a:r>
              <a:rPr lang="en-IN" dirty="0"/>
              <a:t> in width</a:t>
            </a:r>
            <a:r>
              <a:rPr lang="en-IN" dirty="0" smtClean="0"/>
              <a:t>.</a:t>
            </a:r>
          </a:p>
          <a:p>
            <a:r>
              <a:rPr lang="en-IN" dirty="0" smtClean="0"/>
              <a:t>The </a:t>
            </a:r>
            <a:r>
              <a:rPr lang="en-IN" dirty="0"/>
              <a:t>depth of the overburden determines the size of the </a:t>
            </a:r>
            <a:r>
              <a:rPr lang="en-IN" dirty="0" smtClean="0"/>
              <a:t>support pillars</a:t>
            </a:r>
            <a:r>
              <a:rPr lang="en-IN" dirty="0"/>
              <a:t>. </a:t>
            </a:r>
            <a:endParaRPr lang="en-IN" dirty="0" smtClean="0"/>
          </a:p>
          <a:p>
            <a:r>
              <a:rPr lang="en-IN" dirty="0" smtClean="0"/>
              <a:t>The </a:t>
            </a:r>
            <a:r>
              <a:rPr lang="en-IN" dirty="0"/>
              <a:t>cut sequence is determined by pillar size, cut length, and number of entries.</a:t>
            </a:r>
          </a:p>
        </p:txBody>
      </p:sp>
    </p:spTree>
    <p:extLst>
      <p:ext uri="{BB962C8B-B14F-4D97-AF65-F5344CB8AC3E}">
        <p14:creationId xmlns:p14="http://schemas.microsoft.com/office/powerpoint/2010/main" xmlns="" val="190627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924800" cy="792162"/>
          </a:xfrm>
        </p:spPr>
        <p:txBody>
          <a:bodyPr>
            <a:normAutofit/>
          </a:bodyPr>
          <a:lstStyle/>
          <a:p>
            <a:r>
              <a:rPr lang="en-US" sz="2000" b="1" dirty="0" err="1" smtClean="0"/>
              <a:t>Bord</a:t>
            </a:r>
            <a:r>
              <a:rPr lang="en-US" sz="2000" b="1" dirty="0" smtClean="0"/>
              <a:t> and pillar mining layout</a:t>
            </a:r>
            <a:endParaRPr lang="en-IN" sz="2000" b="1"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09600"/>
            <a:ext cx="91440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82424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IN" dirty="0"/>
              <a:t>The </a:t>
            </a:r>
            <a:r>
              <a:rPr lang="en-IN" dirty="0" smtClean="0"/>
              <a:t>most commonly </a:t>
            </a:r>
            <a:r>
              <a:rPr lang="en-IN" dirty="0"/>
              <a:t>employed type of continuous miner is the milling head </a:t>
            </a:r>
            <a:r>
              <a:rPr lang="en-IN" dirty="0" smtClean="0"/>
              <a:t>miner. </a:t>
            </a:r>
          </a:p>
          <a:p>
            <a:r>
              <a:rPr lang="en-IN" dirty="0" smtClean="0"/>
              <a:t>This </a:t>
            </a:r>
            <a:r>
              <a:rPr lang="en-IN" dirty="0"/>
              <a:t>type of miner has </a:t>
            </a:r>
            <a:r>
              <a:rPr lang="en-IN" dirty="0" smtClean="0"/>
              <a:t>a rotating </a:t>
            </a:r>
            <a:r>
              <a:rPr lang="en-IN" dirty="0"/>
              <a:t>drum that rips the coal from the seam. </a:t>
            </a:r>
            <a:endParaRPr lang="en-IN" dirty="0" smtClean="0"/>
          </a:p>
          <a:p>
            <a:r>
              <a:rPr lang="en-IN" dirty="0" smtClean="0"/>
              <a:t>The </a:t>
            </a:r>
            <a:r>
              <a:rPr lang="en-IN" dirty="0"/>
              <a:t>fallen coal is then collected by gathering arms and </a:t>
            </a:r>
            <a:r>
              <a:rPr lang="en-IN" dirty="0" smtClean="0"/>
              <a:t>moved toward </a:t>
            </a:r>
            <a:r>
              <a:rPr lang="en-IN" dirty="0"/>
              <a:t>the back of the miner by an </a:t>
            </a:r>
            <a:r>
              <a:rPr lang="en-IN" dirty="0" err="1"/>
              <a:t>onboard</a:t>
            </a:r>
            <a:r>
              <a:rPr lang="en-IN" dirty="0"/>
              <a:t> chain conveyor</a:t>
            </a:r>
            <a:r>
              <a:rPr lang="en-IN" dirty="0" smtClean="0"/>
              <a:t>.</a:t>
            </a:r>
          </a:p>
          <a:p>
            <a:r>
              <a:rPr lang="en-IN" dirty="0" smtClean="0"/>
              <a:t>This </a:t>
            </a:r>
            <a:r>
              <a:rPr lang="en-IN" dirty="0"/>
              <a:t>conveyor runs up an adjustable boom that </a:t>
            </a:r>
            <a:r>
              <a:rPr lang="en-IN" dirty="0" smtClean="0"/>
              <a:t>is used </a:t>
            </a:r>
            <a:r>
              <a:rPr lang="en-IN" dirty="0"/>
              <a:t>to load a shuttle car, which carries the coal to the main belt</a:t>
            </a:r>
            <a:r>
              <a:rPr lang="en-IN" dirty="0" smtClean="0"/>
              <a:t>.</a:t>
            </a:r>
          </a:p>
          <a:p>
            <a:r>
              <a:rPr lang="en-IN" dirty="0" smtClean="0"/>
              <a:t>A </a:t>
            </a:r>
            <a:r>
              <a:rPr lang="en-IN" dirty="0"/>
              <a:t>typical system uses two shuttle </a:t>
            </a:r>
            <a:r>
              <a:rPr lang="en-IN" dirty="0" smtClean="0"/>
              <a:t>cars traveling </a:t>
            </a:r>
            <a:r>
              <a:rPr lang="en-IN" dirty="0"/>
              <a:t>sequentially between the continuous miner and the loading point on to a belt conveyor.</a:t>
            </a:r>
          </a:p>
        </p:txBody>
      </p:sp>
    </p:spTree>
    <p:extLst>
      <p:ext uri="{BB962C8B-B14F-4D97-AF65-F5344CB8AC3E}">
        <p14:creationId xmlns:p14="http://schemas.microsoft.com/office/powerpoint/2010/main" xmlns="" val="1161945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
            <a:ext cx="7391400" cy="579438"/>
          </a:xfrm>
        </p:spPr>
        <p:txBody>
          <a:bodyPr>
            <a:normAutofit/>
          </a:bodyPr>
          <a:lstStyle/>
          <a:p>
            <a:r>
              <a:rPr lang="en-IN" sz="3200" b="1" dirty="0"/>
              <a:t>Continuous Miner</a:t>
            </a:r>
            <a:endParaRPr lang="en-IN" sz="3200"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 y="609600"/>
            <a:ext cx="911352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82680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92763"/>
          </a:xfrm>
        </p:spPr>
        <p:txBody>
          <a:bodyPr>
            <a:normAutofit/>
          </a:bodyPr>
          <a:lstStyle/>
          <a:p>
            <a:r>
              <a:rPr lang="en-IN" dirty="0"/>
              <a:t>In most current room and pillar systems, the coal is transported by shuttle cars from the </a:t>
            </a:r>
            <a:r>
              <a:rPr lang="en-IN" dirty="0" smtClean="0"/>
              <a:t>continuous miner </a:t>
            </a:r>
            <a:r>
              <a:rPr lang="en-IN" dirty="0"/>
              <a:t>to a feeder breaker which, in turn, loads on to a section conveyor</a:t>
            </a:r>
            <a:r>
              <a:rPr lang="en-IN" dirty="0" smtClean="0"/>
              <a:t>.</a:t>
            </a:r>
          </a:p>
          <a:p>
            <a:r>
              <a:rPr lang="en-IN" dirty="0" smtClean="0"/>
              <a:t> </a:t>
            </a:r>
            <a:r>
              <a:rPr lang="en-IN" dirty="0"/>
              <a:t>A shuttle car is effectively a </a:t>
            </a:r>
            <a:r>
              <a:rPr lang="en-IN" dirty="0" smtClean="0"/>
              <a:t>mobile bunker </a:t>
            </a:r>
            <a:r>
              <a:rPr lang="en-IN" dirty="0"/>
              <a:t>with a built in steel conveyor for the purpose of loading and </a:t>
            </a:r>
            <a:r>
              <a:rPr lang="en-IN" dirty="0" smtClean="0"/>
              <a:t>unloading.</a:t>
            </a:r>
          </a:p>
          <a:p>
            <a:r>
              <a:rPr lang="en-IN" dirty="0"/>
              <a:t>Shuttle car </a:t>
            </a:r>
            <a:r>
              <a:rPr lang="en-IN" dirty="0" smtClean="0"/>
              <a:t>traffic is </a:t>
            </a:r>
            <a:r>
              <a:rPr lang="en-IN" dirty="0"/>
              <a:t>controlled to increase both loading time and mining efficiency</a:t>
            </a:r>
            <a:r>
              <a:rPr lang="en-IN" dirty="0" smtClean="0"/>
              <a:t>.</a:t>
            </a:r>
          </a:p>
          <a:p>
            <a:r>
              <a:rPr lang="en-IN" dirty="0" smtClean="0"/>
              <a:t> </a:t>
            </a:r>
            <a:r>
              <a:rPr lang="en-IN" dirty="0"/>
              <a:t>Scheduling the positions of all </a:t>
            </a:r>
            <a:r>
              <a:rPr lang="en-IN" dirty="0" smtClean="0"/>
              <a:t>mobile equipment </a:t>
            </a:r>
            <a:r>
              <a:rPr lang="en-IN" dirty="0"/>
              <a:t>is very important to the efficient operation of a continuous miner section. </a:t>
            </a:r>
          </a:p>
        </p:txBody>
      </p:sp>
    </p:spTree>
    <p:extLst>
      <p:ext uri="{BB962C8B-B14F-4D97-AF65-F5344CB8AC3E}">
        <p14:creationId xmlns:p14="http://schemas.microsoft.com/office/powerpoint/2010/main" xmlns="" val="3213650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Shuttle car</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524000"/>
            <a:ext cx="8305800" cy="464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82512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FF00"/>
                </a:solidFill>
              </a:rPr>
              <a:t>INTEGRATED MINING AND HAULAGE SYSTEMS</a:t>
            </a:r>
            <a:endParaRPr lang="en-IN" dirty="0">
              <a:solidFill>
                <a:srgbClr val="FFFF00"/>
              </a:solidFill>
            </a:endParaRPr>
          </a:p>
        </p:txBody>
      </p:sp>
      <p:sp>
        <p:nvSpPr>
          <p:cNvPr id="3" name="Content Placeholder 2"/>
          <p:cNvSpPr>
            <a:spLocks noGrp="1"/>
          </p:cNvSpPr>
          <p:nvPr>
            <p:ph idx="1"/>
          </p:nvPr>
        </p:nvSpPr>
        <p:spPr/>
        <p:txBody>
          <a:bodyPr/>
          <a:lstStyle/>
          <a:p>
            <a:endParaRPr lang="en-IN" b="1" dirty="0" smtClean="0">
              <a:solidFill>
                <a:schemeClr val="accent6">
                  <a:lumMod val="75000"/>
                </a:schemeClr>
              </a:solidFill>
            </a:endParaRPr>
          </a:p>
          <a:p>
            <a:endParaRPr lang="en-IN" b="1" dirty="0">
              <a:solidFill>
                <a:schemeClr val="accent6">
                  <a:lumMod val="75000"/>
                </a:schemeClr>
              </a:solidFill>
            </a:endParaRPr>
          </a:p>
          <a:p>
            <a:r>
              <a:rPr lang="en-IN" b="1" dirty="0" smtClean="0">
                <a:solidFill>
                  <a:schemeClr val="accent6">
                    <a:lumMod val="75000"/>
                  </a:schemeClr>
                </a:solidFill>
              </a:rPr>
              <a:t>The </a:t>
            </a:r>
            <a:r>
              <a:rPr lang="en-IN" b="1" dirty="0">
                <a:solidFill>
                  <a:schemeClr val="accent6">
                    <a:lumMod val="75000"/>
                  </a:schemeClr>
                </a:solidFill>
              </a:rPr>
              <a:t>“</a:t>
            </a:r>
            <a:r>
              <a:rPr lang="en-IN" b="1" dirty="0" err="1">
                <a:solidFill>
                  <a:schemeClr val="accent6">
                    <a:lumMod val="75000"/>
                  </a:schemeClr>
                </a:solidFill>
              </a:rPr>
              <a:t>Archveyor</a:t>
            </a:r>
            <a:r>
              <a:rPr lang="en-IN" b="1" dirty="0">
                <a:solidFill>
                  <a:schemeClr val="accent6">
                    <a:lumMod val="75000"/>
                  </a:schemeClr>
                </a:solidFill>
              </a:rPr>
              <a:t>” Automated Mining and Continuous Haulage </a:t>
            </a:r>
            <a:r>
              <a:rPr lang="en-IN" b="1" dirty="0" smtClean="0">
                <a:solidFill>
                  <a:schemeClr val="accent6">
                    <a:lumMod val="75000"/>
                  </a:schemeClr>
                </a:solidFill>
              </a:rPr>
              <a:t>Unit</a:t>
            </a:r>
          </a:p>
          <a:p>
            <a:r>
              <a:rPr lang="en-IN" b="1" dirty="0">
                <a:solidFill>
                  <a:schemeClr val="accent6">
                    <a:lumMod val="75000"/>
                  </a:schemeClr>
                </a:solidFill>
              </a:rPr>
              <a:t>The Long-</a:t>
            </a:r>
            <a:r>
              <a:rPr lang="en-IN" b="1" dirty="0" err="1">
                <a:solidFill>
                  <a:schemeClr val="accent6">
                    <a:lumMod val="75000"/>
                  </a:schemeClr>
                </a:solidFill>
              </a:rPr>
              <a:t>Airdox</a:t>
            </a:r>
            <a:r>
              <a:rPr lang="en-IN" b="1" dirty="0">
                <a:solidFill>
                  <a:schemeClr val="accent6">
                    <a:lumMod val="75000"/>
                  </a:schemeClr>
                </a:solidFill>
              </a:rPr>
              <a:t> Full Dimension Continuous Haulage System</a:t>
            </a:r>
          </a:p>
        </p:txBody>
      </p:sp>
    </p:spTree>
    <p:extLst>
      <p:ext uri="{BB962C8B-B14F-4D97-AF65-F5344CB8AC3E}">
        <p14:creationId xmlns:p14="http://schemas.microsoft.com/office/powerpoint/2010/main" xmlns="" val="322799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a:t>
            </a:r>
            <a:r>
              <a:rPr lang="en-US" b="1" u="sng" dirty="0" smtClean="0">
                <a:solidFill>
                  <a:srgbClr val="FFFF00"/>
                </a:solidFill>
              </a:rPr>
              <a:t>THIN SEAM MINING</a:t>
            </a:r>
            <a:endParaRPr lang="en-IN" b="1" u="sng" dirty="0">
              <a:solidFill>
                <a:srgbClr val="FFFF00"/>
              </a:solidFill>
            </a:endParaRPr>
          </a:p>
        </p:txBody>
      </p:sp>
      <p:sp>
        <p:nvSpPr>
          <p:cNvPr id="3" name="Content Placeholder 2"/>
          <p:cNvSpPr>
            <a:spLocks noGrp="1"/>
          </p:cNvSpPr>
          <p:nvPr>
            <p:ph idx="1"/>
          </p:nvPr>
        </p:nvSpPr>
        <p:spPr/>
        <p:txBody>
          <a:bodyPr/>
          <a:lstStyle/>
          <a:p>
            <a:r>
              <a:rPr lang="en-US" dirty="0"/>
              <a:t>The definition of thin seam varies considerably against coal mining countries. There are,  however, fairly well defined minimum thickness in which equipment can work.</a:t>
            </a:r>
          </a:p>
          <a:p>
            <a:r>
              <a:rPr lang="en-US" dirty="0" smtClean="0"/>
              <a:t>Underground mining of thin seam has invariably been more difficult, hazardous and costly process than working of thicker seam.</a:t>
            </a:r>
          </a:p>
          <a:p>
            <a:endParaRPr lang="en-IN" dirty="0"/>
          </a:p>
        </p:txBody>
      </p:sp>
    </p:spTree>
    <p:extLst>
      <p:ext uri="{BB962C8B-B14F-4D97-AF65-F5344CB8AC3E}">
        <p14:creationId xmlns:p14="http://schemas.microsoft.com/office/powerpoint/2010/main" xmlns="" val="1771664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IN" b="1" dirty="0">
                <a:solidFill>
                  <a:srgbClr val="C00000"/>
                </a:solidFill>
              </a:rPr>
              <a:t>The “</a:t>
            </a:r>
            <a:r>
              <a:rPr lang="en-IN" b="1" dirty="0" err="1">
                <a:solidFill>
                  <a:srgbClr val="C00000"/>
                </a:solidFill>
              </a:rPr>
              <a:t>Archveyor</a:t>
            </a:r>
            <a:r>
              <a:rPr lang="en-IN" b="1" dirty="0">
                <a:solidFill>
                  <a:srgbClr val="C00000"/>
                </a:solidFill>
              </a:rPr>
              <a:t>” Automated Mining and Continuous Haulage Unit</a:t>
            </a:r>
            <a:endParaRPr lang="en-IN" dirty="0">
              <a:solidFill>
                <a:srgbClr val="C00000"/>
              </a:solidFill>
            </a:endParaRPr>
          </a:p>
        </p:txBody>
      </p:sp>
      <p:sp>
        <p:nvSpPr>
          <p:cNvPr id="3" name="Content Placeholder 2"/>
          <p:cNvSpPr>
            <a:spLocks noGrp="1"/>
          </p:cNvSpPr>
          <p:nvPr>
            <p:ph idx="1"/>
          </p:nvPr>
        </p:nvSpPr>
        <p:spPr/>
        <p:txBody>
          <a:bodyPr/>
          <a:lstStyle/>
          <a:p>
            <a:endParaRPr lang="en-IN" dirty="0" smtClean="0"/>
          </a:p>
          <a:p>
            <a:r>
              <a:rPr lang="en-IN" dirty="0" smtClean="0"/>
              <a:t>The </a:t>
            </a:r>
            <a:r>
              <a:rPr lang="en-IN" dirty="0" err="1"/>
              <a:t>Archveyor</a:t>
            </a:r>
            <a:r>
              <a:rPr lang="en-IN" dirty="0"/>
              <a:t> is a long flexible chain conveyor that was developed by Arch Technology, </a:t>
            </a:r>
            <a:r>
              <a:rPr lang="en-IN" dirty="0" smtClean="0"/>
              <a:t>a subsidiary </a:t>
            </a:r>
            <a:r>
              <a:rPr lang="en-IN" dirty="0"/>
              <a:t>of Arch Coal, </a:t>
            </a:r>
            <a:r>
              <a:rPr lang="en-IN" dirty="0" smtClean="0"/>
              <a:t>Inc.</a:t>
            </a:r>
          </a:p>
          <a:p>
            <a:r>
              <a:rPr lang="en-IN" dirty="0"/>
              <a:t>It has been used in conjunction with a continuous miner </a:t>
            </a:r>
            <a:r>
              <a:rPr lang="en-IN" dirty="0" smtClean="0"/>
              <a:t>to mine </a:t>
            </a:r>
            <a:r>
              <a:rPr lang="en-IN" dirty="0"/>
              <a:t>in both </a:t>
            </a:r>
            <a:r>
              <a:rPr lang="en-IN" dirty="0" err="1"/>
              <a:t>highwall</a:t>
            </a:r>
            <a:r>
              <a:rPr lang="en-IN" dirty="0"/>
              <a:t> and underground </a:t>
            </a:r>
            <a:r>
              <a:rPr lang="en-IN" dirty="0" smtClean="0"/>
              <a:t>environments.</a:t>
            </a:r>
          </a:p>
          <a:p>
            <a:endParaRPr lang="en-IN" dirty="0"/>
          </a:p>
        </p:txBody>
      </p:sp>
    </p:spTree>
    <p:extLst>
      <p:ext uri="{BB962C8B-B14F-4D97-AF65-F5344CB8AC3E}">
        <p14:creationId xmlns:p14="http://schemas.microsoft.com/office/powerpoint/2010/main" xmlns="" val="1547290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Working of </a:t>
            </a:r>
            <a:r>
              <a:rPr lang="en-US" dirty="0" err="1" smtClean="0">
                <a:solidFill>
                  <a:srgbClr val="C00000"/>
                </a:solidFill>
              </a:rPr>
              <a:t>Archveyor</a:t>
            </a:r>
            <a:endParaRPr lang="en-IN" dirty="0">
              <a:solidFill>
                <a:srgbClr val="C00000"/>
              </a:solidFill>
            </a:endParaRPr>
          </a:p>
        </p:txBody>
      </p:sp>
      <p:sp>
        <p:nvSpPr>
          <p:cNvPr id="3" name="Content Placeholder 2"/>
          <p:cNvSpPr>
            <a:spLocks noGrp="1"/>
          </p:cNvSpPr>
          <p:nvPr>
            <p:ph idx="1"/>
          </p:nvPr>
        </p:nvSpPr>
        <p:spPr>
          <a:xfrm>
            <a:off x="457200" y="1219200"/>
            <a:ext cx="8229600" cy="5410200"/>
          </a:xfrm>
        </p:spPr>
        <p:txBody>
          <a:bodyPr>
            <a:normAutofit/>
          </a:bodyPr>
          <a:lstStyle/>
          <a:p>
            <a:endParaRPr lang="en-IN" dirty="0" smtClean="0"/>
          </a:p>
          <a:p>
            <a:r>
              <a:rPr lang="en-IN" dirty="0" smtClean="0"/>
              <a:t>The </a:t>
            </a:r>
            <a:r>
              <a:rPr lang="en-IN" dirty="0"/>
              <a:t>mining sequence for this type of setup is relatively simple. </a:t>
            </a:r>
            <a:endParaRPr lang="en-IN" dirty="0" smtClean="0"/>
          </a:p>
          <a:p>
            <a:r>
              <a:rPr lang="en-IN" dirty="0" smtClean="0"/>
              <a:t>The </a:t>
            </a:r>
            <a:r>
              <a:rPr lang="en-IN" dirty="0"/>
              <a:t>continuous miner begins a </a:t>
            </a:r>
            <a:r>
              <a:rPr lang="en-IN" dirty="0" smtClean="0"/>
              <a:t>cut and </a:t>
            </a:r>
            <a:r>
              <a:rPr lang="en-IN" dirty="0"/>
              <a:t>off loads onto the </a:t>
            </a:r>
            <a:r>
              <a:rPr lang="en-IN" dirty="0" err="1"/>
              <a:t>Archveyor</a:t>
            </a:r>
            <a:r>
              <a:rPr lang="en-IN" dirty="0"/>
              <a:t>. At this time the </a:t>
            </a:r>
            <a:r>
              <a:rPr lang="en-IN" dirty="0" err="1"/>
              <a:t>Archveyor</a:t>
            </a:r>
            <a:r>
              <a:rPr lang="en-IN" dirty="0"/>
              <a:t> is in conveyor mode, with its hydraulic </a:t>
            </a:r>
            <a:r>
              <a:rPr lang="en-IN" dirty="0" smtClean="0"/>
              <a:t>jacks lifting </a:t>
            </a:r>
            <a:r>
              <a:rPr lang="en-IN" dirty="0"/>
              <a:t>it off the ground allowing the conveyor to </a:t>
            </a:r>
            <a:r>
              <a:rPr lang="en-IN" dirty="0" smtClean="0"/>
              <a:t>turn.</a:t>
            </a:r>
          </a:p>
          <a:p>
            <a:r>
              <a:rPr lang="en-IN" dirty="0" smtClean="0"/>
              <a:t>As </a:t>
            </a:r>
            <a:r>
              <a:rPr lang="en-IN" dirty="0"/>
              <a:t>the miner advances to the point </a:t>
            </a:r>
            <a:r>
              <a:rPr lang="en-IN" dirty="0" err="1" smtClean="0"/>
              <a:t>where</a:t>
            </a:r>
            <a:r>
              <a:rPr lang="en-IN" dirty="0" err="1"/>
              <a:t>its</a:t>
            </a:r>
            <a:r>
              <a:rPr lang="en-IN" dirty="0"/>
              <a:t> boom is almost out of range of the </a:t>
            </a:r>
            <a:r>
              <a:rPr lang="en-IN" dirty="0" err="1"/>
              <a:t>Archveyor</a:t>
            </a:r>
            <a:r>
              <a:rPr lang="en-IN" dirty="0"/>
              <a:t>, the miner begins to cut upward in the </a:t>
            </a:r>
            <a:r>
              <a:rPr lang="en-IN" dirty="0" smtClean="0"/>
              <a:t>seam</a:t>
            </a:r>
            <a:r>
              <a:rPr lang="en-IN" dirty="0"/>
              <a:t> allowing coal to collect at the foot of the face </a:t>
            </a:r>
            <a:r>
              <a:rPr lang="en-IN" dirty="0" smtClean="0"/>
              <a:t>until </a:t>
            </a:r>
            <a:r>
              <a:rPr lang="en-IN" dirty="0"/>
              <a:t>the </a:t>
            </a:r>
            <a:r>
              <a:rPr lang="en-IN" dirty="0" err="1"/>
              <a:t>Archveyor</a:t>
            </a:r>
            <a:r>
              <a:rPr lang="en-IN" dirty="0"/>
              <a:t> is advanced forward. </a:t>
            </a:r>
            <a:endParaRPr lang="en-IN" dirty="0" smtClean="0"/>
          </a:p>
          <a:p>
            <a:endParaRPr lang="en-US" dirty="0"/>
          </a:p>
          <a:p>
            <a:endParaRPr lang="en-US" dirty="0" smtClean="0"/>
          </a:p>
          <a:p>
            <a:endParaRPr lang="en-IN" dirty="0"/>
          </a:p>
        </p:txBody>
      </p:sp>
    </p:spTree>
    <p:extLst>
      <p:ext uri="{BB962C8B-B14F-4D97-AF65-F5344CB8AC3E}">
        <p14:creationId xmlns:p14="http://schemas.microsoft.com/office/powerpoint/2010/main" xmlns="" val="2307743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marL="0" indent="0">
              <a:buNone/>
            </a:pPr>
            <a:endParaRPr lang="en-IN" dirty="0"/>
          </a:p>
          <a:p>
            <a:r>
              <a:rPr lang="en-IN" dirty="0"/>
              <a:t>While this is occurring, the </a:t>
            </a:r>
            <a:r>
              <a:rPr lang="en-IN" dirty="0" err="1"/>
              <a:t>Archveyor</a:t>
            </a:r>
            <a:r>
              <a:rPr lang="en-IN" dirty="0"/>
              <a:t> moves its load farther down its length towards the tail end. </a:t>
            </a:r>
          </a:p>
          <a:p>
            <a:r>
              <a:rPr lang="en-IN" dirty="0"/>
              <a:t>Then the hydraulic jacks are retracted and the conveyor rests on its return flights. </a:t>
            </a:r>
          </a:p>
          <a:p>
            <a:r>
              <a:rPr lang="en-IN" dirty="0"/>
              <a:t>By running the conveyor in the opposite direction, the </a:t>
            </a:r>
            <a:r>
              <a:rPr lang="en-IN" dirty="0" err="1"/>
              <a:t>Archveyor</a:t>
            </a:r>
            <a:r>
              <a:rPr lang="en-IN" dirty="0"/>
              <a:t> is propelled forward.</a:t>
            </a:r>
          </a:p>
          <a:p>
            <a:r>
              <a:rPr lang="en-IN" dirty="0"/>
              <a:t> The jacks are extended again, and the cycle recommences</a:t>
            </a:r>
          </a:p>
          <a:p>
            <a:endParaRPr lang="en-IN" dirty="0"/>
          </a:p>
        </p:txBody>
      </p:sp>
    </p:spTree>
    <p:extLst>
      <p:ext uri="{BB962C8B-B14F-4D97-AF65-F5344CB8AC3E}">
        <p14:creationId xmlns:p14="http://schemas.microsoft.com/office/powerpoint/2010/main" xmlns="" val="2419421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381000" y="609600"/>
            <a:ext cx="7696200" cy="556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8519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IN" b="1" dirty="0">
                <a:solidFill>
                  <a:srgbClr val="C00000"/>
                </a:solidFill>
              </a:rPr>
              <a:t>The Long-</a:t>
            </a:r>
            <a:r>
              <a:rPr lang="en-IN" b="1" dirty="0" err="1">
                <a:solidFill>
                  <a:srgbClr val="C00000"/>
                </a:solidFill>
              </a:rPr>
              <a:t>Airdox</a:t>
            </a:r>
            <a:r>
              <a:rPr lang="en-IN" b="1" dirty="0">
                <a:solidFill>
                  <a:srgbClr val="C00000"/>
                </a:solidFill>
              </a:rPr>
              <a:t> Full Dimension Continuous Haulage System</a:t>
            </a:r>
            <a:endParaRPr lang="en-IN" dirty="0">
              <a:solidFill>
                <a:srgbClr val="C00000"/>
              </a:solidFill>
            </a:endParaRPr>
          </a:p>
        </p:txBody>
      </p:sp>
      <p:sp>
        <p:nvSpPr>
          <p:cNvPr id="3" name="Content Placeholder 2"/>
          <p:cNvSpPr>
            <a:spLocks noGrp="1"/>
          </p:cNvSpPr>
          <p:nvPr>
            <p:ph idx="1"/>
          </p:nvPr>
        </p:nvSpPr>
        <p:spPr>
          <a:xfrm>
            <a:off x="304800" y="2209800"/>
            <a:ext cx="8686800" cy="4525963"/>
          </a:xfrm>
        </p:spPr>
        <p:txBody>
          <a:bodyPr>
            <a:normAutofit/>
          </a:bodyPr>
          <a:lstStyle/>
          <a:p>
            <a:r>
              <a:rPr lang="en-IN" dirty="0"/>
              <a:t>The system contains three main components that are utilized together to transport the coal</a:t>
            </a:r>
            <a:r>
              <a:rPr lang="en-IN" dirty="0" smtClean="0"/>
              <a:t>.</a:t>
            </a:r>
          </a:p>
          <a:p>
            <a:r>
              <a:rPr lang="en-IN" dirty="0" smtClean="0"/>
              <a:t> These components </a:t>
            </a:r>
            <a:r>
              <a:rPr lang="en-IN" dirty="0"/>
              <a:t>include the </a:t>
            </a:r>
            <a:r>
              <a:rPr lang="en-IN" dirty="0" err="1"/>
              <a:t>inby</a:t>
            </a:r>
            <a:r>
              <a:rPr lang="en-IN" dirty="0"/>
              <a:t> mobile bridge carrier, the intermediate mobile bridge carrier, and the </a:t>
            </a:r>
            <a:r>
              <a:rPr lang="en-IN" dirty="0" smtClean="0"/>
              <a:t>piggyback bridge conveyor.</a:t>
            </a:r>
          </a:p>
          <a:p>
            <a:r>
              <a:rPr lang="en-IN" dirty="0"/>
              <a:t>T</a:t>
            </a:r>
            <a:r>
              <a:rPr lang="en-IN" dirty="0" smtClean="0"/>
              <a:t>he </a:t>
            </a:r>
            <a:r>
              <a:rPr lang="en-IN" dirty="0" err="1"/>
              <a:t>inby</a:t>
            </a:r>
            <a:r>
              <a:rPr lang="en-IN" dirty="0"/>
              <a:t> mobile bridge carrier is </a:t>
            </a:r>
            <a:r>
              <a:rPr lang="en-IN" dirty="0" smtClean="0"/>
              <a:t>fed </a:t>
            </a:r>
            <a:r>
              <a:rPr lang="en-IN" dirty="0"/>
              <a:t>by a continuous miner and dumps into the first piggyback bridge conveyor. This conveyor dumps into </a:t>
            </a:r>
            <a:r>
              <a:rPr lang="en-IN" dirty="0" smtClean="0"/>
              <a:t>the intermediate </a:t>
            </a:r>
            <a:r>
              <a:rPr lang="en-IN" dirty="0"/>
              <a:t>mobile bridge carrier, which off-loads into the second piggyback bridge conveyor. This </a:t>
            </a:r>
            <a:r>
              <a:rPr lang="en-IN" dirty="0" smtClean="0"/>
              <a:t>bridge conveyor </a:t>
            </a:r>
            <a:r>
              <a:rPr lang="en-IN" dirty="0"/>
              <a:t>empties onto the haulage belt of the </a:t>
            </a:r>
            <a:r>
              <a:rPr lang="en-IN" dirty="0" smtClean="0"/>
              <a:t>section.</a:t>
            </a:r>
          </a:p>
          <a:p>
            <a:r>
              <a:rPr lang="en-IN" dirty="0"/>
              <a:t>The flexibility of the system allows </a:t>
            </a:r>
            <a:r>
              <a:rPr lang="en-IN" dirty="0" smtClean="0"/>
              <a:t>the configuration </a:t>
            </a:r>
            <a:r>
              <a:rPr lang="en-IN" dirty="0"/>
              <a:t>to be adapted to specific </a:t>
            </a:r>
            <a:r>
              <a:rPr lang="en-IN" dirty="0" smtClean="0"/>
              <a:t>layouts.</a:t>
            </a:r>
            <a:endParaRPr lang="en-IN" dirty="0"/>
          </a:p>
        </p:txBody>
      </p:sp>
    </p:spTree>
    <p:extLst>
      <p:ext uri="{BB962C8B-B14F-4D97-AF65-F5344CB8AC3E}">
        <p14:creationId xmlns:p14="http://schemas.microsoft.com/office/powerpoint/2010/main" xmlns="" val="1852470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solidFill>
                  <a:srgbClr val="C00000"/>
                </a:solidFill>
              </a:rPr>
              <a:t>Inby</a:t>
            </a:r>
            <a:r>
              <a:rPr lang="en-US" sz="3200" b="1" dirty="0">
                <a:solidFill>
                  <a:srgbClr val="C00000"/>
                </a:solidFill>
              </a:rPr>
              <a:t> Mobile Bridge Conveyor</a:t>
            </a:r>
            <a:endParaRPr lang="en-US" sz="3200" dirty="0">
              <a:solidFill>
                <a:srgbClr val="C00000"/>
              </a:solidFill>
            </a:endParaRP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600200"/>
            <a:ext cx="8153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2216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C00000"/>
                </a:solidFill>
              </a:rPr>
              <a:t>Intermediate Mobile Bridge </a:t>
            </a:r>
            <a:r>
              <a:rPr lang="en-US" sz="3200" b="1" dirty="0" smtClean="0">
                <a:solidFill>
                  <a:srgbClr val="C00000"/>
                </a:solidFill>
              </a:rPr>
              <a:t>Conveyor </a:t>
            </a:r>
            <a:endParaRPr lang="en-US" sz="3200" dirty="0">
              <a:solidFill>
                <a:srgbClr val="C00000"/>
              </a:solidFill>
            </a:endParaRPr>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2227" y="1600200"/>
            <a:ext cx="81534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9597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Piggyback Bridge Conveyor</a:t>
            </a:r>
            <a:endParaRPr lang="en-US" sz="3200" dirty="0">
              <a:solidFill>
                <a:srgbClr val="C00000"/>
              </a:solidFill>
            </a:endParaRPr>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295400"/>
            <a:ext cx="82296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0774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solidFill>
                  <a:srgbClr val="C00000"/>
                </a:solidFill>
              </a:rPr>
              <a:t>Assembled Continuous Haulage System</a:t>
            </a:r>
            <a:endParaRPr lang="en-US" sz="3200" dirty="0">
              <a:solidFill>
                <a:srgbClr val="C00000"/>
              </a:solidFill>
            </a:endParaRPr>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14400"/>
            <a:ext cx="82296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7304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rPr>
              <a:t>AUTONOMOUS MINING MACHINES</a:t>
            </a:r>
            <a:endParaRPr lang="en-US"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r>
              <a:rPr lang="en-US" dirty="0"/>
              <a:t>Any future system of underground mining of thin seams must be completely automated and operate</a:t>
            </a:r>
          </a:p>
          <a:p>
            <a:r>
              <a:rPr lang="en-US" dirty="0"/>
              <a:t>without the presence of personnel actually on the working face. This is a prerequisite, not only because of the</a:t>
            </a:r>
          </a:p>
          <a:p>
            <a:r>
              <a:rPr lang="en-US" dirty="0"/>
              <a:t>limited height of the faces but also to maintain the costs of mining at a competitive level. It is also an</a:t>
            </a:r>
          </a:p>
          <a:p>
            <a:r>
              <a:rPr lang="en-US" dirty="0"/>
              <a:t>unfortunate fact of geology that coal seams seldom lie in a flat uniform plane of constant thickness. For these</a:t>
            </a:r>
          </a:p>
          <a:p>
            <a:r>
              <a:rPr lang="en-US" dirty="0"/>
              <a:t>reasons, mining equipment designed to cut and remove coal from thin seams must be autonomous; that is, it</a:t>
            </a:r>
          </a:p>
          <a:p>
            <a:r>
              <a:rPr lang="en-US" dirty="0"/>
              <a:t>must have a significant degree of artificial intelligence in order to navigate minor anomalies in geology or</a:t>
            </a:r>
          </a:p>
          <a:p>
            <a:r>
              <a:rPr lang="en-US" dirty="0"/>
              <a:t>obstacles along the coal haulage routes.</a:t>
            </a:r>
          </a:p>
        </p:txBody>
      </p:sp>
    </p:spTree>
    <p:extLst>
      <p:ext uri="{BB962C8B-B14F-4D97-AF65-F5344CB8AC3E}">
        <p14:creationId xmlns:p14="http://schemas.microsoft.com/office/powerpoint/2010/main" xmlns="" val="18111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In thick seam mines the support provided are effective (better for L/w than in B&amp;P) but in thin seam the vertical space for men to work or travel is restricted. Thus there is a need to develop </a:t>
            </a:r>
            <a:r>
              <a:rPr lang="en-US" dirty="0" err="1" smtClean="0"/>
              <a:t>manless</a:t>
            </a:r>
            <a:r>
              <a:rPr lang="en-US" dirty="0" smtClean="0"/>
              <a:t> system in thin seam basically for 2 reasons:</a:t>
            </a:r>
          </a:p>
          <a:p>
            <a:pPr>
              <a:buFont typeface="Courier New" pitchFamily="49" charset="0"/>
              <a:buChar char="o"/>
            </a:pPr>
            <a:r>
              <a:rPr lang="en-US" dirty="0" smtClean="0"/>
              <a:t>i) to reduce accident potential to zero</a:t>
            </a:r>
          </a:p>
          <a:p>
            <a:pPr>
              <a:buFont typeface="Courier New" pitchFamily="49" charset="0"/>
              <a:buChar char="o"/>
            </a:pPr>
            <a:r>
              <a:rPr lang="en-US" dirty="0"/>
              <a:t>i</a:t>
            </a:r>
            <a:r>
              <a:rPr lang="en-US" dirty="0" smtClean="0"/>
              <a:t>i)because in thin seam it may be impossible for men to operate.</a:t>
            </a:r>
          </a:p>
          <a:p>
            <a:endParaRPr lang="en-IN" dirty="0"/>
          </a:p>
        </p:txBody>
      </p:sp>
    </p:spTree>
    <p:extLst>
      <p:ext uri="{BB962C8B-B14F-4D97-AF65-F5344CB8AC3E}">
        <p14:creationId xmlns:p14="http://schemas.microsoft.com/office/powerpoint/2010/main" xmlns="" val="842869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One necessary component of any automated coal mining method is seam-following technology. </a:t>
            </a:r>
            <a:endParaRPr lang="en-US" dirty="0" smtClean="0"/>
          </a:p>
          <a:p>
            <a:r>
              <a:rPr lang="en-US" dirty="0" smtClean="0"/>
              <a:t>This is </a:t>
            </a:r>
            <a:r>
              <a:rPr lang="en-US" dirty="0"/>
              <a:t>usually achieved through detecting the coal-rock interface at the boundary of the seam. </a:t>
            </a:r>
            <a:endParaRPr lang="en-US" dirty="0" smtClean="0"/>
          </a:p>
          <a:p>
            <a:r>
              <a:rPr lang="en-US" dirty="0" smtClean="0"/>
              <a:t>This </a:t>
            </a:r>
            <a:r>
              <a:rPr lang="en-US" dirty="0"/>
              <a:t>has </a:t>
            </a:r>
            <a:r>
              <a:rPr lang="en-US" dirty="0" smtClean="0"/>
              <a:t>been abbreviated </a:t>
            </a:r>
            <a:r>
              <a:rPr lang="en-US" dirty="0"/>
              <a:t>to CID for coal-rock interface detection. </a:t>
            </a:r>
            <a:endParaRPr lang="en-US" dirty="0" smtClean="0"/>
          </a:p>
          <a:p>
            <a:r>
              <a:rPr lang="en-US" dirty="0" smtClean="0"/>
              <a:t>There </a:t>
            </a:r>
            <a:r>
              <a:rPr lang="en-US" dirty="0"/>
              <a:t>are numerous types of CID technology that </a:t>
            </a:r>
            <a:r>
              <a:rPr lang="en-US" dirty="0" smtClean="0"/>
              <a:t>are being </a:t>
            </a:r>
            <a:r>
              <a:rPr lang="en-US" dirty="0"/>
              <a:t>employed and tested around the world. These include </a:t>
            </a:r>
            <a:r>
              <a:rPr lang="en-US" b="1" dirty="0" smtClean="0"/>
              <a:t>Natural </a:t>
            </a:r>
            <a:r>
              <a:rPr lang="en-US" b="1" dirty="0"/>
              <a:t>G</a:t>
            </a:r>
            <a:r>
              <a:rPr lang="en-US" b="1" dirty="0" smtClean="0"/>
              <a:t>amma </a:t>
            </a:r>
            <a:r>
              <a:rPr lang="en-US" b="1" dirty="0"/>
              <a:t>R</a:t>
            </a:r>
            <a:r>
              <a:rPr lang="en-US" b="1" dirty="0" smtClean="0"/>
              <a:t>adiation </a:t>
            </a:r>
            <a:r>
              <a:rPr lang="en-US" b="1" dirty="0"/>
              <a:t>(NGR)</a:t>
            </a:r>
            <a:r>
              <a:rPr lang="en-US" dirty="0"/>
              <a:t>, </a:t>
            </a:r>
            <a:r>
              <a:rPr lang="en-US" dirty="0" smtClean="0"/>
              <a:t>Vibration, infrared</a:t>
            </a:r>
            <a:r>
              <a:rPr lang="en-US" dirty="0"/>
              <a:t>, optical / video sensors, radar, and pick force.</a:t>
            </a:r>
          </a:p>
        </p:txBody>
      </p:sp>
    </p:spTree>
    <p:extLst>
      <p:ext uri="{BB962C8B-B14F-4D97-AF65-F5344CB8AC3E}">
        <p14:creationId xmlns:p14="http://schemas.microsoft.com/office/powerpoint/2010/main" xmlns="" val="2970857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US" dirty="0">
                <a:solidFill>
                  <a:srgbClr val="C00000"/>
                </a:solidFill>
              </a:rPr>
              <a:t>Natural Gamma Radiation (NGR) CID Technology</a:t>
            </a:r>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This </a:t>
            </a:r>
            <a:r>
              <a:rPr lang="en-US" dirty="0"/>
              <a:t>method </a:t>
            </a:r>
            <a:r>
              <a:rPr lang="en-US" dirty="0" smtClean="0"/>
              <a:t>works on </a:t>
            </a:r>
            <a:r>
              <a:rPr lang="en-US" dirty="0"/>
              <a:t>the principle that shale, clay, silt, and mud have higher levels of naturally occurring radioactivity than coal.</a:t>
            </a:r>
          </a:p>
          <a:p>
            <a:r>
              <a:rPr lang="en-US" dirty="0"/>
              <a:t>This is due to their content of minute quantities of radioactive potassium (K-40), uranium, and thorium. </a:t>
            </a:r>
            <a:endParaRPr lang="en-US" dirty="0" smtClean="0"/>
          </a:p>
          <a:p>
            <a:r>
              <a:rPr lang="en-US" dirty="0" smtClean="0"/>
              <a:t>The attenuation </a:t>
            </a:r>
            <a:r>
              <a:rPr lang="en-US" dirty="0"/>
              <a:t>of the NGR by the coal can be used to measure the thickness of the coal between the sensor </a:t>
            </a:r>
            <a:r>
              <a:rPr lang="en-US" dirty="0" smtClean="0"/>
              <a:t>and the </a:t>
            </a:r>
            <a:r>
              <a:rPr lang="en-US" dirty="0"/>
              <a:t>rock interface</a:t>
            </a:r>
            <a:r>
              <a:rPr lang="en-US" dirty="0" smtClean="0"/>
              <a:t>. It </a:t>
            </a:r>
            <a:r>
              <a:rPr lang="en-US" dirty="0"/>
              <a:t>can measure coal thickness readings from 2 to 50 centimeters. </a:t>
            </a:r>
            <a:endParaRPr lang="en-US" dirty="0" smtClean="0"/>
          </a:p>
          <a:p>
            <a:r>
              <a:rPr lang="en-US" dirty="0" smtClean="0"/>
              <a:t>The </a:t>
            </a:r>
            <a:r>
              <a:rPr lang="en-US" dirty="0"/>
              <a:t>indication is easily read </a:t>
            </a:r>
            <a:r>
              <a:rPr lang="en-US" dirty="0" smtClean="0"/>
              <a:t>from a </a:t>
            </a:r>
            <a:r>
              <a:rPr lang="en-US" dirty="0"/>
              <a:t>display panel. This compact unit can be mounted on the miner itself, where it will not be in the way, and it </a:t>
            </a:r>
            <a:r>
              <a:rPr lang="en-US" dirty="0" smtClean="0"/>
              <a:t>is applicable </a:t>
            </a:r>
            <a:r>
              <a:rPr lang="en-US" dirty="0"/>
              <a:t>in most seams.</a:t>
            </a:r>
          </a:p>
        </p:txBody>
      </p:sp>
    </p:spTree>
    <p:extLst>
      <p:ext uri="{BB962C8B-B14F-4D97-AF65-F5344CB8AC3E}">
        <p14:creationId xmlns:p14="http://schemas.microsoft.com/office/powerpoint/2010/main" xmlns="" val="3855940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Inherent weakness in this system	</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a:t>NGR levels vary from seam to seam, requiring the units to be calibrated </a:t>
            </a:r>
            <a:r>
              <a:rPr lang="en-US" dirty="0" smtClean="0"/>
              <a:t>for each </a:t>
            </a:r>
            <a:r>
              <a:rPr lang="en-US" dirty="0"/>
              <a:t>seam in which they will be used. </a:t>
            </a:r>
            <a:endParaRPr lang="en-US" dirty="0" smtClean="0"/>
          </a:p>
          <a:p>
            <a:r>
              <a:rPr lang="en-US" dirty="0" smtClean="0"/>
              <a:t>Another </a:t>
            </a:r>
            <a:r>
              <a:rPr lang="en-US" dirty="0"/>
              <a:t>minor problem is that the NGR levels can vary throughout </a:t>
            </a:r>
            <a:r>
              <a:rPr lang="en-US" dirty="0" smtClean="0"/>
              <a:t>a seam</a:t>
            </a:r>
            <a:r>
              <a:rPr lang="en-US" dirty="0"/>
              <a:t>, depending on the levels of radioactive constituents that were present at the time of geologic deposition.</a:t>
            </a:r>
          </a:p>
          <a:p>
            <a:r>
              <a:rPr lang="en-US" dirty="0"/>
              <a:t>Another problem that presents itself, at times, is that of rock partings, layers of rock that sometimes </a:t>
            </a:r>
            <a:r>
              <a:rPr lang="en-US" dirty="0" smtClean="0"/>
              <a:t>intrude into </a:t>
            </a:r>
            <a:r>
              <a:rPr lang="en-US" dirty="0"/>
              <a:t>a continuous coal seam</a:t>
            </a:r>
            <a:r>
              <a:rPr lang="en-US" dirty="0" smtClean="0"/>
              <a:t>.</a:t>
            </a:r>
          </a:p>
          <a:p>
            <a:r>
              <a:rPr lang="en-US" dirty="0" smtClean="0"/>
              <a:t>These </a:t>
            </a:r>
            <a:r>
              <a:rPr lang="en-US" dirty="0"/>
              <a:t>can show false seam boundaries to the unit by indicating a </a:t>
            </a:r>
            <a:r>
              <a:rPr lang="en-US" dirty="0" smtClean="0"/>
              <a:t>coal-rock interface </a:t>
            </a:r>
            <a:r>
              <a:rPr lang="en-US" dirty="0"/>
              <a:t>within the seam</a:t>
            </a:r>
          </a:p>
        </p:txBody>
      </p:sp>
    </p:spTree>
    <p:extLst>
      <p:ext uri="{BB962C8B-B14F-4D97-AF65-F5344CB8AC3E}">
        <p14:creationId xmlns:p14="http://schemas.microsoft.com/office/powerpoint/2010/main" xmlns="" val="1202686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Vibration Based CID</a:t>
            </a:r>
          </a:p>
        </p:txBody>
      </p:sp>
      <p:sp>
        <p:nvSpPr>
          <p:cNvPr id="3" name="Content Placeholder 2"/>
          <p:cNvSpPr>
            <a:spLocks noGrp="1"/>
          </p:cNvSpPr>
          <p:nvPr>
            <p:ph idx="1"/>
          </p:nvPr>
        </p:nvSpPr>
        <p:spPr/>
        <p:txBody>
          <a:bodyPr>
            <a:normAutofit fontScale="92500" lnSpcReduction="20000"/>
          </a:bodyPr>
          <a:lstStyle/>
          <a:p>
            <a:r>
              <a:rPr lang="en-US" dirty="0"/>
              <a:t>As coal or rock is being cut, it induces different patterns of vibration. </a:t>
            </a:r>
            <a:endParaRPr lang="en-US" dirty="0" smtClean="0"/>
          </a:p>
          <a:p>
            <a:r>
              <a:rPr lang="en-US" dirty="0" smtClean="0"/>
              <a:t>By </a:t>
            </a:r>
            <a:r>
              <a:rPr lang="en-US" dirty="0"/>
              <a:t>interpreting the change </a:t>
            </a:r>
            <a:r>
              <a:rPr lang="en-US" dirty="0" smtClean="0"/>
              <a:t>in vibrations </a:t>
            </a:r>
            <a:r>
              <a:rPr lang="en-US" dirty="0"/>
              <a:t>produced, the sensor can detect when the machine has started cutting boundary rock instead of coal</a:t>
            </a:r>
            <a:r>
              <a:rPr lang="en-US" dirty="0" smtClean="0"/>
              <a:t>.</a:t>
            </a:r>
          </a:p>
          <a:p>
            <a:r>
              <a:rPr lang="en-US" dirty="0"/>
              <a:t>The three types of vibrations that are studied are machine vibration, in-seam seismic, and acoustic vibrations.</a:t>
            </a:r>
          </a:p>
          <a:p>
            <a:r>
              <a:rPr lang="en-US" dirty="0"/>
              <a:t>The strengths and weaknesses of this method vary depending on which type of vibration is being examined.</a:t>
            </a:r>
          </a:p>
          <a:p>
            <a:r>
              <a:rPr lang="en-US" dirty="0"/>
              <a:t>When studying machine vibration the sensors can be mounted on the machine itself so that the sensors are </a:t>
            </a:r>
            <a:r>
              <a:rPr lang="en-US" dirty="0" smtClean="0"/>
              <a:t>out of </a:t>
            </a:r>
            <a:r>
              <a:rPr lang="en-US" dirty="0"/>
              <a:t>the way and need not be remounted as mining progresses</a:t>
            </a:r>
            <a:r>
              <a:rPr lang="en-US" dirty="0" smtClean="0"/>
              <a:t>.</a:t>
            </a:r>
          </a:p>
          <a:p>
            <a:r>
              <a:rPr lang="en-US" dirty="0"/>
              <a:t>I</a:t>
            </a:r>
            <a:r>
              <a:rPr lang="en-US" dirty="0" smtClean="0"/>
              <a:t>n-seam </a:t>
            </a:r>
            <a:r>
              <a:rPr lang="en-US" dirty="0"/>
              <a:t>seismic, or acoustic sensing methods are not practical </a:t>
            </a:r>
            <a:r>
              <a:rPr lang="en-US" dirty="0" smtClean="0"/>
              <a:t>in thin </a:t>
            </a:r>
            <a:r>
              <a:rPr lang="en-US" dirty="0"/>
              <a:t>seams</a:t>
            </a:r>
          </a:p>
        </p:txBody>
      </p:sp>
    </p:spTree>
    <p:extLst>
      <p:ext uri="{BB962C8B-B14F-4D97-AF65-F5344CB8AC3E}">
        <p14:creationId xmlns:p14="http://schemas.microsoft.com/office/powerpoint/2010/main" xmlns="" val="2704659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Infrared CID Technology</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Different types of strata release different amounts of infrared radiation while being </a:t>
            </a:r>
            <a:r>
              <a:rPr lang="en-US" dirty="0" smtClean="0"/>
              <a:t>cut. This is primarily </a:t>
            </a:r>
            <a:r>
              <a:rPr lang="en-US" dirty="0"/>
              <a:t>a factor of their physical characteristics</a:t>
            </a:r>
            <a:r>
              <a:rPr lang="en-US" dirty="0" smtClean="0"/>
              <a:t>.</a:t>
            </a:r>
          </a:p>
          <a:p>
            <a:r>
              <a:rPr lang="en-US" dirty="0" smtClean="0"/>
              <a:t> </a:t>
            </a:r>
            <a:r>
              <a:rPr lang="en-US" dirty="0"/>
              <a:t>Infrared sensing devices can measure the values of </a:t>
            </a:r>
            <a:r>
              <a:rPr lang="en-US" dirty="0" smtClean="0"/>
              <a:t>infrared radiation </a:t>
            </a:r>
            <a:r>
              <a:rPr lang="en-US" dirty="0"/>
              <a:t>emitted from the cutting zone. </a:t>
            </a:r>
            <a:endParaRPr lang="en-US" dirty="0" smtClean="0"/>
          </a:p>
          <a:p>
            <a:r>
              <a:rPr lang="en-US" dirty="0" smtClean="0"/>
              <a:t>Changes </a:t>
            </a:r>
            <a:r>
              <a:rPr lang="en-US" dirty="0"/>
              <a:t>in the intensity of emissions can be attributed to changes </a:t>
            </a:r>
            <a:r>
              <a:rPr lang="en-US" dirty="0" smtClean="0"/>
              <a:t>in the </a:t>
            </a:r>
            <a:r>
              <a:rPr lang="en-US" dirty="0"/>
              <a:t>strata being cut</a:t>
            </a:r>
            <a:r>
              <a:rPr lang="en-US" dirty="0" smtClean="0"/>
              <a:t>.</a:t>
            </a:r>
          </a:p>
          <a:p>
            <a:r>
              <a:rPr lang="en-US" dirty="0"/>
              <a:t>T</a:t>
            </a:r>
            <a:r>
              <a:rPr lang="en-US" dirty="0" smtClean="0"/>
              <a:t>his </a:t>
            </a:r>
            <a:r>
              <a:rPr lang="en-US" dirty="0"/>
              <a:t>informs the computer when the miner is leaving the </a:t>
            </a:r>
            <a:r>
              <a:rPr lang="en-US" dirty="0" smtClean="0"/>
              <a:t>seam.</a:t>
            </a:r>
          </a:p>
          <a:p>
            <a:r>
              <a:rPr lang="en-US" dirty="0"/>
              <a:t>This method has distinct </a:t>
            </a:r>
            <a:r>
              <a:rPr lang="en-US" b="1" dirty="0"/>
              <a:t>advantages</a:t>
            </a:r>
            <a:r>
              <a:rPr lang="en-US" dirty="0"/>
              <a:t> that merit its further development. </a:t>
            </a:r>
            <a:endParaRPr lang="en-US" dirty="0" smtClean="0"/>
          </a:p>
          <a:p>
            <a:r>
              <a:rPr lang="en-US" dirty="0" smtClean="0"/>
              <a:t>The </a:t>
            </a:r>
            <a:r>
              <a:rPr lang="en-US" dirty="0"/>
              <a:t>radiation readings </a:t>
            </a:r>
            <a:r>
              <a:rPr lang="en-US" dirty="0" smtClean="0"/>
              <a:t>can be </a:t>
            </a:r>
            <a:r>
              <a:rPr lang="en-US" dirty="0"/>
              <a:t>taken from a location behind the cutting drum, from a remotely mounted sensor, even when the drum </a:t>
            </a:r>
            <a:r>
              <a:rPr lang="en-US" dirty="0" smtClean="0"/>
              <a:t>is obscured </a:t>
            </a:r>
            <a:r>
              <a:rPr lang="en-US" dirty="0"/>
              <a:t>by dust and water sprays. </a:t>
            </a:r>
            <a:endParaRPr lang="en-US" dirty="0" smtClean="0"/>
          </a:p>
          <a:p>
            <a:r>
              <a:rPr lang="en-US" dirty="0" smtClean="0"/>
              <a:t>This </a:t>
            </a:r>
            <a:r>
              <a:rPr lang="en-US" dirty="0"/>
              <a:t>method can be used under any type of roof, allows coal to be </a:t>
            </a:r>
            <a:r>
              <a:rPr lang="en-US" dirty="0" smtClean="0"/>
              <a:t>mined up </a:t>
            </a:r>
            <a:r>
              <a:rPr lang="en-US" dirty="0"/>
              <a:t>to the roof, and yields an instantaneous response time</a:t>
            </a:r>
          </a:p>
        </p:txBody>
      </p:sp>
    </p:spTree>
    <p:extLst>
      <p:ext uri="{BB962C8B-B14F-4D97-AF65-F5344CB8AC3E}">
        <p14:creationId xmlns:p14="http://schemas.microsoft.com/office/powerpoint/2010/main" xmlns="" val="3921133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	Few other Coal-Rock interface Detection 	techniques are</a:t>
            </a:r>
          </a:p>
          <a:p>
            <a:endParaRPr lang="en-US" dirty="0"/>
          </a:p>
          <a:p>
            <a:r>
              <a:rPr lang="en-US" dirty="0" smtClean="0">
                <a:solidFill>
                  <a:srgbClr val="C00000"/>
                </a:solidFill>
              </a:rPr>
              <a:t>Optical </a:t>
            </a:r>
            <a:r>
              <a:rPr lang="en-US" dirty="0">
                <a:solidFill>
                  <a:srgbClr val="C00000"/>
                </a:solidFill>
              </a:rPr>
              <a:t>/ Video </a:t>
            </a:r>
            <a:r>
              <a:rPr lang="en-US" dirty="0" smtClean="0">
                <a:solidFill>
                  <a:srgbClr val="C00000"/>
                </a:solidFill>
              </a:rPr>
              <a:t>CID</a:t>
            </a:r>
            <a:endParaRPr lang="en-US" dirty="0">
              <a:solidFill>
                <a:srgbClr val="C00000"/>
              </a:solidFill>
            </a:endParaRPr>
          </a:p>
          <a:p>
            <a:r>
              <a:rPr lang="en-US" dirty="0">
                <a:solidFill>
                  <a:srgbClr val="C00000"/>
                </a:solidFill>
              </a:rPr>
              <a:t>Radar Based </a:t>
            </a:r>
            <a:r>
              <a:rPr lang="en-US" dirty="0" smtClean="0">
                <a:solidFill>
                  <a:srgbClr val="C00000"/>
                </a:solidFill>
              </a:rPr>
              <a:t>CID</a:t>
            </a:r>
          </a:p>
          <a:p>
            <a:r>
              <a:rPr lang="en-US" dirty="0">
                <a:solidFill>
                  <a:srgbClr val="C00000"/>
                </a:solidFill>
              </a:rPr>
              <a:t>Pick Force CID</a:t>
            </a:r>
          </a:p>
        </p:txBody>
      </p:sp>
    </p:spTree>
    <p:extLst>
      <p:ext uri="{BB962C8B-B14F-4D97-AF65-F5344CB8AC3E}">
        <p14:creationId xmlns:p14="http://schemas.microsoft.com/office/powerpoint/2010/main" xmlns="" val="2177614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rPr>
              <a:t>Continuous Miner Guidance Technologies</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dirty="0"/>
              <a:t>There are four main types of </a:t>
            </a:r>
            <a:r>
              <a:rPr lang="en-US" dirty="0" smtClean="0"/>
              <a:t>continuous </a:t>
            </a:r>
            <a:r>
              <a:rPr lang="en-US" dirty="0"/>
              <a:t>miner guidance systems that appear at the forefront of </a:t>
            </a:r>
            <a:r>
              <a:rPr lang="en-US" dirty="0" smtClean="0"/>
              <a:t>this technology</a:t>
            </a:r>
            <a:r>
              <a:rPr lang="en-US" dirty="0"/>
              <a:t>. </a:t>
            </a:r>
            <a:endParaRPr lang="en-US" dirty="0" smtClean="0"/>
          </a:p>
          <a:p>
            <a:r>
              <a:rPr lang="en-US" dirty="0" smtClean="0"/>
              <a:t>These </a:t>
            </a:r>
            <a:r>
              <a:rPr lang="en-US" dirty="0"/>
              <a:t>systems </a:t>
            </a:r>
            <a:r>
              <a:rPr lang="en-US" dirty="0" smtClean="0"/>
              <a:t>are: </a:t>
            </a:r>
          </a:p>
          <a:p>
            <a:r>
              <a:rPr lang="en-US" b="1" dirty="0" smtClean="0">
                <a:solidFill>
                  <a:srgbClr val="C00000"/>
                </a:solidFill>
              </a:rPr>
              <a:t>Laser </a:t>
            </a:r>
            <a:r>
              <a:rPr lang="en-US" b="1" dirty="0">
                <a:solidFill>
                  <a:srgbClr val="C00000"/>
                </a:solidFill>
              </a:rPr>
              <a:t>Based Miner </a:t>
            </a:r>
            <a:r>
              <a:rPr lang="en-US" b="1" dirty="0" smtClean="0">
                <a:solidFill>
                  <a:srgbClr val="C00000"/>
                </a:solidFill>
              </a:rPr>
              <a:t>Guidance</a:t>
            </a:r>
            <a:r>
              <a:rPr lang="en-US" dirty="0" smtClean="0">
                <a:solidFill>
                  <a:srgbClr val="C00000"/>
                </a:solidFill>
              </a:rPr>
              <a:t> </a:t>
            </a:r>
          </a:p>
          <a:p>
            <a:r>
              <a:rPr lang="en-US" b="1" dirty="0" smtClean="0">
                <a:solidFill>
                  <a:srgbClr val="C00000"/>
                </a:solidFill>
              </a:rPr>
              <a:t>Ultrasonic </a:t>
            </a:r>
            <a:r>
              <a:rPr lang="en-US" b="1" dirty="0">
                <a:solidFill>
                  <a:srgbClr val="C00000"/>
                </a:solidFill>
              </a:rPr>
              <a:t>Continuous Miner </a:t>
            </a:r>
            <a:r>
              <a:rPr lang="en-US" b="1" dirty="0" smtClean="0">
                <a:solidFill>
                  <a:srgbClr val="C00000"/>
                </a:solidFill>
              </a:rPr>
              <a:t>Guidance</a:t>
            </a:r>
          </a:p>
          <a:p>
            <a:r>
              <a:rPr lang="en-US" b="1" dirty="0" smtClean="0">
                <a:solidFill>
                  <a:srgbClr val="C00000"/>
                </a:solidFill>
              </a:rPr>
              <a:t>Modular Azimuth </a:t>
            </a:r>
            <a:r>
              <a:rPr lang="en-US" b="1" dirty="0">
                <a:solidFill>
                  <a:srgbClr val="C00000"/>
                </a:solidFill>
              </a:rPr>
              <a:t>Positioning (MAPS) </a:t>
            </a:r>
          </a:p>
          <a:p>
            <a:r>
              <a:rPr lang="en-US" b="1" dirty="0" smtClean="0">
                <a:solidFill>
                  <a:srgbClr val="C00000"/>
                </a:solidFill>
              </a:rPr>
              <a:t>Angular </a:t>
            </a:r>
            <a:r>
              <a:rPr lang="en-US" b="1" dirty="0">
                <a:solidFill>
                  <a:srgbClr val="C00000"/>
                </a:solidFill>
              </a:rPr>
              <a:t>Position Sensing Systems (APSS</a:t>
            </a:r>
            <a:r>
              <a:rPr lang="en-US" b="1" dirty="0" smtClean="0">
                <a:solidFill>
                  <a:srgbClr val="C00000"/>
                </a:solidFill>
              </a:rPr>
              <a:t>)</a:t>
            </a:r>
            <a:r>
              <a:rPr lang="en-US" dirty="0" smtClean="0">
                <a:solidFill>
                  <a:srgbClr val="C00000"/>
                </a:solidFill>
              </a:rPr>
              <a:t>.</a:t>
            </a:r>
          </a:p>
          <a:p>
            <a:r>
              <a:rPr lang="en-US" dirty="0" smtClean="0"/>
              <a:t>Ultrasonic </a:t>
            </a:r>
            <a:r>
              <a:rPr lang="en-US" dirty="0"/>
              <a:t>sensors, scanning </a:t>
            </a:r>
            <a:r>
              <a:rPr lang="en-US" dirty="0" smtClean="0"/>
              <a:t>laser arrays</a:t>
            </a:r>
            <a:r>
              <a:rPr lang="en-US" dirty="0"/>
              <a:t>, and ring laser-gyroscopes are all employed in these miner guidance systems.</a:t>
            </a:r>
          </a:p>
        </p:txBody>
      </p:sp>
    </p:spTree>
    <p:extLst>
      <p:ext uri="{BB962C8B-B14F-4D97-AF65-F5344CB8AC3E}">
        <p14:creationId xmlns:p14="http://schemas.microsoft.com/office/powerpoint/2010/main" xmlns="" val="1322043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Laser Based Miner Guidance</a:t>
            </a:r>
          </a:p>
        </p:txBody>
      </p:sp>
      <p:sp>
        <p:nvSpPr>
          <p:cNvPr id="3" name="Content Placeholder 2"/>
          <p:cNvSpPr>
            <a:spLocks noGrp="1"/>
          </p:cNvSpPr>
          <p:nvPr>
            <p:ph idx="1"/>
          </p:nvPr>
        </p:nvSpPr>
        <p:spPr/>
        <p:txBody>
          <a:bodyPr>
            <a:normAutofit/>
          </a:bodyPr>
          <a:lstStyle/>
          <a:p>
            <a:r>
              <a:rPr lang="en-US" dirty="0"/>
              <a:t>The laser system is composed of four laser-scanning sensors that scan for two retro-reflective </a:t>
            </a:r>
            <a:r>
              <a:rPr lang="en-US" dirty="0" smtClean="0"/>
              <a:t>targets, and </a:t>
            </a:r>
            <a:r>
              <a:rPr lang="en-US" dirty="0"/>
              <a:t>report their angular coordinates. </a:t>
            </a:r>
            <a:endParaRPr lang="en-US" dirty="0" smtClean="0"/>
          </a:p>
          <a:p>
            <a:r>
              <a:rPr lang="en-US" dirty="0" smtClean="0"/>
              <a:t>This </a:t>
            </a:r>
            <a:r>
              <a:rPr lang="en-US" dirty="0"/>
              <a:t>is accomplished by panning the laser beams in the horizontal </a:t>
            </a:r>
            <a:r>
              <a:rPr lang="en-US" dirty="0" smtClean="0"/>
              <a:t>plane and </a:t>
            </a:r>
            <a:r>
              <a:rPr lang="en-US" dirty="0"/>
              <a:t>recording the angles of the beams when they encounter the targets on the rear of the continuous miner.</a:t>
            </a:r>
          </a:p>
          <a:p>
            <a:r>
              <a:rPr lang="en-US" dirty="0"/>
              <a:t>This information is used to triangulate the position and heading of the miner with respect to the </a:t>
            </a:r>
            <a:r>
              <a:rPr lang="en-US" dirty="0" smtClean="0"/>
              <a:t>known position </a:t>
            </a:r>
            <a:r>
              <a:rPr lang="en-US" dirty="0"/>
              <a:t>of the laser arrays. </a:t>
            </a:r>
            <a:endParaRPr lang="en-US" dirty="0" smtClean="0"/>
          </a:p>
          <a:p>
            <a:r>
              <a:rPr lang="en-US" dirty="0" smtClean="0"/>
              <a:t>The </a:t>
            </a:r>
            <a:r>
              <a:rPr lang="en-US" dirty="0"/>
              <a:t>computer that processes this information may be programmed and linked </a:t>
            </a:r>
            <a:r>
              <a:rPr lang="en-US" dirty="0" smtClean="0"/>
              <a:t>to drive </a:t>
            </a:r>
            <a:r>
              <a:rPr lang="en-US" dirty="0"/>
              <a:t>the continuous miner using these data (Anderson, 1989</a:t>
            </a:r>
            <a:r>
              <a:rPr lang="en-US" dirty="0" smtClean="0"/>
              <a:t>).</a:t>
            </a:r>
            <a:endParaRPr lang="en-US" dirty="0"/>
          </a:p>
        </p:txBody>
      </p:sp>
    </p:spTree>
    <p:extLst>
      <p:ext uri="{BB962C8B-B14F-4D97-AF65-F5344CB8AC3E}">
        <p14:creationId xmlns:p14="http://schemas.microsoft.com/office/powerpoint/2010/main" xmlns="" val="207682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r>
              <a:rPr lang="en-US" dirty="0"/>
              <a:t>This system has acceptable accuracy, but is limited to a range of 100 </a:t>
            </a:r>
            <a:r>
              <a:rPr lang="en-US" dirty="0" err="1"/>
              <a:t>ft</a:t>
            </a:r>
            <a:r>
              <a:rPr lang="en-US" dirty="0"/>
              <a:t> and a 110° field of view.</a:t>
            </a:r>
          </a:p>
          <a:p>
            <a:r>
              <a:rPr lang="en-US" dirty="0"/>
              <a:t>Problems with uneven floor have also caused problems by moving the targets out of the plane of laser scanning. </a:t>
            </a:r>
          </a:p>
          <a:p>
            <a:r>
              <a:rPr lang="en-US" dirty="0"/>
              <a:t>This problem can be corrected with longer targets or more scanners. </a:t>
            </a:r>
          </a:p>
          <a:p>
            <a:r>
              <a:rPr lang="en-US" dirty="0"/>
              <a:t>Another problem with this system is that it can only be used for face navigation, and the lasers have to be moved and re-installed as mining advances. </a:t>
            </a:r>
          </a:p>
          <a:p>
            <a:r>
              <a:rPr lang="en-US" dirty="0"/>
              <a:t>This installation requires workers at the face, making this method inappropriate for remote mining in thin-seam applications</a:t>
            </a:r>
          </a:p>
          <a:p>
            <a:endParaRPr lang="en-IN" dirty="0"/>
          </a:p>
        </p:txBody>
      </p:sp>
    </p:spTree>
    <p:extLst>
      <p:ext uri="{BB962C8B-B14F-4D97-AF65-F5344CB8AC3E}">
        <p14:creationId xmlns:p14="http://schemas.microsoft.com/office/powerpoint/2010/main" xmlns="" val="3416650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686800" cy="838200"/>
          </a:xfrm>
        </p:spPr>
        <p:txBody>
          <a:bodyPr>
            <a:normAutofit fontScale="90000"/>
          </a:bodyPr>
          <a:lstStyle/>
          <a:p>
            <a:r>
              <a:rPr lang="en-US" dirty="0" smtClean="0">
                <a:solidFill>
                  <a:srgbClr val="C00000"/>
                </a:solidFill>
              </a:rPr>
              <a:t>Ultrasonic Continuous Miner Guidance</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Ultrasonic </a:t>
            </a:r>
            <a:r>
              <a:rPr lang="en-US" dirty="0"/>
              <a:t>sensors have been utilized for experimental miner guidance. </a:t>
            </a:r>
            <a:endParaRPr lang="en-US" dirty="0" smtClean="0"/>
          </a:p>
          <a:p>
            <a:r>
              <a:rPr lang="en-US" dirty="0" smtClean="0"/>
              <a:t>In </a:t>
            </a:r>
            <a:r>
              <a:rPr lang="en-US" dirty="0"/>
              <a:t>one application, </a:t>
            </a:r>
            <a:r>
              <a:rPr lang="en-US" dirty="0" smtClean="0"/>
              <a:t>ultrasonic ranging </a:t>
            </a:r>
            <a:r>
              <a:rPr lang="en-US" dirty="0"/>
              <a:t>sensors were arranged in formation on a 27-inch diameter fiberglass ring, the Denning ring, at </a:t>
            </a:r>
            <a:r>
              <a:rPr lang="en-US" dirty="0" smtClean="0"/>
              <a:t>15° intervals</a:t>
            </a:r>
            <a:r>
              <a:rPr lang="en-US" dirty="0"/>
              <a:t>. </a:t>
            </a:r>
            <a:endParaRPr lang="en-US" dirty="0" smtClean="0"/>
          </a:p>
          <a:p>
            <a:r>
              <a:rPr lang="en-US" dirty="0" smtClean="0"/>
              <a:t>This </a:t>
            </a:r>
            <a:r>
              <a:rPr lang="en-US" dirty="0"/>
              <a:t>ring was mounted on top of the continuous mining machine. </a:t>
            </a:r>
            <a:endParaRPr lang="en-US" dirty="0" smtClean="0"/>
          </a:p>
          <a:p>
            <a:r>
              <a:rPr lang="en-US" dirty="0" smtClean="0"/>
              <a:t>These </a:t>
            </a:r>
            <a:r>
              <a:rPr lang="en-US" dirty="0"/>
              <a:t>sensors send out </a:t>
            </a:r>
            <a:r>
              <a:rPr lang="en-US" dirty="0" smtClean="0"/>
              <a:t>ultrasonic pulses </a:t>
            </a:r>
            <a:r>
              <a:rPr lang="en-US" dirty="0"/>
              <a:t>and interpret the reflected waves. </a:t>
            </a:r>
            <a:endParaRPr lang="en-US" dirty="0" smtClean="0"/>
          </a:p>
          <a:p>
            <a:r>
              <a:rPr lang="en-US" dirty="0" smtClean="0"/>
              <a:t>The </a:t>
            </a:r>
            <a:r>
              <a:rPr lang="en-US" dirty="0"/>
              <a:t>data give the computer the coordinates of ribs, corners, </a:t>
            </a:r>
            <a:r>
              <a:rPr lang="en-US" dirty="0" smtClean="0"/>
              <a:t>and obstructions </a:t>
            </a:r>
            <a:r>
              <a:rPr lang="en-US" dirty="0"/>
              <a:t>that are necessary for miner guidance. </a:t>
            </a:r>
            <a:endParaRPr lang="en-US" dirty="0" smtClean="0"/>
          </a:p>
        </p:txBody>
      </p:sp>
    </p:spTree>
    <p:extLst>
      <p:ext uri="{BB962C8B-B14F-4D97-AF65-F5344CB8AC3E}">
        <p14:creationId xmlns:p14="http://schemas.microsoft.com/office/powerpoint/2010/main" xmlns="" val="3790631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normAutofit/>
          </a:bodyPr>
          <a:lstStyle/>
          <a:p>
            <a:r>
              <a:rPr lang="en-IN" dirty="0">
                <a:solidFill>
                  <a:srgbClr val="FFFF00"/>
                </a:solidFill>
              </a:rPr>
              <a:t>Elements of the </a:t>
            </a:r>
            <a:r>
              <a:rPr lang="en-IN" dirty="0" err="1" smtClean="0">
                <a:solidFill>
                  <a:srgbClr val="FFFF00"/>
                </a:solidFill>
              </a:rPr>
              <a:t>Longwall</a:t>
            </a:r>
            <a:r>
              <a:rPr lang="en-IN" dirty="0" smtClean="0">
                <a:solidFill>
                  <a:srgbClr val="FFFF00"/>
                </a:solidFill>
              </a:rPr>
              <a:t> </a:t>
            </a:r>
            <a:r>
              <a:rPr lang="en-IN" dirty="0">
                <a:solidFill>
                  <a:srgbClr val="FFFF00"/>
                </a:solidFill>
              </a:rPr>
              <a:t>Mining System</a:t>
            </a:r>
          </a:p>
        </p:txBody>
      </p:sp>
      <p:sp>
        <p:nvSpPr>
          <p:cNvPr id="3" name="Subtitle 2"/>
          <p:cNvSpPr>
            <a:spLocks noGrp="1"/>
          </p:cNvSpPr>
          <p:nvPr>
            <p:ph type="subTitle" idx="1"/>
          </p:nvPr>
        </p:nvSpPr>
        <p:spPr>
          <a:xfrm>
            <a:off x="838200" y="1752600"/>
            <a:ext cx="7696200" cy="5105400"/>
          </a:xfrm>
        </p:spPr>
        <p:txBody>
          <a:bodyPr>
            <a:normAutofit lnSpcReduction="10000"/>
          </a:bodyPr>
          <a:lstStyle/>
          <a:p>
            <a:pPr marL="457200" indent="-457200" algn="l">
              <a:buFont typeface="Arial" pitchFamily="34" charset="0"/>
              <a:buChar char="•"/>
            </a:pPr>
            <a:r>
              <a:rPr lang="en-IN" dirty="0" smtClean="0">
                <a:solidFill>
                  <a:schemeClr val="tx1"/>
                </a:solidFill>
              </a:rPr>
              <a:t>In </a:t>
            </a:r>
            <a:r>
              <a:rPr lang="en-IN" dirty="0">
                <a:solidFill>
                  <a:schemeClr val="tx1"/>
                </a:solidFill>
              </a:rPr>
              <a:t>conditions where roof control is difficult, the coal of significant lateral extent, and of </a:t>
            </a:r>
            <a:r>
              <a:rPr lang="en-IN" dirty="0" smtClean="0">
                <a:solidFill>
                  <a:schemeClr val="tx1"/>
                </a:solidFill>
              </a:rPr>
              <a:t>sufficient thickness</a:t>
            </a:r>
            <a:r>
              <a:rPr lang="en-IN" dirty="0">
                <a:solidFill>
                  <a:schemeClr val="tx1"/>
                </a:solidFill>
              </a:rPr>
              <a:t>, </a:t>
            </a:r>
            <a:r>
              <a:rPr lang="en-IN" dirty="0" err="1">
                <a:solidFill>
                  <a:schemeClr val="tx1"/>
                </a:solidFill>
              </a:rPr>
              <a:t>longwall</a:t>
            </a:r>
            <a:r>
              <a:rPr lang="en-IN" dirty="0">
                <a:solidFill>
                  <a:schemeClr val="tx1"/>
                </a:solidFill>
              </a:rPr>
              <a:t> mining is </a:t>
            </a:r>
            <a:r>
              <a:rPr lang="en-IN" dirty="0" smtClean="0">
                <a:solidFill>
                  <a:schemeClr val="tx1"/>
                </a:solidFill>
              </a:rPr>
              <a:t>preferred.</a:t>
            </a:r>
          </a:p>
          <a:p>
            <a:pPr algn="l"/>
            <a:endParaRPr lang="en-IN" dirty="0" smtClean="0">
              <a:solidFill>
                <a:schemeClr val="tx1"/>
              </a:solidFill>
            </a:endParaRPr>
          </a:p>
          <a:p>
            <a:pPr marL="457200" indent="-457200" algn="l">
              <a:buFont typeface="Arial" pitchFamily="34" charset="0"/>
              <a:buChar char="•"/>
            </a:pPr>
            <a:r>
              <a:rPr lang="en-IN" dirty="0" err="1" smtClean="0">
                <a:solidFill>
                  <a:schemeClr val="tx1"/>
                </a:solidFill>
              </a:rPr>
              <a:t>Longwall</a:t>
            </a:r>
            <a:r>
              <a:rPr lang="en-IN" dirty="0" smtClean="0">
                <a:solidFill>
                  <a:schemeClr val="tx1"/>
                </a:solidFill>
              </a:rPr>
              <a:t> </a:t>
            </a:r>
            <a:r>
              <a:rPr lang="en-IN" dirty="0">
                <a:solidFill>
                  <a:schemeClr val="tx1"/>
                </a:solidFill>
              </a:rPr>
              <a:t>mining offers the benefits of enhanced safety due to </a:t>
            </a:r>
            <a:r>
              <a:rPr lang="en-IN" dirty="0" smtClean="0">
                <a:solidFill>
                  <a:schemeClr val="tx1"/>
                </a:solidFill>
              </a:rPr>
              <a:t>its system </a:t>
            </a:r>
            <a:r>
              <a:rPr lang="en-IN" dirty="0">
                <a:solidFill>
                  <a:schemeClr val="tx1"/>
                </a:solidFill>
              </a:rPr>
              <a:t>of face supports that cover the entire working </a:t>
            </a:r>
            <a:r>
              <a:rPr lang="en-IN" dirty="0" smtClean="0">
                <a:solidFill>
                  <a:schemeClr val="tx1"/>
                </a:solidFill>
              </a:rPr>
              <a:t>face.</a:t>
            </a:r>
          </a:p>
          <a:p>
            <a:pPr algn="l"/>
            <a:endParaRPr lang="en-IN" dirty="0" smtClean="0">
              <a:solidFill>
                <a:schemeClr val="tx1"/>
              </a:solidFill>
            </a:endParaRPr>
          </a:p>
          <a:p>
            <a:pPr marL="457200" indent="-457200" algn="l">
              <a:buFont typeface="Arial" pitchFamily="34" charset="0"/>
              <a:buChar char="•"/>
            </a:pPr>
            <a:r>
              <a:rPr lang="en-IN" dirty="0" smtClean="0">
                <a:solidFill>
                  <a:schemeClr val="tx1"/>
                </a:solidFill>
              </a:rPr>
              <a:t>This </a:t>
            </a:r>
            <a:r>
              <a:rPr lang="en-IN" dirty="0">
                <a:solidFill>
                  <a:schemeClr val="tx1"/>
                </a:solidFill>
              </a:rPr>
              <a:t>method also allows higher extraction </a:t>
            </a:r>
            <a:r>
              <a:rPr lang="en-IN" dirty="0" smtClean="0">
                <a:solidFill>
                  <a:schemeClr val="tx1"/>
                </a:solidFill>
              </a:rPr>
              <a:t>ratios, conserving </a:t>
            </a:r>
            <a:r>
              <a:rPr lang="en-IN" dirty="0">
                <a:solidFill>
                  <a:schemeClr val="tx1"/>
                </a:solidFill>
              </a:rPr>
              <a:t>valuable coal reserves. </a:t>
            </a:r>
            <a:endParaRPr lang="en-IN" dirty="0" smtClean="0">
              <a:solidFill>
                <a:schemeClr val="tx1"/>
              </a:solidFill>
            </a:endParaRPr>
          </a:p>
          <a:p>
            <a:pPr marL="457200" indent="-457200" algn="l">
              <a:buFont typeface="Arial" pitchFamily="34" charset="0"/>
              <a:buChar char="•"/>
            </a:pPr>
            <a:endParaRPr lang="en-IN" dirty="0">
              <a:solidFill>
                <a:schemeClr val="tx1"/>
              </a:solidFill>
            </a:endParaRPr>
          </a:p>
          <a:p>
            <a:pPr marL="457200" indent="-457200" algn="l">
              <a:buFont typeface="Arial" pitchFamily="34" charset="0"/>
              <a:buChar char="•"/>
            </a:pPr>
            <a:r>
              <a:rPr lang="en-IN" dirty="0" smtClean="0">
                <a:solidFill>
                  <a:schemeClr val="tx1"/>
                </a:solidFill>
              </a:rPr>
              <a:t>Some other advantages of this system are its flexibility in dealing with greater mining depths, multiple seams, and a significant reduction in roof bolting.</a:t>
            </a:r>
            <a:endParaRPr lang="en-IN" dirty="0">
              <a:solidFill>
                <a:schemeClr val="tx1"/>
              </a:solidFill>
            </a:endParaRPr>
          </a:p>
        </p:txBody>
      </p:sp>
    </p:spTree>
    <p:extLst>
      <p:ext uri="{BB962C8B-B14F-4D97-AF65-F5344CB8AC3E}">
        <p14:creationId xmlns:p14="http://schemas.microsoft.com/office/powerpoint/2010/main" xmlns="" val="2696477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r>
              <a:rPr lang="en-US" dirty="0"/>
              <a:t>The computer is also set up to drive the miner through mine workings and to mine coal (Strickland and King, 1993).</a:t>
            </a:r>
          </a:p>
          <a:p>
            <a:r>
              <a:rPr lang="en-US" dirty="0"/>
              <a:t>This system stands out as one of the most promising of those reviewed. </a:t>
            </a:r>
          </a:p>
          <a:p>
            <a:r>
              <a:rPr lang="en-US" dirty="0"/>
              <a:t>The sensors are inexpensive and have few moving parts or lenses to clean. </a:t>
            </a:r>
          </a:p>
          <a:p>
            <a:r>
              <a:rPr lang="en-US" dirty="0"/>
              <a:t>Measurements can be taken through dust and smoke, and the system is integrated directly into the continuous miner so that no accompanying workers are needed.</a:t>
            </a:r>
          </a:p>
          <a:p>
            <a:endParaRPr lang="en-IN" dirty="0"/>
          </a:p>
        </p:txBody>
      </p:sp>
    </p:spTree>
    <p:extLst>
      <p:ext uri="{BB962C8B-B14F-4D97-AF65-F5344CB8AC3E}">
        <p14:creationId xmlns:p14="http://schemas.microsoft.com/office/powerpoint/2010/main" xmlns="" val="1625759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b="1" dirty="0" err="1">
                <a:solidFill>
                  <a:srgbClr val="FFFF00"/>
                </a:solidFill>
              </a:rPr>
              <a:t>Highwall</a:t>
            </a:r>
            <a:r>
              <a:rPr lang="en-US" b="1" dirty="0">
                <a:solidFill>
                  <a:srgbClr val="FFFF00"/>
                </a:solidFill>
              </a:rPr>
              <a:t> Mining </a:t>
            </a:r>
            <a:r>
              <a:rPr lang="en-US" b="1" dirty="0" smtClean="0">
                <a:solidFill>
                  <a:srgbClr val="FFFF00"/>
                </a:solidFill>
              </a:rPr>
              <a:t>System</a:t>
            </a:r>
            <a:br>
              <a:rPr lang="en-US" b="1" dirty="0" smtClean="0">
                <a:solidFill>
                  <a:srgbClr val="FFFF00"/>
                </a:solidFill>
              </a:rPr>
            </a:br>
            <a:endParaRPr lang="en-US" dirty="0">
              <a:solidFill>
                <a:srgbClr val="FFFF00"/>
              </a:solidFill>
            </a:endParaRPr>
          </a:p>
        </p:txBody>
      </p:sp>
      <p:sp>
        <p:nvSpPr>
          <p:cNvPr id="3" name="Subtitle 2"/>
          <p:cNvSpPr>
            <a:spLocks noGrp="1"/>
          </p:cNvSpPr>
          <p:nvPr>
            <p:ph type="subTitle" idx="1"/>
          </p:nvPr>
        </p:nvSpPr>
        <p:spPr>
          <a:xfrm>
            <a:off x="457200" y="1295400"/>
            <a:ext cx="8077200" cy="5410200"/>
          </a:xfrm>
        </p:spPr>
        <p:txBody>
          <a:bodyPr>
            <a:normAutofit/>
          </a:bodyPr>
          <a:lstStyle/>
          <a:p>
            <a:pPr marL="457200" indent="-457200" algn="l">
              <a:buFont typeface="Arial" pitchFamily="34" charset="0"/>
              <a:buChar char="•"/>
            </a:pPr>
            <a:r>
              <a:rPr lang="en-US" sz="2400" dirty="0" err="1">
                <a:solidFill>
                  <a:schemeClr val="tx1"/>
                </a:solidFill>
              </a:rPr>
              <a:t>Highwall</a:t>
            </a:r>
            <a:r>
              <a:rPr lang="en-US" sz="2400" dirty="0">
                <a:solidFill>
                  <a:schemeClr val="tx1"/>
                </a:solidFill>
              </a:rPr>
              <a:t> mining is a process of extracting coal reserve that are exposed in </a:t>
            </a:r>
            <a:r>
              <a:rPr lang="en-US" sz="2400" dirty="0" smtClean="0">
                <a:solidFill>
                  <a:schemeClr val="tx1"/>
                </a:solidFill>
              </a:rPr>
              <a:t>the </a:t>
            </a:r>
            <a:r>
              <a:rPr lang="en-US" sz="2400" dirty="0" err="1" smtClean="0">
                <a:solidFill>
                  <a:schemeClr val="tx1"/>
                </a:solidFill>
              </a:rPr>
              <a:t>highwall</a:t>
            </a:r>
            <a:r>
              <a:rPr lang="en-US" sz="2400" dirty="0" smtClean="0">
                <a:solidFill>
                  <a:schemeClr val="tx1"/>
                </a:solidFill>
              </a:rPr>
              <a:t> </a:t>
            </a:r>
            <a:r>
              <a:rPr lang="en-US" sz="2400" dirty="0">
                <a:solidFill>
                  <a:schemeClr val="tx1"/>
                </a:solidFill>
              </a:rPr>
              <a:t>created during surface mining.  </a:t>
            </a:r>
            <a:r>
              <a:rPr lang="en-US" sz="2400" dirty="0" smtClean="0">
                <a:solidFill>
                  <a:schemeClr val="tx1"/>
                </a:solidFill>
              </a:rPr>
              <a:t>             </a:t>
            </a:r>
          </a:p>
          <a:p>
            <a:pPr marL="457200" indent="-457200" algn="l">
              <a:buFont typeface="Arial" pitchFamily="34" charset="0"/>
              <a:buChar char="•"/>
            </a:pPr>
            <a:r>
              <a:rPr lang="en-US" sz="2400" dirty="0" smtClean="0">
                <a:solidFill>
                  <a:schemeClr val="tx1"/>
                </a:solidFill>
              </a:rPr>
              <a:t>The </a:t>
            </a:r>
            <a:r>
              <a:rPr lang="en-US" sz="2400" dirty="0">
                <a:solidFill>
                  <a:schemeClr val="tx1"/>
                </a:solidFill>
              </a:rPr>
              <a:t>immediate advantage of </a:t>
            </a:r>
            <a:r>
              <a:rPr lang="en-US" sz="2400" dirty="0" err="1">
                <a:solidFill>
                  <a:schemeClr val="tx1"/>
                </a:solidFill>
              </a:rPr>
              <a:t>highwall</a:t>
            </a:r>
            <a:r>
              <a:rPr lang="en-US" sz="2400" dirty="0">
                <a:solidFill>
                  <a:schemeClr val="tx1"/>
                </a:solidFill>
              </a:rPr>
              <a:t> mining is </a:t>
            </a:r>
            <a:r>
              <a:rPr lang="en-US" sz="2400" dirty="0" smtClean="0">
                <a:solidFill>
                  <a:schemeClr val="tx1"/>
                </a:solidFill>
              </a:rPr>
              <a:t>that coal </a:t>
            </a:r>
            <a:r>
              <a:rPr lang="en-US" sz="2400" dirty="0">
                <a:solidFill>
                  <a:schemeClr val="tx1"/>
                </a:solidFill>
              </a:rPr>
              <a:t>reserve can be extracted that would otherwise be uneconomic to mine by </a:t>
            </a:r>
            <a:r>
              <a:rPr lang="en-US" sz="2400" dirty="0" smtClean="0">
                <a:solidFill>
                  <a:schemeClr val="tx1"/>
                </a:solidFill>
              </a:rPr>
              <a:t>conventional surface </a:t>
            </a:r>
            <a:r>
              <a:rPr lang="en-US" sz="2400" dirty="0">
                <a:solidFill>
                  <a:schemeClr val="tx1"/>
                </a:solidFill>
              </a:rPr>
              <a:t>mining techniques due to high stripping ratio</a:t>
            </a:r>
            <a:r>
              <a:rPr lang="en-US" sz="2400" dirty="0" smtClean="0">
                <a:solidFill>
                  <a:schemeClr val="tx1"/>
                </a:solidFill>
              </a:rPr>
              <a:t>.</a:t>
            </a:r>
          </a:p>
          <a:p>
            <a:pPr marL="457200" indent="-457200" algn="l">
              <a:buFont typeface="Arial" pitchFamily="34" charset="0"/>
              <a:buChar char="•"/>
            </a:pPr>
            <a:r>
              <a:rPr lang="en-US" sz="2400" dirty="0" smtClean="0">
                <a:solidFill>
                  <a:schemeClr val="tx1"/>
                </a:solidFill>
              </a:rPr>
              <a:t> </a:t>
            </a:r>
            <a:r>
              <a:rPr lang="en-US" sz="2400" dirty="0">
                <a:solidFill>
                  <a:schemeClr val="tx1"/>
                </a:solidFill>
              </a:rPr>
              <a:t>It can also be utilized to extract </a:t>
            </a:r>
            <a:r>
              <a:rPr lang="en-US" sz="2400" dirty="0" smtClean="0">
                <a:solidFill>
                  <a:schemeClr val="tx1"/>
                </a:solidFill>
              </a:rPr>
              <a:t>coal left </a:t>
            </a:r>
            <a:r>
              <a:rPr lang="en-US" sz="2400" dirty="0">
                <a:solidFill>
                  <a:schemeClr val="tx1"/>
                </a:solidFill>
              </a:rPr>
              <a:t>as support or as waste during underground mining operations</a:t>
            </a:r>
            <a:r>
              <a:rPr lang="en-US" sz="2400" dirty="0" smtClean="0">
                <a:solidFill>
                  <a:schemeClr val="tx1"/>
                </a:solidFill>
              </a:rPr>
              <a:t>.</a:t>
            </a:r>
          </a:p>
        </p:txBody>
      </p:sp>
    </p:spTree>
    <p:extLst>
      <p:ext uri="{BB962C8B-B14F-4D97-AF65-F5344CB8AC3E}">
        <p14:creationId xmlns:p14="http://schemas.microsoft.com/office/powerpoint/2010/main" xmlns="" val="2444553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92763"/>
          </a:xfrm>
        </p:spPr>
        <p:txBody>
          <a:bodyPr>
            <a:normAutofit/>
          </a:bodyPr>
          <a:lstStyle/>
          <a:p>
            <a:pPr marL="457200" indent="-457200"/>
            <a:r>
              <a:rPr lang="en-US" dirty="0"/>
              <a:t> Since mining of </a:t>
            </a:r>
            <a:r>
              <a:rPr lang="en-US" dirty="0" err="1"/>
              <a:t>highwall</a:t>
            </a:r>
            <a:r>
              <a:rPr lang="en-US" dirty="0"/>
              <a:t> entries is achieved by leaving overburden undisturbed, the systems’ economics are independent of strip ratio.</a:t>
            </a:r>
          </a:p>
          <a:p>
            <a:pPr marL="457200" indent="-457200"/>
            <a:r>
              <a:rPr lang="en-US" dirty="0"/>
              <a:t>Standard augers which are available in the market operate as blind boring and extraction systems. </a:t>
            </a:r>
          </a:p>
          <a:p>
            <a:pPr marL="457200" indent="-457200"/>
            <a:r>
              <a:rPr lang="en-US" dirty="0"/>
              <a:t>They remove coal from relatively horizontal seam which are exposed by removing overburden to form a bench or </a:t>
            </a:r>
            <a:r>
              <a:rPr lang="en-US" dirty="0" err="1"/>
              <a:t>highwall</a:t>
            </a:r>
            <a:r>
              <a:rPr lang="en-US" dirty="0"/>
              <a:t>. </a:t>
            </a:r>
          </a:p>
          <a:p>
            <a:pPr marL="457200" indent="-457200"/>
            <a:r>
              <a:rPr lang="en-US" dirty="0"/>
              <a:t>Auger mining techniques are primarily used to recover coal from surface where stripping operation or underground methods are not suitable.</a:t>
            </a:r>
          </a:p>
          <a:p>
            <a:endParaRPr lang="en-IN" dirty="0"/>
          </a:p>
        </p:txBody>
      </p:sp>
    </p:spTree>
    <p:extLst>
      <p:ext uri="{BB962C8B-B14F-4D97-AF65-F5344CB8AC3E}">
        <p14:creationId xmlns:p14="http://schemas.microsoft.com/office/powerpoint/2010/main" xmlns="" val="17258826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Schematic view of </a:t>
            </a:r>
            <a:r>
              <a:rPr lang="en-US" dirty="0" err="1" smtClean="0"/>
              <a:t>highwall</a:t>
            </a:r>
            <a:r>
              <a:rPr lang="en-US" dirty="0" smtClean="0"/>
              <a:t> miner</a:t>
            </a:r>
            <a:endParaRPr lang="en-US" dirty="0"/>
          </a:p>
        </p:txBody>
      </p:sp>
      <p:pic>
        <p:nvPicPr>
          <p:cNvPr id="2050" name="Picture 2" descr="C:\Users\DK\Desktop\6652035-0-large.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614507" y="1806575"/>
            <a:ext cx="5914986" cy="4052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18129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K\Desktop\HWM-CIMG0167.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870075" y="1806575"/>
            <a:ext cx="5403850" cy="4052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50407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K\Desktop\CDC_DesignGuidelinesforHighwall.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2286000" y="2118519"/>
            <a:ext cx="457200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1292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r>
              <a:rPr lang="en-US" dirty="0" smtClean="0"/>
              <a:t>   Auger </a:t>
            </a:r>
            <a:r>
              <a:rPr lang="en-US" dirty="0"/>
              <a:t>Diameter </a:t>
            </a:r>
            <a:r>
              <a:rPr lang="en-US" dirty="0" smtClean="0"/>
              <a:t>	    Production </a:t>
            </a:r>
            <a:r>
              <a:rPr lang="en-US" dirty="0"/>
              <a:t>requirement</a:t>
            </a:r>
          </a:p>
          <a:p>
            <a:r>
              <a:rPr lang="en-US" dirty="0" smtClean="0"/>
              <a:t> </a:t>
            </a:r>
            <a:r>
              <a:rPr lang="en-US" dirty="0"/>
              <a:t>30 inches </a:t>
            </a:r>
            <a:r>
              <a:rPr lang="en-US" dirty="0" smtClean="0"/>
              <a:t>			600 </a:t>
            </a:r>
            <a:r>
              <a:rPr lang="en-US" dirty="0"/>
              <a:t>tons/shift</a:t>
            </a:r>
          </a:p>
          <a:p>
            <a:r>
              <a:rPr lang="en-US" dirty="0"/>
              <a:t>30 - 40 inches </a:t>
            </a:r>
            <a:r>
              <a:rPr lang="en-US" dirty="0" smtClean="0"/>
              <a:t>			600 </a:t>
            </a:r>
            <a:r>
              <a:rPr lang="en-US" dirty="0"/>
              <a:t>- 1000 tons/shift</a:t>
            </a:r>
          </a:p>
          <a:p>
            <a:r>
              <a:rPr lang="en-US" dirty="0" smtClean="0"/>
              <a:t> </a:t>
            </a:r>
            <a:r>
              <a:rPr lang="en-US" dirty="0"/>
              <a:t>44 inches </a:t>
            </a:r>
            <a:r>
              <a:rPr lang="en-US" dirty="0" smtClean="0"/>
              <a:t>			1000 </a:t>
            </a:r>
            <a:r>
              <a:rPr lang="en-US" dirty="0"/>
              <a:t>tons/shift</a:t>
            </a:r>
          </a:p>
        </p:txBody>
      </p:sp>
    </p:spTree>
    <p:extLst>
      <p:ext uri="{BB962C8B-B14F-4D97-AF65-F5344CB8AC3E}">
        <p14:creationId xmlns:p14="http://schemas.microsoft.com/office/powerpoint/2010/main" xmlns="" val="1248801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method is amenable to relatively level lands and </a:t>
            </a:r>
            <a:r>
              <a:rPr lang="en-US" dirty="0" smtClean="0"/>
              <a:t>coal seam</a:t>
            </a:r>
            <a:r>
              <a:rPr lang="en-US" dirty="0"/>
              <a:t>. </a:t>
            </a:r>
            <a:endParaRPr lang="en-US" dirty="0" smtClean="0"/>
          </a:p>
          <a:p>
            <a:r>
              <a:rPr lang="en-US" dirty="0" smtClean="0"/>
              <a:t>In </a:t>
            </a:r>
            <a:r>
              <a:rPr lang="en-US" dirty="0"/>
              <a:t>practice, a series of parallel trenches would be progressively excavated across </a:t>
            </a:r>
            <a:r>
              <a:rPr lang="en-US" dirty="0" smtClean="0"/>
              <a:t>the mining </a:t>
            </a:r>
            <a:r>
              <a:rPr lang="en-US" dirty="0"/>
              <a:t>property. </a:t>
            </a:r>
            <a:endParaRPr lang="en-US" dirty="0" smtClean="0"/>
          </a:p>
          <a:p>
            <a:r>
              <a:rPr lang="en-US" dirty="0" smtClean="0"/>
              <a:t>The </a:t>
            </a:r>
            <a:r>
              <a:rPr lang="en-US" dirty="0"/>
              <a:t>coal between the trenches will </a:t>
            </a:r>
            <a:r>
              <a:rPr lang="en-US" dirty="0" smtClean="0"/>
              <a:t>be </a:t>
            </a:r>
            <a:r>
              <a:rPr lang="en-US" dirty="0" err="1" smtClean="0"/>
              <a:t>augered</a:t>
            </a:r>
            <a:r>
              <a:rPr lang="en-US" dirty="0" smtClean="0"/>
              <a:t> </a:t>
            </a:r>
            <a:r>
              <a:rPr lang="en-US" dirty="0"/>
              <a:t>as the excavation proceeds.</a:t>
            </a:r>
          </a:p>
        </p:txBody>
      </p:sp>
    </p:spTree>
    <p:extLst>
      <p:ext uri="{BB962C8B-B14F-4D97-AF65-F5344CB8AC3E}">
        <p14:creationId xmlns:p14="http://schemas.microsoft.com/office/powerpoint/2010/main" xmlns="" val="3243886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 of working</a:t>
            </a:r>
            <a:endParaRPr lang="en-US" dirty="0">
              <a:solidFill>
                <a:srgbClr val="C00000"/>
              </a:solidFill>
            </a:endParaRPr>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dirty="0"/>
              <a:t>The process begins with coal being extracted from a reserve situated well beyond the reach of conventional surface mining methods. A standard </a:t>
            </a:r>
            <a:r>
              <a:rPr lang="en-US" dirty="0" err="1"/>
              <a:t>highwall</a:t>
            </a:r>
            <a:r>
              <a:rPr lang="en-US" dirty="0"/>
              <a:t> miner or mining system (HWM) involves boring usually a rectangular shaped entry or section out of an exposed </a:t>
            </a:r>
            <a:r>
              <a:rPr lang="en-US" dirty="0" err="1"/>
              <a:t>highwall</a:t>
            </a:r>
            <a:r>
              <a:rPr lang="en-US" dirty="0"/>
              <a:t> seam by remote control. Advanced </a:t>
            </a:r>
            <a:r>
              <a:rPr lang="en-US" dirty="0" err="1"/>
              <a:t>highwall</a:t>
            </a:r>
            <a:r>
              <a:rPr lang="en-US" dirty="0"/>
              <a:t> mining systems such as the Bucyrus - SHM are self-contained, </a:t>
            </a:r>
            <a:r>
              <a:rPr lang="en-US" dirty="0" err="1" smtClean="0"/>
              <a:t>hudraulically</a:t>
            </a:r>
            <a:r>
              <a:rPr lang="en-US" dirty="0" smtClean="0"/>
              <a:t>-powered </a:t>
            </a:r>
            <a:r>
              <a:rPr lang="en-US" dirty="0"/>
              <a:t>tracked mobile units with </a:t>
            </a:r>
            <a:r>
              <a:rPr lang="en-US" dirty="0" smtClean="0"/>
              <a:t>electric drive. </a:t>
            </a:r>
            <a:r>
              <a:rPr lang="en-US" dirty="0"/>
              <a:t>The Bucyrus - SHM </a:t>
            </a:r>
            <a:r>
              <a:rPr lang="en-US" dirty="0" err="1"/>
              <a:t>highwall</a:t>
            </a:r>
            <a:r>
              <a:rPr lang="en-US" dirty="0"/>
              <a:t> mining (1997) where the first HWM units that could mine parallel entries of a coal seams with a thickness ranging from 30 inches (76 cm) to 16 feet (5 m) to pre-determined depths of up to 1,000 feet (305 m</a:t>
            </a:r>
            <a:r>
              <a:rPr lang="en-US" dirty="0" smtClean="0"/>
              <a:t>).</a:t>
            </a:r>
            <a:endParaRPr lang="en-US" dirty="0"/>
          </a:p>
        </p:txBody>
      </p:sp>
    </p:spTree>
    <p:extLst>
      <p:ext uri="{BB962C8B-B14F-4D97-AF65-F5344CB8AC3E}">
        <p14:creationId xmlns:p14="http://schemas.microsoft.com/office/powerpoint/2010/main" xmlns="" val="1158154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dirty="0"/>
              <a:t> A </a:t>
            </a:r>
            <a:r>
              <a:rPr lang="en-US" dirty="0" err="1"/>
              <a:t>cutterhead</a:t>
            </a:r>
            <a:r>
              <a:rPr lang="en-US" dirty="0"/>
              <a:t> attached to a </a:t>
            </a:r>
            <a:r>
              <a:rPr lang="en-US" dirty="0" err="1"/>
              <a:t>powerhead</a:t>
            </a:r>
            <a:r>
              <a:rPr lang="en-US" dirty="0"/>
              <a:t> assembly with 20-foot (6-m) </a:t>
            </a:r>
            <a:r>
              <a:rPr lang="en-US" dirty="0" err="1"/>
              <a:t>pushbeams</a:t>
            </a:r>
            <a:r>
              <a:rPr lang="en-US" dirty="0"/>
              <a:t> is used to penetrate and bore into the coal seam. The mined coal is then transported back to the machine by two counter-rotating screw conveyor positioned inside the </a:t>
            </a:r>
            <a:r>
              <a:rPr lang="en-US" dirty="0" err="1"/>
              <a:t>pushbeams</a:t>
            </a:r>
            <a:r>
              <a:rPr lang="en-US" dirty="0"/>
              <a:t>. The conveyors feature a coupling system that allows each auger to drive the next auger. The Bucyrus - SHM system is highly efficient, with the capability of producing an output of 40,000 to 120,000 tons of coal per month, depending on the height of the actual coal seam. Another benefit of the system is that it is designed to handle even wet coal together with high water-inflow and work with laser gyro guiding systems.</a:t>
            </a:r>
          </a:p>
          <a:p>
            <a:endParaRPr lang="en-IN" dirty="0"/>
          </a:p>
        </p:txBody>
      </p:sp>
    </p:spTree>
    <p:extLst>
      <p:ext uri="{BB962C8B-B14F-4D97-AF65-F5344CB8AC3E}">
        <p14:creationId xmlns:p14="http://schemas.microsoft.com/office/powerpoint/2010/main" xmlns="" val="3103890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Problem with </a:t>
            </a:r>
            <a:r>
              <a:rPr lang="en-US" dirty="0" err="1" smtClean="0">
                <a:solidFill>
                  <a:srgbClr val="C00000"/>
                </a:solidFill>
              </a:rPr>
              <a:t>longwall</a:t>
            </a:r>
            <a:r>
              <a:rPr lang="en-US" dirty="0" smtClean="0">
                <a:solidFill>
                  <a:srgbClr val="C00000"/>
                </a:solidFill>
              </a:rPr>
              <a:t> mining</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dirty="0"/>
              <a:t>T</a:t>
            </a:r>
            <a:r>
              <a:rPr lang="en-IN" dirty="0" smtClean="0"/>
              <a:t>he </a:t>
            </a:r>
            <a:r>
              <a:rPr lang="en-IN" dirty="0"/>
              <a:t>high capital cost of </a:t>
            </a:r>
            <a:r>
              <a:rPr lang="en-IN" dirty="0" smtClean="0"/>
              <a:t>the required </a:t>
            </a:r>
            <a:r>
              <a:rPr lang="en-IN" dirty="0"/>
              <a:t>equipment</a:t>
            </a:r>
            <a:r>
              <a:rPr lang="en-IN" dirty="0" smtClean="0"/>
              <a:t>.</a:t>
            </a:r>
          </a:p>
          <a:p>
            <a:r>
              <a:rPr lang="en-IN" dirty="0"/>
              <a:t>I</a:t>
            </a:r>
            <a:r>
              <a:rPr lang="en-IN" dirty="0" smtClean="0"/>
              <a:t>nterruptions </a:t>
            </a:r>
            <a:r>
              <a:rPr lang="en-IN" dirty="0"/>
              <a:t>to production can have a serious economic impact whether</a:t>
            </a:r>
          </a:p>
          <a:p>
            <a:r>
              <a:rPr lang="en-IN" dirty="0"/>
              <a:t>T</a:t>
            </a:r>
            <a:r>
              <a:rPr lang="en-IN" dirty="0" smtClean="0"/>
              <a:t>hey </a:t>
            </a:r>
            <a:r>
              <a:rPr lang="en-IN" dirty="0"/>
              <a:t>are short term such as starting and stopping the shearer, or longer term as </a:t>
            </a:r>
            <a:r>
              <a:rPr lang="en-IN" dirty="0" err="1"/>
              <a:t>longwall</a:t>
            </a:r>
            <a:r>
              <a:rPr lang="en-IN" dirty="0"/>
              <a:t> equipment is </a:t>
            </a:r>
            <a:r>
              <a:rPr lang="en-IN" dirty="0" smtClean="0"/>
              <a:t>moved from a depleted section to a new panel.</a:t>
            </a:r>
          </a:p>
          <a:p>
            <a:r>
              <a:rPr lang="en-IN" dirty="0"/>
              <a:t>There may be problems with gas well location, seam thickness, and </a:t>
            </a:r>
            <a:r>
              <a:rPr lang="en-IN" dirty="0" smtClean="0"/>
              <a:t>in soft </a:t>
            </a:r>
            <a:r>
              <a:rPr lang="en-IN" dirty="0"/>
              <a:t>floor and roof.</a:t>
            </a:r>
          </a:p>
        </p:txBody>
      </p:sp>
    </p:spTree>
    <p:extLst>
      <p:ext uri="{BB962C8B-B14F-4D97-AF65-F5344CB8AC3E}">
        <p14:creationId xmlns:p14="http://schemas.microsoft.com/office/powerpoint/2010/main" xmlns="" val="2362764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a:t>S</a:t>
            </a:r>
            <a:r>
              <a:rPr lang="en-IN" dirty="0" smtClean="0"/>
              <a:t>ystem </a:t>
            </a:r>
            <a:r>
              <a:rPr lang="en-IN" dirty="0"/>
              <a:t>being impractical beneath thick strong </a:t>
            </a:r>
            <a:r>
              <a:rPr lang="en-IN" dirty="0" smtClean="0"/>
              <a:t>roof beds</a:t>
            </a:r>
            <a:r>
              <a:rPr lang="en-IN" dirty="0"/>
              <a:t>, due the size and cost of the required roof support as well as difficulties in controlled caving</a:t>
            </a:r>
            <a:r>
              <a:rPr lang="en-IN" dirty="0" smtClean="0"/>
              <a:t>.</a:t>
            </a:r>
          </a:p>
          <a:p>
            <a:r>
              <a:rPr lang="en-IN" dirty="0"/>
              <a:t>Because </a:t>
            </a:r>
            <a:r>
              <a:rPr lang="en-IN" dirty="0" smtClean="0"/>
              <a:t>of the </a:t>
            </a:r>
            <a:r>
              <a:rPr lang="en-IN" dirty="0"/>
              <a:t>areal extent required by a </a:t>
            </a:r>
            <a:r>
              <a:rPr lang="en-IN" dirty="0" err="1"/>
              <a:t>longwall</a:t>
            </a:r>
            <a:r>
              <a:rPr lang="en-IN" dirty="0"/>
              <a:t> section, </a:t>
            </a:r>
            <a:r>
              <a:rPr lang="en-IN" dirty="0" err="1"/>
              <a:t>variabilities</a:t>
            </a:r>
            <a:r>
              <a:rPr lang="en-IN" dirty="0"/>
              <a:t> in the seam thickness, roof and floor </a:t>
            </a:r>
            <a:r>
              <a:rPr lang="en-IN" dirty="0" smtClean="0"/>
              <a:t>conditions, local </a:t>
            </a:r>
            <a:r>
              <a:rPr lang="en-IN" dirty="0"/>
              <a:t>faulting and the presence of wells can also limit the potential of this method</a:t>
            </a:r>
            <a:r>
              <a:rPr lang="en-IN" dirty="0" smtClean="0"/>
              <a:t>.</a:t>
            </a:r>
          </a:p>
          <a:p>
            <a:endParaRPr lang="en-IN" dirty="0"/>
          </a:p>
        </p:txBody>
      </p:sp>
    </p:spTree>
    <p:extLst>
      <p:ext uri="{BB962C8B-B14F-4D97-AF65-F5344CB8AC3E}">
        <p14:creationId xmlns:p14="http://schemas.microsoft.com/office/powerpoint/2010/main" xmlns="" val="3466274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686800" cy="838200"/>
          </a:xfrm>
        </p:spPr>
        <p:txBody>
          <a:bodyPr>
            <a:noAutofit/>
          </a:bodyPr>
          <a:lstStyle/>
          <a:p>
            <a:r>
              <a:rPr lang="en-IN" sz="2400" b="1" dirty="0" err="1"/>
              <a:t>Longwall</a:t>
            </a:r>
            <a:r>
              <a:rPr lang="en-IN" sz="2400" b="1" dirty="0"/>
              <a:t> Face Section with Conventional Double-Drum Shearer</a:t>
            </a:r>
            <a:endParaRPr lang="en-IN" sz="2400"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447800"/>
            <a:ext cx="8001000" cy="5105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6715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Longwall</a:t>
            </a:r>
            <a:r>
              <a:rPr lang="en-US" dirty="0" smtClean="0">
                <a:solidFill>
                  <a:srgbClr val="C00000"/>
                </a:solidFill>
              </a:rPr>
              <a:t> coal plough</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dirty="0"/>
              <a:t>The coal plough replaces the shearer in a typical </a:t>
            </a:r>
            <a:r>
              <a:rPr lang="en-IN" dirty="0" err="1"/>
              <a:t>longwall</a:t>
            </a:r>
            <a:r>
              <a:rPr lang="en-IN" dirty="0"/>
              <a:t> setup</a:t>
            </a:r>
            <a:r>
              <a:rPr lang="en-IN" dirty="0" smtClean="0"/>
              <a:t>.</a:t>
            </a:r>
          </a:p>
          <a:p>
            <a:r>
              <a:rPr lang="en-IN" dirty="0"/>
              <a:t>The coal plough can mine coal as thin </a:t>
            </a:r>
            <a:r>
              <a:rPr lang="en-IN" dirty="0" smtClean="0"/>
              <a:t>as 18 </a:t>
            </a:r>
            <a:r>
              <a:rPr lang="en-IN" dirty="0"/>
              <a:t>inches, but beneath 30 inches currently available powered supports cannot be employed, greatly </a:t>
            </a:r>
            <a:r>
              <a:rPr lang="en-IN" dirty="0" smtClean="0"/>
              <a:t>reducing the </a:t>
            </a:r>
            <a:r>
              <a:rPr lang="en-IN" dirty="0"/>
              <a:t>productivity of the system</a:t>
            </a:r>
            <a:r>
              <a:rPr lang="en-IN" dirty="0" smtClean="0"/>
              <a:t>.</a:t>
            </a:r>
          </a:p>
          <a:p>
            <a:r>
              <a:rPr lang="en-IN" dirty="0"/>
              <a:t>The primary mechanism of the plough is the </a:t>
            </a:r>
            <a:r>
              <a:rPr lang="en-IN" dirty="0" err="1"/>
              <a:t>armored</a:t>
            </a:r>
            <a:r>
              <a:rPr lang="en-IN" dirty="0"/>
              <a:t> face conveyor that </a:t>
            </a:r>
            <a:r>
              <a:rPr lang="en-IN" dirty="0" smtClean="0"/>
              <a:t>has two </a:t>
            </a:r>
            <a:r>
              <a:rPr lang="en-IN" dirty="0"/>
              <a:t>main functions, to transport coal away from the face and to guide the plough unit on the face </a:t>
            </a:r>
            <a:r>
              <a:rPr lang="en-IN" dirty="0" smtClean="0"/>
              <a:t>during mining</a:t>
            </a:r>
            <a:r>
              <a:rPr lang="en-IN" dirty="0"/>
              <a:t>.</a:t>
            </a:r>
          </a:p>
        </p:txBody>
      </p:sp>
    </p:spTree>
    <p:extLst>
      <p:ext uri="{BB962C8B-B14F-4D97-AF65-F5344CB8AC3E}">
        <p14:creationId xmlns:p14="http://schemas.microsoft.com/office/powerpoint/2010/main" xmlns="" val="24137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rPr>
              <a:t>PROBLEMS WITH THE PLOUGH SYSTEM</a:t>
            </a:r>
            <a:endParaRPr lang="en-IN" dirty="0">
              <a:solidFill>
                <a:srgbClr val="C00000"/>
              </a:solidFill>
            </a:endParaRPr>
          </a:p>
        </p:txBody>
      </p:sp>
      <p:sp>
        <p:nvSpPr>
          <p:cNvPr id="3" name="Content Placeholder 2"/>
          <p:cNvSpPr>
            <a:spLocks noGrp="1"/>
          </p:cNvSpPr>
          <p:nvPr>
            <p:ph idx="1"/>
          </p:nvPr>
        </p:nvSpPr>
        <p:spPr/>
        <p:txBody>
          <a:bodyPr/>
          <a:lstStyle/>
          <a:p>
            <a:r>
              <a:rPr lang="en-IN" dirty="0"/>
              <a:t>P</a:t>
            </a:r>
            <a:r>
              <a:rPr lang="en-IN" dirty="0" smtClean="0"/>
              <a:t>lough </a:t>
            </a:r>
            <a:r>
              <a:rPr lang="en-IN" dirty="0"/>
              <a:t>cutting into softer floors </a:t>
            </a:r>
            <a:r>
              <a:rPr lang="en-IN" dirty="0" smtClean="0"/>
              <a:t>and deviating </a:t>
            </a:r>
            <a:r>
              <a:rPr lang="en-IN" dirty="0"/>
              <a:t>from the desired horizon</a:t>
            </a:r>
            <a:r>
              <a:rPr lang="en-IN" dirty="0" smtClean="0"/>
              <a:t>.</a:t>
            </a:r>
          </a:p>
          <a:p>
            <a:r>
              <a:rPr lang="en-IN" dirty="0"/>
              <a:t>The plough also has difficulties in seams where the coal hardness is </a:t>
            </a:r>
            <a:r>
              <a:rPr lang="en-IN" dirty="0" smtClean="0"/>
              <a:t>not reasonably </a:t>
            </a:r>
            <a:r>
              <a:rPr lang="en-IN" dirty="0"/>
              <a:t>constant across the face</a:t>
            </a:r>
            <a:r>
              <a:rPr lang="en-IN" dirty="0" smtClean="0"/>
              <a:t>.</a:t>
            </a:r>
          </a:p>
          <a:p>
            <a:r>
              <a:rPr lang="en-IN" dirty="0"/>
              <a:t>The feasibility of this system is questionable in seams less than 24 </a:t>
            </a:r>
            <a:r>
              <a:rPr lang="en-IN" dirty="0" smtClean="0"/>
              <a:t>inches in </a:t>
            </a:r>
            <a:r>
              <a:rPr lang="en-IN" dirty="0"/>
              <a:t>thickness.</a:t>
            </a:r>
          </a:p>
        </p:txBody>
      </p:sp>
    </p:spTree>
    <p:extLst>
      <p:ext uri="{BB962C8B-B14F-4D97-AF65-F5344CB8AC3E}">
        <p14:creationId xmlns:p14="http://schemas.microsoft.com/office/powerpoint/2010/main" xmlns="" val="264277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Winter</Template>
  <TotalTime>279</TotalTime>
  <Words>2708</Words>
  <Application>Microsoft Office PowerPoint</Application>
  <PresentationFormat>On-screen Show (4:3)</PresentationFormat>
  <Paragraphs>178</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Winter</vt:lpstr>
      <vt:lpstr>Slide 1</vt:lpstr>
      <vt:lpstr>  THIN SEAM MINING</vt:lpstr>
      <vt:lpstr>Slide 3</vt:lpstr>
      <vt:lpstr>Elements of the Longwall Mining System</vt:lpstr>
      <vt:lpstr>Problem with longwall mining</vt:lpstr>
      <vt:lpstr>Slide 6</vt:lpstr>
      <vt:lpstr>Longwall Face Section with Conventional Double-Drum Shearer</vt:lpstr>
      <vt:lpstr>Longwall coal plough</vt:lpstr>
      <vt:lpstr>PROBLEMS WITH THE PLOUGH SYSTEM</vt:lpstr>
      <vt:lpstr>Slide 10</vt:lpstr>
      <vt:lpstr>Elements of the Room and Pillar Mining System</vt:lpstr>
      <vt:lpstr>Slide 12</vt:lpstr>
      <vt:lpstr>Bord and pillar layout</vt:lpstr>
      <vt:lpstr>Bord and pillar mining layout</vt:lpstr>
      <vt:lpstr>Slide 15</vt:lpstr>
      <vt:lpstr>Continuous Miner</vt:lpstr>
      <vt:lpstr>Slide 17</vt:lpstr>
      <vt:lpstr>Shuttle car</vt:lpstr>
      <vt:lpstr>INTEGRATED MINING AND HAULAGE SYSTEMS</vt:lpstr>
      <vt:lpstr>The “Archveyor” Automated Mining and Continuous Haulage Unit</vt:lpstr>
      <vt:lpstr>Working of Archveyor</vt:lpstr>
      <vt:lpstr>Slide 22</vt:lpstr>
      <vt:lpstr>Slide 23</vt:lpstr>
      <vt:lpstr>The Long-Airdox Full Dimension Continuous Haulage System</vt:lpstr>
      <vt:lpstr>Inby Mobile Bridge Conveyor</vt:lpstr>
      <vt:lpstr>Intermediate Mobile Bridge Conveyor </vt:lpstr>
      <vt:lpstr>Piggyback Bridge Conveyor</vt:lpstr>
      <vt:lpstr>Assembled Continuous Haulage System</vt:lpstr>
      <vt:lpstr>AUTONOMOUS MINING MACHINES</vt:lpstr>
      <vt:lpstr>Slide 30</vt:lpstr>
      <vt:lpstr>Natural Gamma Radiation (NGR) CID Technology</vt:lpstr>
      <vt:lpstr>Inherent weakness in this system </vt:lpstr>
      <vt:lpstr>Vibration Based CID</vt:lpstr>
      <vt:lpstr>Infrared CID Technology</vt:lpstr>
      <vt:lpstr>Slide 35</vt:lpstr>
      <vt:lpstr>Continuous Miner Guidance Technologies</vt:lpstr>
      <vt:lpstr>Laser Based Miner Guidance</vt:lpstr>
      <vt:lpstr>Slide 38</vt:lpstr>
      <vt:lpstr>Ultrasonic Continuous Miner Guidance </vt:lpstr>
      <vt:lpstr>Slide 40</vt:lpstr>
      <vt:lpstr>Highwall Mining System </vt:lpstr>
      <vt:lpstr>Slide 42</vt:lpstr>
      <vt:lpstr>Schematic view of highwall miner</vt:lpstr>
      <vt:lpstr>Slide 44</vt:lpstr>
      <vt:lpstr>Slide 45</vt:lpstr>
      <vt:lpstr>Slide 46</vt:lpstr>
      <vt:lpstr>Slide 47</vt:lpstr>
      <vt:lpstr>Process of working</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the Longwall Mining System</dc:title>
  <dc:creator>Mayank</dc:creator>
  <cp:lastModifiedBy>rcc</cp:lastModifiedBy>
  <cp:revision>19</cp:revision>
  <dcterms:created xsi:type="dcterms:W3CDTF">2006-08-16T00:00:00Z</dcterms:created>
  <dcterms:modified xsi:type="dcterms:W3CDTF">2018-09-12T09:22:33Z</dcterms:modified>
</cp:coreProperties>
</file>