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72" r:id="rId2"/>
    <p:sldId id="256" r:id="rId3"/>
    <p:sldId id="257" r:id="rId4"/>
    <p:sldId id="269" r:id="rId5"/>
    <p:sldId id="258" r:id="rId6"/>
    <p:sldId id="259" r:id="rId7"/>
    <p:sldId id="260" r:id="rId8"/>
    <p:sldId id="261" r:id="rId9"/>
    <p:sldId id="271" r:id="rId10"/>
    <p:sldId id="262" r:id="rId11"/>
    <p:sldId id="270" r:id="rId12"/>
    <p:sldId id="263" r:id="rId13"/>
    <p:sldId id="264" r:id="rId14"/>
    <p:sldId id="265"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5" d="100"/>
          <a:sy n="65" d="100"/>
        </p:scale>
        <p:origin x="-130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6444596-389C-45A5-8389-C3404C3DDC3A}" type="datetimeFigureOut">
              <a:rPr lang="en-US" smtClean="0"/>
              <a:pPr/>
              <a:t>9/21/2018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0EE2044-877B-4CE6-887E-EA219D6FE21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44596-389C-45A5-8389-C3404C3DDC3A}"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E2044-877B-4CE6-887E-EA219D6FE217}"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44596-389C-45A5-8389-C3404C3DDC3A}"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E2044-877B-4CE6-887E-EA219D6FE217}"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44596-389C-45A5-8389-C3404C3DDC3A}"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E2044-877B-4CE6-887E-EA219D6FE217}"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44596-389C-45A5-8389-C3404C3DDC3A}"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E2044-877B-4CE6-887E-EA219D6FE21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444596-389C-45A5-8389-C3404C3DDC3A}" type="datetimeFigureOut">
              <a:rPr lang="en-US" smtClean="0"/>
              <a:pPr/>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E2044-877B-4CE6-887E-EA219D6FE217}"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444596-389C-45A5-8389-C3404C3DDC3A}" type="datetimeFigureOut">
              <a:rPr lang="en-US" smtClean="0"/>
              <a:pPr/>
              <a:t>9/21/2018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EE2044-877B-4CE6-887E-EA219D6FE217}"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44596-389C-45A5-8389-C3404C3DDC3A}" type="datetimeFigureOut">
              <a:rPr lang="en-US" smtClean="0"/>
              <a:pPr/>
              <a:t>9/21/2018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EE2044-877B-4CE6-887E-EA219D6FE217}"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44596-389C-45A5-8389-C3404C3DDC3A}" type="datetimeFigureOut">
              <a:rPr lang="en-US" smtClean="0"/>
              <a:pPr/>
              <a:t>9/21/2018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EE2044-877B-4CE6-887E-EA219D6FE217}"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444596-389C-45A5-8389-C3404C3DDC3A}" type="datetimeFigureOut">
              <a:rPr lang="en-US" smtClean="0"/>
              <a:pPr/>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E2044-877B-4CE6-887E-EA219D6FE217}"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44596-389C-45A5-8389-C3404C3DDC3A}" type="datetimeFigureOut">
              <a:rPr lang="en-US" smtClean="0"/>
              <a:pPr/>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0EE2044-877B-4CE6-887E-EA219D6FE217}"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6444596-389C-45A5-8389-C3404C3DDC3A}" type="datetimeFigureOut">
              <a:rPr lang="en-US" smtClean="0"/>
              <a:pPr/>
              <a:t>9/21/2018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0EE2044-877B-4CE6-887E-EA219D6FE217}"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dissolve/>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ineportal.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solidFill>
                  <a:srgbClr val="00B0F0"/>
                </a:solidFill>
                <a:latin typeface="Bahnschrift" panose="020B0502040204020203" pitchFamily="34" charset="0"/>
              </a:rPr>
              <a:t>www.MINEPORTAL.in</a:t>
            </a:r>
            <a:endParaRPr lang="en-IN" sz="6000" dirty="0">
              <a:solidFill>
                <a:srgbClr val="00B0F0"/>
              </a:solidFill>
              <a:latin typeface="Bahnschrift" panose="020B0502040204020203" pitchFamily="34" charset="0"/>
            </a:endParaRPr>
          </a:p>
        </p:txBody>
      </p:sp>
      <p:sp>
        <p:nvSpPr>
          <p:cNvPr id="3" name="Content Placeholder 2"/>
          <p:cNvSpPr>
            <a:spLocks noGrp="1"/>
          </p:cNvSpPr>
          <p:nvPr>
            <p:ph idx="1"/>
          </p:nvPr>
        </p:nvSpPr>
        <p:spPr/>
        <p:txBody>
          <a:bodyPr>
            <a:normAutofit lnSpcReduction="10000"/>
          </a:bodyPr>
          <a:lstStyle/>
          <a:p>
            <a:pPr marL="114300" indent="0">
              <a:buNone/>
            </a:pPr>
            <a:r>
              <a:rPr lang="en-IN" b="1" dirty="0" smtClean="0">
                <a:solidFill>
                  <a:schemeClr val="accent2"/>
                </a:solidFill>
              </a:rPr>
              <a:t>ONLINE TEST SERIES FOR</a:t>
            </a:r>
          </a:p>
          <a:p>
            <a:r>
              <a:rPr lang="en-IN" dirty="0" smtClean="0">
                <a:latin typeface="Bahnschrift" panose="020B0502040204020203" pitchFamily="34" charset="0"/>
              </a:rPr>
              <a:t>DGMS COAL/METAL FIRST/SECOND CLASS EXAM</a:t>
            </a:r>
          </a:p>
          <a:p>
            <a:r>
              <a:rPr lang="en-IN" dirty="0" smtClean="0">
                <a:latin typeface="Bahnschrift" panose="020B0502040204020203" pitchFamily="34" charset="0"/>
              </a:rPr>
              <a:t>GATE MINING EXAM </a:t>
            </a:r>
          </a:p>
          <a:p>
            <a:r>
              <a:rPr lang="en-IN" dirty="0" smtClean="0">
                <a:latin typeface="Bahnschrift" panose="020B0502040204020203" pitchFamily="34" charset="0"/>
              </a:rPr>
              <a:t>OVERMAN EXAM TEST</a:t>
            </a:r>
          </a:p>
          <a:p>
            <a:r>
              <a:rPr lang="en-IN" dirty="0" smtClean="0">
                <a:latin typeface="Bahnschrift" panose="020B0502040204020203" pitchFamily="34" charset="0"/>
              </a:rPr>
              <a:t>MINING INSPECTOR EXAMS</a:t>
            </a:r>
          </a:p>
          <a:p>
            <a:r>
              <a:rPr lang="en-IN" dirty="0" smtClean="0">
                <a:latin typeface="Bahnschrift" panose="020B0502040204020203" pitchFamily="34" charset="0"/>
              </a:rPr>
              <a:t>COAL INDIA MTs &amp; OTHER PSUs EXAMS</a:t>
            </a:r>
          </a:p>
          <a:p>
            <a:pPr marL="114300" indent="0">
              <a:buNone/>
            </a:pPr>
            <a:r>
              <a:rPr lang="en-IN" b="1" dirty="0" smtClean="0">
                <a:solidFill>
                  <a:schemeClr val="accent2"/>
                </a:solidFill>
              </a:rPr>
              <a:t>FREE STUDY MATERIAL &amp; VIDEO LECTURES</a:t>
            </a:r>
          </a:p>
          <a:p>
            <a:pPr marL="114300" indent="0">
              <a:buNone/>
            </a:pPr>
            <a:r>
              <a:rPr lang="en-IN" b="1" dirty="0" smtClean="0">
                <a:solidFill>
                  <a:schemeClr val="accent2"/>
                </a:solidFill>
              </a:rPr>
              <a:t>MINING JOBS NOTIFICATIONS</a:t>
            </a:r>
          </a:p>
          <a:p>
            <a:pPr marL="114300" indent="0">
              <a:buNone/>
            </a:pPr>
            <a:endParaRPr lang="en-IN" b="1" dirty="0">
              <a:solidFill>
                <a:srgbClr val="002060"/>
              </a:solidFill>
            </a:endParaRPr>
          </a:p>
          <a:p>
            <a:pPr marL="114300" indent="0">
              <a:buNone/>
            </a:pPr>
            <a:r>
              <a:rPr lang="en-IN" sz="1600" b="1" dirty="0" smtClean="0">
                <a:solidFill>
                  <a:srgbClr val="002060"/>
                </a:solidFill>
                <a:latin typeface="Arial" panose="020B0604020202020204" pitchFamily="34" charset="0"/>
                <a:cs typeface="Arial" panose="020B0604020202020204" pitchFamily="34" charset="0"/>
                <a:hlinkClick r:id="rId2"/>
              </a:rPr>
              <a:t>www.mineportal.in</a:t>
            </a:r>
            <a:r>
              <a:rPr lang="en-IN" sz="1600" b="1" dirty="0">
                <a:solidFill>
                  <a:srgbClr val="002060"/>
                </a:solidFill>
                <a:latin typeface="Arial" panose="020B0604020202020204" pitchFamily="34" charset="0"/>
                <a:cs typeface="Arial" panose="020B0604020202020204" pitchFamily="34" charset="0"/>
              </a:rPr>
              <a:t> </a:t>
            </a:r>
            <a:r>
              <a:rPr lang="en-IN" sz="1600" b="1" dirty="0" smtClean="0">
                <a:solidFill>
                  <a:srgbClr val="002060"/>
                </a:solidFill>
                <a:latin typeface="Arial" panose="020B0604020202020204" pitchFamily="34" charset="0"/>
                <a:cs typeface="Arial" panose="020B0604020202020204" pitchFamily="34" charset="0"/>
              </a:rPr>
              <a:t>  Call/Whatsapp-8804777500   www.fb.com/mineportal.in</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9238473"/>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Blasting</a:t>
            </a:r>
            <a:endParaRPr lang="en-IN" dirty="0"/>
          </a:p>
        </p:txBody>
      </p:sp>
      <p:sp>
        <p:nvSpPr>
          <p:cNvPr id="3" name="Content Placeholder 2"/>
          <p:cNvSpPr>
            <a:spLocks noGrp="1"/>
          </p:cNvSpPr>
          <p:nvPr>
            <p:ph idx="1"/>
          </p:nvPr>
        </p:nvSpPr>
        <p:spPr/>
        <p:txBody>
          <a:bodyPr/>
          <a:lstStyle/>
          <a:p>
            <a:pPr>
              <a:buNone/>
            </a:pPr>
            <a:r>
              <a:rPr lang="en-US" dirty="0" smtClean="0"/>
              <a:t>Blasting operation in underground mining mainly consists of solid blasting. Now, for blasting a surface we must have some free surface.</a:t>
            </a:r>
          </a:p>
          <a:p>
            <a:pPr>
              <a:buNone/>
            </a:pPr>
            <a:r>
              <a:rPr lang="en-US" dirty="0" smtClean="0"/>
              <a:t>Free surface is referred to as that area of a mine that is exposed to air and can be used to enter the mine after blasting</a:t>
            </a:r>
          </a:p>
          <a:p>
            <a:pPr>
              <a:buNone/>
            </a:pPr>
            <a:endParaRPr lang="en-IN" dirty="0"/>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5072074"/>
            <a:ext cx="5486400" cy="566738"/>
          </a:xfrm>
        </p:spPr>
        <p:txBody>
          <a:bodyPr>
            <a:noAutofit/>
          </a:bodyPr>
          <a:lstStyle/>
          <a:p>
            <a:r>
              <a:rPr lang="en-US" sz="3600" b="0" dirty="0" smtClean="0"/>
              <a:t>Blasting operation</a:t>
            </a:r>
            <a:endParaRPr lang="en-IN" sz="3600" b="0" dirty="0"/>
          </a:p>
        </p:txBody>
      </p:sp>
      <p:sp>
        <p:nvSpPr>
          <p:cNvPr id="4" name="Text Placeholder 3"/>
          <p:cNvSpPr>
            <a:spLocks noGrp="1"/>
          </p:cNvSpPr>
          <p:nvPr>
            <p:ph type="body" sz="half" idx="2"/>
          </p:nvPr>
        </p:nvSpPr>
        <p:spPr/>
        <p:txBody>
          <a:bodyPr/>
          <a:lstStyle/>
          <a:p>
            <a:endParaRPr lang="en-IN"/>
          </a:p>
        </p:txBody>
      </p:sp>
      <p:pic>
        <p:nvPicPr>
          <p:cNvPr id="1026" name="Picture 2" descr="mine blasting hazards Chilean mining disaster puts the spotlight on mine safety"/>
          <p:cNvPicPr>
            <a:picLocks noGrp="1" noChangeAspect="1" noChangeArrowheads="1"/>
          </p:cNvPicPr>
          <p:nvPr>
            <p:ph type="pic" idx="1"/>
          </p:nvPr>
        </p:nvPicPr>
        <p:blipFill>
          <a:blip r:embed="rId2" cstate="print"/>
          <a:srcRect l="3135" r="3135"/>
          <a:stretch>
            <a:fillRect/>
          </a:stretch>
        </p:blipFill>
        <p:spPr bwMode="auto">
          <a:prstGeom prst="rect">
            <a:avLst/>
          </a:prstGeom>
          <a:noFill/>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Powder factor</a:t>
            </a:r>
            <a:endParaRPr lang="en-IN" dirty="0"/>
          </a:p>
        </p:txBody>
      </p:sp>
      <p:sp>
        <p:nvSpPr>
          <p:cNvPr id="3" name="Content Placeholder 2"/>
          <p:cNvSpPr>
            <a:spLocks noGrp="1"/>
          </p:cNvSpPr>
          <p:nvPr>
            <p:ph idx="1"/>
          </p:nvPr>
        </p:nvSpPr>
        <p:spPr/>
        <p:txBody>
          <a:bodyPr/>
          <a:lstStyle/>
          <a:p>
            <a:pPr>
              <a:buNone/>
            </a:pPr>
            <a:r>
              <a:rPr lang="en-US" dirty="0" smtClean="0"/>
              <a:t>Powder factor is a very helpful tool in determining the or estimating the quality of an explosive.</a:t>
            </a:r>
          </a:p>
          <a:p>
            <a:pPr>
              <a:buNone/>
            </a:pPr>
            <a:endParaRPr lang="en-US" dirty="0"/>
          </a:p>
          <a:p>
            <a:pPr>
              <a:buNone/>
            </a:pPr>
            <a:r>
              <a:rPr lang="en-US" dirty="0" smtClean="0"/>
              <a:t>Powder factor = tons of rock broken(</a:t>
            </a:r>
            <a:r>
              <a:rPr lang="en-US" dirty="0" err="1" smtClean="0"/>
              <a:t>tonn</a:t>
            </a:r>
            <a:r>
              <a:rPr lang="en-US" dirty="0" smtClean="0"/>
              <a:t>)</a:t>
            </a:r>
          </a:p>
          <a:p>
            <a:pPr>
              <a:buNone/>
            </a:pPr>
            <a:r>
              <a:rPr lang="en-US" dirty="0"/>
              <a:t> </a:t>
            </a:r>
            <a:r>
              <a:rPr lang="en-US" dirty="0" smtClean="0"/>
              <a:t>                              explosive used (kg)</a:t>
            </a:r>
          </a:p>
          <a:p>
            <a:pPr>
              <a:buNone/>
            </a:pPr>
            <a:r>
              <a:rPr lang="en-US" dirty="0"/>
              <a:t> </a:t>
            </a:r>
            <a:r>
              <a:rPr lang="en-US" dirty="0" smtClean="0"/>
              <a:t>                              </a:t>
            </a:r>
            <a:endParaRPr lang="en-IN" dirty="0"/>
          </a:p>
        </p:txBody>
      </p:sp>
      <p:cxnSp>
        <p:nvCxnSpPr>
          <p:cNvPr id="5" name="Straight Connector 4"/>
          <p:cNvCxnSpPr/>
          <p:nvPr/>
        </p:nvCxnSpPr>
        <p:spPr>
          <a:xfrm>
            <a:off x="2714612" y="3786190"/>
            <a:ext cx="435771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Galleries</a:t>
            </a:r>
            <a:endParaRPr lang="en-IN" dirty="0"/>
          </a:p>
        </p:txBody>
      </p:sp>
      <p:sp>
        <p:nvSpPr>
          <p:cNvPr id="3" name="Content Placeholder 2"/>
          <p:cNvSpPr>
            <a:spLocks noGrp="1"/>
          </p:cNvSpPr>
          <p:nvPr>
            <p:ph idx="1"/>
          </p:nvPr>
        </p:nvSpPr>
        <p:spPr/>
        <p:txBody>
          <a:bodyPr vert="horz">
            <a:normAutofit fontScale="92500" lnSpcReduction="20000"/>
          </a:bodyPr>
          <a:lstStyle/>
          <a:p>
            <a:pPr>
              <a:buNone/>
            </a:pPr>
            <a:r>
              <a:rPr lang="en-US" sz="2800" dirty="0" smtClean="0"/>
              <a:t>A gallery is a long path of specific dimensions (initially fixed) which serves as the way to mine and helps us in easy excavation of resources. It is supported by pillars (even which are of the same mineral).</a:t>
            </a:r>
          </a:p>
          <a:p>
            <a:pPr>
              <a:buNone/>
            </a:pPr>
            <a:endParaRPr lang="en-US" sz="2800" dirty="0"/>
          </a:p>
          <a:p>
            <a:pPr>
              <a:buNone/>
            </a:pPr>
            <a:endParaRPr lang="en-US" sz="2800" dirty="0" smtClean="0"/>
          </a:p>
          <a:p>
            <a:pPr>
              <a:buNone/>
            </a:pPr>
            <a:endParaRPr lang="en-US" sz="2800" dirty="0"/>
          </a:p>
          <a:p>
            <a:pPr>
              <a:buNone/>
            </a:pPr>
            <a:endParaRPr lang="en-US" sz="2800" dirty="0" smtClean="0"/>
          </a:p>
          <a:p>
            <a:pPr>
              <a:buNone/>
            </a:pPr>
            <a:endParaRPr lang="en-US" sz="2800" dirty="0"/>
          </a:p>
          <a:p>
            <a:pPr>
              <a:buNone/>
            </a:pPr>
            <a:r>
              <a:rPr lang="en-US" sz="2800" dirty="0" smtClean="0"/>
              <a:t>This is a particular gallery of 4.8m x 3m. This is the maximum permitted dimension of a gallery in mining by DGMS. </a:t>
            </a:r>
            <a:endParaRPr lang="en-IN" sz="2800" dirty="0"/>
          </a:p>
        </p:txBody>
      </p:sp>
      <p:sp>
        <p:nvSpPr>
          <p:cNvPr id="4" name="Rectangle 3"/>
          <p:cNvSpPr/>
          <p:nvPr/>
        </p:nvSpPr>
        <p:spPr>
          <a:xfrm>
            <a:off x="2428860" y="3357562"/>
            <a:ext cx="2714644" cy="17145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6" name="Straight Arrow Connector 15"/>
          <p:cNvCxnSpPr/>
          <p:nvPr/>
        </p:nvCxnSpPr>
        <p:spPr>
          <a:xfrm rot="5400000" flipH="1" flipV="1">
            <a:off x="4644232" y="3928272"/>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5037141" y="4821247"/>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286248" y="5143512"/>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2357422" y="5143512"/>
            <a:ext cx="18573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galleries</a:t>
            </a:r>
            <a:endParaRPr lang="en-IN" dirty="0"/>
          </a:p>
        </p:txBody>
      </p:sp>
      <p:sp>
        <p:nvSpPr>
          <p:cNvPr id="3" name="Content Placeholder 2"/>
          <p:cNvSpPr>
            <a:spLocks noGrp="1"/>
          </p:cNvSpPr>
          <p:nvPr>
            <p:ph idx="1"/>
          </p:nvPr>
        </p:nvSpPr>
        <p:spPr/>
        <p:txBody>
          <a:bodyPr/>
          <a:lstStyle/>
          <a:p>
            <a:r>
              <a:rPr lang="en-US" dirty="0" smtClean="0"/>
              <a:t>V- cut or wedge </a:t>
            </a:r>
          </a:p>
          <a:p>
            <a:r>
              <a:rPr lang="en-US" dirty="0" smtClean="0"/>
              <a:t>Pyramid or diamond cut</a:t>
            </a:r>
          </a:p>
          <a:p>
            <a:r>
              <a:rPr lang="en-US" dirty="0" smtClean="0"/>
              <a:t>Fan cut</a:t>
            </a:r>
          </a:p>
          <a:p>
            <a:r>
              <a:rPr lang="en-US" dirty="0" smtClean="0"/>
              <a:t>Burn cut</a:t>
            </a:r>
            <a:endParaRPr lang="en-IN" dirty="0"/>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000108"/>
            <a:ext cx="7215238" cy="4647426"/>
          </a:xfrm>
          <a:prstGeom prst="rect">
            <a:avLst/>
          </a:prstGeom>
          <a:noFill/>
        </p:spPr>
        <p:txBody>
          <a:bodyPr wrap="square" rtlCol="0">
            <a:spAutoFit/>
          </a:bodyPr>
          <a:lstStyle/>
          <a:p>
            <a:r>
              <a:rPr lang="en-US" sz="3200" dirty="0" smtClean="0"/>
              <a:t>Thank you all for patient and keen listening.</a:t>
            </a:r>
          </a:p>
          <a:p>
            <a:endParaRPr lang="en-US" sz="4000" dirty="0"/>
          </a:p>
          <a:p>
            <a:endParaRPr lang="en-US" sz="4000" dirty="0" smtClean="0"/>
          </a:p>
          <a:p>
            <a:endParaRPr lang="en-US" sz="4000" dirty="0"/>
          </a:p>
          <a:p>
            <a:r>
              <a:rPr lang="en-US" sz="4000" dirty="0" err="1" smtClean="0">
                <a:solidFill>
                  <a:schemeClr val="tx2">
                    <a:lumMod val="50000"/>
                  </a:schemeClr>
                </a:solidFill>
              </a:rPr>
              <a:t>Jaibeer</a:t>
            </a:r>
            <a:r>
              <a:rPr lang="en-US" sz="4000" dirty="0" smtClean="0">
                <a:solidFill>
                  <a:schemeClr val="tx2">
                    <a:lumMod val="50000"/>
                  </a:schemeClr>
                </a:solidFill>
              </a:rPr>
              <a:t> Singh. </a:t>
            </a:r>
            <a:r>
              <a:rPr lang="en-US" sz="4000" dirty="0" smtClean="0">
                <a:solidFill>
                  <a:schemeClr val="tx2">
                    <a:lumMod val="50000"/>
                  </a:schemeClr>
                </a:solidFill>
                <a:sym typeface="Wingdings" pitchFamily="2" charset="2"/>
              </a:rPr>
              <a:t></a:t>
            </a:r>
            <a:endParaRPr lang="en-US" sz="4000" dirty="0" smtClean="0">
              <a:solidFill>
                <a:schemeClr val="tx2">
                  <a:lumMod val="50000"/>
                </a:schemeClr>
              </a:solidFill>
            </a:endParaRPr>
          </a:p>
          <a:p>
            <a:r>
              <a:rPr lang="en-US" sz="3600" dirty="0" smtClean="0">
                <a:solidFill>
                  <a:schemeClr val="tx2">
                    <a:lumMod val="50000"/>
                  </a:schemeClr>
                </a:solidFill>
              </a:rPr>
              <a:t>10108EN014</a:t>
            </a:r>
          </a:p>
          <a:p>
            <a:r>
              <a:rPr lang="en-US" sz="3600" dirty="0" smtClean="0">
                <a:solidFill>
                  <a:schemeClr val="tx2">
                    <a:lumMod val="50000"/>
                  </a:schemeClr>
                </a:solidFill>
              </a:rPr>
              <a:t>Mining </a:t>
            </a:r>
            <a:r>
              <a:rPr lang="en-US" sz="3600" dirty="0" err="1" smtClean="0">
                <a:solidFill>
                  <a:schemeClr val="tx2">
                    <a:lumMod val="50000"/>
                  </a:schemeClr>
                </a:solidFill>
              </a:rPr>
              <a:t>engg</a:t>
            </a:r>
            <a:r>
              <a:rPr lang="en-US" sz="3600" dirty="0" smtClean="0">
                <a:solidFill>
                  <a:schemeClr val="tx2">
                    <a:lumMod val="50000"/>
                  </a:schemeClr>
                </a:solidFill>
              </a:rPr>
              <a:t>. Part II</a:t>
            </a:r>
            <a:endParaRPr lang="en-IN" sz="3600" dirty="0">
              <a:solidFill>
                <a:schemeClr val="tx2">
                  <a:lumMod val="50000"/>
                </a:schemeClr>
              </a:solidFill>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428736"/>
            <a:ext cx="7772400" cy="1470025"/>
          </a:xfrm>
        </p:spPr>
        <p:txBody>
          <a:bodyPr>
            <a:noAutofit/>
          </a:bodyPr>
          <a:lstStyle/>
          <a:p>
            <a:r>
              <a:rPr lang="en-US" b="1" i="1" dirty="0" smtClean="0">
                <a:solidFill>
                  <a:schemeClr val="accent5">
                    <a:lumMod val="75000"/>
                  </a:schemeClr>
                </a:solidFill>
              </a:rPr>
              <a:t>Unit Operations In Underground Mining</a:t>
            </a:r>
            <a:br>
              <a:rPr lang="en-US" b="1" i="1" dirty="0" smtClean="0">
                <a:solidFill>
                  <a:schemeClr val="accent5">
                    <a:lumMod val="75000"/>
                  </a:schemeClr>
                </a:solidFill>
              </a:rPr>
            </a:br>
            <a:endParaRPr lang="en-IN" b="1" i="1" dirty="0">
              <a:solidFill>
                <a:schemeClr val="accent5">
                  <a:lumMod val="75000"/>
                </a:schemeClr>
              </a:solidFill>
            </a:endParaRPr>
          </a:p>
        </p:txBody>
      </p:sp>
      <p:sp>
        <p:nvSpPr>
          <p:cNvPr id="3" name="Subtitle 2"/>
          <p:cNvSpPr>
            <a:spLocks noGrp="1"/>
          </p:cNvSpPr>
          <p:nvPr>
            <p:ph type="subTitle" idx="1"/>
          </p:nvPr>
        </p:nvSpPr>
        <p:spPr>
          <a:xfrm>
            <a:off x="1371600" y="3857628"/>
            <a:ext cx="6400800" cy="1781172"/>
          </a:xfrm>
        </p:spPr>
        <p:txBody>
          <a:bodyPr/>
          <a:lstStyle/>
          <a:p>
            <a:endParaRPr lang="en-IN" dirty="0"/>
          </a:p>
        </p:txBody>
      </p:sp>
      <p:pic>
        <p:nvPicPr>
          <p:cNvPr id="4" name="Picture 3" descr="Grasberg-operation-larticle.jpg"/>
          <p:cNvPicPr>
            <a:picLocks noChangeAspect="1"/>
          </p:cNvPicPr>
          <p:nvPr/>
        </p:nvPicPr>
        <p:blipFill>
          <a:blip r:embed="rId2" cstate="print"/>
          <a:stretch>
            <a:fillRect/>
          </a:stretch>
        </p:blipFill>
        <p:spPr>
          <a:xfrm>
            <a:off x="1571604" y="3214686"/>
            <a:ext cx="6072230" cy="2776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IN" dirty="0"/>
          </a:p>
        </p:txBody>
      </p:sp>
      <p:sp>
        <p:nvSpPr>
          <p:cNvPr id="3" name="Content Placeholder 2"/>
          <p:cNvSpPr>
            <a:spLocks noGrp="1"/>
          </p:cNvSpPr>
          <p:nvPr>
            <p:ph idx="1"/>
          </p:nvPr>
        </p:nvSpPr>
        <p:spPr>
          <a:xfrm>
            <a:off x="357158" y="1714488"/>
            <a:ext cx="8229600" cy="4525963"/>
          </a:xfrm>
          <a:noFill/>
        </p:spPr>
        <p:txBody>
          <a:bodyPr/>
          <a:lstStyle/>
          <a:p>
            <a:pPr marL="514350" indent="-514350">
              <a:buNone/>
            </a:pPr>
            <a:r>
              <a:rPr lang="en-US" dirty="0" smtClean="0"/>
              <a:t>A unit operation is defined as a particular process for a specific step in underground mining. Such as drilling, blasting, loop supporting, loading, hauling</a:t>
            </a:r>
          </a:p>
          <a:p>
            <a:pPr marL="514350" indent="-514350">
              <a:buNone/>
            </a:pPr>
            <a:endParaRPr lang="en-IN"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dirty="0"/>
          </a:p>
        </p:txBody>
      </p:sp>
      <p:sp>
        <p:nvSpPr>
          <p:cNvPr id="6" name="Text Placeholder 5"/>
          <p:cNvSpPr>
            <a:spLocks noGrp="1"/>
          </p:cNvSpPr>
          <p:nvPr>
            <p:ph type="body" sz="half" idx="2"/>
          </p:nvPr>
        </p:nvSpPr>
        <p:spPr/>
        <p:txBody>
          <a:bodyPr/>
          <a:lstStyle/>
          <a:p>
            <a:r>
              <a:rPr lang="en-US" sz="2800" dirty="0" smtClean="0"/>
              <a:t>Modification of mine</a:t>
            </a:r>
            <a:r>
              <a:rPr lang="en-US" dirty="0" smtClean="0"/>
              <a:t>.</a:t>
            </a:r>
            <a:endParaRPr lang="en-IN" dirty="0"/>
          </a:p>
        </p:txBody>
      </p:sp>
      <p:pic>
        <p:nvPicPr>
          <p:cNvPr id="7" name="Picture Placeholder 6" descr="illawara-coal-larticle.jpg"/>
          <p:cNvPicPr>
            <a:picLocks noGrp="1" noChangeAspect="1"/>
          </p:cNvPicPr>
          <p:nvPr>
            <p:ph type="pic" idx="1"/>
          </p:nvPr>
        </p:nvPicPr>
        <p:blipFill>
          <a:blip r:embed="rId2" cstate="print"/>
          <a:srcRect l="27908" r="27908"/>
          <a:stretch>
            <a:fillRect/>
          </a:stretch>
        </p:blipFill>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Production cycle</a:t>
            </a:r>
            <a:br>
              <a:rPr lang="en-US" dirty="0" smtClean="0"/>
            </a:br>
            <a:endParaRPr lang="en-IN" dirty="0"/>
          </a:p>
        </p:txBody>
      </p:sp>
      <p:sp>
        <p:nvSpPr>
          <p:cNvPr id="3" name="Content Placeholder 2"/>
          <p:cNvSpPr>
            <a:spLocks noGrp="1"/>
          </p:cNvSpPr>
          <p:nvPr>
            <p:ph idx="1"/>
          </p:nvPr>
        </p:nvSpPr>
        <p:spPr/>
        <p:txBody>
          <a:bodyPr/>
          <a:lstStyle/>
          <a:p>
            <a:pPr>
              <a:buNone/>
            </a:pPr>
            <a:r>
              <a:rPr lang="en-US" dirty="0" smtClean="0"/>
              <a:t>By production cycle, we mean the whole process or it can be </a:t>
            </a:r>
            <a:r>
              <a:rPr lang="en-US" dirty="0" err="1" smtClean="0"/>
              <a:t>visualised</a:t>
            </a:r>
            <a:r>
              <a:rPr lang="en-US" dirty="0" smtClean="0"/>
              <a:t> as</a:t>
            </a:r>
          </a:p>
          <a:p>
            <a:pPr>
              <a:buNone/>
            </a:pPr>
            <a:r>
              <a:rPr lang="en-US" dirty="0" smtClean="0"/>
              <a:t>Production cycle = drilling + blasting + roof support + loading + haul. </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PCUO</a:t>
            </a:r>
            <a:endParaRPr lang="en-IN" dirty="0"/>
          </a:p>
        </p:txBody>
      </p:sp>
      <p:sp>
        <p:nvSpPr>
          <p:cNvPr id="3" name="Content Placeholder 2"/>
          <p:cNvSpPr>
            <a:spLocks noGrp="1"/>
          </p:cNvSpPr>
          <p:nvPr>
            <p:ph idx="1"/>
          </p:nvPr>
        </p:nvSpPr>
        <p:spPr/>
        <p:txBody>
          <a:bodyPr/>
          <a:lstStyle/>
          <a:p>
            <a:r>
              <a:rPr lang="en-US" dirty="0" smtClean="0"/>
              <a:t>Production cycle unit operations can be divided in two categories</a:t>
            </a:r>
          </a:p>
          <a:p>
            <a:endParaRPr lang="en-US" dirty="0" smtClean="0"/>
          </a:p>
          <a:p>
            <a:pPr marL="514350" indent="-514350">
              <a:buFont typeface="+mj-lt"/>
              <a:buAutoNum type="arabicPeriod"/>
            </a:pPr>
            <a:r>
              <a:rPr lang="en-US" dirty="0" smtClean="0"/>
              <a:t>Rock breakage</a:t>
            </a:r>
          </a:p>
          <a:p>
            <a:pPr marL="514350" indent="-514350">
              <a:buFont typeface="+mj-lt"/>
              <a:buAutoNum type="arabicPeriod"/>
            </a:pPr>
            <a:endParaRPr lang="en-US" dirty="0"/>
          </a:p>
          <a:p>
            <a:pPr marL="514350" indent="-514350">
              <a:buFont typeface="+mj-lt"/>
              <a:buAutoNum type="arabicPeriod"/>
            </a:pPr>
            <a:r>
              <a:rPr lang="en-US" dirty="0" smtClean="0"/>
              <a:t>Material handling</a:t>
            </a:r>
          </a:p>
          <a:p>
            <a:pPr marL="514350" indent="-514350">
              <a:buFont typeface="+mj-lt"/>
              <a:buAutoNum type="arabicPeriod"/>
            </a:pPr>
            <a:endParaRPr lang="en-IN" dirty="0"/>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Rock breakage</a:t>
            </a:r>
            <a:endParaRPr lang="en-IN" dirty="0"/>
          </a:p>
        </p:txBody>
      </p:sp>
      <p:sp>
        <p:nvSpPr>
          <p:cNvPr id="3" name="Content Placeholder 2"/>
          <p:cNvSpPr>
            <a:spLocks noGrp="1"/>
          </p:cNvSpPr>
          <p:nvPr>
            <p:ph idx="1"/>
          </p:nvPr>
        </p:nvSpPr>
        <p:spPr/>
        <p:txBody>
          <a:bodyPr/>
          <a:lstStyle/>
          <a:p>
            <a:pPr>
              <a:buNone/>
            </a:pPr>
            <a:r>
              <a:rPr lang="en-US" dirty="0" smtClean="0"/>
              <a:t>Rock breakage unit operation of underground mining mainly consists of drilling and blasting operations.</a:t>
            </a:r>
          </a:p>
          <a:p>
            <a:pPr>
              <a:buNone/>
            </a:pPr>
            <a:r>
              <a:rPr lang="en-US" dirty="0" smtClean="0"/>
              <a:t>This is the first and </a:t>
            </a:r>
            <a:r>
              <a:rPr lang="en-US" dirty="0" err="1" smtClean="0"/>
              <a:t>formost</a:t>
            </a:r>
            <a:r>
              <a:rPr lang="en-US" dirty="0" smtClean="0"/>
              <a:t> step of mining without which we can’t proceed to next step of exploitation of resources. So this step qualifies as the most precaution-taking step.</a:t>
            </a:r>
            <a:endParaRPr lang="en-IN" dirty="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handling</a:t>
            </a:r>
            <a:endParaRPr lang="en-IN" dirty="0"/>
          </a:p>
        </p:txBody>
      </p:sp>
      <p:sp>
        <p:nvSpPr>
          <p:cNvPr id="3" name="Content Placeholder 2"/>
          <p:cNvSpPr>
            <a:spLocks noGrp="1"/>
          </p:cNvSpPr>
          <p:nvPr>
            <p:ph idx="1"/>
          </p:nvPr>
        </p:nvSpPr>
        <p:spPr/>
        <p:txBody>
          <a:bodyPr/>
          <a:lstStyle/>
          <a:p>
            <a:pPr>
              <a:buNone/>
            </a:pPr>
            <a:r>
              <a:rPr lang="en-US" dirty="0" smtClean="0"/>
              <a:t>Material handling by very name suggests how to cautiously handle materials. It is mainly of three types</a:t>
            </a:r>
          </a:p>
          <a:p>
            <a:pPr marL="514350" indent="-514350">
              <a:buFont typeface="+mj-lt"/>
              <a:buAutoNum type="arabicPeriod"/>
            </a:pPr>
            <a:r>
              <a:rPr lang="en-US" dirty="0" smtClean="0"/>
              <a:t>Loading – Excavation of minerals</a:t>
            </a:r>
          </a:p>
          <a:p>
            <a:pPr marL="514350" indent="-514350">
              <a:buFont typeface="+mj-lt"/>
              <a:buAutoNum type="arabicPeriod"/>
            </a:pPr>
            <a:endParaRPr lang="en-US" dirty="0"/>
          </a:p>
          <a:p>
            <a:pPr marL="514350" indent="-514350">
              <a:buFont typeface="+mj-lt"/>
              <a:buAutoNum type="arabicPeriod"/>
            </a:pPr>
            <a:r>
              <a:rPr lang="en-US" dirty="0" smtClean="0"/>
              <a:t>Haulage- horizontal transport</a:t>
            </a:r>
          </a:p>
          <a:p>
            <a:pPr marL="514350" indent="-514350">
              <a:buFont typeface="+mj-lt"/>
              <a:buAutoNum type="arabicPeriod"/>
            </a:pPr>
            <a:endParaRPr lang="en-US" dirty="0" smtClean="0"/>
          </a:p>
          <a:p>
            <a:pPr marL="514350" indent="-514350">
              <a:buFont typeface="+mj-lt"/>
              <a:buAutoNum type="arabicPeriod"/>
            </a:pPr>
            <a:r>
              <a:rPr lang="en-US" dirty="0" smtClean="0"/>
              <a:t>Hoisting – vertical transport</a:t>
            </a:r>
            <a:endParaRPr lang="en-IN"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5357826"/>
            <a:ext cx="5486400" cy="566738"/>
          </a:xfrm>
        </p:spPr>
        <p:txBody>
          <a:bodyPr>
            <a:noAutofit/>
          </a:bodyPr>
          <a:lstStyle/>
          <a:p>
            <a:r>
              <a:rPr lang="en-US" sz="3600" b="0" dirty="0" smtClean="0"/>
              <a:t>Haulage system</a:t>
            </a:r>
            <a:endParaRPr lang="en-IN" sz="3600" b="0" dirty="0"/>
          </a:p>
        </p:txBody>
      </p:sp>
      <p:sp>
        <p:nvSpPr>
          <p:cNvPr id="4" name="Text Placeholder 3"/>
          <p:cNvSpPr>
            <a:spLocks noGrp="1"/>
          </p:cNvSpPr>
          <p:nvPr>
            <p:ph type="body" sz="half" idx="2"/>
          </p:nvPr>
        </p:nvSpPr>
        <p:spPr/>
        <p:txBody>
          <a:bodyPr/>
          <a:lstStyle/>
          <a:p>
            <a:r>
              <a:rPr lang="en-US" dirty="0" smtClean="0"/>
              <a:t>      </a:t>
            </a:r>
            <a:endParaRPr lang="en-IN" dirty="0"/>
          </a:p>
        </p:txBody>
      </p:sp>
      <p:pic>
        <p:nvPicPr>
          <p:cNvPr id="29698" name="Picture 2" descr="http://t3.gstatic.com/images?q=tbn:ANd9GcSK6FDEJw_jnuo2pYs-By7cHYGvOAXEJDPJ_gVAyEtMHRFvgZp_Yw"/>
          <p:cNvPicPr>
            <a:picLocks noGrp="1" noChangeAspect="1" noChangeArrowheads="1"/>
          </p:cNvPicPr>
          <p:nvPr>
            <p:ph type="pic" idx="1"/>
          </p:nvPr>
        </p:nvPicPr>
        <p:blipFill>
          <a:blip r:embed="rId2" cstate="print"/>
          <a:srcRect t="20000" b="20000"/>
          <a:stretch>
            <a:fillRect/>
          </a:stretch>
        </p:blipFill>
        <p:spPr bwMode="auto">
          <a:xfrm>
            <a:off x="1714480" y="785794"/>
            <a:ext cx="5357850" cy="4018388"/>
          </a:xfrm>
          <a:prstGeom prst="rect">
            <a:avLst/>
          </a:prstGeom>
          <a:noFill/>
        </p:spPr>
      </p:pic>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89</TotalTime>
  <Words>399</Words>
  <Application>Microsoft Office PowerPoint</Application>
  <PresentationFormat>On-screen Show (4:3)</PresentationFormat>
  <Paragraphs>66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www.MINEPORTAL.in</vt:lpstr>
      <vt:lpstr>Unit Operations In Underground Mining </vt:lpstr>
      <vt:lpstr>Definition</vt:lpstr>
      <vt:lpstr>PowerPoint Presentation</vt:lpstr>
      <vt:lpstr>Production cycle </vt:lpstr>
      <vt:lpstr>Types of PCUO</vt:lpstr>
      <vt:lpstr>Rock breakage</vt:lpstr>
      <vt:lpstr>Material handling</vt:lpstr>
      <vt:lpstr>Haulage system</vt:lpstr>
      <vt:lpstr>Blasting</vt:lpstr>
      <vt:lpstr>Blasting operation</vt:lpstr>
      <vt:lpstr>Powder factor</vt:lpstr>
      <vt:lpstr>Galleries</vt:lpstr>
      <vt:lpstr>Types of galleries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Operations In Underground Mining</dc:title>
  <dc:creator>dell</dc:creator>
  <cp:lastModifiedBy>ranjan kumar</cp:lastModifiedBy>
  <cp:revision>11</cp:revision>
  <dcterms:created xsi:type="dcterms:W3CDTF">2011-08-07T08:31:39Z</dcterms:created>
  <dcterms:modified xsi:type="dcterms:W3CDTF">2018-09-21T13:19:50Z</dcterms:modified>
</cp:coreProperties>
</file>