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Default Extension="xlsx" ContentType="application/vnd.openxmlformats-officedocument.spreadsheetml.sheet"/>
  <Override PartName="/ppt/diagrams/layout1.xml" ContentType="application/vnd.openxmlformats-officedocument.drawingml.diagramLayout+xml"/>
  <Override PartName="/ppt/diagrams/data2.xml" ContentType="application/vnd.openxmlformats-officedocument.drawingml.diagramData+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38.xml" ContentType="application/vnd.openxmlformats-officedocument.presentationml.slideLayout+xml"/>
  <Override PartName="/ppt/theme/theme4.xml" ContentType="application/vnd.openxmlformats-officedocument.theme+xml"/>
  <Override PartName="/ppt/diagrams/colors2.xml" ContentType="application/vnd.openxmlformats-officedocument.drawingml.diagramColors+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Override PartName="/ppt/diagrams/data3.xml" ContentType="application/vnd.openxmlformats-officedocument.drawingml.diagramData+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Default Extension="JPG" ContentType="image/jpeg"/>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slides/slide7.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5" r:id="rId3"/>
    <p:sldMasterId id="2147483698" r:id="rId4"/>
  </p:sldMasterIdLst>
  <p:notesMasterIdLst>
    <p:notesMasterId r:id="rId53"/>
  </p:notesMasterIdLst>
  <p:sldIdLst>
    <p:sldId id="337" r:id="rId5"/>
    <p:sldId id="286" r:id="rId6"/>
    <p:sldId id="282" r:id="rId7"/>
    <p:sldId id="283" r:id="rId8"/>
    <p:sldId id="284" r:id="rId9"/>
    <p:sldId id="319" r:id="rId10"/>
    <p:sldId id="285" r:id="rId11"/>
    <p:sldId id="317" r:id="rId12"/>
    <p:sldId id="257" r:id="rId13"/>
    <p:sldId id="258" r:id="rId14"/>
    <p:sldId id="259" r:id="rId15"/>
    <p:sldId id="260" r:id="rId16"/>
    <p:sldId id="261" r:id="rId17"/>
    <p:sldId id="262" r:id="rId18"/>
    <p:sldId id="263" r:id="rId19"/>
    <p:sldId id="275" r:id="rId20"/>
    <p:sldId id="276" r:id="rId21"/>
    <p:sldId id="277" r:id="rId22"/>
    <p:sldId id="278" r:id="rId23"/>
    <p:sldId id="279" r:id="rId24"/>
    <p:sldId id="280" r:id="rId25"/>
    <p:sldId id="264" r:id="rId26"/>
    <p:sldId id="265" r:id="rId27"/>
    <p:sldId id="266" r:id="rId28"/>
    <p:sldId id="267" r:id="rId29"/>
    <p:sldId id="268" r:id="rId30"/>
    <p:sldId id="269" r:id="rId31"/>
    <p:sldId id="270" r:id="rId32"/>
    <p:sldId id="271" r:id="rId33"/>
    <p:sldId id="272" r:id="rId34"/>
    <p:sldId id="273" r:id="rId35"/>
    <p:sldId id="311" r:id="rId36"/>
    <p:sldId id="313" r:id="rId37"/>
    <p:sldId id="323" r:id="rId38"/>
    <p:sldId id="321"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28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2" d="100"/>
          <a:sy n="52" d="100"/>
        </p:scale>
        <p:origin x="-1896" y="-4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5050415792214353"/>
          <c:y val="3.4849628171478582E-2"/>
          <c:w val="0.76969803123307001"/>
          <c:h val="0.73256324730242051"/>
        </c:manualLayout>
      </c:layout>
      <c:barChart>
        <c:barDir val="col"/>
        <c:grouping val="clustered"/>
        <c:ser>
          <c:idx val="0"/>
          <c:order val="0"/>
          <c:tx>
            <c:strRef>
              <c:f>Sheet1!$B$1</c:f>
              <c:strCache>
                <c:ptCount val="1"/>
                <c:pt idx="0">
                  <c:v>Killed</c:v>
                </c:pt>
              </c:strCache>
            </c:strRef>
          </c:tx>
          <c:spPr>
            <a:solidFill>
              <a:srgbClr val="FF0000"/>
            </a:solidFill>
            <a:ln>
              <a:solidFill>
                <a:srgbClr val="FF0000"/>
              </a:solidFill>
            </a:ln>
          </c:spPr>
          <c:cat>
            <c:strRef>
              <c:f>Sheet1!$A$2:$A$10</c:f>
              <c:strCache>
                <c:ptCount val="9"/>
                <c:pt idx="0">
                  <c:v>Firedamp and Coal Dust Explosion</c:v>
                </c:pt>
                <c:pt idx="1">
                  <c:v>Inundations</c:v>
                </c:pt>
                <c:pt idx="2">
                  <c:v>Mine Fires</c:v>
                </c:pt>
                <c:pt idx="3">
                  <c:v>Rock Bursts and Bumps</c:v>
                </c:pt>
                <c:pt idx="4">
                  <c:v>Collapse of Pillars</c:v>
                </c:pt>
                <c:pt idx="5">
                  <c:v>Side Fall</c:v>
                </c:pt>
                <c:pt idx="6">
                  <c:v>Roof Fall</c:v>
                </c:pt>
                <c:pt idx="7">
                  <c:v>Air Blast</c:v>
                </c:pt>
                <c:pt idx="8">
                  <c:v>Blasting</c:v>
                </c:pt>
              </c:strCache>
            </c:strRef>
          </c:cat>
          <c:val>
            <c:numRef>
              <c:f>Sheet1!$B$2:$B$10</c:f>
              <c:numCache>
                <c:formatCode>General</c:formatCode>
                <c:ptCount val="9"/>
                <c:pt idx="0">
                  <c:v>1184</c:v>
                </c:pt>
                <c:pt idx="1">
                  <c:v>728</c:v>
                </c:pt>
                <c:pt idx="2">
                  <c:v>119</c:v>
                </c:pt>
                <c:pt idx="3">
                  <c:v>65</c:v>
                </c:pt>
                <c:pt idx="4">
                  <c:v>64</c:v>
                </c:pt>
                <c:pt idx="5">
                  <c:v>62</c:v>
                </c:pt>
                <c:pt idx="6">
                  <c:v>49</c:v>
                </c:pt>
                <c:pt idx="7">
                  <c:v>17</c:v>
                </c:pt>
                <c:pt idx="8">
                  <c:v>16</c:v>
                </c:pt>
              </c:numCache>
            </c:numRef>
          </c:val>
        </c:ser>
        <c:dLbls/>
        <c:axId val="63886080"/>
        <c:axId val="63888000"/>
      </c:barChart>
      <c:lineChart>
        <c:grouping val="standard"/>
        <c:ser>
          <c:idx val="1"/>
          <c:order val="1"/>
          <c:tx>
            <c:strRef>
              <c:f>Sheet1!$C$1</c:f>
              <c:strCache>
                <c:ptCount val="1"/>
                <c:pt idx="0">
                  <c:v>No. of disaster</c:v>
                </c:pt>
              </c:strCache>
            </c:strRef>
          </c:tx>
          <c:cat>
            <c:strRef>
              <c:f>Sheet1!$A$2:$A$10</c:f>
              <c:strCache>
                <c:ptCount val="9"/>
                <c:pt idx="0">
                  <c:v>Firedamp and Coal Dust Explosion</c:v>
                </c:pt>
                <c:pt idx="1">
                  <c:v>Inundations</c:v>
                </c:pt>
                <c:pt idx="2">
                  <c:v>Mine Fires</c:v>
                </c:pt>
                <c:pt idx="3">
                  <c:v>Rock Bursts and Bumps</c:v>
                </c:pt>
                <c:pt idx="4">
                  <c:v>Collapse of Pillars</c:v>
                </c:pt>
                <c:pt idx="5">
                  <c:v>Side Fall</c:v>
                </c:pt>
                <c:pt idx="6">
                  <c:v>Roof Fall</c:v>
                </c:pt>
                <c:pt idx="7">
                  <c:v>Air Blast</c:v>
                </c:pt>
                <c:pt idx="8">
                  <c:v>Blasting</c:v>
                </c:pt>
              </c:strCache>
            </c:strRef>
          </c:cat>
          <c:val>
            <c:numRef>
              <c:f>Sheet1!$C$2:$C$10</c:f>
              <c:numCache>
                <c:formatCode>General</c:formatCode>
                <c:ptCount val="9"/>
                <c:pt idx="0">
                  <c:v>23</c:v>
                </c:pt>
                <c:pt idx="1">
                  <c:v>18</c:v>
                </c:pt>
                <c:pt idx="2">
                  <c:v>4</c:v>
                </c:pt>
                <c:pt idx="3">
                  <c:v>4</c:v>
                </c:pt>
                <c:pt idx="4">
                  <c:v>4</c:v>
                </c:pt>
                <c:pt idx="5">
                  <c:v>4</c:v>
                </c:pt>
                <c:pt idx="6">
                  <c:v>4</c:v>
                </c:pt>
                <c:pt idx="7">
                  <c:v>2</c:v>
                </c:pt>
                <c:pt idx="8">
                  <c:v>3</c:v>
                </c:pt>
              </c:numCache>
            </c:numRef>
          </c:val>
        </c:ser>
        <c:dLbls/>
        <c:marker val="1"/>
        <c:axId val="72057984"/>
        <c:axId val="64797696"/>
      </c:lineChart>
      <c:catAx>
        <c:axId val="63886080"/>
        <c:scaling>
          <c:orientation val="minMax"/>
        </c:scaling>
        <c:axPos val="b"/>
        <c:tickLblPos val="nextTo"/>
        <c:txPr>
          <a:bodyPr/>
          <a:lstStyle/>
          <a:p>
            <a:pPr>
              <a:defRPr lang="en-IN" sz="1000" b="1"/>
            </a:pPr>
            <a:endParaRPr lang="en-US"/>
          </a:p>
        </c:txPr>
        <c:crossAx val="63888000"/>
        <c:crosses val="autoZero"/>
        <c:auto val="1"/>
        <c:lblAlgn val="ctr"/>
        <c:lblOffset val="100"/>
      </c:catAx>
      <c:valAx>
        <c:axId val="63888000"/>
        <c:scaling>
          <c:orientation val="minMax"/>
        </c:scaling>
        <c:axPos val="l"/>
        <c:numFmt formatCode="General" sourceLinked="1"/>
        <c:tickLblPos val="nextTo"/>
        <c:txPr>
          <a:bodyPr/>
          <a:lstStyle/>
          <a:p>
            <a:pPr>
              <a:defRPr lang="en-IN"/>
            </a:pPr>
            <a:endParaRPr lang="en-US"/>
          </a:p>
        </c:txPr>
        <c:crossAx val="63886080"/>
        <c:crosses val="autoZero"/>
        <c:crossBetween val="between"/>
      </c:valAx>
      <c:valAx>
        <c:axId val="64797696"/>
        <c:scaling>
          <c:orientation val="minMax"/>
        </c:scaling>
        <c:axPos val="r"/>
        <c:numFmt formatCode="General" sourceLinked="1"/>
        <c:tickLblPos val="nextTo"/>
        <c:txPr>
          <a:bodyPr/>
          <a:lstStyle/>
          <a:p>
            <a:pPr>
              <a:defRPr lang="en-IN"/>
            </a:pPr>
            <a:endParaRPr lang="en-US"/>
          </a:p>
        </c:txPr>
        <c:crossAx val="72057984"/>
        <c:crosses val="max"/>
        <c:crossBetween val="between"/>
      </c:valAx>
      <c:catAx>
        <c:axId val="72057984"/>
        <c:scaling>
          <c:orientation val="minMax"/>
        </c:scaling>
        <c:delete val="1"/>
        <c:axPos val="b"/>
        <c:tickLblPos val="nextTo"/>
        <c:crossAx val="64797696"/>
        <c:crosses val="autoZero"/>
        <c:auto val="1"/>
        <c:lblAlgn val="ctr"/>
        <c:lblOffset val="100"/>
      </c:catAx>
      <c:spPr>
        <a:ln>
          <a:solidFill>
            <a:schemeClr val="tx1"/>
          </a:solidFill>
        </a:ln>
      </c:spPr>
    </c:plotArea>
    <c:legend>
      <c:legendPos val="b"/>
      <c:layout/>
      <c:txPr>
        <a:bodyPr/>
        <a:lstStyle/>
        <a:p>
          <a:pPr>
            <a:defRPr lang="en-IN"/>
          </a:pPr>
          <a:endParaRPr lang="en-US"/>
        </a:p>
      </c:txPr>
    </c:legend>
    <c:plotVisOnly val="1"/>
    <c:dispBlanksAs val="gap"/>
  </c:chart>
  <c:txPr>
    <a:bodyPr/>
    <a:lstStyle/>
    <a:p>
      <a:pPr>
        <a:defRPr sz="1800"/>
      </a:pPr>
      <a:endParaRPr lang="en-US"/>
    </a:p>
  </c:txPr>
  <c:externalData r:id="rId1"/>
</c:chartSpace>
</file>

<file path=ppt/diagrams/_rels/data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JPG"/></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1003EE-3A66-4EC2-B902-7B6B6AF96C64}" type="doc">
      <dgm:prSet loTypeId="urn:microsoft.com/office/officeart/2005/8/layout/chevron2" loCatId="process" qsTypeId="urn:microsoft.com/office/officeart/2005/8/quickstyle/simple5" qsCatId="simple" csTypeId="urn:microsoft.com/office/officeart/2005/8/colors/accent6_5" csCatId="accent6" phldr="1"/>
      <dgm:spPr/>
      <dgm:t>
        <a:bodyPr/>
        <a:lstStyle/>
        <a:p>
          <a:endParaRPr lang="en-IN"/>
        </a:p>
      </dgm:t>
    </dgm:pt>
    <dgm:pt modelId="{C590CDA1-D3A1-4121-999F-76804E545999}">
      <dgm:prSet phldrT="[Text]" custT="1"/>
      <dgm:spPr/>
      <dgm:t>
        <a:bodyPr/>
        <a:lstStyle/>
        <a:p>
          <a:r>
            <a:rPr lang="en-IN" sz="1600" b="1" dirty="0" smtClean="0">
              <a:solidFill>
                <a:schemeClr val="bg1"/>
              </a:solidFill>
            </a:rPr>
            <a:t>In 1897</a:t>
          </a:r>
          <a:endParaRPr lang="en-IN" sz="1600" b="1" dirty="0">
            <a:solidFill>
              <a:schemeClr val="bg1"/>
            </a:solidFill>
          </a:endParaRPr>
        </a:p>
      </dgm:t>
    </dgm:pt>
    <dgm:pt modelId="{6A6EB39F-FAF8-4558-9066-02FFFC2DC054}" type="parTrans" cxnId="{6187BFE8-2DEA-43C6-94F1-DD3FCE5F70F3}">
      <dgm:prSet/>
      <dgm:spPr/>
      <dgm:t>
        <a:bodyPr/>
        <a:lstStyle/>
        <a:p>
          <a:endParaRPr lang="en-IN" sz="1400"/>
        </a:p>
      </dgm:t>
    </dgm:pt>
    <dgm:pt modelId="{932C22E1-4B9A-40F6-8271-FF581AECDD71}" type="sibTrans" cxnId="{6187BFE8-2DEA-43C6-94F1-DD3FCE5F70F3}">
      <dgm:prSet/>
      <dgm:spPr/>
      <dgm:t>
        <a:bodyPr/>
        <a:lstStyle/>
        <a:p>
          <a:endParaRPr lang="en-IN" sz="1400"/>
        </a:p>
      </dgm:t>
    </dgm:pt>
    <dgm:pt modelId="{1CE3A15F-71E3-4910-9946-62AC127EEABF}">
      <dgm:prSet phldrT="[Text]" custT="1"/>
      <dgm:spPr/>
      <dgm:t>
        <a:bodyPr/>
        <a:lstStyle/>
        <a:p>
          <a:r>
            <a:rPr lang="en-IN" sz="1600" b="1" dirty="0" smtClean="0"/>
            <a:t>In 1901</a:t>
          </a:r>
          <a:endParaRPr lang="en-IN" sz="1600" b="1" dirty="0"/>
        </a:p>
      </dgm:t>
    </dgm:pt>
    <dgm:pt modelId="{9C250F52-ECD5-42B9-9686-A6BC8274EEEA}" type="parTrans" cxnId="{F525D42B-8AD2-4C8E-B779-78CE6F127BE0}">
      <dgm:prSet/>
      <dgm:spPr/>
      <dgm:t>
        <a:bodyPr/>
        <a:lstStyle/>
        <a:p>
          <a:endParaRPr lang="en-IN" sz="1400"/>
        </a:p>
      </dgm:t>
    </dgm:pt>
    <dgm:pt modelId="{7544D8E7-3806-48E1-A0C0-B8653D841499}" type="sibTrans" cxnId="{F525D42B-8AD2-4C8E-B779-78CE6F127BE0}">
      <dgm:prSet/>
      <dgm:spPr/>
      <dgm:t>
        <a:bodyPr/>
        <a:lstStyle/>
        <a:p>
          <a:endParaRPr lang="en-IN" sz="1400"/>
        </a:p>
      </dgm:t>
    </dgm:pt>
    <dgm:pt modelId="{55EB3BF6-9145-4FEC-9B94-AA11269B89ED}">
      <dgm:prSet phldrT="[Text]" custT="1">
        <dgm:style>
          <a:lnRef idx="2">
            <a:schemeClr val="accent2"/>
          </a:lnRef>
          <a:fillRef idx="1">
            <a:schemeClr val="lt1"/>
          </a:fillRef>
          <a:effectRef idx="0">
            <a:schemeClr val="accent2"/>
          </a:effectRef>
          <a:fontRef idx="minor">
            <a:schemeClr val="dk1"/>
          </a:fontRef>
        </dgm:style>
      </dgm:prSet>
      <dgm:spPr/>
      <dgm:t>
        <a:bodyPr/>
        <a:lstStyle/>
        <a:p>
          <a:r>
            <a:rPr lang="en-IN" sz="1600" b="1" smtClean="0"/>
            <a:t>First Indian Mines Act which came into force on 22</a:t>
          </a:r>
          <a:r>
            <a:rPr lang="en-IN" sz="1600" b="1" baseline="30000" smtClean="0"/>
            <a:t>nd</a:t>
          </a:r>
          <a:r>
            <a:rPr lang="en-IN" sz="1600" b="1" smtClean="0"/>
            <a:t> March, 1901</a:t>
          </a:r>
          <a:endParaRPr lang="en-IN" sz="1600" b="1" dirty="0"/>
        </a:p>
      </dgm:t>
    </dgm:pt>
    <dgm:pt modelId="{EBB2DFE5-490B-4512-B922-D7A9DBCE508D}" type="parTrans" cxnId="{970406B7-26B5-45DF-B225-18C069B54F59}">
      <dgm:prSet/>
      <dgm:spPr/>
      <dgm:t>
        <a:bodyPr/>
        <a:lstStyle/>
        <a:p>
          <a:endParaRPr lang="en-IN" sz="1400"/>
        </a:p>
      </dgm:t>
    </dgm:pt>
    <dgm:pt modelId="{82BE24B5-F1FD-41CC-A642-9858626A37EC}" type="sibTrans" cxnId="{970406B7-26B5-45DF-B225-18C069B54F59}">
      <dgm:prSet/>
      <dgm:spPr/>
      <dgm:t>
        <a:bodyPr/>
        <a:lstStyle/>
        <a:p>
          <a:endParaRPr lang="en-IN" sz="1400"/>
        </a:p>
      </dgm:t>
    </dgm:pt>
    <dgm:pt modelId="{FCAEF2B3-4B2B-48E7-8BE5-D3F0C4C27B28}">
      <dgm:prSet phldrT="[Text]" custT="1"/>
      <dgm:spPr/>
      <dgm:t>
        <a:bodyPr/>
        <a:lstStyle/>
        <a:p>
          <a:r>
            <a:rPr lang="en-IN" sz="1600" b="1" dirty="0" smtClean="0"/>
            <a:t>In 1923</a:t>
          </a:r>
          <a:endParaRPr lang="en-IN" sz="1600" b="1" dirty="0"/>
        </a:p>
      </dgm:t>
    </dgm:pt>
    <dgm:pt modelId="{5C51CCC0-D97D-48FB-BC04-B531469BBF35}" type="parTrans" cxnId="{DA09F974-3E1D-47D2-A324-EAF4948AA6D6}">
      <dgm:prSet/>
      <dgm:spPr/>
      <dgm:t>
        <a:bodyPr/>
        <a:lstStyle/>
        <a:p>
          <a:endParaRPr lang="en-IN" sz="1400"/>
        </a:p>
      </dgm:t>
    </dgm:pt>
    <dgm:pt modelId="{94DF2BD3-0DC5-47A3-81F5-7727BD1FCA19}" type="sibTrans" cxnId="{DA09F974-3E1D-47D2-A324-EAF4948AA6D6}">
      <dgm:prSet/>
      <dgm:spPr/>
      <dgm:t>
        <a:bodyPr/>
        <a:lstStyle/>
        <a:p>
          <a:endParaRPr lang="en-IN" sz="1400"/>
        </a:p>
      </dgm:t>
    </dgm:pt>
    <dgm:pt modelId="{30571627-AA0C-44D6-9332-759ED3D2D5A0}">
      <dgm:prSet phldrT="[Text]" custT="1">
        <dgm:style>
          <a:lnRef idx="2">
            <a:schemeClr val="accent2"/>
          </a:lnRef>
          <a:fillRef idx="1">
            <a:schemeClr val="lt1"/>
          </a:fillRef>
          <a:effectRef idx="0">
            <a:schemeClr val="accent2"/>
          </a:effectRef>
          <a:fontRef idx="minor">
            <a:schemeClr val="dk1"/>
          </a:fontRef>
        </dgm:style>
      </dgm:prSet>
      <dgm:spPr/>
      <dgm:t>
        <a:bodyPr/>
        <a:lstStyle/>
        <a:p>
          <a:r>
            <a:rPr lang="en-IN" sz="1600" b="1" dirty="0" smtClean="0">
              <a:effectLst/>
            </a:rPr>
            <a:t>The first </a:t>
          </a:r>
          <a:r>
            <a:rPr lang="en-IN" sz="1600" b="1" dirty="0" smtClean="0">
              <a:solidFill>
                <a:schemeClr val="tx1"/>
              </a:solidFill>
              <a:effectLst/>
            </a:rPr>
            <a:t>mine rescue station </a:t>
          </a:r>
          <a:r>
            <a:rPr lang="en-IN" sz="1600" b="1" dirty="0" smtClean="0">
              <a:effectLst/>
            </a:rPr>
            <a:t>in India was established in </a:t>
          </a:r>
          <a:r>
            <a:rPr lang="en-IN" sz="1600" b="1" dirty="0" err="1" smtClean="0">
              <a:effectLst/>
            </a:rPr>
            <a:t>Kolar</a:t>
          </a:r>
          <a:r>
            <a:rPr lang="en-IN" sz="1600" b="1" dirty="0" smtClean="0">
              <a:effectLst/>
            </a:rPr>
            <a:t> Gold Fields        </a:t>
          </a:r>
          <a:endParaRPr lang="en-IN" sz="1600" b="1" dirty="0"/>
        </a:p>
      </dgm:t>
    </dgm:pt>
    <dgm:pt modelId="{6682C76C-D139-4F24-8285-0DD26ECC0F8F}" type="parTrans" cxnId="{B1261154-C9C1-4A61-BE0B-5D8B4A681B78}">
      <dgm:prSet/>
      <dgm:spPr/>
      <dgm:t>
        <a:bodyPr/>
        <a:lstStyle/>
        <a:p>
          <a:endParaRPr lang="en-IN" sz="1400"/>
        </a:p>
      </dgm:t>
    </dgm:pt>
    <dgm:pt modelId="{F4AA5ED7-85D4-4C57-8458-FAE97EB45589}" type="sibTrans" cxnId="{B1261154-C9C1-4A61-BE0B-5D8B4A681B78}">
      <dgm:prSet/>
      <dgm:spPr/>
      <dgm:t>
        <a:bodyPr/>
        <a:lstStyle/>
        <a:p>
          <a:endParaRPr lang="en-IN" sz="1400"/>
        </a:p>
      </dgm:t>
    </dgm:pt>
    <dgm:pt modelId="{2E7A4161-8EA5-4752-B24B-C8C97E6A2A35}">
      <dgm:prSet phldrT="[Text]" custT="1">
        <dgm:style>
          <a:lnRef idx="2">
            <a:schemeClr val="accent2"/>
          </a:lnRef>
          <a:fillRef idx="1">
            <a:schemeClr val="lt1"/>
          </a:fillRef>
          <a:effectRef idx="0">
            <a:schemeClr val="accent2"/>
          </a:effectRef>
          <a:fontRef idx="minor">
            <a:schemeClr val="dk1"/>
          </a:fontRef>
        </dgm:style>
      </dgm:prSet>
      <dgm:spPr/>
      <dgm:t>
        <a:bodyPr/>
        <a:lstStyle/>
        <a:p>
          <a:r>
            <a:rPr lang="en-IN" sz="1600" b="1" dirty="0" smtClean="0"/>
            <a:t>Two disaster took place one at </a:t>
          </a:r>
          <a:r>
            <a:rPr lang="en-IN" sz="1600" b="1" dirty="0" err="1" smtClean="0"/>
            <a:t>Kolar</a:t>
          </a:r>
          <a:r>
            <a:rPr lang="en-IN" sz="1600" b="1" dirty="0" smtClean="0"/>
            <a:t> Gold field &amp; another at </a:t>
          </a:r>
          <a:r>
            <a:rPr lang="en-IN" sz="1600" b="1" dirty="0" err="1" smtClean="0"/>
            <a:t>Khost</a:t>
          </a:r>
          <a:r>
            <a:rPr lang="en-IN" sz="1600" b="1" dirty="0" smtClean="0"/>
            <a:t> coal mine in Baluchistan</a:t>
          </a:r>
          <a:endParaRPr lang="en-IN" sz="1600" b="1" dirty="0">
            <a:effectLst/>
          </a:endParaRPr>
        </a:p>
      </dgm:t>
    </dgm:pt>
    <dgm:pt modelId="{9A1F0791-BFA7-4A3C-BFBD-734417925C5E}" type="parTrans" cxnId="{A35ED3D6-31DA-4EED-BA0E-47EC09078BC1}">
      <dgm:prSet/>
      <dgm:spPr/>
      <dgm:t>
        <a:bodyPr/>
        <a:lstStyle/>
        <a:p>
          <a:endParaRPr lang="en-IN"/>
        </a:p>
      </dgm:t>
    </dgm:pt>
    <dgm:pt modelId="{510118B1-F1D3-4BE1-A1DA-C71184469673}" type="sibTrans" cxnId="{A35ED3D6-31DA-4EED-BA0E-47EC09078BC1}">
      <dgm:prSet/>
      <dgm:spPr/>
      <dgm:t>
        <a:bodyPr/>
        <a:lstStyle/>
        <a:p>
          <a:endParaRPr lang="en-IN"/>
        </a:p>
      </dgm:t>
    </dgm:pt>
    <dgm:pt modelId="{34D0CBFD-CD7B-4A05-BFE5-034C0F70A0ED}" type="pres">
      <dgm:prSet presAssocID="{741003EE-3A66-4EC2-B902-7B6B6AF96C64}" presName="linearFlow" presStyleCnt="0">
        <dgm:presLayoutVars>
          <dgm:dir/>
          <dgm:animLvl val="lvl"/>
          <dgm:resizeHandles val="exact"/>
        </dgm:presLayoutVars>
      </dgm:prSet>
      <dgm:spPr/>
      <dgm:t>
        <a:bodyPr/>
        <a:lstStyle/>
        <a:p>
          <a:endParaRPr lang="en-IN"/>
        </a:p>
      </dgm:t>
    </dgm:pt>
    <dgm:pt modelId="{87EA5745-4B0E-45EF-A43D-55671D4F75B9}" type="pres">
      <dgm:prSet presAssocID="{C590CDA1-D3A1-4121-999F-76804E545999}" presName="composite" presStyleCnt="0"/>
      <dgm:spPr/>
      <dgm:t>
        <a:bodyPr/>
        <a:lstStyle/>
        <a:p>
          <a:endParaRPr lang="en-IN"/>
        </a:p>
      </dgm:t>
    </dgm:pt>
    <dgm:pt modelId="{DD989F1F-1DD4-4D6D-9BD8-F2BFAFB9F656}" type="pres">
      <dgm:prSet presAssocID="{C590CDA1-D3A1-4121-999F-76804E545999}" presName="parentText" presStyleLbl="alignNode1" presStyleIdx="0" presStyleCnt="3" custScaleX="126051">
        <dgm:presLayoutVars>
          <dgm:chMax val="1"/>
          <dgm:bulletEnabled val="1"/>
        </dgm:presLayoutVars>
      </dgm:prSet>
      <dgm:spPr/>
      <dgm:t>
        <a:bodyPr/>
        <a:lstStyle/>
        <a:p>
          <a:endParaRPr lang="en-IN"/>
        </a:p>
      </dgm:t>
    </dgm:pt>
    <dgm:pt modelId="{97BF3011-3273-4445-B804-6EBB242EDC1B}" type="pres">
      <dgm:prSet presAssocID="{C590CDA1-D3A1-4121-999F-76804E545999}" presName="descendantText" presStyleLbl="alignAcc1" presStyleIdx="0" presStyleCnt="3" custLinFactNeighborX="1780" custLinFactNeighborY="-793">
        <dgm:presLayoutVars>
          <dgm:bulletEnabled val="1"/>
        </dgm:presLayoutVars>
      </dgm:prSet>
      <dgm:spPr/>
      <dgm:t>
        <a:bodyPr/>
        <a:lstStyle/>
        <a:p>
          <a:endParaRPr lang="en-IN"/>
        </a:p>
      </dgm:t>
    </dgm:pt>
    <dgm:pt modelId="{1EA763BA-A590-44FD-87E4-4C94320B7710}" type="pres">
      <dgm:prSet presAssocID="{932C22E1-4B9A-40F6-8271-FF581AECDD71}" presName="sp" presStyleCnt="0"/>
      <dgm:spPr/>
      <dgm:t>
        <a:bodyPr/>
        <a:lstStyle/>
        <a:p>
          <a:endParaRPr lang="en-IN"/>
        </a:p>
      </dgm:t>
    </dgm:pt>
    <dgm:pt modelId="{47DCA270-1D39-4D95-804B-1420BE908606}" type="pres">
      <dgm:prSet presAssocID="{1CE3A15F-71E3-4910-9946-62AC127EEABF}" presName="composite" presStyleCnt="0"/>
      <dgm:spPr/>
      <dgm:t>
        <a:bodyPr/>
        <a:lstStyle/>
        <a:p>
          <a:endParaRPr lang="en-IN"/>
        </a:p>
      </dgm:t>
    </dgm:pt>
    <dgm:pt modelId="{4B4A6ED7-BBFD-4843-926C-868963C89C35}" type="pres">
      <dgm:prSet presAssocID="{1CE3A15F-71E3-4910-9946-62AC127EEABF}" presName="parentText" presStyleLbl="alignNode1" presStyleIdx="1" presStyleCnt="3" custScaleX="126051" custLinFactNeighborY="-11641">
        <dgm:presLayoutVars>
          <dgm:chMax val="1"/>
          <dgm:bulletEnabled val="1"/>
        </dgm:presLayoutVars>
      </dgm:prSet>
      <dgm:spPr/>
      <dgm:t>
        <a:bodyPr/>
        <a:lstStyle/>
        <a:p>
          <a:endParaRPr lang="en-IN"/>
        </a:p>
      </dgm:t>
    </dgm:pt>
    <dgm:pt modelId="{905A168C-897B-4AF6-B5E6-214C8A812172}" type="pres">
      <dgm:prSet presAssocID="{1CE3A15F-71E3-4910-9946-62AC127EEABF}" presName="descendantText" presStyleLbl="alignAcc1" presStyleIdx="1" presStyleCnt="3" custAng="0" custScaleX="94933" custLinFactNeighborX="-867" custLinFactNeighborY="-13169">
        <dgm:presLayoutVars>
          <dgm:bulletEnabled val="1"/>
        </dgm:presLayoutVars>
      </dgm:prSet>
      <dgm:spPr/>
      <dgm:t>
        <a:bodyPr/>
        <a:lstStyle/>
        <a:p>
          <a:endParaRPr lang="en-IN"/>
        </a:p>
      </dgm:t>
    </dgm:pt>
    <dgm:pt modelId="{43849D6C-BAED-423C-AA01-7B9956D96CC0}" type="pres">
      <dgm:prSet presAssocID="{7544D8E7-3806-48E1-A0C0-B8653D841499}" presName="sp" presStyleCnt="0"/>
      <dgm:spPr/>
      <dgm:t>
        <a:bodyPr/>
        <a:lstStyle/>
        <a:p>
          <a:endParaRPr lang="en-IN"/>
        </a:p>
      </dgm:t>
    </dgm:pt>
    <dgm:pt modelId="{26B3764D-0D1E-4786-A8DC-11000286CCCD}" type="pres">
      <dgm:prSet presAssocID="{FCAEF2B3-4B2B-48E7-8BE5-D3F0C4C27B28}" presName="composite" presStyleCnt="0"/>
      <dgm:spPr/>
      <dgm:t>
        <a:bodyPr/>
        <a:lstStyle/>
        <a:p>
          <a:endParaRPr lang="en-IN"/>
        </a:p>
      </dgm:t>
    </dgm:pt>
    <dgm:pt modelId="{6A3A76FE-965B-410B-960E-C2EE81A8D5E1}" type="pres">
      <dgm:prSet presAssocID="{FCAEF2B3-4B2B-48E7-8BE5-D3F0C4C27B28}" presName="parentText" presStyleLbl="alignNode1" presStyleIdx="2" presStyleCnt="3" custScaleX="127940" custLinFactNeighborY="-21946">
        <dgm:presLayoutVars>
          <dgm:chMax val="1"/>
          <dgm:bulletEnabled val="1"/>
        </dgm:presLayoutVars>
      </dgm:prSet>
      <dgm:spPr/>
      <dgm:t>
        <a:bodyPr/>
        <a:lstStyle/>
        <a:p>
          <a:endParaRPr lang="en-IN"/>
        </a:p>
      </dgm:t>
    </dgm:pt>
    <dgm:pt modelId="{BD022E54-2825-4B2F-8082-2433B014A49D}" type="pres">
      <dgm:prSet presAssocID="{FCAEF2B3-4B2B-48E7-8BE5-D3F0C4C27B28}" presName="descendantText" presStyleLbl="alignAcc1" presStyleIdx="2" presStyleCnt="3" custScaleX="94431" custLinFactNeighborX="-931" custLinFactNeighborY="-33763">
        <dgm:presLayoutVars>
          <dgm:bulletEnabled val="1"/>
        </dgm:presLayoutVars>
      </dgm:prSet>
      <dgm:spPr/>
      <dgm:t>
        <a:bodyPr/>
        <a:lstStyle/>
        <a:p>
          <a:endParaRPr lang="en-IN"/>
        </a:p>
      </dgm:t>
    </dgm:pt>
  </dgm:ptLst>
  <dgm:cxnLst>
    <dgm:cxn modelId="{F8425784-DF35-43CC-97A4-FFE042FADFBD}" type="presOf" srcId="{C590CDA1-D3A1-4121-999F-76804E545999}" destId="{DD989F1F-1DD4-4D6D-9BD8-F2BFAFB9F656}" srcOrd="0" destOrd="0" presId="urn:microsoft.com/office/officeart/2005/8/layout/chevron2"/>
    <dgm:cxn modelId="{912036EC-C480-46FB-BA7A-C18D8D4FD77D}" type="presOf" srcId="{30571627-AA0C-44D6-9332-759ED3D2D5A0}" destId="{BD022E54-2825-4B2F-8082-2433B014A49D}" srcOrd="0" destOrd="0" presId="urn:microsoft.com/office/officeart/2005/8/layout/chevron2"/>
    <dgm:cxn modelId="{39D2EA10-004B-4D20-8025-B42E27090646}" type="presOf" srcId="{55EB3BF6-9145-4FEC-9B94-AA11269B89ED}" destId="{905A168C-897B-4AF6-B5E6-214C8A812172}" srcOrd="0" destOrd="0" presId="urn:microsoft.com/office/officeart/2005/8/layout/chevron2"/>
    <dgm:cxn modelId="{B1261154-C9C1-4A61-BE0B-5D8B4A681B78}" srcId="{FCAEF2B3-4B2B-48E7-8BE5-D3F0C4C27B28}" destId="{30571627-AA0C-44D6-9332-759ED3D2D5A0}" srcOrd="0" destOrd="0" parTransId="{6682C76C-D139-4F24-8285-0DD26ECC0F8F}" sibTransId="{F4AA5ED7-85D4-4C57-8458-FAE97EB45589}"/>
    <dgm:cxn modelId="{970406B7-26B5-45DF-B225-18C069B54F59}" srcId="{1CE3A15F-71E3-4910-9946-62AC127EEABF}" destId="{55EB3BF6-9145-4FEC-9B94-AA11269B89ED}" srcOrd="0" destOrd="0" parTransId="{EBB2DFE5-490B-4512-B922-D7A9DBCE508D}" sibTransId="{82BE24B5-F1FD-41CC-A642-9858626A37EC}"/>
    <dgm:cxn modelId="{F525D42B-8AD2-4C8E-B779-78CE6F127BE0}" srcId="{741003EE-3A66-4EC2-B902-7B6B6AF96C64}" destId="{1CE3A15F-71E3-4910-9946-62AC127EEABF}" srcOrd="1" destOrd="0" parTransId="{9C250F52-ECD5-42B9-9686-A6BC8274EEEA}" sibTransId="{7544D8E7-3806-48E1-A0C0-B8653D841499}"/>
    <dgm:cxn modelId="{6187BFE8-2DEA-43C6-94F1-DD3FCE5F70F3}" srcId="{741003EE-3A66-4EC2-B902-7B6B6AF96C64}" destId="{C590CDA1-D3A1-4121-999F-76804E545999}" srcOrd="0" destOrd="0" parTransId="{6A6EB39F-FAF8-4558-9066-02FFFC2DC054}" sibTransId="{932C22E1-4B9A-40F6-8271-FF581AECDD71}"/>
    <dgm:cxn modelId="{D1FC6428-66BE-410E-9E05-4461F6FC1F40}" type="presOf" srcId="{741003EE-3A66-4EC2-B902-7B6B6AF96C64}" destId="{34D0CBFD-CD7B-4A05-BFE5-034C0F70A0ED}" srcOrd="0" destOrd="0" presId="urn:microsoft.com/office/officeart/2005/8/layout/chevron2"/>
    <dgm:cxn modelId="{8119C206-AA0C-4632-B91E-ED387800BE80}" type="presOf" srcId="{2E7A4161-8EA5-4752-B24B-C8C97E6A2A35}" destId="{97BF3011-3273-4445-B804-6EBB242EDC1B}" srcOrd="0" destOrd="0" presId="urn:microsoft.com/office/officeart/2005/8/layout/chevron2"/>
    <dgm:cxn modelId="{D116BD62-31A6-4BD3-8582-2A8DE715D56D}" type="presOf" srcId="{FCAEF2B3-4B2B-48E7-8BE5-D3F0C4C27B28}" destId="{6A3A76FE-965B-410B-960E-C2EE81A8D5E1}" srcOrd="0" destOrd="0" presId="urn:microsoft.com/office/officeart/2005/8/layout/chevron2"/>
    <dgm:cxn modelId="{DA09F974-3E1D-47D2-A324-EAF4948AA6D6}" srcId="{741003EE-3A66-4EC2-B902-7B6B6AF96C64}" destId="{FCAEF2B3-4B2B-48E7-8BE5-D3F0C4C27B28}" srcOrd="2" destOrd="0" parTransId="{5C51CCC0-D97D-48FB-BC04-B531469BBF35}" sibTransId="{94DF2BD3-0DC5-47A3-81F5-7727BD1FCA19}"/>
    <dgm:cxn modelId="{A35ED3D6-31DA-4EED-BA0E-47EC09078BC1}" srcId="{C590CDA1-D3A1-4121-999F-76804E545999}" destId="{2E7A4161-8EA5-4752-B24B-C8C97E6A2A35}" srcOrd="0" destOrd="0" parTransId="{9A1F0791-BFA7-4A3C-BFBD-734417925C5E}" sibTransId="{510118B1-F1D3-4BE1-A1DA-C71184469673}"/>
    <dgm:cxn modelId="{64B950C9-5A21-4867-957B-33AD5B71080E}" type="presOf" srcId="{1CE3A15F-71E3-4910-9946-62AC127EEABF}" destId="{4B4A6ED7-BBFD-4843-926C-868963C89C35}" srcOrd="0" destOrd="0" presId="urn:microsoft.com/office/officeart/2005/8/layout/chevron2"/>
    <dgm:cxn modelId="{8E343F9B-E7CC-46D5-B88D-406BA5D7B05A}" type="presParOf" srcId="{34D0CBFD-CD7B-4A05-BFE5-034C0F70A0ED}" destId="{87EA5745-4B0E-45EF-A43D-55671D4F75B9}" srcOrd="0" destOrd="0" presId="urn:microsoft.com/office/officeart/2005/8/layout/chevron2"/>
    <dgm:cxn modelId="{AF317FB8-63EF-4EDA-A339-D74F05E4F3AC}" type="presParOf" srcId="{87EA5745-4B0E-45EF-A43D-55671D4F75B9}" destId="{DD989F1F-1DD4-4D6D-9BD8-F2BFAFB9F656}" srcOrd="0" destOrd="0" presId="urn:microsoft.com/office/officeart/2005/8/layout/chevron2"/>
    <dgm:cxn modelId="{FA88267D-D32B-463F-8E25-397C40F31D24}" type="presParOf" srcId="{87EA5745-4B0E-45EF-A43D-55671D4F75B9}" destId="{97BF3011-3273-4445-B804-6EBB242EDC1B}" srcOrd="1" destOrd="0" presId="urn:microsoft.com/office/officeart/2005/8/layout/chevron2"/>
    <dgm:cxn modelId="{9AF479D4-B9AB-422B-AB40-D03D7D8937A8}" type="presParOf" srcId="{34D0CBFD-CD7B-4A05-BFE5-034C0F70A0ED}" destId="{1EA763BA-A590-44FD-87E4-4C94320B7710}" srcOrd="1" destOrd="0" presId="urn:microsoft.com/office/officeart/2005/8/layout/chevron2"/>
    <dgm:cxn modelId="{5BF1BC89-55AB-4572-BF9A-87B18FE0212C}" type="presParOf" srcId="{34D0CBFD-CD7B-4A05-BFE5-034C0F70A0ED}" destId="{47DCA270-1D39-4D95-804B-1420BE908606}" srcOrd="2" destOrd="0" presId="urn:microsoft.com/office/officeart/2005/8/layout/chevron2"/>
    <dgm:cxn modelId="{97451F88-E5FC-4787-8A55-D315A3E3A088}" type="presParOf" srcId="{47DCA270-1D39-4D95-804B-1420BE908606}" destId="{4B4A6ED7-BBFD-4843-926C-868963C89C35}" srcOrd="0" destOrd="0" presId="urn:microsoft.com/office/officeart/2005/8/layout/chevron2"/>
    <dgm:cxn modelId="{E91DBA81-6772-4779-ACA3-98490D99AA8F}" type="presParOf" srcId="{47DCA270-1D39-4D95-804B-1420BE908606}" destId="{905A168C-897B-4AF6-B5E6-214C8A812172}" srcOrd="1" destOrd="0" presId="urn:microsoft.com/office/officeart/2005/8/layout/chevron2"/>
    <dgm:cxn modelId="{98E7C5BA-7275-4BCF-8700-719114713751}" type="presParOf" srcId="{34D0CBFD-CD7B-4A05-BFE5-034C0F70A0ED}" destId="{43849D6C-BAED-423C-AA01-7B9956D96CC0}" srcOrd="3" destOrd="0" presId="urn:microsoft.com/office/officeart/2005/8/layout/chevron2"/>
    <dgm:cxn modelId="{5D8AD1C3-9F5B-4176-B479-A792847B5BC4}" type="presParOf" srcId="{34D0CBFD-CD7B-4A05-BFE5-034C0F70A0ED}" destId="{26B3764D-0D1E-4786-A8DC-11000286CCCD}" srcOrd="4" destOrd="0" presId="urn:microsoft.com/office/officeart/2005/8/layout/chevron2"/>
    <dgm:cxn modelId="{A1D27EE5-E0F8-4A92-B566-3926BF4D4629}" type="presParOf" srcId="{26B3764D-0D1E-4786-A8DC-11000286CCCD}" destId="{6A3A76FE-965B-410B-960E-C2EE81A8D5E1}" srcOrd="0" destOrd="0" presId="urn:microsoft.com/office/officeart/2005/8/layout/chevron2"/>
    <dgm:cxn modelId="{27D7CDBF-5A9D-4371-A397-C1E007B20329}" type="presParOf" srcId="{26B3764D-0D1E-4786-A8DC-11000286CCCD}" destId="{BD022E54-2825-4B2F-8082-2433B014A49D}"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1003EE-3A66-4EC2-B902-7B6B6AF96C64}" type="doc">
      <dgm:prSet loTypeId="urn:microsoft.com/office/officeart/2005/8/layout/chevron2" loCatId="process" qsTypeId="urn:microsoft.com/office/officeart/2005/8/quickstyle/simple5" qsCatId="simple" csTypeId="urn:microsoft.com/office/officeart/2005/8/colors/accent6_5" csCatId="accent6" phldr="1"/>
      <dgm:spPr/>
      <dgm:t>
        <a:bodyPr/>
        <a:lstStyle/>
        <a:p>
          <a:endParaRPr lang="en-IN"/>
        </a:p>
      </dgm:t>
    </dgm:pt>
    <dgm:pt modelId="{C590CDA1-D3A1-4121-999F-76804E545999}">
      <dgm:prSet phldrT="[Text]" custT="1"/>
      <dgm:spPr/>
      <dgm:t>
        <a:bodyPr/>
        <a:lstStyle/>
        <a:p>
          <a:r>
            <a:rPr lang="en-IN" sz="1600" b="1" dirty="0" smtClean="0">
              <a:solidFill>
                <a:schemeClr val="bg1"/>
              </a:solidFill>
            </a:rPr>
            <a:t>In 1923</a:t>
          </a:r>
          <a:endParaRPr lang="en-IN" sz="1600" b="1" dirty="0">
            <a:solidFill>
              <a:schemeClr val="bg1"/>
            </a:solidFill>
          </a:endParaRPr>
        </a:p>
      </dgm:t>
    </dgm:pt>
    <dgm:pt modelId="{6A6EB39F-FAF8-4558-9066-02FFFC2DC054}" type="parTrans" cxnId="{6187BFE8-2DEA-43C6-94F1-DD3FCE5F70F3}">
      <dgm:prSet/>
      <dgm:spPr/>
      <dgm:t>
        <a:bodyPr/>
        <a:lstStyle/>
        <a:p>
          <a:endParaRPr lang="en-IN" sz="1400"/>
        </a:p>
      </dgm:t>
    </dgm:pt>
    <dgm:pt modelId="{932C22E1-4B9A-40F6-8271-FF581AECDD71}" type="sibTrans" cxnId="{6187BFE8-2DEA-43C6-94F1-DD3FCE5F70F3}">
      <dgm:prSet/>
      <dgm:spPr/>
      <dgm:t>
        <a:bodyPr/>
        <a:lstStyle/>
        <a:p>
          <a:endParaRPr lang="en-IN" sz="1400"/>
        </a:p>
      </dgm:t>
    </dgm:pt>
    <dgm:pt modelId="{1CE3A15F-71E3-4910-9946-62AC127EEABF}">
      <dgm:prSet phldrT="[Text]" custT="1"/>
      <dgm:spPr/>
      <dgm:t>
        <a:bodyPr/>
        <a:lstStyle/>
        <a:p>
          <a:r>
            <a:rPr lang="en-IN" sz="1600" b="1" dirty="0" smtClean="0"/>
            <a:t>In 1939</a:t>
          </a:r>
          <a:endParaRPr lang="en-IN" sz="1600" b="1" dirty="0"/>
        </a:p>
      </dgm:t>
    </dgm:pt>
    <dgm:pt modelId="{9C250F52-ECD5-42B9-9686-A6BC8274EEEA}" type="parTrans" cxnId="{F525D42B-8AD2-4C8E-B779-78CE6F127BE0}">
      <dgm:prSet/>
      <dgm:spPr/>
      <dgm:t>
        <a:bodyPr/>
        <a:lstStyle/>
        <a:p>
          <a:endParaRPr lang="en-IN" sz="1400"/>
        </a:p>
      </dgm:t>
    </dgm:pt>
    <dgm:pt modelId="{7544D8E7-3806-48E1-A0C0-B8653D841499}" type="sibTrans" cxnId="{F525D42B-8AD2-4C8E-B779-78CE6F127BE0}">
      <dgm:prSet/>
      <dgm:spPr/>
      <dgm:t>
        <a:bodyPr/>
        <a:lstStyle/>
        <a:p>
          <a:endParaRPr lang="en-IN" sz="1400"/>
        </a:p>
      </dgm:t>
    </dgm:pt>
    <dgm:pt modelId="{55EB3BF6-9145-4FEC-9B94-AA11269B89ED}">
      <dgm:prSet phldrT="[Text]" custT="1">
        <dgm:style>
          <a:lnRef idx="2">
            <a:schemeClr val="accent2"/>
          </a:lnRef>
          <a:fillRef idx="1">
            <a:schemeClr val="lt1"/>
          </a:fillRef>
          <a:effectRef idx="0">
            <a:schemeClr val="accent2"/>
          </a:effectRef>
          <a:fontRef idx="minor">
            <a:schemeClr val="dk1"/>
          </a:fontRef>
        </dgm:style>
      </dgm:prSet>
      <dgm:spPr/>
      <dgm:t>
        <a:bodyPr/>
        <a:lstStyle/>
        <a:p>
          <a:r>
            <a:rPr lang="en-IN" sz="1600" b="1" dirty="0" smtClean="0"/>
            <a:t>The </a:t>
          </a:r>
          <a:r>
            <a:rPr lang="en-IN" sz="1600" b="1" dirty="0" smtClean="0">
              <a:solidFill>
                <a:srgbClr val="FF0000"/>
              </a:solidFill>
            </a:rPr>
            <a:t>first coal mines rescue rules </a:t>
          </a:r>
          <a:r>
            <a:rPr lang="en-IN" sz="1600" b="1" dirty="0" smtClean="0"/>
            <a:t>were promulgated in India</a:t>
          </a:r>
          <a:endParaRPr lang="en-IN" sz="1600" b="1" dirty="0"/>
        </a:p>
      </dgm:t>
    </dgm:pt>
    <dgm:pt modelId="{EBB2DFE5-490B-4512-B922-D7A9DBCE508D}" type="parTrans" cxnId="{970406B7-26B5-45DF-B225-18C069B54F59}">
      <dgm:prSet/>
      <dgm:spPr/>
      <dgm:t>
        <a:bodyPr/>
        <a:lstStyle/>
        <a:p>
          <a:endParaRPr lang="en-IN" sz="1400"/>
        </a:p>
      </dgm:t>
    </dgm:pt>
    <dgm:pt modelId="{82BE24B5-F1FD-41CC-A642-9858626A37EC}" type="sibTrans" cxnId="{970406B7-26B5-45DF-B225-18C069B54F59}">
      <dgm:prSet/>
      <dgm:spPr/>
      <dgm:t>
        <a:bodyPr/>
        <a:lstStyle/>
        <a:p>
          <a:endParaRPr lang="en-IN" sz="1400"/>
        </a:p>
      </dgm:t>
    </dgm:pt>
    <dgm:pt modelId="{FCAEF2B3-4B2B-48E7-8BE5-D3F0C4C27B28}">
      <dgm:prSet phldrT="[Text]" custT="1"/>
      <dgm:spPr/>
      <dgm:t>
        <a:bodyPr/>
        <a:lstStyle/>
        <a:p>
          <a:r>
            <a:rPr lang="en-IN" sz="1600" b="1" dirty="0" smtClean="0"/>
            <a:t>In 1941</a:t>
          </a:r>
          <a:endParaRPr lang="en-IN" sz="1600" b="1" dirty="0"/>
        </a:p>
      </dgm:t>
    </dgm:pt>
    <dgm:pt modelId="{5C51CCC0-D97D-48FB-BC04-B531469BBF35}" type="parTrans" cxnId="{DA09F974-3E1D-47D2-A324-EAF4948AA6D6}">
      <dgm:prSet/>
      <dgm:spPr/>
      <dgm:t>
        <a:bodyPr/>
        <a:lstStyle/>
        <a:p>
          <a:endParaRPr lang="en-IN" sz="1400"/>
        </a:p>
      </dgm:t>
    </dgm:pt>
    <dgm:pt modelId="{94DF2BD3-0DC5-47A3-81F5-7727BD1FCA19}" type="sibTrans" cxnId="{DA09F974-3E1D-47D2-A324-EAF4948AA6D6}">
      <dgm:prSet/>
      <dgm:spPr/>
      <dgm:t>
        <a:bodyPr/>
        <a:lstStyle/>
        <a:p>
          <a:endParaRPr lang="en-IN" sz="1400"/>
        </a:p>
      </dgm:t>
    </dgm:pt>
    <dgm:pt modelId="{30571627-AA0C-44D6-9332-759ED3D2D5A0}">
      <dgm:prSet phldrT="[Text]" custT="1">
        <dgm:style>
          <a:lnRef idx="2">
            <a:schemeClr val="accent2"/>
          </a:lnRef>
          <a:fillRef idx="1">
            <a:schemeClr val="lt1"/>
          </a:fillRef>
          <a:effectRef idx="0">
            <a:schemeClr val="accent2"/>
          </a:effectRef>
          <a:fontRef idx="minor">
            <a:schemeClr val="dk1"/>
          </a:fontRef>
        </dgm:style>
      </dgm:prSet>
      <dgm:spPr/>
      <dgm:t>
        <a:bodyPr/>
        <a:lstStyle/>
        <a:p>
          <a:r>
            <a:rPr lang="en-IN" sz="1600" b="1" dirty="0" smtClean="0"/>
            <a:t>Two central </a:t>
          </a:r>
          <a:r>
            <a:rPr lang="en-IN" sz="1600" b="1" dirty="0" smtClean="0">
              <a:solidFill>
                <a:srgbClr val="FF0000"/>
              </a:solidFill>
            </a:rPr>
            <a:t>rescue stations </a:t>
          </a:r>
          <a:r>
            <a:rPr lang="en-IN" sz="1600" b="1" dirty="0" smtClean="0"/>
            <a:t>were established at </a:t>
          </a:r>
          <a:r>
            <a:rPr lang="en-IN" sz="1600" b="1" dirty="0" err="1" smtClean="0">
              <a:solidFill>
                <a:srgbClr val="FF0000"/>
              </a:solidFill>
            </a:rPr>
            <a:t>Dhansar</a:t>
          </a:r>
          <a:r>
            <a:rPr lang="en-IN" sz="1600" b="1" dirty="0" smtClean="0">
              <a:solidFill>
                <a:srgbClr val="FF0000"/>
              </a:solidFill>
            </a:rPr>
            <a:t> (Jharkhand)</a:t>
          </a:r>
          <a:r>
            <a:rPr lang="en-IN" sz="1600" b="1" dirty="0" smtClean="0"/>
            <a:t> &amp; </a:t>
          </a:r>
          <a:r>
            <a:rPr lang="en-IN" sz="1600" b="1" dirty="0" err="1" smtClean="0"/>
            <a:t>Sitarampur</a:t>
          </a:r>
          <a:r>
            <a:rPr lang="en-IN" sz="1600" b="1" dirty="0" smtClean="0"/>
            <a:t> (West Bengal)</a:t>
          </a:r>
          <a:endParaRPr lang="en-IN" sz="1600" b="1" dirty="0"/>
        </a:p>
      </dgm:t>
    </dgm:pt>
    <dgm:pt modelId="{6682C76C-D139-4F24-8285-0DD26ECC0F8F}" type="parTrans" cxnId="{B1261154-C9C1-4A61-BE0B-5D8B4A681B78}">
      <dgm:prSet/>
      <dgm:spPr/>
      <dgm:t>
        <a:bodyPr/>
        <a:lstStyle/>
        <a:p>
          <a:endParaRPr lang="en-IN" sz="1400"/>
        </a:p>
      </dgm:t>
    </dgm:pt>
    <dgm:pt modelId="{F4AA5ED7-85D4-4C57-8458-FAE97EB45589}" type="sibTrans" cxnId="{B1261154-C9C1-4A61-BE0B-5D8B4A681B78}">
      <dgm:prSet/>
      <dgm:spPr/>
      <dgm:t>
        <a:bodyPr/>
        <a:lstStyle/>
        <a:p>
          <a:endParaRPr lang="en-IN" sz="1400"/>
        </a:p>
      </dgm:t>
    </dgm:pt>
    <dgm:pt modelId="{86BF7CF0-F4B1-4A49-B727-F383DB8C2DC3}">
      <dgm:prSet custT="1"/>
      <dgm:spPr/>
      <dgm:t>
        <a:bodyPr/>
        <a:lstStyle/>
        <a:p>
          <a:r>
            <a:rPr lang="en-IN" sz="1600" b="1" dirty="0" smtClean="0"/>
            <a:t>In 1985</a:t>
          </a:r>
          <a:endParaRPr lang="en-IN" sz="1600" b="1" dirty="0"/>
        </a:p>
      </dgm:t>
    </dgm:pt>
    <dgm:pt modelId="{AB33D3D0-F83D-4F77-AF0A-626B88D70647}" type="parTrans" cxnId="{90A4F266-C3C9-4888-9770-1967EACCFEDB}">
      <dgm:prSet/>
      <dgm:spPr/>
      <dgm:t>
        <a:bodyPr/>
        <a:lstStyle/>
        <a:p>
          <a:endParaRPr lang="en-IN" sz="1400"/>
        </a:p>
      </dgm:t>
    </dgm:pt>
    <dgm:pt modelId="{8A000D04-EEE6-4D0D-B01B-BE50C0064E21}" type="sibTrans" cxnId="{90A4F266-C3C9-4888-9770-1967EACCFEDB}">
      <dgm:prSet/>
      <dgm:spPr/>
      <dgm:t>
        <a:bodyPr/>
        <a:lstStyle/>
        <a:p>
          <a:endParaRPr lang="en-IN" sz="1400"/>
        </a:p>
      </dgm:t>
    </dgm:pt>
    <dgm:pt modelId="{FA923729-D1BE-446A-9559-4CF5EF75B66C}">
      <dgm:prSet custT="1"/>
      <dgm:spPr/>
      <dgm:t>
        <a:bodyPr/>
        <a:lstStyle/>
        <a:p>
          <a:r>
            <a:rPr lang="en-IN" sz="1600" b="1" smtClean="0"/>
            <a:t>In 1959</a:t>
          </a:r>
          <a:endParaRPr lang="en-IN" sz="1600" b="1" dirty="0"/>
        </a:p>
      </dgm:t>
    </dgm:pt>
    <dgm:pt modelId="{70FCBFE5-7276-480F-8882-E55602D11983}" type="parTrans" cxnId="{6882A106-4FF8-4F8B-AEB5-79193CAC97B9}">
      <dgm:prSet/>
      <dgm:spPr/>
      <dgm:t>
        <a:bodyPr/>
        <a:lstStyle/>
        <a:p>
          <a:endParaRPr lang="en-IN" sz="1400"/>
        </a:p>
      </dgm:t>
    </dgm:pt>
    <dgm:pt modelId="{141FBF42-0102-4AEC-BFA4-AC2BD1F0699F}" type="sibTrans" cxnId="{6882A106-4FF8-4F8B-AEB5-79193CAC97B9}">
      <dgm:prSet/>
      <dgm:spPr/>
      <dgm:t>
        <a:bodyPr/>
        <a:lstStyle/>
        <a:p>
          <a:endParaRPr lang="en-IN" sz="1400"/>
        </a:p>
      </dgm:t>
    </dgm:pt>
    <dgm:pt modelId="{7C82B7A9-4929-492E-A35E-FD162C1FB32D}">
      <dgm:prSet phldrT="[Text]" custT="1">
        <dgm:style>
          <a:lnRef idx="2">
            <a:schemeClr val="accent2"/>
          </a:lnRef>
          <a:fillRef idx="1">
            <a:schemeClr val="lt1"/>
          </a:fillRef>
          <a:effectRef idx="0">
            <a:schemeClr val="accent2"/>
          </a:effectRef>
          <a:fontRef idx="minor">
            <a:schemeClr val="dk1"/>
          </a:fontRef>
        </dgm:style>
      </dgm:prSet>
      <dgm:spPr/>
      <dgm:t>
        <a:bodyPr/>
        <a:lstStyle/>
        <a:p>
          <a:r>
            <a:rPr lang="en-IN" sz="1600" b="1" dirty="0" smtClean="0">
              <a:effectLst/>
            </a:rPr>
            <a:t>The first </a:t>
          </a:r>
          <a:r>
            <a:rPr lang="en-IN" sz="1600" b="1" dirty="0" smtClean="0">
              <a:solidFill>
                <a:srgbClr val="FF0000"/>
              </a:solidFill>
              <a:effectLst/>
            </a:rPr>
            <a:t>mine rescue station</a:t>
          </a:r>
          <a:r>
            <a:rPr lang="en-IN" sz="1600" b="1" dirty="0" smtClean="0">
              <a:effectLst/>
            </a:rPr>
            <a:t> in India was established in </a:t>
          </a:r>
          <a:r>
            <a:rPr lang="en-IN" sz="1600" b="1" dirty="0" err="1" smtClean="0">
              <a:effectLst/>
            </a:rPr>
            <a:t>Kolar</a:t>
          </a:r>
          <a:r>
            <a:rPr lang="en-IN" sz="1600" b="1" dirty="0" smtClean="0">
              <a:effectLst/>
            </a:rPr>
            <a:t> Gold Fields        </a:t>
          </a:r>
          <a:endParaRPr lang="en-IN" sz="1600" b="1" dirty="0">
            <a:effectLst/>
          </a:endParaRPr>
        </a:p>
      </dgm:t>
    </dgm:pt>
    <dgm:pt modelId="{5DFEA60D-755E-402E-BA4C-61BBB66BCE6D}" type="sibTrans" cxnId="{1CD0E043-84F1-449F-A154-55C99663BC9A}">
      <dgm:prSet/>
      <dgm:spPr/>
      <dgm:t>
        <a:bodyPr/>
        <a:lstStyle/>
        <a:p>
          <a:endParaRPr lang="en-IN" sz="1400"/>
        </a:p>
      </dgm:t>
    </dgm:pt>
    <dgm:pt modelId="{1232B3E1-6106-4D23-AA9F-0296AF110837}" type="parTrans" cxnId="{1CD0E043-84F1-449F-A154-55C99663BC9A}">
      <dgm:prSet/>
      <dgm:spPr/>
      <dgm:t>
        <a:bodyPr/>
        <a:lstStyle/>
        <a:p>
          <a:endParaRPr lang="en-IN" sz="1400"/>
        </a:p>
      </dgm:t>
    </dgm:pt>
    <dgm:pt modelId="{D15A357F-FDB6-4E9E-AC62-B9021713F522}">
      <dgm:prSet custT="1">
        <dgm:style>
          <a:lnRef idx="2">
            <a:schemeClr val="accent2"/>
          </a:lnRef>
          <a:fillRef idx="1">
            <a:schemeClr val="lt1"/>
          </a:fillRef>
          <a:effectRef idx="0">
            <a:schemeClr val="accent2"/>
          </a:effectRef>
          <a:fontRef idx="minor">
            <a:schemeClr val="dk1"/>
          </a:fontRef>
        </dgm:style>
      </dgm:prSet>
      <dgm:spPr/>
      <dgm:t>
        <a:bodyPr/>
        <a:lstStyle/>
        <a:p>
          <a:pPr>
            <a:lnSpc>
              <a:spcPct val="100000"/>
            </a:lnSpc>
            <a:spcAft>
              <a:spcPts val="0"/>
            </a:spcAft>
          </a:pPr>
          <a:r>
            <a:rPr lang="en-IN" sz="1600" b="1" dirty="0" smtClean="0"/>
            <a:t>Mine rescue rules were modified</a:t>
          </a:r>
          <a:endParaRPr lang="en-IN" sz="1600" b="1" dirty="0"/>
        </a:p>
      </dgm:t>
    </dgm:pt>
    <dgm:pt modelId="{56DB22CA-06AB-4B34-9550-0C6840CD6A01}" type="parTrans" cxnId="{858CAF59-FFE6-4D62-9635-181F4C15DB92}">
      <dgm:prSet/>
      <dgm:spPr/>
      <dgm:t>
        <a:bodyPr/>
        <a:lstStyle/>
        <a:p>
          <a:endParaRPr lang="en-IN" sz="1400"/>
        </a:p>
      </dgm:t>
    </dgm:pt>
    <dgm:pt modelId="{8B74E456-7E73-4598-BD00-AE6A70D3C579}" type="sibTrans" cxnId="{858CAF59-FFE6-4D62-9635-181F4C15DB92}">
      <dgm:prSet/>
      <dgm:spPr/>
      <dgm:t>
        <a:bodyPr/>
        <a:lstStyle/>
        <a:p>
          <a:endParaRPr lang="en-IN" sz="1400"/>
        </a:p>
      </dgm:t>
    </dgm:pt>
    <dgm:pt modelId="{F53AF107-7E35-4572-BAEA-7C88ECD963B6}">
      <dgm:prSet custT="1">
        <dgm:style>
          <a:lnRef idx="2">
            <a:schemeClr val="accent2"/>
          </a:lnRef>
          <a:fillRef idx="1">
            <a:schemeClr val="lt1"/>
          </a:fillRef>
          <a:effectRef idx="0">
            <a:schemeClr val="accent2"/>
          </a:effectRef>
          <a:fontRef idx="minor">
            <a:schemeClr val="dk1"/>
          </a:fontRef>
        </dgm:style>
      </dgm:prSet>
      <dgm:spPr/>
      <dgm:t>
        <a:bodyPr/>
        <a:lstStyle/>
        <a:p>
          <a:pPr>
            <a:lnSpc>
              <a:spcPct val="100000"/>
            </a:lnSpc>
            <a:spcAft>
              <a:spcPts val="0"/>
            </a:spcAft>
          </a:pPr>
          <a:r>
            <a:rPr lang="en-IN" sz="1600" b="1" dirty="0" smtClean="0"/>
            <a:t>Central Coal Mines Rescue Station Committee (CCMRSC) was  formed.</a:t>
          </a:r>
          <a:endParaRPr lang="en-IN" sz="1600" b="1" dirty="0"/>
        </a:p>
      </dgm:t>
    </dgm:pt>
    <dgm:pt modelId="{417575BF-DE82-4B40-86A0-6B5E84865CFC}" type="parTrans" cxnId="{910F787F-8906-4C71-8569-850274444D63}">
      <dgm:prSet/>
      <dgm:spPr/>
      <dgm:t>
        <a:bodyPr/>
        <a:lstStyle/>
        <a:p>
          <a:endParaRPr lang="en-IN" sz="1400"/>
        </a:p>
      </dgm:t>
    </dgm:pt>
    <dgm:pt modelId="{5415D943-3269-4903-B92B-FE364CFA2C78}" type="sibTrans" cxnId="{910F787F-8906-4C71-8569-850274444D63}">
      <dgm:prSet/>
      <dgm:spPr/>
      <dgm:t>
        <a:bodyPr/>
        <a:lstStyle/>
        <a:p>
          <a:endParaRPr lang="en-IN" sz="1400"/>
        </a:p>
      </dgm:t>
    </dgm:pt>
    <dgm:pt modelId="{84D5E3CA-C74B-4517-A2B1-FB1D3D41DDC6}">
      <dgm:prSet custT="1">
        <dgm:style>
          <a:lnRef idx="2">
            <a:schemeClr val="accent2"/>
          </a:lnRef>
          <a:fillRef idx="1">
            <a:schemeClr val="lt1"/>
          </a:fillRef>
          <a:effectRef idx="0">
            <a:schemeClr val="accent2"/>
          </a:effectRef>
          <a:fontRef idx="minor">
            <a:schemeClr val="dk1"/>
          </a:fontRef>
        </dgm:style>
      </dgm:prSet>
      <dgm:spPr/>
      <dgm:t>
        <a:bodyPr/>
        <a:lstStyle/>
        <a:p>
          <a:r>
            <a:rPr lang="en-IN" sz="1600" b="1" dirty="0" smtClean="0"/>
            <a:t>The Coal Mines Rescue Rule 1959  replaced by the </a:t>
          </a:r>
          <a:r>
            <a:rPr lang="en-IN" sz="1800" b="1" dirty="0" smtClean="0">
              <a:solidFill>
                <a:srgbClr val="FF0000"/>
              </a:solidFill>
            </a:rPr>
            <a:t>Mines Rescue Rules 1985</a:t>
          </a:r>
          <a:endParaRPr lang="en-IN" sz="1800" b="1" dirty="0">
            <a:solidFill>
              <a:srgbClr val="FF0000"/>
            </a:solidFill>
          </a:endParaRPr>
        </a:p>
      </dgm:t>
    </dgm:pt>
    <dgm:pt modelId="{74D464B7-3716-4339-9CA0-5C5273DC5200}" type="sibTrans" cxnId="{5BFE0AEF-CB8D-4B09-B27F-4373D17778F4}">
      <dgm:prSet/>
      <dgm:spPr/>
      <dgm:t>
        <a:bodyPr/>
        <a:lstStyle/>
        <a:p>
          <a:endParaRPr lang="en-IN" sz="1400"/>
        </a:p>
      </dgm:t>
    </dgm:pt>
    <dgm:pt modelId="{3EE53F44-E2BE-4F3B-B4FB-A088342E1D6A}" type="parTrans" cxnId="{5BFE0AEF-CB8D-4B09-B27F-4373D17778F4}">
      <dgm:prSet/>
      <dgm:spPr/>
      <dgm:t>
        <a:bodyPr/>
        <a:lstStyle/>
        <a:p>
          <a:endParaRPr lang="en-IN" sz="1400"/>
        </a:p>
      </dgm:t>
    </dgm:pt>
    <dgm:pt modelId="{D2BDF0B8-AFCA-469A-BEAF-AA020F62FF6C}">
      <dgm:prSet custT="1"/>
      <dgm:spPr/>
      <dgm:t>
        <a:bodyPr/>
        <a:lstStyle/>
        <a:p>
          <a:r>
            <a:rPr lang="en-IN" sz="1400" b="1" dirty="0" smtClean="0"/>
            <a:t>Present</a:t>
          </a:r>
          <a:endParaRPr lang="en-IN" sz="1400" b="1" dirty="0"/>
        </a:p>
      </dgm:t>
    </dgm:pt>
    <dgm:pt modelId="{98962830-6C60-45DD-971B-9D8089585794}" type="parTrans" cxnId="{80DE9F33-B477-4FBB-A846-B62022AB54D4}">
      <dgm:prSet/>
      <dgm:spPr/>
      <dgm:t>
        <a:bodyPr/>
        <a:lstStyle/>
        <a:p>
          <a:endParaRPr lang="en-IN" sz="1400"/>
        </a:p>
      </dgm:t>
    </dgm:pt>
    <dgm:pt modelId="{F1127602-D764-46CC-846C-0C9EF66B63B0}" type="sibTrans" cxnId="{80DE9F33-B477-4FBB-A846-B62022AB54D4}">
      <dgm:prSet/>
      <dgm:spPr/>
      <dgm:t>
        <a:bodyPr/>
        <a:lstStyle/>
        <a:p>
          <a:endParaRPr lang="en-IN" sz="1400"/>
        </a:p>
      </dgm:t>
    </dgm:pt>
    <dgm:pt modelId="{BDC32A92-AD42-488F-AEAA-CEDE8562FCE1}">
      <dgm:prSet custT="1">
        <dgm:style>
          <a:lnRef idx="2">
            <a:schemeClr val="accent2"/>
          </a:lnRef>
          <a:fillRef idx="1">
            <a:schemeClr val="lt1"/>
          </a:fillRef>
          <a:effectRef idx="0">
            <a:schemeClr val="accent2"/>
          </a:effectRef>
          <a:fontRef idx="minor">
            <a:schemeClr val="dk1"/>
          </a:fontRef>
        </dgm:style>
      </dgm:prSet>
      <dgm:spPr/>
      <dgm:t>
        <a:bodyPr/>
        <a:lstStyle/>
        <a:p>
          <a:r>
            <a:rPr lang="en-IN" sz="1600" b="1" dirty="0" smtClean="0"/>
            <a:t>46 Rescue Stations in Coal and 6 rescue stations in Metal mining industry are functional in India</a:t>
          </a:r>
          <a:endParaRPr lang="en-IN" sz="1600" b="1" dirty="0"/>
        </a:p>
      </dgm:t>
    </dgm:pt>
    <dgm:pt modelId="{F5AEA8F6-4EC6-465C-927A-9C640DB49023}" type="parTrans" cxnId="{AF03D9FA-F87F-462D-8403-FEEEB83C5BC6}">
      <dgm:prSet/>
      <dgm:spPr/>
      <dgm:t>
        <a:bodyPr/>
        <a:lstStyle/>
        <a:p>
          <a:endParaRPr lang="en-IN" sz="1400"/>
        </a:p>
      </dgm:t>
    </dgm:pt>
    <dgm:pt modelId="{00484B33-213E-457C-9CDF-6AAF84975F63}" type="sibTrans" cxnId="{AF03D9FA-F87F-462D-8403-FEEEB83C5BC6}">
      <dgm:prSet/>
      <dgm:spPr/>
      <dgm:t>
        <a:bodyPr/>
        <a:lstStyle/>
        <a:p>
          <a:endParaRPr lang="en-IN" sz="1400"/>
        </a:p>
      </dgm:t>
    </dgm:pt>
    <dgm:pt modelId="{E49028EB-2765-4012-99B9-0A588D5E9E5A}">
      <dgm:prSet custT="1">
        <dgm:style>
          <a:lnRef idx="2">
            <a:schemeClr val="accent2"/>
          </a:lnRef>
          <a:fillRef idx="1">
            <a:schemeClr val="lt1"/>
          </a:fillRef>
          <a:effectRef idx="0">
            <a:schemeClr val="accent2"/>
          </a:effectRef>
          <a:fontRef idx="minor">
            <a:schemeClr val="dk1"/>
          </a:fontRef>
        </dgm:style>
      </dgm:prSet>
      <dgm:spPr/>
      <dgm:t>
        <a:bodyPr/>
        <a:lstStyle/>
        <a:p>
          <a:pPr>
            <a:lnSpc>
              <a:spcPct val="100000"/>
            </a:lnSpc>
            <a:spcAft>
              <a:spcPts val="0"/>
            </a:spcAft>
          </a:pPr>
          <a:endParaRPr lang="en-IN" sz="1600" b="1" dirty="0"/>
        </a:p>
      </dgm:t>
    </dgm:pt>
    <dgm:pt modelId="{4E8BF8F0-1E9E-4325-849B-968A29E21026}" type="parTrans" cxnId="{792E8554-64C6-406E-9866-44577C0B70B5}">
      <dgm:prSet/>
      <dgm:spPr/>
      <dgm:t>
        <a:bodyPr/>
        <a:lstStyle/>
        <a:p>
          <a:endParaRPr lang="en-IN"/>
        </a:p>
      </dgm:t>
    </dgm:pt>
    <dgm:pt modelId="{0B729E5A-27C1-4657-A144-06CA8746BE51}" type="sibTrans" cxnId="{792E8554-64C6-406E-9866-44577C0B70B5}">
      <dgm:prSet/>
      <dgm:spPr/>
      <dgm:t>
        <a:bodyPr/>
        <a:lstStyle/>
        <a:p>
          <a:endParaRPr lang="en-IN"/>
        </a:p>
      </dgm:t>
    </dgm:pt>
    <dgm:pt modelId="{E6BA8D7D-50C6-46C4-B3DD-ADFC818AC600}">
      <dgm:prSet custT="1">
        <dgm:style>
          <a:lnRef idx="2">
            <a:schemeClr val="accent2"/>
          </a:lnRef>
          <a:fillRef idx="1">
            <a:schemeClr val="lt1"/>
          </a:fillRef>
          <a:effectRef idx="0">
            <a:schemeClr val="accent2"/>
          </a:effectRef>
          <a:fontRef idx="minor">
            <a:schemeClr val="dk1"/>
          </a:fontRef>
        </dgm:style>
      </dgm:prSet>
      <dgm:spPr/>
      <dgm:t>
        <a:bodyPr/>
        <a:lstStyle/>
        <a:p>
          <a:pPr>
            <a:lnSpc>
              <a:spcPct val="100000"/>
            </a:lnSpc>
            <a:spcAft>
              <a:spcPts val="0"/>
            </a:spcAft>
          </a:pPr>
          <a:r>
            <a:rPr lang="en-IN" sz="1600" b="1" dirty="0" smtClean="0"/>
            <a:t>13 rescue stations in collieries and 6 rescue stations in Metal mines were established.</a:t>
          </a:r>
          <a:endParaRPr lang="en-IN" sz="1600" b="1" dirty="0"/>
        </a:p>
      </dgm:t>
    </dgm:pt>
    <dgm:pt modelId="{E708D80D-C411-4E42-9CE4-69C5277BB61E}" type="parTrans" cxnId="{B9A77C56-77C5-4D0F-9889-B62B1CCB0A7E}">
      <dgm:prSet/>
      <dgm:spPr/>
      <dgm:t>
        <a:bodyPr/>
        <a:lstStyle/>
        <a:p>
          <a:endParaRPr lang="en-IN"/>
        </a:p>
      </dgm:t>
    </dgm:pt>
    <dgm:pt modelId="{A2D02120-A5E0-4317-88C4-701C42C7D1C8}" type="sibTrans" cxnId="{B9A77C56-77C5-4D0F-9889-B62B1CCB0A7E}">
      <dgm:prSet/>
      <dgm:spPr/>
      <dgm:t>
        <a:bodyPr/>
        <a:lstStyle/>
        <a:p>
          <a:endParaRPr lang="en-IN"/>
        </a:p>
      </dgm:t>
    </dgm:pt>
    <dgm:pt modelId="{C230FBAC-0E83-4E39-8A9C-621F1FB0B889}">
      <dgm:prSet custT="1">
        <dgm:style>
          <a:lnRef idx="2">
            <a:schemeClr val="accent2"/>
          </a:lnRef>
          <a:fillRef idx="1">
            <a:schemeClr val="lt1"/>
          </a:fillRef>
          <a:effectRef idx="0">
            <a:schemeClr val="accent2"/>
          </a:effectRef>
          <a:fontRef idx="minor">
            <a:schemeClr val="dk1"/>
          </a:fontRef>
        </dgm:style>
      </dgm:prSet>
      <dgm:spPr/>
      <dgm:t>
        <a:bodyPr/>
        <a:lstStyle/>
        <a:p>
          <a:pPr>
            <a:lnSpc>
              <a:spcPct val="100000"/>
            </a:lnSpc>
            <a:spcAft>
              <a:spcPts val="0"/>
            </a:spcAft>
          </a:pPr>
          <a:endParaRPr lang="en-IN" sz="1600" b="1" dirty="0"/>
        </a:p>
      </dgm:t>
    </dgm:pt>
    <dgm:pt modelId="{982AA921-FA02-421B-AEA3-03383C0C203B}" type="parTrans" cxnId="{323D96EC-684A-4440-B55D-078619364682}">
      <dgm:prSet/>
      <dgm:spPr/>
      <dgm:t>
        <a:bodyPr/>
        <a:lstStyle/>
        <a:p>
          <a:endParaRPr lang="en-IN"/>
        </a:p>
      </dgm:t>
    </dgm:pt>
    <dgm:pt modelId="{551686F5-E62F-40D7-84E9-580403745E8C}" type="sibTrans" cxnId="{323D96EC-684A-4440-B55D-078619364682}">
      <dgm:prSet/>
      <dgm:spPr/>
      <dgm:t>
        <a:bodyPr/>
        <a:lstStyle/>
        <a:p>
          <a:endParaRPr lang="en-IN"/>
        </a:p>
      </dgm:t>
    </dgm:pt>
    <dgm:pt modelId="{34D0CBFD-CD7B-4A05-BFE5-034C0F70A0ED}" type="pres">
      <dgm:prSet presAssocID="{741003EE-3A66-4EC2-B902-7B6B6AF96C64}" presName="linearFlow" presStyleCnt="0">
        <dgm:presLayoutVars>
          <dgm:dir/>
          <dgm:animLvl val="lvl"/>
          <dgm:resizeHandles val="exact"/>
        </dgm:presLayoutVars>
      </dgm:prSet>
      <dgm:spPr/>
      <dgm:t>
        <a:bodyPr/>
        <a:lstStyle/>
        <a:p>
          <a:endParaRPr lang="en-IN"/>
        </a:p>
      </dgm:t>
    </dgm:pt>
    <dgm:pt modelId="{87EA5745-4B0E-45EF-A43D-55671D4F75B9}" type="pres">
      <dgm:prSet presAssocID="{C590CDA1-D3A1-4121-999F-76804E545999}" presName="composite" presStyleCnt="0"/>
      <dgm:spPr/>
      <dgm:t>
        <a:bodyPr/>
        <a:lstStyle/>
        <a:p>
          <a:endParaRPr lang="en-IN"/>
        </a:p>
      </dgm:t>
    </dgm:pt>
    <dgm:pt modelId="{DD989F1F-1DD4-4D6D-9BD8-F2BFAFB9F656}" type="pres">
      <dgm:prSet presAssocID="{C590CDA1-D3A1-4121-999F-76804E545999}" presName="parentText" presStyleLbl="alignNode1" presStyleIdx="0" presStyleCnt="6" custScaleX="126051">
        <dgm:presLayoutVars>
          <dgm:chMax val="1"/>
          <dgm:bulletEnabled val="1"/>
        </dgm:presLayoutVars>
      </dgm:prSet>
      <dgm:spPr/>
      <dgm:t>
        <a:bodyPr/>
        <a:lstStyle/>
        <a:p>
          <a:endParaRPr lang="en-IN"/>
        </a:p>
      </dgm:t>
    </dgm:pt>
    <dgm:pt modelId="{97BF3011-3273-4445-B804-6EBB242EDC1B}" type="pres">
      <dgm:prSet presAssocID="{C590CDA1-D3A1-4121-999F-76804E545999}" presName="descendantText" presStyleLbl="alignAcc1" presStyleIdx="0" presStyleCnt="6" custLinFactNeighborX="1780" custLinFactNeighborY="-793">
        <dgm:presLayoutVars>
          <dgm:bulletEnabled val="1"/>
        </dgm:presLayoutVars>
      </dgm:prSet>
      <dgm:spPr/>
      <dgm:t>
        <a:bodyPr/>
        <a:lstStyle/>
        <a:p>
          <a:endParaRPr lang="en-IN"/>
        </a:p>
      </dgm:t>
    </dgm:pt>
    <dgm:pt modelId="{1EA763BA-A590-44FD-87E4-4C94320B7710}" type="pres">
      <dgm:prSet presAssocID="{932C22E1-4B9A-40F6-8271-FF581AECDD71}" presName="sp" presStyleCnt="0"/>
      <dgm:spPr/>
      <dgm:t>
        <a:bodyPr/>
        <a:lstStyle/>
        <a:p>
          <a:endParaRPr lang="en-IN"/>
        </a:p>
      </dgm:t>
    </dgm:pt>
    <dgm:pt modelId="{47DCA270-1D39-4D95-804B-1420BE908606}" type="pres">
      <dgm:prSet presAssocID="{1CE3A15F-71E3-4910-9946-62AC127EEABF}" presName="composite" presStyleCnt="0"/>
      <dgm:spPr/>
      <dgm:t>
        <a:bodyPr/>
        <a:lstStyle/>
        <a:p>
          <a:endParaRPr lang="en-IN"/>
        </a:p>
      </dgm:t>
    </dgm:pt>
    <dgm:pt modelId="{4B4A6ED7-BBFD-4843-926C-868963C89C35}" type="pres">
      <dgm:prSet presAssocID="{1CE3A15F-71E3-4910-9946-62AC127EEABF}" presName="parentText" presStyleLbl="alignNode1" presStyleIdx="1" presStyleCnt="6" custScaleX="126051" custLinFactNeighborY="-11641">
        <dgm:presLayoutVars>
          <dgm:chMax val="1"/>
          <dgm:bulletEnabled val="1"/>
        </dgm:presLayoutVars>
      </dgm:prSet>
      <dgm:spPr/>
      <dgm:t>
        <a:bodyPr/>
        <a:lstStyle/>
        <a:p>
          <a:endParaRPr lang="en-IN"/>
        </a:p>
      </dgm:t>
    </dgm:pt>
    <dgm:pt modelId="{905A168C-897B-4AF6-B5E6-214C8A812172}" type="pres">
      <dgm:prSet presAssocID="{1CE3A15F-71E3-4910-9946-62AC127EEABF}" presName="descendantText" presStyleLbl="alignAcc1" presStyleIdx="1" presStyleCnt="6" custAng="0" custScaleX="94933" custLinFactNeighborX="-867" custLinFactNeighborY="-13169">
        <dgm:presLayoutVars>
          <dgm:bulletEnabled val="1"/>
        </dgm:presLayoutVars>
      </dgm:prSet>
      <dgm:spPr/>
      <dgm:t>
        <a:bodyPr/>
        <a:lstStyle/>
        <a:p>
          <a:endParaRPr lang="en-IN"/>
        </a:p>
      </dgm:t>
    </dgm:pt>
    <dgm:pt modelId="{43849D6C-BAED-423C-AA01-7B9956D96CC0}" type="pres">
      <dgm:prSet presAssocID="{7544D8E7-3806-48E1-A0C0-B8653D841499}" presName="sp" presStyleCnt="0"/>
      <dgm:spPr/>
      <dgm:t>
        <a:bodyPr/>
        <a:lstStyle/>
        <a:p>
          <a:endParaRPr lang="en-IN"/>
        </a:p>
      </dgm:t>
    </dgm:pt>
    <dgm:pt modelId="{26B3764D-0D1E-4786-A8DC-11000286CCCD}" type="pres">
      <dgm:prSet presAssocID="{FCAEF2B3-4B2B-48E7-8BE5-D3F0C4C27B28}" presName="composite" presStyleCnt="0"/>
      <dgm:spPr/>
      <dgm:t>
        <a:bodyPr/>
        <a:lstStyle/>
        <a:p>
          <a:endParaRPr lang="en-IN"/>
        </a:p>
      </dgm:t>
    </dgm:pt>
    <dgm:pt modelId="{6A3A76FE-965B-410B-960E-C2EE81A8D5E1}" type="pres">
      <dgm:prSet presAssocID="{FCAEF2B3-4B2B-48E7-8BE5-D3F0C4C27B28}" presName="parentText" presStyleLbl="alignNode1" presStyleIdx="2" presStyleCnt="6" custScaleX="127940" custLinFactNeighborY="-21946">
        <dgm:presLayoutVars>
          <dgm:chMax val="1"/>
          <dgm:bulletEnabled val="1"/>
        </dgm:presLayoutVars>
      </dgm:prSet>
      <dgm:spPr/>
      <dgm:t>
        <a:bodyPr/>
        <a:lstStyle/>
        <a:p>
          <a:endParaRPr lang="en-IN"/>
        </a:p>
      </dgm:t>
    </dgm:pt>
    <dgm:pt modelId="{BD022E54-2825-4B2F-8082-2433B014A49D}" type="pres">
      <dgm:prSet presAssocID="{FCAEF2B3-4B2B-48E7-8BE5-D3F0C4C27B28}" presName="descendantText" presStyleLbl="alignAcc1" presStyleIdx="2" presStyleCnt="6" custScaleX="94431" custLinFactNeighborX="-931" custLinFactNeighborY="-33763">
        <dgm:presLayoutVars>
          <dgm:bulletEnabled val="1"/>
        </dgm:presLayoutVars>
      </dgm:prSet>
      <dgm:spPr/>
      <dgm:t>
        <a:bodyPr/>
        <a:lstStyle/>
        <a:p>
          <a:endParaRPr lang="en-IN"/>
        </a:p>
      </dgm:t>
    </dgm:pt>
    <dgm:pt modelId="{5543CB05-617D-4AF4-A753-72616A112467}" type="pres">
      <dgm:prSet presAssocID="{94DF2BD3-0DC5-47A3-81F5-7727BD1FCA19}" presName="sp" presStyleCnt="0"/>
      <dgm:spPr/>
      <dgm:t>
        <a:bodyPr/>
        <a:lstStyle/>
        <a:p>
          <a:endParaRPr lang="en-IN"/>
        </a:p>
      </dgm:t>
    </dgm:pt>
    <dgm:pt modelId="{F0CAB044-3BFB-4414-9CF5-BF281C0DAE88}" type="pres">
      <dgm:prSet presAssocID="{FA923729-D1BE-446A-9559-4CF5EF75B66C}" presName="composite" presStyleCnt="0"/>
      <dgm:spPr/>
      <dgm:t>
        <a:bodyPr/>
        <a:lstStyle/>
        <a:p>
          <a:endParaRPr lang="en-IN"/>
        </a:p>
      </dgm:t>
    </dgm:pt>
    <dgm:pt modelId="{0F8A01E8-79A1-4A61-A8EA-2495FB5817E5}" type="pres">
      <dgm:prSet presAssocID="{FA923729-D1BE-446A-9559-4CF5EF75B66C}" presName="parentText" presStyleLbl="alignNode1" presStyleIdx="3" presStyleCnt="6" custScaleX="127940" custScaleY="178654" custLinFactNeighborY="-41966">
        <dgm:presLayoutVars>
          <dgm:chMax val="1"/>
          <dgm:bulletEnabled val="1"/>
        </dgm:presLayoutVars>
      </dgm:prSet>
      <dgm:spPr/>
      <dgm:t>
        <a:bodyPr/>
        <a:lstStyle/>
        <a:p>
          <a:endParaRPr lang="en-IN"/>
        </a:p>
      </dgm:t>
    </dgm:pt>
    <dgm:pt modelId="{85ED5FC0-3105-4DBA-8393-E3BFB95A276D}" type="pres">
      <dgm:prSet presAssocID="{FA923729-D1BE-446A-9559-4CF5EF75B66C}" presName="descendantText" presStyleLbl="alignAcc1" presStyleIdx="3" presStyleCnt="6" custScaleX="96089" custScaleY="269044" custLinFactNeighborX="-82" custLinFactNeighborY="-51993">
        <dgm:presLayoutVars>
          <dgm:bulletEnabled val="1"/>
        </dgm:presLayoutVars>
      </dgm:prSet>
      <dgm:spPr/>
      <dgm:t>
        <a:bodyPr/>
        <a:lstStyle/>
        <a:p>
          <a:endParaRPr lang="en-IN"/>
        </a:p>
      </dgm:t>
    </dgm:pt>
    <dgm:pt modelId="{6737A0D8-8A6B-442A-80DE-F7BE07B6E6A6}" type="pres">
      <dgm:prSet presAssocID="{141FBF42-0102-4AEC-BFA4-AC2BD1F0699F}" presName="sp" presStyleCnt="0"/>
      <dgm:spPr/>
      <dgm:t>
        <a:bodyPr/>
        <a:lstStyle/>
        <a:p>
          <a:endParaRPr lang="en-IN"/>
        </a:p>
      </dgm:t>
    </dgm:pt>
    <dgm:pt modelId="{C9FBD837-E4DC-4357-A2DD-3351BE2534A1}" type="pres">
      <dgm:prSet presAssocID="{86BF7CF0-F4B1-4A49-B727-F383DB8C2DC3}" presName="composite" presStyleCnt="0"/>
      <dgm:spPr/>
      <dgm:t>
        <a:bodyPr/>
        <a:lstStyle/>
        <a:p>
          <a:endParaRPr lang="en-IN"/>
        </a:p>
      </dgm:t>
    </dgm:pt>
    <dgm:pt modelId="{E241D00B-39B7-4943-B16A-8E95220905B2}" type="pres">
      <dgm:prSet presAssocID="{86BF7CF0-F4B1-4A49-B727-F383DB8C2DC3}" presName="parentText" presStyleLbl="alignNode1" presStyleIdx="4" presStyleCnt="6" custScaleX="127940" custScaleY="112512" custLinFactNeighborX="0" custLinFactNeighborY="-37907">
        <dgm:presLayoutVars>
          <dgm:chMax val="1"/>
          <dgm:bulletEnabled val="1"/>
        </dgm:presLayoutVars>
      </dgm:prSet>
      <dgm:spPr/>
      <dgm:t>
        <a:bodyPr/>
        <a:lstStyle/>
        <a:p>
          <a:endParaRPr lang="en-IN"/>
        </a:p>
      </dgm:t>
    </dgm:pt>
    <dgm:pt modelId="{900590D3-BE79-4682-8183-51DF60F6E2C1}" type="pres">
      <dgm:prSet presAssocID="{86BF7CF0-F4B1-4A49-B727-F383DB8C2DC3}" presName="descendantText" presStyleLbl="alignAcc1" presStyleIdx="4" presStyleCnt="6" custScaleX="96095" custScaleY="144154" custLinFactNeighborX="-6" custLinFactNeighborY="-45866">
        <dgm:presLayoutVars>
          <dgm:bulletEnabled val="1"/>
        </dgm:presLayoutVars>
      </dgm:prSet>
      <dgm:spPr/>
      <dgm:t>
        <a:bodyPr/>
        <a:lstStyle/>
        <a:p>
          <a:endParaRPr lang="en-IN"/>
        </a:p>
      </dgm:t>
    </dgm:pt>
    <dgm:pt modelId="{2365C773-2B89-4985-852F-DD4D8F1A9CB3}" type="pres">
      <dgm:prSet presAssocID="{8A000D04-EEE6-4D0D-B01B-BE50C0064E21}" presName="sp" presStyleCnt="0"/>
      <dgm:spPr/>
      <dgm:t>
        <a:bodyPr/>
        <a:lstStyle/>
        <a:p>
          <a:endParaRPr lang="en-IN"/>
        </a:p>
      </dgm:t>
    </dgm:pt>
    <dgm:pt modelId="{576512BC-7636-449C-AB9B-B378938CBAAB}" type="pres">
      <dgm:prSet presAssocID="{D2BDF0B8-AFCA-469A-BEAF-AA020F62FF6C}" presName="composite" presStyleCnt="0"/>
      <dgm:spPr/>
      <dgm:t>
        <a:bodyPr/>
        <a:lstStyle/>
        <a:p>
          <a:endParaRPr lang="en-IN"/>
        </a:p>
      </dgm:t>
    </dgm:pt>
    <dgm:pt modelId="{278749F5-1B54-4E36-94F8-162661392454}" type="pres">
      <dgm:prSet presAssocID="{D2BDF0B8-AFCA-469A-BEAF-AA020F62FF6C}" presName="parentText" presStyleLbl="alignNode1" presStyleIdx="5" presStyleCnt="6" custScaleX="127940" custLinFactNeighborX="0" custLinFactNeighborY="-36369">
        <dgm:presLayoutVars>
          <dgm:chMax val="1"/>
          <dgm:bulletEnabled val="1"/>
        </dgm:presLayoutVars>
      </dgm:prSet>
      <dgm:spPr/>
      <dgm:t>
        <a:bodyPr/>
        <a:lstStyle/>
        <a:p>
          <a:endParaRPr lang="en-IN"/>
        </a:p>
      </dgm:t>
    </dgm:pt>
    <dgm:pt modelId="{C863D36D-D83E-42B4-9D34-0B3037746DFF}" type="pres">
      <dgm:prSet presAssocID="{D2BDF0B8-AFCA-469A-BEAF-AA020F62FF6C}" presName="descendantText" presStyleLbl="alignAcc1" presStyleIdx="5" presStyleCnt="6" custScaleX="96994" custLinFactNeighborX="1084" custLinFactNeighborY="-40825">
        <dgm:presLayoutVars>
          <dgm:bulletEnabled val="1"/>
        </dgm:presLayoutVars>
      </dgm:prSet>
      <dgm:spPr/>
      <dgm:t>
        <a:bodyPr/>
        <a:lstStyle/>
        <a:p>
          <a:endParaRPr lang="en-IN"/>
        </a:p>
      </dgm:t>
    </dgm:pt>
  </dgm:ptLst>
  <dgm:cxnLst>
    <dgm:cxn modelId="{0BCB3498-641C-4744-9796-5A85EAC10724}" type="presOf" srcId="{FCAEF2B3-4B2B-48E7-8BE5-D3F0C4C27B28}" destId="{6A3A76FE-965B-410B-960E-C2EE81A8D5E1}" srcOrd="0" destOrd="0" presId="urn:microsoft.com/office/officeart/2005/8/layout/chevron2"/>
    <dgm:cxn modelId="{F82BE8DC-1E85-4569-A30A-0DCA3CCD56DF}" type="presOf" srcId="{C590CDA1-D3A1-4121-999F-76804E545999}" destId="{DD989F1F-1DD4-4D6D-9BD8-F2BFAFB9F656}" srcOrd="0" destOrd="0" presId="urn:microsoft.com/office/officeart/2005/8/layout/chevron2"/>
    <dgm:cxn modelId="{DAC8AC1C-1DE3-4EB0-BE64-69E4A2A1FBC6}" type="presOf" srcId="{E6BA8D7D-50C6-46C4-B3DD-ADFC818AC600}" destId="{85ED5FC0-3105-4DBA-8393-E3BFB95A276D}" srcOrd="0" destOrd="2" presId="urn:microsoft.com/office/officeart/2005/8/layout/chevron2"/>
    <dgm:cxn modelId="{90A4F266-C3C9-4888-9770-1967EACCFEDB}" srcId="{741003EE-3A66-4EC2-B902-7B6B6AF96C64}" destId="{86BF7CF0-F4B1-4A49-B727-F383DB8C2DC3}" srcOrd="4" destOrd="0" parTransId="{AB33D3D0-F83D-4F77-AF0A-626B88D70647}" sibTransId="{8A000D04-EEE6-4D0D-B01B-BE50C0064E21}"/>
    <dgm:cxn modelId="{323D96EC-684A-4440-B55D-078619364682}" srcId="{FA923729-D1BE-446A-9559-4CF5EF75B66C}" destId="{C230FBAC-0E83-4E39-8A9C-621F1FB0B889}" srcOrd="1" destOrd="0" parTransId="{982AA921-FA02-421B-AEA3-03383C0C203B}" sibTransId="{551686F5-E62F-40D7-84E9-580403745E8C}"/>
    <dgm:cxn modelId="{792E8554-64C6-406E-9866-44577C0B70B5}" srcId="{FA923729-D1BE-446A-9559-4CF5EF75B66C}" destId="{E49028EB-2765-4012-99B9-0A588D5E9E5A}" srcOrd="3" destOrd="0" parTransId="{4E8BF8F0-1E9E-4325-849B-968A29E21026}" sibTransId="{0B729E5A-27C1-4657-A144-06CA8746BE51}"/>
    <dgm:cxn modelId="{9768948D-CBC5-4B69-A721-627BF25D7580}" type="presOf" srcId="{E49028EB-2765-4012-99B9-0A588D5E9E5A}" destId="{85ED5FC0-3105-4DBA-8393-E3BFB95A276D}" srcOrd="0" destOrd="3" presId="urn:microsoft.com/office/officeart/2005/8/layout/chevron2"/>
    <dgm:cxn modelId="{7FE1B208-9449-4F1A-82DB-59A9414DAAFD}" type="presOf" srcId="{741003EE-3A66-4EC2-B902-7B6B6AF96C64}" destId="{34D0CBFD-CD7B-4A05-BFE5-034C0F70A0ED}" srcOrd="0" destOrd="0" presId="urn:microsoft.com/office/officeart/2005/8/layout/chevron2"/>
    <dgm:cxn modelId="{8F66B682-5242-4C5D-A4BF-1EFB7E626C46}" type="presOf" srcId="{BDC32A92-AD42-488F-AEAA-CEDE8562FCE1}" destId="{C863D36D-D83E-42B4-9D34-0B3037746DFF}" srcOrd="0" destOrd="0" presId="urn:microsoft.com/office/officeart/2005/8/layout/chevron2"/>
    <dgm:cxn modelId="{9D5428B7-43B3-4126-AAA0-0C5A44EF0A37}" type="presOf" srcId="{D2BDF0B8-AFCA-469A-BEAF-AA020F62FF6C}" destId="{278749F5-1B54-4E36-94F8-162661392454}" srcOrd="0" destOrd="0" presId="urn:microsoft.com/office/officeart/2005/8/layout/chevron2"/>
    <dgm:cxn modelId="{7F9D1F03-F3F5-46F6-B082-727C68B4C9A8}" type="presOf" srcId="{86BF7CF0-F4B1-4A49-B727-F383DB8C2DC3}" destId="{E241D00B-39B7-4943-B16A-8E95220905B2}" srcOrd="0" destOrd="0" presId="urn:microsoft.com/office/officeart/2005/8/layout/chevron2"/>
    <dgm:cxn modelId="{01E36297-AC24-4806-83AD-50BF04A4778A}" type="presOf" srcId="{C230FBAC-0E83-4E39-8A9C-621F1FB0B889}" destId="{85ED5FC0-3105-4DBA-8393-E3BFB95A276D}" srcOrd="0" destOrd="1" presId="urn:microsoft.com/office/officeart/2005/8/layout/chevron2"/>
    <dgm:cxn modelId="{6191BDDB-37BF-4B58-80D7-2A7159638C00}" type="presOf" srcId="{84D5E3CA-C74B-4517-A2B1-FB1D3D41DDC6}" destId="{900590D3-BE79-4682-8183-51DF60F6E2C1}" srcOrd="0" destOrd="0" presId="urn:microsoft.com/office/officeart/2005/8/layout/chevron2"/>
    <dgm:cxn modelId="{A904DA07-DDC4-4999-908A-87BADB64D8D9}" type="presOf" srcId="{D15A357F-FDB6-4E9E-AC62-B9021713F522}" destId="{85ED5FC0-3105-4DBA-8393-E3BFB95A276D}" srcOrd="0" destOrd="0" presId="urn:microsoft.com/office/officeart/2005/8/layout/chevron2"/>
    <dgm:cxn modelId="{A37D79FC-7F6F-4A65-BAA0-0988BBCCC6ED}" type="presOf" srcId="{7C82B7A9-4929-492E-A35E-FD162C1FB32D}" destId="{97BF3011-3273-4445-B804-6EBB242EDC1B}" srcOrd="0" destOrd="0" presId="urn:microsoft.com/office/officeart/2005/8/layout/chevron2"/>
    <dgm:cxn modelId="{B9A77C56-77C5-4D0F-9889-B62B1CCB0A7E}" srcId="{FA923729-D1BE-446A-9559-4CF5EF75B66C}" destId="{E6BA8D7D-50C6-46C4-B3DD-ADFC818AC600}" srcOrd="2" destOrd="0" parTransId="{E708D80D-C411-4E42-9CE4-69C5277BB61E}" sibTransId="{A2D02120-A5E0-4317-88C4-701C42C7D1C8}"/>
    <dgm:cxn modelId="{5BFE0AEF-CB8D-4B09-B27F-4373D17778F4}" srcId="{86BF7CF0-F4B1-4A49-B727-F383DB8C2DC3}" destId="{84D5E3CA-C74B-4517-A2B1-FB1D3D41DDC6}" srcOrd="0" destOrd="0" parTransId="{3EE53F44-E2BE-4F3B-B4FB-A088342E1D6A}" sibTransId="{74D464B7-3716-4339-9CA0-5C5273DC5200}"/>
    <dgm:cxn modelId="{6187BFE8-2DEA-43C6-94F1-DD3FCE5F70F3}" srcId="{741003EE-3A66-4EC2-B902-7B6B6AF96C64}" destId="{C590CDA1-D3A1-4121-999F-76804E545999}" srcOrd="0" destOrd="0" parTransId="{6A6EB39F-FAF8-4558-9066-02FFFC2DC054}" sibTransId="{932C22E1-4B9A-40F6-8271-FF581AECDD71}"/>
    <dgm:cxn modelId="{57C2A350-8263-40B7-9C4E-FECC6B142374}" type="presOf" srcId="{55EB3BF6-9145-4FEC-9B94-AA11269B89ED}" destId="{905A168C-897B-4AF6-B5E6-214C8A812172}" srcOrd="0" destOrd="0" presId="urn:microsoft.com/office/officeart/2005/8/layout/chevron2"/>
    <dgm:cxn modelId="{910F787F-8906-4C71-8569-850274444D63}" srcId="{FA923729-D1BE-446A-9559-4CF5EF75B66C}" destId="{F53AF107-7E35-4572-BAEA-7C88ECD963B6}" srcOrd="4" destOrd="0" parTransId="{417575BF-DE82-4B40-86A0-6B5E84865CFC}" sibTransId="{5415D943-3269-4903-B92B-FE364CFA2C78}"/>
    <dgm:cxn modelId="{DA09F974-3E1D-47D2-A324-EAF4948AA6D6}" srcId="{741003EE-3A66-4EC2-B902-7B6B6AF96C64}" destId="{FCAEF2B3-4B2B-48E7-8BE5-D3F0C4C27B28}" srcOrd="2" destOrd="0" parTransId="{5C51CCC0-D97D-48FB-BC04-B531469BBF35}" sibTransId="{94DF2BD3-0DC5-47A3-81F5-7727BD1FCA19}"/>
    <dgm:cxn modelId="{6882A106-4FF8-4F8B-AEB5-79193CAC97B9}" srcId="{741003EE-3A66-4EC2-B902-7B6B6AF96C64}" destId="{FA923729-D1BE-446A-9559-4CF5EF75B66C}" srcOrd="3" destOrd="0" parTransId="{70FCBFE5-7276-480F-8882-E55602D11983}" sibTransId="{141FBF42-0102-4AEC-BFA4-AC2BD1F0699F}"/>
    <dgm:cxn modelId="{8900CC88-6B2A-4D78-955B-E580D65F5379}" type="presOf" srcId="{FA923729-D1BE-446A-9559-4CF5EF75B66C}" destId="{0F8A01E8-79A1-4A61-A8EA-2495FB5817E5}" srcOrd="0" destOrd="0" presId="urn:microsoft.com/office/officeart/2005/8/layout/chevron2"/>
    <dgm:cxn modelId="{CBF8B59C-E0B9-4D53-B497-5744753849FF}" type="presOf" srcId="{F53AF107-7E35-4572-BAEA-7C88ECD963B6}" destId="{85ED5FC0-3105-4DBA-8393-E3BFB95A276D}" srcOrd="0" destOrd="4" presId="urn:microsoft.com/office/officeart/2005/8/layout/chevron2"/>
    <dgm:cxn modelId="{F525D42B-8AD2-4C8E-B779-78CE6F127BE0}" srcId="{741003EE-3A66-4EC2-B902-7B6B6AF96C64}" destId="{1CE3A15F-71E3-4910-9946-62AC127EEABF}" srcOrd="1" destOrd="0" parTransId="{9C250F52-ECD5-42B9-9686-A6BC8274EEEA}" sibTransId="{7544D8E7-3806-48E1-A0C0-B8653D841499}"/>
    <dgm:cxn modelId="{80DE9F33-B477-4FBB-A846-B62022AB54D4}" srcId="{741003EE-3A66-4EC2-B902-7B6B6AF96C64}" destId="{D2BDF0B8-AFCA-469A-BEAF-AA020F62FF6C}" srcOrd="5" destOrd="0" parTransId="{98962830-6C60-45DD-971B-9D8089585794}" sibTransId="{F1127602-D764-46CC-846C-0C9EF66B63B0}"/>
    <dgm:cxn modelId="{E230B189-F131-4BD2-96F8-311E8D9AC886}" type="presOf" srcId="{1CE3A15F-71E3-4910-9946-62AC127EEABF}" destId="{4B4A6ED7-BBFD-4843-926C-868963C89C35}" srcOrd="0" destOrd="0" presId="urn:microsoft.com/office/officeart/2005/8/layout/chevron2"/>
    <dgm:cxn modelId="{B1261154-C9C1-4A61-BE0B-5D8B4A681B78}" srcId="{FCAEF2B3-4B2B-48E7-8BE5-D3F0C4C27B28}" destId="{30571627-AA0C-44D6-9332-759ED3D2D5A0}" srcOrd="0" destOrd="0" parTransId="{6682C76C-D139-4F24-8285-0DD26ECC0F8F}" sibTransId="{F4AA5ED7-85D4-4C57-8458-FAE97EB45589}"/>
    <dgm:cxn modelId="{970406B7-26B5-45DF-B225-18C069B54F59}" srcId="{1CE3A15F-71E3-4910-9946-62AC127EEABF}" destId="{55EB3BF6-9145-4FEC-9B94-AA11269B89ED}" srcOrd="0" destOrd="0" parTransId="{EBB2DFE5-490B-4512-B922-D7A9DBCE508D}" sibTransId="{82BE24B5-F1FD-41CC-A642-9858626A37EC}"/>
    <dgm:cxn modelId="{1CD0E043-84F1-449F-A154-55C99663BC9A}" srcId="{C590CDA1-D3A1-4121-999F-76804E545999}" destId="{7C82B7A9-4929-492E-A35E-FD162C1FB32D}" srcOrd="0" destOrd="0" parTransId="{1232B3E1-6106-4D23-AA9F-0296AF110837}" sibTransId="{5DFEA60D-755E-402E-BA4C-61BBB66BCE6D}"/>
    <dgm:cxn modelId="{858CAF59-FFE6-4D62-9635-181F4C15DB92}" srcId="{FA923729-D1BE-446A-9559-4CF5EF75B66C}" destId="{D15A357F-FDB6-4E9E-AC62-B9021713F522}" srcOrd="0" destOrd="0" parTransId="{56DB22CA-06AB-4B34-9550-0C6840CD6A01}" sibTransId="{8B74E456-7E73-4598-BD00-AE6A70D3C579}"/>
    <dgm:cxn modelId="{AF03D9FA-F87F-462D-8403-FEEEB83C5BC6}" srcId="{D2BDF0B8-AFCA-469A-BEAF-AA020F62FF6C}" destId="{BDC32A92-AD42-488F-AEAA-CEDE8562FCE1}" srcOrd="0" destOrd="0" parTransId="{F5AEA8F6-4EC6-465C-927A-9C640DB49023}" sibTransId="{00484B33-213E-457C-9CDF-6AAF84975F63}"/>
    <dgm:cxn modelId="{3BB0C8E9-D968-42AA-987E-7230FC4C4A05}" type="presOf" srcId="{30571627-AA0C-44D6-9332-759ED3D2D5A0}" destId="{BD022E54-2825-4B2F-8082-2433B014A49D}" srcOrd="0" destOrd="0" presId="urn:microsoft.com/office/officeart/2005/8/layout/chevron2"/>
    <dgm:cxn modelId="{3A29D194-7888-4B40-A7C2-BE194AC0790F}" type="presParOf" srcId="{34D0CBFD-CD7B-4A05-BFE5-034C0F70A0ED}" destId="{87EA5745-4B0E-45EF-A43D-55671D4F75B9}" srcOrd="0" destOrd="0" presId="urn:microsoft.com/office/officeart/2005/8/layout/chevron2"/>
    <dgm:cxn modelId="{E5FFB563-0B63-4190-B8BE-7A592112F14C}" type="presParOf" srcId="{87EA5745-4B0E-45EF-A43D-55671D4F75B9}" destId="{DD989F1F-1DD4-4D6D-9BD8-F2BFAFB9F656}" srcOrd="0" destOrd="0" presId="urn:microsoft.com/office/officeart/2005/8/layout/chevron2"/>
    <dgm:cxn modelId="{27E96AA0-1A94-45B9-AD7F-9166EA532536}" type="presParOf" srcId="{87EA5745-4B0E-45EF-A43D-55671D4F75B9}" destId="{97BF3011-3273-4445-B804-6EBB242EDC1B}" srcOrd="1" destOrd="0" presId="urn:microsoft.com/office/officeart/2005/8/layout/chevron2"/>
    <dgm:cxn modelId="{B7A012FC-B52E-4519-9C90-8652E5A610E1}" type="presParOf" srcId="{34D0CBFD-CD7B-4A05-BFE5-034C0F70A0ED}" destId="{1EA763BA-A590-44FD-87E4-4C94320B7710}" srcOrd="1" destOrd="0" presId="urn:microsoft.com/office/officeart/2005/8/layout/chevron2"/>
    <dgm:cxn modelId="{AA7C4598-A4AF-4A19-832D-89051C0DBF84}" type="presParOf" srcId="{34D0CBFD-CD7B-4A05-BFE5-034C0F70A0ED}" destId="{47DCA270-1D39-4D95-804B-1420BE908606}" srcOrd="2" destOrd="0" presId="urn:microsoft.com/office/officeart/2005/8/layout/chevron2"/>
    <dgm:cxn modelId="{D71C9FDD-ADCD-4E5F-A1D7-F0E8F4E23FB8}" type="presParOf" srcId="{47DCA270-1D39-4D95-804B-1420BE908606}" destId="{4B4A6ED7-BBFD-4843-926C-868963C89C35}" srcOrd="0" destOrd="0" presId="urn:microsoft.com/office/officeart/2005/8/layout/chevron2"/>
    <dgm:cxn modelId="{76ECE956-FB1A-4802-A9DD-410CAEBF1E00}" type="presParOf" srcId="{47DCA270-1D39-4D95-804B-1420BE908606}" destId="{905A168C-897B-4AF6-B5E6-214C8A812172}" srcOrd="1" destOrd="0" presId="urn:microsoft.com/office/officeart/2005/8/layout/chevron2"/>
    <dgm:cxn modelId="{376E6FE7-3B65-43A1-9D8F-22FAB4EF8AFD}" type="presParOf" srcId="{34D0CBFD-CD7B-4A05-BFE5-034C0F70A0ED}" destId="{43849D6C-BAED-423C-AA01-7B9956D96CC0}" srcOrd="3" destOrd="0" presId="urn:microsoft.com/office/officeart/2005/8/layout/chevron2"/>
    <dgm:cxn modelId="{4C9F6983-1FD5-46F5-B62C-6281DC8A0E8C}" type="presParOf" srcId="{34D0CBFD-CD7B-4A05-BFE5-034C0F70A0ED}" destId="{26B3764D-0D1E-4786-A8DC-11000286CCCD}" srcOrd="4" destOrd="0" presId="urn:microsoft.com/office/officeart/2005/8/layout/chevron2"/>
    <dgm:cxn modelId="{86C30385-E704-448B-AE55-064E093B8068}" type="presParOf" srcId="{26B3764D-0D1E-4786-A8DC-11000286CCCD}" destId="{6A3A76FE-965B-410B-960E-C2EE81A8D5E1}" srcOrd="0" destOrd="0" presId="urn:microsoft.com/office/officeart/2005/8/layout/chevron2"/>
    <dgm:cxn modelId="{CA290C84-F399-4D00-916E-22AAE994A51D}" type="presParOf" srcId="{26B3764D-0D1E-4786-A8DC-11000286CCCD}" destId="{BD022E54-2825-4B2F-8082-2433B014A49D}" srcOrd="1" destOrd="0" presId="urn:microsoft.com/office/officeart/2005/8/layout/chevron2"/>
    <dgm:cxn modelId="{AA5C6403-F5D9-49AC-81F8-06EE8776D093}" type="presParOf" srcId="{34D0CBFD-CD7B-4A05-BFE5-034C0F70A0ED}" destId="{5543CB05-617D-4AF4-A753-72616A112467}" srcOrd="5" destOrd="0" presId="urn:microsoft.com/office/officeart/2005/8/layout/chevron2"/>
    <dgm:cxn modelId="{EB56D5C8-E057-4ABA-AA02-2C891A2EDC68}" type="presParOf" srcId="{34D0CBFD-CD7B-4A05-BFE5-034C0F70A0ED}" destId="{F0CAB044-3BFB-4414-9CF5-BF281C0DAE88}" srcOrd="6" destOrd="0" presId="urn:microsoft.com/office/officeart/2005/8/layout/chevron2"/>
    <dgm:cxn modelId="{06DFD522-EAD4-4811-ACB5-72BF2710C063}" type="presParOf" srcId="{F0CAB044-3BFB-4414-9CF5-BF281C0DAE88}" destId="{0F8A01E8-79A1-4A61-A8EA-2495FB5817E5}" srcOrd="0" destOrd="0" presId="urn:microsoft.com/office/officeart/2005/8/layout/chevron2"/>
    <dgm:cxn modelId="{B03A6F8A-7008-434E-949A-3D71D0B30CC0}" type="presParOf" srcId="{F0CAB044-3BFB-4414-9CF5-BF281C0DAE88}" destId="{85ED5FC0-3105-4DBA-8393-E3BFB95A276D}" srcOrd="1" destOrd="0" presId="urn:microsoft.com/office/officeart/2005/8/layout/chevron2"/>
    <dgm:cxn modelId="{8ABDA23D-D4D7-46D7-A49C-FAE1F32F0276}" type="presParOf" srcId="{34D0CBFD-CD7B-4A05-BFE5-034C0F70A0ED}" destId="{6737A0D8-8A6B-442A-80DE-F7BE07B6E6A6}" srcOrd="7" destOrd="0" presId="urn:microsoft.com/office/officeart/2005/8/layout/chevron2"/>
    <dgm:cxn modelId="{A3E471CF-7A45-4821-8A66-72B46D7A1F5F}" type="presParOf" srcId="{34D0CBFD-CD7B-4A05-BFE5-034C0F70A0ED}" destId="{C9FBD837-E4DC-4357-A2DD-3351BE2534A1}" srcOrd="8" destOrd="0" presId="urn:microsoft.com/office/officeart/2005/8/layout/chevron2"/>
    <dgm:cxn modelId="{45573E74-FF40-4287-9B02-5F46C4FB2A71}" type="presParOf" srcId="{C9FBD837-E4DC-4357-A2DD-3351BE2534A1}" destId="{E241D00B-39B7-4943-B16A-8E95220905B2}" srcOrd="0" destOrd="0" presId="urn:microsoft.com/office/officeart/2005/8/layout/chevron2"/>
    <dgm:cxn modelId="{0B7AA9C5-6901-4C1A-BE62-81A2D7749D67}" type="presParOf" srcId="{C9FBD837-E4DC-4357-A2DD-3351BE2534A1}" destId="{900590D3-BE79-4682-8183-51DF60F6E2C1}" srcOrd="1" destOrd="0" presId="urn:microsoft.com/office/officeart/2005/8/layout/chevron2"/>
    <dgm:cxn modelId="{93EC3996-DFF7-4C17-B23D-B6CAECDF94DE}" type="presParOf" srcId="{34D0CBFD-CD7B-4A05-BFE5-034C0F70A0ED}" destId="{2365C773-2B89-4985-852F-DD4D8F1A9CB3}" srcOrd="9" destOrd="0" presId="urn:microsoft.com/office/officeart/2005/8/layout/chevron2"/>
    <dgm:cxn modelId="{6F2451A5-21D2-420C-92E0-C63CCCB8DE0F}" type="presParOf" srcId="{34D0CBFD-CD7B-4A05-BFE5-034C0F70A0ED}" destId="{576512BC-7636-449C-AB9B-B378938CBAAB}" srcOrd="10" destOrd="0" presId="urn:microsoft.com/office/officeart/2005/8/layout/chevron2"/>
    <dgm:cxn modelId="{5AC1BCD6-8568-47B4-874A-941CF3CD3545}" type="presParOf" srcId="{576512BC-7636-449C-AB9B-B378938CBAAB}" destId="{278749F5-1B54-4E36-94F8-162661392454}" srcOrd="0" destOrd="0" presId="urn:microsoft.com/office/officeart/2005/8/layout/chevron2"/>
    <dgm:cxn modelId="{8911ED32-C712-4596-BD98-12511C92B580}" type="presParOf" srcId="{576512BC-7636-449C-AB9B-B378938CBAAB}" destId="{C863D36D-D83E-42B4-9D34-0B3037746DFF}"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C2CCCD-CADF-4C3F-B543-C1C4909CF251}" type="doc">
      <dgm:prSet loTypeId="urn:microsoft.com/office/officeart/2011/layout/RadialPictureList" loCatId="officeonline" qsTypeId="urn:microsoft.com/office/officeart/2005/8/quickstyle/simple3" qsCatId="simple" csTypeId="urn:microsoft.com/office/officeart/2005/8/colors/accent2_2" csCatId="accent2" phldr="1"/>
      <dgm:spPr/>
      <dgm:t>
        <a:bodyPr/>
        <a:lstStyle/>
        <a:p>
          <a:endParaRPr lang="en-IN"/>
        </a:p>
      </dgm:t>
    </dgm:pt>
    <dgm:pt modelId="{D1481251-2400-4AE6-B41A-BD68CA88010D}">
      <dgm:prSet phldrT="[Text]"/>
      <dgm:spPr/>
      <dgm:t>
        <a:bodyPr/>
        <a:lstStyle/>
        <a:p>
          <a:r>
            <a:rPr lang="en-IN" dirty="0" smtClean="0"/>
            <a:t>Principle for emergency rescue</a:t>
          </a:r>
          <a:endParaRPr lang="en-IN" dirty="0"/>
        </a:p>
      </dgm:t>
    </dgm:pt>
    <dgm:pt modelId="{CDD05275-8EA9-4FE2-99C1-92F6F06C0370}" type="parTrans" cxnId="{12F9C84B-D089-405F-972D-3050A632CCC3}">
      <dgm:prSet/>
      <dgm:spPr/>
      <dgm:t>
        <a:bodyPr/>
        <a:lstStyle/>
        <a:p>
          <a:endParaRPr lang="en-IN"/>
        </a:p>
      </dgm:t>
    </dgm:pt>
    <dgm:pt modelId="{1DF938BF-1629-448A-A45B-F7E09301DC93}" type="sibTrans" cxnId="{12F9C84B-D089-405F-972D-3050A632CCC3}">
      <dgm:prSet/>
      <dgm:spPr/>
      <dgm:t>
        <a:bodyPr/>
        <a:lstStyle/>
        <a:p>
          <a:endParaRPr lang="en-IN"/>
        </a:p>
      </dgm:t>
    </dgm:pt>
    <dgm:pt modelId="{72B36AFF-B54A-4FCB-9F9F-EC8A563F1248}">
      <dgm:prSet phldrT="[Text]" custT="1"/>
      <dgm:spPr/>
      <dgm:t>
        <a:bodyPr/>
        <a:lstStyle/>
        <a:p>
          <a:r>
            <a:rPr lang="en-IN" sz="1600" dirty="0" smtClean="0"/>
            <a:t>Rescue actions should be people-oriented, safety and put life of people as the top priority. </a:t>
          </a:r>
          <a:endParaRPr lang="en-IN" sz="1600" dirty="0"/>
        </a:p>
      </dgm:t>
    </dgm:pt>
    <dgm:pt modelId="{CE300A63-75BA-4B72-95CE-8E036BA8C556}" type="parTrans" cxnId="{A0E0CAAC-371F-415D-ADA5-80AAA30AFA82}">
      <dgm:prSet/>
      <dgm:spPr/>
      <dgm:t>
        <a:bodyPr/>
        <a:lstStyle/>
        <a:p>
          <a:endParaRPr lang="en-IN"/>
        </a:p>
      </dgm:t>
    </dgm:pt>
    <dgm:pt modelId="{D51992B4-D6C7-4795-B67E-5A0D0F30E08F}" type="sibTrans" cxnId="{A0E0CAAC-371F-415D-ADA5-80AAA30AFA82}">
      <dgm:prSet/>
      <dgm:spPr/>
      <dgm:t>
        <a:bodyPr/>
        <a:lstStyle/>
        <a:p>
          <a:endParaRPr lang="en-IN"/>
        </a:p>
      </dgm:t>
    </dgm:pt>
    <dgm:pt modelId="{07C455C6-F61E-488B-B575-96F651C80C86}">
      <dgm:prSet phldrT="[Text]" custT="1"/>
      <dgm:spPr/>
      <dgm:t>
        <a:bodyPr/>
        <a:lstStyle/>
        <a:p>
          <a:pPr algn="l"/>
          <a:r>
            <a:rPr lang="en-IN" sz="1600" dirty="0" smtClean="0"/>
            <a:t>“No one left behind and never give up”. </a:t>
          </a:r>
          <a:endParaRPr lang="en-IN" sz="1600" dirty="0"/>
        </a:p>
      </dgm:t>
    </dgm:pt>
    <dgm:pt modelId="{087CF9EC-8839-4FB9-A850-B4BA4E06F352}" type="parTrans" cxnId="{7693F40E-4142-445C-8392-84C978033815}">
      <dgm:prSet/>
      <dgm:spPr/>
      <dgm:t>
        <a:bodyPr/>
        <a:lstStyle/>
        <a:p>
          <a:endParaRPr lang="en-IN"/>
        </a:p>
      </dgm:t>
    </dgm:pt>
    <dgm:pt modelId="{89766F45-63FF-4FFD-A92E-83A0793DFA76}" type="sibTrans" cxnId="{7693F40E-4142-445C-8392-84C978033815}">
      <dgm:prSet/>
      <dgm:spPr/>
      <dgm:t>
        <a:bodyPr/>
        <a:lstStyle/>
        <a:p>
          <a:endParaRPr lang="en-IN"/>
        </a:p>
      </dgm:t>
    </dgm:pt>
    <dgm:pt modelId="{70D0A982-CC6D-404D-84DE-916A86D13690}">
      <dgm:prSet phldrT="[Text]" custT="1"/>
      <dgm:spPr/>
      <dgm:t>
        <a:bodyPr/>
        <a:lstStyle/>
        <a:p>
          <a:r>
            <a:rPr lang="en-IN" sz="1600" dirty="0" smtClean="0"/>
            <a:t>Emergency response capability is an important part of </a:t>
          </a:r>
        </a:p>
        <a:p>
          <a:r>
            <a:rPr lang="en-IN" sz="1600" dirty="0" smtClean="0"/>
            <a:t>governance capacity of a country</a:t>
          </a:r>
          <a:endParaRPr lang="en-IN" sz="1600" dirty="0"/>
        </a:p>
      </dgm:t>
    </dgm:pt>
    <dgm:pt modelId="{E0B09722-917F-4E3B-B12B-FA68E50A63DA}" type="parTrans" cxnId="{1E4932B2-3CE6-4DAA-8E75-463D7A6CC0BA}">
      <dgm:prSet/>
      <dgm:spPr/>
      <dgm:t>
        <a:bodyPr/>
        <a:lstStyle/>
        <a:p>
          <a:endParaRPr lang="en-IN"/>
        </a:p>
      </dgm:t>
    </dgm:pt>
    <dgm:pt modelId="{9D74CA48-A0F1-4F43-A5B5-EF220BB46D9F}" type="sibTrans" cxnId="{1E4932B2-3CE6-4DAA-8E75-463D7A6CC0BA}">
      <dgm:prSet/>
      <dgm:spPr/>
      <dgm:t>
        <a:bodyPr/>
        <a:lstStyle/>
        <a:p>
          <a:endParaRPr lang="en-IN"/>
        </a:p>
      </dgm:t>
    </dgm:pt>
    <dgm:pt modelId="{ECCC6300-3C3D-4235-A1A3-D067B5459AD5}">
      <dgm:prSet/>
      <dgm:spPr/>
      <dgm:t>
        <a:bodyPr/>
        <a:lstStyle/>
        <a:p>
          <a:endParaRPr lang="en-IN"/>
        </a:p>
      </dgm:t>
    </dgm:pt>
    <dgm:pt modelId="{5A6F363B-B7D5-4FFA-98BF-BF16A5980452}" type="parTrans" cxnId="{CED229BF-99D9-4BCE-85D1-DA15025DA76D}">
      <dgm:prSet/>
      <dgm:spPr/>
      <dgm:t>
        <a:bodyPr/>
        <a:lstStyle/>
        <a:p>
          <a:endParaRPr lang="en-IN"/>
        </a:p>
      </dgm:t>
    </dgm:pt>
    <dgm:pt modelId="{74635494-4F9C-48EA-AC0F-BAE50772CFD6}" type="sibTrans" cxnId="{CED229BF-99D9-4BCE-85D1-DA15025DA76D}">
      <dgm:prSet/>
      <dgm:spPr/>
      <dgm:t>
        <a:bodyPr/>
        <a:lstStyle/>
        <a:p>
          <a:endParaRPr lang="en-IN"/>
        </a:p>
      </dgm:t>
    </dgm:pt>
    <dgm:pt modelId="{84FA7AF7-3B8E-497A-BA20-9EF1F47BB89B}" type="pres">
      <dgm:prSet presAssocID="{00C2CCCD-CADF-4C3F-B543-C1C4909CF251}" presName="Name0" presStyleCnt="0">
        <dgm:presLayoutVars>
          <dgm:chMax val="1"/>
          <dgm:chPref val="1"/>
          <dgm:dir/>
          <dgm:resizeHandles/>
        </dgm:presLayoutVars>
      </dgm:prSet>
      <dgm:spPr/>
      <dgm:t>
        <a:bodyPr/>
        <a:lstStyle/>
        <a:p>
          <a:endParaRPr lang="en-IN"/>
        </a:p>
      </dgm:t>
    </dgm:pt>
    <dgm:pt modelId="{13AAF791-70D8-4048-9870-29F80127AA9C}" type="pres">
      <dgm:prSet presAssocID="{D1481251-2400-4AE6-B41A-BD68CA88010D}" presName="Parent" presStyleLbl="node1" presStyleIdx="0" presStyleCnt="2">
        <dgm:presLayoutVars>
          <dgm:chMax val="4"/>
          <dgm:chPref val="3"/>
        </dgm:presLayoutVars>
      </dgm:prSet>
      <dgm:spPr/>
      <dgm:t>
        <a:bodyPr/>
        <a:lstStyle/>
        <a:p>
          <a:endParaRPr lang="en-IN"/>
        </a:p>
      </dgm:t>
    </dgm:pt>
    <dgm:pt modelId="{A7AF9DBC-191B-4CD1-82A9-0CF21AF1B030}" type="pres">
      <dgm:prSet presAssocID="{72B36AFF-B54A-4FCB-9F9F-EC8A563F1248}" presName="Accent" presStyleLbl="node1" presStyleIdx="1" presStyleCnt="2" custScaleY="121875"/>
      <dgm:spPr/>
    </dgm:pt>
    <dgm:pt modelId="{90B3E0BC-EC7A-4466-BAF8-5C7674203C0B}" type="pres">
      <dgm:prSet presAssocID="{72B36AFF-B54A-4FCB-9F9F-EC8A563F1248}" presName="Image1" presStyleLbl="fgImgPlace1" presStyleIdx="0" presStyleCnt="3"/>
      <dgm:spPr>
        <a:blipFill>
          <a:blip xmlns:r="http://schemas.openxmlformats.org/officeDocument/2006/relationships" r:embed="rId1">
            <a:extLst>
              <a:ext uri="{28A0092B-C50C-407E-A947-70E740481C1C}">
                <a14:useLocalDpi xmlns:a14="http://schemas.microsoft.com/office/drawing/2010/main" xmlns="" val="0"/>
              </a:ext>
            </a:extLst>
          </a:blip>
          <a:srcRect/>
          <a:stretch>
            <a:fillRect l="-15000" r="-15000"/>
          </a:stretch>
        </a:blipFill>
      </dgm:spPr>
    </dgm:pt>
    <dgm:pt modelId="{890360F0-B9A4-43AC-9DC3-51CCF49B6115}" type="pres">
      <dgm:prSet presAssocID="{72B36AFF-B54A-4FCB-9F9F-EC8A563F1248}" presName="Child1" presStyleLbl="revTx" presStyleIdx="0" presStyleCnt="3">
        <dgm:presLayoutVars>
          <dgm:chMax val="0"/>
          <dgm:chPref val="0"/>
          <dgm:bulletEnabled val="1"/>
        </dgm:presLayoutVars>
      </dgm:prSet>
      <dgm:spPr/>
      <dgm:t>
        <a:bodyPr/>
        <a:lstStyle/>
        <a:p>
          <a:endParaRPr lang="en-IN"/>
        </a:p>
      </dgm:t>
    </dgm:pt>
    <dgm:pt modelId="{6ADA4589-DA98-47C7-9DD9-858A1D4A758A}" type="pres">
      <dgm:prSet presAssocID="{07C455C6-F61E-488B-B575-96F651C80C86}" presName="Image2" presStyleCnt="0"/>
      <dgm:spPr/>
    </dgm:pt>
    <dgm:pt modelId="{00B53046-BA8C-42F6-9A64-B7C146623CFF}" type="pres">
      <dgm:prSet presAssocID="{07C455C6-F61E-488B-B575-96F651C80C86}" presName="Image" presStyleLbl="fgImgPlace1" presStyleIdx="1" presStyleCnt="3"/>
      <dgm:spPr>
        <a:blipFill>
          <a:blip xmlns:r="http://schemas.openxmlformats.org/officeDocument/2006/relationships" r:embed="rId2">
            <a:extLst>
              <a:ext uri="{28A0092B-C50C-407E-A947-70E740481C1C}">
                <a14:useLocalDpi xmlns:a14="http://schemas.microsoft.com/office/drawing/2010/main" xmlns="" val="0"/>
              </a:ext>
            </a:extLst>
          </a:blip>
          <a:srcRect/>
          <a:stretch>
            <a:fillRect l="-15000" r="-15000"/>
          </a:stretch>
        </a:blipFill>
      </dgm:spPr>
    </dgm:pt>
    <dgm:pt modelId="{E79A87EB-5399-4D42-8D22-953BF535DD0A}" type="pres">
      <dgm:prSet presAssocID="{07C455C6-F61E-488B-B575-96F651C80C86}" presName="Child2" presStyleLbl="revTx" presStyleIdx="1" presStyleCnt="3" custScaleY="54545">
        <dgm:presLayoutVars>
          <dgm:chMax val="0"/>
          <dgm:chPref val="0"/>
          <dgm:bulletEnabled val="1"/>
        </dgm:presLayoutVars>
      </dgm:prSet>
      <dgm:spPr/>
      <dgm:t>
        <a:bodyPr/>
        <a:lstStyle/>
        <a:p>
          <a:endParaRPr lang="en-IN"/>
        </a:p>
      </dgm:t>
    </dgm:pt>
    <dgm:pt modelId="{D80442A3-4695-4785-9698-D0C6BBF1271E}" type="pres">
      <dgm:prSet presAssocID="{70D0A982-CC6D-404D-84DE-916A86D13690}" presName="Image3" presStyleCnt="0"/>
      <dgm:spPr/>
    </dgm:pt>
    <dgm:pt modelId="{FB7388F7-3806-4BFA-A6E1-F2A8011589AA}" type="pres">
      <dgm:prSet presAssocID="{70D0A982-CC6D-404D-84DE-916A86D13690}" presName="Image" presStyleLbl="fgImgPlace1" presStyleIdx="2" presStyleCnt="3"/>
      <dgm:spPr>
        <a:blipFill>
          <a:blip xmlns:r="http://schemas.openxmlformats.org/officeDocument/2006/relationships" r:embed="rId3">
            <a:extLst>
              <a:ext uri="{28A0092B-C50C-407E-A947-70E740481C1C}">
                <a14:useLocalDpi xmlns:a14="http://schemas.microsoft.com/office/drawing/2010/main" xmlns="" val="0"/>
              </a:ext>
            </a:extLst>
          </a:blip>
          <a:srcRect/>
          <a:stretch>
            <a:fillRect l="-13000" r="-13000"/>
          </a:stretch>
        </a:blipFill>
      </dgm:spPr>
    </dgm:pt>
    <dgm:pt modelId="{58084692-715F-4349-9943-89990872B1D7}" type="pres">
      <dgm:prSet presAssocID="{70D0A982-CC6D-404D-84DE-916A86D13690}" presName="Child3" presStyleLbl="revTx" presStyleIdx="2" presStyleCnt="3" custScaleX="106965" custScaleY="139020">
        <dgm:presLayoutVars>
          <dgm:chMax val="0"/>
          <dgm:chPref val="0"/>
          <dgm:bulletEnabled val="1"/>
        </dgm:presLayoutVars>
      </dgm:prSet>
      <dgm:spPr/>
      <dgm:t>
        <a:bodyPr/>
        <a:lstStyle/>
        <a:p>
          <a:endParaRPr lang="en-IN"/>
        </a:p>
      </dgm:t>
    </dgm:pt>
  </dgm:ptLst>
  <dgm:cxnLst>
    <dgm:cxn modelId="{1E4932B2-3CE6-4DAA-8E75-463D7A6CC0BA}" srcId="{D1481251-2400-4AE6-B41A-BD68CA88010D}" destId="{70D0A982-CC6D-404D-84DE-916A86D13690}" srcOrd="2" destOrd="0" parTransId="{E0B09722-917F-4E3B-B12B-FA68E50A63DA}" sibTransId="{9D74CA48-A0F1-4F43-A5B5-EF220BB46D9F}"/>
    <dgm:cxn modelId="{4287F4FB-2646-496F-B730-9D66FC19B102}" type="presOf" srcId="{70D0A982-CC6D-404D-84DE-916A86D13690}" destId="{58084692-715F-4349-9943-89990872B1D7}" srcOrd="0" destOrd="0" presId="urn:microsoft.com/office/officeart/2011/layout/RadialPictureList"/>
    <dgm:cxn modelId="{8273FD7E-376F-4B46-AB9D-B68941524DF2}" type="presOf" srcId="{07C455C6-F61E-488B-B575-96F651C80C86}" destId="{E79A87EB-5399-4D42-8D22-953BF535DD0A}" srcOrd="0" destOrd="0" presId="urn:microsoft.com/office/officeart/2011/layout/RadialPictureList"/>
    <dgm:cxn modelId="{0E8F5F20-19B8-4E93-B272-ACA7841E792A}" type="presOf" srcId="{00C2CCCD-CADF-4C3F-B543-C1C4909CF251}" destId="{84FA7AF7-3B8E-497A-BA20-9EF1F47BB89B}" srcOrd="0" destOrd="0" presId="urn:microsoft.com/office/officeart/2011/layout/RadialPictureList"/>
    <dgm:cxn modelId="{A0E0CAAC-371F-415D-ADA5-80AAA30AFA82}" srcId="{D1481251-2400-4AE6-B41A-BD68CA88010D}" destId="{72B36AFF-B54A-4FCB-9F9F-EC8A563F1248}" srcOrd="0" destOrd="0" parTransId="{CE300A63-75BA-4B72-95CE-8E036BA8C556}" sibTransId="{D51992B4-D6C7-4795-B67E-5A0D0F30E08F}"/>
    <dgm:cxn modelId="{7693F40E-4142-445C-8392-84C978033815}" srcId="{D1481251-2400-4AE6-B41A-BD68CA88010D}" destId="{07C455C6-F61E-488B-B575-96F651C80C86}" srcOrd="1" destOrd="0" parTransId="{087CF9EC-8839-4FB9-A850-B4BA4E06F352}" sibTransId="{89766F45-63FF-4FFD-A92E-83A0793DFA76}"/>
    <dgm:cxn modelId="{CED229BF-99D9-4BCE-85D1-DA15025DA76D}" srcId="{00C2CCCD-CADF-4C3F-B543-C1C4909CF251}" destId="{ECCC6300-3C3D-4235-A1A3-D067B5459AD5}" srcOrd="1" destOrd="0" parTransId="{5A6F363B-B7D5-4FFA-98BF-BF16A5980452}" sibTransId="{74635494-4F9C-48EA-AC0F-BAE50772CFD6}"/>
    <dgm:cxn modelId="{C8F7D861-6DCB-4769-9118-A790D78E14A7}" type="presOf" srcId="{D1481251-2400-4AE6-B41A-BD68CA88010D}" destId="{13AAF791-70D8-4048-9870-29F80127AA9C}" srcOrd="0" destOrd="0" presId="urn:microsoft.com/office/officeart/2011/layout/RadialPictureList"/>
    <dgm:cxn modelId="{12F9C84B-D089-405F-972D-3050A632CCC3}" srcId="{00C2CCCD-CADF-4C3F-B543-C1C4909CF251}" destId="{D1481251-2400-4AE6-B41A-BD68CA88010D}" srcOrd="0" destOrd="0" parTransId="{CDD05275-8EA9-4FE2-99C1-92F6F06C0370}" sibTransId="{1DF938BF-1629-448A-A45B-F7E09301DC93}"/>
    <dgm:cxn modelId="{8391B66C-A439-4921-BFFB-BF6AF4CA1D93}" type="presOf" srcId="{72B36AFF-B54A-4FCB-9F9F-EC8A563F1248}" destId="{890360F0-B9A4-43AC-9DC3-51CCF49B6115}" srcOrd="0" destOrd="0" presId="urn:microsoft.com/office/officeart/2011/layout/RadialPictureList"/>
    <dgm:cxn modelId="{15F874C9-1A08-4C3A-A0CB-6D2B0A4C6CFD}" type="presParOf" srcId="{84FA7AF7-3B8E-497A-BA20-9EF1F47BB89B}" destId="{13AAF791-70D8-4048-9870-29F80127AA9C}" srcOrd="0" destOrd="0" presId="urn:microsoft.com/office/officeart/2011/layout/RadialPictureList"/>
    <dgm:cxn modelId="{D39AE0CA-7CBD-4005-B27E-EC13A64897BB}" type="presParOf" srcId="{84FA7AF7-3B8E-497A-BA20-9EF1F47BB89B}" destId="{A7AF9DBC-191B-4CD1-82A9-0CF21AF1B030}" srcOrd="1" destOrd="0" presId="urn:microsoft.com/office/officeart/2011/layout/RadialPictureList"/>
    <dgm:cxn modelId="{03CB4844-229A-4160-A919-3D4903C368AD}" type="presParOf" srcId="{84FA7AF7-3B8E-497A-BA20-9EF1F47BB89B}" destId="{90B3E0BC-EC7A-4466-BAF8-5C7674203C0B}" srcOrd="2" destOrd="0" presId="urn:microsoft.com/office/officeart/2011/layout/RadialPictureList"/>
    <dgm:cxn modelId="{190165DE-884D-4598-9297-C1CE1014644B}" type="presParOf" srcId="{84FA7AF7-3B8E-497A-BA20-9EF1F47BB89B}" destId="{890360F0-B9A4-43AC-9DC3-51CCF49B6115}" srcOrd="3" destOrd="0" presId="urn:microsoft.com/office/officeart/2011/layout/RadialPictureList"/>
    <dgm:cxn modelId="{07BB646C-76FC-46A8-928D-3A44394FFF4C}" type="presParOf" srcId="{84FA7AF7-3B8E-497A-BA20-9EF1F47BB89B}" destId="{6ADA4589-DA98-47C7-9DD9-858A1D4A758A}" srcOrd="4" destOrd="0" presId="urn:microsoft.com/office/officeart/2011/layout/RadialPictureList"/>
    <dgm:cxn modelId="{D69A4A38-7D6A-4EA9-A3E9-FBC70DA9E6BB}" type="presParOf" srcId="{6ADA4589-DA98-47C7-9DD9-858A1D4A758A}" destId="{00B53046-BA8C-42F6-9A64-B7C146623CFF}" srcOrd="0" destOrd="0" presId="urn:microsoft.com/office/officeart/2011/layout/RadialPictureList"/>
    <dgm:cxn modelId="{97A664E1-79A6-413B-9ECA-BD8A4C1D1A10}" type="presParOf" srcId="{84FA7AF7-3B8E-497A-BA20-9EF1F47BB89B}" destId="{E79A87EB-5399-4D42-8D22-953BF535DD0A}" srcOrd="5" destOrd="0" presId="urn:microsoft.com/office/officeart/2011/layout/RadialPictureList"/>
    <dgm:cxn modelId="{0CC58080-5F62-46DB-909A-213D37E109BB}" type="presParOf" srcId="{84FA7AF7-3B8E-497A-BA20-9EF1F47BB89B}" destId="{D80442A3-4695-4785-9698-D0C6BBF1271E}" srcOrd="6" destOrd="0" presId="urn:microsoft.com/office/officeart/2011/layout/RadialPictureList"/>
    <dgm:cxn modelId="{F6CDD56D-28F5-4A15-BC75-C67A76B3D096}" type="presParOf" srcId="{D80442A3-4695-4785-9698-D0C6BBF1271E}" destId="{FB7388F7-3806-4BFA-A6E1-F2A8011589AA}" srcOrd="0" destOrd="0" presId="urn:microsoft.com/office/officeart/2011/layout/RadialPictureList"/>
    <dgm:cxn modelId="{A54A8845-3735-40EA-BB18-B4B4557B0DD9}" type="presParOf" srcId="{84FA7AF7-3B8E-497A-BA20-9EF1F47BB89B}" destId="{58084692-715F-4349-9943-89990872B1D7}" srcOrd="7" destOrd="0" presId="urn:microsoft.com/office/officeart/2011/layout/RadialPicture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C379F5-829E-4D42-8F9F-676C98A447FB}" type="doc">
      <dgm:prSet loTypeId="urn:microsoft.com/office/officeart/2005/8/layout/matrix1" loCatId="matrix" qsTypeId="urn:microsoft.com/office/officeart/2005/8/quickstyle/3d3" qsCatId="3D" csTypeId="urn:microsoft.com/office/officeart/2005/8/colors/accent2_3" csCatId="accent2" phldr="1"/>
      <dgm:spPr/>
      <dgm:t>
        <a:bodyPr/>
        <a:lstStyle/>
        <a:p>
          <a:endParaRPr lang="en-IN"/>
        </a:p>
      </dgm:t>
    </dgm:pt>
    <dgm:pt modelId="{49467541-3FF4-4D98-ABCA-EEB69F482B6A}">
      <dgm:prSet phldrT="[Text]" custT="1"/>
      <dgm:spPr/>
      <dgm:t>
        <a:bodyPr/>
        <a:lstStyle/>
        <a:p>
          <a:r>
            <a:rPr lang="en-IN" sz="1600" b="0" dirty="0" smtClean="0">
              <a:solidFill>
                <a:schemeClr val="tx1"/>
              </a:solidFill>
            </a:rPr>
            <a:t>Capacity-building</a:t>
          </a:r>
        </a:p>
        <a:p>
          <a:r>
            <a:rPr lang="en-IN" sz="1000" b="0" dirty="0" smtClean="0">
              <a:solidFill>
                <a:schemeClr val="tx1"/>
              </a:solidFill>
            </a:rPr>
            <a:t>Focussing on four capacities</a:t>
          </a:r>
          <a:endParaRPr lang="en-IN" sz="1000" dirty="0">
            <a:solidFill>
              <a:schemeClr val="tx1"/>
            </a:solidFill>
          </a:endParaRPr>
        </a:p>
      </dgm:t>
    </dgm:pt>
    <dgm:pt modelId="{D5C12C4E-879A-4209-97AE-1A3B62CA1978}" type="parTrans" cxnId="{2B530C79-F8C2-4968-856A-C77E2661B43C}">
      <dgm:prSet/>
      <dgm:spPr/>
      <dgm:t>
        <a:bodyPr/>
        <a:lstStyle/>
        <a:p>
          <a:endParaRPr lang="en-IN" sz="1200"/>
        </a:p>
      </dgm:t>
    </dgm:pt>
    <dgm:pt modelId="{FFAEDB08-5BD4-4565-AD8F-0813CAE42CE3}" type="sibTrans" cxnId="{2B530C79-F8C2-4968-856A-C77E2661B43C}">
      <dgm:prSet/>
      <dgm:spPr/>
      <dgm:t>
        <a:bodyPr/>
        <a:lstStyle/>
        <a:p>
          <a:endParaRPr lang="en-IN" sz="1200"/>
        </a:p>
      </dgm:t>
    </dgm:pt>
    <dgm:pt modelId="{21D41560-427E-4607-95DA-5115F8A257F7}">
      <dgm:prSet phldrT="[Text]" custT="1"/>
      <dgm:spPr/>
      <dgm:t>
        <a:bodyPr/>
        <a:lstStyle/>
        <a:p>
          <a:r>
            <a:rPr lang="en-IN" sz="1800" b="0" dirty="0" smtClean="0"/>
            <a:t>Emergency Response</a:t>
          </a:r>
          <a:endParaRPr lang="en-IN" sz="1800" dirty="0"/>
        </a:p>
      </dgm:t>
    </dgm:pt>
    <dgm:pt modelId="{1122CD0F-9526-482A-B6D6-628C247FA6A3}" type="parTrans" cxnId="{471BAAAC-EC3C-443C-B74D-B75293F0B95B}">
      <dgm:prSet/>
      <dgm:spPr/>
      <dgm:t>
        <a:bodyPr/>
        <a:lstStyle/>
        <a:p>
          <a:endParaRPr lang="en-IN" sz="1200"/>
        </a:p>
      </dgm:t>
    </dgm:pt>
    <dgm:pt modelId="{FE9CCC3A-2DD2-4F82-80A2-60D06F1F0D7F}" type="sibTrans" cxnId="{471BAAAC-EC3C-443C-B74D-B75293F0B95B}">
      <dgm:prSet/>
      <dgm:spPr/>
      <dgm:t>
        <a:bodyPr/>
        <a:lstStyle/>
        <a:p>
          <a:endParaRPr lang="en-IN" sz="1200"/>
        </a:p>
      </dgm:t>
    </dgm:pt>
    <dgm:pt modelId="{B04B7170-97D9-46FF-AB59-13F3623F106C}">
      <dgm:prSet phldrT="[Text]" custT="1"/>
      <dgm:spPr/>
      <dgm:t>
        <a:bodyPr/>
        <a:lstStyle/>
        <a:p>
          <a:r>
            <a:rPr lang="en-IN" sz="1800" b="0" dirty="0" smtClean="0"/>
            <a:t>Emergency</a:t>
          </a:r>
        </a:p>
        <a:p>
          <a:r>
            <a:rPr lang="en-IN" sz="1800" b="0" dirty="0" smtClean="0"/>
            <a:t>Transportation</a:t>
          </a:r>
          <a:endParaRPr lang="en-IN" sz="1800" dirty="0"/>
        </a:p>
      </dgm:t>
    </dgm:pt>
    <dgm:pt modelId="{13DA69B3-A958-4388-AB91-0226019ABF30}" type="parTrans" cxnId="{0D5B8E01-B343-49D2-A81D-19E60549AED1}">
      <dgm:prSet/>
      <dgm:spPr/>
      <dgm:t>
        <a:bodyPr/>
        <a:lstStyle/>
        <a:p>
          <a:endParaRPr lang="en-IN" sz="1200"/>
        </a:p>
      </dgm:t>
    </dgm:pt>
    <dgm:pt modelId="{64E70AD9-9A69-478B-A5D3-17CA8CC62DFF}" type="sibTrans" cxnId="{0D5B8E01-B343-49D2-A81D-19E60549AED1}">
      <dgm:prSet/>
      <dgm:spPr/>
      <dgm:t>
        <a:bodyPr/>
        <a:lstStyle/>
        <a:p>
          <a:endParaRPr lang="en-IN" sz="1200"/>
        </a:p>
      </dgm:t>
    </dgm:pt>
    <dgm:pt modelId="{4B4EB626-33D0-4D66-A1D0-110C1974AD10}">
      <dgm:prSet phldrT="[Text]" custT="1"/>
      <dgm:spPr/>
      <dgm:t>
        <a:bodyPr/>
        <a:lstStyle/>
        <a:p>
          <a:r>
            <a:rPr lang="en-IN" sz="1800" b="0" dirty="0" smtClean="0"/>
            <a:t>Professional Rescue </a:t>
          </a:r>
          <a:endParaRPr lang="en-IN" sz="1800" dirty="0"/>
        </a:p>
      </dgm:t>
    </dgm:pt>
    <dgm:pt modelId="{D66D60FB-3B10-47CB-98BB-7A5F55E7F5CC}" type="parTrans" cxnId="{4E97198F-DD41-4985-9E35-CE594B45BE3C}">
      <dgm:prSet/>
      <dgm:spPr/>
      <dgm:t>
        <a:bodyPr/>
        <a:lstStyle/>
        <a:p>
          <a:endParaRPr lang="en-IN" sz="1200"/>
        </a:p>
      </dgm:t>
    </dgm:pt>
    <dgm:pt modelId="{B88E866F-415B-405A-98A0-57CCACBDD5ED}" type="sibTrans" cxnId="{4E97198F-DD41-4985-9E35-CE594B45BE3C}">
      <dgm:prSet/>
      <dgm:spPr/>
      <dgm:t>
        <a:bodyPr/>
        <a:lstStyle/>
        <a:p>
          <a:endParaRPr lang="en-IN" sz="1200"/>
        </a:p>
      </dgm:t>
    </dgm:pt>
    <dgm:pt modelId="{A8CED492-450C-4D5D-A981-154553499745}">
      <dgm:prSet phldrT="[Text]" custT="1"/>
      <dgm:spPr/>
      <dgm:t>
        <a:bodyPr/>
        <a:lstStyle/>
        <a:p>
          <a:r>
            <a:rPr lang="en-IN" sz="1800" b="0" dirty="0" smtClean="0"/>
            <a:t>Comprehensive Support</a:t>
          </a:r>
          <a:endParaRPr lang="en-IN" sz="1800" dirty="0"/>
        </a:p>
      </dgm:t>
    </dgm:pt>
    <dgm:pt modelId="{84D5F922-8A21-4E03-94D4-5256ED73B2AD}" type="parTrans" cxnId="{E9F0BCB7-068B-4473-B32E-1B8BCE0F3CD0}">
      <dgm:prSet/>
      <dgm:spPr/>
      <dgm:t>
        <a:bodyPr/>
        <a:lstStyle/>
        <a:p>
          <a:endParaRPr lang="en-IN" sz="1200"/>
        </a:p>
      </dgm:t>
    </dgm:pt>
    <dgm:pt modelId="{5E873ED2-0605-44FA-BABB-9BFFDE51053B}" type="sibTrans" cxnId="{E9F0BCB7-068B-4473-B32E-1B8BCE0F3CD0}">
      <dgm:prSet/>
      <dgm:spPr/>
      <dgm:t>
        <a:bodyPr/>
        <a:lstStyle/>
        <a:p>
          <a:endParaRPr lang="en-IN" sz="1200"/>
        </a:p>
      </dgm:t>
    </dgm:pt>
    <dgm:pt modelId="{432E2B56-CE1C-4BF9-907E-40F5148D96A5}" type="pres">
      <dgm:prSet presAssocID="{D3C379F5-829E-4D42-8F9F-676C98A447FB}" presName="diagram" presStyleCnt="0">
        <dgm:presLayoutVars>
          <dgm:chMax val="1"/>
          <dgm:dir/>
          <dgm:animLvl val="ctr"/>
          <dgm:resizeHandles val="exact"/>
        </dgm:presLayoutVars>
      </dgm:prSet>
      <dgm:spPr/>
      <dgm:t>
        <a:bodyPr/>
        <a:lstStyle/>
        <a:p>
          <a:endParaRPr lang="en-IN"/>
        </a:p>
      </dgm:t>
    </dgm:pt>
    <dgm:pt modelId="{E46E0F94-1070-4136-A664-C1F2A3968A06}" type="pres">
      <dgm:prSet presAssocID="{D3C379F5-829E-4D42-8F9F-676C98A447FB}" presName="matrix" presStyleCnt="0"/>
      <dgm:spPr/>
    </dgm:pt>
    <dgm:pt modelId="{B85FED01-3FA9-4EB5-A6A0-138D4266FAF0}" type="pres">
      <dgm:prSet presAssocID="{D3C379F5-829E-4D42-8F9F-676C98A447FB}" presName="tile1" presStyleLbl="node1" presStyleIdx="0" presStyleCnt="4"/>
      <dgm:spPr/>
      <dgm:t>
        <a:bodyPr/>
        <a:lstStyle/>
        <a:p>
          <a:endParaRPr lang="en-IN"/>
        </a:p>
      </dgm:t>
    </dgm:pt>
    <dgm:pt modelId="{F4EDD5BA-45C9-40FF-BB74-C974DD4B2CB4}" type="pres">
      <dgm:prSet presAssocID="{D3C379F5-829E-4D42-8F9F-676C98A447FB}" presName="tile1text" presStyleLbl="node1" presStyleIdx="0" presStyleCnt="4">
        <dgm:presLayoutVars>
          <dgm:chMax val="0"/>
          <dgm:chPref val="0"/>
          <dgm:bulletEnabled val="1"/>
        </dgm:presLayoutVars>
      </dgm:prSet>
      <dgm:spPr/>
      <dgm:t>
        <a:bodyPr/>
        <a:lstStyle/>
        <a:p>
          <a:endParaRPr lang="en-IN"/>
        </a:p>
      </dgm:t>
    </dgm:pt>
    <dgm:pt modelId="{2562465A-52C5-405B-818E-9FE5D59FAA96}" type="pres">
      <dgm:prSet presAssocID="{D3C379F5-829E-4D42-8F9F-676C98A447FB}" presName="tile2" presStyleLbl="node1" presStyleIdx="1" presStyleCnt="4"/>
      <dgm:spPr/>
      <dgm:t>
        <a:bodyPr/>
        <a:lstStyle/>
        <a:p>
          <a:endParaRPr lang="en-IN"/>
        </a:p>
      </dgm:t>
    </dgm:pt>
    <dgm:pt modelId="{64D643E7-BE77-47E5-B235-2A8BC6CF02CD}" type="pres">
      <dgm:prSet presAssocID="{D3C379F5-829E-4D42-8F9F-676C98A447FB}" presName="tile2text" presStyleLbl="node1" presStyleIdx="1" presStyleCnt="4">
        <dgm:presLayoutVars>
          <dgm:chMax val="0"/>
          <dgm:chPref val="0"/>
          <dgm:bulletEnabled val="1"/>
        </dgm:presLayoutVars>
      </dgm:prSet>
      <dgm:spPr/>
      <dgm:t>
        <a:bodyPr/>
        <a:lstStyle/>
        <a:p>
          <a:endParaRPr lang="en-IN"/>
        </a:p>
      </dgm:t>
    </dgm:pt>
    <dgm:pt modelId="{3C9D6B06-2EFF-412C-A8C6-CACEA967ED2B}" type="pres">
      <dgm:prSet presAssocID="{D3C379F5-829E-4D42-8F9F-676C98A447FB}" presName="tile3" presStyleLbl="node1" presStyleIdx="2" presStyleCnt="4"/>
      <dgm:spPr/>
      <dgm:t>
        <a:bodyPr/>
        <a:lstStyle/>
        <a:p>
          <a:endParaRPr lang="en-IN"/>
        </a:p>
      </dgm:t>
    </dgm:pt>
    <dgm:pt modelId="{F2D332F0-EEB3-40DA-BDFC-AB848AD8B91F}" type="pres">
      <dgm:prSet presAssocID="{D3C379F5-829E-4D42-8F9F-676C98A447FB}" presName="tile3text" presStyleLbl="node1" presStyleIdx="2" presStyleCnt="4">
        <dgm:presLayoutVars>
          <dgm:chMax val="0"/>
          <dgm:chPref val="0"/>
          <dgm:bulletEnabled val="1"/>
        </dgm:presLayoutVars>
      </dgm:prSet>
      <dgm:spPr/>
      <dgm:t>
        <a:bodyPr/>
        <a:lstStyle/>
        <a:p>
          <a:endParaRPr lang="en-IN"/>
        </a:p>
      </dgm:t>
    </dgm:pt>
    <dgm:pt modelId="{5B1E30D5-C50C-45E5-9166-5E8FD52E8C62}" type="pres">
      <dgm:prSet presAssocID="{D3C379F5-829E-4D42-8F9F-676C98A447FB}" presName="tile4" presStyleLbl="node1" presStyleIdx="3" presStyleCnt="4"/>
      <dgm:spPr/>
      <dgm:t>
        <a:bodyPr/>
        <a:lstStyle/>
        <a:p>
          <a:endParaRPr lang="en-IN"/>
        </a:p>
      </dgm:t>
    </dgm:pt>
    <dgm:pt modelId="{59C010CC-EDEB-41B1-99A7-A7E546D3A053}" type="pres">
      <dgm:prSet presAssocID="{D3C379F5-829E-4D42-8F9F-676C98A447FB}" presName="tile4text" presStyleLbl="node1" presStyleIdx="3" presStyleCnt="4">
        <dgm:presLayoutVars>
          <dgm:chMax val="0"/>
          <dgm:chPref val="0"/>
          <dgm:bulletEnabled val="1"/>
        </dgm:presLayoutVars>
      </dgm:prSet>
      <dgm:spPr/>
      <dgm:t>
        <a:bodyPr/>
        <a:lstStyle/>
        <a:p>
          <a:endParaRPr lang="en-IN"/>
        </a:p>
      </dgm:t>
    </dgm:pt>
    <dgm:pt modelId="{56039413-1F05-463E-9A47-B957175929A6}" type="pres">
      <dgm:prSet presAssocID="{D3C379F5-829E-4D42-8F9F-676C98A447FB}" presName="centerTile" presStyleLbl="fgShp" presStyleIdx="0" presStyleCnt="1" custScaleX="191667">
        <dgm:presLayoutVars>
          <dgm:chMax val="0"/>
          <dgm:chPref val="0"/>
        </dgm:presLayoutVars>
      </dgm:prSet>
      <dgm:spPr/>
      <dgm:t>
        <a:bodyPr/>
        <a:lstStyle/>
        <a:p>
          <a:endParaRPr lang="en-IN"/>
        </a:p>
      </dgm:t>
    </dgm:pt>
  </dgm:ptLst>
  <dgm:cxnLst>
    <dgm:cxn modelId="{5B612C24-C863-4CAC-834D-A3CF03B8B3FE}" type="presOf" srcId="{B04B7170-97D9-46FF-AB59-13F3623F106C}" destId="{2562465A-52C5-405B-818E-9FE5D59FAA96}" srcOrd="0" destOrd="0" presId="urn:microsoft.com/office/officeart/2005/8/layout/matrix1"/>
    <dgm:cxn modelId="{0312E0D7-5E37-4549-81FF-87AE9E179E85}" type="presOf" srcId="{21D41560-427E-4607-95DA-5115F8A257F7}" destId="{F4EDD5BA-45C9-40FF-BB74-C974DD4B2CB4}" srcOrd="1" destOrd="0" presId="urn:microsoft.com/office/officeart/2005/8/layout/matrix1"/>
    <dgm:cxn modelId="{4E97198F-DD41-4985-9E35-CE594B45BE3C}" srcId="{49467541-3FF4-4D98-ABCA-EEB69F482B6A}" destId="{4B4EB626-33D0-4D66-A1D0-110C1974AD10}" srcOrd="2" destOrd="0" parTransId="{D66D60FB-3B10-47CB-98BB-7A5F55E7F5CC}" sibTransId="{B88E866F-415B-405A-98A0-57CCACBDD5ED}"/>
    <dgm:cxn modelId="{5D7D9BCC-BEA2-4AB5-8D42-BEFC8AD35A87}" type="presOf" srcId="{D3C379F5-829E-4D42-8F9F-676C98A447FB}" destId="{432E2B56-CE1C-4BF9-907E-40F5148D96A5}" srcOrd="0" destOrd="0" presId="urn:microsoft.com/office/officeart/2005/8/layout/matrix1"/>
    <dgm:cxn modelId="{0D5B8E01-B343-49D2-A81D-19E60549AED1}" srcId="{49467541-3FF4-4D98-ABCA-EEB69F482B6A}" destId="{B04B7170-97D9-46FF-AB59-13F3623F106C}" srcOrd="1" destOrd="0" parTransId="{13DA69B3-A958-4388-AB91-0226019ABF30}" sibTransId="{64E70AD9-9A69-478B-A5D3-17CA8CC62DFF}"/>
    <dgm:cxn modelId="{50E9F075-FA5C-4532-B00D-9BE2B6E50B3C}" type="presOf" srcId="{B04B7170-97D9-46FF-AB59-13F3623F106C}" destId="{64D643E7-BE77-47E5-B235-2A8BC6CF02CD}" srcOrd="1" destOrd="0" presId="urn:microsoft.com/office/officeart/2005/8/layout/matrix1"/>
    <dgm:cxn modelId="{471BAAAC-EC3C-443C-B74D-B75293F0B95B}" srcId="{49467541-3FF4-4D98-ABCA-EEB69F482B6A}" destId="{21D41560-427E-4607-95DA-5115F8A257F7}" srcOrd="0" destOrd="0" parTransId="{1122CD0F-9526-482A-B6D6-628C247FA6A3}" sibTransId="{FE9CCC3A-2DD2-4F82-80A2-60D06F1F0D7F}"/>
    <dgm:cxn modelId="{4B4998A4-59CD-4811-B1D0-BDB50ED2F599}" type="presOf" srcId="{A8CED492-450C-4D5D-A981-154553499745}" destId="{5B1E30D5-C50C-45E5-9166-5E8FD52E8C62}" srcOrd="0" destOrd="0" presId="urn:microsoft.com/office/officeart/2005/8/layout/matrix1"/>
    <dgm:cxn modelId="{62A09C57-1D85-4767-A89A-180F71605CBC}" type="presOf" srcId="{4B4EB626-33D0-4D66-A1D0-110C1974AD10}" destId="{F2D332F0-EEB3-40DA-BDFC-AB848AD8B91F}" srcOrd="1" destOrd="0" presId="urn:microsoft.com/office/officeart/2005/8/layout/matrix1"/>
    <dgm:cxn modelId="{2B530C79-F8C2-4968-856A-C77E2661B43C}" srcId="{D3C379F5-829E-4D42-8F9F-676C98A447FB}" destId="{49467541-3FF4-4D98-ABCA-EEB69F482B6A}" srcOrd="0" destOrd="0" parTransId="{D5C12C4E-879A-4209-97AE-1A3B62CA1978}" sibTransId="{FFAEDB08-5BD4-4565-AD8F-0813CAE42CE3}"/>
    <dgm:cxn modelId="{F289CB82-0CD2-4251-92AC-7E703148CB54}" type="presOf" srcId="{A8CED492-450C-4D5D-A981-154553499745}" destId="{59C010CC-EDEB-41B1-99A7-A7E546D3A053}" srcOrd="1" destOrd="0" presId="urn:microsoft.com/office/officeart/2005/8/layout/matrix1"/>
    <dgm:cxn modelId="{AF18B88A-39FC-4112-8581-375898E9648A}" type="presOf" srcId="{49467541-3FF4-4D98-ABCA-EEB69F482B6A}" destId="{56039413-1F05-463E-9A47-B957175929A6}" srcOrd="0" destOrd="0" presId="urn:microsoft.com/office/officeart/2005/8/layout/matrix1"/>
    <dgm:cxn modelId="{28D6FEFE-CB5D-443A-B2CA-744061389A46}" type="presOf" srcId="{4B4EB626-33D0-4D66-A1D0-110C1974AD10}" destId="{3C9D6B06-2EFF-412C-A8C6-CACEA967ED2B}" srcOrd="0" destOrd="0" presId="urn:microsoft.com/office/officeart/2005/8/layout/matrix1"/>
    <dgm:cxn modelId="{E9F0BCB7-068B-4473-B32E-1B8BCE0F3CD0}" srcId="{49467541-3FF4-4D98-ABCA-EEB69F482B6A}" destId="{A8CED492-450C-4D5D-A981-154553499745}" srcOrd="3" destOrd="0" parTransId="{84D5F922-8A21-4E03-94D4-5256ED73B2AD}" sibTransId="{5E873ED2-0605-44FA-BABB-9BFFDE51053B}"/>
    <dgm:cxn modelId="{31EEE801-DA54-4AEA-943A-2B608385F87E}" type="presOf" srcId="{21D41560-427E-4607-95DA-5115F8A257F7}" destId="{B85FED01-3FA9-4EB5-A6A0-138D4266FAF0}" srcOrd="0" destOrd="0" presId="urn:microsoft.com/office/officeart/2005/8/layout/matrix1"/>
    <dgm:cxn modelId="{5B3EA269-A642-46A2-8AF3-953D32B6B138}" type="presParOf" srcId="{432E2B56-CE1C-4BF9-907E-40F5148D96A5}" destId="{E46E0F94-1070-4136-A664-C1F2A3968A06}" srcOrd="0" destOrd="0" presId="urn:microsoft.com/office/officeart/2005/8/layout/matrix1"/>
    <dgm:cxn modelId="{0195AF83-F758-4AE3-BA05-E2C836D4C56A}" type="presParOf" srcId="{E46E0F94-1070-4136-A664-C1F2A3968A06}" destId="{B85FED01-3FA9-4EB5-A6A0-138D4266FAF0}" srcOrd="0" destOrd="0" presId="urn:microsoft.com/office/officeart/2005/8/layout/matrix1"/>
    <dgm:cxn modelId="{1094E61B-010A-472D-ADF2-E7188E20D603}" type="presParOf" srcId="{E46E0F94-1070-4136-A664-C1F2A3968A06}" destId="{F4EDD5BA-45C9-40FF-BB74-C974DD4B2CB4}" srcOrd="1" destOrd="0" presId="urn:microsoft.com/office/officeart/2005/8/layout/matrix1"/>
    <dgm:cxn modelId="{A1B5AFFB-7BCD-484E-9838-AD5B46F99475}" type="presParOf" srcId="{E46E0F94-1070-4136-A664-C1F2A3968A06}" destId="{2562465A-52C5-405B-818E-9FE5D59FAA96}" srcOrd="2" destOrd="0" presId="urn:microsoft.com/office/officeart/2005/8/layout/matrix1"/>
    <dgm:cxn modelId="{353C5062-E791-469B-8DF9-C643620507B0}" type="presParOf" srcId="{E46E0F94-1070-4136-A664-C1F2A3968A06}" destId="{64D643E7-BE77-47E5-B235-2A8BC6CF02CD}" srcOrd="3" destOrd="0" presId="urn:microsoft.com/office/officeart/2005/8/layout/matrix1"/>
    <dgm:cxn modelId="{426A331F-7C89-462D-AEE5-1082394BC412}" type="presParOf" srcId="{E46E0F94-1070-4136-A664-C1F2A3968A06}" destId="{3C9D6B06-2EFF-412C-A8C6-CACEA967ED2B}" srcOrd="4" destOrd="0" presId="urn:microsoft.com/office/officeart/2005/8/layout/matrix1"/>
    <dgm:cxn modelId="{5585B2A5-DB84-45CA-B00B-1248946A1AA7}" type="presParOf" srcId="{E46E0F94-1070-4136-A664-C1F2A3968A06}" destId="{F2D332F0-EEB3-40DA-BDFC-AB848AD8B91F}" srcOrd="5" destOrd="0" presId="urn:microsoft.com/office/officeart/2005/8/layout/matrix1"/>
    <dgm:cxn modelId="{DA1695F8-E677-40B1-93EB-BB9DF9C370FA}" type="presParOf" srcId="{E46E0F94-1070-4136-A664-C1F2A3968A06}" destId="{5B1E30D5-C50C-45E5-9166-5E8FD52E8C62}" srcOrd="6" destOrd="0" presId="urn:microsoft.com/office/officeart/2005/8/layout/matrix1"/>
    <dgm:cxn modelId="{8A4E204D-B6DD-4B01-A4C8-DC69E34A9A45}" type="presParOf" srcId="{E46E0F94-1070-4136-A664-C1F2A3968A06}" destId="{59C010CC-EDEB-41B1-99A7-A7E546D3A053}" srcOrd="7" destOrd="0" presId="urn:microsoft.com/office/officeart/2005/8/layout/matrix1"/>
    <dgm:cxn modelId="{97909E3C-0DDB-45F7-8A9F-55BDAE32BAE8}" type="presParOf" srcId="{432E2B56-CE1C-4BF9-907E-40F5148D96A5}" destId="{56039413-1F05-463E-9A47-B957175929A6}" srcOrd="1" destOrd="0" presId="urn:microsoft.com/office/officeart/2005/8/layout/matrix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89F1F-1DD4-4D6D-9BD8-F2BFAFB9F656}">
      <dsp:nvSpPr>
        <dsp:cNvPr id="0" name=""/>
        <dsp:cNvSpPr/>
      </dsp:nvSpPr>
      <dsp:spPr>
        <a:xfrm rot="5400000">
          <a:off x="-206536" y="120979"/>
          <a:ext cx="1978112" cy="1745401"/>
        </a:xfrm>
        <a:prstGeom prst="chevron">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kern="1200" dirty="0" smtClean="0">
              <a:solidFill>
                <a:schemeClr val="bg1"/>
              </a:solidFill>
            </a:rPr>
            <a:t>In 1897</a:t>
          </a:r>
          <a:endParaRPr lang="en-IN" sz="1600" b="1" kern="1200" dirty="0">
            <a:solidFill>
              <a:schemeClr val="bg1"/>
            </a:solidFill>
          </a:endParaRPr>
        </a:p>
      </dsp:txBody>
      <dsp:txXfrm rot="-5400000">
        <a:off x="-90180" y="877325"/>
        <a:ext cx="1745401" cy="232711"/>
      </dsp:txXfrm>
    </dsp:sp>
    <dsp:sp modelId="{97BF3011-3273-4445-B804-6EBB242EDC1B}">
      <dsp:nvSpPr>
        <dsp:cNvPr id="0" name=""/>
        <dsp:cNvSpPr/>
      </dsp:nvSpPr>
      <dsp:spPr>
        <a:xfrm rot="5400000">
          <a:off x="4606126" y="-3131266"/>
          <a:ext cx="1285773" cy="7548305"/>
        </a:xfrm>
        <a:prstGeom prst="round2Same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1" kern="1200" dirty="0" smtClean="0"/>
            <a:t>Two disaster took place one at </a:t>
          </a:r>
          <a:r>
            <a:rPr lang="en-IN" sz="1600" b="1" kern="1200" dirty="0" err="1" smtClean="0"/>
            <a:t>Kolar</a:t>
          </a:r>
          <a:r>
            <a:rPr lang="en-IN" sz="1600" b="1" kern="1200" dirty="0" smtClean="0"/>
            <a:t> Gold field &amp; another at </a:t>
          </a:r>
          <a:r>
            <a:rPr lang="en-IN" sz="1600" b="1" kern="1200" dirty="0" err="1" smtClean="0"/>
            <a:t>Khost</a:t>
          </a:r>
          <a:r>
            <a:rPr lang="en-IN" sz="1600" b="1" kern="1200" dirty="0" smtClean="0"/>
            <a:t> coal mine in Baluchistan</a:t>
          </a:r>
          <a:endParaRPr lang="en-IN" sz="1600" b="1" kern="1200" dirty="0">
            <a:effectLst/>
          </a:endParaRPr>
        </a:p>
      </dsp:txBody>
      <dsp:txXfrm rot="-5400000">
        <a:off x="1474860" y="62766"/>
        <a:ext cx="7485539" cy="1160241"/>
      </dsp:txXfrm>
    </dsp:sp>
    <dsp:sp modelId="{4B4A6ED7-BBFD-4843-926C-868963C89C35}">
      <dsp:nvSpPr>
        <dsp:cNvPr id="0" name=""/>
        <dsp:cNvSpPr/>
      </dsp:nvSpPr>
      <dsp:spPr>
        <a:xfrm rot="5400000">
          <a:off x="-206536" y="1678326"/>
          <a:ext cx="1978112" cy="1745401"/>
        </a:xfrm>
        <a:prstGeom prst="chevron">
          <a:avLst/>
        </a:prstGeom>
        <a:gradFill rotWithShape="0">
          <a:gsLst>
            <a:gs pos="0">
              <a:schemeClr val="accent6">
                <a:alpha val="90000"/>
                <a:hueOff val="0"/>
                <a:satOff val="0"/>
                <a:lumOff val="0"/>
                <a:alphaOff val="-20000"/>
                <a:shade val="51000"/>
                <a:satMod val="130000"/>
              </a:schemeClr>
            </a:gs>
            <a:gs pos="80000">
              <a:schemeClr val="accent6">
                <a:alpha val="90000"/>
                <a:hueOff val="0"/>
                <a:satOff val="0"/>
                <a:lumOff val="0"/>
                <a:alphaOff val="-20000"/>
                <a:shade val="93000"/>
                <a:satMod val="130000"/>
              </a:schemeClr>
            </a:gs>
            <a:gs pos="100000">
              <a:schemeClr val="accent6">
                <a:alpha val="90000"/>
                <a:hueOff val="0"/>
                <a:satOff val="0"/>
                <a:lumOff val="0"/>
                <a:alphaOff val="-20000"/>
                <a:shade val="94000"/>
                <a:satMod val="135000"/>
              </a:schemeClr>
            </a:gs>
          </a:gsLst>
          <a:lin ang="16200000" scaled="0"/>
        </a:gradFill>
        <a:ln w="9525" cap="flat" cmpd="sng" algn="ctr">
          <a:solidFill>
            <a:schemeClr val="accent6">
              <a:alpha val="90000"/>
              <a:hueOff val="0"/>
              <a:satOff val="0"/>
              <a:lumOff val="0"/>
              <a:alphaOff val="-2000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kern="1200" dirty="0" smtClean="0"/>
            <a:t>In 1901</a:t>
          </a:r>
          <a:endParaRPr lang="en-IN" sz="1600" b="1" kern="1200" dirty="0"/>
        </a:p>
      </dsp:txBody>
      <dsp:txXfrm rot="-5400000">
        <a:off x="-90180" y="2434672"/>
        <a:ext cx="1745401" cy="232711"/>
      </dsp:txXfrm>
    </dsp:sp>
    <dsp:sp modelId="{905A168C-897B-4AF6-B5E6-214C8A812172}">
      <dsp:nvSpPr>
        <dsp:cNvPr id="0" name=""/>
        <dsp:cNvSpPr/>
      </dsp:nvSpPr>
      <dsp:spPr>
        <a:xfrm rot="5400000">
          <a:off x="4540682" y="-1317109"/>
          <a:ext cx="1285773" cy="7165833"/>
        </a:xfrm>
        <a:prstGeom prst="round2Same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1" kern="1200" smtClean="0"/>
            <a:t>First Indian Mines Act which came into force on 22</a:t>
          </a:r>
          <a:r>
            <a:rPr lang="en-IN" sz="1600" b="1" kern="1200" baseline="30000" smtClean="0"/>
            <a:t>nd</a:t>
          </a:r>
          <a:r>
            <a:rPr lang="en-IN" sz="1600" b="1" kern="1200" smtClean="0"/>
            <a:t> March, 1901</a:t>
          </a:r>
          <a:endParaRPr lang="en-IN" sz="1600" b="1" kern="1200" dirty="0"/>
        </a:p>
      </dsp:txBody>
      <dsp:txXfrm rot="-5400000">
        <a:off x="1600652" y="1685687"/>
        <a:ext cx="7103067" cy="1160241"/>
      </dsp:txXfrm>
    </dsp:sp>
    <dsp:sp modelId="{6A3A76FE-965B-410B-960E-C2EE81A8D5E1}">
      <dsp:nvSpPr>
        <dsp:cNvPr id="0" name=""/>
        <dsp:cNvSpPr/>
      </dsp:nvSpPr>
      <dsp:spPr>
        <a:xfrm rot="5400000">
          <a:off x="-193457" y="3249024"/>
          <a:ext cx="1978112" cy="1771558"/>
        </a:xfrm>
        <a:prstGeom prst="chevron">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w="9525" cap="flat" cmpd="sng" algn="ctr">
          <a:solidFill>
            <a:schemeClr val="accent6">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kern="1200" dirty="0" smtClean="0"/>
            <a:t>In 1923</a:t>
          </a:r>
          <a:endParaRPr lang="en-IN" sz="1600" b="1" kern="1200" dirty="0"/>
        </a:p>
      </dsp:txBody>
      <dsp:txXfrm rot="-5400000">
        <a:off x="-90180" y="4031526"/>
        <a:ext cx="1771558" cy="206554"/>
      </dsp:txXfrm>
    </dsp:sp>
    <dsp:sp modelId="{BD022E54-2825-4B2F-8082-2433B014A49D}">
      <dsp:nvSpPr>
        <dsp:cNvPr id="0" name=""/>
        <dsp:cNvSpPr/>
      </dsp:nvSpPr>
      <dsp:spPr>
        <a:xfrm rot="5400000">
          <a:off x="4548591" y="224774"/>
          <a:ext cx="1286449" cy="7127940"/>
        </a:xfrm>
        <a:prstGeom prst="round2Same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1" kern="1200" dirty="0" smtClean="0">
              <a:effectLst/>
            </a:rPr>
            <a:t>The first </a:t>
          </a:r>
          <a:r>
            <a:rPr lang="en-IN" sz="1600" b="1" kern="1200" dirty="0" smtClean="0">
              <a:solidFill>
                <a:schemeClr val="tx1"/>
              </a:solidFill>
              <a:effectLst/>
            </a:rPr>
            <a:t>mine rescue station </a:t>
          </a:r>
          <a:r>
            <a:rPr lang="en-IN" sz="1600" b="1" kern="1200" dirty="0" smtClean="0">
              <a:effectLst/>
            </a:rPr>
            <a:t>in India was established in </a:t>
          </a:r>
          <a:r>
            <a:rPr lang="en-IN" sz="1600" b="1" kern="1200" dirty="0" err="1" smtClean="0">
              <a:effectLst/>
            </a:rPr>
            <a:t>Kolar</a:t>
          </a:r>
          <a:r>
            <a:rPr lang="en-IN" sz="1600" b="1" kern="1200" dirty="0" smtClean="0">
              <a:effectLst/>
            </a:rPr>
            <a:t> Gold Fields        </a:t>
          </a:r>
          <a:endParaRPr lang="en-IN" sz="1600" b="1" kern="1200" dirty="0"/>
        </a:p>
      </dsp:txBody>
      <dsp:txXfrm rot="-5400000">
        <a:off x="1627846" y="3208319"/>
        <a:ext cx="7065141" cy="11608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89F1F-1DD4-4D6D-9BD8-F2BFAFB9F656}">
      <dsp:nvSpPr>
        <dsp:cNvPr id="0" name=""/>
        <dsp:cNvSpPr/>
      </dsp:nvSpPr>
      <dsp:spPr>
        <a:xfrm rot="5400000">
          <a:off x="-19280" y="49193"/>
          <a:ext cx="769544" cy="679013"/>
        </a:xfrm>
        <a:prstGeom prst="chevron">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kern="1200" dirty="0" smtClean="0">
              <a:solidFill>
                <a:schemeClr val="bg1"/>
              </a:solidFill>
            </a:rPr>
            <a:t>In 1923</a:t>
          </a:r>
          <a:endParaRPr lang="en-IN" sz="1600" b="1" kern="1200" dirty="0">
            <a:solidFill>
              <a:schemeClr val="bg1"/>
            </a:solidFill>
          </a:endParaRPr>
        </a:p>
      </dsp:txBody>
      <dsp:txXfrm rot="-5400000">
        <a:off x="25986" y="343435"/>
        <a:ext cx="679013" cy="90531"/>
      </dsp:txXfrm>
    </dsp:sp>
    <dsp:sp modelId="{97BF3011-3273-4445-B804-6EBB242EDC1B}">
      <dsp:nvSpPr>
        <dsp:cNvPr id="0" name=""/>
        <dsp:cNvSpPr/>
      </dsp:nvSpPr>
      <dsp:spPr>
        <a:xfrm rot="5400000">
          <a:off x="4488792" y="-3712877"/>
          <a:ext cx="500204" cy="7925960"/>
        </a:xfrm>
        <a:prstGeom prst="round2Same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1" kern="1200" dirty="0" smtClean="0">
              <a:effectLst/>
            </a:rPr>
            <a:t>The first </a:t>
          </a:r>
          <a:r>
            <a:rPr lang="en-IN" sz="1600" b="1" kern="1200" dirty="0" smtClean="0">
              <a:solidFill>
                <a:srgbClr val="FF0000"/>
              </a:solidFill>
              <a:effectLst/>
            </a:rPr>
            <a:t>mine rescue station</a:t>
          </a:r>
          <a:r>
            <a:rPr lang="en-IN" sz="1600" b="1" kern="1200" dirty="0" smtClean="0">
              <a:effectLst/>
            </a:rPr>
            <a:t> in India was established in </a:t>
          </a:r>
          <a:r>
            <a:rPr lang="en-IN" sz="1600" b="1" kern="1200" dirty="0" err="1" smtClean="0">
              <a:effectLst/>
            </a:rPr>
            <a:t>Kolar</a:t>
          </a:r>
          <a:r>
            <a:rPr lang="en-IN" sz="1600" b="1" kern="1200" dirty="0" smtClean="0">
              <a:effectLst/>
            </a:rPr>
            <a:t> Gold Fields        </a:t>
          </a:r>
          <a:endParaRPr lang="en-IN" sz="1600" b="1" kern="1200" dirty="0">
            <a:effectLst/>
          </a:endParaRPr>
        </a:p>
      </dsp:txBody>
      <dsp:txXfrm rot="-5400000">
        <a:off x="775914" y="24419"/>
        <a:ext cx="7901542" cy="451368"/>
      </dsp:txXfrm>
    </dsp:sp>
    <dsp:sp modelId="{4B4A6ED7-BBFD-4843-926C-868963C89C35}">
      <dsp:nvSpPr>
        <dsp:cNvPr id="0" name=""/>
        <dsp:cNvSpPr/>
      </dsp:nvSpPr>
      <dsp:spPr>
        <a:xfrm rot="5400000">
          <a:off x="-19280" y="648411"/>
          <a:ext cx="769544" cy="679013"/>
        </a:xfrm>
        <a:prstGeom prst="chevron">
          <a:avLst/>
        </a:prstGeom>
        <a:gradFill rotWithShape="0">
          <a:gsLst>
            <a:gs pos="0">
              <a:schemeClr val="accent6">
                <a:alpha val="90000"/>
                <a:hueOff val="0"/>
                <a:satOff val="0"/>
                <a:lumOff val="0"/>
                <a:alphaOff val="-8000"/>
                <a:shade val="51000"/>
                <a:satMod val="130000"/>
              </a:schemeClr>
            </a:gs>
            <a:gs pos="80000">
              <a:schemeClr val="accent6">
                <a:alpha val="90000"/>
                <a:hueOff val="0"/>
                <a:satOff val="0"/>
                <a:lumOff val="0"/>
                <a:alphaOff val="-8000"/>
                <a:shade val="93000"/>
                <a:satMod val="130000"/>
              </a:schemeClr>
            </a:gs>
            <a:gs pos="100000">
              <a:schemeClr val="accent6">
                <a:alpha val="90000"/>
                <a:hueOff val="0"/>
                <a:satOff val="0"/>
                <a:lumOff val="0"/>
                <a:alphaOff val="-8000"/>
                <a:shade val="94000"/>
                <a:satMod val="135000"/>
              </a:schemeClr>
            </a:gs>
          </a:gsLst>
          <a:lin ang="16200000" scaled="0"/>
        </a:gradFill>
        <a:ln w="9525" cap="flat" cmpd="sng" algn="ctr">
          <a:solidFill>
            <a:schemeClr val="accent6">
              <a:alpha val="90000"/>
              <a:hueOff val="0"/>
              <a:satOff val="0"/>
              <a:lumOff val="0"/>
              <a:alphaOff val="-800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kern="1200" dirty="0" smtClean="0"/>
            <a:t>In 1939</a:t>
          </a:r>
          <a:endParaRPr lang="en-IN" sz="1600" b="1" kern="1200" dirty="0"/>
        </a:p>
      </dsp:txBody>
      <dsp:txXfrm rot="-5400000">
        <a:off x="25986" y="942653"/>
        <a:ext cx="679013" cy="90531"/>
      </dsp:txXfrm>
    </dsp:sp>
    <dsp:sp modelId="{905A168C-897B-4AF6-B5E6-214C8A812172}">
      <dsp:nvSpPr>
        <dsp:cNvPr id="0" name=""/>
        <dsp:cNvSpPr/>
      </dsp:nvSpPr>
      <dsp:spPr>
        <a:xfrm rot="5400000">
          <a:off x="4543662" y="-3140910"/>
          <a:ext cx="500204" cy="8035738"/>
        </a:xfrm>
        <a:prstGeom prst="round2Same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1" kern="1200" dirty="0" smtClean="0"/>
            <a:t>The </a:t>
          </a:r>
          <a:r>
            <a:rPr lang="en-IN" sz="1600" b="1" kern="1200" dirty="0" smtClean="0">
              <a:solidFill>
                <a:srgbClr val="FF0000"/>
              </a:solidFill>
            </a:rPr>
            <a:t>first coal mines rescue rules </a:t>
          </a:r>
          <a:r>
            <a:rPr lang="en-IN" sz="1600" b="1" kern="1200" dirty="0" smtClean="0"/>
            <a:t>were promulgated in India</a:t>
          </a:r>
          <a:endParaRPr lang="en-IN" sz="1600" b="1" kern="1200" dirty="0"/>
        </a:p>
      </dsp:txBody>
      <dsp:txXfrm rot="-5400000">
        <a:off x="775895" y="651275"/>
        <a:ext cx="8011320" cy="451368"/>
      </dsp:txXfrm>
    </dsp:sp>
    <dsp:sp modelId="{6A3A76FE-965B-410B-960E-C2EE81A8D5E1}">
      <dsp:nvSpPr>
        <dsp:cNvPr id="0" name=""/>
        <dsp:cNvSpPr/>
      </dsp:nvSpPr>
      <dsp:spPr>
        <a:xfrm rot="5400000">
          <a:off x="-14193" y="1252823"/>
          <a:ext cx="769544" cy="689189"/>
        </a:xfrm>
        <a:prstGeom prst="chevron">
          <a:avLst/>
        </a:prstGeom>
        <a:gradFill rotWithShape="0">
          <a:gsLst>
            <a:gs pos="0">
              <a:schemeClr val="accent6">
                <a:alpha val="90000"/>
                <a:hueOff val="0"/>
                <a:satOff val="0"/>
                <a:lumOff val="0"/>
                <a:alphaOff val="-16000"/>
                <a:shade val="51000"/>
                <a:satMod val="130000"/>
              </a:schemeClr>
            </a:gs>
            <a:gs pos="80000">
              <a:schemeClr val="accent6">
                <a:alpha val="90000"/>
                <a:hueOff val="0"/>
                <a:satOff val="0"/>
                <a:lumOff val="0"/>
                <a:alphaOff val="-16000"/>
                <a:shade val="93000"/>
                <a:satMod val="130000"/>
              </a:schemeClr>
            </a:gs>
            <a:gs pos="100000">
              <a:schemeClr val="accent6">
                <a:alpha val="90000"/>
                <a:hueOff val="0"/>
                <a:satOff val="0"/>
                <a:lumOff val="0"/>
                <a:alphaOff val="-16000"/>
                <a:shade val="94000"/>
                <a:satMod val="135000"/>
              </a:schemeClr>
            </a:gs>
          </a:gsLst>
          <a:lin ang="16200000" scaled="0"/>
        </a:gradFill>
        <a:ln w="9525" cap="flat" cmpd="sng" algn="ctr">
          <a:solidFill>
            <a:schemeClr val="accent6">
              <a:alpha val="90000"/>
              <a:hueOff val="0"/>
              <a:satOff val="0"/>
              <a:lumOff val="0"/>
              <a:alphaOff val="-1600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kern="1200" dirty="0" smtClean="0"/>
            <a:t>In 1941</a:t>
          </a:r>
          <a:endParaRPr lang="en-IN" sz="1600" b="1" kern="1200" dirty="0"/>
        </a:p>
      </dsp:txBody>
      <dsp:txXfrm rot="-5400000">
        <a:off x="25985" y="1557241"/>
        <a:ext cx="689189" cy="80355"/>
      </dsp:txXfrm>
    </dsp:sp>
    <dsp:sp modelId="{BD022E54-2825-4B2F-8082-2433B014A49D}">
      <dsp:nvSpPr>
        <dsp:cNvPr id="0" name=""/>
        <dsp:cNvSpPr/>
      </dsp:nvSpPr>
      <dsp:spPr>
        <a:xfrm rot="5400000">
          <a:off x="4543332" y="-2533874"/>
          <a:ext cx="500204" cy="7993245"/>
        </a:xfrm>
        <a:prstGeom prst="round2Same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1" kern="1200" dirty="0" smtClean="0"/>
            <a:t>Two central </a:t>
          </a:r>
          <a:r>
            <a:rPr lang="en-IN" sz="1600" b="1" kern="1200" dirty="0" smtClean="0">
              <a:solidFill>
                <a:srgbClr val="FF0000"/>
              </a:solidFill>
            </a:rPr>
            <a:t>rescue stations </a:t>
          </a:r>
          <a:r>
            <a:rPr lang="en-IN" sz="1600" b="1" kern="1200" dirty="0" smtClean="0"/>
            <a:t>were established at </a:t>
          </a:r>
          <a:r>
            <a:rPr lang="en-IN" sz="1600" b="1" kern="1200" dirty="0" err="1" smtClean="0">
              <a:solidFill>
                <a:srgbClr val="FF0000"/>
              </a:solidFill>
            </a:rPr>
            <a:t>Dhansar</a:t>
          </a:r>
          <a:r>
            <a:rPr lang="en-IN" sz="1600" b="1" kern="1200" dirty="0" smtClean="0">
              <a:solidFill>
                <a:srgbClr val="FF0000"/>
              </a:solidFill>
            </a:rPr>
            <a:t> (Jharkhand)</a:t>
          </a:r>
          <a:r>
            <a:rPr lang="en-IN" sz="1600" b="1" kern="1200" dirty="0" smtClean="0"/>
            <a:t> &amp; </a:t>
          </a:r>
          <a:r>
            <a:rPr lang="en-IN" sz="1600" b="1" kern="1200" dirty="0" err="1" smtClean="0"/>
            <a:t>Sitarampur</a:t>
          </a:r>
          <a:r>
            <a:rPr lang="en-IN" sz="1600" b="1" kern="1200" dirty="0" smtClean="0"/>
            <a:t> (West Bengal)</a:t>
          </a:r>
          <a:endParaRPr lang="en-IN" sz="1600" b="1" kern="1200" dirty="0"/>
        </a:p>
      </dsp:txBody>
      <dsp:txXfrm rot="-5400000">
        <a:off x="796812" y="1237064"/>
        <a:ext cx="7968827" cy="451368"/>
      </dsp:txXfrm>
    </dsp:sp>
    <dsp:sp modelId="{0F8A01E8-79A1-4A61-A8EA-2495FB5817E5}">
      <dsp:nvSpPr>
        <dsp:cNvPr id="0" name=""/>
        <dsp:cNvSpPr/>
      </dsp:nvSpPr>
      <dsp:spPr>
        <a:xfrm rot="5400000">
          <a:off x="-316831" y="2210344"/>
          <a:ext cx="1374822" cy="689189"/>
        </a:xfrm>
        <a:prstGeom prst="chevron">
          <a:avLst/>
        </a:prstGeom>
        <a:gradFill rotWithShape="0">
          <a:gsLst>
            <a:gs pos="0">
              <a:schemeClr val="accent6">
                <a:alpha val="90000"/>
                <a:hueOff val="0"/>
                <a:satOff val="0"/>
                <a:lumOff val="0"/>
                <a:alphaOff val="-24000"/>
                <a:shade val="51000"/>
                <a:satMod val="130000"/>
              </a:schemeClr>
            </a:gs>
            <a:gs pos="80000">
              <a:schemeClr val="accent6">
                <a:alpha val="90000"/>
                <a:hueOff val="0"/>
                <a:satOff val="0"/>
                <a:lumOff val="0"/>
                <a:alphaOff val="-24000"/>
                <a:shade val="93000"/>
                <a:satMod val="130000"/>
              </a:schemeClr>
            </a:gs>
            <a:gs pos="100000">
              <a:schemeClr val="accent6">
                <a:alpha val="90000"/>
                <a:hueOff val="0"/>
                <a:satOff val="0"/>
                <a:lumOff val="0"/>
                <a:alphaOff val="-24000"/>
                <a:shade val="94000"/>
                <a:satMod val="135000"/>
              </a:schemeClr>
            </a:gs>
          </a:gsLst>
          <a:lin ang="16200000" scaled="0"/>
        </a:gradFill>
        <a:ln w="9525" cap="flat" cmpd="sng" algn="ctr">
          <a:solidFill>
            <a:schemeClr val="accent6">
              <a:alpha val="90000"/>
              <a:hueOff val="0"/>
              <a:satOff val="0"/>
              <a:lumOff val="0"/>
              <a:alphaOff val="-2400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kern="1200" smtClean="0"/>
            <a:t>In 1959</a:t>
          </a:r>
          <a:endParaRPr lang="en-IN" sz="1600" b="1" kern="1200" dirty="0"/>
        </a:p>
      </dsp:txBody>
      <dsp:txXfrm rot="-5400000">
        <a:off x="25986" y="2212123"/>
        <a:ext cx="689189" cy="685633"/>
      </dsp:txXfrm>
    </dsp:sp>
    <dsp:sp modelId="{85ED5FC0-3105-4DBA-8393-E3BFB95A276D}">
      <dsp:nvSpPr>
        <dsp:cNvPr id="0" name=""/>
        <dsp:cNvSpPr/>
      </dsp:nvSpPr>
      <dsp:spPr>
        <a:xfrm rot="5400000">
          <a:off x="4192415" y="-1583650"/>
          <a:ext cx="1345769" cy="8133589"/>
        </a:xfrm>
        <a:prstGeom prst="round2Same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13792" tIns="10160" rIns="10160" bIns="10160" numCol="1" spcCol="1270" anchor="ctr" anchorCtr="0">
          <a:noAutofit/>
        </a:bodyPr>
        <a:lstStyle/>
        <a:p>
          <a:pPr marL="171450" lvl="1" indent="-171450" algn="l" defTabSz="711200">
            <a:lnSpc>
              <a:spcPct val="100000"/>
            </a:lnSpc>
            <a:spcBef>
              <a:spcPct val="0"/>
            </a:spcBef>
            <a:spcAft>
              <a:spcPts val="0"/>
            </a:spcAft>
            <a:buChar char="••"/>
          </a:pPr>
          <a:r>
            <a:rPr lang="en-IN" sz="1600" b="1" kern="1200" dirty="0" smtClean="0"/>
            <a:t>Mine rescue rules were modified</a:t>
          </a:r>
          <a:endParaRPr lang="en-IN" sz="1600" b="1" kern="1200" dirty="0"/>
        </a:p>
        <a:p>
          <a:pPr marL="171450" lvl="1" indent="-171450" algn="l" defTabSz="711200">
            <a:lnSpc>
              <a:spcPct val="100000"/>
            </a:lnSpc>
            <a:spcBef>
              <a:spcPct val="0"/>
            </a:spcBef>
            <a:spcAft>
              <a:spcPts val="0"/>
            </a:spcAft>
            <a:buChar char="••"/>
          </a:pPr>
          <a:endParaRPr lang="en-IN" sz="1600" b="1" kern="1200" dirty="0"/>
        </a:p>
        <a:p>
          <a:pPr marL="171450" lvl="1" indent="-171450" algn="l" defTabSz="711200">
            <a:lnSpc>
              <a:spcPct val="100000"/>
            </a:lnSpc>
            <a:spcBef>
              <a:spcPct val="0"/>
            </a:spcBef>
            <a:spcAft>
              <a:spcPts val="0"/>
            </a:spcAft>
            <a:buChar char="••"/>
          </a:pPr>
          <a:r>
            <a:rPr lang="en-IN" sz="1600" b="1" kern="1200" dirty="0" smtClean="0"/>
            <a:t>13 rescue stations in collieries and 6 rescue stations in Metal mines were established.</a:t>
          </a:r>
          <a:endParaRPr lang="en-IN" sz="1600" b="1" kern="1200" dirty="0"/>
        </a:p>
        <a:p>
          <a:pPr marL="171450" lvl="1" indent="-171450" algn="l" defTabSz="711200">
            <a:lnSpc>
              <a:spcPct val="100000"/>
            </a:lnSpc>
            <a:spcBef>
              <a:spcPct val="0"/>
            </a:spcBef>
            <a:spcAft>
              <a:spcPts val="0"/>
            </a:spcAft>
            <a:buChar char="••"/>
          </a:pPr>
          <a:endParaRPr lang="en-IN" sz="1600" b="1" kern="1200" dirty="0"/>
        </a:p>
        <a:p>
          <a:pPr marL="171450" lvl="1" indent="-171450" algn="l" defTabSz="711200">
            <a:lnSpc>
              <a:spcPct val="100000"/>
            </a:lnSpc>
            <a:spcBef>
              <a:spcPct val="0"/>
            </a:spcBef>
            <a:spcAft>
              <a:spcPts val="0"/>
            </a:spcAft>
            <a:buChar char="••"/>
          </a:pPr>
          <a:r>
            <a:rPr lang="en-IN" sz="1600" b="1" kern="1200" dirty="0" smtClean="0"/>
            <a:t>Central Coal Mines Rescue Station Committee (CCMRSC) was  formed.</a:t>
          </a:r>
          <a:endParaRPr lang="en-IN" sz="1600" b="1" kern="1200" dirty="0"/>
        </a:p>
      </dsp:txBody>
      <dsp:txXfrm rot="-5400000">
        <a:off x="798506" y="1875955"/>
        <a:ext cx="8067894" cy="1214379"/>
      </dsp:txXfrm>
    </dsp:sp>
    <dsp:sp modelId="{E241D00B-39B7-4943-B16A-8E95220905B2}">
      <dsp:nvSpPr>
        <dsp:cNvPr id="0" name=""/>
        <dsp:cNvSpPr/>
      </dsp:nvSpPr>
      <dsp:spPr>
        <a:xfrm rot="5400000">
          <a:off x="-62335" y="3343450"/>
          <a:ext cx="865830" cy="689189"/>
        </a:xfrm>
        <a:prstGeom prst="chevron">
          <a:avLst/>
        </a:prstGeom>
        <a:gradFill rotWithShape="0">
          <a:gsLst>
            <a:gs pos="0">
              <a:schemeClr val="accent6">
                <a:alpha val="90000"/>
                <a:hueOff val="0"/>
                <a:satOff val="0"/>
                <a:lumOff val="0"/>
                <a:alphaOff val="-32000"/>
                <a:shade val="51000"/>
                <a:satMod val="130000"/>
              </a:schemeClr>
            </a:gs>
            <a:gs pos="80000">
              <a:schemeClr val="accent6">
                <a:alpha val="90000"/>
                <a:hueOff val="0"/>
                <a:satOff val="0"/>
                <a:lumOff val="0"/>
                <a:alphaOff val="-32000"/>
                <a:shade val="93000"/>
                <a:satMod val="130000"/>
              </a:schemeClr>
            </a:gs>
            <a:gs pos="100000">
              <a:schemeClr val="accent6">
                <a:alpha val="90000"/>
                <a:hueOff val="0"/>
                <a:satOff val="0"/>
                <a:lumOff val="0"/>
                <a:alphaOff val="-32000"/>
                <a:shade val="94000"/>
                <a:satMod val="135000"/>
              </a:schemeClr>
            </a:gs>
          </a:gsLst>
          <a:lin ang="16200000" scaled="0"/>
        </a:gradFill>
        <a:ln w="9525" cap="flat" cmpd="sng" algn="ctr">
          <a:solidFill>
            <a:schemeClr val="accent6">
              <a:alpha val="90000"/>
              <a:hueOff val="0"/>
              <a:satOff val="0"/>
              <a:lumOff val="0"/>
              <a:alphaOff val="-3200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kern="1200" dirty="0" smtClean="0"/>
            <a:t>In 1985</a:t>
          </a:r>
          <a:endParaRPr lang="en-IN" sz="1600" b="1" kern="1200" dirty="0"/>
        </a:p>
      </dsp:txBody>
      <dsp:txXfrm rot="-5400000">
        <a:off x="25986" y="3599725"/>
        <a:ext cx="689189" cy="176641"/>
      </dsp:txXfrm>
    </dsp:sp>
    <dsp:sp modelId="{900590D3-BE79-4682-8183-51DF60F6E2C1}">
      <dsp:nvSpPr>
        <dsp:cNvPr id="0" name=""/>
        <dsp:cNvSpPr/>
      </dsp:nvSpPr>
      <dsp:spPr>
        <a:xfrm rot="5400000">
          <a:off x="4511200" y="-451386"/>
          <a:ext cx="721064" cy="8134097"/>
        </a:xfrm>
        <a:prstGeom prst="round2Same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1" kern="1200" dirty="0" smtClean="0"/>
            <a:t>The Coal Mines Rescue Rule 1959  replaced by the </a:t>
          </a:r>
          <a:r>
            <a:rPr lang="en-IN" sz="1800" b="1" kern="1200" dirty="0" smtClean="0">
              <a:solidFill>
                <a:srgbClr val="FF0000"/>
              </a:solidFill>
            </a:rPr>
            <a:t>Mines Rescue Rules 1985</a:t>
          </a:r>
          <a:endParaRPr lang="en-IN" sz="1800" b="1" kern="1200" dirty="0">
            <a:solidFill>
              <a:srgbClr val="FF0000"/>
            </a:solidFill>
          </a:endParaRPr>
        </a:p>
      </dsp:txBody>
      <dsp:txXfrm rot="-5400000">
        <a:off x="804684" y="3290330"/>
        <a:ext cx="8098898" cy="650666"/>
      </dsp:txXfrm>
    </dsp:sp>
    <dsp:sp modelId="{278749F5-1B54-4E36-94F8-162661392454}">
      <dsp:nvSpPr>
        <dsp:cNvPr id="0" name=""/>
        <dsp:cNvSpPr/>
      </dsp:nvSpPr>
      <dsp:spPr>
        <a:xfrm rot="5400000">
          <a:off x="-14193" y="4092229"/>
          <a:ext cx="769544" cy="689189"/>
        </a:xfrm>
        <a:prstGeom prst="chevron">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w="9525" cap="flat" cmpd="sng" algn="ctr">
          <a:solidFill>
            <a:schemeClr val="accent6">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b="1" kern="1200" dirty="0" smtClean="0"/>
            <a:t>Present</a:t>
          </a:r>
          <a:endParaRPr lang="en-IN" sz="1400" b="1" kern="1200" dirty="0"/>
        </a:p>
      </dsp:txBody>
      <dsp:txXfrm rot="-5400000">
        <a:off x="25985" y="4396647"/>
        <a:ext cx="689189" cy="80355"/>
      </dsp:txXfrm>
    </dsp:sp>
    <dsp:sp modelId="{C863D36D-D83E-42B4-9D34-0B3037746DFF}">
      <dsp:nvSpPr>
        <dsp:cNvPr id="0" name=""/>
        <dsp:cNvSpPr/>
      </dsp:nvSpPr>
      <dsp:spPr>
        <a:xfrm rot="5400000">
          <a:off x="4648123" y="272723"/>
          <a:ext cx="500204" cy="8210194"/>
        </a:xfrm>
        <a:prstGeom prst="round2Same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1" kern="1200" dirty="0" smtClean="0"/>
            <a:t>46 Rescue Stations in Coal and 6 rescue stations in Metal mining industry are functional in India</a:t>
          </a:r>
          <a:endParaRPr lang="en-IN" sz="1600" b="1" kern="1200" dirty="0"/>
        </a:p>
      </dsp:txBody>
      <dsp:txXfrm rot="-5400000">
        <a:off x="793128" y="4152136"/>
        <a:ext cx="8185776" cy="4513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AF791-70D8-4048-9870-29F80127AA9C}">
      <dsp:nvSpPr>
        <dsp:cNvPr id="0" name=""/>
        <dsp:cNvSpPr/>
      </dsp:nvSpPr>
      <dsp:spPr>
        <a:xfrm>
          <a:off x="1501762" y="1290401"/>
          <a:ext cx="2320754" cy="2320869"/>
        </a:xfrm>
        <a:prstGeom prst="ellips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IN" sz="2500" kern="1200" dirty="0" smtClean="0"/>
            <a:t>Principle for emergency rescue</a:t>
          </a:r>
          <a:endParaRPr lang="en-IN" sz="2500" kern="1200" dirty="0"/>
        </a:p>
      </dsp:txBody>
      <dsp:txXfrm>
        <a:off x="1841629" y="1630284"/>
        <a:ext cx="1641020" cy="1641103"/>
      </dsp:txXfrm>
    </dsp:sp>
    <dsp:sp modelId="{A7AF9DBC-191B-4CD1-82A9-0CF21AF1B030}">
      <dsp:nvSpPr>
        <dsp:cNvPr id="0" name=""/>
        <dsp:cNvSpPr/>
      </dsp:nvSpPr>
      <dsp:spPr>
        <a:xfrm>
          <a:off x="304982" y="-533399"/>
          <a:ext cx="4678257" cy="5943599"/>
        </a:xfrm>
        <a:prstGeom prst="blockArc">
          <a:avLst>
            <a:gd name="adj1" fmla="val 17527788"/>
            <a:gd name="adj2" fmla="val 4119114"/>
            <a:gd name="adj3" fmla="val 575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0B3E0BC-EC7A-4466-BAF8-5C7674203C0B}">
      <dsp:nvSpPr>
        <dsp:cNvPr id="0" name=""/>
        <dsp:cNvSpPr/>
      </dsp:nvSpPr>
      <dsp:spPr>
        <a:xfrm>
          <a:off x="3749711" y="411114"/>
          <a:ext cx="1243236" cy="124358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5000" r="-15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890360F0-B9A4-43AC-9DC3-51CCF49B6115}">
      <dsp:nvSpPr>
        <dsp:cNvPr id="0" name=""/>
        <dsp:cNvSpPr/>
      </dsp:nvSpPr>
      <dsp:spPr>
        <a:xfrm>
          <a:off x="5087248" y="431109"/>
          <a:ext cx="1664120" cy="1203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en-IN" sz="1600" kern="1200" dirty="0" smtClean="0"/>
            <a:t>Rescue actions should be people-oriented, safety and put life of people as the top priority. </a:t>
          </a:r>
          <a:endParaRPr lang="en-IN" sz="1600" kern="1200" dirty="0"/>
        </a:p>
      </dsp:txBody>
      <dsp:txXfrm>
        <a:off x="5087248" y="431109"/>
        <a:ext cx="1664120" cy="1203594"/>
      </dsp:txXfrm>
    </dsp:sp>
    <dsp:sp modelId="{00B53046-BA8C-42F6-9A64-B7C146623CFF}">
      <dsp:nvSpPr>
        <dsp:cNvPr id="0" name=""/>
        <dsp:cNvSpPr/>
      </dsp:nvSpPr>
      <dsp:spPr>
        <a:xfrm>
          <a:off x="4230226" y="1825873"/>
          <a:ext cx="1243236" cy="124358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5000" r="-15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E79A87EB-5399-4D42-8D22-953BF535DD0A}">
      <dsp:nvSpPr>
        <dsp:cNvPr id="0" name=""/>
        <dsp:cNvSpPr/>
      </dsp:nvSpPr>
      <dsp:spPr>
        <a:xfrm>
          <a:off x="5574696" y="2116977"/>
          <a:ext cx="1664120" cy="656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en-IN" sz="1600" kern="1200" dirty="0" smtClean="0"/>
            <a:t>“No one left behind and never give up”. </a:t>
          </a:r>
          <a:endParaRPr lang="en-IN" sz="1600" kern="1200" dirty="0"/>
        </a:p>
      </dsp:txBody>
      <dsp:txXfrm>
        <a:off x="5574696" y="2116977"/>
        <a:ext cx="1664120" cy="656500"/>
      </dsp:txXfrm>
    </dsp:sp>
    <dsp:sp modelId="{FB7388F7-3806-4BFA-A6E1-F2A8011589AA}">
      <dsp:nvSpPr>
        <dsp:cNvPr id="0" name=""/>
        <dsp:cNvSpPr/>
      </dsp:nvSpPr>
      <dsp:spPr>
        <a:xfrm>
          <a:off x="3749711" y="3260628"/>
          <a:ext cx="1243236" cy="124358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3000" r="-13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58084692-715F-4349-9943-89990872B1D7}">
      <dsp:nvSpPr>
        <dsp:cNvPr id="0" name=""/>
        <dsp:cNvSpPr/>
      </dsp:nvSpPr>
      <dsp:spPr>
        <a:xfrm>
          <a:off x="5029295" y="3051166"/>
          <a:ext cx="1780026" cy="1673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en-IN" sz="1600" kern="1200" dirty="0" smtClean="0"/>
            <a:t>Emergency response capability is an important part of </a:t>
          </a:r>
        </a:p>
        <a:p>
          <a:pPr lvl="0" algn="l" defTabSz="711200">
            <a:lnSpc>
              <a:spcPct val="90000"/>
            </a:lnSpc>
            <a:spcBef>
              <a:spcPct val="0"/>
            </a:spcBef>
            <a:spcAft>
              <a:spcPct val="10000"/>
            </a:spcAft>
          </a:pPr>
          <a:r>
            <a:rPr lang="en-IN" sz="1600" kern="1200" dirty="0" smtClean="0"/>
            <a:t>governance capacity of a country</a:t>
          </a:r>
          <a:endParaRPr lang="en-IN" sz="1600" kern="1200" dirty="0"/>
        </a:p>
      </dsp:txBody>
      <dsp:txXfrm>
        <a:off x="5029295" y="3051166"/>
        <a:ext cx="1780026" cy="16732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FED01-3FA9-4EB5-A6A0-138D4266FAF0}">
      <dsp:nvSpPr>
        <dsp:cNvPr id="0" name=""/>
        <dsp:cNvSpPr/>
      </dsp:nvSpPr>
      <dsp:spPr>
        <a:xfrm rot="16200000">
          <a:off x="495300" y="-495300"/>
          <a:ext cx="1181099" cy="2171700"/>
        </a:xfrm>
        <a:prstGeom prst="round1Rect">
          <a:avLst/>
        </a:prstGeom>
        <a:solidFill>
          <a:schemeClr val="accent2">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IN" sz="1800" b="0" kern="1200" dirty="0" smtClean="0"/>
            <a:t>Emergency Response</a:t>
          </a:r>
          <a:endParaRPr lang="en-IN" sz="1800" kern="1200" dirty="0"/>
        </a:p>
      </dsp:txBody>
      <dsp:txXfrm rot="5400000">
        <a:off x="0" y="0"/>
        <a:ext cx="2171700" cy="885825"/>
      </dsp:txXfrm>
    </dsp:sp>
    <dsp:sp modelId="{2562465A-52C5-405B-818E-9FE5D59FAA96}">
      <dsp:nvSpPr>
        <dsp:cNvPr id="0" name=""/>
        <dsp:cNvSpPr/>
      </dsp:nvSpPr>
      <dsp:spPr>
        <a:xfrm>
          <a:off x="2171700" y="0"/>
          <a:ext cx="2171700" cy="1181099"/>
        </a:xfrm>
        <a:prstGeom prst="round1Rect">
          <a:avLst/>
        </a:prstGeom>
        <a:solidFill>
          <a:schemeClr val="accent2">
            <a:shade val="80000"/>
            <a:hueOff val="0"/>
            <a:satOff val="-9340"/>
            <a:lumOff val="1058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IN" sz="1800" b="0" kern="1200" dirty="0" smtClean="0"/>
            <a:t>Emergency</a:t>
          </a:r>
        </a:p>
        <a:p>
          <a:pPr lvl="0" algn="ctr" defTabSz="800100">
            <a:lnSpc>
              <a:spcPct val="90000"/>
            </a:lnSpc>
            <a:spcBef>
              <a:spcPct val="0"/>
            </a:spcBef>
            <a:spcAft>
              <a:spcPct val="35000"/>
            </a:spcAft>
          </a:pPr>
          <a:r>
            <a:rPr lang="en-IN" sz="1800" b="0" kern="1200" dirty="0" smtClean="0"/>
            <a:t>Transportation</a:t>
          </a:r>
          <a:endParaRPr lang="en-IN" sz="1800" kern="1200" dirty="0"/>
        </a:p>
      </dsp:txBody>
      <dsp:txXfrm>
        <a:off x="2171700" y="0"/>
        <a:ext cx="2171700" cy="885825"/>
      </dsp:txXfrm>
    </dsp:sp>
    <dsp:sp modelId="{3C9D6B06-2EFF-412C-A8C6-CACEA967ED2B}">
      <dsp:nvSpPr>
        <dsp:cNvPr id="0" name=""/>
        <dsp:cNvSpPr/>
      </dsp:nvSpPr>
      <dsp:spPr>
        <a:xfrm rot="10800000">
          <a:off x="0" y="1181099"/>
          <a:ext cx="2171700" cy="1181099"/>
        </a:xfrm>
        <a:prstGeom prst="round1Rect">
          <a:avLst/>
        </a:prstGeom>
        <a:solidFill>
          <a:schemeClr val="accent2">
            <a:shade val="80000"/>
            <a:hueOff val="0"/>
            <a:satOff val="-18679"/>
            <a:lumOff val="2116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IN" sz="1800" b="0" kern="1200" dirty="0" smtClean="0"/>
            <a:t>Professional Rescue </a:t>
          </a:r>
          <a:endParaRPr lang="en-IN" sz="1800" kern="1200" dirty="0"/>
        </a:p>
      </dsp:txBody>
      <dsp:txXfrm rot="10800000">
        <a:off x="0" y="1476374"/>
        <a:ext cx="2171700" cy="885825"/>
      </dsp:txXfrm>
    </dsp:sp>
    <dsp:sp modelId="{5B1E30D5-C50C-45E5-9166-5E8FD52E8C62}">
      <dsp:nvSpPr>
        <dsp:cNvPr id="0" name=""/>
        <dsp:cNvSpPr/>
      </dsp:nvSpPr>
      <dsp:spPr>
        <a:xfrm rot="5400000">
          <a:off x="2667000" y="685799"/>
          <a:ext cx="1181099" cy="2171700"/>
        </a:xfrm>
        <a:prstGeom prst="round1Rect">
          <a:avLst/>
        </a:prstGeom>
        <a:solidFill>
          <a:schemeClr val="accent2">
            <a:shade val="80000"/>
            <a:hueOff val="0"/>
            <a:satOff val="-28019"/>
            <a:lumOff val="3175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IN" sz="1800" b="0" kern="1200" dirty="0" smtClean="0"/>
            <a:t>Comprehensive Support</a:t>
          </a:r>
          <a:endParaRPr lang="en-IN" sz="1800" kern="1200" dirty="0"/>
        </a:p>
      </dsp:txBody>
      <dsp:txXfrm rot="-5400000">
        <a:off x="2171700" y="1476374"/>
        <a:ext cx="2171700" cy="885825"/>
      </dsp:txXfrm>
    </dsp:sp>
    <dsp:sp modelId="{56039413-1F05-463E-9A47-B957175929A6}">
      <dsp:nvSpPr>
        <dsp:cNvPr id="0" name=""/>
        <dsp:cNvSpPr/>
      </dsp:nvSpPr>
      <dsp:spPr>
        <a:xfrm>
          <a:off x="922970" y="885824"/>
          <a:ext cx="2497459" cy="590549"/>
        </a:xfrm>
        <a:prstGeom prst="roundRect">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b="0" kern="1200" dirty="0" smtClean="0">
              <a:solidFill>
                <a:schemeClr val="tx1"/>
              </a:solidFill>
            </a:rPr>
            <a:t>Capacity-building</a:t>
          </a:r>
        </a:p>
        <a:p>
          <a:pPr lvl="0" algn="ctr" defTabSz="711200">
            <a:lnSpc>
              <a:spcPct val="90000"/>
            </a:lnSpc>
            <a:spcBef>
              <a:spcPct val="0"/>
            </a:spcBef>
            <a:spcAft>
              <a:spcPct val="35000"/>
            </a:spcAft>
          </a:pPr>
          <a:r>
            <a:rPr lang="en-IN" sz="1000" b="0" kern="1200" dirty="0" smtClean="0">
              <a:solidFill>
                <a:schemeClr val="tx1"/>
              </a:solidFill>
            </a:rPr>
            <a:t>Focussing on four capacities</a:t>
          </a:r>
          <a:endParaRPr lang="en-IN" sz="1000" kern="1200" dirty="0">
            <a:solidFill>
              <a:schemeClr val="tx1"/>
            </a:solidFill>
          </a:endParaRPr>
        </a:p>
      </dsp:txBody>
      <dsp:txXfrm>
        <a:off x="951798" y="914652"/>
        <a:ext cx="2439803" cy="53289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E6E2-5C89-4474-A967-DF3DE2512E11}" type="datetimeFigureOut">
              <a:rPr lang="en-IN" smtClean="0"/>
              <a:pPr/>
              <a:t>21-10-2019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7B0EC2-9801-4A80-9C6B-38769EC5786A}" type="slidenum">
              <a:rPr lang="en-IN" smtClean="0"/>
              <a:pPr/>
              <a:t>‹#›</a:t>
            </a:fld>
            <a:endParaRPr lang="en-IN"/>
          </a:p>
        </p:txBody>
      </p:sp>
    </p:spTree>
    <p:extLst>
      <p:ext uri="{BB962C8B-B14F-4D97-AF65-F5344CB8AC3E}">
        <p14:creationId xmlns:p14="http://schemas.microsoft.com/office/powerpoint/2010/main" xmlns="" val="850790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8FE90B-938F-4429-BA22-36049AC0F2A7}" type="slidenum">
              <a:rPr lang="en-IN" smtClean="0">
                <a:solidFill>
                  <a:prstClr val="black"/>
                </a:solidFill>
              </a:rPr>
              <a:pPr/>
              <a:t>32</a:t>
            </a:fld>
            <a:endParaRPr lang="en-IN">
              <a:solidFill>
                <a:prstClr val="black"/>
              </a:solidFill>
            </a:endParaRPr>
          </a:p>
        </p:txBody>
      </p:sp>
    </p:spTree>
    <p:extLst>
      <p:ext uri="{BB962C8B-B14F-4D97-AF65-F5344CB8AC3E}">
        <p14:creationId xmlns:p14="http://schemas.microsoft.com/office/powerpoint/2010/main" xmlns="" val="2200375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8FE90B-938F-4429-BA22-36049AC0F2A7}" type="slidenum">
              <a:rPr lang="en-IN" smtClean="0">
                <a:solidFill>
                  <a:prstClr val="black"/>
                </a:solidFill>
              </a:rPr>
              <a:pPr/>
              <a:t>33</a:t>
            </a:fld>
            <a:endParaRPr lang="en-IN">
              <a:solidFill>
                <a:prstClr val="black"/>
              </a:solidFill>
            </a:endParaRPr>
          </a:p>
        </p:txBody>
      </p:sp>
    </p:spTree>
    <p:extLst>
      <p:ext uri="{BB962C8B-B14F-4D97-AF65-F5344CB8AC3E}">
        <p14:creationId xmlns:p14="http://schemas.microsoft.com/office/powerpoint/2010/main" xmlns="" val="220037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Footer Placeholder 4"/>
          <p:cNvSpPr>
            <a:spLocks noGrp="1"/>
          </p:cNvSpPr>
          <p:nvPr>
            <p:ph type="ftr" sz="quarter" idx="11"/>
          </p:nvPr>
        </p:nvSpPr>
        <p:spPr/>
        <p:txBody>
          <a:bodyPr/>
          <a:lstStyle/>
          <a:p>
            <a:r>
              <a:rPr lang="en-IN" smtClean="0">
                <a:solidFill>
                  <a:prstClr val="black"/>
                </a:solidFill>
              </a:rPr>
              <a:t>G S Tiwary, Sr.Mgr (Training) Jharia Division</a:t>
            </a:r>
            <a:endParaRPr lang="en-IN">
              <a:solidFill>
                <a:prstClr val="black"/>
              </a:solidFill>
            </a:endParaRPr>
          </a:p>
        </p:txBody>
      </p:sp>
    </p:spTree>
    <p:extLst>
      <p:ext uri="{BB962C8B-B14F-4D97-AF65-F5344CB8AC3E}">
        <p14:creationId xmlns:p14="http://schemas.microsoft.com/office/powerpoint/2010/main" xmlns="" val="3983511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152400"/>
            <a:ext cx="20574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7017" y="152400"/>
            <a:ext cx="6021387"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fld id="{375EB2E6-E067-481D-8C1E-130B4F82DBA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3"/>
          <p:cNvSpPr>
            <a:spLocks noGrp="1"/>
          </p:cNvSpPr>
          <p:nvPr>
            <p:ph type="sldNum" sz="quarter" idx="10"/>
          </p:nvPr>
        </p:nvSpPr>
        <p:spPr/>
        <p:txBody>
          <a:bodyPr/>
          <a:lstStyle>
            <a:lvl1pPr>
              <a:defRPr/>
            </a:lvl1pPr>
          </a:lstStyle>
          <a:p>
            <a:fld id="{375EB2E6-E067-481D-8C1E-130B4F82DBAE}"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375EB2E6-E067-481D-8C1E-130B4F82DBAE}"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9144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 y="9144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375EB2E6-E067-481D-8C1E-130B4F82DBA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375EB2E6-E067-481D-8C1E-130B4F82DBAE}"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375EB2E6-E067-481D-8C1E-130B4F82DBAE}"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375EB2E6-E067-481D-8C1E-130B4F82DBAE}"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75EB2E6-E067-481D-8C1E-130B4F82DB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75EB2E6-E067-481D-8C1E-130B4F82DBAE}"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375EB2E6-E067-481D-8C1E-130B4F82DBAE}"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152400"/>
            <a:ext cx="20574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7018" y="152400"/>
            <a:ext cx="6021387"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375EB2E6-E067-481D-8C1E-130B4F82DBAE}"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6"/>
            <a:ext cx="8229600" cy="4525963"/>
          </a:xfrm>
          <a:prstGeom prst="rect">
            <a:avLst/>
          </a:prstGeom>
        </p:spPr>
        <p:txBody>
          <a:bodyPr/>
          <a:lstStyle/>
          <a:p>
            <a:r>
              <a:rPr lang="en-US" smtClean="0"/>
              <a:t>Click icon to add table</a:t>
            </a:r>
            <a:endParaRPr lang="en-US"/>
          </a:p>
        </p:txBody>
      </p:sp>
    </p:spTree>
  </p:cSld>
  <p:clrMapOvr>
    <a:masterClrMapping/>
  </p:clrMapOvr>
  <p:transitio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 descr="TATA-arc2_trimmed"/>
          <p:cNvPicPr>
            <a:picLocks noChangeAspect="1" noChangeArrowheads="1"/>
          </p:cNvPicPr>
          <p:nvPr/>
        </p:nvPicPr>
        <p:blipFill>
          <a:blip r:embed="rId2">
            <a:lum bright="-2000" contrast="26000"/>
            <a:extLst>
              <a:ext uri="{28A0092B-C50C-407E-A947-70E740481C1C}">
                <a14:useLocalDpi xmlns:a14="http://schemas.microsoft.com/office/drawing/2010/main" xmlns="" val="0"/>
              </a:ext>
            </a:extLst>
          </a:blip>
          <a:srcRect t="1779"/>
          <a:stretch>
            <a:fillRect/>
          </a:stretch>
        </p:blipFill>
        <p:spPr bwMode="auto">
          <a:xfrm>
            <a:off x="1" y="0"/>
            <a:ext cx="9140825" cy="2197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0" descr="TataSteel_Blue_RGB_A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7176" y="681040"/>
            <a:ext cx="1700213" cy="509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29" descr="Tata_Blue_RGB_A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958139" y="342900"/>
            <a:ext cx="852487"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07" name="Rectangle 3"/>
          <p:cNvSpPr>
            <a:spLocks noGrp="1" noChangeArrowheads="1"/>
          </p:cNvSpPr>
          <p:nvPr>
            <p:ph type="ctrTitle"/>
          </p:nvPr>
        </p:nvSpPr>
        <p:spPr>
          <a:xfrm>
            <a:off x="415925" y="2871788"/>
            <a:ext cx="8332788" cy="487362"/>
          </a:xfrm>
        </p:spPr>
        <p:txBody>
          <a:bodyPr anchor="ctr"/>
          <a:lstStyle>
            <a:lvl1pPr>
              <a:defRPr sz="3400"/>
            </a:lvl1pPr>
          </a:lstStyle>
          <a:p>
            <a:r>
              <a:rPr lang="en-GB"/>
              <a:t>Click to edit Master title style</a:t>
            </a:r>
          </a:p>
        </p:txBody>
      </p:sp>
      <p:sp>
        <p:nvSpPr>
          <p:cNvPr id="21508" name="Rectangle 4"/>
          <p:cNvSpPr>
            <a:spLocks noGrp="1" noChangeArrowheads="1"/>
          </p:cNvSpPr>
          <p:nvPr>
            <p:ph type="subTitle" idx="1"/>
          </p:nvPr>
        </p:nvSpPr>
        <p:spPr>
          <a:xfrm>
            <a:off x="423863" y="2605088"/>
            <a:ext cx="8332787" cy="246062"/>
          </a:xfrm>
        </p:spPr>
        <p:txBody>
          <a:bodyPr/>
          <a:lstStyle>
            <a:lvl1pPr marL="0" indent="0">
              <a:buFontTx/>
              <a:buNone/>
              <a:defRPr sz="1900">
                <a:solidFill>
                  <a:schemeClr val="tx2"/>
                </a:solidFill>
              </a:defRPr>
            </a:lvl1pPr>
          </a:lstStyle>
          <a:p>
            <a:r>
              <a:rPr lang="en-GB"/>
              <a:t>Click to edit Master subtitle style</a:t>
            </a:r>
          </a:p>
        </p:txBody>
      </p:sp>
      <p:sp>
        <p:nvSpPr>
          <p:cNvPr id="7" name="Rectangle 5"/>
          <p:cNvSpPr>
            <a:spLocks noGrp="1" noChangeArrowheads="1"/>
          </p:cNvSpPr>
          <p:nvPr>
            <p:ph type="dt" sz="half" idx="10"/>
          </p:nvPr>
        </p:nvSpPr>
        <p:spPr>
          <a:xfrm>
            <a:off x="7122533" y="6475415"/>
            <a:ext cx="690895" cy="123111"/>
          </a:xfrm>
        </p:spPr>
        <p:txBody>
          <a:bodyPr wrap="none"/>
          <a:lstStyle>
            <a:lvl1pPr>
              <a:defRPr/>
            </a:lvl1pPr>
          </a:lstStyle>
          <a:p>
            <a:pPr>
              <a:defRPr/>
            </a:pPr>
            <a:r>
              <a:rPr lang="en-US">
                <a:solidFill>
                  <a:srgbClr val="000000"/>
                </a:solidFill>
              </a:rPr>
              <a:t>00 Month 2010</a:t>
            </a:r>
            <a:endParaRPr lang="en-GB">
              <a:solidFill>
                <a:srgbClr val="000000"/>
              </a:solidFill>
            </a:endParaRPr>
          </a:p>
        </p:txBody>
      </p:sp>
      <p:sp>
        <p:nvSpPr>
          <p:cNvPr id="8" name="Rectangle 6"/>
          <p:cNvSpPr>
            <a:spLocks noGrp="1" noChangeArrowheads="1"/>
          </p:cNvSpPr>
          <p:nvPr>
            <p:ph type="ftr" sz="quarter" idx="11"/>
          </p:nvPr>
        </p:nvSpPr>
        <p:spPr>
          <a:xfrm>
            <a:off x="5858672" y="6475415"/>
            <a:ext cx="519373" cy="123111"/>
          </a:xfrm>
        </p:spPr>
        <p:txBody>
          <a:bodyPr wrap="none"/>
          <a:lstStyle>
            <a:lvl1pPr>
              <a:defRPr/>
            </a:lvl1pPr>
          </a:lstStyle>
          <a:p>
            <a:pPr>
              <a:defRPr/>
            </a:pPr>
            <a:r>
              <a:rPr lang="en-GB">
                <a:solidFill>
                  <a:srgbClr val="000000"/>
                </a:solidFill>
              </a:rPr>
              <a:t>06/05/2011</a:t>
            </a:r>
          </a:p>
        </p:txBody>
      </p:sp>
      <p:sp>
        <p:nvSpPr>
          <p:cNvPr id="9" name="Rectangle 7"/>
          <p:cNvSpPr>
            <a:spLocks noGrp="1" noChangeArrowheads="1"/>
          </p:cNvSpPr>
          <p:nvPr>
            <p:ph type="sldNum" sz="quarter" idx="12"/>
          </p:nvPr>
        </p:nvSpPr>
        <p:spPr>
          <a:xfrm>
            <a:off x="8618916" y="6475415"/>
            <a:ext cx="125034" cy="123111"/>
          </a:xfrm>
        </p:spPr>
        <p:txBody>
          <a:bodyPr/>
          <a:lstStyle>
            <a:lvl1pPr>
              <a:defRPr/>
            </a:lvl1pPr>
          </a:lstStyle>
          <a:p>
            <a:pPr>
              <a:defRPr/>
            </a:pPr>
            <a:fld id="{26047816-D193-40ED-B076-A49BFA8F8F4E}" type="slidenum">
              <a:rPr lang="en-GB">
                <a:solidFill>
                  <a:srgbClr val="000000"/>
                </a:solidFill>
              </a:rPr>
              <a:pPr>
                <a:defRPr/>
              </a:pPr>
              <a:t>‹#›</a:t>
            </a:fld>
            <a:endParaRPr lang="en-GB" dirty="0">
              <a:solidFill>
                <a:srgbClr val="000000"/>
              </a:solidFill>
            </a:endParaRPr>
          </a:p>
        </p:txBody>
      </p:sp>
    </p:spTree>
    <p:extLst>
      <p:ext uri="{BB962C8B-B14F-4D97-AF65-F5344CB8AC3E}">
        <p14:creationId xmlns:p14="http://schemas.microsoft.com/office/powerpoint/2010/main" xmlns="" val="2130897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000000"/>
                </a:solidFill>
              </a:rPr>
              <a:t>00 Month 2010</a:t>
            </a: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06/05/2011</a:t>
            </a:r>
          </a:p>
        </p:txBody>
      </p:sp>
      <p:sp>
        <p:nvSpPr>
          <p:cNvPr id="6" name="Rectangle 6"/>
          <p:cNvSpPr>
            <a:spLocks noGrp="1" noChangeArrowheads="1"/>
          </p:cNvSpPr>
          <p:nvPr>
            <p:ph type="sldNum" sz="quarter" idx="12"/>
          </p:nvPr>
        </p:nvSpPr>
        <p:spPr>
          <a:ln/>
        </p:spPr>
        <p:txBody>
          <a:bodyPr/>
          <a:lstStyle>
            <a:lvl1pPr>
              <a:defRPr/>
            </a:lvl1pPr>
          </a:lstStyle>
          <a:p>
            <a:pPr>
              <a:defRPr/>
            </a:pPr>
            <a:fld id="{831F80BE-6CF3-44AF-90D6-4C57AFF80A1E}" type="slidenum">
              <a:rPr lang="en-GB">
                <a:solidFill>
                  <a:srgbClr val="000000"/>
                </a:solidFill>
              </a:rPr>
              <a:pPr>
                <a:defRPr/>
              </a:pPr>
              <a:t>‹#›</a:t>
            </a:fld>
            <a:endParaRPr lang="en-GB" dirty="0">
              <a:solidFill>
                <a:srgbClr val="000000"/>
              </a:solidFill>
            </a:endParaRPr>
          </a:p>
        </p:txBody>
      </p:sp>
    </p:spTree>
    <p:extLst>
      <p:ext uri="{BB962C8B-B14F-4D97-AF65-F5344CB8AC3E}">
        <p14:creationId xmlns:p14="http://schemas.microsoft.com/office/powerpoint/2010/main" xmlns="" val="18898564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000000"/>
                </a:solidFill>
              </a:rPr>
              <a:t>00 Month 2010</a:t>
            </a: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06/05/2011</a:t>
            </a:r>
          </a:p>
        </p:txBody>
      </p:sp>
      <p:sp>
        <p:nvSpPr>
          <p:cNvPr id="6" name="Rectangle 6"/>
          <p:cNvSpPr>
            <a:spLocks noGrp="1" noChangeArrowheads="1"/>
          </p:cNvSpPr>
          <p:nvPr>
            <p:ph type="sldNum" sz="quarter" idx="12"/>
          </p:nvPr>
        </p:nvSpPr>
        <p:spPr>
          <a:ln/>
        </p:spPr>
        <p:txBody>
          <a:bodyPr/>
          <a:lstStyle>
            <a:lvl1pPr>
              <a:defRPr/>
            </a:lvl1pPr>
          </a:lstStyle>
          <a:p>
            <a:pPr>
              <a:defRPr/>
            </a:pPr>
            <a:fld id="{32F6DB50-A4DB-4B42-AC1C-DCC389C9C811}" type="slidenum">
              <a:rPr lang="en-GB">
                <a:solidFill>
                  <a:srgbClr val="000000"/>
                </a:solidFill>
              </a:rPr>
              <a:pPr>
                <a:defRPr/>
              </a:pPr>
              <a:t>‹#›</a:t>
            </a:fld>
            <a:endParaRPr lang="en-GB" dirty="0">
              <a:solidFill>
                <a:srgbClr val="000000"/>
              </a:solidFill>
            </a:endParaRPr>
          </a:p>
        </p:txBody>
      </p:sp>
    </p:spTree>
    <p:extLst>
      <p:ext uri="{BB962C8B-B14F-4D97-AF65-F5344CB8AC3E}">
        <p14:creationId xmlns:p14="http://schemas.microsoft.com/office/powerpoint/2010/main" xmlns="" val="9868550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9101" y="1308100"/>
            <a:ext cx="4079875" cy="4883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6" y="1308100"/>
            <a:ext cx="4081463" cy="4883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000000"/>
                </a:solidFill>
              </a:rPr>
              <a:t>00 Month 2010</a:t>
            </a:r>
            <a:endParaRPr lang="en-GB">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06/05/2011</a:t>
            </a:r>
          </a:p>
        </p:txBody>
      </p:sp>
      <p:sp>
        <p:nvSpPr>
          <p:cNvPr id="7" name="Rectangle 6"/>
          <p:cNvSpPr>
            <a:spLocks noGrp="1" noChangeArrowheads="1"/>
          </p:cNvSpPr>
          <p:nvPr>
            <p:ph type="sldNum" sz="quarter" idx="12"/>
          </p:nvPr>
        </p:nvSpPr>
        <p:spPr>
          <a:ln/>
        </p:spPr>
        <p:txBody>
          <a:bodyPr/>
          <a:lstStyle>
            <a:lvl1pPr>
              <a:defRPr/>
            </a:lvl1pPr>
          </a:lstStyle>
          <a:p>
            <a:pPr>
              <a:defRPr/>
            </a:pPr>
            <a:fld id="{EF430F46-0A6B-40E5-985D-514AF06110F5}" type="slidenum">
              <a:rPr lang="en-GB">
                <a:solidFill>
                  <a:srgbClr val="000000"/>
                </a:solidFill>
              </a:rPr>
              <a:pPr>
                <a:defRPr/>
              </a:pPr>
              <a:t>‹#›</a:t>
            </a:fld>
            <a:endParaRPr lang="en-GB" dirty="0">
              <a:solidFill>
                <a:srgbClr val="000000"/>
              </a:solidFill>
            </a:endParaRPr>
          </a:p>
        </p:txBody>
      </p:sp>
    </p:spTree>
    <p:extLst>
      <p:ext uri="{BB962C8B-B14F-4D97-AF65-F5344CB8AC3E}">
        <p14:creationId xmlns:p14="http://schemas.microsoft.com/office/powerpoint/2010/main" xmlns="" val="20725923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solidFill>
                  <a:srgbClr val="000000"/>
                </a:solidFill>
              </a:rPr>
              <a:t>00 Month 2010</a:t>
            </a:r>
            <a:endParaRPr lang="en-GB">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06/05/2011</a:t>
            </a:r>
          </a:p>
        </p:txBody>
      </p:sp>
      <p:sp>
        <p:nvSpPr>
          <p:cNvPr id="9" name="Rectangle 6"/>
          <p:cNvSpPr>
            <a:spLocks noGrp="1" noChangeArrowheads="1"/>
          </p:cNvSpPr>
          <p:nvPr>
            <p:ph type="sldNum" sz="quarter" idx="12"/>
          </p:nvPr>
        </p:nvSpPr>
        <p:spPr>
          <a:ln/>
        </p:spPr>
        <p:txBody>
          <a:bodyPr/>
          <a:lstStyle>
            <a:lvl1pPr>
              <a:defRPr/>
            </a:lvl1pPr>
          </a:lstStyle>
          <a:p>
            <a:pPr>
              <a:defRPr/>
            </a:pPr>
            <a:fld id="{6345CF04-71B9-44E2-9BAD-9CFDD863A3E5}" type="slidenum">
              <a:rPr lang="en-GB">
                <a:solidFill>
                  <a:srgbClr val="000000"/>
                </a:solidFill>
              </a:rPr>
              <a:pPr>
                <a:defRPr/>
              </a:pPr>
              <a:t>‹#›</a:t>
            </a:fld>
            <a:endParaRPr lang="en-GB" dirty="0">
              <a:solidFill>
                <a:srgbClr val="000000"/>
              </a:solidFill>
            </a:endParaRPr>
          </a:p>
        </p:txBody>
      </p:sp>
    </p:spTree>
    <p:extLst>
      <p:ext uri="{BB962C8B-B14F-4D97-AF65-F5344CB8AC3E}">
        <p14:creationId xmlns:p14="http://schemas.microsoft.com/office/powerpoint/2010/main" xmlns="" val="13790669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000000"/>
                </a:solidFill>
              </a:rPr>
              <a:t>00 Month 2010</a:t>
            </a:r>
            <a:endParaRPr lang="en-GB">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06/05/2011</a:t>
            </a:r>
          </a:p>
        </p:txBody>
      </p:sp>
      <p:sp>
        <p:nvSpPr>
          <p:cNvPr id="5" name="Rectangle 6"/>
          <p:cNvSpPr>
            <a:spLocks noGrp="1" noChangeArrowheads="1"/>
          </p:cNvSpPr>
          <p:nvPr>
            <p:ph type="sldNum" sz="quarter" idx="12"/>
          </p:nvPr>
        </p:nvSpPr>
        <p:spPr>
          <a:ln/>
        </p:spPr>
        <p:txBody>
          <a:bodyPr/>
          <a:lstStyle>
            <a:lvl1pPr>
              <a:defRPr/>
            </a:lvl1pPr>
          </a:lstStyle>
          <a:p>
            <a:pPr>
              <a:defRPr/>
            </a:pPr>
            <a:fld id="{36FE1C9F-6236-4665-9F83-90ED21B82BCF}" type="slidenum">
              <a:rPr lang="en-GB">
                <a:solidFill>
                  <a:srgbClr val="000000"/>
                </a:solidFill>
              </a:rPr>
              <a:pPr>
                <a:defRPr/>
              </a:pPr>
              <a:t>‹#›</a:t>
            </a:fld>
            <a:endParaRPr lang="en-GB" dirty="0">
              <a:solidFill>
                <a:srgbClr val="000000"/>
              </a:solidFill>
            </a:endParaRPr>
          </a:p>
        </p:txBody>
      </p:sp>
    </p:spTree>
    <p:extLst>
      <p:ext uri="{BB962C8B-B14F-4D97-AF65-F5344CB8AC3E}">
        <p14:creationId xmlns:p14="http://schemas.microsoft.com/office/powerpoint/2010/main" xmlns="" val="2019901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solidFill>
                  <a:srgbClr val="000000"/>
                </a:solidFill>
              </a:rPr>
              <a:t>00 Month 2010</a:t>
            </a:r>
            <a:endParaRPr lang="en-GB">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06/05/2011</a:t>
            </a:r>
          </a:p>
        </p:txBody>
      </p:sp>
      <p:sp>
        <p:nvSpPr>
          <p:cNvPr id="4" name="Rectangle 6"/>
          <p:cNvSpPr>
            <a:spLocks noGrp="1" noChangeArrowheads="1"/>
          </p:cNvSpPr>
          <p:nvPr>
            <p:ph type="sldNum" sz="quarter" idx="12"/>
          </p:nvPr>
        </p:nvSpPr>
        <p:spPr>
          <a:ln/>
        </p:spPr>
        <p:txBody>
          <a:bodyPr/>
          <a:lstStyle>
            <a:lvl1pPr>
              <a:defRPr/>
            </a:lvl1pPr>
          </a:lstStyle>
          <a:p>
            <a:pPr>
              <a:defRPr/>
            </a:pPr>
            <a:fld id="{2236512D-ED24-4E3B-BB48-5F1AAB24459B}" type="slidenum">
              <a:rPr lang="en-GB">
                <a:solidFill>
                  <a:srgbClr val="000000"/>
                </a:solidFill>
              </a:rPr>
              <a:pPr>
                <a:defRPr/>
              </a:pPr>
              <a:t>‹#›</a:t>
            </a:fld>
            <a:endParaRPr lang="en-GB" dirty="0">
              <a:solidFill>
                <a:srgbClr val="000000"/>
              </a:solidFill>
            </a:endParaRPr>
          </a:p>
        </p:txBody>
      </p:sp>
    </p:spTree>
    <p:extLst>
      <p:ext uri="{BB962C8B-B14F-4D97-AF65-F5344CB8AC3E}">
        <p14:creationId xmlns:p14="http://schemas.microsoft.com/office/powerpoint/2010/main" xmlns="" val="15930409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000000"/>
                </a:solidFill>
              </a:rPr>
              <a:t>00 Month 2010</a:t>
            </a:r>
            <a:endParaRPr lang="en-GB">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06/05/2011</a:t>
            </a:r>
          </a:p>
        </p:txBody>
      </p:sp>
      <p:sp>
        <p:nvSpPr>
          <p:cNvPr id="7" name="Rectangle 6"/>
          <p:cNvSpPr>
            <a:spLocks noGrp="1" noChangeArrowheads="1"/>
          </p:cNvSpPr>
          <p:nvPr>
            <p:ph type="sldNum" sz="quarter" idx="12"/>
          </p:nvPr>
        </p:nvSpPr>
        <p:spPr>
          <a:ln/>
        </p:spPr>
        <p:txBody>
          <a:bodyPr/>
          <a:lstStyle>
            <a:lvl1pPr>
              <a:defRPr/>
            </a:lvl1pPr>
          </a:lstStyle>
          <a:p>
            <a:pPr>
              <a:defRPr/>
            </a:pPr>
            <a:fld id="{E6F406D4-F166-4885-A205-3593C2B9C924}" type="slidenum">
              <a:rPr lang="en-GB">
                <a:solidFill>
                  <a:srgbClr val="000000"/>
                </a:solidFill>
              </a:rPr>
              <a:pPr>
                <a:defRPr/>
              </a:pPr>
              <a:t>‹#›</a:t>
            </a:fld>
            <a:endParaRPr lang="en-GB" dirty="0">
              <a:solidFill>
                <a:srgbClr val="000000"/>
              </a:solidFill>
            </a:endParaRPr>
          </a:p>
        </p:txBody>
      </p:sp>
    </p:spTree>
    <p:extLst>
      <p:ext uri="{BB962C8B-B14F-4D97-AF65-F5344CB8AC3E}">
        <p14:creationId xmlns:p14="http://schemas.microsoft.com/office/powerpoint/2010/main" xmlns="" val="32660581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000000"/>
                </a:solidFill>
              </a:rPr>
              <a:t>00 Month 2010</a:t>
            </a:r>
            <a:endParaRPr lang="en-GB">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06/05/2011</a:t>
            </a:r>
          </a:p>
        </p:txBody>
      </p:sp>
      <p:sp>
        <p:nvSpPr>
          <p:cNvPr id="7" name="Rectangle 6"/>
          <p:cNvSpPr>
            <a:spLocks noGrp="1" noChangeArrowheads="1"/>
          </p:cNvSpPr>
          <p:nvPr>
            <p:ph type="sldNum" sz="quarter" idx="12"/>
          </p:nvPr>
        </p:nvSpPr>
        <p:spPr>
          <a:ln/>
        </p:spPr>
        <p:txBody>
          <a:bodyPr/>
          <a:lstStyle>
            <a:lvl1pPr>
              <a:defRPr/>
            </a:lvl1pPr>
          </a:lstStyle>
          <a:p>
            <a:pPr>
              <a:defRPr/>
            </a:pPr>
            <a:fld id="{EE220975-8BC5-4489-96F0-09B607F8F01F}" type="slidenum">
              <a:rPr lang="en-GB">
                <a:solidFill>
                  <a:srgbClr val="000000"/>
                </a:solidFill>
              </a:rPr>
              <a:pPr>
                <a:defRPr/>
              </a:pPr>
              <a:t>‹#›</a:t>
            </a:fld>
            <a:endParaRPr lang="en-GB" dirty="0">
              <a:solidFill>
                <a:srgbClr val="000000"/>
              </a:solidFill>
            </a:endParaRPr>
          </a:p>
        </p:txBody>
      </p:sp>
    </p:spTree>
    <p:extLst>
      <p:ext uri="{BB962C8B-B14F-4D97-AF65-F5344CB8AC3E}">
        <p14:creationId xmlns:p14="http://schemas.microsoft.com/office/powerpoint/2010/main" xmlns="" val="20414134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000000"/>
                </a:solidFill>
              </a:rPr>
              <a:t>00 Month 2010</a:t>
            </a: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06/05/2011</a:t>
            </a:r>
          </a:p>
        </p:txBody>
      </p:sp>
      <p:sp>
        <p:nvSpPr>
          <p:cNvPr id="6" name="Rectangle 6"/>
          <p:cNvSpPr>
            <a:spLocks noGrp="1" noChangeArrowheads="1"/>
          </p:cNvSpPr>
          <p:nvPr>
            <p:ph type="sldNum" sz="quarter" idx="12"/>
          </p:nvPr>
        </p:nvSpPr>
        <p:spPr>
          <a:ln/>
        </p:spPr>
        <p:txBody>
          <a:bodyPr/>
          <a:lstStyle>
            <a:lvl1pPr>
              <a:defRPr/>
            </a:lvl1pPr>
          </a:lstStyle>
          <a:p>
            <a:pPr>
              <a:defRPr/>
            </a:pPr>
            <a:fld id="{6CCA2875-3DB5-4C1F-B2B7-14AF83CAC99D}" type="slidenum">
              <a:rPr lang="en-GB">
                <a:solidFill>
                  <a:srgbClr val="000000"/>
                </a:solidFill>
              </a:rPr>
              <a:pPr>
                <a:defRPr/>
              </a:pPr>
              <a:t>‹#›</a:t>
            </a:fld>
            <a:endParaRPr lang="en-GB" dirty="0">
              <a:solidFill>
                <a:srgbClr val="000000"/>
              </a:solidFill>
            </a:endParaRPr>
          </a:p>
        </p:txBody>
      </p:sp>
    </p:spTree>
    <p:extLst>
      <p:ext uri="{BB962C8B-B14F-4D97-AF65-F5344CB8AC3E}">
        <p14:creationId xmlns:p14="http://schemas.microsoft.com/office/powerpoint/2010/main" xmlns="" val="22060915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0039" y="298450"/>
            <a:ext cx="2082800" cy="5892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1638" y="298450"/>
            <a:ext cx="6096000" cy="5892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000000"/>
                </a:solidFill>
              </a:rPr>
              <a:t>00 Month 2010</a:t>
            </a: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GB">
                <a:solidFill>
                  <a:srgbClr val="000000"/>
                </a:solidFill>
              </a:rPr>
              <a:t>06/05/2011</a:t>
            </a:r>
          </a:p>
        </p:txBody>
      </p:sp>
      <p:sp>
        <p:nvSpPr>
          <p:cNvPr id="6" name="Rectangle 6"/>
          <p:cNvSpPr>
            <a:spLocks noGrp="1" noChangeArrowheads="1"/>
          </p:cNvSpPr>
          <p:nvPr>
            <p:ph type="sldNum" sz="quarter" idx="12"/>
          </p:nvPr>
        </p:nvSpPr>
        <p:spPr>
          <a:ln/>
        </p:spPr>
        <p:txBody>
          <a:bodyPr/>
          <a:lstStyle>
            <a:lvl1pPr>
              <a:defRPr/>
            </a:lvl1pPr>
          </a:lstStyle>
          <a:p>
            <a:pPr>
              <a:defRPr/>
            </a:pPr>
            <a:fld id="{525204EB-225F-4814-A0E9-25D25CC8F387}" type="slidenum">
              <a:rPr lang="en-GB">
                <a:solidFill>
                  <a:srgbClr val="000000"/>
                </a:solidFill>
              </a:rPr>
              <a:pPr>
                <a:defRPr/>
              </a:pPr>
              <a:t>‹#›</a:t>
            </a:fld>
            <a:endParaRPr lang="en-GB" dirty="0">
              <a:solidFill>
                <a:srgbClr val="000000"/>
              </a:solidFill>
            </a:endParaRPr>
          </a:p>
        </p:txBody>
      </p:sp>
    </p:spTree>
    <p:extLst>
      <p:ext uri="{BB962C8B-B14F-4D97-AF65-F5344CB8AC3E}">
        <p14:creationId xmlns:p14="http://schemas.microsoft.com/office/powerpoint/2010/main" xmlns="" val="15518109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1638" y="298450"/>
            <a:ext cx="7618412" cy="350838"/>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19100" y="1308100"/>
            <a:ext cx="8313738" cy="4883150"/>
          </a:xfrm>
        </p:spPr>
        <p:txBody>
          <a:bodyPr/>
          <a:lstStyle/>
          <a:p>
            <a:pPr lvl="0"/>
            <a:endParaRPr lang="en-GB" noProof="0" dirty="0" smtClean="0"/>
          </a:p>
        </p:txBody>
      </p:sp>
      <p:sp>
        <p:nvSpPr>
          <p:cNvPr id="4" name="Rectangle 4"/>
          <p:cNvSpPr>
            <a:spLocks noGrp="1" noChangeArrowheads="1"/>
          </p:cNvSpPr>
          <p:nvPr>
            <p:ph type="dt" sz="half" idx="10"/>
          </p:nvPr>
        </p:nvSpPr>
        <p:spPr/>
        <p:txBody>
          <a:bodyPr/>
          <a:lstStyle>
            <a:lvl1pPr>
              <a:defRPr/>
            </a:lvl1pPr>
          </a:lstStyle>
          <a:p>
            <a:pPr>
              <a:defRPr/>
            </a:pPr>
            <a:r>
              <a:rPr lang="en-US">
                <a:solidFill>
                  <a:srgbClr val="000000"/>
                </a:solidFill>
              </a:rPr>
              <a:t>00 Month 2010</a:t>
            </a:r>
          </a:p>
        </p:txBody>
      </p:sp>
      <p:sp>
        <p:nvSpPr>
          <p:cNvPr id="5" name="Rectangle 5"/>
          <p:cNvSpPr>
            <a:spLocks noGrp="1" noChangeArrowheads="1"/>
          </p:cNvSpPr>
          <p:nvPr>
            <p:ph type="ftr" sz="quarter" idx="11"/>
          </p:nvPr>
        </p:nvSpPr>
        <p:spPr/>
        <p:txBody>
          <a:bodyPr/>
          <a:lstStyle>
            <a:lvl1pPr>
              <a:defRPr/>
            </a:lvl1pPr>
          </a:lstStyle>
          <a:p>
            <a:pPr>
              <a:defRPr/>
            </a:pPr>
            <a:r>
              <a:rPr lang="en-US">
                <a:solidFill>
                  <a:srgbClr val="000000"/>
                </a:solidFill>
              </a:rPr>
              <a:t>06/05/2011</a:t>
            </a:r>
          </a:p>
        </p:txBody>
      </p:sp>
      <p:sp>
        <p:nvSpPr>
          <p:cNvPr id="6" name="Rectangle 6"/>
          <p:cNvSpPr>
            <a:spLocks noGrp="1" noChangeArrowheads="1"/>
          </p:cNvSpPr>
          <p:nvPr>
            <p:ph type="sldNum" sz="quarter" idx="12"/>
          </p:nvPr>
        </p:nvSpPr>
        <p:spPr/>
        <p:txBody>
          <a:bodyPr/>
          <a:lstStyle>
            <a:lvl1pPr>
              <a:defRPr/>
            </a:lvl1pPr>
          </a:lstStyle>
          <a:p>
            <a:pPr>
              <a:defRPr/>
            </a:pPr>
            <a:fld id="{65FC3FBE-7E27-463A-AE78-18D5202BBA7F}"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7828597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4B063D0-FB89-43A5-AA4A-267FF9942D5E}" type="datetime1">
              <a:rPr lang="en-IN" smtClean="0">
                <a:solidFill>
                  <a:prstClr val="black">
                    <a:tint val="75000"/>
                  </a:prstClr>
                </a:solidFill>
              </a:rPr>
              <a:pPr/>
              <a:t>21-10-2019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A25C834E-DE24-4EBF-8A29-12A246A3F0A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13655098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CC2FED-1AC0-45B8-A1EA-6B06E9084378}" type="datetime1">
              <a:rPr lang="en-IN" smtClean="0">
                <a:solidFill>
                  <a:prstClr val="black">
                    <a:tint val="75000"/>
                  </a:prstClr>
                </a:solidFill>
              </a:rPr>
              <a:pPr/>
              <a:t>21-10-2019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A25C834E-DE24-4EBF-8A29-12A246A3F0A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26171634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FE284-2377-4795-9C27-16A5D6940DE4}" type="datetime1">
              <a:rPr lang="en-IN" smtClean="0">
                <a:solidFill>
                  <a:prstClr val="black">
                    <a:tint val="75000"/>
                  </a:prstClr>
                </a:solidFill>
              </a:rPr>
              <a:pPr/>
              <a:t>21-10-2019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A25C834E-DE24-4EBF-8A29-12A246A3F0A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23799730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67DBE7C-BAF5-4301-9C11-90B31D39E365}" type="datetime1">
              <a:rPr lang="en-IN" smtClean="0">
                <a:solidFill>
                  <a:prstClr val="black">
                    <a:tint val="75000"/>
                  </a:prstClr>
                </a:solidFill>
              </a:rPr>
              <a:pPr/>
              <a:t>21-10-2019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A25C834E-DE24-4EBF-8A29-12A246A3F0A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4169872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9144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 y="9144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DB489D4-0690-4C7E-BBF9-6E4C568045B3}" type="datetime1">
              <a:rPr lang="en-IN" smtClean="0">
                <a:solidFill>
                  <a:prstClr val="black">
                    <a:tint val="75000"/>
                  </a:prstClr>
                </a:solidFill>
              </a:rPr>
              <a:pPr/>
              <a:t>21-10-2019</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A25C834E-DE24-4EBF-8A29-12A246A3F0A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11713966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9624A92-B4F9-4179-8987-6CFB9E05726F}" type="datetime1">
              <a:rPr lang="en-IN" smtClean="0">
                <a:solidFill>
                  <a:prstClr val="black">
                    <a:tint val="75000"/>
                  </a:prstClr>
                </a:solidFill>
              </a:rPr>
              <a:pPr/>
              <a:t>21-10-2019</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A25C834E-DE24-4EBF-8A29-12A246A3F0A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10976164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7B3B5-9569-4868-9E3C-7A005CD00726}" type="datetime1">
              <a:rPr lang="en-IN" smtClean="0">
                <a:solidFill>
                  <a:prstClr val="black">
                    <a:tint val="75000"/>
                  </a:prstClr>
                </a:solidFill>
              </a:rPr>
              <a:pPr/>
              <a:t>21-10-2019</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A25C834E-DE24-4EBF-8A29-12A246A3F0A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30254069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D6ECCC-69B7-4B5C-815F-6528BDEFD1F1}" type="datetime1">
              <a:rPr lang="en-IN" smtClean="0">
                <a:solidFill>
                  <a:prstClr val="black">
                    <a:tint val="75000"/>
                  </a:prstClr>
                </a:solidFill>
              </a:rPr>
              <a:pPr/>
              <a:t>21-10-2019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A25C834E-DE24-4EBF-8A29-12A246A3F0A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15048454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8BAF6E-AD7B-401E-B67C-7AAB54E7C1AE}" type="datetime1">
              <a:rPr lang="en-IN" smtClean="0">
                <a:solidFill>
                  <a:prstClr val="black">
                    <a:tint val="75000"/>
                  </a:prstClr>
                </a:solidFill>
              </a:rPr>
              <a:pPr/>
              <a:t>21-10-2019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A25C834E-DE24-4EBF-8A29-12A246A3F0A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6192338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F18E3C-7F1F-4DAC-9AC2-DA628F7D8CC9}" type="datetime1">
              <a:rPr lang="en-IN" smtClean="0">
                <a:solidFill>
                  <a:prstClr val="black">
                    <a:tint val="75000"/>
                  </a:prstClr>
                </a:solidFill>
              </a:rPr>
              <a:pPr/>
              <a:t>21-10-2019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A25C834E-DE24-4EBF-8A29-12A246A3F0A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4619318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665F32-03EB-4F21-A5A3-A2CC14349109}" type="datetime1">
              <a:rPr lang="en-IN" smtClean="0">
                <a:solidFill>
                  <a:prstClr val="black">
                    <a:tint val="75000"/>
                  </a:prstClr>
                </a:solidFill>
              </a:rPr>
              <a:pPr/>
              <a:t>21-10-2019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A25C834E-DE24-4EBF-8A29-12A246A3F0A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37583920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rtlCol="0">
            <a:normAutofit/>
          </a:bodyPr>
          <a:lstStyle/>
          <a:p>
            <a:pPr lvl="0"/>
            <a:endParaRPr lang="en-US" noProof="0" smtClean="0"/>
          </a:p>
        </p:txBody>
      </p:sp>
      <p:sp>
        <p:nvSpPr>
          <p:cNvPr id="4" name="Date Placeholder 9"/>
          <p:cNvSpPr>
            <a:spLocks noGrp="1"/>
          </p:cNvSpPr>
          <p:nvPr>
            <p:ph type="dt" sz="half" idx="10"/>
          </p:nvPr>
        </p:nvSpPr>
        <p:spPr/>
        <p:txBody>
          <a:bodyPr/>
          <a:lstStyle>
            <a:lvl1pPr>
              <a:defRPr/>
            </a:lvl1pPr>
          </a:lstStyle>
          <a:p>
            <a:pPr>
              <a:defRPr/>
            </a:pPr>
            <a:fld id="{25789AAD-05A5-422F-9A15-0EFADE69D033}" type="datetime1">
              <a:rPr lang="en-IN" smtClean="0">
                <a:solidFill>
                  <a:prstClr val="black">
                    <a:tint val="75000"/>
                  </a:prstClr>
                </a:solidFill>
              </a:rPr>
              <a:pPr>
                <a:defRPr/>
              </a:pPr>
              <a:t>21-10-2019</a:t>
            </a:fld>
            <a:endParaRPr lang="en-US">
              <a:solidFill>
                <a:prstClr val="black">
                  <a:tint val="75000"/>
                </a:prst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17"/>
          <p:cNvSpPr>
            <a:spLocks noGrp="1"/>
          </p:cNvSpPr>
          <p:nvPr>
            <p:ph type="sldNum" sz="quarter" idx="12"/>
          </p:nvPr>
        </p:nvSpPr>
        <p:spPr/>
        <p:txBody>
          <a:bodyPr/>
          <a:lstStyle>
            <a:lvl1pPr>
              <a:defRPr/>
            </a:lvl1pPr>
          </a:lstStyle>
          <a:p>
            <a:pPr>
              <a:defRPr/>
            </a:pPr>
            <a:fld id="{21C4AF43-ACFF-4C95-BFEF-E38DA0779DB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356648422"/>
      </p:ext>
    </p:extLst>
  </p:cSld>
  <p:clrMapOvr>
    <a:masterClrMapping/>
  </p:clrMapOvr>
  <p:transition spd="slow">
    <p:plu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txBox="1">
            <a:spLocks noChangeArrowheads="1"/>
          </p:cNvSpPr>
          <p:nvPr/>
        </p:nvSpPr>
        <p:spPr bwMode="auto">
          <a:xfrm>
            <a:off x="7104185" y="6457950"/>
            <a:ext cx="1981200" cy="476250"/>
          </a:xfrm>
          <a:prstGeom prst="rect">
            <a:avLst/>
          </a:prstGeom>
          <a:noFill/>
          <a:ln w="9525">
            <a:noFill/>
            <a:miter lim="800000"/>
            <a:headEnd/>
            <a:tailEnd/>
          </a:ln>
          <a:effectLst/>
        </p:spPr>
        <p:txBody>
          <a:bodyPr anchor="ctr"/>
          <a:lstStyle>
            <a:lvl1pPr algn="r">
              <a:defRPr sz="1200" b="1"/>
            </a:lvl1pPr>
          </a:lstStyle>
          <a:p>
            <a:pPr>
              <a:defRPr/>
            </a:pPr>
            <a:fld id="{8F945C7D-AC16-42BD-97E2-89F0BCC3F925}" type="slidenum">
              <a:rPr lang="en-US" smtClean="0"/>
              <a:pPr>
                <a:defRPr/>
              </a:pPr>
              <a:t>‹#›</a:t>
            </a:fld>
            <a:endParaRPr lang="en-US"/>
          </a:p>
        </p:txBody>
      </p:sp>
      <p:sp>
        <p:nvSpPr>
          <p:cNvPr id="3" name="Rectangle 6"/>
          <p:cNvSpPr>
            <a:spLocks noGrp="1" noChangeArrowheads="1"/>
          </p:cNvSpPr>
          <p:nvPr>
            <p:ph type="sldNum" sz="quarter" idx="10"/>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3.jpe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2" descr="Slide-Base-011"/>
          <p:cNvPicPr>
            <a:picLocks noChangeAspect="1" noChangeArrowheads="1"/>
          </p:cNvPicPr>
          <p:nvPr/>
        </p:nvPicPr>
        <p:blipFill>
          <a:blip r:embed="rId13" cstate="print"/>
          <a:srcRect/>
          <a:stretch>
            <a:fillRect/>
          </a:stretch>
        </p:blipFill>
        <p:spPr bwMode="auto">
          <a:xfrm>
            <a:off x="-10258" y="-9525"/>
            <a:ext cx="9164516" cy="6877050"/>
          </a:xfrm>
          <a:prstGeom prst="rect">
            <a:avLst/>
          </a:prstGeom>
          <a:noFill/>
          <a:ln w="9525">
            <a:noFill/>
            <a:miter lim="800000"/>
            <a:headEnd/>
            <a:tailEnd/>
          </a:ln>
        </p:spPr>
      </p:pic>
      <p:sp>
        <p:nvSpPr>
          <p:cNvPr id="1027" name="Rectangle 8"/>
          <p:cNvSpPr>
            <a:spLocks noGrp="1" noChangeArrowheads="1"/>
          </p:cNvSpPr>
          <p:nvPr>
            <p:ph type="title"/>
          </p:nvPr>
        </p:nvSpPr>
        <p:spPr bwMode="auto">
          <a:xfrm>
            <a:off x="227135" y="152400"/>
            <a:ext cx="80010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Title of Slide</a:t>
            </a:r>
          </a:p>
        </p:txBody>
      </p:sp>
      <p:sp>
        <p:nvSpPr>
          <p:cNvPr id="1028" name="Rectangle 9"/>
          <p:cNvSpPr>
            <a:spLocks noGrp="1" noChangeArrowheads="1"/>
          </p:cNvSpPr>
          <p:nvPr>
            <p:ph type="body" idx="1"/>
          </p:nvPr>
        </p:nvSpPr>
        <p:spPr bwMode="auto">
          <a:xfrm>
            <a:off x="228600" y="9144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Text starts here</a:t>
            </a:r>
          </a:p>
          <a:p>
            <a:pPr lvl="1"/>
            <a:r>
              <a:rPr lang="en-US" smtClean="0"/>
              <a:t>Second level</a:t>
            </a:r>
          </a:p>
        </p:txBody>
      </p:sp>
      <p:sp>
        <p:nvSpPr>
          <p:cNvPr id="14346" name="Text Box 10"/>
          <p:cNvSpPr txBox="1">
            <a:spLocks noChangeArrowheads="1"/>
          </p:cNvSpPr>
          <p:nvPr/>
        </p:nvSpPr>
        <p:spPr bwMode="auto">
          <a:xfrm>
            <a:off x="76200" y="6565900"/>
            <a:ext cx="2133600" cy="274638"/>
          </a:xfrm>
          <a:prstGeom prst="rect">
            <a:avLst/>
          </a:prstGeom>
          <a:noFill/>
          <a:ln w="9525">
            <a:noFill/>
            <a:miter lim="800000"/>
            <a:headEnd/>
            <a:tailEnd/>
          </a:ln>
          <a:effectLst/>
        </p:spPr>
        <p:txBody>
          <a:bodyPr>
            <a:spAutoFit/>
          </a:bodyPr>
          <a:lstStyle/>
          <a:p>
            <a:pPr>
              <a:spcBef>
                <a:spcPct val="50000"/>
              </a:spcBef>
              <a:defRPr/>
            </a:pPr>
            <a:r>
              <a:rPr lang="en-US" sz="1200" b="1" dirty="0" smtClean="0">
                <a:latin typeface="Calibri" pitchFamily="34" charset="0"/>
              </a:rPr>
              <a:t>Jharia Division</a:t>
            </a:r>
            <a:endParaRPr lang="en-US" sz="1200" b="1" dirty="0">
              <a:latin typeface="Calibri" pitchFamily="34" charset="0"/>
            </a:endParaRPr>
          </a:p>
        </p:txBody>
      </p:sp>
      <p:sp>
        <p:nvSpPr>
          <p:cNvPr id="14342" name="Rectangle 6"/>
          <p:cNvSpPr>
            <a:spLocks noGrp="1" noChangeArrowheads="1"/>
          </p:cNvSpPr>
          <p:nvPr>
            <p:ph type="sldNum" sz="quarter" idx="4"/>
          </p:nvPr>
        </p:nvSpPr>
        <p:spPr bwMode="auto">
          <a:xfrm>
            <a:off x="7086600" y="6457950"/>
            <a:ext cx="19812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b="1">
                <a:latin typeface="Arial" charset="0"/>
                <a:cs typeface="Arial" charset="0"/>
              </a:defRPr>
            </a:lvl1pPr>
          </a:lstStyle>
          <a:p>
            <a:fld id="{B6F15528-21DE-4FAA-801E-634DDDAF4B2B}" type="slidenum">
              <a:rPr lang="en-US" smtClean="0"/>
              <a:pPr/>
              <a:t>‹#›</a:t>
            </a:fld>
            <a:endParaRPr lang="en-US"/>
          </a:p>
        </p:txBody>
      </p:sp>
      <p:sp>
        <p:nvSpPr>
          <p:cNvPr id="14349" name="Line 13"/>
          <p:cNvSpPr>
            <a:spLocks noChangeShapeType="1"/>
          </p:cNvSpPr>
          <p:nvPr/>
        </p:nvSpPr>
        <p:spPr bwMode="auto">
          <a:xfrm>
            <a:off x="0" y="6565900"/>
            <a:ext cx="9144000" cy="0"/>
          </a:xfrm>
          <a:prstGeom prst="line">
            <a:avLst/>
          </a:prstGeom>
          <a:noFill/>
          <a:ln w="3175">
            <a:solidFill>
              <a:srgbClr val="0000FF"/>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400" b="1">
          <a:solidFill>
            <a:srgbClr val="1166B0"/>
          </a:solidFill>
          <a:latin typeface="+mj-lt"/>
          <a:ea typeface="+mj-ea"/>
          <a:cs typeface="+mj-cs"/>
        </a:defRPr>
      </a:lvl1pPr>
      <a:lvl2pPr algn="l" rtl="0" eaLnBrk="1" fontAlgn="base" hangingPunct="1">
        <a:spcBef>
          <a:spcPct val="0"/>
        </a:spcBef>
        <a:spcAft>
          <a:spcPct val="0"/>
        </a:spcAft>
        <a:defRPr sz="2400" b="1">
          <a:solidFill>
            <a:srgbClr val="1166B0"/>
          </a:solidFill>
          <a:latin typeface="Arial" charset="0"/>
          <a:cs typeface="Arial" charset="0"/>
        </a:defRPr>
      </a:lvl2pPr>
      <a:lvl3pPr algn="l" rtl="0" eaLnBrk="1" fontAlgn="base" hangingPunct="1">
        <a:spcBef>
          <a:spcPct val="0"/>
        </a:spcBef>
        <a:spcAft>
          <a:spcPct val="0"/>
        </a:spcAft>
        <a:defRPr sz="2400" b="1">
          <a:solidFill>
            <a:srgbClr val="1166B0"/>
          </a:solidFill>
          <a:latin typeface="Arial" charset="0"/>
          <a:cs typeface="Arial" charset="0"/>
        </a:defRPr>
      </a:lvl3pPr>
      <a:lvl4pPr algn="l" rtl="0" eaLnBrk="1" fontAlgn="base" hangingPunct="1">
        <a:spcBef>
          <a:spcPct val="0"/>
        </a:spcBef>
        <a:spcAft>
          <a:spcPct val="0"/>
        </a:spcAft>
        <a:defRPr sz="2400" b="1">
          <a:solidFill>
            <a:srgbClr val="1166B0"/>
          </a:solidFill>
          <a:latin typeface="Arial" charset="0"/>
          <a:cs typeface="Arial" charset="0"/>
        </a:defRPr>
      </a:lvl4pPr>
      <a:lvl5pPr algn="l" rtl="0" eaLnBrk="1" fontAlgn="base" hangingPunct="1">
        <a:spcBef>
          <a:spcPct val="0"/>
        </a:spcBef>
        <a:spcAft>
          <a:spcPct val="0"/>
        </a:spcAft>
        <a:defRPr sz="2400" b="1">
          <a:solidFill>
            <a:srgbClr val="1166B0"/>
          </a:solidFill>
          <a:latin typeface="Arial" charset="0"/>
          <a:cs typeface="Arial" charset="0"/>
        </a:defRPr>
      </a:lvl5pPr>
      <a:lvl6pPr marL="457200" algn="l" rtl="0" eaLnBrk="1" fontAlgn="base" hangingPunct="1">
        <a:spcBef>
          <a:spcPct val="0"/>
        </a:spcBef>
        <a:spcAft>
          <a:spcPct val="0"/>
        </a:spcAft>
        <a:defRPr sz="2400" b="1">
          <a:solidFill>
            <a:srgbClr val="1166B0"/>
          </a:solidFill>
          <a:latin typeface="Arial" charset="0"/>
          <a:cs typeface="Arial" charset="0"/>
        </a:defRPr>
      </a:lvl6pPr>
      <a:lvl7pPr marL="914400" algn="l" rtl="0" eaLnBrk="1" fontAlgn="base" hangingPunct="1">
        <a:spcBef>
          <a:spcPct val="0"/>
        </a:spcBef>
        <a:spcAft>
          <a:spcPct val="0"/>
        </a:spcAft>
        <a:defRPr sz="2400" b="1">
          <a:solidFill>
            <a:srgbClr val="1166B0"/>
          </a:solidFill>
          <a:latin typeface="Arial" charset="0"/>
          <a:cs typeface="Arial" charset="0"/>
        </a:defRPr>
      </a:lvl7pPr>
      <a:lvl8pPr marL="1371600" algn="l" rtl="0" eaLnBrk="1" fontAlgn="base" hangingPunct="1">
        <a:spcBef>
          <a:spcPct val="0"/>
        </a:spcBef>
        <a:spcAft>
          <a:spcPct val="0"/>
        </a:spcAft>
        <a:defRPr sz="2400" b="1">
          <a:solidFill>
            <a:srgbClr val="1166B0"/>
          </a:solidFill>
          <a:latin typeface="Arial" charset="0"/>
          <a:cs typeface="Arial" charset="0"/>
        </a:defRPr>
      </a:lvl8pPr>
      <a:lvl9pPr marL="1828800" algn="l" rtl="0" eaLnBrk="1" fontAlgn="base" hangingPunct="1">
        <a:spcBef>
          <a:spcPct val="0"/>
        </a:spcBef>
        <a:spcAft>
          <a:spcPct val="0"/>
        </a:spcAft>
        <a:defRPr sz="2400" b="1">
          <a:solidFill>
            <a:srgbClr val="1166B0"/>
          </a:solidFill>
          <a:latin typeface="Arial" charset="0"/>
          <a:cs typeface="Arial" charset="0"/>
        </a:defRPr>
      </a:lvl9pPr>
    </p:titleStyle>
    <p:bodyStyle>
      <a:lvl1pPr marL="342900" indent="-342900" algn="l" rtl="0" eaLnBrk="1" fontAlgn="base" hangingPunct="1">
        <a:spcBef>
          <a:spcPct val="20000"/>
        </a:spcBef>
        <a:spcAft>
          <a:spcPct val="0"/>
        </a:spcAft>
        <a:buChar char="•"/>
        <a:defRPr sz="2000" b="1">
          <a:solidFill>
            <a:srgbClr val="1166B0"/>
          </a:solidFill>
          <a:latin typeface="+mn-lt"/>
          <a:ea typeface="+mn-ea"/>
          <a:cs typeface="+mn-cs"/>
        </a:defRPr>
      </a:lvl1pPr>
      <a:lvl2pPr marL="742950" indent="-285750" algn="l" rtl="0" eaLnBrk="1" fontAlgn="base" hangingPunct="1">
        <a:spcBef>
          <a:spcPct val="20000"/>
        </a:spcBef>
        <a:spcAft>
          <a:spcPct val="0"/>
        </a:spcAft>
        <a:buChar char="–"/>
        <a:defRPr sz="2000">
          <a:solidFill>
            <a:srgbClr val="1166B0"/>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12" descr="Slide-Base-011"/>
          <p:cNvPicPr>
            <a:picLocks noChangeAspect="1" noChangeArrowheads="1"/>
          </p:cNvPicPr>
          <p:nvPr/>
        </p:nvPicPr>
        <p:blipFill>
          <a:blip r:embed="rId14" cstate="print"/>
          <a:srcRect/>
          <a:stretch>
            <a:fillRect/>
          </a:stretch>
        </p:blipFill>
        <p:spPr bwMode="auto">
          <a:xfrm>
            <a:off x="-10258" y="-9525"/>
            <a:ext cx="9164516" cy="6877050"/>
          </a:xfrm>
          <a:prstGeom prst="rect">
            <a:avLst/>
          </a:prstGeom>
          <a:noFill/>
          <a:ln w="9525">
            <a:noFill/>
            <a:miter lim="800000"/>
            <a:headEnd/>
            <a:tailEnd/>
          </a:ln>
        </p:spPr>
      </p:pic>
      <p:sp>
        <p:nvSpPr>
          <p:cNvPr id="3075" name="Rectangle 8"/>
          <p:cNvSpPr>
            <a:spLocks noGrp="1" noChangeArrowheads="1"/>
          </p:cNvSpPr>
          <p:nvPr>
            <p:ph type="title"/>
          </p:nvPr>
        </p:nvSpPr>
        <p:spPr bwMode="auto">
          <a:xfrm>
            <a:off x="227135" y="152400"/>
            <a:ext cx="80010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Title of Slide</a:t>
            </a:r>
          </a:p>
        </p:txBody>
      </p:sp>
      <p:sp>
        <p:nvSpPr>
          <p:cNvPr id="3076" name="Rectangle 9"/>
          <p:cNvSpPr>
            <a:spLocks noGrp="1" noChangeArrowheads="1"/>
          </p:cNvSpPr>
          <p:nvPr>
            <p:ph type="body" idx="1"/>
          </p:nvPr>
        </p:nvSpPr>
        <p:spPr bwMode="auto">
          <a:xfrm>
            <a:off x="228600" y="9144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Text starts here</a:t>
            </a:r>
          </a:p>
          <a:p>
            <a:pPr lvl="1"/>
            <a:r>
              <a:rPr lang="en-US" dirty="0" smtClean="0"/>
              <a:t>Second level</a:t>
            </a:r>
          </a:p>
        </p:txBody>
      </p:sp>
      <p:sp>
        <p:nvSpPr>
          <p:cNvPr id="14346" name="Text Box 10"/>
          <p:cNvSpPr txBox="1">
            <a:spLocks noChangeArrowheads="1"/>
          </p:cNvSpPr>
          <p:nvPr/>
        </p:nvSpPr>
        <p:spPr bwMode="auto">
          <a:xfrm>
            <a:off x="76200" y="6565900"/>
            <a:ext cx="2133600" cy="274638"/>
          </a:xfrm>
          <a:prstGeom prst="rect">
            <a:avLst/>
          </a:prstGeom>
          <a:noFill/>
          <a:ln w="9525">
            <a:noFill/>
            <a:miter lim="800000"/>
            <a:headEnd/>
            <a:tailEnd/>
          </a:ln>
          <a:effectLst/>
        </p:spPr>
        <p:txBody>
          <a:bodyPr>
            <a:spAutoFit/>
          </a:bodyPr>
          <a:lstStyle/>
          <a:p>
            <a:pPr>
              <a:spcBef>
                <a:spcPct val="50000"/>
              </a:spcBef>
              <a:defRPr/>
            </a:pPr>
            <a:r>
              <a:rPr lang="en-US" sz="1200" b="1" dirty="0">
                <a:latin typeface="Arial" charset="0"/>
                <a:cs typeface="Arial" charset="0"/>
              </a:rPr>
              <a:t> </a:t>
            </a:r>
            <a:r>
              <a:rPr lang="en-US" sz="1200" b="1" dirty="0" smtClean="0">
                <a:latin typeface="Arial" charset="0"/>
                <a:cs typeface="Arial" charset="0"/>
              </a:rPr>
              <a:t>Jharia Division</a:t>
            </a:r>
            <a:endParaRPr lang="en-US" sz="1200" b="1" dirty="0">
              <a:latin typeface="Arial" charset="0"/>
              <a:cs typeface="Arial" charset="0"/>
            </a:endParaRPr>
          </a:p>
        </p:txBody>
      </p:sp>
      <p:sp>
        <p:nvSpPr>
          <p:cNvPr id="14342" name="Rectangle 6"/>
          <p:cNvSpPr>
            <a:spLocks noGrp="1" noChangeArrowheads="1"/>
          </p:cNvSpPr>
          <p:nvPr>
            <p:ph type="sldNum" sz="quarter" idx="4"/>
          </p:nvPr>
        </p:nvSpPr>
        <p:spPr bwMode="auto">
          <a:xfrm>
            <a:off x="7086600" y="6457950"/>
            <a:ext cx="19812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b="1">
                <a:latin typeface="Arial" charset="0"/>
                <a:cs typeface="Arial" charset="0"/>
              </a:defRPr>
            </a:lvl1pPr>
          </a:lstStyle>
          <a:p>
            <a:fld id="{375EB2E6-E067-481D-8C1E-130B4F82DBAE}" type="slidenum">
              <a:rPr lang="en-US" smtClean="0"/>
              <a:pPr/>
              <a:t>‹#›</a:t>
            </a:fld>
            <a:endParaRPr lang="en-US"/>
          </a:p>
        </p:txBody>
      </p:sp>
      <p:sp>
        <p:nvSpPr>
          <p:cNvPr id="14349" name="Line 13"/>
          <p:cNvSpPr>
            <a:spLocks noChangeShapeType="1"/>
          </p:cNvSpPr>
          <p:nvPr/>
        </p:nvSpPr>
        <p:spPr bwMode="auto">
          <a:xfrm>
            <a:off x="0" y="6565900"/>
            <a:ext cx="9144000" cy="0"/>
          </a:xfrm>
          <a:prstGeom prst="line">
            <a:avLst/>
          </a:prstGeom>
          <a:noFill/>
          <a:ln w="3175">
            <a:solidFill>
              <a:srgbClr val="0000FF"/>
            </a:solidFill>
            <a:round/>
            <a:headEnd/>
            <a:tailEnd/>
          </a:ln>
          <a:effectLst/>
        </p:spPr>
        <p:txBody>
          <a:bodyPr/>
          <a:lstStyle/>
          <a:p>
            <a:pPr>
              <a:defRPr/>
            </a:pPr>
            <a:endParaRPr lang="en-US">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rtl="0" eaLnBrk="1" fontAlgn="base" hangingPunct="1">
        <a:spcBef>
          <a:spcPct val="0"/>
        </a:spcBef>
        <a:spcAft>
          <a:spcPct val="0"/>
        </a:spcAft>
        <a:defRPr sz="2400" b="1">
          <a:solidFill>
            <a:srgbClr val="1166B0"/>
          </a:solidFill>
          <a:latin typeface="+mj-lt"/>
          <a:ea typeface="+mj-ea"/>
          <a:cs typeface="+mj-cs"/>
        </a:defRPr>
      </a:lvl1pPr>
      <a:lvl2pPr algn="l" rtl="0" eaLnBrk="1" fontAlgn="base" hangingPunct="1">
        <a:spcBef>
          <a:spcPct val="0"/>
        </a:spcBef>
        <a:spcAft>
          <a:spcPct val="0"/>
        </a:spcAft>
        <a:defRPr sz="2400" b="1">
          <a:solidFill>
            <a:srgbClr val="1166B0"/>
          </a:solidFill>
          <a:latin typeface="Arial" charset="0"/>
          <a:cs typeface="Arial" charset="0"/>
        </a:defRPr>
      </a:lvl2pPr>
      <a:lvl3pPr algn="l" rtl="0" eaLnBrk="1" fontAlgn="base" hangingPunct="1">
        <a:spcBef>
          <a:spcPct val="0"/>
        </a:spcBef>
        <a:spcAft>
          <a:spcPct val="0"/>
        </a:spcAft>
        <a:defRPr sz="2400" b="1">
          <a:solidFill>
            <a:srgbClr val="1166B0"/>
          </a:solidFill>
          <a:latin typeface="Arial" charset="0"/>
          <a:cs typeface="Arial" charset="0"/>
        </a:defRPr>
      </a:lvl3pPr>
      <a:lvl4pPr algn="l" rtl="0" eaLnBrk="1" fontAlgn="base" hangingPunct="1">
        <a:spcBef>
          <a:spcPct val="0"/>
        </a:spcBef>
        <a:spcAft>
          <a:spcPct val="0"/>
        </a:spcAft>
        <a:defRPr sz="2400" b="1">
          <a:solidFill>
            <a:srgbClr val="1166B0"/>
          </a:solidFill>
          <a:latin typeface="Arial" charset="0"/>
          <a:cs typeface="Arial" charset="0"/>
        </a:defRPr>
      </a:lvl4pPr>
      <a:lvl5pPr algn="l" rtl="0" eaLnBrk="1" fontAlgn="base" hangingPunct="1">
        <a:spcBef>
          <a:spcPct val="0"/>
        </a:spcBef>
        <a:spcAft>
          <a:spcPct val="0"/>
        </a:spcAft>
        <a:defRPr sz="2400" b="1">
          <a:solidFill>
            <a:srgbClr val="1166B0"/>
          </a:solidFill>
          <a:latin typeface="Arial" charset="0"/>
          <a:cs typeface="Arial" charset="0"/>
        </a:defRPr>
      </a:lvl5pPr>
      <a:lvl6pPr marL="457200" algn="l" rtl="0" eaLnBrk="1" fontAlgn="base" hangingPunct="1">
        <a:spcBef>
          <a:spcPct val="0"/>
        </a:spcBef>
        <a:spcAft>
          <a:spcPct val="0"/>
        </a:spcAft>
        <a:defRPr sz="2400" b="1">
          <a:solidFill>
            <a:srgbClr val="1166B0"/>
          </a:solidFill>
          <a:latin typeface="Arial" charset="0"/>
          <a:cs typeface="Arial" charset="0"/>
        </a:defRPr>
      </a:lvl6pPr>
      <a:lvl7pPr marL="914400" algn="l" rtl="0" eaLnBrk="1" fontAlgn="base" hangingPunct="1">
        <a:spcBef>
          <a:spcPct val="0"/>
        </a:spcBef>
        <a:spcAft>
          <a:spcPct val="0"/>
        </a:spcAft>
        <a:defRPr sz="2400" b="1">
          <a:solidFill>
            <a:srgbClr val="1166B0"/>
          </a:solidFill>
          <a:latin typeface="Arial" charset="0"/>
          <a:cs typeface="Arial" charset="0"/>
        </a:defRPr>
      </a:lvl7pPr>
      <a:lvl8pPr marL="1371600" algn="l" rtl="0" eaLnBrk="1" fontAlgn="base" hangingPunct="1">
        <a:spcBef>
          <a:spcPct val="0"/>
        </a:spcBef>
        <a:spcAft>
          <a:spcPct val="0"/>
        </a:spcAft>
        <a:defRPr sz="2400" b="1">
          <a:solidFill>
            <a:srgbClr val="1166B0"/>
          </a:solidFill>
          <a:latin typeface="Arial" charset="0"/>
          <a:cs typeface="Arial" charset="0"/>
        </a:defRPr>
      </a:lvl8pPr>
      <a:lvl9pPr marL="1828800" algn="l" rtl="0" eaLnBrk="1" fontAlgn="base" hangingPunct="1">
        <a:spcBef>
          <a:spcPct val="0"/>
        </a:spcBef>
        <a:spcAft>
          <a:spcPct val="0"/>
        </a:spcAft>
        <a:defRPr sz="2400" b="1">
          <a:solidFill>
            <a:srgbClr val="1166B0"/>
          </a:solidFill>
          <a:latin typeface="Arial" charset="0"/>
          <a:cs typeface="Arial" charset="0"/>
        </a:defRPr>
      </a:lvl9pPr>
    </p:titleStyle>
    <p:bodyStyle>
      <a:lvl1pPr marL="342900" indent="-342900" algn="l" rtl="0" eaLnBrk="1" fontAlgn="base" hangingPunct="1">
        <a:spcBef>
          <a:spcPct val="20000"/>
        </a:spcBef>
        <a:spcAft>
          <a:spcPct val="0"/>
        </a:spcAft>
        <a:buChar char="•"/>
        <a:defRPr sz="2000" b="1">
          <a:solidFill>
            <a:srgbClr val="1166B0"/>
          </a:solidFill>
          <a:latin typeface="+mn-lt"/>
          <a:ea typeface="+mn-ea"/>
          <a:cs typeface="+mn-cs"/>
        </a:defRPr>
      </a:lvl1pPr>
      <a:lvl2pPr marL="742950" indent="-285750" algn="l" rtl="0" eaLnBrk="1" fontAlgn="base" hangingPunct="1">
        <a:spcBef>
          <a:spcPct val="20000"/>
        </a:spcBef>
        <a:spcAft>
          <a:spcPct val="0"/>
        </a:spcAft>
        <a:buChar char="–"/>
        <a:defRPr sz="2000">
          <a:solidFill>
            <a:srgbClr val="1166B0"/>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8" descr="Tata_Blue_RGB_A4"/>
          <p:cNvPicPr>
            <a:picLocks noChangeAspect="1" noChangeArrowheads="1"/>
          </p:cNvPicPr>
          <p:nvPr/>
        </p:nvPicPr>
        <p:blipFill>
          <a:blip r:embed="rId14">
            <a:extLst>
              <a:ext uri="{28A0092B-C50C-407E-A947-70E740481C1C}">
                <a14:useLocalDpi xmlns:a14="http://schemas.microsoft.com/office/drawing/2010/main" xmlns="" val="0"/>
              </a:ext>
            </a:extLst>
          </a:blip>
          <a:srcRect/>
          <a:stretch>
            <a:fillRect/>
          </a:stretch>
        </p:blipFill>
        <p:spPr bwMode="auto">
          <a:xfrm>
            <a:off x="7958139" y="219075"/>
            <a:ext cx="852487"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1" name="Picture 29" descr="TataSteel_Blue_RGB_A4"/>
          <p:cNvPicPr>
            <a:picLocks noChangeAspect="1" noChangeArrowheads="1"/>
          </p:cNvPicPr>
          <p:nvPr/>
        </p:nvPicPr>
        <p:blipFill>
          <a:blip r:embed="rId15">
            <a:extLst>
              <a:ext uri="{28A0092B-C50C-407E-A947-70E740481C1C}">
                <a14:useLocalDpi xmlns:a14="http://schemas.microsoft.com/office/drawing/2010/main" xmlns="" val="0"/>
              </a:ext>
            </a:extLst>
          </a:blip>
          <a:srcRect/>
          <a:stretch>
            <a:fillRect/>
          </a:stretch>
        </p:blipFill>
        <p:spPr bwMode="auto">
          <a:xfrm>
            <a:off x="252413" y="6265865"/>
            <a:ext cx="1706562" cy="51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2" name="Rectangle 2"/>
          <p:cNvSpPr>
            <a:spLocks noGrp="1" noChangeArrowheads="1"/>
          </p:cNvSpPr>
          <p:nvPr>
            <p:ph type="title"/>
          </p:nvPr>
        </p:nvSpPr>
        <p:spPr bwMode="auto">
          <a:xfrm>
            <a:off x="401638" y="298450"/>
            <a:ext cx="7618412"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Master title style</a:t>
            </a:r>
          </a:p>
        </p:txBody>
      </p:sp>
      <p:sp>
        <p:nvSpPr>
          <p:cNvPr id="2053" name="Rectangle 3"/>
          <p:cNvSpPr>
            <a:spLocks noGrp="1" noChangeArrowheads="1"/>
          </p:cNvSpPr>
          <p:nvPr>
            <p:ph type="body" idx="1"/>
          </p:nvPr>
        </p:nvSpPr>
        <p:spPr bwMode="auto">
          <a:xfrm>
            <a:off x="419100" y="1308100"/>
            <a:ext cx="8313738" cy="4883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p:txBody>
      </p:sp>
      <p:sp>
        <p:nvSpPr>
          <p:cNvPr id="2" name="Rectangle 4"/>
          <p:cNvSpPr>
            <a:spLocks noGrp="1" noChangeArrowheads="1"/>
          </p:cNvSpPr>
          <p:nvPr>
            <p:ph type="dt" sz="half" idx="2"/>
          </p:nvPr>
        </p:nvSpPr>
        <p:spPr bwMode="auto">
          <a:xfrm>
            <a:off x="7369175" y="6475415"/>
            <a:ext cx="1058863" cy="122237"/>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sz="800">
                <a:latin typeface="Arial" pitchFamily="34" charset="0"/>
                <a:cs typeface="Arial" pitchFamily="34" charset="0"/>
              </a:defRPr>
            </a:lvl1pPr>
          </a:lstStyle>
          <a:p>
            <a:pPr algn="ctr" fontAlgn="base">
              <a:spcBef>
                <a:spcPct val="0"/>
              </a:spcBef>
              <a:spcAft>
                <a:spcPct val="0"/>
              </a:spcAft>
              <a:defRPr/>
            </a:pPr>
            <a:r>
              <a:rPr lang="en-US">
                <a:solidFill>
                  <a:srgbClr val="000000"/>
                </a:solidFill>
              </a:rPr>
              <a:t>00 Month 2010</a:t>
            </a:r>
            <a:endParaRPr lang="en-GB">
              <a:solidFill>
                <a:srgbClr val="000000"/>
              </a:solidFill>
            </a:endParaRPr>
          </a:p>
        </p:txBody>
      </p:sp>
      <p:sp>
        <p:nvSpPr>
          <p:cNvPr id="3" name="Rectangle 5"/>
          <p:cNvSpPr>
            <a:spLocks noGrp="1" noChangeArrowheads="1"/>
          </p:cNvSpPr>
          <p:nvPr>
            <p:ph type="ftr" sz="quarter" idx="3"/>
          </p:nvPr>
        </p:nvSpPr>
        <p:spPr bwMode="auto">
          <a:xfrm>
            <a:off x="5013326" y="6475415"/>
            <a:ext cx="2176463" cy="122237"/>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sz="800">
                <a:latin typeface="Arial" pitchFamily="34" charset="0"/>
                <a:cs typeface="Arial" pitchFamily="34" charset="0"/>
              </a:defRPr>
            </a:lvl1pPr>
          </a:lstStyle>
          <a:p>
            <a:pPr algn="ctr" fontAlgn="base">
              <a:spcBef>
                <a:spcPct val="0"/>
              </a:spcBef>
              <a:spcAft>
                <a:spcPct val="0"/>
              </a:spcAft>
              <a:defRPr/>
            </a:pPr>
            <a:r>
              <a:rPr lang="en-GB">
                <a:solidFill>
                  <a:srgbClr val="000000"/>
                </a:solidFill>
              </a:rPr>
              <a:t>06/05/2011</a:t>
            </a:r>
          </a:p>
        </p:txBody>
      </p:sp>
      <p:sp>
        <p:nvSpPr>
          <p:cNvPr id="1030" name="Rectangle 6"/>
          <p:cNvSpPr>
            <a:spLocks noGrp="1" noChangeArrowheads="1"/>
          </p:cNvSpPr>
          <p:nvPr>
            <p:ph type="sldNum" sz="quarter" idx="4"/>
          </p:nvPr>
        </p:nvSpPr>
        <p:spPr bwMode="auto">
          <a:xfrm>
            <a:off x="8607804" y="6475415"/>
            <a:ext cx="12503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r">
              <a:defRPr sz="800">
                <a:latin typeface="Arial" pitchFamily="34" charset="0"/>
                <a:cs typeface="Arial" pitchFamily="34" charset="0"/>
              </a:defRPr>
            </a:lvl1pPr>
          </a:lstStyle>
          <a:p>
            <a:pPr fontAlgn="base">
              <a:spcBef>
                <a:spcPct val="0"/>
              </a:spcBef>
              <a:spcAft>
                <a:spcPct val="0"/>
              </a:spcAft>
              <a:defRPr/>
            </a:pPr>
            <a:fld id="{31B942F7-6A00-4A77-BE65-A71DDCC40A6E}" type="slidenum">
              <a:rPr lang="en-GB">
                <a:solidFill>
                  <a:srgbClr val="000000"/>
                </a:solidFill>
              </a:rPr>
              <a:pPr fontAlgn="base">
                <a:spcBef>
                  <a:spcPct val="0"/>
                </a:spcBef>
                <a:spcAft>
                  <a:spcPct val="0"/>
                </a:spcAft>
                <a:defRPr/>
              </a:pPr>
              <a:t>‹#›</a:t>
            </a:fld>
            <a:endParaRPr lang="en-GB" dirty="0">
              <a:solidFill>
                <a:srgbClr val="000000"/>
              </a:solidFill>
            </a:endParaRPr>
          </a:p>
        </p:txBody>
      </p:sp>
    </p:spTree>
    <p:extLst>
      <p:ext uri="{BB962C8B-B14F-4D97-AF65-F5344CB8AC3E}">
        <p14:creationId xmlns:p14="http://schemas.microsoft.com/office/powerpoint/2010/main" xmlns="" val="212808935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ftr="0" dt="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itchFamily="34" charset="0"/>
          <a:cs typeface="Arial" pitchFamily="34" charset="0"/>
        </a:defRPr>
      </a:lvl2pPr>
      <a:lvl3pPr algn="l" rtl="0" eaLnBrk="0" fontAlgn="base" hangingPunct="0">
        <a:spcBef>
          <a:spcPct val="0"/>
        </a:spcBef>
        <a:spcAft>
          <a:spcPct val="0"/>
        </a:spcAft>
        <a:defRPr sz="2200" b="1">
          <a:solidFill>
            <a:schemeClr val="tx2"/>
          </a:solidFill>
          <a:latin typeface="Arial" pitchFamily="34" charset="0"/>
          <a:cs typeface="Arial" pitchFamily="34" charset="0"/>
        </a:defRPr>
      </a:lvl3pPr>
      <a:lvl4pPr algn="l" rtl="0" eaLnBrk="0" fontAlgn="base" hangingPunct="0">
        <a:spcBef>
          <a:spcPct val="0"/>
        </a:spcBef>
        <a:spcAft>
          <a:spcPct val="0"/>
        </a:spcAft>
        <a:defRPr sz="2200" b="1">
          <a:solidFill>
            <a:schemeClr val="tx2"/>
          </a:solidFill>
          <a:latin typeface="Arial" pitchFamily="34" charset="0"/>
          <a:cs typeface="Arial" pitchFamily="34" charset="0"/>
        </a:defRPr>
      </a:lvl4pPr>
      <a:lvl5pPr algn="l" rtl="0" eaLnBrk="0" fontAlgn="base" hangingPunct="0">
        <a:spcBef>
          <a:spcPct val="0"/>
        </a:spcBef>
        <a:spcAft>
          <a:spcPct val="0"/>
        </a:spcAft>
        <a:defRPr sz="2200" b="1">
          <a:solidFill>
            <a:schemeClr val="tx2"/>
          </a:solidFill>
          <a:latin typeface="Arial" pitchFamily="34" charset="0"/>
          <a:cs typeface="Arial" pitchFamily="34" charset="0"/>
        </a:defRPr>
      </a:lvl5pPr>
      <a:lvl6pPr marL="457200" algn="l" rtl="0" fontAlgn="base">
        <a:spcBef>
          <a:spcPct val="0"/>
        </a:spcBef>
        <a:spcAft>
          <a:spcPct val="0"/>
        </a:spcAft>
        <a:defRPr sz="2200" b="1">
          <a:solidFill>
            <a:schemeClr val="tx2"/>
          </a:solidFill>
          <a:latin typeface="Arial" pitchFamily="34" charset="0"/>
          <a:cs typeface="Arial" pitchFamily="34" charset="0"/>
        </a:defRPr>
      </a:lvl6pPr>
      <a:lvl7pPr marL="914400" algn="l" rtl="0" fontAlgn="base">
        <a:spcBef>
          <a:spcPct val="0"/>
        </a:spcBef>
        <a:spcAft>
          <a:spcPct val="0"/>
        </a:spcAft>
        <a:defRPr sz="2200" b="1">
          <a:solidFill>
            <a:schemeClr val="tx2"/>
          </a:solidFill>
          <a:latin typeface="Arial" pitchFamily="34" charset="0"/>
          <a:cs typeface="Arial" pitchFamily="34" charset="0"/>
        </a:defRPr>
      </a:lvl7pPr>
      <a:lvl8pPr marL="1371600" algn="l" rtl="0" fontAlgn="base">
        <a:spcBef>
          <a:spcPct val="0"/>
        </a:spcBef>
        <a:spcAft>
          <a:spcPct val="0"/>
        </a:spcAft>
        <a:defRPr sz="2200" b="1">
          <a:solidFill>
            <a:schemeClr val="tx2"/>
          </a:solidFill>
          <a:latin typeface="Arial" pitchFamily="34" charset="0"/>
          <a:cs typeface="Arial" pitchFamily="34" charset="0"/>
        </a:defRPr>
      </a:lvl8pPr>
      <a:lvl9pPr marL="1828800" algn="l" rtl="0" fontAlgn="base">
        <a:spcBef>
          <a:spcPct val="0"/>
        </a:spcBef>
        <a:spcAft>
          <a:spcPct val="0"/>
        </a:spcAft>
        <a:defRPr sz="2200" b="1">
          <a:solidFill>
            <a:schemeClr val="tx2"/>
          </a:solidFill>
          <a:latin typeface="Arial" pitchFamily="34" charset="0"/>
          <a:cs typeface="Arial" pitchFamily="34" charset="0"/>
        </a:defRPr>
      </a:lvl9pPr>
    </p:titleStyle>
    <p:bodyStyle>
      <a:lvl1pPr marL="288925" indent="-288925" algn="l" rtl="0" eaLnBrk="0" fontAlgn="base" hangingPunct="0">
        <a:spcBef>
          <a:spcPct val="0"/>
        </a:spcBef>
        <a:spcAft>
          <a:spcPct val="60000"/>
        </a:spcAft>
        <a:buClr>
          <a:schemeClr val="accent1"/>
        </a:buClr>
        <a:buChar char="•"/>
        <a:defRPr sz="2000">
          <a:solidFill>
            <a:schemeClr val="tx1"/>
          </a:solidFill>
          <a:latin typeface="+mn-lt"/>
          <a:ea typeface="+mn-ea"/>
          <a:cs typeface="+mn-cs"/>
        </a:defRPr>
      </a:lvl1pPr>
      <a:lvl2pPr marL="571500" indent="-280988" algn="l" rtl="0" eaLnBrk="0" fontAlgn="base" hangingPunct="0">
        <a:spcBef>
          <a:spcPct val="0"/>
        </a:spcBef>
        <a:spcAft>
          <a:spcPct val="30000"/>
        </a:spcAft>
        <a:buClr>
          <a:schemeClr val="tx2"/>
        </a:buClr>
        <a:buChar char="•"/>
        <a:defRPr>
          <a:solidFill>
            <a:schemeClr val="tx1"/>
          </a:solidFill>
          <a:latin typeface="+mn-lt"/>
          <a:cs typeface="+mn-cs"/>
        </a:defRPr>
      </a:lvl2pPr>
      <a:lvl3pPr marL="838200" indent="-265113" algn="l" rtl="0" eaLnBrk="0" fontAlgn="base" hangingPunct="0">
        <a:spcBef>
          <a:spcPct val="0"/>
        </a:spcBef>
        <a:spcAft>
          <a:spcPct val="30000"/>
        </a:spcAft>
        <a:buClr>
          <a:schemeClr val="tx1"/>
        </a:buClr>
        <a:buSzPct val="90000"/>
        <a:buFont typeface="Arial" pitchFamily="34" charset="0"/>
        <a:buChar char="─"/>
        <a:defRPr sz="1600">
          <a:solidFill>
            <a:schemeClr val="tx1"/>
          </a:solidFill>
          <a:latin typeface="+mn-lt"/>
          <a:cs typeface="+mn-cs"/>
        </a:defRPr>
      </a:lvl3pPr>
      <a:lvl4pPr marL="1020763" indent="-180975" algn="l" rtl="0" eaLnBrk="0" fontAlgn="base" hangingPunct="0">
        <a:spcBef>
          <a:spcPct val="0"/>
        </a:spcBef>
        <a:spcAft>
          <a:spcPct val="30000"/>
        </a:spcAft>
        <a:buClr>
          <a:schemeClr val="tx1"/>
        </a:buClr>
        <a:buSzPct val="90000"/>
        <a:buFont typeface="Arial" pitchFamily="34" charset="0"/>
        <a:buChar char="•"/>
        <a:defRPr sz="1400">
          <a:solidFill>
            <a:schemeClr val="tx1"/>
          </a:solidFill>
          <a:latin typeface="+mn-lt"/>
          <a:cs typeface="+mn-cs"/>
        </a:defRPr>
      </a:lvl4pPr>
      <a:lvl5pPr marL="1327150" indent="-249238" algn="l" rtl="0" eaLnBrk="0" fontAlgn="base" hangingPunct="0">
        <a:spcBef>
          <a:spcPct val="0"/>
        </a:spcBef>
        <a:spcAft>
          <a:spcPct val="65000"/>
        </a:spcAft>
        <a:buChar char="»"/>
        <a:defRPr sz="1400">
          <a:solidFill>
            <a:schemeClr val="tx1"/>
          </a:solidFill>
          <a:latin typeface="+mn-lt"/>
          <a:cs typeface="+mn-cs"/>
        </a:defRPr>
      </a:lvl5pPr>
      <a:lvl6pPr marL="1784350" indent="-249238" algn="l" rtl="0" fontAlgn="base">
        <a:spcBef>
          <a:spcPct val="0"/>
        </a:spcBef>
        <a:spcAft>
          <a:spcPct val="65000"/>
        </a:spcAft>
        <a:buChar char="»"/>
        <a:defRPr sz="1400">
          <a:solidFill>
            <a:schemeClr val="tx1"/>
          </a:solidFill>
          <a:latin typeface="+mn-lt"/>
          <a:cs typeface="+mn-cs"/>
        </a:defRPr>
      </a:lvl6pPr>
      <a:lvl7pPr marL="2241550" indent="-249238" algn="l" rtl="0" fontAlgn="base">
        <a:spcBef>
          <a:spcPct val="0"/>
        </a:spcBef>
        <a:spcAft>
          <a:spcPct val="65000"/>
        </a:spcAft>
        <a:buChar char="»"/>
        <a:defRPr sz="1400">
          <a:solidFill>
            <a:schemeClr val="tx1"/>
          </a:solidFill>
          <a:latin typeface="+mn-lt"/>
          <a:cs typeface="+mn-cs"/>
        </a:defRPr>
      </a:lvl7pPr>
      <a:lvl8pPr marL="2698750" indent="-249238" algn="l" rtl="0" fontAlgn="base">
        <a:spcBef>
          <a:spcPct val="0"/>
        </a:spcBef>
        <a:spcAft>
          <a:spcPct val="65000"/>
        </a:spcAft>
        <a:buChar char="»"/>
        <a:defRPr sz="1400">
          <a:solidFill>
            <a:schemeClr val="tx1"/>
          </a:solidFill>
          <a:latin typeface="+mn-lt"/>
          <a:cs typeface="+mn-cs"/>
        </a:defRPr>
      </a:lvl8pPr>
      <a:lvl9pPr marL="3155950" indent="-249238" algn="l" rtl="0" fontAlgn="base">
        <a:spcBef>
          <a:spcPct val="0"/>
        </a:spcBef>
        <a:spcAft>
          <a:spcPct val="65000"/>
        </a:spcAft>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AD9C4-CD00-46FD-A62B-D2B519F25A58}" type="datetime1">
              <a:rPr lang="en-IN" smtClean="0">
                <a:solidFill>
                  <a:prstClr val="black">
                    <a:tint val="75000"/>
                  </a:prstClr>
                </a:solidFill>
              </a:rPr>
              <a:pPr/>
              <a:t>21-10-2019</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C834E-DE24-4EBF-8A29-12A246A3F0A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419612117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ineportal.in/" TargetMode="Externa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jpeg"/></Relationships>
</file>

<file path=ppt/slides/_rels/slide33.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4.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mailto:gs@tatasteel.com" TargetMode="External"/><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990600" y="612775"/>
            <a:ext cx="6705600" cy="5416550"/>
          </a:xfrm>
          <a:prstGeom prst="rect">
            <a:avLst/>
          </a:prstGeom>
          <a:noFill/>
          <a:ln w="9525">
            <a:noFill/>
            <a:miter lim="800000"/>
            <a:headEnd/>
            <a:tailEnd/>
          </a:ln>
        </p:spPr>
        <p:txBody>
          <a:bodyPr>
            <a:spAutoFit/>
          </a:bodyPr>
          <a:lstStyle/>
          <a:p>
            <a:r>
              <a:rPr lang="en-US"/>
              <a:t/>
            </a:r>
            <a:br>
              <a:rPr lang="en-US"/>
            </a:br>
            <a:r>
              <a:rPr lang="en-US"/>
              <a:t>   		</a:t>
            </a:r>
            <a:r>
              <a:rPr lang="en-US" sz="4000" b="1">
                <a:latin typeface="Aharoni" pitchFamily="2" charset="-79"/>
                <a:cs typeface="Aharoni" pitchFamily="2" charset="-79"/>
                <a:hlinkClick r:id="rId2"/>
              </a:rPr>
              <a:t>www.MINEPORTAL.in</a:t>
            </a:r>
            <a:endParaRPr lang="en-US" b="1">
              <a:latin typeface="Aharoni" pitchFamily="2" charset="-79"/>
              <a:cs typeface="Aharoni" pitchFamily="2" charset="-79"/>
            </a:endParaRPr>
          </a:p>
          <a:p>
            <a:r>
              <a:rPr lang="en-US"/>
              <a:t/>
            </a:r>
            <a:br>
              <a:rPr lang="en-US"/>
            </a:br>
            <a:r>
              <a:rPr lang="en-US">
                <a:solidFill>
                  <a:srgbClr val="00B050"/>
                </a:solidFill>
              </a:rPr>
              <a:t>     ONLINE TEST SERIES FOR</a:t>
            </a:r>
            <a:br>
              <a:rPr lang="en-US">
                <a:solidFill>
                  <a:srgbClr val="00B050"/>
                </a:solidFill>
              </a:rPr>
            </a:br>
            <a:r>
              <a:rPr lang="en-US">
                <a:solidFill>
                  <a:srgbClr val="00B050"/>
                </a:solidFill>
              </a:rPr>
              <a:t>	</a:t>
            </a:r>
            <a:r>
              <a:rPr lang="en-US">
                <a:solidFill>
                  <a:srgbClr val="0070C0"/>
                </a:solidFill>
              </a:rPr>
              <a:t>GATE MINING</a:t>
            </a:r>
            <a:br>
              <a:rPr lang="en-US">
                <a:solidFill>
                  <a:srgbClr val="0070C0"/>
                </a:solidFill>
              </a:rPr>
            </a:br>
            <a:r>
              <a:rPr lang="en-US">
                <a:solidFill>
                  <a:srgbClr val="0070C0"/>
                </a:solidFill>
              </a:rPr>
              <a:t>	COAL/METAL FIRST/SECOND CLASS</a:t>
            </a:r>
            <a:br>
              <a:rPr lang="en-US">
                <a:solidFill>
                  <a:srgbClr val="0070C0"/>
                </a:solidFill>
              </a:rPr>
            </a:br>
            <a:r>
              <a:rPr lang="en-US">
                <a:solidFill>
                  <a:srgbClr val="0070C0"/>
                </a:solidFill>
              </a:rPr>
              <a:t>	COAL INDIA MT MINING EXAM</a:t>
            </a:r>
            <a:br>
              <a:rPr lang="en-US">
                <a:solidFill>
                  <a:srgbClr val="0070C0"/>
                </a:solidFill>
              </a:rPr>
            </a:br>
            <a:r>
              <a:rPr lang="en-US">
                <a:solidFill>
                  <a:srgbClr val="0070C0"/>
                </a:solidFill>
              </a:rPr>
              <a:t>	OVERMAN/SIRDAR EXAM</a:t>
            </a:r>
            <a:br>
              <a:rPr lang="en-US">
                <a:solidFill>
                  <a:srgbClr val="0070C0"/>
                </a:solidFill>
              </a:rPr>
            </a:br>
            <a:r>
              <a:rPr lang="en-US">
                <a:solidFill>
                  <a:srgbClr val="0070C0"/>
                </a:solidFill>
              </a:rPr>
              <a:t>	OTHER PSU MANAGEMENT TRAINEE EXAM</a:t>
            </a:r>
            <a:r>
              <a:rPr lang="en-US">
                <a:solidFill>
                  <a:srgbClr val="00B050"/>
                </a:solidFill>
              </a:rPr>
              <a:t/>
            </a:r>
            <a:br>
              <a:rPr lang="en-US">
                <a:solidFill>
                  <a:srgbClr val="00B050"/>
                </a:solidFill>
              </a:rPr>
            </a:br>
            <a:r>
              <a:rPr lang="en-US">
                <a:solidFill>
                  <a:srgbClr val="00B050"/>
                </a:solidFill>
              </a:rPr>
              <a:t/>
            </a:r>
            <a:br>
              <a:rPr lang="en-US">
                <a:solidFill>
                  <a:srgbClr val="00B050"/>
                </a:solidFill>
              </a:rPr>
            </a:br>
            <a:r>
              <a:rPr lang="en-US">
                <a:solidFill>
                  <a:srgbClr val="00B050"/>
                </a:solidFill>
              </a:rPr>
              <a:t>     FREE STUDY MATERIAL/VIDEO LECTURES</a:t>
            </a:r>
            <a:br>
              <a:rPr lang="en-US">
                <a:solidFill>
                  <a:srgbClr val="00B050"/>
                </a:solidFill>
              </a:rPr>
            </a:br>
            <a:r>
              <a:rPr lang="en-US">
                <a:solidFill>
                  <a:srgbClr val="00B050"/>
                </a:solidFill>
              </a:rPr>
              <a:t>     ONLINE ORDER MINING BOOKS</a:t>
            </a:r>
            <a:br>
              <a:rPr lang="en-US">
                <a:solidFill>
                  <a:srgbClr val="00B050"/>
                </a:solidFill>
              </a:rPr>
            </a:br>
            <a:r>
              <a:rPr lang="en-US">
                <a:solidFill>
                  <a:srgbClr val="00B050"/>
                </a:solidFill>
              </a:rPr>
              <a:t/>
            </a:r>
            <a:br>
              <a:rPr lang="en-US">
                <a:solidFill>
                  <a:srgbClr val="00B050"/>
                </a:solidFill>
              </a:rPr>
            </a:br>
            <a:r>
              <a:rPr lang="en-US"/>
              <a:t/>
            </a:r>
            <a:br>
              <a:rPr lang="en-US"/>
            </a:br>
            <a:r>
              <a:rPr lang="en-US"/>
              <a:t/>
            </a:r>
            <a:br>
              <a:rPr lang="en-US"/>
            </a:br>
            <a:r>
              <a:rPr lang="en-US"/>
              <a:t> </a:t>
            </a:r>
            <a:r>
              <a:rPr lang="en-US" b="1"/>
              <a:t>CALL/WHATSAPP-8804777500    www.fb.com/mineportal.in</a:t>
            </a:r>
            <a:r>
              <a:rPr lang="en-US"/>
              <a:t/>
            </a:r>
            <a:br>
              <a:rPr lang="en-US"/>
            </a:b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Best practices of Mine Rescue in Canada</a:t>
            </a:r>
            <a:endParaRPr lang="en-IN" dirty="0"/>
          </a:p>
        </p:txBody>
      </p:sp>
      <p:sp>
        <p:nvSpPr>
          <p:cNvPr id="3" name="Content Placeholder 2"/>
          <p:cNvSpPr>
            <a:spLocks noGrp="1"/>
          </p:cNvSpPr>
          <p:nvPr>
            <p:ph idx="1"/>
          </p:nvPr>
        </p:nvSpPr>
        <p:spPr/>
        <p:txBody>
          <a:bodyPr>
            <a:noAutofit/>
          </a:bodyPr>
          <a:lstStyle/>
          <a:p>
            <a:pPr marL="0" indent="0">
              <a:buNone/>
            </a:pPr>
            <a:r>
              <a:rPr lang="en-IN" sz="1600" dirty="0">
                <a:solidFill>
                  <a:schemeClr val="tx1"/>
                </a:solidFill>
              </a:rPr>
              <a:t>Establishing Response </a:t>
            </a:r>
            <a:r>
              <a:rPr lang="en-IN" sz="1600" dirty="0" smtClean="0">
                <a:solidFill>
                  <a:schemeClr val="tx1"/>
                </a:solidFill>
              </a:rPr>
              <a:t>Capability</a:t>
            </a:r>
          </a:p>
          <a:p>
            <a:pPr marL="0" indent="0">
              <a:buNone/>
            </a:pPr>
            <a:r>
              <a:rPr lang="en-IN" sz="1600" b="0" dirty="0">
                <a:solidFill>
                  <a:srgbClr val="C00000"/>
                </a:solidFill>
              </a:rPr>
              <a:t>Owners/Employers </a:t>
            </a:r>
            <a:r>
              <a:rPr lang="en-IN" sz="1600" b="0" dirty="0" smtClean="0">
                <a:solidFill>
                  <a:srgbClr val="C00000"/>
                </a:solidFill>
              </a:rPr>
              <a:t>are legislatively </a:t>
            </a:r>
            <a:r>
              <a:rPr lang="en-IN" sz="1600" b="0" dirty="0">
                <a:solidFill>
                  <a:srgbClr val="C00000"/>
                </a:solidFill>
              </a:rPr>
              <a:t>required to </a:t>
            </a:r>
            <a:r>
              <a:rPr lang="en-IN" sz="1600" b="0" dirty="0" smtClean="0">
                <a:solidFill>
                  <a:srgbClr val="C00000"/>
                </a:solidFill>
              </a:rPr>
              <a:t>conduct </a:t>
            </a:r>
            <a:r>
              <a:rPr lang="en-IN" sz="1600" b="0" dirty="0">
                <a:solidFill>
                  <a:srgbClr val="C00000"/>
                </a:solidFill>
              </a:rPr>
              <a:t>a risk </a:t>
            </a:r>
            <a:r>
              <a:rPr lang="en-IN" sz="1600" b="0" dirty="0" smtClean="0">
                <a:solidFill>
                  <a:srgbClr val="C00000"/>
                </a:solidFill>
              </a:rPr>
              <a:t>assessment and </a:t>
            </a:r>
            <a:r>
              <a:rPr lang="en-IN" sz="1600" b="0" dirty="0">
                <a:solidFill>
                  <a:srgbClr val="C00000"/>
                </a:solidFill>
              </a:rPr>
              <a:t>determine types and </a:t>
            </a:r>
            <a:r>
              <a:rPr lang="en-IN" sz="1600" b="0" dirty="0" smtClean="0">
                <a:solidFill>
                  <a:srgbClr val="C00000"/>
                </a:solidFill>
              </a:rPr>
              <a:t>quantity </a:t>
            </a:r>
            <a:r>
              <a:rPr lang="en-IN" sz="1600" b="0" dirty="0">
                <a:solidFill>
                  <a:srgbClr val="C00000"/>
                </a:solidFill>
              </a:rPr>
              <a:t>of rescue </a:t>
            </a:r>
            <a:r>
              <a:rPr lang="en-IN" sz="1600" b="0" dirty="0" smtClean="0">
                <a:solidFill>
                  <a:srgbClr val="C00000"/>
                </a:solidFill>
              </a:rPr>
              <a:t>equipment</a:t>
            </a:r>
            <a:r>
              <a:rPr lang="en-IN" sz="1600" b="0" dirty="0">
                <a:solidFill>
                  <a:srgbClr val="C00000"/>
                </a:solidFill>
              </a:rPr>
              <a:t>, </a:t>
            </a:r>
            <a:r>
              <a:rPr lang="en-IN" sz="1600" b="0" dirty="0" smtClean="0">
                <a:solidFill>
                  <a:srgbClr val="C00000"/>
                </a:solidFill>
              </a:rPr>
              <a:t>number </a:t>
            </a:r>
            <a:r>
              <a:rPr lang="en-IN" sz="1600" b="0" dirty="0">
                <a:solidFill>
                  <a:srgbClr val="C00000"/>
                </a:solidFill>
              </a:rPr>
              <a:t>of </a:t>
            </a:r>
            <a:r>
              <a:rPr lang="en-IN" sz="1600" b="0" dirty="0" smtClean="0">
                <a:solidFill>
                  <a:srgbClr val="C00000"/>
                </a:solidFill>
              </a:rPr>
              <a:t>trained </a:t>
            </a:r>
            <a:r>
              <a:rPr lang="en-IN" sz="1600" b="0" dirty="0">
                <a:solidFill>
                  <a:srgbClr val="C00000"/>
                </a:solidFill>
              </a:rPr>
              <a:t>rescuers </a:t>
            </a:r>
            <a:r>
              <a:rPr lang="en-IN" sz="1600" b="0" dirty="0" smtClean="0">
                <a:solidFill>
                  <a:srgbClr val="C00000"/>
                </a:solidFill>
              </a:rPr>
              <a:t>necessary </a:t>
            </a:r>
            <a:r>
              <a:rPr lang="en-IN" sz="1600" b="0" dirty="0">
                <a:solidFill>
                  <a:srgbClr val="C00000"/>
                </a:solidFill>
              </a:rPr>
              <a:t>to ensure </a:t>
            </a:r>
            <a:r>
              <a:rPr lang="en-IN" sz="1600" b="0" dirty="0" smtClean="0">
                <a:solidFill>
                  <a:srgbClr val="C00000"/>
                </a:solidFill>
              </a:rPr>
              <a:t>emergency </a:t>
            </a:r>
            <a:r>
              <a:rPr lang="en-IN" sz="1600" b="0" dirty="0">
                <a:solidFill>
                  <a:srgbClr val="C00000"/>
                </a:solidFill>
              </a:rPr>
              <a:t>response </a:t>
            </a:r>
            <a:r>
              <a:rPr lang="en-IN" sz="1600" b="0" dirty="0" smtClean="0">
                <a:solidFill>
                  <a:srgbClr val="C00000"/>
                </a:solidFill>
              </a:rPr>
              <a:t>capability</a:t>
            </a:r>
            <a:r>
              <a:rPr lang="en-IN" sz="1600" b="0" dirty="0">
                <a:solidFill>
                  <a:srgbClr val="C00000"/>
                </a:solidFill>
              </a:rPr>
              <a:t>. </a:t>
            </a:r>
            <a:endParaRPr lang="en-IN" sz="1600" b="0" dirty="0" smtClean="0">
              <a:solidFill>
                <a:srgbClr val="C00000"/>
              </a:solidFill>
            </a:endParaRPr>
          </a:p>
          <a:p>
            <a:pPr marL="0" indent="0">
              <a:buNone/>
            </a:pPr>
            <a:endParaRPr lang="en-IN" sz="1600" dirty="0">
              <a:solidFill>
                <a:schemeClr val="tx1"/>
              </a:solidFill>
            </a:endParaRPr>
          </a:p>
          <a:p>
            <a:pPr marL="0" indent="0">
              <a:buNone/>
            </a:pPr>
            <a:r>
              <a:rPr lang="en-IN" sz="1600" dirty="0" smtClean="0">
                <a:solidFill>
                  <a:schemeClr val="tx1"/>
                </a:solidFill>
              </a:rPr>
              <a:t>Types </a:t>
            </a:r>
            <a:r>
              <a:rPr lang="en-IN" sz="1600" dirty="0">
                <a:solidFill>
                  <a:schemeClr val="tx1"/>
                </a:solidFill>
              </a:rPr>
              <a:t>of Emergency </a:t>
            </a:r>
            <a:r>
              <a:rPr lang="en-IN" sz="1600" dirty="0" smtClean="0">
                <a:solidFill>
                  <a:schemeClr val="tx1"/>
                </a:solidFill>
              </a:rPr>
              <a:t>Responses</a:t>
            </a:r>
          </a:p>
          <a:p>
            <a:r>
              <a:rPr lang="en-IN" sz="1600" b="0" dirty="0" smtClean="0">
                <a:solidFill>
                  <a:srgbClr val="C00000"/>
                </a:solidFill>
              </a:rPr>
              <a:t>Fires-Mobile equipment, Electrical equipment, Structural </a:t>
            </a:r>
          </a:p>
          <a:p>
            <a:r>
              <a:rPr lang="en-IN" sz="1600" b="0" dirty="0" smtClean="0">
                <a:solidFill>
                  <a:srgbClr val="C00000"/>
                </a:solidFill>
              </a:rPr>
              <a:t>Collapses</a:t>
            </a:r>
            <a:r>
              <a:rPr lang="en-IN" sz="1600" b="0" dirty="0">
                <a:solidFill>
                  <a:srgbClr val="C00000"/>
                </a:solidFill>
              </a:rPr>
              <a:t>, falls of </a:t>
            </a:r>
            <a:r>
              <a:rPr lang="en-IN" sz="1600" b="0" dirty="0" smtClean="0">
                <a:solidFill>
                  <a:srgbClr val="C00000"/>
                </a:solidFill>
              </a:rPr>
              <a:t>ground </a:t>
            </a:r>
            <a:r>
              <a:rPr lang="en-IN" sz="1600" b="0" dirty="0">
                <a:solidFill>
                  <a:srgbClr val="C00000"/>
                </a:solidFill>
              </a:rPr>
              <a:t>and rock </a:t>
            </a:r>
            <a:r>
              <a:rPr lang="en-IN" sz="1600" b="0" dirty="0" smtClean="0">
                <a:solidFill>
                  <a:srgbClr val="C00000"/>
                </a:solidFill>
              </a:rPr>
              <a:t>bursts</a:t>
            </a:r>
          </a:p>
          <a:p>
            <a:r>
              <a:rPr lang="en-IN" sz="1600" b="0" dirty="0" smtClean="0">
                <a:solidFill>
                  <a:srgbClr val="C00000"/>
                </a:solidFill>
              </a:rPr>
              <a:t>Explosive </a:t>
            </a:r>
            <a:r>
              <a:rPr lang="en-IN" sz="1600" b="0" dirty="0">
                <a:solidFill>
                  <a:srgbClr val="C00000"/>
                </a:solidFill>
              </a:rPr>
              <a:t>gasses, </a:t>
            </a:r>
            <a:r>
              <a:rPr lang="en-IN" sz="1600" b="0" dirty="0" smtClean="0">
                <a:solidFill>
                  <a:srgbClr val="C00000"/>
                </a:solidFill>
              </a:rPr>
              <a:t>methane</a:t>
            </a:r>
            <a:r>
              <a:rPr lang="en-IN" sz="1600" b="0" dirty="0">
                <a:solidFill>
                  <a:srgbClr val="C00000"/>
                </a:solidFill>
              </a:rPr>
              <a:t>, sulphide </a:t>
            </a:r>
            <a:r>
              <a:rPr lang="en-IN" sz="1600" b="0" dirty="0" smtClean="0">
                <a:solidFill>
                  <a:srgbClr val="C00000"/>
                </a:solidFill>
              </a:rPr>
              <a:t>dust</a:t>
            </a:r>
            <a:r>
              <a:rPr lang="en-IN" sz="1600" b="0" dirty="0">
                <a:solidFill>
                  <a:srgbClr val="C00000"/>
                </a:solidFill>
              </a:rPr>
              <a:t>, coal </a:t>
            </a:r>
            <a:r>
              <a:rPr lang="en-IN" sz="1600" b="0" dirty="0" smtClean="0">
                <a:solidFill>
                  <a:srgbClr val="C00000"/>
                </a:solidFill>
              </a:rPr>
              <a:t>dust</a:t>
            </a:r>
          </a:p>
          <a:p>
            <a:endParaRPr lang="en-IN" sz="1600" b="0" dirty="0" smtClean="0">
              <a:solidFill>
                <a:schemeClr val="tx1"/>
              </a:solidFill>
            </a:endParaRPr>
          </a:p>
          <a:p>
            <a:pPr marL="0" indent="0">
              <a:buNone/>
            </a:pPr>
            <a:r>
              <a:rPr lang="en-IN" sz="1600" dirty="0" smtClean="0">
                <a:solidFill>
                  <a:schemeClr val="tx1"/>
                </a:solidFill>
              </a:rPr>
              <a:t>Rescue Equipment</a:t>
            </a:r>
          </a:p>
          <a:p>
            <a:r>
              <a:rPr lang="en-IN" sz="1600" b="0" dirty="0">
                <a:solidFill>
                  <a:srgbClr val="C00000"/>
                </a:solidFill>
              </a:rPr>
              <a:t>SCBA (</a:t>
            </a:r>
            <a:r>
              <a:rPr lang="en-IN" sz="1600" b="0" dirty="0" err="1">
                <a:solidFill>
                  <a:srgbClr val="C00000"/>
                </a:solidFill>
              </a:rPr>
              <a:t>Drager</a:t>
            </a:r>
            <a:r>
              <a:rPr lang="en-IN" sz="1600" b="0" dirty="0">
                <a:solidFill>
                  <a:srgbClr val="C00000"/>
                </a:solidFill>
              </a:rPr>
              <a:t> and </a:t>
            </a:r>
            <a:r>
              <a:rPr lang="en-IN" sz="1600" b="0" dirty="0" err="1" smtClean="0">
                <a:solidFill>
                  <a:srgbClr val="C00000"/>
                </a:solidFill>
              </a:rPr>
              <a:t>Biopak</a:t>
            </a:r>
            <a:r>
              <a:rPr lang="en-IN" sz="1600" b="0" dirty="0">
                <a:solidFill>
                  <a:srgbClr val="C00000"/>
                </a:solidFill>
              </a:rPr>
              <a:t>)</a:t>
            </a:r>
          </a:p>
          <a:p>
            <a:pPr marL="0" indent="0">
              <a:buNone/>
            </a:pPr>
            <a:r>
              <a:rPr lang="en-IN" sz="1600" b="0" dirty="0">
                <a:solidFill>
                  <a:srgbClr val="C00000"/>
                </a:solidFill>
              </a:rPr>
              <a:t>• Extrication </a:t>
            </a:r>
            <a:endParaRPr lang="en-IN" sz="1600" b="0" dirty="0" smtClean="0">
              <a:solidFill>
                <a:srgbClr val="C00000"/>
              </a:solidFill>
            </a:endParaRPr>
          </a:p>
          <a:p>
            <a:pPr>
              <a:buFont typeface="Wingdings" pitchFamily="2" charset="2"/>
              <a:buChar char="ü"/>
            </a:pPr>
            <a:r>
              <a:rPr lang="en-IN" sz="1600" b="0" dirty="0" smtClean="0">
                <a:solidFill>
                  <a:srgbClr val="C00000"/>
                </a:solidFill>
              </a:rPr>
              <a:t>Lifting </a:t>
            </a:r>
            <a:r>
              <a:rPr lang="en-IN" sz="1600" b="0" dirty="0">
                <a:solidFill>
                  <a:srgbClr val="C00000"/>
                </a:solidFill>
              </a:rPr>
              <a:t>Bags, </a:t>
            </a:r>
          </a:p>
          <a:p>
            <a:pPr>
              <a:buFont typeface="Wingdings" pitchFamily="2" charset="2"/>
              <a:buChar char="ü"/>
            </a:pPr>
            <a:r>
              <a:rPr lang="en-IN" sz="1600" b="0" dirty="0" smtClean="0">
                <a:solidFill>
                  <a:srgbClr val="C00000"/>
                </a:solidFill>
              </a:rPr>
              <a:t>Hydraulics</a:t>
            </a:r>
            <a:r>
              <a:rPr lang="en-IN" sz="1600" b="0" dirty="0">
                <a:solidFill>
                  <a:srgbClr val="C00000"/>
                </a:solidFill>
              </a:rPr>
              <a:t>, </a:t>
            </a:r>
            <a:endParaRPr lang="en-IN" sz="1600" b="0" dirty="0" smtClean="0">
              <a:solidFill>
                <a:srgbClr val="C00000"/>
              </a:solidFill>
            </a:endParaRPr>
          </a:p>
          <a:p>
            <a:pPr>
              <a:buFont typeface="Wingdings" pitchFamily="2" charset="2"/>
              <a:buChar char="ü"/>
            </a:pPr>
            <a:r>
              <a:rPr lang="en-IN" sz="1600" b="0" dirty="0" smtClean="0">
                <a:solidFill>
                  <a:srgbClr val="C00000"/>
                </a:solidFill>
              </a:rPr>
              <a:t>Jaws </a:t>
            </a:r>
            <a:r>
              <a:rPr lang="en-IN" sz="1600" b="0" dirty="0">
                <a:solidFill>
                  <a:srgbClr val="C00000"/>
                </a:solidFill>
              </a:rPr>
              <a:t>of Life.</a:t>
            </a:r>
          </a:p>
          <a:p>
            <a:pPr marL="0" indent="0">
              <a:buNone/>
            </a:pPr>
            <a:r>
              <a:rPr lang="en-IN" sz="1600" b="0" dirty="0">
                <a:solidFill>
                  <a:srgbClr val="C00000"/>
                </a:solidFill>
              </a:rPr>
              <a:t>• Rock breakers, bolt </a:t>
            </a:r>
            <a:r>
              <a:rPr lang="en-IN" sz="1600" b="0" dirty="0" smtClean="0">
                <a:solidFill>
                  <a:srgbClr val="C00000"/>
                </a:solidFill>
              </a:rPr>
              <a:t>cutters</a:t>
            </a:r>
            <a:endParaRPr lang="en-IN" sz="1600" b="0" dirty="0">
              <a:solidFill>
                <a:srgbClr val="C00000"/>
              </a:solidFill>
            </a:endParaRPr>
          </a:p>
          <a:p>
            <a:pPr marL="0" indent="0">
              <a:buNone/>
            </a:pPr>
            <a:r>
              <a:rPr lang="en-IN" sz="1600" b="0" dirty="0">
                <a:solidFill>
                  <a:srgbClr val="C00000"/>
                </a:solidFill>
              </a:rPr>
              <a:t>• High and low expansion </a:t>
            </a:r>
            <a:r>
              <a:rPr lang="en-IN" sz="1600" b="0" dirty="0" smtClean="0">
                <a:solidFill>
                  <a:srgbClr val="C00000"/>
                </a:solidFill>
              </a:rPr>
              <a:t>foam</a:t>
            </a:r>
            <a:r>
              <a:rPr lang="en-IN" sz="1600" b="0" dirty="0">
                <a:solidFill>
                  <a:srgbClr val="C00000"/>
                </a:solidFill>
              </a:rPr>
              <a:t>, CAFS, water and </a:t>
            </a:r>
            <a:r>
              <a:rPr lang="en-IN" sz="1600" b="0" dirty="0" smtClean="0">
                <a:solidFill>
                  <a:srgbClr val="C00000"/>
                </a:solidFill>
              </a:rPr>
              <a:t>extinguishers </a:t>
            </a:r>
            <a:endParaRPr lang="en-IN" sz="1600" b="0" dirty="0">
              <a:solidFill>
                <a:srgbClr val="C00000"/>
              </a:solidFill>
            </a:endParaRPr>
          </a:p>
          <a:p>
            <a:pPr marL="0" indent="0">
              <a:buNone/>
            </a:pPr>
            <a:r>
              <a:rPr lang="en-IN" sz="1600" b="0" dirty="0">
                <a:solidFill>
                  <a:srgbClr val="C00000"/>
                </a:solidFill>
              </a:rPr>
              <a:t>• High angle rescue </a:t>
            </a:r>
            <a:r>
              <a:rPr lang="en-IN" sz="1600" b="0" dirty="0" smtClean="0">
                <a:solidFill>
                  <a:srgbClr val="C00000"/>
                </a:solidFill>
              </a:rPr>
              <a:t>equipment</a:t>
            </a:r>
            <a:endParaRPr lang="en-IN" sz="1600" b="0" dirty="0">
              <a:solidFill>
                <a:srgbClr val="C00000"/>
              </a:solidFill>
            </a:endParaRPr>
          </a:p>
        </p:txBody>
      </p:sp>
      <p:pic>
        <p:nvPicPr>
          <p:cNvPr id="2050" name="Picture 2" descr="C:\Users\158845\Desktop\jharia on the job\Safety\Poland\5.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66509" y="3048000"/>
            <a:ext cx="3133725" cy="26574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25386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 practices of Mine Rescue in </a:t>
            </a:r>
            <a:r>
              <a:rPr lang="en-IN" dirty="0" smtClean="0"/>
              <a:t>China</a:t>
            </a: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graphicFrame>
        <p:nvGraphicFramePr>
          <p:cNvPr id="4" name="Diagram 3"/>
          <p:cNvGraphicFramePr/>
          <p:nvPr>
            <p:extLst>
              <p:ext uri="{D42A27DB-BD31-4B8C-83A1-F6EECF244321}">
                <p14:modId xmlns:p14="http://schemas.microsoft.com/office/powerpoint/2010/main" xmlns="" val="3285701463"/>
              </p:ext>
            </p:extLst>
          </p:nvPr>
        </p:nvGraphicFramePr>
        <p:xfrm>
          <a:off x="609600" y="1295400"/>
          <a:ext cx="75438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644853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 practices of Mine Rescue in </a:t>
            </a:r>
            <a:r>
              <a:rPr lang="en-IN" dirty="0" smtClean="0"/>
              <a:t>China</a:t>
            </a: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5" name="Content Placeholder 2"/>
          <p:cNvSpPr txBox="1">
            <a:spLocks/>
          </p:cNvSpPr>
          <p:nvPr/>
        </p:nvSpPr>
        <p:spPr bwMode="auto">
          <a:xfrm>
            <a:off x="228600" y="1066800"/>
            <a:ext cx="86868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har char="•"/>
              <a:defRPr sz="2000" b="1">
                <a:solidFill>
                  <a:srgbClr val="1166B0"/>
                </a:solidFill>
                <a:latin typeface="+mn-lt"/>
                <a:ea typeface="+mn-ea"/>
                <a:cs typeface="+mn-cs"/>
              </a:defRPr>
            </a:lvl1pPr>
            <a:lvl2pPr marL="742950" indent="-285750" algn="l" rtl="0" eaLnBrk="1" fontAlgn="base" hangingPunct="1">
              <a:spcBef>
                <a:spcPct val="20000"/>
              </a:spcBef>
              <a:spcAft>
                <a:spcPct val="0"/>
              </a:spcAft>
              <a:buChar char="–"/>
              <a:defRPr sz="2000">
                <a:solidFill>
                  <a:srgbClr val="1166B0"/>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IN" b="0" dirty="0">
                <a:solidFill>
                  <a:schemeClr val="tx1"/>
                </a:solidFill>
              </a:rPr>
              <a:t>Focusing on structuring emergency rescue system </a:t>
            </a:r>
            <a:r>
              <a:rPr lang="en-IN" b="0" dirty="0" smtClean="0">
                <a:solidFill>
                  <a:schemeClr val="tx1"/>
                </a:solidFill>
              </a:rPr>
              <a:t>to </a:t>
            </a:r>
            <a:r>
              <a:rPr lang="en-IN" b="0" dirty="0">
                <a:solidFill>
                  <a:schemeClr val="tx1"/>
                </a:solidFill>
              </a:rPr>
              <a:t>promote the building of mine rescue </a:t>
            </a:r>
            <a:r>
              <a:rPr lang="en-IN" b="0" dirty="0" smtClean="0">
                <a:solidFill>
                  <a:schemeClr val="tx1"/>
                </a:solidFill>
              </a:rPr>
              <a:t>teams</a:t>
            </a:r>
          </a:p>
          <a:p>
            <a:r>
              <a:rPr lang="en-IN" b="0" dirty="0">
                <a:solidFill>
                  <a:srgbClr val="7030A0"/>
                </a:solidFill>
              </a:rPr>
              <a:t>463 full time mine rescue teams </a:t>
            </a:r>
            <a:r>
              <a:rPr lang="en-IN" b="0" dirty="0">
                <a:solidFill>
                  <a:schemeClr val="tx1"/>
                </a:solidFill>
              </a:rPr>
              <a:t>have been set up. These full time rescue teams have </a:t>
            </a:r>
            <a:r>
              <a:rPr lang="en-IN" b="0" dirty="0">
                <a:solidFill>
                  <a:srgbClr val="7030A0"/>
                </a:solidFill>
              </a:rPr>
              <a:t>28200 rescuers </a:t>
            </a:r>
            <a:r>
              <a:rPr lang="en-IN" b="0" dirty="0" smtClean="0">
                <a:solidFill>
                  <a:schemeClr val="tx1"/>
                </a:solidFill>
              </a:rPr>
              <a:t>in </a:t>
            </a:r>
            <a:r>
              <a:rPr lang="en-IN" b="0" dirty="0">
                <a:solidFill>
                  <a:schemeClr val="tx1"/>
                </a:solidFill>
              </a:rPr>
              <a:t>total</a:t>
            </a:r>
            <a:r>
              <a:rPr lang="en-IN" b="0" dirty="0" smtClean="0">
                <a:solidFill>
                  <a:schemeClr val="tx1"/>
                </a:solidFill>
              </a:rPr>
              <a:t>.</a:t>
            </a:r>
          </a:p>
          <a:p>
            <a:r>
              <a:rPr lang="en-IN" b="0" dirty="0">
                <a:solidFill>
                  <a:srgbClr val="7030A0"/>
                </a:solidFill>
              </a:rPr>
              <a:t>A</a:t>
            </a:r>
            <a:r>
              <a:rPr lang="en-IN" b="0" dirty="0" smtClean="0">
                <a:solidFill>
                  <a:srgbClr val="7030A0"/>
                </a:solidFill>
              </a:rPr>
              <a:t>n </a:t>
            </a:r>
            <a:r>
              <a:rPr lang="en-IN" b="0" dirty="0">
                <a:solidFill>
                  <a:srgbClr val="7030A0"/>
                </a:solidFill>
              </a:rPr>
              <a:t>overarching framework for mine rescue system- </a:t>
            </a:r>
            <a:endParaRPr lang="en-IN" b="0" dirty="0" smtClean="0">
              <a:solidFill>
                <a:srgbClr val="7030A0"/>
              </a:solidFill>
            </a:endParaRPr>
          </a:p>
          <a:p>
            <a:r>
              <a:rPr lang="en-IN" b="0" dirty="0" smtClean="0">
                <a:solidFill>
                  <a:srgbClr val="7030A0"/>
                </a:solidFill>
              </a:rPr>
              <a:t>7 </a:t>
            </a:r>
            <a:r>
              <a:rPr lang="en-IN" b="0" dirty="0">
                <a:solidFill>
                  <a:srgbClr val="7030A0"/>
                </a:solidFill>
              </a:rPr>
              <a:t>national level </a:t>
            </a:r>
            <a:r>
              <a:rPr lang="en-IN" b="0" dirty="0" smtClean="0">
                <a:solidFill>
                  <a:srgbClr val="7030A0"/>
                </a:solidFill>
              </a:rPr>
              <a:t>mine rescue teams</a:t>
            </a:r>
            <a:r>
              <a:rPr lang="en-IN" b="0" dirty="0" smtClean="0">
                <a:solidFill>
                  <a:schemeClr val="tx1"/>
                </a:solidFill>
              </a:rPr>
              <a:t>- responsible for </a:t>
            </a:r>
            <a:r>
              <a:rPr lang="en-IN" b="0" dirty="0">
                <a:solidFill>
                  <a:schemeClr val="tx1"/>
                </a:solidFill>
              </a:rPr>
              <a:t>carrying out rescue operations addressing </a:t>
            </a:r>
            <a:r>
              <a:rPr lang="en-IN" b="0" dirty="0" smtClean="0">
                <a:solidFill>
                  <a:schemeClr val="tx1"/>
                </a:solidFill>
              </a:rPr>
              <a:t>major </a:t>
            </a:r>
            <a:r>
              <a:rPr lang="en-IN" b="0" dirty="0">
                <a:solidFill>
                  <a:schemeClr val="tx1"/>
                </a:solidFill>
              </a:rPr>
              <a:t>and complex mine accidents</a:t>
            </a:r>
            <a:r>
              <a:rPr lang="en-IN" b="0" dirty="0" smtClean="0">
                <a:solidFill>
                  <a:schemeClr val="tx1"/>
                </a:solidFill>
              </a:rPr>
              <a:t>.</a:t>
            </a:r>
          </a:p>
          <a:p>
            <a:pPr marL="0" indent="0">
              <a:buFontTx/>
              <a:buNone/>
            </a:pPr>
            <a:endParaRPr lang="en-IN" b="0" dirty="0">
              <a:solidFill>
                <a:schemeClr val="tx1"/>
              </a:solidFill>
            </a:endParaRPr>
          </a:p>
        </p:txBody>
      </p:sp>
      <p:pic>
        <p:nvPicPr>
          <p:cNvPr id="1026" name="Picture 2" descr="C:\Users\158845\Desktop\jharia on the job\Safety\Poland\4.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5400" y="3581400"/>
            <a:ext cx="6781801" cy="2828925"/>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09121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398786759"/>
              </p:ext>
            </p:extLst>
          </p:nvPr>
        </p:nvGraphicFramePr>
        <p:xfrm>
          <a:off x="2438400" y="914400"/>
          <a:ext cx="4343400"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227135" y="152400"/>
            <a:ext cx="8001000" cy="457200"/>
          </a:xfrm>
        </p:spPr>
        <p:txBody>
          <a:bodyPr/>
          <a:lstStyle/>
          <a:p>
            <a:r>
              <a:rPr lang="en-IN" dirty="0"/>
              <a:t>Best practices of Mine Rescue in </a:t>
            </a:r>
            <a:r>
              <a:rPr lang="en-IN" dirty="0" smtClean="0"/>
              <a:t>China</a:t>
            </a:r>
            <a:endParaRPr lang="en-IN" dirty="0"/>
          </a:p>
        </p:txBody>
      </p:sp>
      <p:sp>
        <p:nvSpPr>
          <p:cNvPr id="6" name="Rectangle 5"/>
          <p:cNvSpPr/>
          <p:nvPr/>
        </p:nvSpPr>
        <p:spPr>
          <a:xfrm>
            <a:off x="609600" y="3352800"/>
            <a:ext cx="8001000" cy="2862322"/>
          </a:xfrm>
          <a:prstGeom prst="rect">
            <a:avLst/>
          </a:prstGeom>
        </p:spPr>
        <p:txBody>
          <a:bodyPr wrap="square">
            <a:spAutoFit/>
          </a:bodyPr>
          <a:lstStyle/>
          <a:p>
            <a:r>
              <a:rPr lang="en-IN" dirty="0"/>
              <a:t>The </a:t>
            </a:r>
            <a:r>
              <a:rPr lang="en-IN" dirty="0">
                <a:solidFill>
                  <a:srgbClr val="C00000"/>
                </a:solidFill>
              </a:rPr>
              <a:t>“6+1”achievement </a:t>
            </a:r>
            <a:r>
              <a:rPr lang="en-IN" dirty="0"/>
              <a:t>have been made during the building of national </a:t>
            </a:r>
            <a:r>
              <a:rPr lang="en-IN" dirty="0" smtClean="0"/>
              <a:t>mine rescue </a:t>
            </a:r>
            <a:r>
              <a:rPr lang="en-IN" dirty="0"/>
              <a:t>teams. </a:t>
            </a:r>
          </a:p>
          <a:p>
            <a:r>
              <a:rPr lang="en-IN" dirty="0" smtClean="0"/>
              <a:t>The </a:t>
            </a:r>
            <a:r>
              <a:rPr lang="en-IN" dirty="0"/>
              <a:t>6 achievement means: </a:t>
            </a:r>
            <a:r>
              <a:rPr lang="en-IN" dirty="0">
                <a:solidFill>
                  <a:srgbClr val="C00000"/>
                </a:solidFill>
              </a:rPr>
              <a:t>one standard, one system(norms), one set of education and training materials, one </a:t>
            </a:r>
            <a:r>
              <a:rPr lang="en-IN" dirty="0" smtClean="0">
                <a:solidFill>
                  <a:srgbClr val="C00000"/>
                </a:solidFill>
              </a:rPr>
              <a:t>emergency </a:t>
            </a:r>
            <a:r>
              <a:rPr lang="en-IN" dirty="0">
                <a:solidFill>
                  <a:srgbClr val="C00000"/>
                </a:solidFill>
              </a:rPr>
              <a:t>response plan, one set of demonstration exercises and one set of infrastructure. </a:t>
            </a:r>
          </a:p>
          <a:p>
            <a:r>
              <a:rPr lang="en-IN" dirty="0" smtClean="0"/>
              <a:t>The “+</a:t>
            </a:r>
            <a:r>
              <a:rPr lang="en-IN" dirty="0"/>
              <a:t>1”achievement mean that </a:t>
            </a:r>
            <a:r>
              <a:rPr lang="en-IN" dirty="0" smtClean="0"/>
              <a:t>the </a:t>
            </a:r>
            <a:r>
              <a:rPr lang="en-IN" dirty="0"/>
              <a:t>mine rescue teams to have its distinctive features with its </a:t>
            </a:r>
            <a:r>
              <a:rPr lang="en-IN" dirty="0" smtClean="0"/>
              <a:t>specialties</a:t>
            </a:r>
            <a:r>
              <a:rPr lang="en-IN" dirty="0"/>
              <a:t>. </a:t>
            </a:r>
            <a:r>
              <a:rPr lang="en-IN" dirty="0" smtClean="0"/>
              <a:t>These </a:t>
            </a:r>
            <a:r>
              <a:rPr lang="en-IN" dirty="0"/>
              <a:t>national mine rescue teams can serve as models and guide the building of local </a:t>
            </a:r>
            <a:r>
              <a:rPr lang="en-IN" dirty="0" smtClean="0"/>
              <a:t>and </a:t>
            </a:r>
            <a:r>
              <a:rPr lang="en-IN" dirty="0"/>
              <a:t>enterprise-based rescue teams, thereby improving mine rescue services in China and improve rescue </a:t>
            </a:r>
            <a:r>
              <a:rPr lang="en-IN" dirty="0" smtClean="0"/>
              <a:t>capabilities</a:t>
            </a:r>
            <a:r>
              <a:rPr lang="en-IN" dirty="0"/>
              <a:t>. </a:t>
            </a:r>
          </a:p>
        </p:txBody>
      </p:sp>
    </p:spTree>
    <p:extLst>
      <p:ext uri="{BB962C8B-B14F-4D97-AF65-F5344CB8AC3E}">
        <p14:creationId xmlns:p14="http://schemas.microsoft.com/office/powerpoint/2010/main" xmlns="" val="792264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 practices of Mine Rescue in </a:t>
            </a:r>
            <a:r>
              <a:rPr lang="en-IN" dirty="0" smtClean="0"/>
              <a:t>Germany</a:t>
            </a:r>
            <a:endParaRPr lang="en-IN" dirty="0"/>
          </a:p>
        </p:txBody>
      </p:sp>
      <p:sp>
        <p:nvSpPr>
          <p:cNvPr id="3" name="Content Placeholder 2"/>
          <p:cNvSpPr>
            <a:spLocks noGrp="1"/>
          </p:cNvSpPr>
          <p:nvPr>
            <p:ph idx="1"/>
          </p:nvPr>
        </p:nvSpPr>
        <p:spPr/>
        <p:txBody>
          <a:bodyPr/>
          <a:lstStyle/>
          <a:p>
            <a:pPr marL="0" indent="0">
              <a:buNone/>
            </a:pPr>
            <a:r>
              <a:rPr lang="en-IN" dirty="0">
                <a:solidFill>
                  <a:schemeClr val="tx1"/>
                </a:solidFill>
              </a:rPr>
              <a:t>Equipment</a:t>
            </a:r>
          </a:p>
          <a:p>
            <a:r>
              <a:rPr lang="en-IN" b="0" dirty="0" smtClean="0">
                <a:solidFill>
                  <a:srgbClr val="C00000"/>
                </a:solidFill>
              </a:rPr>
              <a:t>Self-contained </a:t>
            </a:r>
            <a:r>
              <a:rPr lang="en-IN" b="0" dirty="0">
                <a:solidFill>
                  <a:srgbClr val="C00000"/>
                </a:solidFill>
              </a:rPr>
              <a:t>breathing apparatus (SCBA) -4 hours; </a:t>
            </a:r>
          </a:p>
          <a:p>
            <a:r>
              <a:rPr lang="en-IN" b="0" dirty="0" smtClean="0">
                <a:solidFill>
                  <a:srgbClr val="C00000"/>
                </a:solidFill>
              </a:rPr>
              <a:t>Gas </a:t>
            </a:r>
            <a:r>
              <a:rPr lang="en-IN" b="0" dirty="0">
                <a:solidFill>
                  <a:srgbClr val="C00000"/>
                </a:solidFill>
              </a:rPr>
              <a:t>measuring device: </a:t>
            </a:r>
            <a:r>
              <a:rPr lang="en-IN" b="0" dirty="0" err="1">
                <a:solidFill>
                  <a:srgbClr val="C00000"/>
                </a:solidFill>
              </a:rPr>
              <a:t>Dräger</a:t>
            </a:r>
            <a:r>
              <a:rPr lang="en-IN" b="0" dirty="0">
                <a:solidFill>
                  <a:srgbClr val="C00000"/>
                </a:solidFill>
              </a:rPr>
              <a:t> X-am 7000 </a:t>
            </a:r>
            <a:r>
              <a:rPr lang="en-IN" b="0" dirty="0" smtClean="0">
                <a:solidFill>
                  <a:srgbClr val="C00000"/>
                </a:solidFill>
              </a:rPr>
              <a:t>(</a:t>
            </a:r>
            <a:r>
              <a:rPr lang="en-IN" b="0" dirty="0">
                <a:solidFill>
                  <a:srgbClr val="C00000"/>
                </a:solidFill>
              </a:rPr>
              <a:t>CO, </a:t>
            </a:r>
            <a:r>
              <a:rPr lang="en-IN" b="0" dirty="0" smtClean="0">
                <a:solidFill>
                  <a:srgbClr val="C00000"/>
                </a:solidFill>
              </a:rPr>
              <a:t>CH4, O2, CO2)</a:t>
            </a:r>
          </a:p>
          <a:p>
            <a:r>
              <a:rPr lang="en-IN" b="0" dirty="0" smtClean="0">
                <a:solidFill>
                  <a:srgbClr val="C00000"/>
                </a:solidFill>
              </a:rPr>
              <a:t>Climate </a:t>
            </a:r>
            <a:r>
              <a:rPr lang="en-IN" b="0" dirty="0">
                <a:solidFill>
                  <a:srgbClr val="C00000"/>
                </a:solidFill>
              </a:rPr>
              <a:t>measurement: electronic </a:t>
            </a:r>
            <a:r>
              <a:rPr lang="en-IN" b="0" dirty="0" err="1" smtClean="0">
                <a:solidFill>
                  <a:srgbClr val="C00000"/>
                </a:solidFill>
              </a:rPr>
              <a:t>psychrometer</a:t>
            </a:r>
            <a:endParaRPr lang="en-IN" b="0" dirty="0" smtClean="0">
              <a:solidFill>
                <a:srgbClr val="C00000"/>
              </a:solidFill>
            </a:endParaRPr>
          </a:p>
          <a:p>
            <a:r>
              <a:rPr lang="en-IN" b="0" dirty="0" smtClean="0">
                <a:solidFill>
                  <a:srgbClr val="C00000"/>
                </a:solidFill>
              </a:rPr>
              <a:t>Mine </a:t>
            </a:r>
            <a:r>
              <a:rPr lang="en-IN" b="0" dirty="0">
                <a:solidFill>
                  <a:srgbClr val="C00000"/>
                </a:solidFill>
              </a:rPr>
              <a:t>rescue </a:t>
            </a:r>
            <a:r>
              <a:rPr lang="en-IN" b="0" dirty="0" smtClean="0">
                <a:solidFill>
                  <a:srgbClr val="C00000"/>
                </a:solidFill>
              </a:rPr>
              <a:t>telephone</a:t>
            </a:r>
          </a:p>
          <a:p>
            <a:r>
              <a:rPr lang="en-IN" b="0" dirty="0" smtClean="0">
                <a:solidFill>
                  <a:srgbClr val="C00000"/>
                </a:solidFill>
              </a:rPr>
              <a:t>Fire-resistant suit</a:t>
            </a:r>
          </a:p>
          <a:p>
            <a:pPr marL="0" indent="0">
              <a:buNone/>
            </a:pPr>
            <a:r>
              <a:rPr lang="en-IN" dirty="0" smtClean="0">
                <a:solidFill>
                  <a:schemeClr val="tx1"/>
                </a:solidFill>
              </a:rPr>
              <a:t>Training</a:t>
            </a:r>
          </a:p>
          <a:p>
            <a:r>
              <a:rPr lang="en-IN" b="0" dirty="0">
                <a:solidFill>
                  <a:srgbClr val="C00000"/>
                </a:solidFill>
              </a:rPr>
              <a:t>5 rescue brigade exercises per </a:t>
            </a:r>
            <a:r>
              <a:rPr lang="en-IN" b="0" dirty="0" smtClean="0">
                <a:solidFill>
                  <a:srgbClr val="C00000"/>
                </a:solidFill>
              </a:rPr>
              <a:t>year</a:t>
            </a:r>
          </a:p>
          <a:p>
            <a:r>
              <a:rPr lang="en-IN" b="0" dirty="0" smtClean="0">
                <a:solidFill>
                  <a:srgbClr val="C00000"/>
                </a:solidFill>
              </a:rPr>
              <a:t>2 </a:t>
            </a:r>
            <a:r>
              <a:rPr lang="en-IN" b="0" dirty="0">
                <a:solidFill>
                  <a:srgbClr val="C00000"/>
                </a:solidFill>
              </a:rPr>
              <a:t>periods of </a:t>
            </a:r>
            <a:r>
              <a:rPr lang="en-IN" b="0" dirty="0" smtClean="0">
                <a:solidFill>
                  <a:srgbClr val="C00000"/>
                </a:solidFill>
              </a:rPr>
              <a:t>theoretical </a:t>
            </a:r>
            <a:r>
              <a:rPr lang="en-IN" b="0" dirty="0">
                <a:solidFill>
                  <a:srgbClr val="C00000"/>
                </a:solidFill>
              </a:rPr>
              <a:t>instruction per </a:t>
            </a:r>
            <a:r>
              <a:rPr lang="en-IN" b="0" dirty="0" smtClean="0">
                <a:solidFill>
                  <a:srgbClr val="C00000"/>
                </a:solidFill>
              </a:rPr>
              <a:t>year</a:t>
            </a:r>
          </a:p>
          <a:p>
            <a:endParaRPr lang="en-IN" dirty="0"/>
          </a:p>
        </p:txBody>
      </p:sp>
      <p:pic>
        <p:nvPicPr>
          <p:cNvPr id="4098" name="Picture 2" descr="C:\Users\158845\Desktop\jharia on the job\Safety\Poland\7.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4191000"/>
            <a:ext cx="3657600" cy="2276475"/>
          </a:xfrm>
          <a:prstGeom prst="rect">
            <a:avLst/>
          </a:prstGeom>
          <a:noFill/>
          <a:extLst>
            <a:ext uri="{909E8E84-426E-40DD-AFC4-6F175D3DCCD1}">
              <a14:hiddenFill xmlns:a14="http://schemas.microsoft.com/office/drawing/2010/main" xmlns="">
                <a:solidFill>
                  <a:srgbClr val="FFFFFF"/>
                </a:solidFill>
              </a14:hiddenFill>
            </a:ext>
          </a:extLst>
        </p:spPr>
      </p:pic>
      <p:pic>
        <p:nvPicPr>
          <p:cNvPr id="4099" name="Picture 3" descr="C:\Users\158845\Desktop\jharia on the job\Safety\Poland\8.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99709" y="4190999"/>
            <a:ext cx="4087091" cy="224183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53116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158845\Desktop\jharia on the job\Safety\Poland\a.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16582" y="914400"/>
            <a:ext cx="4551218" cy="360045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IN" dirty="0"/>
              <a:t>Best practices of Mine Rescue in Germany</a:t>
            </a:r>
          </a:p>
        </p:txBody>
      </p:sp>
      <p:sp>
        <p:nvSpPr>
          <p:cNvPr id="3" name="Content Placeholder 2"/>
          <p:cNvSpPr>
            <a:spLocks noGrp="1"/>
          </p:cNvSpPr>
          <p:nvPr>
            <p:ph idx="1"/>
          </p:nvPr>
        </p:nvSpPr>
        <p:spPr/>
        <p:txBody>
          <a:bodyPr/>
          <a:lstStyle/>
          <a:p>
            <a:r>
              <a:rPr lang="en-IN" dirty="0">
                <a:solidFill>
                  <a:schemeClr val="tx1"/>
                </a:solidFill>
              </a:rPr>
              <a:t>Examinations, Tests, </a:t>
            </a:r>
            <a:r>
              <a:rPr lang="en-IN" dirty="0" smtClean="0">
                <a:solidFill>
                  <a:schemeClr val="tx1"/>
                </a:solidFill>
              </a:rPr>
              <a:t>Exercises</a:t>
            </a:r>
          </a:p>
          <a:p>
            <a:r>
              <a:rPr lang="en-IN" b="0" dirty="0">
                <a:solidFill>
                  <a:srgbClr val="C00000"/>
                </a:solidFill>
              </a:rPr>
              <a:t>Annual medical examinations </a:t>
            </a:r>
          </a:p>
          <a:p>
            <a:r>
              <a:rPr lang="en-IN" b="0" dirty="0" smtClean="0">
                <a:solidFill>
                  <a:srgbClr val="C00000"/>
                </a:solidFill>
              </a:rPr>
              <a:t>Fitness </a:t>
            </a:r>
            <a:r>
              <a:rPr lang="en-IN" b="0" dirty="0">
                <a:solidFill>
                  <a:srgbClr val="C00000"/>
                </a:solidFill>
              </a:rPr>
              <a:t>test at least </a:t>
            </a:r>
            <a:r>
              <a:rPr lang="en-IN" b="0" dirty="0" smtClean="0">
                <a:solidFill>
                  <a:srgbClr val="C00000"/>
                </a:solidFill>
              </a:rPr>
              <a:t>twice a year</a:t>
            </a:r>
            <a:endParaRPr lang="en-IN" b="0" dirty="0">
              <a:solidFill>
                <a:srgbClr val="C00000"/>
              </a:solidFill>
            </a:endParaRPr>
          </a:p>
          <a:p>
            <a:r>
              <a:rPr lang="en-IN" b="0" dirty="0">
                <a:solidFill>
                  <a:srgbClr val="C00000"/>
                </a:solidFill>
              </a:rPr>
              <a:t>5 breathing protection </a:t>
            </a:r>
            <a:r>
              <a:rPr lang="en-IN" b="0" dirty="0" smtClean="0">
                <a:solidFill>
                  <a:srgbClr val="C00000"/>
                </a:solidFill>
              </a:rPr>
              <a:t>exercises</a:t>
            </a:r>
            <a:endParaRPr lang="en-IN" b="0" dirty="0">
              <a:solidFill>
                <a:srgbClr val="C00000"/>
              </a:solidFill>
            </a:endParaRPr>
          </a:p>
          <a:p>
            <a:r>
              <a:rPr lang="en-IN" b="0" dirty="0">
                <a:solidFill>
                  <a:srgbClr val="C00000"/>
                </a:solidFill>
              </a:rPr>
              <a:t>Strength </a:t>
            </a:r>
            <a:r>
              <a:rPr lang="en-IN" b="0" dirty="0" smtClean="0">
                <a:solidFill>
                  <a:srgbClr val="C00000"/>
                </a:solidFill>
              </a:rPr>
              <a:t>test</a:t>
            </a:r>
          </a:p>
          <a:p>
            <a:pPr>
              <a:buFont typeface="Wingdings" pitchFamily="2" charset="2"/>
              <a:buChar char="v"/>
            </a:pPr>
            <a:r>
              <a:rPr lang="en-IN" sz="1600" b="0" dirty="0" smtClean="0">
                <a:solidFill>
                  <a:schemeClr val="accent4"/>
                </a:solidFill>
              </a:rPr>
              <a:t>Test </a:t>
            </a:r>
            <a:r>
              <a:rPr lang="en-IN" sz="1600" b="0" dirty="0">
                <a:solidFill>
                  <a:schemeClr val="accent4"/>
                </a:solidFill>
              </a:rPr>
              <a:t>for all rescue brigade members</a:t>
            </a:r>
          </a:p>
          <a:p>
            <a:pPr>
              <a:buFont typeface="Wingdings" pitchFamily="2" charset="2"/>
              <a:buChar char="v"/>
            </a:pPr>
            <a:r>
              <a:rPr lang="en-IN" sz="1600" b="0" dirty="0" smtClean="0">
                <a:solidFill>
                  <a:schemeClr val="accent4"/>
                </a:solidFill>
              </a:rPr>
              <a:t>4 </a:t>
            </a:r>
            <a:r>
              <a:rPr lang="en-IN" sz="1600" b="0" dirty="0">
                <a:solidFill>
                  <a:schemeClr val="accent4"/>
                </a:solidFill>
              </a:rPr>
              <a:t>of 6 exercises have to </a:t>
            </a:r>
            <a:r>
              <a:rPr lang="en-IN" sz="1600" b="0" dirty="0" smtClean="0">
                <a:solidFill>
                  <a:schemeClr val="accent4"/>
                </a:solidFill>
              </a:rPr>
              <a:t>be passed( </a:t>
            </a:r>
            <a:r>
              <a:rPr lang="en-IN" sz="1600" b="0" dirty="0">
                <a:solidFill>
                  <a:schemeClr val="accent4"/>
                </a:solidFill>
              </a:rPr>
              <a:t>standards </a:t>
            </a:r>
            <a:r>
              <a:rPr lang="en-IN" sz="1600" b="0" dirty="0" smtClean="0">
                <a:solidFill>
                  <a:schemeClr val="accent4"/>
                </a:solidFill>
              </a:rPr>
              <a:t>Nm/kg, depending </a:t>
            </a:r>
            <a:r>
              <a:rPr lang="en-IN" sz="1600" b="0" dirty="0">
                <a:solidFill>
                  <a:schemeClr val="accent4"/>
                </a:solidFill>
              </a:rPr>
              <a:t>on body weight </a:t>
            </a:r>
            <a:r>
              <a:rPr lang="en-IN" sz="1600" b="0" dirty="0" smtClean="0">
                <a:solidFill>
                  <a:schemeClr val="accent4"/>
                </a:solidFill>
              </a:rPr>
              <a:t>)</a:t>
            </a:r>
          </a:p>
          <a:p>
            <a:pPr>
              <a:buFont typeface="Wingdings" pitchFamily="2" charset="2"/>
              <a:buChar char="v"/>
            </a:pPr>
            <a:r>
              <a:rPr lang="en-IN" sz="1600" b="0" dirty="0">
                <a:solidFill>
                  <a:schemeClr val="accent4"/>
                </a:solidFill>
              </a:rPr>
              <a:t>Strength test for muscles </a:t>
            </a:r>
            <a:r>
              <a:rPr lang="en-IN" sz="1600" b="0" dirty="0" smtClean="0">
                <a:solidFill>
                  <a:schemeClr val="accent4"/>
                </a:solidFill>
              </a:rPr>
              <a:t>of back </a:t>
            </a:r>
            <a:r>
              <a:rPr lang="en-IN" sz="1600" b="0" dirty="0">
                <a:solidFill>
                  <a:schemeClr val="accent4"/>
                </a:solidFill>
              </a:rPr>
              <a:t>/ </a:t>
            </a:r>
            <a:r>
              <a:rPr lang="en-IN" sz="1600" b="0" dirty="0" smtClean="0">
                <a:solidFill>
                  <a:schemeClr val="accent4"/>
                </a:solidFill>
              </a:rPr>
              <a:t>abdomen, shoulder </a:t>
            </a:r>
            <a:r>
              <a:rPr lang="en-IN" sz="1600" b="0" dirty="0">
                <a:solidFill>
                  <a:schemeClr val="accent4"/>
                </a:solidFill>
              </a:rPr>
              <a:t>/ </a:t>
            </a:r>
            <a:r>
              <a:rPr lang="en-IN" sz="1600" b="0" dirty="0" smtClean="0">
                <a:solidFill>
                  <a:schemeClr val="accent4"/>
                </a:solidFill>
              </a:rPr>
              <a:t>breast, leg </a:t>
            </a:r>
            <a:r>
              <a:rPr lang="en-IN" sz="1600" b="0" dirty="0">
                <a:solidFill>
                  <a:schemeClr val="accent4"/>
                </a:solidFill>
              </a:rPr>
              <a:t>tensors and extensors</a:t>
            </a:r>
          </a:p>
        </p:txBody>
      </p:sp>
      <p:pic>
        <p:nvPicPr>
          <p:cNvPr id="5123" name="Picture 3" descr="C:\Users\158845\Desktop\jharia on the job\Safety\Poland\9.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62200" y="3810000"/>
            <a:ext cx="3581400" cy="2667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85915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1600" b="0" dirty="0">
                <a:solidFill>
                  <a:schemeClr val="tx1"/>
                </a:solidFill>
              </a:rPr>
              <a:t>According  to  current  regulations  and  laws  the  mining  rescue  services  are  made  up  of  two </a:t>
            </a:r>
            <a:r>
              <a:rPr lang="en-IN" sz="1600" b="0" dirty="0" smtClean="0">
                <a:solidFill>
                  <a:schemeClr val="tx1"/>
                </a:solidFill>
              </a:rPr>
              <a:t>divisions</a:t>
            </a:r>
            <a:r>
              <a:rPr lang="en-IN" sz="1600" b="0" dirty="0">
                <a:solidFill>
                  <a:schemeClr val="tx1"/>
                </a:solidFill>
              </a:rPr>
              <a:t>: </a:t>
            </a:r>
          </a:p>
          <a:p>
            <a:r>
              <a:rPr lang="en-IN" sz="1600" b="0" dirty="0" smtClean="0">
                <a:solidFill>
                  <a:schemeClr val="tx1"/>
                </a:solidFill>
              </a:rPr>
              <a:t>mining </a:t>
            </a:r>
            <a:r>
              <a:rPr lang="en-IN" sz="1600" b="0" dirty="0">
                <a:solidFill>
                  <a:schemeClr val="tx1"/>
                </a:solidFill>
              </a:rPr>
              <a:t>rescue brigades at premises of mining operations, </a:t>
            </a:r>
          </a:p>
          <a:p>
            <a:r>
              <a:rPr lang="en-IN" sz="1600" b="0" dirty="0" smtClean="0">
                <a:solidFill>
                  <a:schemeClr val="tx1"/>
                </a:solidFill>
              </a:rPr>
              <a:t>professional </a:t>
            </a:r>
            <a:r>
              <a:rPr lang="en-IN" sz="1600" b="0" dirty="0">
                <a:solidFill>
                  <a:schemeClr val="tx1"/>
                </a:solidFill>
              </a:rPr>
              <a:t>entities that deal with mining rescue jobs. </a:t>
            </a:r>
            <a:endParaRPr lang="en-IN" sz="1600" b="0" dirty="0" smtClean="0">
              <a:solidFill>
                <a:schemeClr val="tx1"/>
              </a:solidFill>
            </a:endParaRPr>
          </a:p>
          <a:p>
            <a:pPr marL="0" indent="0">
              <a:buNone/>
            </a:pPr>
            <a:r>
              <a:rPr lang="en-IN" sz="1600" b="0" dirty="0">
                <a:solidFill>
                  <a:schemeClr val="tx1"/>
                </a:solidFill>
              </a:rPr>
              <a:t>In the Polish mining industry there are three professional entities that deal with mining rescue </a:t>
            </a:r>
            <a:r>
              <a:rPr lang="en-IN" sz="1600" b="0" dirty="0" smtClean="0">
                <a:solidFill>
                  <a:schemeClr val="tx1"/>
                </a:solidFill>
              </a:rPr>
              <a:t>jobs </a:t>
            </a:r>
            <a:r>
              <a:rPr lang="en-IN" sz="1600" b="0" dirty="0">
                <a:solidFill>
                  <a:schemeClr val="tx1"/>
                </a:solidFill>
              </a:rPr>
              <a:t>(rescue units): </a:t>
            </a:r>
            <a:endParaRPr lang="en-IN" sz="1600" b="0" dirty="0" smtClean="0">
              <a:solidFill>
                <a:schemeClr val="tx1"/>
              </a:solidFill>
            </a:endParaRPr>
          </a:p>
          <a:p>
            <a:pPr marL="0" indent="0">
              <a:buNone/>
            </a:pPr>
            <a:r>
              <a:rPr lang="en-IN" sz="1600" dirty="0">
                <a:solidFill>
                  <a:schemeClr val="tx1"/>
                </a:solidFill>
              </a:rPr>
              <a:t>Central Mines Rescue Station (CSRG) in Bytom:</a:t>
            </a:r>
            <a:r>
              <a:rPr lang="en-IN" sz="1600" b="0" dirty="0">
                <a:solidFill>
                  <a:schemeClr val="tx1"/>
                </a:solidFill>
              </a:rPr>
              <a:t> runs as a public limited company owned by the State Treasury with the aim to cover needs </a:t>
            </a:r>
            <a:r>
              <a:rPr lang="en-IN" sz="1600" b="0" dirty="0" smtClean="0">
                <a:solidFill>
                  <a:schemeClr val="tx1"/>
                </a:solidFill>
              </a:rPr>
              <a:t>of </a:t>
            </a:r>
            <a:r>
              <a:rPr lang="en-IN" sz="1600" b="0" dirty="0">
                <a:solidFill>
                  <a:schemeClr val="tx1"/>
                </a:solidFill>
              </a:rPr>
              <a:t>the coal mining industry and mines of some other minerals,</a:t>
            </a:r>
            <a:endParaRPr lang="en-IN" sz="1600" b="0" dirty="0" smtClean="0">
              <a:solidFill>
                <a:schemeClr val="tx1"/>
              </a:solidFill>
            </a:endParaRPr>
          </a:p>
          <a:p>
            <a:pPr marL="0" indent="0">
              <a:buNone/>
            </a:pPr>
            <a:r>
              <a:rPr lang="en-IN" sz="1600" dirty="0">
                <a:solidFill>
                  <a:schemeClr val="tx1"/>
                </a:solidFill>
              </a:rPr>
              <a:t>Rescue Unit for Copper Mining and Smelting Industry in </a:t>
            </a:r>
            <a:r>
              <a:rPr lang="en-IN" sz="1600" dirty="0" err="1" smtClean="0">
                <a:solidFill>
                  <a:schemeClr val="tx1"/>
                </a:solidFill>
              </a:rPr>
              <a:t>Lubin</a:t>
            </a:r>
            <a:r>
              <a:rPr lang="en-IN" sz="1600" dirty="0">
                <a:solidFill>
                  <a:schemeClr val="tx1"/>
                </a:solidFill>
              </a:rPr>
              <a:t>: </a:t>
            </a:r>
            <a:r>
              <a:rPr lang="en-IN" sz="1600" b="0" dirty="0">
                <a:solidFill>
                  <a:schemeClr val="tx1"/>
                </a:solidFill>
              </a:rPr>
              <a:t>established as the rescue services for the KGHM (Polish Copper, plc.) operations to cover </a:t>
            </a:r>
            <a:r>
              <a:rPr lang="en-IN" sz="1600" b="0" dirty="0" smtClean="0">
                <a:solidFill>
                  <a:schemeClr val="tx1"/>
                </a:solidFill>
              </a:rPr>
              <a:t>own </a:t>
            </a:r>
            <a:r>
              <a:rPr lang="en-IN" sz="1600" b="0" dirty="0">
                <a:solidFill>
                  <a:schemeClr val="tx1"/>
                </a:solidFill>
              </a:rPr>
              <a:t>needs of their plants.</a:t>
            </a:r>
            <a:endParaRPr lang="en-IN" sz="1600" b="0" dirty="0" smtClean="0">
              <a:solidFill>
                <a:schemeClr val="tx1"/>
              </a:solidFill>
            </a:endParaRPr>
          </a:p>
          <a:p>
            <a:pPr marL="0" indent="0">
              <a:buNone/>
            </a:pPr>
            <a:r>
              <a:rPr lang="en-IN" sz="1600" dirty="0">
                <a:solidFill>
                  <a:schemeClr val="tx1"/>
                </a:solidFill>
              </a:rPr>
              <a:t>Polish  Crude  Oil  and  Gas  Mining  (</a:t>
            </a:r>
            <a:r>
              <a:rPr lang="en-IN" sz="1600" dirty="0" err="1">
                <a:solidFill>
                  <a:schemeClr val="tx1"/>
                </a:solidFill>
              </a:rPr>
              <a:t>PGNiG</a:t>
            </a:r>
            <a:r>
              <a:rPr lang="en-IN" sz="1600" dirty="0">
                <a:solidFill>
                  <a:schemeClr val="tx1"/>
                </a:solidFill>
              </a:rPr>
              <a:t>)  with  its  division  called  Rescue  Station  </a:t>
            </a:r>
            <a:r>
              <a:rPr lang="en-IN" sz="1600" dirty="0" smtClean="0">
                <a:solidFill>
                  <a:schemeClr val="tx1"/>
                </a:solidFill>
              </a:rPr>
              <a:t>for Borehole </a:t>
            </a:r>
            <a:r>
              <a:rPr lang="en-IN" sz="1600" dirty="0">
                <a:solidFill>
                  <a:schemeClr val="tx1"/>
                </a:solidFill>
              </a:rPr>
              <a:t>Mining Operations:</a:t>
            </a:r>
            <a:r>
              <a:rPr lang="en-IN" sz="1600" b="0" dirty="0">
                <a:solidFill>
                  <a:schemeClr val="tx1"/>
                </a:solidFill>
              </a:rPr>
              <a:t> established as the rescue services for the </a:t>
            </a:r>
            <a:r>
              <a:rPr lang="en-IN" sz="1600" b="0" dirty="0" err="1">
                <a:solidFill>
                  <a:schemeClr val="tx1"/>
                </a:solidFill>
              </a:rPr>
              <a:t>PGNiG</a:t>
            </a:r>
            <a:r>
              <a:rPr lang="en-IN" sz="1600" b="0" dirty="0">
                <a:solidFill>
                  <a:schemeClr val="tx1"/>
                </a:solidFill>
              </a:rPr>
              <a:t> operations to cover needs of crude oil and </a:t>
            </a:r>
            <a:r>
              <a:rPr lang="en-IN" sz="1600" b="0" dirty="0" smtClean="0">
                <a:solidFill>
                  <a:schemeClr val="tx1"/>
                </a:solidFill>
              </a:rPr>
              <a:t>gas </a:t>
            </a:r>
            <a:r>
              <a:rPr lang="en-IN" sz="1600" b="0" dirty="0">
                <a:solidFill>
                  <a:schemeClr val="tx1"/>
                </a:solidFill>
              </a:rPr>
              <a:t>extraction facilities and crude oil and natural gas exploration. </a:t>
            </a:r>
            <a:endParaRPr lang="en-IN" sz="1600" b="0" dirty="0" smtClean="0">
              <a:solidFill>
                <a:schemeClr val="tx1"/>
              </a:solidFill>
            </a:endParaRPr>
          </a:p>
        </p:txBody>
      </p:sp>
      <p:sp>
        <p:nvSpPr>
          <p:cNvPr id="4" name="Title 1"/>
          <p:cNvSpPr>
            <a:spLocks noGrp="1"/>
          </p:cNvSpPr>
          <p:nvPr>
            <p:ph type="title"/>
          </p:nvPr>
        </p:nvSpPr>
        <p:spPr>
          <a:xfrm>
            <a:off x="227135" y="152400"/>
            <a:ext cx="8001000" cy="457200"/>
          </a:xfrm>
        </p:spPr>
        <p:txBody>
          <a:bodyPr/>
          <a:lstStyle/>
          <a:p>
            <a:r>
              <a:rPr lang="en-IN" dirty="0"/>
              <a:t>Best practices of Mine Rescue in Germany</a:t>
            </a:r>
          </a:p>
        </p:txBody>
      </p:sp>
    </p:spTree>
    <p:extLst>
      <p:ext uri="{BB962C8B-B14F-4D97-AF65-F5344CB8AC3E}">
        <p14:creationId xmlns:p14="http://schemas.microsoft.com/office/powerpoint/2010/main" xmlns="" val="1881337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7135" y="152400"/>
            <a:ext cx="8001000" cy="457200"/>
          </a:xfrm>
        </p:spPr>
        <p:txBody>
          <a:bodyPr/>
          <a:lstStyle/>
          <a:p>
            <a:r>
              <a:rPr lang="en-IN" dirty="0"/>
              <a:t>Best practices of Mine Rescue in </a:t>
            </a:r>
            <a:r>
              <a:rPr lang="en-IN" dirty="0" smtClean="0"/>
              <a:t>Poland</a:t>
            </a:r>
            <a:endParaRPr lang="en-IN" dirty="0"/>
          </a:p>
        </p:txBody>
      </p:sp>
      <p:pic>
        <p:nvPicPr>
          <p:cNvPr id="2050" name="Picture 2" descr="C:\Users\158845\Desktop\jharia on the job\Safety\Poland\1.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881062"/>
            <a:ext cx="4343400" cy="3114675"/>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pic>
        <p:nvPicPr>
          <p:cNvPr id="2051" name="Picture 3" descr="C:\Users\158845\Desktop\jharia on the job\Safety\Poland\2.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95798" y="3276600"/>
            <a:ext cx="4648201" cy="3086100"/>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4419600" y="838200"/>
            <a:ext cx="4724397" cy="2308324"/>
          </a:xfrm>
          <a:prstGeom prst="rect">
            <a:avLst/>
          </a:prstGeom>
          <a:noFill/>
        </p:spPr>
        <p:txBody>
          <a:bodyPr wrap="square" rtlCol="0">
            <a:spAutoFit/>
          </a:bodyPr>
          <a:lstStyle/>
          <a:p>
            <a:r>
              <a:rPr lang="en-IN" b="1" dirty="0" smtClean="0"/>
              <a:t>Specialized </a:t>
            </a:r>
            <a:r>
              <a:rPr lang="en-IN" b="1" dirty="0"/>
              <a:t>emergency teams: </a:t>
            </a:r>
            <a:r>
              <a:rPr lang="en-IN" b="1" dirty="0" smtClean="0"/>
              <a:t>for  </a:t>
            </a:r>
            <a:r>
              <a:rPr lang="en-IN" b="1" dirty="0"/>
              <a:t>measurement  operations</a:t>
            </a:r>
            <a:r>
              <a:rPr lang="en-IN" dirty="0"/>
              <a:t>,  to  take  measurements  and  determine  condition  of  air  in </a:t>
            </a:r>
            <a:r>
              <a:rPr lang="en-IN" dirty="0" smtClean="0"/>
              <a:t>underground </a:t>
            </a:r>
            <a:r>
              <a:rPr lang="en-IN" dirty="0"/>
              <a:t>areas of mines and presence of flammable gases when rescue actions are in progress </a:t>
            </a:r>
            <a:r>
              <a:rPr lang="en-IN" dirty="0" smtClean="0"/>
              <a:t>and  </a:t>
            </a:r>
            <a:r>
              <a:rPr lang="en-IN" dirty="0"/>
              <a:t>to  </a:t>
            </a:r>
            <a:r>
              <a:rPr lang="en-IN" dirty="0" smtClean="0"/>
              <a:t>asses degree  </a:t>
            </a:r>
            <a:r>
              <a:rPr lang="en-IN" dirty="0"/>
              <a:t>of  explosion  hazards  for  </a:t>
            </a:r>
            <a:r>
              <a:rPr lang="en-IN" dirty="0" smtClean="0"/>
              <a:t>potentially  </a:t>
            </a:r>
            <a:r>
              <a:rPr lang="en-IN" dirty="0"/>
              <a:t>explosive  gas  blends. </a:t>
            </a:r>
          </a:p>
        </p:txBody>
      </p:sp>
      <p:sp>
        <p:nvSpPr>
          <p:cNvPr id="3" name="Rectangle 2"/>
          <p:cNvSpPr/>
          <p:nvPr/>
        </p:nvSpPr>
        <p:spPr>
          <a:xfrm>
            <a:off x="34636" y="4343400"/>
            <a:ext cx="4287982" cy="1200329"/>
          </a:xfrm>
          <a:prstGeom prst="rect">
            <a:avLst/>
          </a:prstGeom>
        </p:spPr>
        <p:txBody>
          <a:bodyPr wrap="square">
            <a:spAutoFit/>
          </a:bodyPr>
          <a:lstStyle/>
          <a:p>
            <a:r>
              <a:rPr lang="en-IN" b="1" dirty="0" smtClean="0"/>
              <a:t>For  </a:t>
            </a:r>
            <a:r>
              <a:rPr lang="en-IN" b="1" dirty="0" err="1"/>
              <a:t>inertization</a:t>
            </a:r>
            <a:r>
              <a:rPr lang="en-IN" b="1" dirty="0"/>
              <a:t>  of  mining  air</a:t>
            </a:r>
            <a:r>
              <a:rPr lang="en-IN" dirty="0"/>
              <a:t>,  to  prevent  explosions  of  flammable  gases  by  neutralization  of </a:t>
            </a:r>
          </a:p>
          <a:p>
            <a:r>
              <a:rPr lang="en-IN" dirty="0"/>
              <a:t>them by means of inert gases. </a:t>
            </a:r>
          </a:p>
        </p:txBody>
      </p:sp>
    </p:spTree>
    <p:extLst>
      <p:ext uri="{BB962C8B-B14F-4D97-AF65-F5344CB8AC3E}">
        <p14:creationId xmlns:p14="http://schemas.microsoft.com/office/powerpoint/2010/main" xmlns="" val="3623606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7135" y="152400"/>
            <a:ext cx="8001000" cy="457200"/>
          </a:xfrm>
        </p:spPr>
        <p:txBody>
          <a:bodyPr/>
          <a:lstStyle/>
          <a:p>
            <a:r>
              <a:rPr lang="en-IN" dirty="0"/>
              <a:t>Best practices of Mine Rescue in </a:t>
            </a:r>
            <a:r>
              <a:rPr lang="en-IN" dirty="0" smtClean="0"/>
              <a:t>Poland</a:t>
            </a:r>
            <a:endParaRPr lang="en-IN" dirty="0"/>
          </a:p>
        </p:txBody>
      </p:sp>
      <p:sp>
        <p:nvSpPr>
          <p:cNvPr id="2" name="TextBox 1"/>
          <p:cNvSpPr txBox="1"/>
          <p:nvPr/>
        </p:nvSpPr>
        <p:spPr>
          <a:xfrm>
            <a:off x="4592779" y="900545"/>
            <a:ext cx="4551219" cy="2308324"/>
          </a:xfrm>
          <a:prstGeom prst="rect">
            <a:avLst/>
          </a:prstGeom>
          <a:noFill/>
        </p:spPr>
        <p:txBody>
          <a:bodyPr wrap="square" rtlCol="0">
            <a:spAutoFit/>
          </a:bodyPr>
          <a:lstStyle/>
          <a:p>
            <a:r>
              <a:rPr lang="en-IN" b="1" dirty="0" smtClean="0"/>
              <a:t>For </a:t>
            </a:r>
            <a:r>
              <a:rPr lang="en-IN" b="1" dirty="0"/>
              <a:t>fire fighting</a:t>
            </a:r>
            <a:r>
              <a:rPr lang="en-IN" dirty="0"/>
              <a:t>, to carry out rescue jobs directly related to active extinguishing of underground </a:t>
            </a:r>
            <a:r>
              <a:rPr lang="en-IN" dirty="0" smtClean="0"/>
              <a:t>fires </a:t>
            </a:r>
            <a:r>
              <a:rPr lang="en-IN" dirty="0"/>
              <a:t>and/or to carry out operations aimed to isolate areas with smouldering or burning coal </a:t>
            </a:r>
            <a:r>
              <a:rPr lang="en-IN" dirty="0" smtClean="0"/>
              <a:t>where</a:t>
            </a:r>
            <a:endParaRPr lang="en-IN" dirty="0"/>
          </a:p>
          <a:p>
            <a:r>
              <a:rPr lang="en-IN" dirty="0"/>
              <a:t>stoppings of various designs or separating layers of chemical or mineral compounds are used for </a:t>
            </a:r>
            <a:r>
              <a:rPr lang="en-IN" dirty="0" smtClean="0"/>
              <a:t>isolation</a:t>
            </a:r>
            <a:r>
              <a:rPr lang="en-IN" dirty="0"/>
              <a:t>. </a:t>
            </a:r>
          </a:p>
        </p:txBody>
      </p:sp>
      <p:sp>
        <p:nvSpPr>
          <p:cNvPr id="3" name="Rectangle 2"/>
          <p:cNvSpPr/>
          <p:nvPr/>
        </p:nvSpPr>
        <p:spPr>
          <a:xfrm>
            <a:off x="0" y="4724400"/>
            <a:ext cx="4287982" cy="1200329"/>
          </a:xfrm>
          <a:prstGeom prst="rect">
            <a:avLst/>
          </a:prstGeom>
        </p:spPr>
        <p:txBody>
          <a:bodyPr wrap="square">
            <a:spAutoFit/>
          </a:bodyPr>
          <a:lstStyle/>
          <a:p>
            <a:r>
              <a:rPr lang="en-IN" b="1" dirty="0" smtClean="0"/>
              <a:t>For </a:t>
            </a:r>
            <a:r>
              <a:rPr lang="en-IN" b="1" dirty="0"/>
              <a:t>mining and technical operations, </a:t>
            </a:r>
            <a:r>
              <a:rPr lang="en-IN" dirty="0"/>
              <a:t>to carry out specialized jobs during fire fighting operation </a:t>
            </a:r>
          </a:p>
          <a:p>
            <a:r>
              <a:rPr lang="en-IN" dirty="0"/>
              <a:t>as well as after roof falls or rock bumps, </a:t>
            </a:r>
          </a:p>
        </p:txBody>
      </p:sp>
      <p:pic>
        <p:nvPicPr>
          <p:cNvPr id="1026" name="Picture 2" descr="C:\Users\158845\Desktop\jharia on the job\Safety\Poland\3.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636" y="900545"/>
            <a:ext cx="4447307" cy="3519055"/>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pic>
        <p:nvPicPr>
          <p:cNvPr id="1027" name="Picture 3" descr="C:\Users\158845\Desktop\jharia on the job\Safety\Poland\4.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92779" y="3208869"/>
            <a:ext cx="4398821" cy="3268131"/>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484723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7135" y="152400"/>
            <a:ext cx="8001000" cy="457200"/>
          </a:xfrm>
        </p:spPr>
        <p:txBody>
          <a:bodyPr/>
          <a:lstStyle/>
          <a:p>
            <a:r>
              <a:rPr lang="en-IN" dirty="0"/>
              <a:t>Best practices of Mine Rescue in </a:t>
            </a:r>
            <a:r>
              <a:rPr lang="en-IN" dirty="0" smtClean="0"/>
              <a:t>Poland</a:t>
            </a:r>
            <a:endParaRPr lang="en-IN" dirty="0"/>
          </a:p>
        </p:txBody>
      </p:sp>
      <p:sp>
        <p:nvSpPr>
          <p:cNvPr id="2" name="TextBox 1"/>
          <p:cNvSpPr txBox="1"/>
          <p:nvPr/>
        </p:nvSpPr>
        <p:spPr>
          <a:xfrm>
            <a:off x="381001" y="900545"/>
            <a:ext cx="8762998" cy="646331"/>
          </a:xfrm>
          <a:prstGeom prst="rect">
            <a:avLst/>
          </a:prstGeom>
          <a:noFill/>
        </p:spPr>
        <p:txBody>
          <a:bodyPr wrap="square" rtlCol="0">
            <a:spAutoFit/>
          </a:bodyPr>
          <a:lstStyle/>
          <a:p>
            <a:r>
              <a:rPr lang="en-IN" b="1" dirty="0" smtClean="0"/>
              <a:t>For </a:t>
            </a:r>
            <a:r>
              <a:rPr lang="en-IN" b="1" dirty="0"/>
              <a:t>water engineering</a:t>
            </a:r>
            <a:r>
              <a:rPr lang="en-IN" dirty="0"/>
              <a:t>, to refine consequences of water outbursts into mining excavations,</a:t>
            </a:r>
          </a:p>
        </p:txBody>
      </p:sp>
      <p:pic>
        <p:nvPicPr>
          <p:cNvPr id="2050" name="Picture 2" descr="C:\Users\158845\Desktop\jharia on the job\Safety\Poland\5.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866" y="1823874"/>
            <a:ext cx="4343399" cy="4505325"/>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pic>
        <p:nvPicPr>
          <p:cNvPr id="2051" name="Picture 3" descr="C:\Users\158845\Desktop\jharia on the job\Safety\Poland\6.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92779" y="1823875"/>
            <a:ext cx="4398821" cy="4505325"/>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64147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3" name="Slide Number Placeholder 3"/>
          <p:cNvSpPr>
            <a:spLocks noGrp="1"/>
          </p:cNvSpPr>
          <p:nvPr>
            <p:ph type="sldNum" sz="quarter" idx="12"/>
          </p:nvPr>
        </p:nvSpPr>
        <p:spPr>
          <a:xfrm>
            <a:off x="8686243" y="6475419"/>
            <a:ext cx="57708" cy="123111"/>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BDC50CA-FA78-4BCD-B9EA-B8B8F3F8469B}" type="slidenum">
              <a:rPr lang="en-GB" smtClean="0">
                <a:solidFill>
                  <a:srgbClr val="000000"/>
                </a:solidFill>
              </a:rPr>
              <a:pPr eaLnBrk="1" hangingPunct="1"/>
              <a:t>2</a:t>
            </a:fld>
            <a:endParaRPr lang="en-GB" smtClean="0">
              <a:solidFill>
                <a:srgbClr val="000000"/>
              </a:solidFill>
            </a:endParaRPr>
          </a:p>
        </p:txBody>
      </p:sp>
      <p:sp>
        <p:nvSpPr>
          <p:cNvPr id="5" name="TextBox 4"/>
          <p:cNvSpPr txBox="1"/>
          <p:nvPr/>
        </p:nvSpPr>
        <p:spPr>
          <a:xfrm>
            <a:off x="1688125" y="2209803"/>
            <a:ext cx="5767753" cy="2246769"/>
          </a:xfrm>
          <a:prstGeom prst="rect">
            <a:avLst/>
          </a:prstGeom>
          <a:noFill/>
        </p:spPr>
        <p:txBody>
          <a:bodyPr wrap="square" rtlCol="0">
            <a:spAutoFit/>
          </a:bodyPr>
          <a:lstStyle/>
          <a:p>
            <a:pPr algn="ctr" fontAlgn="base">
              <a:spcBef>
                <a:spcPct val="0"/>
              </a:spcBef>
              <a:spcAft>
                <a:spcPct val="0"/>
              </a:spcAft>
            </a:pPr>
            <a:r>
              <a:rPr lang="en-IN" sz="2800" b="1" dirty="0" smtClean="0">
                <a:solidFill>
                  <a:srgbClr val="FFFFFF"/>
                </a:solidFill>
              </a:rPr>
              <a:t>Mine Rescue Operation in India</a:t>
            </a:r>
          </a:p>
          <a:p>
            <a:pPr algn="ctr" fontAlgn="base">
              <a:spcBef>
                <a:spcPct val="0"/>
              </a:spcBef>
              <a:spcAft>
                <a:spcPct val="0"/>
              </a:spcAft>
            </a:pPr>
            <a:endParaRPr lang="en-IN" sz="2800" b="1" dirty="0" smtClean="0">
              <a:solidFill>
                <a:srgbClr val="FFFFFF"/>
              </a:solidFill>
            </a:endParaRPr>
          </a:p>
          <a:p>
            <a:pPr algn="ctr" fontAlgn="base">
              <a:spcBef>
                <a:spcPct val="0"/>
              </a:spcBef>
              <a:spcAft>
                <a:spcPct val="0"/>
              </a:spcAft>
            </a:pPr>
            <a:r>
              <a:rPr lang="en-IN" sz="2800" b="1" dirty="0" smtClean="0">
                <a:solidFill>
                  <a:srgbClr val="FFFFFF"/>
                </a:solidFill>
              </a:rPr>
              <a:t>&amp; </a:t>
            </a:r>
          </a:p>
          <a:p>
            <a:pPr algn="ctr" fontAlgn="base">
              <a:spcBef>
                <a:spcPct val="0"/>
              </a:spcBef>
              <a:spcAft>
                <a:spcPct val="0"/>
              </a:spcAft>
            </a:pPr>
            <a:endParaRPr lang="en-IN" sz="2800" b="1" dirty="0">
              <a:solidFill>
                <a:srgbClr val="FFFFFF"/>
              </a:solidFill>
            </a:endParaRPr>
          </a:p>
          <a:p>
            <a:pPr algn="ctr" fontAlgn="base">
              <a:spcBef>
                <a:spcPct val="0"/>
              </a:spcBef>
              <a:spcAft>
                <a:spcPct val="0"/>
              </a:spcAft>
            </a:pPr>
            <a:r>
              <a:rPr lang="en-IN" sz="2800" b="1" dirty="0" smtClean="0">
                <a:solidFill>
                  <a:srgbClr val="FFFFFF"/>
                </a:solidFill>
              </a:rPr>
              <a:t>World’s Best Practices</a:t>
            </a:r>
          </a:p>
        </p:txBody>
      </p:sp>
      <p:sp>
        <p:nvSpPr>
          <p:cNvPr id="4" name="Rectangle 3"/>
          <p:cNvSpPr/>
          <p:nvPr/>
        </p:nvSpPr>
        <p:spPr>
          <a:xfrm>
            <a:off x="228600" y="5181600"/>
            <a:ext cx="4953000" cy="1354217"/>
          </a:xfrm>
          <a:prstGeom prst="rect">
            <a:avLst/>
          </a:prstGeom>
        </p:spPr>
        <p:txBody>
          <a:bodyPr>
            <a:spAutoFit/>
          </a:bodyPr>
          <a:lstStyle/>
          <a:p>
            <a:r>
              <a:rPr lang="en-IN" dirty="0">
                <a:solidFill>
                  <a:srgbClr val="FF9900"/>
                </a:solidFill>
              </a:rPr>
              <a:t>Presented by:</a:t>
            </a:r>
          </a:p>
          <a:p>
            <a:r>
              <a:rPr lang="en-IN" dirty="0">
                <a:solidFill>
                  <a:schemeClr val="bg1"/>
                </a:solidFill>
              </a:rPr>
              <a:t>Mr R K </a:t>
            </a:r>
            <a:r>
              <a:rPr lang="en-IN" dirty="0" smtClean="0">
                <a:solidFill>
                  <a:schemeClr val="bg1"/>
                </a:solidFill>
              </a:rPr>
              <a:t>Jain, </a:t>
            </a:r>
            <a:endParaRPr lang="en-IN" dirty="0">
              <a:solidFill>
                <a:schemeClr val="bg1"/>
              </a:solidFill>
            </a:endParaRPr>
          </a:p>
          <a:p>
            <a:r>
              <a:rPr lang="en-IN" dirty="0">
                <a:solidFill>
                  <a:schemeClr val="bg1"/>
                </a:solidFill>
              </a:rPr>
              <a:t>Head(Safety &amp; Environment)</a:t>
            </a:r>
          </a:p>
          <a:p>
            <a:r>
              <a:rPr lang="en-IN" sz="1400" dirty="0" err="1" smtClean="0">
                <a:solidFill>
                  <a:schemeClr val="bg1"/>
                </a:solidFill>
              </a:rPr>
              <a:t>Jharia</a:t>
            </a:r>
            <a:r>
              <a:rPr lang="en-IN" sz="1400" dirty="0">
                <a:solidFill>
                  <a:schemeClr val="bg1"/>
                </a:solidFill>
              </a:rPr>
              <a:t> Division, Tata Steel Ltd, </a:t>
            </a:r>
          </a:p>
          <a:p>
            <a:r>
              <a:rPr lang="en-IN" sz="1400" dirty="0" smtClean="0">
                <a:solidFill>
                  <a:schemeClr val="bg1"/>
                </a:solidFill>
              </a:rPr>
              <a:t>Date: 22.04.2016</a:t>
            </a:r>
          </a:p>
        </p:txBody>
      </p:sp>
    </p:spTree>
    <p:extLst>
      <p:ext uri="{BB962C8B-B14F-4D97-AF65-F5344CB8AC3E}">
        <p14:creationId xmlns:p14="http://schemas.microsoft.com/office/powerpoint/2010/main" xmlns="" val="2198554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7135" y="152400"/>
            <a:ext cx="8001000" cy="457200"/>
          </a:xfrm>
        </p:spPr>
        <p:txBody>
          <a:bodyPr/>
          <a:lstStyle/>
          <a:p>
            <a:r>
              <a:rPr lang="en-IN" dirty="0"/>
              <a:t>Best practices of Mine Rescue in </a:t>
            </a:r>
            <a:r>
              <a:rPr lang="en-IN" dirty="0" smtClean="0"/>
              <a:t>Poland</a:t>
            </a:r>
            <a:endParaRPr lang="en-IN" dirty="0"/>
          </a:p>
        </p:txBody>
      </p:sp>
      <p:sp>
        <p:nvSpPr>
          <p:cNvPr id="2" name="TextBox 1"/>
          <p:cNvSpPr txBox="1"/>
          <p:nvPr/>
        </p:nvSpPr>
        <p:spPr>
          <a:xfrm>
            <a:off x="381001" y="900545"/>
            <a:ext cx="8762998" cy="1477328"/>
          </a:xfrm>
          <a:prstGeom prst="rect">
            <a:avLst/>
          </a:prstGeom>
          <a:noFill/>
        </p:spPr>
        <p:txBody>
          <a:bodyPr wrap="square" rtlCol="0">
            <a:spAutoFit/>
          </a:bodyPr>
          <a:lstStyle/>
          <a:p>
            <a:r>
              <a:rPr lang="en-IN" b="1" dirty="0" smtClean="0"/>
              <a:t>For  </a:t>
            </a:r>
            <a:r>
              <a:rPr lang="en-IN" b="1" dirty="0"/>
              <a:t>portable  (transportable)  rescue  hoists</a:t>
            </a:r>
            <a:r>
              <a:rPr lang="en-IN" dirty="0"/>
              <a:t>,  to  carry  out  emergency  operations  in  shafts  of </a:t>
            </a:r>
            <a:r>
              <a:rPr lang="en-IN" dirty="0" smtClean="0"/>
              <a:t>underground  </a:t>
            </a:r>
            <a:r>
              <a:rPr lang="en-IN" dirty="0"/>
              <a:t>mines,  to  evacuate  personnel  and  execute  other  rescue  operations  in shafts  or </a:t>
            </a:r>
            <a:r>
              <a:rPr lang="en-IN" dirty="0" smtClean="0"/>
              <a:t>large-diameter  </a:t>
            </a:r>
            <a:r>
              <a:rPr lang="en-IN" dirty="0"/>
              <a:t>extraction  boreholes  as  well  as  to  carry  out  emergency  and  inspection  jobs  and </a:t>
            </a:r>
            <a:r>
              <a:rPr lang="en-IN" dirty="0" smtClean="0"/>
              <a:t>checks </a:t>
            </a:r>
            <a:r>
              <a:rPr lang="en-IN" dirty="0"/>
              <a:t>both in shafts and in large-diameter boreholes. </a:t>
            </a:r>
          </a:p>
        </p:txBody>
      </p:sp>
      <p:pic>
        <p:nvPicPr>
          <p:cNvPr id="3074" name="Picture 2" descr="C:\Users\158845\Desktop\jharia on the job\Safety\Poland\7.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8297" y="2590800"/>
            <a:ext cx="8086725" cy="3733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411472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7135" y="152400"/>
            <a:ext cx="8001000" cy="457200"/>
          </a:xfrm>
        </p:spPr>
        <p:txBody>
          <a:bodyPr/>
          <a:lstStyle/>
          <a:p>
            <a:r>
              <a:rPr lang="en-IN" dirty="0"/>
              <a:t>Best practices of Mine Rescue in </a:t>
            </a:r>
            <a:r>
              <a:rPr lang="en-IN" dirty="0" smtClean="0"/>
              <a:t>Poland</a:t>
            </a:r>
            <a:endParaRPr lang="en-IN" dirty="0"/>
          </a:p>
        </p:txBody>
      </p:sp>
      <p:sp>
        <p:nvSpPr>
          <p:cNvPr id="2" name="TextBox 1"/>
          <p:cNvSpPr txBox="1"/>
          <p:nvPr/>
        </p:nvSpPr>
        <p:spPr>
          <a:xfrm>
            <a:off x="381001" y="900545"/>
            <a:ext cx="8762998" cy="3970318"/>
          </a:xfrm>
          <a:prstGeom prst="rect">
            <a:avLst/>
          </a:prstGeom>
          <a:noFill/>
        </p:spPr>
        <p:txBody>
          <a:bodyPr wrap="square" rtlCol="0">
            <a:spAutoFit/>
          </a:bodyPr>
          <a:lstStyle/>
          <a:p>
            <a:r>
              <a:rPr lang="en-IN" b="1" dirty="0"/>
              <a:t>Efficiency of the rescue </a:t>
            </a:r>
            <a:r>
              <a:rPr lang="en-IN" b="1" dirty="0" smtClean="0"/>
              <a:t>system</a:t>
            </a:r>
          </a:p>
          <a:p>
            <a:r>
              <a:rPr lang="en-IN" dirty="0"/>
              <a:t>Efficiency  of  the  current  Polish  system  for  integrated  mining  rescue  engineering  has  been </a:t>
            </a:r>
            <a:r>
              <a:rPr lang="en-IN" dirty="0" smtClean="0"/>
              <a:t>confirmed  </a:t>
            </a:r>
            <a:r>
              <a:rPr lang="en-IN" dirty="0"/>
              <a:t>in  practice,  with  particular  consideration  of  the  optimized  management  under  crisis </a:t>
            </a:r>
            <a:r>
              <a:rPr lang="en-IN" dirty="0" smtClean="0"/>
              <a:t>circumstances </a:t>
            </a:r>
            <a:r>
              <a:rPr lang="en-IN" dirty="0"/>
              <a:t>provided  that the undisturbed communication between components </a:t>
            </a:r>
            <a:r>
              <a:rPr lang="en-IN" dirty="0" smtClean="0"/>
              <a:t>of </a:t>
            </a:r>
            <a:r>
              <a:rPr lang="en-IN" dirty="0"/>
              <a:t>the system is </a:t>
            </a:r>
            <a:r>
              <a:rPr lang="en-IN" dirty="0" smtClean="0"/>
              <a:t>guaranteed</a:t>
            </a:r>
            <a:r>
              <a:rPr lang="en-IN" dirty="0"/>
              <a:t>.</a:t>
            </a:r>
            <a:endParaRPr lang="en-IN" dirty="0" smtClean="0"/>
          </a:p>
          <a:p>
            <a:endParaRPr lang="en-IN" dirty="0" smtClean="0"/>
          </a:p>
          <a:p>
            <a:r>
              <a:rPr lang="en-IN" b="1" dirty="0" smtClean="0"/>
              <a:t>The </a:t>
            </a:r>
            <a:r>
              <a:rPr lang="en-IN" b="1" dirty="0"/>
              <a:t>most important factors that enabled formation of the system and to achieve its current status </a:t>
            </a:r>
            <a:r>
              <a:rPr lang="en-IN" b="1" dirty="0" smtClean="0"/>
              <a:t>are </a:t>
            </a:r>
            <a:r>
              <a:rPr lang="en-IN" b="1" dirty="0"/>
              <a:t>the following: </a:t>
            </a:r>
            <a:endParaRPr lang="en-IN" b="1" dirty="0" smtClean="0"/>
          </a:p>
          <a:p>
            <a:endParaRPr lang="en-IN" b="1" dirty="0"/>
          </a:p>
          <a:p>
            <a:pPr marL="285750" indent="-285750">
              <a:buFont typeface="Wingdings" pitchFamily="2" charset="2"/>
              <a:buChar char="v"/>
            </a:pPr>
            <a:r>
              <a:rPr lang="en-IN" b="1" dirty="0"/>
              <a:t>A</a:t>
            </a:r>
            <a:r>
              <a:rPr lang="en-IN" b="1" dirty="0" smtClean="0"/>
              <a:t>pplication </a:t>
            </a:r>
            <a:r>
              <a:rPr lang="en-IN" b="1" dirty="0"/>
              <a:t>of unified or very similar rescue technologies, </a:t>
            </a:r>
          </a:p>
          <a:p>
            <a:pPr marL="285750" indent="-285750">
              <a:buFont typeface="Wingdings" pitchFamily="2" charset="2"/>
              <a:buChar char="v"/>
            </a:pPr>
            <a:r>
              <a:rPr lang="en-IN" b="1" dirty="0"/>
              <a:t>A</a:t>
            </a:r>
            <a:r>
              <a:rPr lang="en-IN" b="1" dirty="0" smtClean="0"/>
              <a:t>dvanced </a:t>
            </a:r>
            <a:r>
              <a:rPr lang="en-IN" b="1" dirty="0"/>
              <a:t>equipment, mostly unified it terms of manufacturing series, </a:t>
            </a:r>
          </a:p>
          <a:p>
            <a:pPr marL="285750" indent="-285750">
              <a:buFont typeface="Wingdings" pitchFamily="2" charset="2"/>
              <a:buChar char="v"/>
            </a:pPr>
            <a:r>
              <a:rPr lang="en-IN" b="1" dirty="0"/>
              <a:t>T</a:t>
            </a:r>
            <a:r>
              <a:rPr lang="en-IN" b="1" dirty="0" smtClean="0"/>
              <a:t>raining </a:t>
            </a:r>
            <a:r>
              <a:rPr lang="en-IN" b="1" dirty="0"/>
              <a:t>systems with established syllabus for theoretical classes and practical tutorials, </a:t>
            </a:r>
          </a:p>
          <a:p>
            <a:pPr marL="285750" indent="-285750">
              <a:buFont typeface="Wingdings" pitchFamily="2" charset="2"/>
              <a:buChar char="v"/>
            </a:pPr>
            <a:r>
              <a:rPr lang="en-IN" b="1" dirty="0"/>
              <a:t>H</a:t>
            </a:r>
            <a:r>
              <a:rPr lang="en-IN" b="1" dirty="0" smtClean="0"/>
              <a:t>igh </a:t>
            </a:r>
            <a:r>
              <a:rPr lang="en-IN" b="1" dirty="0"/>
              <a:t>standards of medical examinations. </a:t>
            </a:r>
            <a:endParaRPr lang="en-IN" b="1" dirty="0" smtClean="0"/>
          </a:p>
        </p:txBody>
      </p:sp>
    </p:spTree>
    <p:extLst>
      <p:ext uri="{BB962C8B-B14F-4D97-AF65-F5344CB8AC3E}">
        <p14:creationId xmlns:p14="http://schemas.microsoft.com/office/powerpoint/2010/main" xmlns="" val="23290904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 practices of Mine Rescue in </a:t>
            </a:r>
            <a:r>
              <a:rPr lang="en-IN" dirty="0" smtClean="0"/>
              <a:t>Russia</a:t>
            </a:r>
            <a:endParaRPr lang="en-IN" dirty="0"/>
          </a:p>
        </p:txBody>
      </p:sp>
      <p:pic>
        <p:nvPicPr>
          <p:cNvPr id="1026" name="Picture 2" descr="C:\Users\158845\Desktop\jharia on the job\Safety\Poland\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927" y="838200"/>
            <a:ext cx="4488873" cy="3241492"/>
          </a:xfrm>
          <a:prstGeom prst="rect">
            <a:avLst/>
          </a:prstGeom>
          <a:noFill/>
          <a:ln>
            <a:solidFill>
              <a:srgbClr val="002060"/>
            </a:solidFill>
          </a:ln>
          <a:extLst>
            <a:ext uri="{909E8E84-426E-40DD-AFC4-6F175D3DCCD1}">
              <a14:hiddenFill xmlns:a14="http://schemas.microsoft.com/office/drawing/2010/main" xmlns="">
                <a:solidFill>
                  <a:srgbClr val="FFFFFF"/>
                </a:solidFill>
              </a14:hiddenFill>
            </a:ext>
          </a:extLst>
        </p:spPr>
      </p:pic>
      <p:pic>
        <p:nvPicPr>
          <p:cNvPr id="1027" name="Picture 3" descr="C:\Users\158845\Desktop\jharia on the job\Safety\Poland\2.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310813" y="2971800"/>
            <a:ext cx="4833187" cy="3548062"/>
          </a:xfrm>
          <a:prstGeom prst="rect">
            <a:avLst/>
          </a:prstGeom>
          <a:noFill/>
          <a:ln>
            <a:solidFill>
              <a:srgbClr val="002060"/>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720592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 practices of Mine Rescue in </a:t>
            </a:r>
            <a:r>
              <a:rPr lang="en-IN" dirty="0" smtClean="0"/>
              <a:t>Russia</a:t>
            </a:r>
            <a:endParaRPr lang="en-IN" dirty="0"/>
          </a:p>
        </p:txBody>
      </p:sp>
      <p:pic>
        <p:nvPicPr>
          <p:cNvPr id="2050" name="Picture 2" descr="C:\Users\158845\Desktop\jharia on the job\Safety\Poland\3.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838200"/>
            <a:ext cx="4695825" cy="3495675"/>
          </a:xfrm>
          <a:prstGeom prst="rect">
            <a:avLst/>
          </a:prstGeom>
          <a:noFill/>
          <a:ln>
            <a:solidFill>
              <a:srgbClr val="002060"/>
            </a:solidFill>
          </a:ln>
          <a:extLst>
            <a:ext uri="{909E8E84-426E-40DD-AFC4-6F175D3DCCD1}">
              <a14:hiddenFill xmlns:a14="http://schemas.microsoft.com/office/drawing/2010/main" xmlns="">
                <a:solidFill>
                  <a:srgbClr val="FFFFFF"/>
                </a:solidFill>
              </a14:hiddenFill>
            </a:ext>
          </a:extLst>
        </p:spPr>
      </p:pic>
      <p:pic>
        <p:nvPicPr>
          <p:cNvPr id="2051" name="Picture 3" descr="C:\Users\158845\Desktop\jharia on the job\Safety\Poland\4.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0" y="3276600"/>
            <a:ext cx="4572000" cy="3314700"/>
          </a:xfrm>
          <a:prstGeom prst="rect">
            <a:avLst/>
          </a:prstGeom>
          <a:noFill/>
          <a:ln>
            <a:solidFill>
              <a:srgbClr val="002060"/>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675538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 practices of Mine Rescue in </a:t>
            </a:r>
            <a:r>
              <a:rPr lang="en-IN" dirty="0" smtClean="0"/>
              <a:t>Russia</a:t>
            </a:r>
            <a:endParaRPr lang="en-IN" dirty="0"/>
          </a:p>
        </p:txBody>
      </p:sp>
      <p:pic>
        <p:nvPicPr>
          <p:cNvPr id="3074" name="Picture 2" descr="C:\Users\158845\Desktop\jharia on the job\Safety\Poland\5.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838200"/>
            <a:ext cx="4648199" cy="3810000"/>
          </a:xfrm>
          <a:prstGeom prst="rect">
            <a:avLst/>
          </a:prstGeom>
          <a:noFill/>
          <a:ln>
            <a:solidFill>
              <a:srgbClr val="002060"/>
            </a:solidFill>
          </a:ln>
          <a:extLst>
            <a:ext uri="{909E8E84-426E-40DD-AFC4-6F175D3DCCD1}">
              <a14:hiddenFill xmlns:a14="http://schemas.microsoft.com/office/drawing/2010/main" xmlns="">
                <a:solidFill>
                  <a:srgbClr val="FFFFFF"/>
                </a:solidFill>
              </a14:hiddenFill>
            </a:ext>
          </a:extLst>
        </p:spPr>
      </p:pic>
      <p:pic>
        <p:nvPicPr>
          <p:cNvPr id="3075" name="Picture 3" descr="C:\Users\158845\Desktop\jharia on the job\Safety\Poland\7.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57700" y="3276600"/>
            <a:ext cx="4686300" cy="3257550"/>
          </a:xfrm>
          <a:prstGeom prst="rect">
            <a:avLst/>
          </a:prstGeom>
          <a:noFill/>
          <a:ln>
            <a:solidFill>
              <a:srgbClr val="002060"/>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15106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158845\Desktop\jharia on the job\Safety\Poland\2.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00562" y="990600"/>
            <a:ext cx="4491038" cy="5153025"/>
          </a:xfrm>
          <a:prstGeom prst="rect">
            <a:avLst/>
          </a:prstGeom>
          <a:noFill/>
          <a:ln>
            <a:solidFill>
              <a:srgbClr val="002060"/>
            </a:solidFill>
          </a:ln>
          <a:extLst>
            <a:ext uri="{909E8E84-426E-40DD-AFC4-6F175D3DCCD1}">
              <a14:hiddenFill xmlns:a14="http://schemas.microsoft.com/office/drawing/2010/main" xmlns="">
                <a:solidFill>
                  <a:srgbClr val="FFFFFF"/>
                </a:solidFill>
              </a14:hiddenFill>
            </a:ext>
          </a:extLst>
        </p:spPr>
      </p:pic>
      <p:sp>
        <p:nvSpPr>
          <p:cNvPr id="4" name="Title 1"/>
          <p:cNvSpPr>
            <a:spLocks noGrp="1"/>
          </p:cNvSpPr>
          <p:nvPr>
            <p:ph type="title"/>
          </p:nvPr>
        </p:nvSpPr>
        <p:spPr>
          <a:xfrm>
            <a:off x="227135" y="152400"/>
            <a:ext cx="8001000" cy="457200"/>
          </a:xfrm>
        </p:spPr>
        <p:txBody>
          <a:bodyPr/>
          <a:lstStyle/>
          <a:p>
            <a:r>
              <a:rPr lang="en-IN" dirty="0"/>
              <a:t>Best practices of Mine Rescue in </a:t>
            </a:r>
            <a:r>
              <a:rPr lang="en-IN" dirty="0" smtClean="0"/>
              <a:t>USA</a:t>
            </a:r>
            <a:endParaRPr lang="en-IN" dirty="0"/>
          </a:p>
        </p:txBody>
      </p:sp>
      <p:pic>
        <p:nvPicPr>
          <p:cNvPr id="4100" name="Picture 4" descr="C:\Users\158845\Desktop\jharia on the job\Safety\Poland\1.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398" y="990600"/>
            <a:ext cx="4419600" cy="5153025"/>
          </a:xfrm>
          <a:prstGeom prst="rect">
            <a:avLst/>
          </a:prstGeom>
          <a:noFill/>
          <a:ln>
            <a:solidFill>
              <a:srgbClr val="002060"/>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67723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7135" y="152400"/>
            <a:ext cx="8001000" cy="457200"/>
          </a:xfrm>
        </p:spPr>
        <p:txBody>
          <a:bodyPr/>
          <a:lstStyle/>
          <a:p>
            <a:r>
              <a:rPr lang="en-IN" dirty="0"/>
              <a:t>Best practices of Mine Rescue in </a:t>
            </a:r>
            <a:r>
              <a:rPr lang="en-IN" dirty="0" smtClean="0"/>
              <a:t>USA</a:t>
            </a:r>
            <a:endParaRPr lang="en-IN" dirty="0"/>
          </a:p>
        </p:txBody>
      </p:sp>
      <p:pic>
        <p:nvPicPr>
          <p:cNvPr id="5122" name="Picture 2" descr="C:\Users\158845\Desktop\jharia on the job\Safety\Poland\3.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0531" y="990600"/>
            <a:ext cx="4339069" cy="5153025"/>
          </a:xfrm>
          <a:prstGeom prst="rect">
            <a:avLst/>
          </a:prstGeom>
          <a:noFill/>
          <a:ln>
            <a:solidFill>
              <a:srgbClr val="002060"/>
            </a:solidFill>
          </a:ln>
          <a:extLst>
            <a:ext uri="{909E8E84-426E-40DD-AFC4-6F175D3DCCD1}">
              <a14:hiddenFill xmlns:a14="http://schemas.microsoft.com/office/drawing/2010/main" xmlns="">
                <a:solidFill>
                  <a:srgbClr val="FFFFFF"/>
                </a:solidFill>
              </a14:hiddenFill>
            </a:ext>
          </a:extLst>
        </p:spPr>
      </p:pic>
      <p:pic>
        <p:nvPicPr>
          <p:cNvPr id="5123" name="Picture 3" descr="C:\Users\158845\Desktop\jharia on the job\Safety\Poland\4.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95800" y="990600"/>
            <a:ext cx="4462463" cy="5153025"/>
          </a:xfrm>
          <a:prstGeom prst="rect">
            <a:avLst/>
          </a:prstGeom>
          <a:noFill/>
          <a:ln>
            <a:solidFill>
              <a:srgbClr val="002060"/>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868272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7135" y="152400"/>
            <a:ext cx="8001000" cy="457200"/>
          </a:xfrm>
        </p:spPr>
        <p:txBody>
          <a:bodyPr/>
          <a:lstStyle/>
          <a:p>
            <a:r>
              <a:rPr lang="en-IN" dirty="0"/>
              <a:t>Best practices of Mine Rescue in </a:t>
            </a:r>
            <a:r>
              <a:rPr lang="en-IN" dirty="0" smtClean="0"/>
              <a:t>USA</a:t>
            </a:r>
            <a:endParaRPr lang="en-IN" dirty="0"/>
          </a:p>
        </p:txBody>
      </p:sp>
      <p:pic>
        <p:nvPicPr>
          <p:cNvPr id="6146" name="Picture 2" descr="C:\Users\158845\Desktop\jharia on the job\Safety\Poland\5.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 y="990600"/>
            <a:ext cx="4419600" cy="5153026"/>
          </a:xfrm>
          <a:prstGeom prst="rect">
            <a:avLst/>
          </a:prstGeom>
          <a:noFill/>
          <a:ln>
            <a:solidFill>
              <a:srgbClr val="002060"/>
            </a:solidFill>
          </a:ln>
          <a:extLst>
            <a:ext uri="{909E8E84-426E-40DD-AFC4-6F175D3DCCD1}">
              <a14:hiddenFill xmlns:a14="http://schemas.microsoft.com/office/drawing/2010/main" xmlns="">
                <a:solidFill>
                  <a:srgbClr val="FFFFFF"/>
                </a:solidFill>
              </a14:hiddenFill>
            </a:ext>
          </a:extLst>
        </p:spPr>
      </p:pic>
      <p:pic>
        <p:nvPicPr>
          <p:cNvPr id="6147" name="Picture 3" descr="C:\Users\158845\Desktop\jharia on the job\Safety\Poland\6.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0" y="990600"/>
            <a:ext cx="4495800" cy="5153026"/>
          </a:xfrm>
          <a:prstGeom prst="rect">
            <a:avLst/>
          </a:prstGeom>
          <a:noFill/>
          <a:ln>
            <a:solidFill>
              <a:srgbClr val="002060"/>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369288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7135" y="152400"/>
            <a:ext cx="8001000" cy="457200"/>
          </a:xfrm>
        </p:spPr>
        <p:txBody>
          <a:bodyPr/>
          <a:lstStyle/>
          <a:p>
            <a:r>
              <a:rPr lang="en-IN" dirty="0"/>
              <a:t>Best practices of Mine Rescue in </a:t>
            </a:r>
            <a:r>
              <a:rPr lang="en-IN" dirty="0" smtClean="0"/>
              <a:t>USA</a:t>
            </a:r>
            <a:endParaRPr lang="en-IN" dirty="0"/>
          </a:p>
        </p:txBody>
      </p:sp>
      <p:pic>
        <p:nvPicPr>
          <p:cNvPr id="7170" name="Picture 2" descr="C:\Users\158845\Desktop\jharia on the job\Safety\Poland\7.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 y="990600"/>
            <a:ext cx="4310061" cy="5153026"/>
          </a:xfrm>
          <a:prstGeom prst="rect">
            <a:avLst/>
          </a:prstGeom>
          <a:noFill/>
          <a:ln>
            <a:solidFill>
              <a:srgbClr val="002060"/>
            </a:solidFill>
          </a:ln>
          <a:extLst>
            <a:ext uri="{909E8E84-426E-40DD-AFC4-6F175D3DCCD1}">
              <a14:hiddenFill xmlns:a14="http://schemas.microsoft.com/office/drawing/2010/main" xmlns="">
                <a:solidFill>
                  <a:srgbClr val="FFFFFF"/>
                </a:solidFill>
              </a14:hiddenFill>
            </a:ext>
          </a:extLst>
        </p:spPr>
      </p:pic>
      <p:pic>
        <p:nvPicPr>
          <p:cNvPr id="7171" name="Picture 3" descr="C:\Users\158845\Desktop\jharia on the job\Safety\Poland\1.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95800" y="990600"/>
            <a:ext cx="4452940" cy="5153026"/>
          </a:xfrm>
          <a:prstGeom prst="rect">
            <a:avLst/>
          </a:prstGeom>
          <a:noFill/>
          <a:ln>
            <a:solidFill>
              <a:srgbClr val="002060"/>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63451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7135" y="152400"/>
            <a:ext cx="8001000" cy="457200"/>
          </a:xfrm>
        </p:spPr>
        <p:txBody>
          <a:bodyPr/>
          <a:lstStyle/>
          <a:p>
            <a:r>
              <a:rPr lang="en-IN" dirty="0"/>
              <a:t>Best practices of Mine Rescue in </a:t>
            </a:r>
            <a:r>
              <a:rPr lang="en-IN" dirty="0" smtClean="0"/>
              <a:t>USA</a:t>
            </a:r>
            <a:endParaRPr lang="en-IN" dirty="0"/>
          </a:p>
        </p:txBody>
      </p:sp>
      <p:pic>
        <p:nvPicPr>
          <p:cNvPr id="8194" name="Picture 2" descr="C:\Users\158845\Desktop\jharia on the job\Safety\Poland\2.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637" y="1066800"/>
            <a:ext cx="4308763" cy="4981575"/>
          </a:xfrm>
          <a:prstGeom prst="rect">
            <a:avLst/>
          </a:prstGeom>
          <a:noFill/>
          <a:ln>
            <a:solidFill>
              <a:srgbClr val="002060"/>
            </a:solidFill>
          </a:ln>
          <a:extLst>
            <a:ext uri="{909E8E84-426E-40DD-AFC4-6F175D3DCCD1}">
              <a14:hiddenFill xmlns:a14="http://schemas.microsoft.com/office/drawing/2010/main" xmlns="">
                <a:solidFill>
                  <a:srgbClr val="FFFFFF"/>
                </a:solidFill>
              </a14:hiddenFill>
            </a:ext>
          </a:extLst>
        </p:spPr>
      </p:pic>
      <p:pic>
        <p:nvPicPr>
          <p:cNvPr id="8195" name="Picture 3" descr="C:\Users\158845\Desktop\jharia on the job\Safety\Poland\3.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95800" y="1066800"/>
            <a:ext cx="4572000" cy="4981575"/>
          </a:xfrm>
          <a:prstGeom prst="rect">
            <a:avLst/>
          </a:prstGeom>
          <a:noFill/>
          <a:ln>
            <a:solidFill>
              <a:srgbClr val="002060"/>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40978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1861A4"/>
                </a:solidFill>
              </a:rPr>
              <a:t>History of disaster’s in India since 1910. </a:t>
            </a:r>
            <a:endParaRPr lang="en-IN" dirty="0">
              <a:solidFill>
                <a:srgbClr val="1861A4"/>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227886122"/>
              </p:ext>
            </p:extLst>
          </p:nvPr>
        </p:nvGraphicFramePr>
        <p:xfrm>
          <a:off x="29395" y="990600"/>
          <a:ext cx="8774723" cy="5029200"/>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0"/>
          </p:nvPr>
        </p:nvSpPr>
        <p:spPr/>
        <p:txBody>
          <a:bodyPr/>
          <a:lstStyle/>
          <a:p>
            <a:pPr>
              <a:defRPr/>
            </a:pPr>
            <a:fld id="{A17A2511-B57D-4548-AFC5-11D7DD5FD6BF}" type="slidenum">
              <a:rPr lang="en-US" smtClean="0"/>
              <a:pPr>
                <a:defRPr/>
              </a:pPr>
              <a:t>3</a:t>
            </a:fld>
            <a:endParaRPr lang="en-US" dirty="0"/>
          </a:p>
        </p:txBody>
      </p:sp>
      <p:cxnSp>
        <p:nvCxnSpPr>
          <p:cNvPr id="7" name="Straight Arrow Connector 6"/>
          <p:cNvCxnSpPr/>
          <p:nvPr/>
        </p:nvCxnSpPr>
        <p:spPr>
          <a:xfrm flipV="1">
            <a:off x="351692" y="2133600"/>
            <a:ext cx="0" cy="685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8862646" y="1869743"/>
            <a:ext cx="0" cy="685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679461" y="3320534"/>
            <a:ext cx="1981200" cy="369332"/>
          </a:xfrm>
          <a:prstGeom prst="rect">
            <a:avLst/>
          </a:prstGeom>
          <a:noFill/>
        </p:spPr>
        <p:txBody>
          <a:bodyPr wrap="square" rtlCol="0">
            <a:spAutoFit/>
          </a:bodyPr>
          <a:lstStyle/>
          <a:p>
            <a:r>
              <a:rPr lang="en-IN" b="1" dirty="0" smtClean="0"/>
              <a:t>No. of person</a:t>
            </a:r>
            <a:endParaRPr lang="en-IN" b="1" dirty="0"/>
          </a:p>
        </p:txBody>
      </p:sp>
      <p:sp>
        <p:nvSpPr>
          <p:cNvPr id="11" name="TextBox 10"/>
          <p:cNvSpPr txBox="1"/>
          <p:nvPr/>
        </p:nvSpPr>
        <p:spPr>
          <a:xfrm rot="16200000">
            <a:off x="7872046" y="3244335"/>
            <a:ext cx="1981200" cy="369332"/>
          </a:xfrm>
          <a:prstGeom prst="rect">
            <a:avLst/>
          </a:prstGeom>
          <a:noFill/>
        </p:spPr>
        <p:txBody>
          <a:bodyPr wrap="square" rtlCol="0">
            <a:spAutoFit/>
          </a:bodyPr>
          <a:lstStyle/>
          <a:p>
            <a:r>
              <a:rPr lang="en-IN" b="1" dirty="0" smtClean="0"/>
              <a:t>No. of disaster</a:t>
            </a:r>
            <a:endParaRPr lang="en-IN" b="1" dirty="0"/>
          </a:p>
        </p:txBody>
      </p:sp>
    </p:spTree>
    <p:extLst>
      <p:ext uri="{BB962C8B-B14F-4D97-AF65-F5344CB8AC3E}">
        <p14:creationId xmlns:p14="http://schemas.microsoft.com/office/powerpoint/2010/main" xmlns="" val="4534022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7135" y="152400"/>
            <a:ext cx="8001000" cy="457200"/>
          </a:xfrm>
        </p:spPr>
        <p:txBody>
          <a:bodyPr/>
          <a:lstStyle/>
          <a:p>
            <a:r>
              <a:rPr lang="en-IN" dirty="0"/>
              <a:t>Best practices of Mine Rescue in </a:t>
            </a:r>
            <a:r>
              <a:rPr lang="en-IN" dirty="0" smtClean="0"/>
              <a:t>USA</a:t>
            </a:r>
            <a:endParaRPr lang="en-IN" dirty="0"/>
          </a:p>
        </p:txBody>
      </p:sp>
      <p:pic>
        <p:nvPicPr>
          <p:cNvPr id="9218" name="Picture 2" descr="C:\Users\158845\Desktop\jharia on the job\Safety\Poland\4.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 y="955964"/>
            <a:ext cx="4443412" cy="5368636"/>
          </a:xfrm>
          <a:prstGeom prst="rect">
            <a:avLst/>
          </a:prstGeom>
          <a:noFill/>
          <a:ln>
            <a:solidFill>
              <a:srgbClr val="002060"/>
            </a:solidFill>
          </a:ln>
          <a:extLst>
            <a:ext uri="{909E8E84-426E-40DD-AFC4-6F175D3DCCD1}">
              <a14:hiddenFill xmlns:a14="http://schemas.microsoft.com/office/drawing/2010/main" xmlns="">
                <a:solidFill>
                  <a:srgbClr val="FFFFFF"/>
                </a:solidFill>
              </a14:hiddenFill>
            </a:ext>
          </a:extLst>
        </p:spPr>
      </p:pic>
      <p:pic>
        <p:nvPicPr>
          <p:cNvPr id="9219" name="Picture 3" descr="C:\Users\158845\Desktop\jharia on the job\Safety\Poland\5.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48200" y="955964"/>
            <a:ext cx="4419600" cy="5368636"/>
          </a:xfrm>
          <a:prstGeom prst="rect">
            <a:avLst/>
          </a:prstGeom>
          <a:noFill/>
          <a:ln>
            <a:solidFill>
              <a:srgbClr val="002060"/>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783782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7135" y="152400"/>
            <a:ext cx="8001000" cy="457200"/>
          </a:xfrm>
        </p:spPr>
        <p:txBody>
          <a:bodyPr/>
          <a:lstStyle/>
          <a:p>
            <a:r>
              <a:rPr lang="en-IN" dirty="0"/>
              <a:t>Best practices of Mine Rescue in </a:t>
            </a:r>
            <a:r>
              <a:rPr lang="en-IN" dirty="0" smtClean="0"/>
              <a:t>USA</a:t>
            </a:r>
            <a:endParaRPr lang="en-IN" dirty="0"/>
          </a:p>
        </p:txBody>
      </p:sp>
      <p:pic>
        <p:nvPicPr>
          <p:cNvPr id="10242" name="Picture 2" descr="C:\Users\158845\Desktop\jharia on the job\Safety\Poland\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1" y="955964"/>
            <a:ext cx="4419600" cy="5368636"/>
          </a:xfrm>
          <a:prstGeom prst="rect">
            <a:avLst/>
          </a:prstGeom>
          <a:noFill/>
          <a:ln>
            <a:solidFill>
              <a:srgbClr val="002060"/>
            </a:solidFill>
          </a:ln>
          <a:extLst>
            <a:ext uri="{909E8E84-426E-40DD-AFC4-6F175D3DCCD1}">
              <a14:hiddenFill xmlns:a14="http://schemas.microsoft.com/office/drawing/2010/main" xmlns="">
                <a:solidFill>
                  <a:srgbClr val="FFFFFF"/>
                </a:solidFill>
              </a14:hiddenFill>
            </a:ext>
          </a:extLst>
        </p:spPr>
      </p:pic>
      <p:pic>
        <p:nvPicPr>
          <p:cNvPr id="10243" name="Picture 3" descr="C:\Users\158845\Desktop\jharia on the job\Safety\Poland\7.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48200" y="955964"/>
            <a:ext cx="4419600" cy="5368636"/>
          </a:xfrm>
          <a:prstGeom prst="rect">
            <a:avLst/>
          </a:prstGeom>
          <a:noFill/>
          <a:ln>
            <a:solidFill>
              <a:srgbClr val="002060"/>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677649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6453336"/>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0" y="692696"/>
            <a:ext cx="9144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8244408" y="45332"/>
            <a:ext cx="706702" cy="611569"/>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p:cNvSpPr txBox="1"/>
          <p:nvPr/>
        </p:nvSpPr>
        <p:spPr>
          <a:xfrm>
            <a:off x="3635896" y="6453336"/>
            <a:ext cx="1728192" cy="369332"/>
          </a:xfrm>
          <a:prstGeom prst="rect">
            <a:avLst/>
          </a:prstGeom>
          <a:noFill/>
        </p:spPr>
        <p:txBody>
          <a:bodyPr wrap="square" rtlCol="0">
            <a:spAutoFit/>
          </a:bodyPr>
          <a:lstStyle/>
          <a:p>
            <a:r>
              <a:rPr lang="en-IN" dirty="0">
                <a:solidFill>
                  <a:prstClr val="black"/>
                </a:solidFill>
              </a:rPr>
              <a:t> Jharia Divison</a:t>
            </a:r>
          </a:p>
        </p:txBody>
      </p:sp>
      <p:sp>
        <p:nvSpPr>
          <p:cNvPr id="9" name="Slide Number Placeholder 8"/>
          <p:cNvSpPr>
            <a:spLocks noGrp="1"/>
          </p:cNvSpPr>
          <p:nvPr>
            <p:ph type="sldNum" sz="quarter" idx="4294967295"/>
          </p:nvPr>
        </p:nvSpPr>
        <p:spPr>
          <a:xfrm>
            <a:off x="8820472" y="6453336"/>
            <a:ext cx="323528" cy="404664"/>
          </a:xfrm>
          <a:prstGeom prst="rect">
            <a:avLst/>
          </a:prstGeom>
        </p:spPr>
        <p:txBody>
          <a:bodyPr/>
          <a:lstStyle/>
          <a:p>
            <a:fld id="{C65E023A-E80A-4DFC-BC64-58686647678F}" type="slidenum">
              <a:rPr lang="en-IN" smtClean="0">
                <a:solidFill>
                  <a:prstClr val="black"/>
                </a:solidFill>
              </a:rPr>
              <a:pPr/>
              <a:t>32</a:t>
            </a:fld>
            <a:endParaRPr lang="en-IN" dirty="0">
              <a:solidFill>
                <a:prstClr val="black"/>
              </a:solidFill>
            </a:endParaRPr>
          </a:p>
        </p:txBody>
      </p:sp>
      <p:pic>
        <p:nvPicPr>
          <p:cNvPr id="1027" name="Picture 3" descr="C:\Users\153927\Downloads\tata-steel-logo1.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42876" y="6560843"/>
            <a:ext cx="1260772" cy="170814"/>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p:cNvSpPr txBox="1"/>
          <p:nvPr/>
        </p:nvSpPr>
        <p:spPr>
          <a:xfrm>
            <a:off x="162546" y="166450"/>
            <a:ext cx="5705597" cy="461665"/>
          </a:xfrm>
          <a:prstGeom prst="rect">
            <a:avLst/>
          </a:prstGeom>
          <a:noFill/>
        </p:spPr>
        <p:txBody>
          <a:bodyPr wrap="square" rtlCol="0">
            <a:spAutoFit/>
          </a:bodyPr>
          <a:lstStyle/>
          <a:p>
            <a:r>
              <a:rPr lang="en-IN" sz="2400" b="1" dirty="0" smtClean="0"/>
              <a:t>Communication System for Rescue</a:t>
            </a:r>
            <a:endParaRPr lang="en-IN" sz="2400" b="1" dirty="0"/>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62545" y="838200"/>
            <a:ext cx="8435213" cy="5471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388292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6453336"/>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0" y="692696"/>
            <a:ext cx="9144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8244408" y="45332"/>
            <a:ext cx="706702" cy="611569"/>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p:cNvSpPr txBox="1"/>
          <p:nvPr/>
        </p:nvSpPr>
        <p:spPr>
          <a:xfrm>
            <a:off x="3635896" y="6453336"/>
            <a:ext cx="1728192" cy="369332"/>
          </a:xfrm>
          <a:prstGeom prst="rect">
            <a:avLst/>
          </a:prstGeom>
          <a:noFill/>
        </p:spPr>
        <p:txBody>
          <a:bodyPr wrap="square" rtlCol="0">
            <a:spAutoFit/>
          </a:bodyPr>
          <a:lstStyle/>
          <a:p>
            <a:r>
              <a:rPr lang="en-IN" dirty="0">
                <a:solidFill>
                  <a:prstClr val="black"/>
                </a:solidFill>
              </a:rPr>
              <a:t> Jharia Divison</a:t>
            </a:r>
          </a:p>
        </p:txBody>
      </p:sp>
      <p:sp>
        <p:nvSpPr>
          <p:cNvPr id="9" name="Slide Number Placeholder 8"/>
          <p:cNvSpPr>
            <a:spLocks noGrp="1"/>
          </p:cNvSpPr>
          <p:nvPr>
            <p:ph type="sldNum" sz="quarter" idx="4294967295"/>
          </p:nvPr>
        </p:nvSpPr>
        <p:spPr>
          <a:xfrm>
            <a:off x="8820472" y="6453336"/>
            <a:ext cx="323528" cy="404664"/>
          </a:xfrm>
          <a:prstGeom prst="rect">
            <a:avLst/>
          </a:prstGeom>
        </p:spPr>
        <p:txBody>
          <a:bodyPr/>
          <a:lstStyle/>
          <a:p>
            <a:fld id="{C65E023A-E80A-4DFC-BC64-58686647678F}" type="slidenum">
              <a:rPr lang="en-IN" smtClean="0">
                <a:solidFill>
                  <a:prstClr val="black"/>
                </a:solidFill>
              </a:rPr>
              <a:pPr/>
              <a:t>33</a:t>
            </a:fld>
            <a:endParaRPr lang="en-IN" dirty="0">
              <a:solidFill>
                <a:prstClr val="black"/>
              </a:solidFill>
            </a:endParaRPr>
          </a:p>
        </p:txBody>
      </p:sp>
      <p:pic>
        <p:nvPicPr>
          <p:cNvPr id="1027" name="Picture 3" descr="C:\Users\153927\Downloads\tata-steel-logo1.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42876" y="6560843"/>
            <a:ext cx="1260772" cy="170814"/>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p:cNvSpPr txBox="1"/>
          <p:nvPr/>
        </p:nvSpPr>
        <p:spPr>
          <a:xfrm>
            <a:off x="162546" y="166450"/>
            <a:ext cx="5705597" cy="461665"/>
          </a:xfrm>
          <a:prstGeom prst="rect">
            <a:avLst/>
          </a:prstGeom>
          <a:noFill/>
        </p:spPr>
        <p:txBody>
          <a:bodyPr wrap="square" rtlCol="0">
            <a:spAutoFit/>
          </a:bodyPr>
          <a:lstStyle/>
          <a:p>
            <a:r>
              <a:rPr lang="en-IN" sz="2400" b="1" dirty="0" smtClean="0"/>
              <a:t>Communication System for Rescue</a:t>
            </a:r>
            <a:endParaRPr lang="en-IN" sz="2400" b="1" dirty="0"/>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51520" y="980728"/>
            <a:ext cx="7686675" cy="5143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491154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514600"/>
            <a:ext cx="7543800" cy="400110"/>
          </a:xfrm>
          <a:prstGeom prst="rect">
            <a:avLst/>
          </a:prstGeom>
          <a:noFill/>
        </p:spPr>
        <p:txBody>
          <a:bodyPr wrap="square" rtlCol="0">
            <a:spAutoFit/>
          </a:bodyPr>
          <a:lstStyle/>
          <a:p>
            <a:r>
              <a:rPr lang="en-IN" dirty="0" smtClean="0"/>
              <a:t>   </a:t>
            </a:r>
            <a:r>
              <a:rPr lang="en-IN" sz="2000" b="1" dirty="0" smtClean="0"/>
              <a:t>Suggestion for Improvement of Rescue practices In India</a:t>
            </a:r>
            <a:endParaRPr lang="en-IN" sz="2000" b="1" dirty="0"/>
          </a:p>
        </p:txBody>
      </p:sp>
    </p:spTree>
    <p:extLst>
      <p:ext uri="{BB962C8B-B14F-4D97-AF65-F5344CB8AC3E}">
        <p14:creationId xmlns:p14="http://schemas.microsoft.com/office/powerpoint/2010/main" xmlns="" val="17687466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44465"/>
            <a:ext cx="9144000" cy="5976664"/>
          </a:xfrm>
        </p:spPr>
        <p:txBody>
          <a:bodyPr>
            <a:normAutofit/>
          </a:bodyPr>
          <a:lstStyle/>
          <a:p>
            <a:pPr>
              <a:buFont typeface="Wingdings" pitchFamily="2" charset="2"/>
              <a:buChar char="Ø"/>
            </a:pPr>
            <a:r>
              <a:rPr lang="en-IN" sz="1800" b="1" dirty="0" smtClean="0">
                <a:solidFill>
                  <a:schemeClr val="tx1"/>
                </a:solidFill>
              </a:rPr>
              <a:t>Reorganisation of rescue structure at India level.</a:t>
            </a:r>
          </a:p>
          <a:p>
            <a:pPr>
              <a:buFont typeface="Wingdings" pitchFamily="2" charset="2"/>
              <a:buChar char="Ø"/>
            </a:pPr>
            <a:r>
              <a:rPr lang="en-IN" sz="1800" b="1" dirty="0" smtClean="0">
                <a:solidFill>
                  <a:schemeClr val="tx1"/>
                </a:solidFill>
              </a:rPr>
              <a:t>Detail Procedure to be </a:t>
            </a:r>
            <a:r>
              <a:rPr lang="en-IN" sz="1800" dirty="0" smtClean="0">
                <a:solidFill>
                  <a:schemeClr val="tx1"/>
                </a:solidFill>
              </a:rPr>
              <a:t>developed for </a:t>
            </a:r>
            <a:r>
              <a:rPr lang="en-IN" sz="1800" b="1" dirty="0" smtClean="0">
                <a:solidFill>
                  <a:schemeClr val="tx1"/>
                </a:solidFill>
              </a:rPr>
              <a:t>Rescue </a:t>
            </a:r>
            <a:r>
              <a:rPr lang="en-IN" sz="1800" b="1" dirty="0">
                <a:solidFill>
                  <a:schemeClr val="tx1"/>
                </a:solidFill>
              </a:rPr>
              <a:t>operations in </a:t>
            </a:r>
            <a:r>
              <a:rPr lang="en-IN" sz="1800" b="1" dirty="0" smtClean="0">
                <a:solidFill>
                  <a:schemeClr val="tx1"/>
                </a:solidFill>
              </a:rPr>
              <a:t>methane/non-methane fields</a:t>
            </a:r>
          </a:p>
          <a:p>
            <a:pPr>
              <a:buFont typeface="Wingdings" pitchFamily="2" charset="2"/>
              <a:buChar char="Ø"/>
            </a:pPr>
            <a:r>
              <a:rPr lang="en-IN" sz="1800" b="1" dirty="0" smtClean="0">
                <a:solidFill>
                  <a:schemeClr val="tx1"/>
                </a:solidFill>
              </a:rPr>
              <a:t>Fire-fighting operation in the event of fire in a blind heading (500m) with separate ventilation </a:t>
            </a:r>
            <a:endParaRPr lang="en-IN" sz="1800" dirty="0" smtClean="0">
              <a:solidFill>
                <a:schemeClr val="tx1"/>
              </a:solidFill>
            </a:endParaRPr>
          </a:p>
          <a:p>
            <a:pPr>
              <a:buFont typeface="Wingdings" pitchFamily="2" charset="2"/>
              <a:buChar char="Ø"/>
            </a:pPr>
            <a:r>
              <a:rPr lang="en-IN" sz="1800" dirty="0" smtClean="0">
                <a:solidFill>
                  <a:schemeClr val="tx1"/>
                </a:solidFill>
              </a:rPr>
              <a:t>Develop capabilities for Rescue operations in the event of outburst of gases and rocks. </a:t>
            </a:r>
            <a:r>
              <a:rPr lang="en-IN" sz="1800" b="1" dirty="0" smtClean="0">
                <a:solidFill>
                  <a:schemeClr val="tx1"/>
                </a:solidFill>
              </a:rPr>
              <a:t>  </a:t>
            </a:r>
            <a:endParaRPr lang="en-IN" sz="1800" dirty="0">
              <a:solidFill>
                <a:schemeClr val="tx1"/>
              </a:solidFill>
            </a:endParaRPr>
          </a:p>
          <a:p>
            <a:pPr>
              <a:buFont typeface="Wingdings" pitchFamily="2" charset="2"/>
              <a:buChar char="Ø"/>
            </a:pPr>
            <a:r>
              <a:rPr lang="en-IN" sz="1800" dirty="0" smtClean="0">
                <a:solidFill>
                  <a:srgbClr val="000000"/>
                </a:solidFill>
              </a:rPr>
              <a:t>Develop capabilities for Underwater </a:t>
            </a:r>
            <a:r>
              <a:rPr lang="en-IN" sz="1800" dirty="0">
                <a:solidFill>
                  <a:srgbClr val="000000"/>
                </a:solidFill>
              </a:rPr>
              <a:t>penetration in mine </a:t>
            </a:r>
            <a:r>
              <a:rPr lang="en-IN" sz="1800" dirty="0" smtClean="0">
                <a:solidFill>
                  <a:srgbClr val="000000"/>
                </a:solidFill>
              </a:rPr>
              <a:t>headings.</a:t>
            </a:r>
            <a:endParaRPr lang="en-IN" sz="1800" dirty="0">
              <a:solidFill>
                <a:srgbClr val="000000"/>
              </a:solidFill>
            </a:endParaRPr>
          </a:p>
          <a:p>
            <a:pPr>
              <a:buFont typeface="Wingdings" pitchFamily="2" charset="2"/>
              <a:buChar char="Ø"/>
            </a:pPr>
            <a:r>
              <a:rPr lang="en-IN" sz="1800" dirty="0">
                <a:solidFill>
                  <a:srgbClr val="000000"/>
                </a:solidFill>
              </a:rPr>
              <a:t>Rescue operations in the event of water or water with loose rock material penetration into the headings. </a:t>
            </a:r>
            <a:endParaRPr lang="en-IN" sz="1800" dirty="0" smtClean="0">
              <a:solidFill>
                <a:srgbClr val="000000"/>
              </a:solidFill>
            </a:endParaRPr>
          </a:p>
          <a:p>
            <a:pPr>
              <a:buFont typeface="Wingdings" pitchFamily="2" charset="2"/>
              <a:buChar char="Ø"/>
            </a:pPr>
            <a:r>
              <a:rPr lang="en-IN" sz="1800" dirty="0" smtClean="0">
                <a:solidFill>
                  <a:srgbClr val="000000"/>
                </a:solidFill>
              </a:rPr>
              <a:t>Establishing </a:t>
            </a:r>
            <a:r>
              <a:rPr lang="en-IN" sz="1800" dirty="0">
                <a:solidFill>
                  <a:srgbClr val="000000"/>
                </a:solidFill>
              </a:rPr>
              <a:t>contact with people in danger caused by water and their evacuation</a:t>
            </a:r>
            <a:r>
              <a:rPr lang="en-IN" sz="1800" dirty="0" smtClean="0"/>
              <a:t> </a:t>
            </a:r>
          </a:p>
          <a:p>
            <a:pPr>
              <a:buFont typeface="Wingdings" pitchFamily="2" charset="2"/>
              <a:buChar char="Ø"/>
            </a:pPr>
            <a:r>
              <a:rPr lang="en-IN" sz="1800" dirty="0" smtClean="0">
                <a:solidFill>
                  <a:srgbClr val="000000"/>
                </a:solidFill>
              </a:rPr>
              <a:t>Rescue </a:t>
            </a:r>
            <a:r>
              <a:rPr lang="en-IN" sz="1800" dirty="0">
                <a:solidFill>
                  <a:srgbClr val="000000"/>
                </a:solidFill>
              </a:rPr>
              <a:t>operations connected with electrical power and mechanical failures in headings. </a:t>
            </a:r>
            <a:endParaRPr lang="en-IN" sz="1800" dirty="0" smtClean="0">
              <a:solidFill>
                <a:schemeClr val="tx1"/>
              </a:solidFill>
            </a:endParaRPr>
          </a:p>
          <a:p>
            <a:pPr>
              <a:buFont typeface="Wingdings" pitchFamily="2" charset="2"/>
              <a:buChar char="Ø"/>
            </a:pPr>
            <a:r>
              <a:rPr lang="en-IN" sz="1800" dirty="0" smtClean="0">
                <a:solidFill>
                  <a:schemeClr val="tx1"/>
                </a:solidFill>
              </a:rPr>
              <a:t>Rescue </a:t>
            </a:r>
            <a:r>
              <a:rPr lang="en-IN" sz="1800" dirty="0">
                <a:solidFill>
                  <a:schemeClr val="tx1"/>
                </a:solidFill>
              </a:rPr>
              <a:t>operation under difficult thermal </a:t>
            </a:r>
            <a:r>
              <a:rPr lang="en-IN" sz="1800" dirty="0" smtClean="0">
                <a:solidFill>
                  <a:schemeClr val="tx1"/>
                </a:solidFill>
              </a:rPr>
              <a:t>conditions.</a:t>
            </a:r>
          </a:p>
          <a:p>
            <a:pPr>
              <a:buFont typeface="Wingdings" pitchFamily="2" charset="2"/>
              <a:buChar char="Ø"/>
            </a:pPr>
            <a:r>
              <a:rPr lang="en-IN" sz="1800" dirty="0">
                <a:solidFill>
                  <a:srgbClr val="000000"/>
                </a:solidFill>
              </a:rPr>
              <a:t>Rescue operation in the event of reservoir fluid eruption and fire when looking and mining for oil and natural gas </a:t>
            </a:r>
            <a:r>
              <a:rPr lang="en-IN" sz="1800" dirty="0" smtClean="0">
                <a:solidFill>
                  <a:srgbClr val="000000"/>
                </a:solidFill>
              </a:rPr>
              <a:t>.</a:t>
            </a:r>
          </a:p>
          <a:p>
            <a:pPr>
              <a:buFont typeface="Wingdings" pitchFamily="2" charset="2"/>
              <a:buChar char="Ø"/>
            </a:pPr>
            <a:r>
              <a:rPr lang="en-IN" sz="1800" dirty="0" smtClean="0">
                <a:solidFill>
                  <a:srgbClr val="000000"/>
                </a:solidFill>
              </a:rPr>
              <a:t>Use of simulation and 3D virtual reality training theatre.</a:t>
            </a:r>
            <a:endParaRPr lang="en-IN" sz="1800" dirty="0">
              <a:solidFill>
                <a:schemeClr val="tx1"/>
              </a:solidFill>
            </a:endParaRPr>
          </a:p>
          <a:p>
            <a:pPr>
              <a:buFont typeface="Wingdings" pitchFamily="2" charset="2"/>
              <a:buChar char="Ø"/>
            </a:pPr>
            <a:endParaRPr lang="en-IN" sz="1800" dirty="0">
              <a:solidFill>
                <a:schemeClr val="tx1"/>
              </a:solidFill>
            </a:endParaRPr>
          </a:p>
          <a:p>
            <a:pPr>
              <a:buFont typeface="Wingdings" pitchFamily="2" charset="2"/>
              <a:buChar char="Ø"/>
            </a:pPr>
            <a:endParaRPr lang="en-IN" sz="1800" dirty="0"/>
          </a:p>
        </p:txBody>
      </p:sp>
    </p:spTree>
    <p:extLst>
      <p:ext uri="{BB962C8B-B14F-4D97-AF65-F5344CB8AC3E}">
        <p14:creationId xmlns:p14="http://schemas.microsoft.com/office/powerpoint/2010/main" xmlns="" val="339118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9"/>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p:cNvCxnSpPr/>
          <p:nvPr/>
        </p:nvCxnSpPr>
        <p:spPr>
          <a:xfrm>
            <a:off x="3028950" y="-2594610"/>
            <a:ext cx="10287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 name="Title 1"/>
          <p:cNvSpPr txBox="1">
            <a:spLocks/>
          </p:cNvSpPr>
          <p:nvPr/>
        </p:nvSpPr>
        <p:spPr>
          <a:xfrm>
            <a:off x="0" y="1828800"/>
            <a:ext cx="9144000" cy="1676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base">
              <a:spcAft>
                <a:spcPct val="0"/>
              </a:spcAft>
              <a:defRPr/>
            </a:pPr>
            <a:r>
              <a:rPr lang="en-IN" sz="3200" b="1" dirty="0" smtClean="0">
                <a:solidFill>
                  <a:prstClr val="black"/>
                </a:solidFill>
                <a:latin typeface="Arial Black" pitchFamily="34" charset="0"/>
              </a:rPr>
              <a:t>Suggestion </a:t>
            </a:r>
          </a:p>
          <a:p>
            <a:pPr fontAlgn="base">
              <a:spcAft>
                <a:spcPct val="0"/>
              </a:spcAft>
              <a:defRPr/>
            </a:pPr>
            <a:r>
              <a:rPr lang="en-IN" sz="3200" b="1" dirty="0" smtClean="0">
                <a:solidFill>
                  <a:prstClr val="black"/>
                </a:solidFill>
                <a:latin typeface="Arial Black" pitchFamily="34" charset="0"/>
              </a:rPr>
              <a:t>to Improve </a:t>
            </a:r>
          </a:p>
          <a:p>
            <a:pPr fontAlgn="base">
              <a:spcAft>
                <a:spcPct val="0"/>
              </a:spcAft>
              <a:defRPr/>
            </a:pPr>
            <a:r>
              <a:rPr lang="en-IN" sz="3200" b="1" dirty="0" smtClean="0">
                <a:solidFill>
                  <a:prstClr val="black"/>
                </a:solidFill>
                <a:latin typeface="Arial Black" pitchFamily="34" charset="0"/>
              </a:rPr>
              <a:t>“All India Mines Rescue Competitions”</a:t>
            </a:r>
            <a:endParaRPr lang="en-IN" sz="3200" b="1" dirty="0">
              <a:solidFill>
                <a:prstClr val="black"/>
              </a:solidFill>
              <a:latin typeface="Arial Black" pitchFamily="34" charset="0"/>
            </a:endParaRPr>
          </a:p>
        </p:txBody>
      </p:sp>
      <p:sp>
        <p:nvSpPr>
          <p:cNvPr id="3" name="Rectangle 2"/>
          <p:cNvSpPr/>
          <p:nvPr/>
        </p:nvSpPr>
        <p:spPr>
          <a:xfrm>
            <a:off x="76200" y="5486400"/>
            <a:ext cx="6324600" cy="1200329"/>
          </a:xfrm>
          <a:prstGeom prst="rect">
            <a:avLst/>
          </a:prstGeom>
        </p:spPr>
        <p:txBody>
          <a:bodyPr wrap="square">
            <a:spAutoFit/>
          </a:bodyPr>
          <a:lstStyle/>
          <a:p>
            <a:pPr lvl="1" fontAlgn="base">
              <a:spcBef>
                <a:spcPct val="0"/>
              </a:spcBef>
              <a:spcAft>
                <a:spcPct val="0"/>
              </a:spcAft>
              <a:defRPr/>
            </a:pPr>
            <a:r>
              <a:rPr lang="en-GB" dirty="0" err="1">
                <a:solidFill>
                  <a:prstClr val="black"/>
                </a:solidFill>
                <a:latin typeface="Times New Roman" charset="0"/>
              </a:rPr>
              <a:t>G.S.Tiwary</a:t>
            </a:r>
            <a:endParaRPr lang="en-GB" dirty="0">
              <a:solidFill>
                <a:prstClr val="black"/>
              </a:solidFill>
              <a:latin typeface="Times New Roman" charset="0"/>
            </a:endParaRPr>
          </a:p>
          <a:p>
            <a:pPr lvl="1" fontAlgn="base">
              <a:spcBef>
                <a:spcPct val="0"/>
              </a:spcBef>
              <a:spcAft>
                <a:spcPct val="0"/>
              </a:spcAft>
              <a:defRPr/>
            </a:pPr>
            <a:r>
              <a:rPr lang="en-GB" dirty="0" err="1">
                <a:solidFill>
                  <a:prstClr val="black"/>
                </a:solidFill>
                <a:latin typeface="Times New Roman" charset="0"/>
              </a:rPr>
              <a:t>Sr.Mgr</a:t>
            </a:r>
            <a:r>
              <a:rPr lang="en-GB" dirty="0">
                <a:solidFill>
                  <a:prstClr val="black"/>
                </a:solidFill>
                <a:latin typeface="Times New Roman" charset="0"/>
              </a:rPr>
              <a:t> (Training</a:t>
            </a:r>
            <a:r>
              <a:rPr lang="en-GB" dirty="0" smtClean="0">
                <a:solidFill>
                  <a:prstClr val="black"/>
                </a:solidFill>
                <a:latin typeface="Times New Roman" charset="0"/>
              </a:rPr>
              <a:t>)</a:t>
            </a:r>
          </a:p>
          <a:p>
            <a:pPr lvl="1" fontAlgn="base">
              <a:spcBef>
                <a:spcPct val="0"/>
              </a:spcBef>
              <a:spcAft>
                <a:spcPct val="0"/>
              </a:spcAft>
              <a:defRPr/>
            </a:pPr>
            <a:r>
              <a:rPr lang="en-GB" dirty="0" smtClean="0">
                <a:solidFill>
                  <a:prstClr val="black"/>
                </a:solidFill>
                <a:latin typeface="Times New Roman" charset="0"/>
              </a:rPr>
              <a:t>Mail id: </a:t>
            </a:r>
            <a:r>
              <a:rPr lang="en-GB" dirty="0" smtClean="0">
                <a:solidFill>
                  <a:prstClr val="black"/>
                </a:solidFill>
                <a:latin typeface="Times New Roman" charset="0"/>
                <a:hlinkClick r:id="rId3"/>
              </a:rPr>
              <a:t>gs@tatasteel.com</a:t>
            </a:r>
            <a:r>
              <a:rPr lang="en-GB" dirty="0" smtClean="0">
                <a:solidFill>
                  <a:prstClr val="black"/>
                </a:solidFill>
                <a:latin typeface="Times New Roman" charset="0"/>
              </a:rPr>
              <a:t>, Contact No. 9204065510</a:t>
            </a:r>
            <a:endParaRPr lang="en-GB" dirty="0">
              <a:solidFill>
                <a:prstClr val="black"/>
              </a:solidFill>
              <a:latin typeface="Times New Roman" charset="0"/>
            </a:endParaRPr>
          </a:p>
          <a:p>
            <a:pPr lvl="1" fontAlgn="base">
              <a:spcBef>
                <a:spcPct val="0"/>
              </a:spcBef>
              <a:spcAft>
                <a:spcPct val="0"/>
              </a:spcAft>
              <a:defRPr/>
            </a:pPr>
            <a:r>
              <a:rPr lang="en-GB" dirty="0" smtClean="0">
                <a:solidFill>
                  <a:prstClr val="black"/>
                </a:solidFill>
                <a:latin typeface="Times New Roman" charset="0"/>
              </a:rPr>
              <a:t>Professional Training Institute, </a:t>
            </a:r>
            <a:r>
              <a:rPr lang="en-GB" dirty="0" err="1">
                <a:solidFill>
                  <a:prstClr val="black"/>
                </a:solidFill>
                <a:latin typeface="Times New Roman" charset="0"/>
              </a:rPr>
              <a:t>Jharia</a:t>
            </a:r>
            <a:endParaRPr lang="en-GB" dirty="0">
              <a:solidFill>
                <a:prstClr val="black"/>
              </a:solidFill>
              <a:latin typeface="Times New Roman" charset="0"/>
            </a:endParaRPr>
          </a:p>
        </p:txBody>
      </p:sp>
    </p:spTree>
    <p:extLst>
      <p:ext uri="{BB962C8B-B14F-4D97-AF65-F5344CB8AC3E}">
        <p14:creationId xmlns:p14="http://schemas.microsoft.com/office/powerpoint/2010/main" xmlns="" val="10573116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21"/>
          <p:cNvGraphicFramePr>
            <a:graphicFrameLocks noGrp="1"/>
          </p:cNvGraphicFramePr>
          <p:nvPr>
            <p:ph type="tbl" idx="1"/>
          </p:nvPr>
        </p:nvGraphicFramePr>
        <p:xfrm>
          <a:off x="152400" y="1524000"/>
          <a:ext cx="8763000" cy="3182034"/>
        </p:xfrm>
        <a:graphic>
          <a:graphicData uri="http://schemas.openxmlformats.org/drawingml/2006/table">
            <a:tbl>
              <a:tblPr/>
              <a:tblGrid>
                <a:gridCol w="4343400"/>
                <a:gridCol w="4419600"/>
              </a:tblGrid>
              <a:tr h="3352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Existing Procedure</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Suggested Procedure</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61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0000FF"/>
                          </a:solidFill>
                          <a:effectLst/>
                          <a:latin typeface="Arial" pitchFamily="34" charset="0"/>
                          <a:cs typeface="Arial" pitchFamily="34" charset="0"/>
                        </a:rPr>
                        <a:t>Team wise: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As this is a competition, so make it fare competition not a fun.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1. All the information shared by one team to another team of the same company.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2. Mistakes committed by team A is rectified by team B later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3. Making video and sharing the important information to next team of the same company.</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IN" sz="2400" b="1" baseline="0" dirty="0" smtClean="0">
                          <a:solidFill>
                            <a:srgbClr val="0000FF"/>
                          </a:solidFill>
                          <a:latin typeface="Arial" pitchFamily="34" charset="0"/>
                          <a:cs typeface="Arial" pitchFamily="34" charset="0"/>
                        </a:rPr>
                        <a:t>Company wise </a:t>
                      </a:r>
                    </a:p>
                    <a:p>
                      <a:pPr marL="0" marR="0" lvl="0" indent="0" algn="l" defTabSz="914400" rtl="0" eaLnBrk="1" fontAlgn="base" latinLnBrk="0" hangingPunct="1">
                        <a:lnSpc>
                          <a:spcPct val="100000"/>
                        </a:lnSpc>
                        <a:spcBef>
                          <a:spcPct val="20000"/>
                        </a:spcBef>
                        <a:spcAft>
                          <a:spcPct val="0"/>
                        </a:spcAft>
                        <a:buClrTx/>
                        <a:buSzTx/>
                        <a:buFontTx/>
                        <a:buNone/>
                        <a:tabLst/>
                      </a:pPr>
                      <a:endParaRPr lang="en-IN" sz="1400" b="1" baseline="0" dirty="0" smtClean="0">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lang="en-IN" sz="1400" b="1" baseline="0" dirty="0" smtClean="0">
                          <a:latin typeface="Arial" pitchFamily="34" charset="0"/>
                          <a:cs typeface="Arial" pitchFamily="34" charset="0"/>
                        </a:rPr>
                        <a:t>Not given opportunity to any team to rectify the mistakes.</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lang="en-IN" sz="1400" b="1" baseline="0" dirty="0" smtClean="0">
                          <a:latin typeface="Arial" pitchFamily="34" charset="0"/>
                          <a:cs typeface="Arial" pitchFamily="34" charset="0"/>
                        </a:rPr>
                        <a:t>Team B of same company will follow team A of the same company at same lottery number ( say 4) so at 4 A &amp; 4 B.</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lang="en-IN" sz="1400" b="1" baseline="0" dirty="0" smtClean="0">
                          <a:latin typeface="Arial" pitchFamily="34" charset="0"/>
                          <a:cs typeface="Arial" pitchFamily="34" charset="0"/>
                        </a:rPr>
                        <a:t>If possible keep team completely isolated from rescue gallery.</a:t>
                      </a:r>
                    </a:p>
                    <a:p>
                      <a:pPr marL="0" marR="0" lvl="0" indent="0" algn="l" defTabSz="914400" rtl="0" eaLnBrk="1" fontAlgn="base" latinLnBrk="0" hangingPunct="1">
                        <a:lnSpc>
                          <a:spcPct val="100000"/>
                        </a:lnSpc>
                        <a:spcBef>
                          <a:spcPct val="20000"/>
                        </a:spcBef>
                        <a:spcAft>
                          <a:spcPct val="0"/>
                        </a:spcAft>
                        <a:buClrTx/>
                        <a:buSzTx/>
                        <a:buFontTx/>
                        <a:buNone/>
                        <a:tabLst/>
                      </a:pPr>
                      <a:endParaRPr lang="en-IN" sz="1400" b="1" baseline="0" dirty="0" smtClean="0">
                        <a:latin typeface="Arial" pitchFamily="34" charset="0"/>
                        <a:cs typeface="Arial" pitchFamily="34" charset="0"/>
                      </a:endParaRPr>
                    </a:p>
                  </a:txBody>
                  <a:tcPr marT="45692" marB="45692"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43" name="TextBox 3"/>
          <p:cNvSpPr txBox="1">
            <a:spLocks noChangeArrowheads="1"/>
          </p:cNvSpPr>
          <p:nvPr/>
        </p:nvSpPr>
        <p:spPr bwMode="auto">
          <a:xfrm>
            <a:off x="111125" y="590550"/>
            <a:ext cx="40798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fontAlgn="base" hangingPunct="1">
              <a:spcBef>
                <a:spcPct val="0"/>
              </a:spcBef>
              <a:spcAft>
                <a:spcPct val="0"/>
              </a:spcAft>
            </a:pPr>
            <a:r>
              <a:rPr lang="en-IN" sz="3600" b="1">
                <a:solidFill>
                  <a:srgbClr val="FF0000"/>
                </a:solidFill>
                <a:latin typeface="Arial Black" pitchFamily="34" charset="0"/>
              </a:rPr>
              <a:t>Lottery System </a:t>
            </a:r>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xmlns="" val="1334153444"/>
      </p:ext>
    </p:extLst>
  </p:cSld>
  <p:clrMapOvr>
    <a:masterClrMapping/>
  </p:clrMapOvr>
  <p:transition spd="slow">
    <p:plus/>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763000" cy="609600"/>
          </a:xfrm>
        </p:spPr>
        <p:txBody>
          <a:bodyPr>
            <a:noAutofit/>
          </a:bodyPr>
          <a:lstStyle/>
          <a:p>
            <a:pPr>
              <a:defRPr/>
            </a:pPr>
            <a:r>
              <a:rPr lang="en-IN" sz="3600" dirty="0" smtClean="0">
                <a:solidFill>
                  <a:srgbClr val="FF0000"/>
                </a:solidFill>
                <a:effectLst/>
                <a:latin typeface="Arial Black" pitchFamily="34" charset="0"/>
              </a:rPr>
              <a:t>March Past</a:t>
            </a:r>
            <a:endParaRPr lang="en-IN" sz="3600" dirty="0">
              <a:solidFill>
                <a:srgbClr val="FF0000"/>
              </a:solidFill>
              <a:effectLst/>
              <a:latin typeface="Arial Black" pitchFamily="34" charset="0"/>
            </a:endParaRPr>
          </a:p>
        </p:txBody>
      </p:sp>
      <p:graphicFrame>
        <p:nvGraphicFramePr>
          <p:cNvPr id="4" name="Group 21"/>
          <p:cNvGraphicFramePr>
            <a:graphicFrameLocks noGrp="1"/>
          </p:cNvGraphicFramePr>
          <p:nvPr>
            <p:ph type="tbl" idx="1"/>
          </p:nvPr>
        </p:nvGraphicFramePr>
        <p:xfrm>
          <a:off x="77788" y="1714500"/>
          <a:ext cx="8763000" cy="3938588"/>
        </p:xfrm>
        <a:graphic>
          <a:graphicData uri="http://schemas.openxmlformats.org/drawingml/2006/table">
            <a:tbl>
              <a:tblPr/>
              <a:tblGrid>
                <a:gridCol w="4343400"/>
                <a:gridCol w="4419600"/>
              </a:tblGrid>
              <a:tr h="3353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Existing Procedure</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Suggested Procedure</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273">
                <a:tc>
                  <a:txBody>
                    <a:bodyPr/>
                    <a:lstStyle/>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Some team takes start with double file, merged in single file during marching in straight line, which is violation of rule to make march past in single file.</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Serial number given in list which is announced by anchor and position with name written on helmet is mismatched. ( The reason behind the this violation may be to make the file good looking so captain the member as per height)</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However the marking done as per the list circulated to judge and no marking for 7</a:t>
                      </a:r>
                      <a:r>
                        <a:rPr kumimoji="0" lang="en-US" sz="1600" b="1" i="0" u="none" strike="noStrike" cap="none" normalizeH="0" baseline="30000" dirty="0" smtClean="0">
                          <a:ln>
                            <a:noFill/>
                          </a:ln>
                          <a:solidFill>
                            <a:schemeClr val="tx1"/>
                          </a:solidFill>
                          <a:effectLst/>
                          <a:latin typeface="Arial" pitchFamily="34" charset="0"/>
                          <a:cs typeface="Arial" pitchFamily="34" charset="0"/>
                        </a:rPr>
                        <a:t>th</a:t>
                      </a:r>
                      <a:r>
                        <a:rPr kumimoji="0" lang="en-US" sz="1600" b="1" i="0" u="none" strike="noStrike" cap="none" normalizeH="0" baseline="0" dirty="0" smtClean="0">
                          <a:ln>
                            <a:noFill/>
                          </a:ln>
                          <a:solidFill>
                            <a:schemeClr val="tx1"/>
                          </a:solidFill>
                          <a:effectLst/>
                          <a:latin typeface="Arial" pitchFamily="34" charset="0"/>
                          <a:cs typeface="Arial" pitchFamily="34" charset="0"/>
                        </a:rPr>
                        <a:t> member.</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Keep March past out of scope of competition and give consolation prize to best performer.</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1. No such strict judging will be required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2. Only feedback of chief judges or Guest of honor will decide at the spot.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3. Position the member as per height for making the file smart looking on captains decision.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marT="45719" marB="45719"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itle 1"/>
          <p:cNvSpPr txBox="1">
            <a:spLocks/>
          </p:cNvSpPr>
          <p:nvPr/>
        </p:nvSpPr>
        <p:spPr>
          <a:xfrm>
            <a:off x="76200" y="381000"/>
            <a:ext cx="8763000" cy="1295400"/>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marL="457200" indent="-457200">
              <a:buFontTx/>
              <a:buAutoNum type="arabicPeriod"/>
              <a:defRPr/>
            </a:pPr>
            <a:r>
              <a:rPr lang="en-IN" sz="1600" dirty="0" smtClean="0">
                <a:solidFill>
                  <a:prstClr val="black"/>
                </a:solidFill>
                <a:effectLst/>
                <a:latin typeface="Arial Black" pitchFamily="34" charset="0"/>
              </a:rPr>
              <a:t>Rule of single file has been standardised</a:t>
            </a:r>
          </a:p>
          <a:p>
            <a:pPr marL="457200" indent="-457200">
              <a:buFontTx/>
              <a:buAutoNum type="arabicPeriod"/>
              <a:defRPr/>
            </a:pPr>
            <a:r>
              <a:rPr lang="en-IN" sz="1600" dirty="0" smtClean="0">
                <a:solidFill>
                  <a:prstClr val="black"/>
                </a:solidFill>
                <a:effectLst/>
                <a:latin typeface="Arial Black" pitchFamily="34" charset="0"/>
              </a:rPr>
              <a:t>Four judges are deployed for assessing the march past.</a:t>
            </a:r>
            <a:endParaRPr lang="en-IN" sz="1600" dirty="0">
              <a:solidFill>
                <a:prstClr val="black"/>
              </a:solidFill>
              <a:effectLst/>
              <a:latin typeface="Arial Black" pitchFamily="34" charset="0"/>
            </a:endParaRPr>
          </a:p>
        </p:txBody>
      </p:sp>
    </p:spTree>
    <p:extLst>
      <p:ext uri="{BB962C8B-B14F-4D97-AF65-F5344CB8AC3E}">
        <p14:creationId xmlns:p14="http://schemas.microsoft.com/office/powerpoint/2010/main" xmlns="" val="3119846168"/>
      </p:ext>
    </p:extLst>
  </p:cSld>
  <p:clrMapOvr>
    <a:masterClrMapping/>
  </p:clrMapOvr>
  <p:transition spd="slow">
    <p:plus/>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344648"/>
          </a:xfrm>
        </p:spPr>
        <p:txBody>
          <a:bodyPr>
            <a:noAutofit/>
          </a:bodyPr>
          <a:lstStyle/>
          <a:p>
            <a:pPr algn="ctr">
              <a:defRPr/>
            </a:pPr>
            <a:r>
              <a:rPr lang="en-IN" sz="1800" dirty="0" smtClean="0">
                <a:solidFill>
                  <a:schemeClr val="tx1"/>
                </a:solidFill>
                <a:effectLst/>
                <a:latin typeface="Arial Black" pitchFamily="34" charset="0"/>
              </a:rPr>
              <a:t>Suggestion</a:t>
            </a:r>
            <a:r>
              <a:rPr lang="en-IN" sz="1800" dirty="0" smtClean="0">
                <a:solidFill>
                  <a:schemeClr val="tx1"/>
                </a:solidFill>
                <a:latin typeface="Arial Black" pitchFamily="34" charset="0"/>
              </a:rPr>
              <a:t> to Improve All India Mines Rescue Competitions</a:t>
            </a:r>
            <a:endParaRPr lang="en-IN" sz="1800" dirty="0">
              <a:solidFill>
                <a:schemeClr val="tx1"/>
              </a:solidFill>
              <a:latin typeface="Arial Black" pitchFamily="34" charset="0"/>
            </a:endParaRPr>
          </a:p>
        </p:txBody>
      </p:sp>
      <p:graphicFrame>
        <p:nvGraphicFramePr>
          <p:cNvPr id="6" name="Group 21"/>
          <p:cNvGraphicFramePr>
            <a:graphicFrameLocks noGrp="1"/>
          </p:cNvGraphicFramePr>
          <p:nvPr>
            <p:ph type="tbl" idx="1"/>
          </p:nvPr>
        </p:nvGraphicFramePr>
        <p:xfrm>
          <a:off x="152400" y="715963"/>
          <a:ext cx="8763000" cy="6065837"/>
        </p:xfrm>
        <a:graphic>
          <a:graphicData uri="http://schemas.openxmlformats.org/drawingml/2006/table">
            <a:tbl>
              <a:tblPr/>
              <a:tblGrid>
                <a:gridCol w="1219200"/>
                <a:gridCol w="762000"/>
                <a:gridCol w="990600"/>
                <a:gridCol w="838200"/>
                <a:gridCol w="1295400"/>
                <a:gridCol w="1143000"/>
                <a:gridCol w="1575707"/>
                <a:gridCol w="938893"/>
              </a:tblGrid>
              <a:tr h="335284">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Existing Procedure</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4400" b="1" i="0" u="none" strike="noStrike" cap="none" normalizeH="0" baseline="0" dirty="0" smtClean="0">
                        <a:ln>
                          <a:noFill/>
                        </a:ln>
                        <a:solidFill>
                          <a:schemeClr val="tx1"/>
                        </a:solidFill>
                        <a:effectLst/>
                        <a:latin typeface="Times New Roman"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4400" b="1" i="0" u="none" strike="noStrike" cap="none" normalizeH="0" baseline="0" dirty="0" smtClean="0">
                        <a:ln>
                          <a:noFill/>
                        </a:ln>
                        <a:solidFill>
                          <a:schemeClr val="tx1"/>
                        </a:solidFill>
                        <a:effectLst/>
                        <a:latin typeface="Times New Roman"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Suggested procedure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dirty="0"/>
                    </a:p>
                  </a:txBody>
                  <a:tcPr/>
                </a:tc>
              </a:tr>
              <a:tr h="45721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charset="0"/>
                        </a:rPr>
                        <a:t>Type</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charset="0"/>
                        </a:rPr>
                        <a:t>Full Marks</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Times New Roman" charset="0"/>
                        </a:rPr>
                        <a:t>Duration (Min)</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charset="0"/>
                        </a:rPr>
                        <a:t>Mode</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charset="0"/>
                        </a:rPr>
                        <a:t>Type</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charset="0"/>
                        </a:rPr>
                        <a:t>Full Marks</a:t>
                      </a:r>
                    </a:p>
                  </a:txBody>
                  <a:tcPr marT="45715" marB="45715" anchor="ctr" horzOverflow="overflow">
                    <a:lnL w="28575"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Times New Roman" charset="0"/>
                        </a:rPr>
                        <a:t>Duration (Min)</a:t>
                      </a:r>
                    </a:p>
                  </a:txBody>
                  <a:tcPr marT="45715" marB="4571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charset="0"/>
                        </a:rPr>
                        <a:t>Mode</a:t>
                      </a:r>
                    </a:p>
                  </a:txBody>
                  <a:tcPr marT="45715" marB="45715" anchor="ctr" horzOverflow="overflow"/>
                </a:tc>
              </a:tr>
              <a:tr h="3352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Theory</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IN" sz="1600" b="1" dirty="0" smtClean="0"/>
                        <a:t>100</a:t>
                      </a:r>
                      <a:endParaRPr lang="en-IN" sz="1600" b="1" dirty="0"/>
                    </a:p>
                  </a:txBody>
                  <a:tcPr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30 </a:t>
                      </a:r>
                    </a:p>
                  </a:txBody>
                  <a:tcPr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Oral</a:t>
                      </a:r>
                    </a:p>
                  </a:txBody>
                  <a:tcPr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IN" sz="1600" b="1" dirty="0" smtClean="0">
                          <a:latin typeface="Arial Black" pitchFamily="34" charset="0"/>
                        </a:rPr>
                        <a:t>Theory</a:t>
                      </a:r>
                    </a:p>
                  </a:txBody>
                  <a:tcPr marT="45719" marB="4571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n-IN" sz="1600" b="1" dirty="0" smtClean="0">
                          <a:latin typeface="Arial" pitchFamily="34" charset="0"/>
                          <a:cs typeface="Arial" pitchFamily="34" charset="0"/>
                        </a:rPr>
                        <a:t>200</a:t>
                      </a:r>
                    </a:p>
                  </a:txBody>
                  <a:tcPr marT="45719" marB="45719"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n-IN" sz="1600" b="1" dirty="0" smtClean="0">
                          <a:latin typeface="Arial" pitchFamily="34" charset="0"/>
                          <a:cs typeface="Arial" pitchFamily="34" charset="0"/>
                        </a:rPr>
                        <a:t>30</a:t>
                      </a:r>
                    </a:p>
                  </a:txBody>
                  <a:tcPr marT="45719" marB="45719"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n-IN" sz="1600" b="1" dirty="0" smtClean="0">
                          <a:latin typeface="Arial" pitchFamily="34" charset="0"/>
                          <a:cs typeface="Arial" pitchFamily="34" charset="0"/>
                        </a:rPr>
                        <a:t>Oral</a:t>
                      </a:r>
                    </a:p>
                  </a:txBody>
                  <a:tcPr marT="45719" marB="45719"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a:noFill/>
                    </a:lnTlToBr>
                    <a:lnBlToTr>
                      <a:noFill/>
                    </a:lnBlToTr>
                    <a:noFill/>
                  </a:tcPr>
                </a:tc>
              </a:tr>
              <a:tr h="3352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First Aid</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IN" sz="1600" b="1" dirty="0" smtClean="0"/>
                        <a:t>100</a:t>
                      </a:r>
                      <a:endParaRPr lang="en-IN" sz="1600" b="1" dirty="0"/>
                    </a:p>
                  </a:txBody>
                  <a:tcPr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30</a:t>
                      </a:r>
                    </a:p>
                  </a:txBody>
                  <a:tcPr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Oral</a:t>
                      </a:r>
                    </a:p>
                  </a:txBody>
                  <a:tcPr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IN" sz="1400" b="1" baseline="0" dirty="0" smtClean="0">
                          <a:latin typeface="Arial" pitchFamily="34" charset="0"/>
                          <a:cs typeface="Arial" pitchFamily="34" charset="0"/>
                        </a:rPr>
                        <a:t>1. Merge to one section only </a:t>
                      </a:r>
                    </a:p>
                    <a:p>
                      <a:pPr marL="0" marR="0" lvl="0" indent="0" algn="l" defTabSz="914400" rtl="0" eaLnBrk="1" fontAlgn="base" latinLnBrk="0" hangingPunct="1">
                        <a:lnSpc>
                          <a:spcPct val="100000"/>
                        </a:lnSpc>
                        <a:spcBef>
                          <a:spcPct val="20000"/>
                        </a:spcBef>
                        <a:spcAft>
                          <a:spcPct val="0"/>
                        </a:spcAft>
                        <a:buClrTx/>
                        <a:buSzTx/>
                        <a:buFontTx/>
                        <a:buNone/>
                        <a:tabLst/>
                        <a:defRPr/>
                      </a:pPr>
                      <a:r>
                        <a:rPr lang="en-IN" sz="1400" b="1" baseline="0" dirty="0" smtClean="0">
                          <a:latin typeface="Arial" pitchFamily="34" charset="0"/>
                          <a:cs typeface="Arial" pitchFamily="34" charset="0"/>
                        </a:rPr>
                        <a:t>2. 100 </a:t>
                      </a:r>
                      <a:r>
                        <a:rPr lang="en-IN" sz="1400" b="1" dirty="0" smtClean="0">
                          <a:latin typeface="Arial" pitchFamily="34" charset="0"/>
                          <a:cs typeface="Arial" pitchFamily="34" charset="0"/>
                        </a:rPr>
                        <a:t>objective type</a:t>
                      </a:r>
                      <a:r>
                        <a:rPr lang="en-IN" sz="1400" b="1" baseline="0" dirty="0" smtClean="0">
                          <a:latin typeface="Arial" pitchFamily="34" charset="0"/>
                          <a:cs typeface="Arial" pitchFamily="34" charset="0"/>
                        </a:rPr>
                        <a:t> question</a:t>
                      </a:r>
                    </a:p>
                    <a:p>
                      <a:pPr marL="0" marR="0" lvl="0" indent="0" algn="l" defTabSz="914400" rtl="0" eaLnBrk="1" fontAlgn="base" latinLnBrk="0" hangingPunct="1">
                        <a:lnSpc>
                          <a:spcPct val="100000"/>
                        </a:lnSpc>
                        <a:spcBef>
                          <a:spcPct val="20000"/>
                        </a:spcBef>
                        <a:spcAft>
                          <a:spcPct val="0"/>
                        </a:spcAft>
                        <a:buClrTx/>
                        <a:buSzTx/>
                        <a:buFontTx/>
                        <a:buNone/>
                        <a:tabLst/>
                        <a:defRPr/>
                      </a:pPr>
                      <a:r>
                        <a:rPr lang="en-IN" sz="1400" b="1" dirty="0" smtClean="0">
                          <a:latin typeface="Arial" pitchFamily="34" charset="0"/>
                          <a:cs typeface="Arial" pitchFamily="34" charset="0"/>
                        </a:rPr>
                        <a:t>     a. MCQ</a:t>
                      </a:r>
                      <a:r>
                        <a:rPr lang="en-IN" sz="1400" b="1" baseline="0" dirty="0" smtClean="0">
                          <a:latin typeface="Arial" pitchFamily="34" charset="0"/>
                          <a:cs typeface="Arial" pitchFamily="34" charset="0"/>
                        </a:rPr>
                        <a:t> ( Multiple choice question)</a:t>
                      </a:r>
                    </a:p>
                    <a:p>
                      <a:pPr marL="0" marR="0" lvl="0" indent="0" algn="l" defTabSz="914400" rtl="0" eaLnBrk="1" fontAlgn="base" latinLnBrk="0" hangingPunct="1">
                        <a:lnSpc>
                          <a:spcPct val="100000"/>
                        </a:lnSpc>
                        <a:spcBef>
                          <a:spcPct val="20000"/>
                        </a:spcBef>
                        <a:spcAft>
                          <a:spcPct val="0"/>
                        </a:spcAft>
                        <a:buClrTx/>
                        <a:buSzTx/>
                        <a:buFontTx/>
                        <a:buNone/>
                        <a:tabLst/>
                        <a:defRPr/>
                      </a:pPr>
                      <a:r>
                        <a:rPr lang="en-IN" sz="1400" b="1" baseline="0" dirty="0" smtClean="0">
                          <a:latin typeface="Arial" pitchFamily="34" charset="0"/>
                          <a:cs typeface="Arial" pitchFamily="34" charset="0"/>
                        </a:rPr>
                        <a:t>     b. Fill up the blanks</a:t>
                      </a:r>
                    </a:p>
                    <a:p>
                      <a:pPr marL="0" marR="0" lvl="0" indent="0" algn="l" defTabSz="914400" rtl="0" eaLnBrk="1" fontAlgn="base" latinLnBrk="0" hangingPunct="1">
                        <a:lnSpc>
                          <a:spcPct val="100000"/>
                        </a:lnSpc>
                        <a:spcBef>
                          <a:spcPct val="20000"/>
                        </a:spcBef>
                        <a:spcAft>
                          <a:spcPct val="0"/>
                        </a:spcAft>
                        <a:buClrTx/>
                        <a:buSzTx/>
                        <a:buFontTx/>
                        <a:buNone/>
                        <a:tabLst/>
                        <a:defRPr/>
                      </a:pPr>
                      <a:r>
                        <a:rPr lang="en-IN" sz="1400" b="1" baseline="0" dirty="0" smtClean="0">
                          <a:latin typeface="Arial" pitchFamily="34" charset="0"/>
                          <a:cs typeface="Arial" pitchFamily="34" charset="0"/>
                        </a:rPr>
                        <a:t>     c. True/ false, Pictorial Identification</a:t>
                      </a:r>
                    </a:p>
                    <a:p>
                      <a:pPr marL="0" marR="0" lvl="0" indent="0" algn="l" defTabSz="914400" rtl="0" eaLnBrk="1" fontAlgn="base" latinLnBrk="0" hangingPunct="1">
                        <a:lnSpc>
                          <a:spcPct val="100000"/>
                        </a:lnSpc>
                        <a:spcBef>
                          <a:spcPct val="20000"/>
                        </a:spcBef>
                        <a:spcAft>
                          <a:spcPct val="0"/>
                        </a:spcAft>
                        <a:buClrTx/>
                        <a:buSzTx/>
                        <a:buFontTx/>
                        <a:buNone/>
                        <a:tabLst/>
                        <a:defRPr/>
                      </a:pPr>
                      <a:r>
                        <a:rPr lang="en-IN" sz="1400" b="1" dirty="0" smtClean="0">
                          <a:solidFill>
                            <a:schemeClr val="tx1"/>
                          </a:solidFill>
                          <a:latin typeface="Arial" pitchFamily="34" charset="0"/>
                          <a:cs typeface="Arial" pitchFamily="34" charset="0"/>
                        </a:rPr>
                        <a:t>3. Question Section:</a:t>
                      </a:r>
                    </a:p>
                    <a:p>
                      <a:pPr marL="0" marR="0" lvl="0" indent="0" algn="l" defTabSz="914400" rtl="0" eaLnBrk="1" fontAlgn="base" latinLnBrk="0" hangingPunct="1">
                        <a:lnSpc>
                          <a:spcPct val="100000"/>
                        </a:lnSpc>
                        <a:spcBef>
                          <a:spcPct val="20000"/>
                        </a:spcBef>
                        <a:spcAft>
                          <a:spcPct val="0"/>
                        </a:spcAft>
                        <a:buClrTx/>
                        <a:buSzTx/>
                        <a:buFontTx/>
                        <a:buNone/>
                        <a:tabLst/>
                        <a:defRPr/>
                      </a:pPr>
                      <a:r>
                        <a:rPr lang="en-IN" sz="1400" b="1" dirty="0" smtClean="0">
                          <a:latin typeface="Arial" pitchFamily="34" charset="0"/>
                          <a:cs typeface="Arial" pitchFamily="34" charset="0"/>
                        </a:rPr>
                        <a:t>     a. First Aid-30,</a:t>
                      </a:r>
                    </a:p>
                    <a:p>
                      <a:pPr marL="0" marR="0" lvl="0" indent="0" algn="l" defTabSz="914400" rtl="0" eaLnBrk="1" fontAlgn="base" latinLnBrk="0" hangingPunct="1">
                        <a:lnSpc>
                          <a:spcPct val="100000"/>
                        </a:lnSpc>
                        <a:spcBef>
                          <a:spcPct val="20000"/>
                        </a:spcBef>
                        <a:spcAft>
                          <a:spcPct val="0"/>
                        </a:spcAft>
                        <a:buClrTx/>
                        <a:buSzTx/>
                        <a:buFontTx/>
                        <a:buNone/>
                        <a:tabLst/>
                        <a:defRPr/>
                      </a:pPr>
                      <a:r>
                        <a:rPr lang="en-IN" sz="1400" b="1" dirty="0" smtClean="0">
                          <a:latin typeface="Arial" pitchFamily="34" charset="0"/>
                          <a:cs typeface="Arial" pitchFamily="34" charset="0"/>
                        </a:rPr>
                        <a:t>     b. Rescue Rule-30, </a:t>
                      </a:r>
                    </a:p>
                    <a:p>
                      <a:pPr marL="0" marR="0" lvl="0" indent="0" algn="l" defTabSz="914400" rtl="0" eaLnBrk="1" fontAlgn="base" latinLnBrk="0" hangingPunct="1">
                        <a:lnSpc>
                          <a:spcPct val="100000"/>
                        </a:lnSpc>
                        <a:spcBef>
                          <a:spcPct val="20000"/>
                        </a:spcBef>
                        <a:spcAft>
                          <a:spcPct val="0"/>
                        </a:spcAft>
                        <a:buClrTx/>
                        <a:buSzTx/>
                        <a:buFontTx/>
                        <a:buNone/>
                        <a:tabLst/>
                        <a:defRPr/>
                      </a:pPr>
                      <a:r>
                        <a:rPr lang="en-IN" sz="1400" b="1" dirty="0" smtClean="0">
                          <a:latin typeface="Arial" pitchFamily="34" charset="0"/>
                          <a:cs typeface="Arial" pitchFamily="34" charset="0"/>
                        </a:rPr>
                        <a:t>     c. Gas/Fire/Equipments-40 </a:t>
                      </a:r>
                    </a:p>
                    <a:p>
                      <a:pPr marL="0" marR="0" lvl="0" indent="0" algn="l" defTabSz="914400" rtl="0" eaLnBrk="1" fontAlgn="base" latinLnBrk="0" hangingPunct="1">
                        <a:lnSpc>
                          <a:spcPct val="100000"/>
                        </a:lnSpc>
                        <a:spcBef>
                          <a:spcPct val="20000"/>
                        </a:spcBef>
                        <a:spcAft>
                          <a:spcPct val="0"/>
                        </a:spcAft>
                        <a:buClrTx/>
                        <a:buSzTx/>
                        <a:buFontTx/>
                        <a:buNone/>
                        <a:tabLst/>
                        <a:defRPr/>
                      </a:pPr>
                      <a:r>
                        <a:rPr lang="en-IN" sz="1400" b="1" baseline="0" dirty="0" smtClean="0">
                          <a:latin typeface="Arial" pitchFamily="34" charset="0"/>
                          <a:cs typeface="Arial" pitchFamily="34" charset="0"/>
                        </a:rPr>
                        <a:t>4. Question will be displayed over LCD Projector</a:t>
                      </a:r>
                    </a:p>
                    <a:p>
                      <a:pPr marL="0" marR="0" lvl="0" indent="0" algn="l" defTabSz="914400" rtl="0" eaLnBrk="1" fontAlgn="base" latinLnBrk="0" hangingPunct="1">
                        <a:lnSpc>
                          <a:spcPct val="100000"/>
                        </a:lnSpc>
                        <a:spcBef>
                          <a:spcPct val="20000"/>
                        </a:spcBef>
                        <a:spcAft>
                          <a:spcPct val="0"/>
                        </a:spcAft>
                        <a:buClrTx/>
                        <a:buSzTx/>
                        <a:buFontTx/>
                        <a:buNone/>
                        <a:tabLst/>
                        <a:defRPr/>
                      </a:pPr>
                      <a:r>
                        <a:rPr lang="en-IN" sz="1400" b="1" baseline="0" dirty="0" smtClean="0">
                          <a:latin typeface="Arial" pitchFamily="34" charset="0"/>
                          <a:cs typeface="Arial" pitchFamily="34" charset="0"/>
                        </a:rPr>
                        <a:t>5. In case of tie between team time count is important</a:t>
                      </a:r>
                    </a:p>
                    <a:p>
                      <a:pPr marL="0" marR="0" lvl="0" indent="0" algn="l" defTabSz="914400" rtl="0" eaLnBrk="1" fontAlgn="base" latinLnBrk="0" hangingPunct="1">
                        <a:lnSpc>
                          <a:spcPct val="100000"/>
                        </a:lnSpc>
                        <a:spcBef>
                          <a:spcPct val="20000"/>
                        </a:spcBef>
                        <a:spcAft>
                          <a:spcPct val="0"/>
                        </a:spcAft>
                        <a:buClrTx/>
                        <a:buSzTx/>
                        <a:buFontTx/>
                        <a:buNone/>
                        <a:tabLst/>
                        <a:defRPr/>
                      </a:pPr>
                      <a:r>
                        <a:rPr lang="en-IN" sz="1400" b="1" baseline="0" dirty="0" smtClean="0">
                          <a:latin typeface="Arial" pitchFamily="34" charset="0"/>
                          <a:cs typeface="Arial" pitchFamily="34" charset="0"/>
                        </a:rPr>
                        <a:t>6. Answer will be given by only one member after discussion with team</a:t>
                      </a:r>
                    </a:p>
                    <a:p>
                      <a:pPr marL="0" marR="0" lvl="0" indent="0" algn="l" defTabSz="914400" rtl="0" eaLnBrk="1" fontAlgn="base" latinLnBrk="0" hangingPunct="1">
                        <a:lnSpc>
                          <a:spcPct val="100000"/>
                        </a:lnSpc>
                        <a:spcBef>
                          <a:spcPct val="20000"/>
                        </a:spcBef>
                        <a:spcAft>
                          <a:spcPct val="0"/>
                        </a:spcAft>
                        <a:buClrTx/>
                        <a:buSzTx/>
                        <a:buFontTx/>
                        <a:buNone/>
                        <a:tabLst/>
                        <a:defRPr/>
                      </a:pPr>
                      <a:r>
                        <a:rPr lang="en-IN" sz="1400" b="1" baseline="0" dirty="0" smtClean="0">
                          <a:latin typeface="Arial" pitchFamily="34" charset="0"/>
                          <a:cs typeface="Arial" pitchFamily="34" charset="0"/>
                        </a:rPr>
                        <a:t>7. Just after reply of team correct answer will be displayed for learning </a:t>
                      </a:r>
                    </a:p>
                    <a:p>
                      <a:pPr marL="0" marR="0" lvl="0" indent="0" algn="l" defTabSz="914400" rtl="0" eaLnBrk="1" fontAlgn="base" latinLnBrk="0" hangingPunct="1">
                        <a:lnSpc>
                          <a:spcPct val="100000"/>
                        </a:lnSpc>
                        <a:spcBef>
                          <a:spcPct val="20000"/>
                        </a:spcBef>
                        <a:spcAft>
                          <a:spcPct val="0"/>
                        </a:spcAft>
                        <a:buClrTx/>
                        <a:buSzTx/>
                        <a:buFontTx/>
                        <a:buNone/>
                        <a:tabLst/>
                        <a:defRPr/>
                      </a:pPr>
                      <a:r>
                        <a:rPr lang="en-IN" sz="2000" b="1" baseline="0" dirty="0" smtClean="0">
                          <a:solidFill>
                            <a:srgbClr val="0000FF"/>
                          </a:solidFill>
                          <a:latin typeface="Arial" pitchFamily="34" charset="0"/>
                          <a:cs typeface="Arial" pitchFamily="34" charset="0"/>
                        </a:rPr>
                        <a:t>Benefits</a:t>
                      </a:r>
                    </a:p>
                    <a:p>
                      <a:pPr marL="0" marR="0" lvl="0" indent="0" algn="l" defTabSz="914400" rtl="0" eaLnBrk="1" fontAlgn="base" latinLnBrk="0" hangingPunct="1">
                        <a:lnSpc>
                          <a:spcPct val="100000"/>
                        </a:lnSpc>
                        <a:spcBef>
                          <a:spcPct val="20000"/>
                        </a:spcBef>
                        <a:spcAft>
                          <a:spcPct val="0"/>
                        </a:spcAft>
                        <a:buClrTx/>
                        <a:buSzTx/>
                        <a:buFontTx/>
                        <a:buNone/>
                        <a:tabLst/>
                        <a:defRPr/>
                      </a:pPr>
                      <a:r>
                        <a:rPr lang="en-IN" sz="1400" b="1" baseline="0" dirty="0" smtClean="0">
                          <a:latin typeface="Arial" pitchFamily="34" charset="0"/>
                          <a:cs typeface="Arial" pitchFamily="34" charset="0"/>
                        </a:rPr>
                        <a:t>1. Only one time paper work &amp; result preparation</a:t>
                      </a:r>
                    </a:p>
                    <a:p>
                      <a:pPr marL="0" marR="0" lvl="0" indent="0" algn="l" defTabSz="914400" rtl="0" eaLnBrk="1" fontAlgn="base" latinLnBrk="0" hangingPunct="1">
                        <a:lnSpc>
                          <a:spcPct val="100000"/>
                        </a:lnSpc>
                        <a:spcBef>
                          <a:spcPct val="20000"/>
                        </a:spcBef>
                        <a:spcAft>
                          <a:spcPct val="0"/>
                        </a:spcAft>
                        <a:buClrTx/>
                        <a:buSzTx/>
                        <a:buFontTx/>
                        <a:buNone/>
                        <a:tabLst/>
                        <a:defRPr/>
                      </a:pPr>
                      <a:r>
                        <a:rPr lang="en-IN" sz="1400" b="1" baseline="0" dirty="0" smtClean="0">
                          <a:latin typeface="Arial" pitchFamily="34" charset="0"/>
                          <a:cs typeface="Arial" pitchFamily="34" charset="0"/>
                        </a:rPr>
                        <a:t>2. More area of exposure</a:t>
                      </a:r>
                    </a:p>
                    <a:p>
                      <a:pPr marL="0" marR="0" lvl="0" indent="0" algn="l" defTabSz="914400" rtl="0" eaLnBrk="1" fontAlgn="base" latinLnBrk="0" hangingPunct="1">
                        <a:lnSpc>
                          <a:spcPct val="100000"/>
                        </a:lnSpc>
                        <a:spcBef>
                          <a:spcPct val="20000"/>
                        </a:spcBef>
                        <a:spcAft>
                          <a:spcPct val="0"/>
                        </a:spcAft>
                        <a:buClrTx/>
                        <a:buSzTx/>
                        <a:buFontTx/>
                        <a:buNone/>
                        <a:tabLst/>
                        <a:defRPr/>
                      </a:pPr>
                      <a:r>
                        <a:rPr lang="en-IN" sz="1400" b="1" baseline="0" dirty="0" smtClean="0">
                          <a:latin typeface="Arial" pitchFamily="34" charset="0"/>
                          <a:cs typeface="Arial" pitchFamily="34" charset="0"/>
                        </a:rPr>
                        <a:t>3. Less number of judge will be required</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lang="en-IN" sz="2400" b="1" dirty="0" smtClean="0">
                        <a:latin typeface="Arial Black" pitchFamily="34" charset="0"/>
                      </a:endParaRP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lang="en-IN" sz="2400" b="1" dirty="0" smtClean="0">
                        <a:latin typeface="Arial Black" pitchFamily="34" charset="0"/>
                      </a:endParaRP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lang="en-IN" sz="2400" b="1" dirty="0" smtClean="0">
                        <a:latin typeface="Arial Black" pitchFamily="34" charset="0"/>
                      </a:endParaRP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6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Statutory</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IN" sz="1600" b="1" dirty="0" smtClean="0"/>
                        <a:t>100</a:t>
                      </a:r>
                      <a:endParaRPr lang="en-IN" sz="1600" b="1" dirty="0"/>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30</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Oral</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lang="en-IN" sz="2400" b="1" dirty="0" smtClean="0">
                        <a:latin typeface="Arial Black" pitchFamily="34"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lang="en-IN" sz="2400" b="1" dirty="0" smtClean="0">
                        <a:latin typeface="Arial Black" pitchFamily="34" charset="0"/>
                      </a:endParaRP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lang="en-IN" sz="2400" b="1" dirty="0" smtClean="0">
                        <a:latin typeface="Arial Black" pitchFamily="34" charset="0"/>
                      </a:endParaRP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lang="en-IN" sz="2400" b="1" dirty="0" smtClean="0">
                        <a:latin typeface="Arial Black" pitchFamily="34" charset="0"/>
                      </a:endParaRPr>
                    </a:p>
                  </a:txBody>
                  <a:tcPr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1070">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FF"/>
                          </a:solidFill>
                          <a:effectLst/>
                          <a:latin typeface="Arial" pitchFamily="34" charset="0"/>
                          <a:cs typeface="Arial" pitchFamily="34" charset="0"/>
                        </a:rPr>
                        <a:t>Opportunity of Improvement:</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3  judges required</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3 Times paper work &amp; result preparation</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Only 40-50 question </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No correct answer shown to participant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algn="ctr"/>
                      <a:endParaRPr lang="en-IN" sz="1600" b="1" dirty="0"/>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r>
            </a:tbl>
          </a:graphicData>
        </a:graphic>
      </p:graphicFrame>
      <p:sp>
        <p:nvSpPr>
          <p:cNvPr id="37891" name="TextBox 3"/>
          <p:cNvSpPr txBox="1">
            <a:spLocks noChangeArrowheads="1"/>
          </p:cNvSpPr>
          <p:nvPr/>
        </p:nvSpPr>
        <p:spPr bwMode="auto">
          <a:xfrm>
            <a:off x="34925" y="304800"/>
            <a:ext cx="12192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fontAlgn="base" hangingPunct="1">
              <a:spcBef>
                <a:spcPct val="0"/>
              </a:spcBef>
              <a:spcAft>
                <a:spcPct val="0"/>
              </a:spcAft>
            </a:pPr>
            <a:r>
              <a:rPr lang="en-IN" sz="2000" b="1">
                <a:solidFill>
                  <a:srgbClr val="FF0000"/>
                </a:solidFill>
                <a:latin typeface="Arial Black" pitchFamily="34" charset="0"/>
              </a:rPr>
              <a:t>Theory </a:t>
            </a:r>
          </a:p>
        </p:txBody>
      </p:sp>
    </p:spTree>
    <p:extLst>
      <p:ext uri="{BB962C8B-B14F-4D97-AF65-F5344CB8AC3E}">
        <p14:creationId xmlns:p14="http://schemas.microsoft.com/office/powerpoint/2010/main" xmlns="" val="18041944"/>
      </p:ext>
    </p:extLst>
  </p:cSld>
  <p:clrMapOvr>
    <a:masterClrMapping/>
  </p:clrMapOvr>
  <p:transition spd="slow">
    <p:plu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IN" dirty="0" smtClean="0"/>
              <a:t>Some Major Disasters in India</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3750673739"/>
              </p:ext>
            </p:extLst>
          </p:nvPr>
        </p:nvGraphicFramePr>
        <p:xfrm>
          <a:off x="0" y="914400"/>
          <a:ext cx="9067800" cy="5638800"/>
        </p:xfrm>
        <a:graphic>
          <a:graphicData uri="http://schemas.openxmlformats.org/drawingml/2006/table">
            <a:tbl>
              <a:tblPr firstRow="1" bandRow="1">
                <a:tableStyleId>{5940675A-B579-460E-94D1-54222C63F5DA}</a:tableStyleId>
              </a:tblPr>
              <a:tblGrid>
                <a:gridCol w="2038551"/>
                <a:gridCol w="3402130"/>
                <a:gridCol w="1993789"/>
                <a:gridCol w="1633330"/>
              </a:tblGrid>
              <a:tr h="237596">
                <a:tc rowSpan="2">
                  <a:txBody>
                    <a:bodyPr/>
                    <a:lstStyle/>
                    <a:p>
                      <a:r>
                        <a:rPr lang="en-IN" sz="1400" b="1" dirty="0" smtClean="0"/>
                        <a:t>Cause of accident</a:t>
                      </a:r>
                      <a:endParaRPr lang="en-IN" sz="1400" b="1" dirty="0"/>
                    </a:p>
                  </a:txBody>
                  <a:tcPr/>
                </a:tc>
                <a:tc rowSpan="2">
                  <a:txBody>
                    <a:bodyPr/>
                    <a:lstStyle/>
                    <a:p>
                      <a:r>
                        <a:rPr lang="en-IN" sz="1400" b="1" dirty="0" smtClean="0"/>
                        <a:t>Name of mine</a:t>
                      </a:r>
                      <a:endParaRPr lang="en-IN" sz="1400" b="1" dirty="0"/>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smtClean="0"/>
                        <a:t>Date of accident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smtClean="0"/>
                        <a:t>No. of persons </a:t>
                      </a:r>
                    </a:p>
                  </a:txBody>
                  <a:tcPr/>
                </a:tc>
              </a:tr>
              <a:tr h="237596">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smtClean="0"/>
                        <a:t>Killed</a:t>
                      </a:r>
                    </a:p>
                  </a:txBody>
                  <a:tcPr/>
                </a:tc>
              </a:tr>
              <a:tr h="2133600">
                <a:tc>
                  <a:txBody>
                    <a:bodyPr/>
                    <a:lstStyle/>
                    <a:p>
                      <a:r>
                        <a:rPr lang="en-IN" sz="1800" dirty="0" smtClean="0"/>
                        <a:t>Firedamp and Coal Dust Explosion</a:t>
                      </a:r>
                      <a:endParaRPr lang="en-IN" sz="1800" dirty="0"/>
                    </a:p>
                  </a:txBody>
                  <a:tcPr/>
                </a:tc>
                <a:tc>
                  <a:txBody>
                    <a:bodyPr/>
                    <a:lstStyle/>
                    <a:p>
                      <a:pPr marL="285750" indent="-285750">
                        <a:buFont typeface="+mj-lt"/>
                        <a:buAutoNum type="romanLcPeriod"/>
                      </a:pPr>
                      <a:r>
                        <a:rPr lang="en-IN" sz="1800" b="1" kern="1200" dirty="0" err="1" smtClean="0">
                          <a:solidFill>
                            <a:schemeClr val="tx1"/>
                          </a:solidFill>
                          <a:latin typeface="+mn-lt"/>
                          <a:ea typeface="+mn-ea"/>
                          <a:cs typeface="+mn-cs"/>
                        </a:rPr>
                        <a:t>Amlabad</a:t>
                      </a:r>
                      <a:r>
                        <a:rPr lang="en-IN" sz="1800" b="1" kern="1200" dirty="0" smtClean="0">
                          <a:solidFill>
                            <a:schemeClr val="tx1"/>
                          </a:solidFill>
                          <a:latin typeface="+mn-lt"/>
                          <a:ea typeface="+mn-ea"/>
                          <a:cs typeface="+mn-cs"/>
                        </a:rPr>
                        <a:t> Colliery</a:t>
                      </a:r>
                    </a:p>
                    <a:p>
                      <a:pPr marL="285750" indent="-285750">
                        <a:buFont typeface="+mj-lt"/>
                        <a:buAutoNum type="romanLcPeriod"/>
                      </a:pPr>
                      <a:r>
                        <a:rPr lang="en-IN" sz="1800" b="1" dirty="0" err="1" smtClean="0">
                          <a:solidFill>
                            <a:srgbClr val="FF0000"/>
                          </a:solidFill>
                        </a:rPr>
                        <a:t>Chinakuri</a:t>
                      </a:r>
                      <a:r>
                        <a:rPr lang="en-IN" sz="1800" b="1" dirty="0" smtClean="0">
                          <a:solidFill>
                            <a:srgbClr val="FF0000"/>
                          </a:solidFill>
                        </a:rPr>
                        <a:t> Colliery</a:t>
                      </a:r>
                    </a:p>
                    <a:p>
                      <a:pPr marL="285750" indent="-285750">
                        <a:buFont typeface="+mj-lt"/>
                        <a:buAutoNum type="romanLcPeriod"/>
                      </a:pPr>
                      <a:r>
                        <a:rPr lang="en-IN" sz="1800" b="1" dirty="0" err="1" smtClean="0">
                          <a:solidFill>
                            <a:srgbClr val="FF0000"/>
                          </a:solidFill>
                        </a:rPr>
                        <a:t>Dhori</a:t>
                      </a:r>
                      <a:r>
                        <a:rPr lang="en-IN" sz="1800" b="1" dirty="0" smtClean="0">
                          <a:solidFill>
                            <a:srgbClr val="FF0000"/>
                          </a:solidFill>
                        </a:rPr>
                        <a:t> Colliery </a:t>
                      </a:r>
                    </a:p>
                    <a:p>
                      <a:pPr marL="285750" indent="-285750">
                        <a:buFont typeface="+mj-lt"/>
                        <a:buAutoNum type="romanLcPeriod"/>
                      </a:pPr>
                      <a:r>
                        <a:rPr lang="en-IN" sz="1800" dirty="0" err="1" smtClean="0"/>
                        <a:t>Jeetpur</a:t>
                      </a:r>
                      <a:r>
                        <a:rPr lang="en-IN" sz="1800" dirty="0" smtClean="0"/>
                        <a:t> Colliery</a:t>
                      </a:r>
                    </a:p>
                    <a:p>
                      <a:pPr marL="400050" indent="-400050">
                        <a:buFont typeface="+mj-lt"/>
                        <a:buAutoNum type="romanLcPeriod" startAt="16"/>
                      </a:pPr>
                      <a:r>
                        <a:rPr lang="en-IN" sz="1800" b="1" dirty="0" err="1" smtClean="0">
                          <a:solidFill>
                            <a:schemeClr val="tx1"/>
                          </a:solidFill>
                        </a:rPr>
                        <a:t>Kurharbaree</a:t>
                      </a:r>
                      <a:r>
                        <a:rPr lang="en-IN" sz="1800" b="1" dirty="0" smtClean="0">
                          <a:solidFill>
                            <a:schemeClr val="tx1"/>
                          </a:solidFill>
                        </a:rPr>
                        <a:t> Colliery</a:t>
                      </a:r>
                    </a:p>
                    <a:p>
                      <a:pPr marL="400050" marR="0" indent="-400050" algn="l" defTabSz="914400" rtl="0" eaLnBrk="1" fontAlgn="auto" latinLnBrk="0" hangingPunct="1">
                        <a:lnSpc>
                          <a:spcPct val="100000"/>
                        </a:lnSpc>
                        <a:spcBef>
                          <a:spcPts val="0"/>
                        </a:spcBef>
                        <a:spcAft>
                          <a:spcPts val="0"/>
                        </a:spcAft>
                        <a:buClrTx/>
                        <a:buSzTx/>
                        <a:buFont typeface="+mj-lt"/>
                        <a:buAutoNum type="romanLcPeriod" startAt="16"/>
                        <a:tabLst/>
                        <a:defRPr/>
                      </a:pPr>
                      <a:r>
                        <a:rPr lang="en-IN" sz="1800" b="1" dirty="0" err="1" smtClean="0"/>
                        <a:t>Parbelia</a:t>
                      </a:r>
                      <a:r>
                        <a:rPr lang="en-IN" sz="1800" b="1" dirty="0" smtClean="0"/>
                        <a:t> Colliery</a:t>
                      </a:r>
                    </a:p>
                    <a:p>
                      <a:pPr marL="400050" marR="0" indent="-400050" algn="l" defTabSz="914400" rtl="0" eaLnBrk="1" fontAlgn="auto" latinLnBrk="0" hangingPunct="1">
                        <a:lnSpc>
                          <a:spcPct val="100000"/>
                        </a:lnSpc>
                        <a:spcBef>
                          <a:spcPts val="0"/>
                        </a:spcBef>
                        <a:spcAft>
                          <a:spcPts val="0"/>
                        </a:spcAft>
                        <a:buClrTx/>
                        <a:buSzTx/>
                        <a:buFont typeface="+mj-lt"/>
                        <a:buAutoNum type="romanLcPeriod" startAt="16"/>
                        <a:tabLst/>
                        <a:defRPr/>
                      </a:pPr>
                      <a:r>
                        <a:rPr lang="en-IN" sz="1800" b="1" dirty="0" err="1" smtClean="0">
                          <a:solidFill>
                            <a:srgbClr val="FF0000"/>
                          </a:solidFill>
                        </a:rPr>
                        <a:t>Poidih</a:t>
                      </a:r>
                      <a:r>
                        <a:rPr lang="en-IN" sz="1800" b="1" dirty="0" smtClean="0">
                          <a:solidFill>
                            <a:srgbClr val="FF0000"/>
                          </a:solidFill>
                        </a:rPr>
                        <a:t> Colliery</a:t>
                      </a:r>
                    </a:p>
                    <a:p>
                      <a:pPr marL="400050" indent="-400050">
                        <a:buFont typeface="+mj-lt"/>
                        <a:buAutoNum type="romanLcPeriod" startAt="16"/>
                      </a:pPr>
                      <a:r>
                        <a:rPr lang="en-IN" sz="1800" b="0" i="0" u="none" dirty="0" err="1" smtClean="0"/>
                        <a:t>Sudamdih</a:t>
                      </a:r>
                      <a:r>
                        <a:rPr lang="en-IN" sz="1800" b="0" i="0" u="none" dirty="0" smtClean="0"/>
                        <a:t> Colliery</a:t>
                      </a:r>
                    </a:p>
                    <a:p>
                      <a:pPr marL="400050" marR="0" indent="-400050" algn="l" defTabSz="914400" rtl="0" eaLnBrk="1" fontAlgn="auto" latinLnBrk="0" hangingPunct="1">
                        <a:lnSpc>
                          <a:spcPct val="100000"/>
                        </a:lnSpc>
                        <a:spcBef>
                          <a:spcPts val="0"/>
                        </a:spcBef>
                        <a:spcAft>
                          <a:spcPts val="0"/>
                        </a:spcAft>
                        <a:buClrTx/>
                        <a:buSzTx/>
                        <a:buFont typeface="+mj-lt"/>
                        <a:buAutoNum type="romanLcPeriod" startAt="16"/>
                        <a:tabLst/>
                        <a:defRPr/>
                      </a:pPr>
                      <a:r>
                        <a:rPr lang="en-IN" sz="1800" b="1" dirty="0" err="1" smtClean="0"/>
                        <a:t>Bhatdih</a:t>
                      </a:r>
                      <a:r>
                        <a:rPr lang="en-IN" sz="1800" b="1" dirty="0" smtClean="0"/>
                        <a:t> colliery</a:t>
                      </a:r>
                    </a:p>
                  </a:txBody>
                  <a:tcPr/>
                </a:tc>
                <a:tc>
                  <a:txBody>
                    <a:bodyPr/>
                    <a:lstStyle/>
                    <a:p>
                      <a:r>
                        <a:rPr lang="en-IN" sz="1800" b="0" dirty="0" smtClean="0"/>
                        <a:t>5.2.1955</a:t>
                      </a:r>
                    </a:p>
                    <a:p>
                      <a:r>
                        <a:rPr lang="en-IN" sz="1800" dirty="0" smtClean="0">
                          <a:solidFill>
                            <a:srgbClr val="FF0000"/>
                          </a:solidFill>
                        </a:rPr>
                        <a:t>19.2.1958</a:t>
                      </a:r>
                    </a:p>
                    <a:p>
                      <a:r>
                        <a:rPr lang="en-IN" sz="1800" dirty="0" smtClean="0">
                          <a:solidFill>
                            <a:srgbClr val="FF0000"/>
                          </a:solidFill>
                        </a:rPr>
                        <a:t>28.5.1965</a:t>
                      </a:r>
                    </a:p>
                    <a:p>
                      <a:r>
                        <a:rPr lang="en-IN" sz="1800" dirty="0" smtClean="0"/>
                        <a:t>18.3.1973</a:t>
                      </a:r>
                    </a:p>
                    <a:p>
                      <a:r>
                        <a:rPr lang="en-IN" sz="1800" dirty="0" smtClean="0"/>
                        <a:t>24.7.1935</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4.1.1923</a:t>
                      </a:r>
                    </a:p>
                    <a:p>
                      <a:r>
                        <a:rPr lang="en-IN" sz="1800" dirty="0" smtClean="0">
                          <a:solidFill>
                            <a:srgbClr val="FF0000"/>
                          </a:solidFill>
                        </a:rPr>
                        <a:t>18.12.1936</a:t>
                      </a:r>
                    </a:p>
                    <a:p>
                      <a:r>
                        <a:rPr lang="en-IN" sz="1800" dirty="0" smtClean="0"/>
                        <a:t>4.10.1976</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06.09.2006</a:t>
                      </a:r>
                    </a:p>
                  </a:txBody>
                  <a:tcPr/>
                </a:tc>
                <a:tc>
                  <a:txBody>
                    <a:bodyPr/>
                    <a:lstStyle/>
                    <a:p>
                      <a:r>
                        <a:rPr lang="en-IN" sz="1800" b="1" dirty="0" smtClean="0"/>
                        <a:t>52</a:t>
                      </a:r>
                    </a:p>
                    <a:p>
                      <a:r>
                        <a:rPr lang="en-IN" sz="1800" b="1" dirty="0" smtClean="0">
                          <a:solidFill>
                            <a:srgbClr val="FF0000"/>
                          </a:solidFill>
                        </a:rPr>
                        <a:t>176</a:t>
                      </a:r>
                    </a:p>
                    <a:p>
                      <a:r>
                        <a:rPr lang="en-IN" sz="1800" b="1" dirty="0" smtClean="0">
                          <a:solidFill>
                            <a:srgbClr val="FF0000"/>
                          </a:solidFill>
                        </a:rPr>
                        <a:t>268</a:t>
                      </a:r>
                    </a:p>
                    <a:p>
                      <a:r>
                        <a:rPr lang="en-IN" sz="1800" dirty="0" smtClean="0"/>
                        <a:t>48</a:t>
                      </a:r>
                    </a:p>
                    <a:p>
                      <a:r>
                        <a:rPr lang="en-IN" sz="1800" b="1" dirty="0" smtClean="0">
                          <a:solidFill>
                            <a:schemeClr val="tx1"/>
                          </a:solidFill>
                        </a:rPr>
                        <a:t>62</a:t>
                      </a:r>
                    </a:p>
                    <a:p>
                      <a:r>
                        <a:rPr lang="en-IN" sz="1800" b="1" dirty="0" smtClean="0"/>
                        <a:t>74</a:t>
                      </a:r>
                    </a:p>
                    <a:p>
                      <a:r>
                        <a:rPr lang="en-IN" sz="1800" b="1" dirty="0" smtClean="0">
                          <a:solidFill>
                            <a:srgbClr val="FF0000"/>
                          </a:solidFill>
                        </a:rPr>
                        <a:t>209</a:t>
                      </a:r>
                    </a:p>
                    <a:p>
                      <a:r>
                        <a:rPr lang="en-IN" sz="1800" dirty="0" smtClean="0"/>
                        <a:t>43</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1" dirty="0" smtClean="0"/>
                        <a:t>50</a:t>
                      </a:r>
                    </a:p>
                  </a:txBody>
                  <a:tcPr/>
                </a:tc>
              </a:tr>
              <a:tr h="403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Inundations</a:t>
                      </a:r>
                    </a:p>
                  </a:txBody>
                  <a:tcPr/>
                </a:tc>
                <a:tc>
                  <a:txBody>
                    <a:bodyPr/>
                    <a:lstStyle/>
                    <a:p>
                      <a:pPr marL="285750" indent="-285750">
                        <a:buFont typeface="+mj-lt"/>
                        <a:buAutoNum type="romanLcPeriod"/>
                      </a:pPr>
                      <a:r>
                        <a:rPr lang="en-IN" sz="1800" b="1" dirty="0" err="1" smtClean="0">
                          <a:solidFill>
                            <a:srgbClr val="FF0000"/>
                          </a:solidFill>
                        </a:rPr>
                        <a:t>Chasnalla</a:t>
                      </a:r>
                      <a:r>
                        <a:rPr lang="en-IN" sz="1800" b="1" dirty="0" smtClean="0">
                          <a:solidFill>
                            <a:srgbClr val="FF0000"/>
                          </a:solidFill>
                        </a:rPr>
                        <a:t> Colliery</a:t>
                      </a:r>
                    </a:p>
                    <a:p>
                      <a:pPr marL="285750" indent="-285750">
                        <a:buFont typeface="+mj-lt"/>
                        <a:buAutoNum type="romanLcPeriod"/>
                      </a:pPr>
                      <a:r>
                        <a:rPr lang="en-IN" sz="1800" b="1" dirty="0" err="1" smtClean="0">
                          <a:solidFill>
                            <a:srgbClr val="FF0000"/>
                          </a:solidFill>
                        </a:rPr>
                        <a:t>Gaslitand</a:t>
                      </a:r>
                      <a:r>
                        <a:rPr lang="en-IN" sz="1800" b="1" dirty="0" smtClean="0">
                          <a:solidFill>
                            <a:srgbClr val="FF0000"/>
                          </a:solidFill>
                        </a:rPr>
                        <a:t> Colliery</a:t>
                      </a:r>
                    </a:p>
                    <a:p>
                      <a:pPr marL="285750" indent="-285750">
                        <a:buFont typeface="+mj-lt"/>
                        <a:buAutoNum type="romanLcPeriod"/>
                      </a:pPr>
                      <a:r>
                        <a:rPr lang="en-IN" sz="1800" b="1" dirty="0" smtClean="0"/>
                        <a:t>Newton </a:t>
                      </a:r>
                      <a:r>
                        <a:rPr lang="en-IN" sz="1800" b="1" dirty="0" err="1" smtClean="0"/>
                        <a:t>Chikli</a:t>
                      </a:r>
                      <a:r>
                        <a:rPr lang="en-IN" sz="1800" b="1" dirty="0" smtClean="0"/>
                        <a:t> Colliery</a:t>
                      </a:r>
                    </a:p>
                  </a:txBody>
                  <a:tcPr/>
                </a:tc>
                <a:tc>
                  <a:txBody>
                    <a:bodyPr/>
                    <a:lstStyle/>
                    <a:p>
                      <a:r>
                        <a:rPr lang="en-IN" sz="1800" dirty="0" smtClean="0">
                          <a:solidFill>
                            <a:srgbClr val="FF0000"/>
                          </a:solidFill>
                        </a:rPr>
                        <a:t>27.12.1975</a:t>
                      </a:r>
                    </a:p>
                    <a:p>
                      <a:r>
                        <a:rPr lang="en-IN" sz="1800" dirty="0" smtClean="0">
                          <a:solidFill>
                            <a:srgbClr val="FF0000"/>
                          </a:solidFill>
                        </a:rPr>
                        <a:t>27.9.1995</a:t>
                      </a:r>
                    </a:p>
                    <a:p>
                      <a:r>
                        <a:rPr lang="en-IN" sz="1800" b="1" dirty="0" smtClean="0"/>
                        <a:t>10.12.1954</a:t>
                      </a:r>
                    </a:p>
                  </a:txBody>
                  <a:tcPr/>
                </a:tc>
                <a:tc>
                  <a:txBody>
                    <a:bodyPr/>
                    <a:lstStyle/>
                    <a:p>
                      <a:r>
                        <a:rPr lang="en-IN" sz="1800" b="1" dirty="0" smtClean="0">
                          <a:solidFill>
                            <a:srgbClr val="FF0000"/>
                          </a:solidFill>
                        </a:rPr>
                        <a:t>375</a:t>
                      </a:r>
                    </a:p>
                    <a:p>
                      <a:r>
                        <a:rPr lang="en-IN" sz="1800" b="1" dirty="0" smtClean="0">
                          <a:solidFill>
                            <a:srgbClr val="FF0000"/>
                          </a:solidFill>
                        </a:rPr>
                        <a:t>64</a:t>
                      </a:r>
                    </a:p>
                    <a:p>
                      <a:r>
                        <a:rPr lang="en-IN" sz="1800" b="1" dirty="0" smtClean="0"/>
                        <a:t>63</a:t>
                      </a:r>
                    </a:p>
                  </a:txBody>
                  <a:tcPr/>
                </a:tc>
              </a:tr>
              <a:tr h="403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Mine Fires</a:t>
                      </a:r>
                    </a:p>
                  </a:txBody>
                  <a:tcPr/>
                </a:tc>
                <a:tc>
                  <a:txBody>
                    <a:bodyPr/>
                    <a:lstStyle/>
                    <a:p>
                      <a:pPr marL="285750" indent="-285750">
                        <a:buFont typeface="+mj-lt"/>
                        <a:buAutoNum type="romanLcPeriod"/>
                      </a:pPr>
                      <a:r>
                        <a:rPr lang="en-IN" sz="1800" dirty="0" err="1" smtClean="0"/>
                        <a:t>Jagannath</a:t>
                      </a:r>
                      <a:r>
                        <a:rPr lang="en-IN" sz="1800" dirty="0" smtClean="0"/>
                        <a:t> Opencast Project</a:t>
                      </a:r>
                    </a:p>
                    <a:p>
                      <a:pPr marL="285750" indent="-285750">
                        <a:buFont typeface="+mj-lt"/>
                        <a:buAutoNum type="romanLcPeriod"/>
                      </a:pPr>
                      <a:r>
                        <a:rPr lang="en-IN" sz="1800" dirty="0" err="1" smtClean="0"/>
                        <a:t>Loyabad</a:t>
                      </a:r>
                      <a:r>
                        <a:rPr lang="en-IN" sz="1800" dirty="0" smtClean="0"/>
                        <a:t> Colliery</a:t>
                      </a:r>
                    </a:p>
                    <a:p>
                      <a:pPr marL="285750" indent="-285750">
                        <a:buFont typeface="+mj-lt"/>
                        <a:buAutoNum type="romanLcPeriod"/>
                      </a:pPr>
                      <a:r>
                        <a:rPr lang="en-IN" sz="1800" b="1" dirty="0" smtClean="0">
                          <a:solidFill>
                            <a:srgbClr val="FF0000"/>
                          </a:solidFill>
                        </a:rPr>
                        <a:t>New </a:t>
                      </a:r>
                      <a:r>
                        <a:rPr lang="en-IN" sz="1800" b="1" dirty="0" err="1" smtClean="0">
                          <a:solidFill>
                            <a:srgbClr val="FF0000"/>
                          </a:solidFill>
                        </a:rPr>
                        <a:t>Kenda</a:t>
                      </a:r>
                      <a:r>
                        <a:rPr lang="en-IN" sz="1800" b="1" dirty="0" smtClean="0">
                          <a:solidFill>
                            <a:srgbClr val="FF0000"/>
                          </a:solidFill>
                        </a:rPr>
                        <a:t> Colliery</a:t>
                      </a:r>
                    </a:p>
                  </a:txBody>
                  <a:tcPr/>
                </a:tc>
                <a:tc>
                  <a:txBody>
                    <a:bodyPr/>
                    <a:lstStyle/>
                    <a:p>
                      <a:r>
                        <a:rPr lang="en-IN" sz="1800" dirty="0" smtClean="0"/>
                        <a:t>24.6.1981</a:t>
                      </a:r>
                    </a:p>
                    <a:p>
                      <a:r>
                        <a:rPr lang="en-IN" sz="1800" dirty="0" smtClean="0"/>
                        <a:t>30.1.1936</a:t>
                      </a:r>
                    </a:p>
                    <a:p>
                      <a:r>
                        <a:rPr lang="en-IN" sz="1800" dirty="0" smtClean="0">
                          <a:solidFill>
                            <a:srgbClr val="FF0000"/>
                          </a:solidFill>
                        </a:rPr>
                        <a:t>25.01.1994</a:t>
                      </a:r>
                    </a:p>
                  </a:txBody>
                  <a:tcPr/>
                </a:tc>
                <a:tc>
                  <a:txBody>
                    <a:bodyPr/>
                    <a:lstStyle/>
                    <a:p>
                      <a:r>
                        <a:rPr lang="en-IN" sz="1800" dirty="0" smtClean="0"/>
                        <a:t>10</a:t>
                      </a:r>
                    </a:p>
                    <a:p>
                      <a:r>
                        <a:rPr lang="en-IN" sz="1800" dirty="0" smtClean="0"/>
                        <a:t>35</a:t>
                      </a:r>
                    </a:p>
                    <a:p>
                      <a:r>
                        <a:rPr lang="en-IN" sz="1800" b="1" dirty="0" smtClean="0">
                          <a:solidFill>
                            <a:srgbClr val="FF0000"/>
                          </a:solidFill>
                        </a:rPr>
                        <a:t>55</a:t>
                      </a:r>
                    </a:p>
                  </a:txBody>
                  <a:tcPr/>
                </a:tc>
              </a:tr>
              <a:tr h="403914">
                <a:tc>
                  <a:txBody>
                    <a:bodyPr/>
                    <a:lstStyle/>
                    <a:p>
                      <a:r>
                        <a:rPr lang="en-IN" sz="1800" dirty="0" smtClean="0"/>
                        <a:t>Air Blast</a:t>
                      </a:r>
                      <a:endParaRPr lang="en-IN" sz="1800" dirty="0"/>
                    </a:p>
                  </a:txBody>
                  <a:tcPr/>
                </a:tc>
                <a:tc>
                  <a:txBody>
                    <a:bodyPr/>
                    <a:lstStyle/>
                    <a:p>
                      <a:pPr marL="285750" indent="-285750">
                        <a:buFont typeface="+mj-lt"/>
                        <a:buAutoNum type="romanLcPeriod"/>
                      </a:pPr>
                      <a:r>
                        <a:rPr lang="en-IN" sz="1800" b="0" i="0" u="none" dirty="0" err="1" smtClean="0"/>
                        <a:t>Jamuria</a:t>
                      </a:r>
                      <a:r>
                        <a:rPr lang="en-IN" sz="1800" b="0" i="0" u="none" dirty="0" smtClean="0"/>
                        <a:t> Colliery</a:t>
                      </a:r>
                    </a:p>
                    <a:p>
                      <a:pPr marL="285750" indent="-285750">
                        <a:buFont typeface="+mj-lt"/>
                        <a:buAutoNum type="romanLcPeriod"/>
                      </a:pPr>
                      <a:r>
                        <a:rPr lang="en-IN" sz="1800" b="0" i="0" u="none" dirty="0" err="1" smtClean="0"/>
                        <a:t>Parascole</a:t>
                      </a:r>
                      <a:r>
                        <a:rPr lang="en-IN" sz="1800" b="0" i="0" u="none" dirty="0" smtClean="0"/>
                        <a:t> West Colliery</a:t>
                      </a:r>
                      <a:endParaRPr lang="en-IN" sz="1800" b="0" i="0" u="none" dirty="0"/>
                    </a:p>
                  </a:txBody>
                  <a:tcPr/>
                </a:tc>
                <a:tc>
                  <a:txBody>
                    <a:bodyPr/>
                    <a:lstStyle/>
                    <a:p>
                      <a:r>
                        <a:rPr lang="en-IN" sz="1800" dirty="0" smtClean="0"/>
                        <a:t>08.10.1943</a:t>
                      </a:r>
                    </a:p>
                    <a:p>
                      <a:r>
                        <a:rPr lang="en-IN" sz="1800" dirty="0" smtClean="0"/>
                        <a:t>06.07.1999</a:t>
                      </a:r>
                      <a:endParaRPr lang="en-IN" sz="1800" dirty="0"/>
                    </a:p>
                  </a:txBody>
                  <a:tcPr/>
                </a:tc>
                <a:tc>
                  <a:txBody>
                    <a:bodyPr/>
                    <a:lstStyle/>
                    <a:p>
                      <a:r>
                        <a:rPr lang="en-IN" sz="1800" dirty="0" smtClean="0"/>
                        <a:t>12</a:t>
                      </a:r>
                    </a:p>
                    <a:p>
                      <a:r>
                        <a:rPr lang="en-IN" sz="1800" dirty="0" smtClean="0"/>
                        <a:t>5</a:t>
                      </a:r>
                      <a:endParaRPr lang="en-IN" sz="1800" dirty="0"/>
                    </a:p>
                  </a:txBody>
                  <a:tcPr/>
                </a:tc>
              </a:tr>
            </a:tbl>
          </a:graphicData>
        </a:graphic>
      </p:graphicFrame>
    </p:spTree>
    <p:extLst>
      <p:ext uri="{BB962C8B-B14F-4D97-AF65-F5344CB8AC3E}">
        <p14:creationId xmlns:p14="http://schemas.microsoft.com/office/powerpoint/2010/main" xmlns="" val="19441683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1"/>
          <p:cNvGraphicFramePr>
            <a:graphicFrameLocks/>
          </p:cNvGraphicFramePr>
          <p:nvPr/>
        </p:nvGraphicFramePr>
        <p:xfrm>
          <a:off x="152400" y="838200"/>
          <a:ext cx="8763000" cy="2517775"/>
        </p:xfrm>
        <a:graphic>
          <a:graphicData uri="http://schemas.openxmlformats.org/drawingml/2006/table">
            <a:tbl>
              <a:tblPr/>
              <a:tblGrid>
                <a:gridCol w="4267200"/>
                <a:gridCol w="4495800"/>
              </a:tblGrid>
              <a:tr h="3352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Existing Practice</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Suggested</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824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1. Practical section inside the room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2. Task given by Doctor to team members in three section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3. CPR on mannequin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4. Two doctors for judging the same one in theory &amp; one for practical</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It is partially duplicated in Rescue work too</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Care of patient during transportation of         patient on stretcher</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Diagnosis of the casualty in obscure or in  clear environment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1. Inclusion of class room first aid practical in rescue work in field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2. Include Doctors in judge panel  in the field during rescue work.</a:t>
                      </a:r>
                    </a:p>
                  </a:txBody>
                  <a:tcPr marT="45715" marB="45715"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itle 1"/>
          <p:cNvSpPr>
            <a:spLocks noGrp="1"/>
          </p:cNvSpPr>
          <p:nvPr>
            <p:ph type="title"/>
          </p:nvPr>
        </p:nvSpPr>
        <p:spPr>
          <a:xfrm>
            <a:off x="0" y="76200"/>
            <a:ext cx="8991600" cy="609600"/>
          </a:xfrm>
        </p:spPr>
        <p:txBody>
          <a:bodyPr>
            <a:noAutofit/>
          </a:bodyPr>
          <a:lstStyle/>
          <a:p>
            <a:pPr>
              <a:defRPr/>
            </a:pPr>
            <a:r>
              <a:rPr lang="en-IN" sz="1800" dirty="0" smtClean="0">
                <a:solidFill>
                  <a:srgbClr val="FF0000"/>
                </a:solidFill>
                <a:effectLst/>
                <a:latin typeface="Arial Black" pitchFamily="34" charset="0"/>
              </a:rPr>
              <a:t>First aid practical section</a:t>
            </a:r>
            <a:endParaRPr lang="en-IN" sz="1800" dirty="0">
              <a:solidFill>
                <a:srgbClr val="FF0000"/>
              </a:solidFill>
              <a:effectLst/>
              <a:latin typeface="Arial Black" pitchFamily="34" charset="0"/>
            </a:endParaRPr>
          </a:p>
        </p:txBody>
      </p:sp>
      <p:sp>
        <p:nvSpPr>
          <p:cNvPr id="38927" name="Rectangle 1"/>
          <p:cNvSpPr>
            <a:spLocks noChangeArrowheads="1"/>
          </p:cNvSpPr>
          <p:nvPr/>
        </p:nvSpPr>
        <p:spPr bwMode="auto">
          <a:xfrm>
            <a:off x="152400" y="3505200"/>
            <a:ext cx="8839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fontAlgn="base">
              <a:spcBef>
                <a:spcPct val="0"/>
              </a:spcBef>
              <a:spcAft>
                <a:spcPct val="0"/>
              </a:spcAft>
            </a:pPr>
            <a:r>
              <a:rPr lang="en-IN" sz="2400">
                <a:solidFill>
                  <a:srgbClr val="FF0000"/>
                </a:solidFill>
                <a:latin typeface="Arial Black" pitchFamily="34" charset="0"/>
              </a:rPr>
              <a:t>( Approach to patient &amp; care during transporting in mine is key factor)</a:t>
            </a:r>
            <a:endParaRPr lang="en-IN" sz="2400">
              <a:solidFill>
                <a:prstClr val="black"/>
              </a:solidFill>
              <a:latin typeface="Times New Roman" charset="0"/>
            </a:endParaRPr>
          </a:p>
        </p:txBody>
      </p:sp>
    </p:spTree>
    <p:extLst>
      <p:ext uri="{BB962C8B-B14F-4D97-AF65-F5344CB8AC3E}">
        <p14:creationId xmlns:p14="http://schemas.microsoft.com/office/powerpoint/2010/main" xmlns="" val="126352400"/>
      </p:ext>
    </p:extLst>
  </p:cSld>
  <p:clrMapOvr>
    <a:masterClrMapping/>
  </p:clrMapOvr>
  <p:transition spd="slow">
    <p:plus/>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10" y="11373"/>
            <a:ext cx="8763000" cy="609600"/>
          </a:xfrm>
        </p:spPr>
        <p:txBody>
          <a:bodyPr>
            <a:noAutofit/>
          </a:bodyPr>
          <a:lstStyle/>
          <a:p>
            <a:pPr>
              <a:defRPr/>
            </a:pPr>
            <a:r>
              <a:rPr lang="en-IN" sz="3600" dirty="0" smtClean="0">
                <a:solidFill>
                  <a:srgbClr val="FF0000"/>
                </a:solidFill>
                <a:effectLst/>
                <a:latin typeface="Arial Black" pitchFamily="34" charset="0"/>
              </a:rPr>
              <a:t>Fresh air base</a:t>
            </a:r>
            <a:endParaRPr lang="en-IN" sz="3600" dirty="0">
              <a:solidFill>
                <a:srgbClr val="FF0000"/>
              </a:solidFill>
              <a:effectLst/>
              <a:latin typeface="Arial Black" pitchFamily="34" charset="0"/>
            </a:endParaRPr>
          </a:p>
        </p:txBody>
      </p:sp>
      <p:graphicFrame>
        <p:nvGraphicFramePr>
          <p:cNvPr id="5" name="Group 21"/>
          <p:cNvGraphicFramePr>
            <a:graphicFrameLocks/>
          </p:cNvGraphicFramePr>
          <p:nvPr>
            <p:extLst>
              <p:ext uri="{D42A27DB-BD31-4B8C-83A1-F6EECF244321}">
                <p14:modId xmlns:p14="http://schemas.microsoft.com/office/powerpoint/2010/main" xmlns="" val="672176860"/>
              </p:ext>
            </p:extLst>
          </p:nvPr>
        </p:nvGraphicFramePr>
        <p:xfrm>
          <a:off x="60325" y="1828800"/>
          <a:ext cx="9007475" cy="2773528"/>
        </p:xfrm>
        <a:graphic>
          <a:graphicData uri="http://schemas.openxmlformats.org/drawingml/2006/table">
            <a:tbl>
              <a:tblPr/>
              <a:tblGrid>
                <a:gridCol w="4386249"/>
                <a:gridCol w="4621226"/>
              </a:tblGrid>
              <a:tr h="335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Existing Procedure</a:t>
                      </a:r>
                    </a:p>
                  </a:txBody>
                  <a:tcPr marT="45682" marB="456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Suggested Procedure</a:t>
                      </a:r>
                    </a:p>
                  </a:txBody>
                  <a:tcPr marT="45682" marB="456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337">
                <a:tc>
                  <a:txBody>
                    <a:bodyPr/>
                    <a:lstStyle/>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Captain has not coupled up in the FAB</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Only rescue plan has given in FAB</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During plan discussion of recovery team members involvement could not be possible due to coupled up specially in BG-174 equipment.</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marT="45682" marB="456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First report in mine entry for making attendance</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Report at FAB considering FAB in underground or at surface</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Rescue &amp; recovery task shall be given to captain simultaneously</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Captain will also coupled up with team members.</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At least two judges is required for judge effectively.</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marT="45682" marB="45682"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itle 1"/>
          <p:cNvSpPr txBox="1">
            <a:spLocks/>
          </p:cNvSpPr>
          <p:nvPr/>
        </p:nvSpPr>
        <p:spPr>
          <a:xfrm>
            <a:off x="60278" y="609600"/>
            <a:ext cx="8763000" cy="1295400"/>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marL="457200" indent="-457200">
              <a:buFontTx/>
              <a:buAutoNum type="arabicPeriod"/>
              <a:defRPr/>
            </a:pPr>
            <a:r>
              <a:rPr lang="en-IN" sz="1600" dirty="0" smtClean="0">
                <a:solidFill>
                  <a:prstClr val="black"/>
                </a:solidFill>
                <a:effectLst/>
                <a:latin typeface="Arial Black" pitchFamily="34" charset="0"/>
              </a:rPr>
              <a:t>Inclusion of original plan is appreciable.</a:t>
            </a:r>
          </a:p>
          <a:p>
            <a:pPr marL="457200" indent="-457200">
              <a:buFontTx/>
              <a:buAutoNum type="arabicPeriod"/>
              <a:defRPr/>
            </a:pPr>
            <a:r>
              <a:rPr lang="en-IN" sz="1600" dirty="0" smtClean="0">
                <a:solidFill>
                  <a:prstClr val="black"/>
                </a:solidFill>
                <a:effectLst/>
                <a:latin typeface="Arial Black" pitchFamily="34" charset="0"/>
              </a:rPr>
              <a:t>Choice of multiple equipment was also very good</a:t>
            </a:r>
          </a:p>
          <a:p>
            <a:pPr marL="457200" indent="-457200">
              <a:buFontTx/>
              <a:buAutoNum type="arabicPeriod"/>
              <a:defRPr/>
            </a:pPr>
            <a:endParaRPr lang="en-IN" sz="1600" dirty="0" smtClean="0">
              <a:solidFill>
                <a:prstClr val="black"/>
              </a:solidFill>
              <a:effectLst/>
              <a:latin typeface="Arial Black" pitchFamily="34" charset="0"/>
            </a:endParaRPr>
          </a:p>
        </p:txBody>
      </p:sp>
    </p:spTree>
    <p:extLst>
      <p:ext uri="{BB962C8B-B14F-4D97-AF65-F5344CB8AC3E}">
        <p14:creationId xmlns:p14="http://schemas.microsoft.com/office/powerpoint/2010/main" xmlns="" val="697452651"/>
      </p:ext>
    </p:extLst>
  </p:cSld>
  <p:clrMapOvr>
    <a:masterClrMapping/>
  </p:clrMapOvr>
  <p:transition spd="slow">
    <p:plus/>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21"/>
          <p:cNvGraphicFramePr>
            <a:graphicFrameLocks/>
          </p:cNvGraphicFramePr>
          <p:nvPr>
            <p:extLst>
              <p:ext uri="{D42A27DB-BD31-4B8C-83A1-F6EECF244321}">
                <p14:modId xmlns:p14="http://schemas.microsoft.com/office/powerpoint/2010/main" xmlns="" val="897808251"/>
              </p:ext>
            </p:extLst>
          </p:nvPr>
        </p:nvGraphicFramePr>
        <p:xfrm>
          <a:off x="152400" y="1524000"/>
          <a:ext cx="8763000" cy="5163232"/>
        </p:xfrm>
        <a:graphic>
          <a:graphicData uri="http://schemas.openxmlformats.org/drawingml/2006/table">
            <a:tbl>
              <a:tblPr/>
              <a:tblGrid>
                <a:gridCol w="4267200"/>
                <a:gridCol w="4495800"/>
              </a:tblGrid>
              <a:tr h="33520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Existing Procedure</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Suggested Procedure</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73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0000FF"/>
                          </a:solidFill>
                          <a:effectLst/>
                          <a:latin typeface="Arial" pitchFamily="34" charset="0"/>
                          <a:cs typeface="Arial" pitchFamily="34" charset="0"/>
                        </a:rPr>
                        <a:t>Team Pace</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Team members are allowed to run with machine.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0000FF"/>
                          </a:solidFill>
                          <a:effectLst/>
                          <a:latin typeface="Arial" pitchFamily="34" charset="0"/>
                          <a:cs typeface="Arial" pitchFamily="34" charset="0"/>
                        </a:rPr>
                        <a:t>Route followed</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Only one route of approach</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Chalk marking</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0000FF"/>
                          </a:solidFill>
                          <a:effectLst/>
                          <a:latin typeface="Arial" pitchFamily="34" charset="0"/>
                          <a:cs typeface="Arial" pitchFamily="34" charset="0"/>
                        </a:rPr>
                        <a:t>Rescue gallery</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Rescue gallery on open surface ( Huge difference in actual scene)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0000FF"/>
                          </a:solidFill>
                          <a:effectLst/>
                          <a:latin typeface="Arial" pitchFamily="34" charset="0"/>
                          <a:cs typeface="Arial" pitchFamily="34" charset="0"/>
                        </a:rPr>
                        <a:t>Rescue Return Time:</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Indian Pattern 10- 15 minutes in rescue and 10 minutes in recovery and waiting time in between the rescue and recovery work is 15 minutes to 45 minutes which is worthless.</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International Pattern 1 hour</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400" b="1" i="0" u="none" strike="noStrike" cap="none" normalizeH="0" baseline="0" dirty="0" smtClean="0">
                          <a:ln>
                            <a:noFill/>
                          </a:ln>
                          <a:solidFill>
                            <a:srgbClr val="0000FF"/>
                          </a:solidFill>
                          <a:effectLst/>
                          <a:latin typeface="Arial" pitchFamily="34" charset="0"/>
                          <a:cs typeface="Arial" pitchFamily="34" charset="0"/>
                        </a:rPr>
                        <a:t>Team Pace</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Don’t allow running with Machine</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400" b="1" i="0" u="none" strike="noStrike" cap="none" normalizeH="0" baseline="0" dirty="0" smtClean="0">
                          <a:ln>
                            <a:noFill/>
                          </a:ln>
                          <a:solidFill>
                            <a:srgbClr val="0000FF"/>
                          </a:solidFill>
                          <a:effectLst/>
                          <a:latin typeface="Arial" pitchFamily="34" charset="0"/>
                          <a:cs typeface="Arial" pitchFamily="34" charset="0"/>
                        </a:rPr>
                        <a:t>Route followed</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Provide multiple entry ( Two intake and one return)</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Permanent route marker as glow stick etc. with arrow mark/point.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0000FF"/>
                          </a:solidFill>
                          <a:effectLst/>
                          <a:latin typeface="Arial" pitchFamily="34" charset="0"/>
                          <a:cs typeface="Arial" pitchFamily="34" charset="0"/>
                        </a:rPr>
                        <a:t>Rescue gallery</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Make it possible in training gallery (may be partial or full ) and if partial half way outside.</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Best in model underground mine</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To give the fill of underground environment, competition may be  in night in flooded light</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400" b="1" i="0" u="none" strike="noStrike" cap="none" normalizeH="0" baseline="0" dirty="0" smtClean="0">
                          <a:ln>
                            <a:noFill/>
                          </a:ln>
                          <a:solidFill>
                            <a:srgbClr val="0000FF"/>
                          </a:solidFill>
                          <a:effectLst/>
                          <a:latin typeface="Arial" pitchFamily="34" charset="0"/>
                          <a:cs typeface="Arial" pitchFamily="34" charset="0"/>
                        </a:rPr>
                        <a:t>Rescue Return Time: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In original rescue work, statutory return time in irrespirable environment is not more than 1 and ½ hour. As it is a mock of the same so return time must be of 1 and ½ hour including recovery work in a stretch.</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marT="45700" marB="4570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itle 1"/>
          <p:cNvSpPr txBox="1">
            <a:spLocks/>
          </p:cNvSpPr>
          <p:nvPr/>
        </p:nvSpPr>
        <p:spPr>
          <a:xfrm>
            <a:off x="76200" y="381000"/>
            <a:ext cx="8763000" cy="1295400"/>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marL="457200" indent="-457200">
              <a:buFontTx/>
              <a:buAutoNum type="arabicPeriod"/>
              <a:defRPr/>
            </a:pPr>
            <a:r>
              <a:rPr lang="en-IN" sz="1400" dirty="0" smtClean="0">
                <a:solidFill>
                  <a:prstClr val="black"/>
                </a:solidFill>
                <a:effectLst/>
                <a:latin typeface="Arial Black" pitchFamily="34" charset="0"/>
              </a:rPr>
              <a:t>Inclusion of original rescue plan is appreciable.</a:t>
            </a:r>
          </a:p>
          <a:p>
            <a:pPr marL="457200" indent="-457200">
              <a:buFontTx/>
              <a:buAutoNum type="arabicPeriod"/>
              <a:defRPr/>
            </a:pPr>
            <a:r>
              <a:rPr lang="en-IN" sz="1400" dirty="0" smtClean="0">
                <a:solidFill>
                  <a:prstClr val="black"/>
                </a:solidFill>
                <a:effectLst/>
                <a:latin typeface="Arial Black" pitchFamily="34" charset="0"/>
              </a:rPr>
              <a:t>Choice of multiple equipment was also very good</a:t>
            </a:r>
          </a:p>
          <a:p>
            <a:pPr marL="457200" indent="-457200">
              <a:buFontTx/>
              <a:buAutoNum type="arabicPeriod"/>
              <a:defRPr/>
            </a:pPr>
            <a:r>
              <a:rPr lang="en-IN" sz="1400" dirty="0" smtClean="0">
                <a:solidFill>
                  <a:prstClr val="black"/>
                </a:solidFill>
                <a:effectLst/>
                <a:latin typeface="Arial Black" pitchFamily="34" charset="0"/>
              </a:rPr>
              <a:t>Mannequin provided</a:t>
            </a:r>
          </a:p>
          <a:p>
            <a:pPr marL="457200" indent="-457200">
              <a:buFontTx/>
              <a:buAutoNum type="arabicPeriod"/>
              <a:defRPr/>
            </a:pPr>
            <a:r>
              <a:rPr lang="en-IN" sz="1400" dirty="0" smtClean="0">
                <a:solidFill>
                  <a:prstClr val="black"/>
                </a:solidFill>
                <a:effectLst/>
                <a:latin typeface="Arial Black" pitchFamily="34" charset="0"/>
              </a:rPr>
              <a:t>Smoke provided </a:t>
            </a:r>
            <a:endParaRPr lang="en-IN" sz="1400" dirty="0">
              <a:solidFill>
                <a:prstClr val="black"/>
              </a:solidFill>
              <a:effectLst/>
              <a:latin typeface="Arial Black" pitchFamily="34" charset="0"/>
            </a:endParaRPr>
          </a:p>
        </p:txBody>
      </p:sp>
      <p:sp>
        <p:nvSpPr>
          <p:cNvPr id="7" name="Title 1"/>
          <p:cNvSpPr txBox="1">
            <a:spLocks/>
          </p:cNvSpPr>
          <p:nvPr/>
        </p:nvSpPr>
        <p:spPr>
          <a:xfrm>
            <a:off x="83024" y="0"/>
            <a:ext cx="8763000" cy="609600"/>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defRPr/>
            </a:pPr>
            <a:r>
              <a:rPr lang="en-IN" sz="2000" smtClean="0">
                <a:solidFill>
                  <a:srgbClr val="FF0000"/>
                </a:solidFill>
                <a:effectLst/>
                <a:latin typeface="Arial Black" pitchFamily="34" charset="0"/>
              </a:rPr>
              <a:t>Rescue work ( Simulation Improve the knowledge not skill)</a:t>
            </a:r>
            <a:endParaRPr lang="en-IN" sz="2000" dirty="0">
              <a:solidFill>
                <a:srgbClr val="FF0000"/>
              </a:solidFill>
              <a:effectLst/>
              <a:latin typeface="Arial Black" pitchFamily="34" charset="0"/>
            </a:endParaRPr>
          </a:p>
        </p:txBody>
      </p:sp>
    </p:spTree>
    <p:extLst>
      <p:ext uri="{BB962C8B-B14F-4D97-AF65-F5344CB8AC3E}">
        <p14:creationId xmlns:p14="http://schemas.microsoft.com/office/powerpoint/2010/main" xmlns="" val="3629353951"/>
      </p:ext>
    </p:extLst>
  </p:cSld>
  <p:clrMapOvr>
    <a:masterClrMapping/>
  </p:clrMapOvr>
  <p:transition spd="slow">
    <p:plus/>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21"/>
          <p:cNvGraphicFramePr>
            <a:graphicFrameLocks/>
          </p:cNvGraphicFramePr>
          <p:nvPr>
            <p:extLst>
              <p:ext uri="{D42A27DB-BD31-4B8C-83A1-F6EECF244321}">
                <p14:modId xmlns:p14="http://schemas.microsoft.com/office/powerpoint/2010/main" xmlns="" val="18319828"/>
              </p:ext>
            </p:extLst>
          </p:nvPr>
        </p:nvGraphicFramePr>
        <p:xfrm>
          <a:off x="90488" y="774700"/>
          <a:ext cx="8763000" cy="3748960"/>
        </p:xfrm>
        <a:graphic>
          <a:graphicData uri="http://schemas.openxmlformats.org/drawingml/2006/table">
            <a:tbl>
              <a:tblPr/>
              <a:tblGrid>
                <a:gridCol w="3642815"/>
                <a:gridCol w="5120185"/>
              </a:tblGrid>
              <a:tr h="3352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Existing Procedure</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Suggested Procedure</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72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0000FF"/>
                          </a:solidFill>
                          <a:effectLst/>
                          <a:latin typeface="Arial" pitchFamily="34" charset="0"/>
                          <a:cs typeface="Arial" pitchFamily="34" charset="0"/>
                        </a:rPr>
                        <a:t>Communication system</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rgbClr val="0000FF"/>
                        </a:solidFill>
                        <a:effectLst/>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In Indian procedure some mine keep telephone for shake only.</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In International pattern communication is done for each &amp; every step/Item/location/conditions to BO ( Briefing officer) at FAB and updating the plan both at working environment and FAB.</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rgbClr val="0000FF"/>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AutoNum type="arabicPeriod"/>
                        <a:tabLst/>
                        <a:defRPr/>
                      </a:pPr>
                      <a:r>
                        <a:rPr kumimoji="0" lang="en-US" sz="1400" b="1" i="0" u="none" strike="noStrike" cap="none" normalizeH="0" baseline="0" dirty="0" smtClean="0">
                          <a:ln>
                            <a:noFill/>
                          </a:ln>
                          <a:solidFill>
                            <a:srgbClr val="0000FF"/>
                          </a:solidFill>
                          <a:effectLst/>
                          <a:latin typeface="Arial" pitchFamily="34" charset="0"/>
                          <a:cs typeface="Arial" pitchFamily="34" charset="0"/>
                        </a:rPr>
                        <a:t>Communication system</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defRPr/>
                      </a:pPr>
                      <a:endParaRPr kumimoji="0" lang="en-US" sz="1400" b="1" i="0" u="none" strike="noStrike" cap="none" normalizeH="0" baseline="0" dirty="0" smtClean="0">
                        <a:ln>
                          <a:noFill/>
                        </a:ln>
                        <a:solidFill>
                          <a:srgbClr val="0000FF"/>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1. Install telephone at FAB and if possible in rescue/recovery galley in working condition that all the team has to check for its working and in emergency they may contact.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2. No need of each and every step/Item/location/conditions communication to BO at FAB and updating the plan only at filed and verified with original rescue plan kept with BO at FAB or what is the actual condition of the mine during exploration and which will refer as input for next team.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3. Communication may be used only for emergency situation or critical decision.</a:t>
                      </a:r>
                    </a:p>
                  </a:txBody>
                  <a:tcPr marT="45700" marB="4570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itle 1"/>
          <p:cNvSpPr txBox="1">
            <a:spLocks/>
          </p:cNvSpPr>
          <p:nvPr/>
        </p:nvSpPr>
        <p:spPr>
          <a:xfrm>
            <a:off x="83024" y="0"/>
            <a:ext cx="8763000" cy="609600"/>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defRPr/>
            </a:pPr>
            <a:r>
              <a:rPr lang="en-IN" sz="2000" smtClean="0">
                <a:solidFill>
                  <a:srgbClr val="FF0000"/>
                </a:solidFill>
                <a:effectLst/>
                <a:latin typeface="Arial Black" pitchFamily="34" charset="0"/>
              </a:rPr>
              <a:t>Rescue work ( Simulation Improve the knowledge not skill)</a:t>
            </a:r>
            <a:endParaRPr lang="en-IN" sz="2000" dirty="0">
              <a:solidFill>
                <a:srgbClr val="FF0000"/>
              </a:solidFill>
              <a:effectLst/>
              <a:latin typeface="Arial Black" pitchFamily="34" charset="0"/>
            </a:endParaRPr>
          </a:p>
        </p:txBody>
      </p:sp>
    </p:spTree>
    <p:extLst>
      <p:ext uri="{BB962C8B-B14F-4D97-AF65-F5344CB8AC3E}">
        <p14:creationId xmlns:p14="http://schemas.microsoft.com/office/powerpoint/2010/main" xmlns="" val="3568376501"/>
      </p:ext>
    </p:extLst>
  </p:cSld>
  <p:clrMapOvr>
    <a:masterClrMapping/>
  </p:clrMapOvr>
  <p:transition spd="slow">
    <p:plus/>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10" y="11373"/>
            <a:ext cx="8763000" cy="369627"/>
          </a:xfrm>
        </p:spPr>
        <p:txBody>
          <a:bodyPr>
            <a:noAutofit/>
          </a:bodyPr>
          <a:lstStyle/>
          <a:p>
            <a:pPr>
              <a:defRPr/>
            </a:pPr>
            <a:r>
              <a:rPr lang="en-IN" sz="2000" dirty="0" smtClean="0">
                <a:solidFill>
                  <a:srgbClr val="FF0000"/>
                </a:solidFill>
                <a:effectLst/>
                <a:latin typeface="Arial Black" pitchFamily="34" charset="0"/>
              </a:rPr>
              <a:t>Rescue work ( Simulation Improve the knowledge not skill)</a:t>
            </a:r>
            <a:endParaRPr lang="en-IN" sz="2000" dirty="0">
              <a:solidFill>
                <a:srgbClr val="FF0000"/>
              </a:solidFill>
              <a:effectLst/>
              <a:latin typeface="Arial Black" pitchFamily="34" charset="0"/>
            </a:endParaRPr>
          </a:p>
        </p:txBody>
      </p:sp>
      <p:graphicFrame>
        <p:nvGraphicFramePr>
          <p:cNvPr id="5" name="Group 21"/>
          <p:cNvGraphicFramePr>
            <a:graphicFrameLocks/>
          </p:cNvGraphicFramePr>
          <p:nvPr>
            <p:extLst>
              <p:ext uri="{D42A27DB-BD31-4B8C-83A1-F6EECF244321}">
                <p14:modId xmlns:p14="http://schemas.microsoft.com/office/powerpoint/2010/main" xmlns="" val="1787990485"/>
              </p:ext>
            </p:extLst>
          </p:nvPr>
        </p:nvGraphicFramePr>
        <p:xfrm>
          <a:off x="20638" y="403225"/>
          <a:ext cx="9047162" cy="6144716"/>
        </p:xfrm>
        <a:graphic>
          <a:graphicData uri="http://schemas.openxmlformats.org/drawingml/2006/table">
            <a:tbl>
              <a:tblPr/>
              <a:tblGrid>
                <a:gridCol w="3047032"/>
                <a:gridCol w="6000130"/>
              </a:tblGrid>
              <a:tr h="3352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Existing Procedure</a:t>
                      </a:r>
                    </a:p>
                  </a:txBody>
                  <a:tcPr marL="91438" marR="91438"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Suggested Procedure</a:t>
                      </a:r>
                    </a:p>
                  </a:txBody>
                  <a:tcPr marL="91438" marR="91438"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08397">
                <a:tc>
                  <a:txBody>
                    <a:bodyPr/>
                    <a:lstStyle/>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rgbClr val="0000FF"/>
                          </a:solidFill>
                          <a:effectLst/>
                          <a:latin typeface="Arial" pitchFamily="34" charset="0"/>
                          <a:cs typeface="Arial" pitchFamily="34" charset="0"/>
                        </a:rPr>
                        <a:t>Inclusion of International Pattern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  Play card all along gallery kept, captain has first check play card instruction &amp; than respond or vice versa.  </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Identification of dead body</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Checking of gas</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Checking of roof in bad roof in simulated form</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Explosive mixture zone</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Low height zone</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Ventilation coursing</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High temperature zone</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Control of ventilation</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txBody>
                  <a:tcPr marL="91438" marR="91438"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rgbClr val="0000FF"/>
                          </a:solidFill>
                          <a:effectLst/>
                          <a:latin typeface="Arial" pitchFamily="34" charset="0"/>
                          <a:cs typeface="Arial" pitchFamily="34" charset="0"/>
                        </a:rPr>
                        <a:t>Inclusion of International Pattern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2.   First let the team demonstrate than display of play card if needed or procedure is correct.</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Identification of dead body – Let check the team first than display of card for body/live/fracture.</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Checking of gas – Keep 10 point to check gas if required and if procedure is correct than display of gas reading.</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Checking of roof is needed in bad roof /side condition, low height zone, near </a:t>
                      </a:r>
                      <a:r>
                        <a:rPr kumimoji="0" lang="en-US" sz="1400" b="1" i="0" u="none" strike="noStrike" cap="none" normalizeH="0" baseline="0" dirty="0" err="1" smtClean="0">
                          <a:ln>
                            <a:noFill/>
                          </a:ln>
                          <a:solidFill>
                            <a:schemeClr val="tx1"/>
                          </a:solidFill>
                          <a:effectLst/>
                          <a:latin typeface="Arial" pitchFamily="34" charset="0"/>
                          <a:cs typeface="Arial" pitchFamily="34" charset="0"/>
                        </a:rPr>
                        <a:t>goaf</a:t>
                      </a:r>
                      <a:r>
                        <a:rPr kumimoji="0" lang="en-US" sz="1400" b="1" i="0" u="none" strike="noStrike" cap="none" normalizeH="0" baseline="0" dirty="0" smtClean="0">
                          <a:ln>
                            <a:noFill/>
                          </a:ln>
                          <a:solidFill>
                            <a:schemeClr val="tx1"/>
                          </a:solidFill>
                          <a:effectLst/>
                          <a:latin typeface="Arial" pitchFamily="34" charset="0"/>
                          <a:cs typeface="Arial" pitchFamily="34" charset="0"/>
                        </a:rPr>
                        <a:t> etc.</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Explosive mixture zone</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Low height zone- Make low height say 4 feet height gallery, solid roof so that two prop can be erected ( Quick setting/Screw prop)</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Ventilation coursing- Provide quick setting prop, brattice cloth, nail </a:t>
                      </a:r>
                      <a:r>
                        <a:rPr kumimoji="0" lang="en-US" sz="1400" b="1" i="0" u="none" strike="noStrike" cap="none" normalizeH="0" baseline="0" dirty="0" err="1" smtClean="0">
                          <a:ln>
                            <a:noFill/>
                          </a:ln>
                          <a:solidFill>
                            <a:schemeClr val="tx1"/>
                          </a:solidFill>
                          <a:effectLst/>
                          <a:latin typeface="Arial" pitchFamily="34" charset="0"/>
                          <a:cs typeface="Arial" pitchFamily="34" charset="0"/>
                        </a:rPr>
                        <a:t>etc</a:t>
                      </a:r>
                      <a:r>
                        <a:rPr kumimoji="0" lang="en-US" sz="1400" b="1" i="0" u="none" strike="noStrike" cap="none" normalizeH="0" baseline="0" dirty="0" smtClean="0">
                          <a:ln>
                            <a:noFill/>
                          </a:ln>
                          <a:solidFill>
                            <a:schemeClr val="tx1"/>
                          </a:solidFill>
                          <a:effectLst/>
                          <a:latin typeface="Arial" pitchFamily="34" charset="0"/>
                          <a:cs typeface="Arial" pitchFamily="34" charset="0"/>
                        </a:rPr>
                        <a:t> and solid roof to erect brattice cloth</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High temperature/dense smoke / heavily dusted </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Control of ventilation- Provision of regulator, Tipple door, Auxiliary fan in operation  with duct, </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Water / Stowing Pipe joining- with tools &amp; tackles</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Introduction of pyrometer to check the symptoms of heating or point of heating pillar</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Install Manometer to check the pressure difference of Isolation stoppings</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marL="91438" marR="91438" marT="45707" marB="45707"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1492350792"/>
      </p:ext>
    </p:extLst>
  </p:cSld>
  <p:clrMapOvr>
    <a:masterClrMapping/>
  </p:clrMapOvr>
  <p:transition spd="slow">
    <p:plus/>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21"/>
          <p:cNvGraphicFramePr>
            <a:graphicFrameLocks/>
          </p:cNvGraphicFramePr>
          <p:nvPr/>
        </p:nvGraphicFramePr>
        <p:xfrm>
          <a:off x="152400" y="1905000"/>
          <a:ext cx="8763000" cy="4267200"/>
        </p:xfrm>
        <a:graphic>
          <a:graphicData uri="http://schemas.openxmlformats.org/drawingml/2006/table">
            <a:tbl>
              <a:tblPr/>
              <a:tblGrid>
                <a:gridCol w="4267200"/>
                <a:gridCol w="4495800"/>
              </a:tblGrid>
              <a:tr h="3352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Existing Procedure</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Suggested Procedure</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1933">
                <a:tc>
                  <a:txBody>
                    <a:bodyPr/>
                    <a:lstStyle/>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Recovery gallery in complete open</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The method of erection of prop was not proper</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No provision of ventilation coursing by brattice cloth using quick setting prop.</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3. </a:t>
                      </a:r>
                      <a:r>
                        <a:rPr kumimoji="0" lang="en-US" sz="1400" b="1" i="0" u="none" strike="noStrike" cap="none" normalizeH="0" baseline="0" dirty="0" smtClean="0">
                          <a:ln>
                            <a:noFill/>
                          </a:ln>
                          <a:solidFill>
                            <a:schemeClr val="tx1"/>
                          </a:solidFill>
                          <a:effectLst/>
                          <a:latin typeface="Arial" pitchFamily="34" charset="0"/>
                          <a:cs typeface="Arial" pitchFamily="34" charset="0"/>
                        </a:rPr>
                        <a:t>No proper system of method of updating of actual scene in the field on rescue plan.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4. Focused on only sand bag stooping</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5. Display of number of sand bag is target setting for next team.</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Recovery gallery partially in training gallery and partially in open</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Rescue &amp; recovery merged in one section only</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Recovery </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Hand over of casualty in the field only to the rescue judge</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Captain will also not uncoupled until completion of recovery work</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Captain report &amp; feedback will be taken finally at the captain’s report section.</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Time may be increased to 20 Minutes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       a. Prop erection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       b. Ventilation coursing</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       c. Plan updating with appropriate symbol</a:t>
                      </a:r>
                    </a:p>
                    <a:p>
                      <a:pPr marL="342900" marR="0" lvl="0" indent="-342900" algn="l" defTabSz="914400" rtl="0" eaLnBrk="1" fontAlgn="base" latinLnBrk="0" hangingPunct="1">
                        <a:lnSpc>
                          <a:spcPct val="100000"/>
                        </a:lnSpc>
                        <a:spcBef>
                          <a:spcPct val="20000"/>
                        </a:spcBef>
                        <a:spcAft>
                          <a:spcPct val="0"/>
                        </a:spcAft>
                        <a:buClrTx/>
                        <a:buSzTx/>
                        <a:buFontTx/>
                        <a:buAutoNum type="arabicPeriod" startAt="8"/>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Quantity of sand bag achieved by any team must be confidential.</a:t>
                      </a:r>
                    </a:p>
                  </a:txBody>
                  <a:tcPr marT="45712" marB="45712"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itle 1"/>
          <p:cNvSpPr txBox="1">
            <a:spLocks/>
          </p:cNvSpPr>
          <p:nvPr/>
        </p:nvSpPr>
        <p:spPr>
          <a:xfrm>
            <a:off x="152400" y="457200"/>
            <a:ext cx="8763000" cy="1295400"/>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marL="457200" indent="-457200">
              <a:buFontTx/>
              <a:buAutoNum type="arabicPeriod"/>
              <a:defRPr/>
            </a:pPr>
            <a:r>
              <a:rPr lang="en-IN" sz="1600" dirty="0" smtClean="0">
                <a:solidFill>
                  <a:prstClr val="black"/>
                </a:solidFill>
                <a:effectLst/>
                <a:latin typeface="Arial Black" pitchFamily="34" charset="0"/>
              </a:rPr>
              <a:t>Inclusion of original plan is appreciable in recovery gallery too.</a:t>
            </a:r>
          </a:p>
          <a:p>
            <a:pPr marL="457200" indent="-457200">
              <a:buFontTx/>
              <a:buAutoNum type="arabicPeriod"/>
              <a:defRPr/>
            </a:pPr>
            <a:r>
              <a:rPr lang="en-IN" sz="1600" dirty="0" smtClean="0">
                <a:solidFill>
                  <a:prstClr val="black"/>
                </a:solidFill>
                <a:effectLst/>
                <a:latin typeface="Arial Black" pitchFamily="34" charset="0"/>
              </a:rPr>
              <a:t>Fresh sand bag with same weight provided to all team member was appreciable.</a:t>
            </a:r>
          </a:p>
          <a:p>
            <a:pPr marL="457200" indent="-457200">
              <a:buFontTx/>
              <a:buAutoNum type="arabicPeriod"/>
              <a:defRPr/>
            </a:pPr>
            <a:r>
              <a:rPr lang="en-IN" sz="1600" dirty="0" smtClean="0">
                <a:solidFill>
                  <a:prstClr val="black"/>
                </a:solidFill>
                <a:effectLst/>
                <a:latin typeface="Arial Black" pitchFamily="34" charset="0"/>
              </a:rPr>
              <a:t>The height of gallery was also good. </a:t>
            </a:r>
            <a:endParaRPr lang="en-IN" sz="1600" dirty="0">
              <a:solidFill>
                <a:prstClr val="black"/>
              </a:solidFill>
              <a:effectLst/>
              <a:latin typeface="Arial Black" pitchFamily="34" charset="0"/>
            </a:endParaRPr>
          </a:p>
        </p:txBody>
      </p:sp>
      <p:sp>
        <p:nvSpPr>
          <p:cNvPr id="7" name="Title 1"/>
          <p:cNvSpPr txBox="1">
            <a:spLocks/>
          </p:cNvSpPr>
          <p:nvPr/>
        </p:nvSpPr>
        <p:spPr>
          <a:xfrm>
            <a:off x="111456" y="40943"/>
            <a:ext cx="8763000" cy="609600"/>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defRPr/>
            </a:pPr>
            <a:r>
              <a:rPr lang="en-IN" sz="2000" dirty="0" smtClean="0">
                <a:solidFill>
                  <a:srgbClr val="FF0000"/>
                </a:solidFill>
                <a:effectLst/>
                <a:latin typeface="Arial Black" pitchFamily="34" charset="0"/>
              </a:rPr>
              <a:t>Recovery work ( Simulation Improve the knowledge not skill)</a:t>
            </a:r>
            <a:endParaRPr lang="en-IN" sz="2000" dirty="0">
              <a:solidFill>
                <a:srgbClr val="FF0000"/>
              </a:solidFill>
              <a:effectLst/>
              <a:latin typeface="Arial Black" pitchFamily="34" charset="0"/>
            </a:endParaRPr>
          </a:p>
        </p:txBody>
      </p:sp>
    </p:spTree>
    <p:extLst>
      <p:ext uri="{BB962C8B-B14F-4D97-AF65-F5344CB8AC3E}">
        <p14:creationId xmlns:p14="http://schemas.microsoft.com/office/powerpoint/2010/main" xmlns="" val="3623637491"/>
      </p:ext>
    </p:extLst>
  </p:cSld>
  <p:clrMapOvr>
    <a:masterClrMapping/>
  </p:clrMapOvr>
  <p:transition spd="slow">
    <p:plus/>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1456" y="76200"/>
            <a:ext cx="8763000" cy="609600"/>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defRPr/>
            </a:pPr>
            <a:r>
              <a:rPr lang="en-IN" sz="1800" dirty="0" smtClean="0">
                <a:solidFill>
                  <a:srgbClr val="FF0000"/>
                </a:solidFill>
                <a:effectLst/>
                <a:latin typeface="Arial Black" pitchFamily="34" charset="0"/>
              </a:rPr>
              <a:t>Captain’s report ( Simulation Improve the knowledge not skill)</a:t>
            </a:r>
            <a:endParaRPr lang="en-IN" sz="1800" dirty="0">
              <a:solidFill>
                <a:srgbClr val="FF0000"/>
              </a:solidFill>
              <a:effectLst/>
              <a:latin typeface="Arial Black" pitchFamily="34" charset="0"/>
            </a:endParaRPr>
          </a:p>
        </p:txBody>
      </p:sp>
      <p:graphicFrame>
        <p:nvGraphicFramePr>
          <p:cNvPr id="5" name="Group 21"/>
          <p:cNvGraphicFramePr>
            <a:graphicFrameLocks/>
          </p:cNvGraphicFramePr>
          <p:nvPr/>
        </p:nvGraphicFramePr>
        <p:xfrm>
          <a:off x="111125" y="914400"/>
          <a:ext cx="8763000" cy="5248612"/>
        </p:xfrm>
        <a:graphic>
          <a:graphicData uri="http://schemas.openxmlformats.org/drawingml/2006/table">
            <a:tbl>
              <a:tblPr/>
              <a:tblGrid>
                <a:gridCol w="4267200"/>
                <a:gridCol w="4495800"/>
              </a:tblGrid>
              <a:tr h="33524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Existing Procedure</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Suggested Procedure</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13030">
                <a:tc>
                  <a:txBody>
                    <a:bodyPr/>
                    <a:lstStyle/>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Captain report only in following format</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Details of Mine/Owner/Working Place</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In out time</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Route followed</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Work attempted</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Special Observation</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Suggestion for next team</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Details of pressure card</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Format to be changed as</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FAB details – Testing of equipment if any abnormalities observed – What are the different equipment taken as in check list provided to them.</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Details of Mine/Owner/Working Place</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In out time</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Route followed</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Work attempted</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Special Observation</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Suggestion for next team</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Details of pressure card</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Condition of Casualties- Pulse/Breathing/Identification/Injury and action taken</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Details of environmental condition – Gas/Temp- Location, quantity, action taken</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Sample Details- Type/Location/Time etc.</a:t>
                      </a: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AutoNum type="alphaLcPeriod"/>
                        <a:tabLst/>
                      </a:pP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2309100902"/>
      </p:ext>
    </p:extLst>
  </p:cSld>
  <p:clrMapOvr>
    <a:masterClrMapping/>
  </p:clrMapOvr>
  <p:transition spd="slow">
    <p:plus/>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40943"/>
            <a:ext cx="9144000" cy="609600"/>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a:defRPr/>
            </a:pPr>
            <a:r>
              <a:rPr lang="en-IN" sz="1800" dirty="0" smtClean="0">
                <a:solidFill>
                  <a:srgbClr val="FF0000"/>
                </a:solidFill>
                <a:effectLst/>
                <a:latin typeface="Arial Black" pitchFamily="34" charset="0"/>
              </a:rPr>
              <a:t>Selection of Best Captain ( Simulation Improve the knowledge not skill)</a:t>
            </a:r>
            <a:endParaRPr lang="en-IN" sz="1800" dirty="0">
              <a:solidFill>
                <a:srgbClr val="FF0000"/>
              </a:solidFill>
              <a:effectLst/>
              <a:latin typeface="Arial Black" pitchFamily="34" charset="0"/>
            </a:endParaRPr>
          </a:p>
        </p:txBody>
      </p:sp>
      <p:graphicFrame>
        <p:nvGraphicFramePr>
          <p:cNvPr id="5" name="Group 21"/>
          <p:cNvGraphicFramePr>
            <a:graphicFrameLocks/>
          </p:cNvGraphicFramePr>
          <p:nvPr>
            <p:extLst>
              <p:ext uri="{D42A27DB-BD31-4B8C-83A1-F6EECF244321}">
                <p14:modId xmlns:p14="http://schemas.microsoft.com/office/powerpoint/2010/main" xmlns="" val="2695924271"/>
              </p:ext>
            </p:extLst>
          </p:nvPr>
        </p:nvGraphicFramePr>
        <p:xfrm>
          <a:off x="190500" y="650543"/>
          <a:ext cx="8763000" cy="2362200"/>
        </p:xfrm>
        <a:graphic>
          <a:graphicData uri="http://schemas.openxmlformats.org/drawingml/2006/table">
            <a:tbl>
              <a:tblPr/>
              <a:tblGrid>
                <a:gridCol w="4267200"/>
                <a:gridCol w="4495800"/>
              </a:tblGrid>
              <a:tr h="3932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Existing Procedure</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Suggested Procedure</a:t>
                      </a: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314">
                <a:tc>
                  <a:txBody>
                    <a:bodyPr/>
                    <a:lstStyle/>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Individual marks of each event and average marks per member or rescue/recovery/Fab</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Captains Report marks</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Marks sheet should be revised with job responsibility against each member from1 to 6 </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Add marks of FAB, Rescue and recovery</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Captain’s report marks.</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As theory is team performance so nothing to worried.</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Some technical calculation base test may be included for captain in theory section.</a:t>
                      </a:r>
                    </a:p>
                  </a:txBody>
                  <a:tcPr marT="45696" marB="45696"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itle 1"/>
          <p:cNvSpPr txBox="1">
            <a:spLocks/>
          </p:cNvSpPr>
          <p:nvPr/>
        </p:nvSpPr>
        <p:spPr>
          <a:xfrm>
            <a:off x="111456" y="2971800"/>
            <a:ext cx="8763000" cy="609600"/>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defRPr/>
            </a:pPr>
            <a:r>
              <a:rPr lang="en-IN" sz="2000" dirty="0" smtClean="0">
                <a:solidFill>
                  <a:srgbClr val="FF0000"/>
                </a:solidFill>
                <a:effectLst/>
                <a:latin typeface="Arial Black" pitchFamily="34" charset="0"/>
              </a:rPr>
              <a:t>Team Selection</a:t>
            </a:r>
            <a:endParaRPr lang="en-IN" sz="2000" dirty="0">
              <a:solidFill>
                <a:srgbClr val="FF0000"/>
              </a:solidFill>
              <a:effectLst/>
              <a:latin typeface="Arial Black" pitchFamily="34" charset="0"/>
            </a:endParaRPr>
          </a:p>
        </p:txBody>
      </p:sp>
      <p:graphicFrame>
        <p:nvGraphicFramePr>
          <p:cNvPr id="7" name="Group 21"/>
          <p:cNvGraphicFramePr>
            <a:graphicFrameLocks/>
          </p:cNvGraphicFramePr>
          <p:nvPr>
            <p:extLst>
              <p:ext uri="{D42A27DB-BD31-4B8C-83A1-F6EECF244321}">
                <p14:modId xmlns:p14="http://schemas.microsoft.com/office/powerpoint/2010/main" xmlns="" val="643080306"/>
              </p:ext>
            </p:extLst>
          </p:nvPr>
        </p:nvGraphicFramePr>
        <p:xfrm>
          <a:off x="152400" y="3505200"/>
          <a:ext cx="8763000" cy="3286125"/>
        </p:xfrm>
        <a:graphic>
          <a:graphicData uri="http://schemas.openxmlformats.org/drawingml/2006/table">
            <a:tbl>
              <a:tblPr/>
              <a:tblGrid>
                <a:gridCol w="4191000"/>
                <a:gridCol w="4572000"/>
              </a:tblGrid>
              <a:tr h="33530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Existing Procedure</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Black" pitchFamily="34" charset="0"/>
                        </a:rPr>
                        <a:t>Suggested Procedure</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08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The teams shall be formed only from amongst those, who had participated in the Zonal Rescue Competition where applicable, held prior to the AIMRC. Any person, who is a permanent Brigade member at the time of competition or who was a permanent brigade member within 6 months prior to the date of competition shall not be allowed to participate in the competition.</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No need of participation in zonal rescue competition. As a member has been released from the department for 15 days to month or more for practice. If this is the fitness before skill demonstration. Than how many practice for actual emergency.</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Qualification must be one of the criteria for captain and vice captain. For captain at least 2</a:t>
                      </a:r>
                      <a:r>
                        <a:rPr kumimoji="0" lang="en-US" sz="1400" b="1" i="0" u="none" strike="noStrike" cap="none" normalizeH="0" baseline="30000" dirty="0" smtClean="0">
                          <a:ln>
                            <a:noFill/>
                          </a:ln>
                          <a:solidFill>
                            <a:schemeClr val="tx1"/>
                          </a:solidFill>
                          <a:effectLst/>
                          <a:latin typeface="Arial" pitchFamily="34" charset="0"/>
                          <a:cs typeface="Arial" pitchFamily="34" charset="0"/>
                        </a:rPr>
                        <a:t>nd</a:t>
                      </a:r>
                      <a:r>
                        <a:rPr kumimoji="0" lang="en-US" sz="1400" b="1" i="0" u="none" strike="noStrike" cap="none" normalizeH="0" baseline="0" dirty="0" smtClean="0">
                          <a:ln>
                            <a:noFill/>
                          </a:ln>
                          <a:solidFill>
                            <a:schemeClr val="tx1"/>
                          </a:solidFill>
                          <a:effectLst/>
                          <a:latin typeface="Arial" pitchFamily="34" charset="0"/>
                          <a:cs typeface="Arial" pitchFamily="34" charset="0"/>
                        </a:rPr>
                        <a:t> class manage certificate and for vice captain </a:t>
                      </a:r>
                      <a:r>
                        <a:rPr kumimoji="0" lang="en-US" sz="1400" b="1" i="0" u="none" strike="noStrike" cap="none" normalizeH="0" baseline="0" dirty="0" err="1" smtClean="0">
                          <a:ln>
                            <a:noFill/>
                          </a:ln>
                          <a:solidFill>
                            <a:schemeClr val="tx1"/>
                          </a:solidFill>
                          <a:effectLst/>
                          <a:latin typeface="Arial" pitchFamily="34" charset="0"/>
                          <a:cs typeface="Arial" pitchFamily="34" charset="0"/>
                        </a:rPr>
                        <a:t>Overman</a:t>
                      </a:r>
                      <a:r>
                        <a:rPr kumimoji="0" lang="en-US" sz="1400" b="1" i="0" u="none" strike="noStrike" cap="none" normalizeH="0" baseline="0" dirty="0" smtClean="0">
                          <a:ln>
                            <a:noFill/>
                          </a:ln>
                          <a:solidFill>
                            <a:schemeClr val="tx1"/>
                          </a:solidFill>
                          <a:effectLst/>
                          <a:latin typeface="Arial" pitchFamily="34" charset="0"/>
                          <a:cs typeface="Arial" pitchFamily="34" charset="0"/>
                        </a:rPr>
                        <a:t>/Forman.</a:t>
                      </a:r>
                    </a:p>
                    <a:p>
                      <a:pPr marL="342900" marR="0" lvl="0" indent="-342900" algn="l" defTabSz="914400" rtl="0" eaLnBrk="1" fontAlgn="base" latinLnBrk="0" hangingPunct="1">
                        <a:lnSpc>
                          <a:spcPct val="100000"/>
                        </a:lnSpc>
                        <a:spcBef>
                          <a:spcPct val="2000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Give opportunity to Permanent Rescue Brigade for Best or Correct demonstration in Final day function in presence of judge.</a:t>
                      </a:r>
                    </a:p>
                  </a:txBody>
                  <a:tcPr marT="45718" marB="45718"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1207930257"/>
      </p:ext>
    </p:extLst>
  </p:cSld>
  <p:clrMapOvr>
    <a:masterClrMapping/>
  </p:clrMapOvr>
  <p:transition spd="slow">
    <p:plus/>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8406" y="2895599"/>
            <a:ext cx="4953000" cy="830997"/>
          </a:xfrm>
          <a:prstGeom prst="rect">
            <a:avLst/>
          </a:prstGeom>
          <a:noFill/>
        </p:spPr>
        <p:txBody>
          <a:bodyPr wrap="square" rtlCol="0">
            <a:spAutoFit/>
          </a:bodyPr>
          <a:lstStyle/>
          <a:p>
            <a:r>
              <a:rPr lang="en-IN" sz="4800" dirty="0" smtClean="0"/>
              <a:t>Any Questions ?</a:t>
            </a:r>
            <a:endParaRPr lang="en-IN" sz="4800" dirty="0"/>
          </a:p>
        </p:txBody>
      </p:sp>
    </p:spTree>
    <p:extLst>
      <p:ext uri="{BB962C8B-B14F-4D97-AF65-F5344CB8AC3E}">
        <p14:creationId xmlns:p14="http://schemas.microsoft.com/office/powerpoint/2010/main" xmlns="" val="3303640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82520131"/>
              </p:ext>
            </p:extLst>
          </p:nvPr>
        </p:nvGraphicFramePr>
        <p:xfrm>
          <a:off x="211016" y="1031994"/>
          <a:ext cx="8581292" cy="5669280"/>
        </p:xfrm>
        <a:graphic>
          <a:graphicData uri="http://schemas.openxmlformats.org/drawingml/2006/table">
            <a:tbl>
              <a:tblPr firstRow="1" bandRow="1">
                <a:tableStyleId>{5940675A-B579-460E-94D1-54222C63F5DA}</a:tableStyleId>
              </a:tblPr>
              <a:tblGrid>
                <a:gridCol w="1529289"/>
                <a:gridCol w="2973618"/>
                <a:gridCol w="2812292"/>
                <a:gridCol w="1266093"/>
              </a:tblGrid>
              <a:tr h="565977">
                <a:tc rowSpan="2">
                  <a:txBody>
                    <a:bodyPr/>
                    <a:lstStyle/>
                    <a:p>
                      <a:r>
                        <a:rPr lang="en-IN" sz="1600" b="1" dirty="0" smtClean="0"/>
                        <a:t>Cause of accident</a:t>
                      </a:r>
                      <a:endParaRPr lang="en-IN" sz="1600" b="1" dirty="0"/>
                    </a:p>
                  </a:txBody>
                  <a:tcPr/>
                </a:tc>
                <a:tc rowSpan="2">
                  <a:txBody>
                    <a:bodyPr/>
                    <a:lstStyle/>
                    <a:p>
                      <a:r>
                        <a:rPr lang="en-IN" sz="1600" b="1" dirty="0" smtClean="0"/>
                        <a:t>Name of mine</a:t>
                      </a:r>
                      <a:endParaRPr lang="en-IN" sz="1600" b="1" dirty="0"/>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dirty="0" smtClean="0"/>
                        <a:t>Date of accident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dirty="0" smtClean="0"/>
                        <a:t>No. of persons</a:t>
                      </a:r>
                    </a:p>
                  </a:txBody>
                  <a:tcPr/>
                </a:tc>
              </a:tr>
              <a:tr h="327671">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dirty="0" smtClean="0"/>
                        <a:t>Killed</a:t>
                      </a:r>
                    </a:p>
                  </a:txBody>
                  <a:tcPr/>
                </a:tc>
              </a:tr>
              <a:tr h="1042589">
                <a:tc>
                  <a:txBody>
                    <a:bodyPr/>
                    <a:lstStyle/>
                    <a:p>
                      <a:r>
                        <a:rPr lang="en-IN" sz="1600" dirty="0" smtClean="0"/>
                        <a:t>Rock Bursts and Bumps</a:t>
                      </a:r>
                      <a:endParaRPr lang="en-IN" sz="1600" dirty="0"/>
                    </a:p>
                  </a:txBody>
                  <a:tcPr/>
                </a:tc>
                <a:tc>
                  <a:txBody>
                    <a:bodyPr/>
                    <a:lstStyle/>
                    <a:p>
                      <a:pPr marL="285750" indent="-285750">
                        <a:buFont typeface="+mj-lt"/>
                        <a:buAutoNum type="romanLcPeriod"/>
                      </a:pPr>
                      <a:r>
                        <a:rPr lang="en-IN" sz="1600" dirty="0" smtClean="0"/>
                        <a:t>Champion Reef Gold Mine</a:t>
                      </a:r>
                    </a:p>
                    <a:p>
                      <a:pPr marL="285750" indent="-285750">
                        <a:buFont typeface="+mj-lt"/>
                        <a:buAutoNum type="romanLcPeriod"/>
                      </a:pPr>
                      <a:r>
                        <a:rPr lang="en-IN" sz="1600" dirty="0" smtClean="0"/>
                        <a:t>Champion Reef Gold Mine</a:t>
                      </a:r>
                    </a:p>
                    <a:p>
                      <a:pPr marL="285750" indent="-285750">
                        <a:buFont typeface="+mj-lt"/>
                        <a:buAutoNum type="romanLcPeriod"/>
                      </a:pPr>
                      <a:r>
                        <a:rPr lang="en-IN" sz="1600" dirty="0" err="1" smtClean="0"/>
                        <a:t>Dhemo</a:t>
                      </a:r>
                      <a:r>
                        <a:rPr lang="en-IN" sz="1600" dirty="0" smtClean="0"/>
                        <a:t> Main Colliery</a:t>
                      </a:r>
                    </a:p>
                    <a:p>
                      <a:pPr marL="285750" indent="-285750">
                        <a:buFont typeface="+mj-lt"/>
                        <a:buAutoNum type="romanLcPeriod"/>
                      </a:pPr>
                      <a:r>
                        <a:rPr lang="en-IN" sz="1600" dirty="0" err="1" smtClean="0"/>
                        <a:t>Sodepur</a:t>
                      </a:r>
                      <a:r>
                        <a:rPr lang="en-IN" sz="1600" dirty="0" smtClean="0"/>
                        <a:t> Colliery</a:t>
                      </a:r>
                      <a:endParaRPr lang="en-IN" sz="1600" dirty="0"/>
                    </a:p>
                  </a:txBody>
                  <a:tcPr/>
                </a:tc>
                <a:tc>
                  <a:txBody>
                    <a:bodyPr/>
                    <a:lstStyle/>
                    <a:p>
                      <a:r>
                        <a:rPr lang="en-IN" sz="1600" dirty="0" smtClean="0"/>
                        <a:t>19.4.1952 and 30.6.1952</a:t>
                      </a:r>
                    </a:p>
                    <a:p>
                      <a:r>
                        <a:rPr lang="en-IN" sz="1600" dirty="0" smtClean="0"/>
                        <a:t>27.5.1955</a:t>
                      </a:r>
                    </a:p>
                    <a:p>
                      <a:r>
                        <a:rPr lang="en-IN" sz="1600" dirty="0" smtClean="0"/>
                        <a:t>12.07.1952</a:t>
                      </a:r>
                    </a:p>
                    <a:p>
                      <a:r>
                        <a:rPr lang="en-IN" sz="1600" dirty="0" smtClean="0"/>
                        <a:t>22.02.1943</a:t>
                      </a:r>
                    </a:p>
                  </a:txBody>
                  <a:tcPr/>
                </a:tc>
                <a:tc>
                  <a:txBody>
                    <a:bodyPr/>
                    <a:lstStyle/>
                    <a:p>
                      <a:r>
                        <a:rPr lang="en-IN" sz="1600" dirty="0" smtClean="0"/>
                        <a:t>30</a:t>
                      </a:r>
                    </a:p>
                    <a:p>
                      <a:r>
                        <a:rPr lang="en-IN" sz="1600" dirty="0" smtClean="0"/>
                        <a:t>10</a:t>
                      </a:r>
                    </a:p>
                    <a:p>
                      <a:r>
                        <a:rPr lang="en-IN" sz="1600" dirty="0" smtClean="0"/>
                        <a:t>12</a:t>
                      </a:r>
                    </a:p>
                    <a:p>
                      <a:r>
                        <a:rPr lang="en-IN" sz="1600" dirty="0" smtClean="0"/>
                        <a:t>13</a:t>
                      </a:r>
                    </a:p>
                  </a:txBody>
                  <a:tcPr/>
                </a:tc>
              </a:tr>
              <a:tr h="1042589">
                <a:tc>
                  <a:txBody>
                    <a:bodyPr/>
                    <a:lstStyle/>
                    <a:p>
                      <a:r>
                        <a:rPr lang="en-IN" sz="1600" dirty="0" smtClean="0"/>
                        <a:t>Roof Fall</a:t>
                      </a:r>
                      <a:endParaRPr lang="en-IN" sz="16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z="1600" b="0" i="0" u="none" dirty="0" err="1" smtClean="0"/>
                        <a:t>Godavarkhani</a:t>
                      </a:r>
                      <a:r>
                        <a:rPr lang="en-IN" sz="1600" b="0" i="0" u="none" dirty="0" smtClean="0"/>
                        <a:t> No. 8A </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z="1600" b="0" i="0" u="none" dirty="0" err="1" smtClean="0"/>
                        <a:t>Kessurgarh</a:t>
                      </a:r>
                      <a:r>
                        <a:rPr lang="en-IN" sz="1600" b="0" i="0" u="none" dirty="0" smtClean="0"/>
                        <a:t> Colliery</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z="1600" b="0" i="0" u="none" dirty="0" err="1" smtClean="0"/>
                        <a:t>Sitalpur</a:t>
                      </a:r>
                      <a:r>
                        <a:rPr lang="en-IN" sz="1600" b="0" i="0" u="none" dirty="0" smtClean="0"/>
                        <a:t> Colliery</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z="1600" b="0" i="0" u="none" dirty="0" err="1" smtClean="0"/>
                        <a:t>Topa</a:t>
                      </a:r>
                      <a:r>
                        <a:rPr lang="en-IN" sz="1600" b="0" i="0" u="none" dirty="0" smtClean="0"/>
                        <a:t> Colliery</a:t>
                      </a:r>
                      <a:endParaRPr lang="en-IN" sz="1600" b="0" i="0" u="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17.10.2003</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9.8.1975</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15.10.1910</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16.7.1982</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10</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11</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12</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16</a:t>
                      </a:r>
                      <a:endParaRPr lang="en-IN" sz="1600" dirty="0"/>
                    </a:p>
                  </a:txBody>
                  <a:tcPr/>
                </a:tc>
              </a:tr>
              <a:tr h="1042589">
                <a:tc>
                  <a:txBody>
                    <a:bodyPr/>
                    <a:lstStyle/>
                    <a:p>
                      <a:r>
                        <a:rPr lang="en-IN" sz="1600" dirty="0" smtClean="0"/>
                        <a:t>Side Fall</a:t>
                      </a:r>
                      <a:endParaRPr lang="en-IN" sz="1600" dirty="0"/>
                    </a:p>
                  </a:txBody>
                  <a:tcPr/>
                </a:tc>
                <a:tc>
                  <a:txBody>
                    <a:bodyPr/>
                    <a:lstStyle/>
                    <a:p>
                      <a:pPr marL="285750" indent="-285750">
                        <a:buFont typeface="+mj-lt"/>
                        <a:buAutoNum type="romanLcPeriod"/>
                      </a:pPr>
                      <a:r>
                        <a:rPr lang="en-IN" sz="1600" dirty="0" err="1" smtClean="0"/>
                        <a:t>Bhatti</a:t>
                      </a:r>
                      <a:r>
                        <a:rPr lang="en-IN" sz="1600" dirty="0" smtClean="0"/>
                        <a:t> </a:t>
                      </a:r>
                      <a:r>
                        <a:rPr lang="en-IN" sz="1600" dirty="0" err="1" smtClean="0"/>
                        <a:t>Bajri</a:t>
                      </a:r>
                      <a:r>
                        <a:rPr lang="en-IN" sz="1600" dirty="0" smtClean="0"/>
                        <a:t> Mines</a:t>
                      </a:r>
                    </a:p>
                    <a:p>
                      <a:pPr marL="285750" indent="-285750">
                        <a:buFont typeface="+mj-lt"/>
                        <a:buAutoNum type="romanLcPeriod"/>
                      </a:pPr>
                      <a:r>
                        <a:rPr lang="en-IN" sz="1600" dirty="0" err="1" smtClean="0"/>
                        <a:t>Kawadi</a:t>
                      </a:r>
                      <a:r>
                        <a:rPr lang="en-IN" sz="1600" dirty="0" smtClean="0"/>
                        <a:t> Opencast Coal Mine</a:t>
                      </a:r>
                    </a:p>
                    <a:p>
                      <a:pPr marL="285750" indent="-285750">
                        <a:buFont typeface="+mj-lt"/>
                        <a:buAutoNum type="romanLcPeriod"/>
                      </a:pPr>
                      <a:r>
                        <a:rPr lang="en-IN" sz="1600" dirty="0" err="1" smtClean="0"/>
                        <a:t>Rajupalem</a:t>
                      </a:r>
                      <a:r>
                        <a:rPr lang="en-IN" sz="1600" dirty="0" smtClean="0"/>
                        <a:t> </a:t>
                      </a:r>
                      <a:r>
                        <a:rPr lang="en-IN" sz="1600" dirty="0" err="1" smtClean="0"/>
                        <a:t>Baryte</a:t>
                      </a:r>
                      <a:r>
                        <a:rPr lang="en-IN" sz="1600" dirty="0" smtClean="0"/>
                        <a:t> Mines</a:t>
                      </a:r>
                    </a:p>
                    <a:p>
                      <a:pPr marL="285750" indent="-285750">
                        <a:buFont typeface="+mj-lt"/>
                        <a:buAutoNum type="romanLcPeriod"/>
                      </a:pPr>
                      <a:r>
                        <a:rPr lang="en-IN" sz="1600" dirty="0" err="1" smtClean="0"/>
                        <a:t>Shivrajpur</a:t>
                      </a:r>
                      <a:r>
                        <a:rPr lang="en-IN" sz="1600" dirty="0" smtClean="0"/>
                        <a:t> Manganese Mine</a:t>
                      </a:r>
                      <a:endParaRPr lang="en-IN" sz="1600" dirty="0"/>
                    </a:p>
                  </a:txBody>
                  <a:tcPr/>
                </a:tc>
                <a:tc>
                  <a:txBody>
                    <a:bodyPr/>
                    <a:lstStyle/>
                    <a:p>
                      <a:r>
                        <a:rPr lang="en-IN" sz="1600" dirty="0" smtClean="0"/>
                        <a:t>10th, 16th and 24th January 1983</a:t>
                      </a:r>
                    </a:p>
                    <a:p>
                      <a:r>
                        <a:rPr lang="en-IN" sz="1600" dirty="0" smtClean="0"/>
                        <a:t>24.6.2000</a:t>
                      </a:r>
                    </a:p>
                    <a:p>
                      <a:r>
                        <a:rPr lang="en-IN" sz="1600" dirty="0" smtClean="0"/>
                        <a:t>29.9.1957</a:t>
                      </a:r>
                    </a:p>
                  </a:txBody>
                  <a:tcPr/>
                </a:tc>
                <a:tc>
                  <a:txBody>
                    <a:bodyPr/>
                    <a:lstStyle/>
                    <a:p>
                      <a:r>
                        <a:rPr lang="en-IN" sz="1600" dirty="0" smtClean="0"/>
                        <a:t>29</a:t>
                      </a:r>
                    </a:p>
                    <a:p>
                      <a:r>
                        <a:rPr lang="en-IN" sz="1600" dirty="0" smtClean="0"/>
                        <a:t>10</a:t>
                      </a:r>
                    </a:p>
                    <a:p>
                      <a:r>
                        <a:rPr lang="en-IN" sz="1600" dirty="0" smtClean="0"/>
                        <a:t>11</a:t>
                      </a:r>
                    </a:p>
                    <a:p>
                      <a:r>
                        <a:rPr lang="en-IN" sz="1600" dirty="0" smtClean="0"/>
                        <a:t>12</a:t>
                      </a:r>
                      <a:endParaRPr lang="en-IN" sz="1600" dirty="0"/>
                    </a:p>
                  </a:txBody>
                  <a:tcPr/>
                </a:tc>
              </a:tr>
              <a:tr h="1042589">
                <a:tc>
                  <a:txBody>
                    <a:bodyPr/>
                    <a:lstStyle/>
                    <a:p>
                      <a:r>
                        <a:rPr lang="en-IN" sz="1600" dirty="0" smtClean="0"/>
                        <a:t>Collapse of Pillars</a:t>
                      </a:r>
                      <a:endParaRPr lang="en-IN" sz="1600" dirty="0"/>
                    </a:p>
                  </a:txBody>
                  <a:tcPr/>
                </a:tc>
                <a:tc>
                  <a:txBody>
                    <a:bodyPr/>
                    <a:lstStyle/>
                    <a:p>
                      <a:pPr marL="285750" indent="-285750">
                        <a:buFont typeface="+mj-lt"/>
                        <a:buAutoNum type="romanLcPeriod"/>
                      </a:pPr>
                      <a:r>
                        <a:rPr lang="en-IN" sz="1600" dirty="0" err="1" smtClean="0"/>
                        <a:t>Bhowrah</a:t>
                      </a:r>
                      <a:r>
                        <a:rPr lang="en-IN" sz="1600" dirty="0" smtClean="0"/>
                        <a:t> Colliery</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z="1600" dirty="0" err="1" smtClean="0"/>
                        <a:t>Rawarwara</a:t>
                      </a:r>
                      <a:r>
                        <a:rPr lang="en-IN" sz="1600" dirty="0" smtClean="0"/>
                        <a:t> Colliery</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z="1600" dirty="0" smtClean="0"/>
                        <a:t>West </a:t>
                      </a:r>
                      <a:r>
                        <a:rPr lang="en-IN" sz="1600" dirty="0" err="1" smtClean="0"/>
                        <a:t>Chirimiri</a:t>
                      </a:r>
                      <a:r>
                        <a:rPr lang="en-IN" sz="1600" dirty="0" smtClean="0"/>
                        <a:t> Colliery</a:t>
                      </a:r>
                    </a:p>
                  </a:txBody>
                  <a:tcPr/>
                </a:tc>
                <a:tc>
                  <a:txBody>
                    <a:bodyPr/>
                    <a:lstStyle/>
                    <a:p>
                      <a:r>
                        <a:rPr lang="en-IN" sz="1600" dirty="0" smtClean="0"/>
                        <a:t>4.2.1916</a:t>
                      </a:r>
                    </a:p>
                    <a:p>
                      <a:r>
                        <a:rPr lang="en-IN" sz="1600" dirty="0" smtClean="0"/>
                        <a:t>14.4.1923</a:t>
                      </a:r>
                    </a:p>
                    <a:p>
                      <a:r>
                        <a:rPr lang="en-IN" sz="1600" dirty="0" smtClean="0"/>
                        <a:t>11.4.1968</a:t>
                      </a:r>
                      <a:endParaRPr lang="en-IN" sz="1600" dirty="0"/>
                    </a:p>
                  </a:txBody>
                  <a:tcPr/>
                </a:tc>
                <a:tc>
                  <a:txBody>
                    <a:bodyPr/>
                    <a:lstStyle/>
                    <a:p>
                      <a:r>
                        <a:rPr lang="en-IN" sz="1600" dirty="0" smtClean="0"/>
                        <a:t>24</a:t>
                      </a:r>
                    </a:p>
                    <a:p>
                      <a:r>
                        <a:rPr lang="en-IN" sz="1600" dirty="0" smtClean="0"/>
                        <a:t>16</a:t>
                      </a:r>
                    </a:p>
                    <a:p>
                      <a:r>
                        <a:rPr lang="en-IN" sz="1600" dirty="0" smtClean="0"/>
                        <a:t>14</a:t>
                      </a:r>
                    </a:p>
                    <a:p>
                      <a:endParaRPr lang="en-IN" sz="1600" dirty="0" smtClean="0"/>
                    </a:p>
                  </a:txBody>
                  <a:tcPr/>
                </a:tc>
              </a:tr>
            </a:tbl>
          </a:graphicData>
        </a:graphic>
      </p:graphicFrame>
      <p:sp>
        <p:nvSpPr>
          <p:cNvPr id="5" name="Title 1"/>
          <p:cNvSpPr>
            <a:spLocks noGrp="1"/>
          </p:cNvSpPr>
          <p:nvPr>
            <p:ph type="title"/>
          </p:nvPr>
        </p:nvSpPr>
        <p:spPr>
          <a:xfrm>
            <a:off x="140677" y="20782"/>
            <a:ext cx="8229600" cy="685800"/>
          </a:xfrm>
        </p:spPr>
        <p:txBody>
          <a:bodyPr>
            <a:normAutofit/>
          </a:bodyPr>
          <a:lstStyle/>
          <a:p>
            <a:r>
              <a:rPr lang="en-IN" dirty="0" smtClean="0"/>
              <a:t>Some Major Disasters in India</a:t>
            </a:r>
            <a:endParaRPr lang="en-IN" dirty="0"/>
          </a:p>
        </p:txBody>
      </p:sp>
    </p:spTree>
    <p:extLst>
      <p:ext uri="{BB962C8B-B14F-4D97-AF65-F5344CB8AC3E}">
        <p14:creationId xmlns:p14="http://schemas.microsoft.com/office/powerpoint/2010/main" xmlns="" val="2384858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863178163"/>
              </p:ext>
            </p:extLst>
          </p:nvPr>
        </p:nvGraphicFramePr>
        <p:xfrm>
          <a:off x="70338" y="990600"/>
          <a:ext cx="8932985"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txBox="1">
            <a:spLocks/>
          </p:cNvSpPr>
          <p:nvPr/>
        </p:nvSpPr>
        <p:spPr>
          <a:xfrm>
            <a:off x="-76200" y="152404"/>
            <a:ext cx="8381997" cy="609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fontAlgn="base">
              <a:spcAft>
                <a:spcPct val="0"/>
              </a:spcAft>
            </a:pPr>
            <a:r>
              <a:rPr lang="en-IN" sz="2400" b="1" dirty="0" smtClean="0">
                <a:solidFill>
                  <a:srgbClr val="0000FF"/>
                </a:solidFill>
              </a:rPr>
              <a:t>Chronology of Disasters &amp; Preparedness in India</a:t>
            </a:r>
            <a:endParaRPr lang="en-IN" sz="2400" b="1" dirty="0">
              <a:solidFill>
                <a:srgbClr val="0000FF"/>
              </a:solidFill>
            </a:endParaRPr>
          </a:p>
        </p:txBody>
      </p:sp>
    </p:spTree>
    <p:extLst>
      <p:ext uri="{BB962C8B-B14F-4D97-AF65-F5344CB8AC3E}">
        <p14:creationId xmlns:p14="http://schemas.microsoft.com/office/powerpoint/2010/main" xmlns="" val="424513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DD989F1F-1DD4-4D6D-9BD8-F2BFAFB9F656}"/>
                                            </p:graphicEl>
                                          </p:spTgt>
                                        </p:tgtEl>
                                        <p:attrNameLst>
                                          <p:attrName>style.visibility</p:attrName>
                                        </p:attrNameLst>
                                      </p:cBhvr>
                                      <p:to>
                                        <p:strVal val="visible"/>
                                      </p:to>
                                    </p:set>
                                    <p:anim calcmode="lin" valueType="num">
                                      <p:cBhvr additive="base">
                                        <p:cTn id="7" dur="500" fill="hold"/>
                                        <p:tgtEl>
                                          <p:spTgt spid="5">
                                            <p:graphicEl>
                                              <a:dgm id="{DD989F1F-1DD4-4D6D-9BD8-F2BFAFB9F65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DD989F1F-1DD4-4D6D-9BD8-F2BFAFB9F65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97BF3011-3273-4445-B804-6EBB242EDC1B}"/>
                                            </p:graphicEl>
                                          </p:spTgt>
                                        </p:tgtEl>
                                        <p:attrNameLst>
                                          <p:attrName>style.visibility</p:attrName>
                                        </p:attrNameLst>
                                      </p:cBhvr>
                                      <p:to>
                                        <p:strVal val="visible"/>
                                      </p:to>
                                    </p:set>
                                    <p:anim calcmode="lin" valueType="num">
                                      <p:cBhvr additive="base">
                                        <p:cTn id="11" dur="500" fill="hold"/>
                                        <p:tgtEl>
                                          <p:spTgt spid="5">
                                            <p:graphicEl>
                                              <a:dgm id="{97BF3011-3273-4445-B804-6EBB242EDC1B}"/>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97BF3011-3273-4445-B804-6EBB242EDC1B}"/>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graphicEl>
                                              <a:dgm id="{4B4A6ED7-BBFD-4843-926C-868963C89C35}"/>
                                            </p:graphicEl>
                                          </p:spTgt>
                                        </p:tgtEl>
                                        <p:attrNameLst>
                                          <p:attrName>style.visibility</p:attrName>
                                        </p:attrNameLst>
                                      </p:cBhvr>
                                      <p:to>
                                        <p:strVal val="visible"/>
                                      </p:to>
                                    </p:set>
                                    <p:anim calcmode="lin" valueType="num">
                                      <p:cBhvr additive="base">
                                        <p:cTn id="15" dur="500" fill="hold"/>
                                        <p:tgtEl>
                                          <p:spTgt spid="5">
                                            <p:graphicEl>
                                              <a:dgm id="{4B4A6ED7-BBFD-4843-926C-868963C89C35}"/>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graphicEl>
                                              <a:dgm id="{4B4A6ED7-BBFD-4843-926C-868963C89C35}"/>
                                            </p:graphic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graphicEl>
                                              <a:dgm id="{905A168C-897B-4AF6-B5E6-214C8A812172}"/>
                                            </p:graphicEl>
                                          </p:spTgt>
                                        </p:tgtEl>
                                        <p:attrNameLst>
                                          <p:attrName>style.visibility</p:attrName>
                                        </p:attrNameLst>
                                      </p:cBhvr>
                                      <p:to>
                                        <p:strVal val="visible"/>
                                      </p:to>
                                    </p:set>
                                    <p:anim calcmode="lin" valueType="num">
                                      <p:cBhvr additive="base">
                                        <p:cTn id="19" dur="500" fill="hold"/>
                                        <p:tgtEl>
                                          <p:spTgt spid="5">
                                            <p:graphicEl>
                                              <a:dgm id="{905A168C-897B-4AF6-B5E6-214C8A812172}"/>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905A168C-897B-4AF6-B5E6-214C8A812172}"/>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graphicEl>
                                              <a:dgm id="{6A3A76FE-965B-410B-960E-C2EE81A8D5E1}"/>
                                            </p:graphicEl>
                                          </p:spTgt>
                                        </p:tgtEl>
                                        <p:attrNameLst>
                                          <p:attrName>style.visibility</p:attrName>
                                        </p:attrNameLst>
                                      </p:cBhvr>
                                      <p:to>
                                        <p:strVal val="visible"/>
                                      </p:to>
                                    </p:set>
                                    <p:anim calcmode="lin" valueType="num">
                                      <p:cBhvr additive="base">
                                        <p:cTn id="23" dur="500" fill="hold"/>
                                        <p:tgtEl>
                                          <p:spTgt spid="5">
                                            <p:graphicEl>
                                              <a:dgm id="{6A3A76FE-965B-410B-960E-C2EE81A8D5E1}"/>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graphicEl>
                                              <a:dgm id="{6A3A76FE-965B-410B-960E-C2EE81A8D5E1}"/>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graphicEl>
                                              <a:dgm id="{BD022E54-2825-4B2F-8082-2433B014A49D}"/>
                                            </p:graphicEl>
                                          </p:spTgt>
                                        </p:tgtEl>
                                        <p:attrNameLst>
                                          <p:attrName>style.visibility</p:attrName>
                                        </p:attrNameLst>
                                      </p:cBhvr>
                                      <p:to>
                                        <p:strVal val="visible"/>
                                      </p:to>
                                    </p:set>
                                    <p:anim calcmode="lin" valueType="num">
                                      <p:cBhvr additive="base">
                                        <p:cTn id="27" dur="500" fill="hold"/>
                                        <p:tgtEl>
                                          <p:spTgt spid="5">
                                            <p:graphicEl>
                                              <a:dgm id="{BD022E54-2825-4B2F-8082-2433B014A49D}"/>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BD022E54-2825-4B2F-8082-2433B014A49D}"/>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1809076886"/>
              </p:ext>
            </p:extLst>
          </p:nvPr>
        </p:nvGraphicFramePr>
        <p:xfrm>
          <a:off x="64477" y="838200"/>
          <a:ext cx="9003323"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txBox="1">
            <a:spLocks/>
          </p:cNvSpPr>
          <p:nvPr/>
        </p:nvSpPr>
        <p:spPr>
          <a:xfrm>
            <a:off x="351692" y="152402"/>
            <a:ext cx="7391400" cy="60959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n-IN" sz="2800" dirty="0" smtClean="0">
                <a:solidFill>
                  <a:srgbClr val="1861A4"/>
                </a:solidFill>
              </a:rPr>
              <a:t>Chronology of Mine Rescue System in India</a:t>
            </a:r>
            <a:endParaRPr lang="en-IN" sz="2800" dirty="0">
              <a:solidFill>
                <a:srgbClr val="1861A4"/>
              </a:solidFill>
            </a:endParaRPr>
          </a:p>
        </p:txBody>
      </p:sp>
      <p:sp>
        <p:nvSpPr>
          <p:cNvPr id="4" name="Title 1"/>
          <p:cNvSpPr txBox="1">
            <a:spLocks/>
          </p:cNvSpPr>
          <p:nvPr/>
        </p:nvSpPr>
        <p:spPr>
          <a:xfrm>
            <a:off x="0" y="5943600"/>
            <a:ext cx="9073662" cy="609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1600" b="1" i="1" dirty="0" smtClean="0">
                <a:solidFill>
                  <a:srgbClr val="3333FF"/>
                </a:solidFill>
              </a:rPr>
              <a:t>Currently Indian Rescue is Governed by Directorate General of Mines Safety, there is need to develop one Central mines rescue station at India level under ministry of coal which shall governs all mines rescue stations. </a:t>
            </a:r>
            <a:endParaRPr lang="en-IN" sz="1600" b="1" i="1" dirty="0">
              <a:solidFill>
                <a:srgbClr val="3333FF"/>
              </a:solidFill>
            </a:endParaRPr>
          </a:p>
        </p:txBody>
      </p:sp>
    </p:spTree>
    <p:extLst>
      <p:ext uri="{BB962C8B-B14F-4D97-AF65-F5344CB8AC3E}">
        <p14:creationId xmlns:p14="http://schemas.microsoft.com/office/powerpoint/2010/main" xmlns="" val="357446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DD989F1F-1DD4-4D6D-9BD8-F2BFAFB9F656}"/>
                                            </p:graphicEl>
                                          </p:spTgt>
                                        </p:tgtEl>
                                        <p:attrNameLst>
                                          <p:attrName>style.visibility</p:attrName>
                                        </p:attrNameLst>
                                      </p:cBhvr>
                                      <p:to>
                                        <p:strVal val="visible"/>
                                      </p:to>
                                    </p:set>
                                    <p:anim calcmode="lin" valueType="num">
                                      <p:cBhvr additive="base">
                                        <p:cTn id="7" dur="500" fill="hold"/>
                                        <p:tgtEl>
                                          <p:spTgt spid="5">
                                            <p:graphicEl>
                                              <a:dgm id="{DD989F1F-1DD4-4D6D-9BD8-F2BFAFB9F65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DD989F1F-1DD4-4D6D-9BD8-F2BFAFB9F65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97BF3011-3273-4445-B804-6EBB242EDC1B}"/>
                                            </p:graphicEl>
                                          </p:spTgt>
                                        </p:tgtEl>
                                        <p:attrNameLst>
                                          <p:attrName>style.visibility</p:attrName>
                                        </p:attrNameLst>
                                      </p:cBhvr>
                                      <p:to>
                                        <p:strVal val="visible"/>
                                      </p:to>
                                    </p:set>
                                    <p:anim calcmode="lin" valueType="num">
                                      <p:cBhvr additive="base">
                                        <p:cTn id="11" dur="500" fill="hold"/>
                                        <p:tgtEl>
                                          <p:spTgt spid="5">
                                            <p:graphicEl>
                                              <a:dgm id="{97BF3011-3273-4445-B804-6EBB242EDC1B}"/>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97BF3011-3273-4445-B804-6EBB242EDC1B}"/>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graphicEl>
                                              <a:dgm id="{4B4A6ED7-BBFD-4843-926C-868963C89C35}"/>
                                            </p:graphicEl>
                                          </p:spTgt>
                                        </p:tgtEl>
                                        <p:attrNameLst>
                                          <p:attrName>style.visibility</p:attrName>
                                        </p:attrNameLst>
                                      </p:cBhvr>
                                      <p:to>
                                        <p:strVal val="visible"/>
                                      </p:to>
                                    </p:set>
                                    <p:anim calcmode="lin" valueType="num">
                                      <p:cBhvr additive="base">
                                        <p:cTn id="15" dur="500" fill="hold"/>
                                        <p:tgtEl>
                                          <p:spTgt spid="5">
                                            <p:graphicEl>
                                              <a:dgm id="{4B4A6ED7-BBFD-4843-926C-868963C89C35}"/>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graphicEl>
                                              <a:dgm id="{4B4A6ED7-BBFD-4843-926C-868963C89C35}"/>
                                            </p:graphic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graphicEl>
                                              <a:dgm id="{905A168C-897B-4AF6-B5E6-214C8A812172}"/>
                                            </p:graphicEl>
                                          </p:spTgt>
                                        </p:tgtEl>
                                        <p:attrNameLst>
                                          <p:attrName>style.visibility</p:attrName>
                                        </p:attrNameLst>
                                      </p:cBhvr>
                                      <p:to>
                                        <p:strVal val="visible"/>
                                      </p:to>
                                    </p:set>
                                    <p:anim calcmode="lin" valueType="num">
                                      <p:cBhvr additive="base">
                                        <p:cTn id="19" dur="500" fill="hold"/>
                                        <p:tgtEl>
                                          <p:spTgt spid="5">
                                            <p:graphicEl>
                                              <a:dgm id="{905A168C-897B-4AF6-B5E6-214C8A812172}"/>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905A168C-897B-4AF6-B5E6-214C8A812172}"/>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graphicEl>
                                              <a:dgm id="{6A3A76FE-965B-410B-960E-C2EE81A8D5E1}"/>
                                            </p:graphicEl>
                                          </p:spTgt>
                                        </p:tgtEl>
                                        <p:attrNameLst>
                                          <p:attrName>style.visibility</p:attrName>
                                        </p:attrNameLst>
                                      </p:cBhvr>
                                      <p:to>
                                        <p:strVal val="visible"/>
                                      </p:to>
                                    </p:set>
                                    <p:anim calcmode="lin" valueType="num">
                                      <p:cBhvr additive="base">
                                        <p:cTn id="23" dur="500" fill="hold"/>
                                        <p:tgtEl>
                                          <p:spTgt spid="5">
                                            <p:graphicEl>
                                              <a:dgm id="{6A3A76FE-965B-410B-960E-C2EE81A8D5E1}"/>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graphicEl>
                                              <a:dgm id="{6A3A76FE-965B-410B-960E-C2EE81A8D5E1}"/>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graphicEl>
                                              <a:dgm id="{BD022E54-2825-4B2F-8082-2433B014A49D}"/>
                                            </p:graphicEl>
                                          </p:spTgt>
                                        </p:tgtEl>
                                        <p:attrNameLst>
                                          <p:attrName>style.visibility</p:attrName>
                                        </p:attrNameLst>
                                      </p:cBhvr>
                                      <p:to>
                                        <p:strVal val="visible"/>
                                      </p:to>
                                    </p:set>
                                    <p:anim calcmode="lin" valueType="num">
                                      <p:cBhvr additive="base">
                                        <p:cTn id="27" dur="500" fill="hold"/>
                                        <p:tgtEl>
                                          <p:spTgt spid="5">
                                            <p:graphicEl>
                                              <a:dgm id="{BD022E54-2825-4B2F-8082-2433B014A49D}"/>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BD022E54-2825-4B2F-8082-2433B014A49D}"/>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graphicEl>
                                              <a:dgm id="{0F8A01E8-79A1-4A61-A8EA-2495FB5817E5}"/>
                                            </p:graphicEl>
                                          </p:spTgt>
                                        </p:tgtEl>
                                        <p:attrNameLst>
                                          <p:attrName>style.visibility</p:attrName>
                                        </p:attrNameLst>
                                      </p:cBhvr>
                                      <p:to>
                                        <p:strVal val="visible"/>
                                      </p:to>
                                    </p:set>
                                    <p:anim calcmode="lin" valueType="num">
                                      <p:cBhvr additive="base">
                                        <p:cTn id="31" dur="500" fill="hold"/>
                                        <p:tgtEl>
                                          <p:spTgt spid="5">
                                            <p:graphicEl>
                                              <a:dgm id="{0F8A01E8-79A1-4A61-A8EA-2495FB5817E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0F8A01E8-79A1-4A61-A8EA-2495FB5817E5}"/>
                                            </p:graphic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graphicEl>
                                              <a:dgm id="{85ED5FC0-3105-4DBA-8393-E3BFB95A276D}"/>
                                            </p:graphicEl>
                                          </p:spTgt>
                                        </p:tgtEl>
                                        <p:attrNameLst>
                                          <p:attrName>style.visibility</p:attrName>
                                        </p:attrNameLst>
                                      </p:cBhvr>
                                      <p:to>
                                        <p:strVal val="visible"/>
                                      </p:to>
                                    </p:set>
                                    <p:anim calcmode="lin" valueType="num">
                                      <p:cBhvr additive="base">
                                        <p:cTn id="35" dur="500" fill="hold"/>
                                        <p:tgtEl>
                                          <p:spTgt spid="5">
                                            <p:graphicEl>
                                              <a:dgm id="{85ED5FC0-3105-4DBA-8393-E3BFB95A276D}"/>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graphicEl>
                                              <a:dgm id="{85ED5FC0-3105-4DBA-8393-E3BFB95A276D}"/>
                                            </p:graphic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graphicEl>
                                              <a:dgm id="{E241D00B-39B7-4943-B16A-8E95220905B2}"/>
                                            </p:graphicEl>
                                          </p:spTgt>
                                        </p:tgtEl>
                                        <p:attrNameLst>
                                          <p:attrName>style.visibility</p:attrName>
                                        </p:attrNameLst>
                                      </p:cBhvr>
                                      <p:to>
                                        <p:strVal val="visible"/>
                                      </p:to>
                                    </p:set>
                                    <p:anim calcmode="lin" valueType="num">
                                      <p:cBhvr additive="base">
                                        <p:cTn id="39" dur="500" fill="hold"/>
                                        <p:tgtEl>
                                          <p:spTgt spid="5">
                                            <p:graphicEl>
                                              <a:dgm id="{E241D00B-39B7-4943-B16A-8E95220905B2}"/>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graphicEl>
                                              <a:dgm id="{E241D00B-39B7-4943-B16A-8E95220905B2}"/>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graphicEl>
                                              <a:dgm id="{900590D3-BE79-4682-8183-51DF60F6E2C1}"/>
                                            </p:graphicEl>
                                          </p:spTgt>
                                        </p:tgtEl>
                                        <p:attrNameLst>
                                          <p:attrName>style.visibility</p:attrName>
                                        </p:attrNameLst>
                                      </p:cBhvr>
                                      <p:to>
                                        <p:strVal val="visible"/>
                                      </p:to>
                                    </p:set>
                                    <p:anim calcmode="lin" valueType="num">
                                      <p:cBhvr additive="base">
                                        <p:cTn id="43" dur="500" fill="hold"/>
                                        <p:tgtEl>
                                          <p:spTgt spid="5">
                                            <p:graphicEl>
                                              <a:dgm id="{900590D3-BE79-4682-8183-51DF60F6E2C1}"/>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graphicEl>
                                              <a:dgm id="{900590D3-BE79-4682-8183-51DF60F6E2C1}"/>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
                                            <p:graphicEl>
                                              <a:dgm id="{278749F5-1B54-4E36-94F8-162661392454}"/>
                                            </p:graphicEl>
                                          </p:spTgt>
                                        </p:tgtEl>
                                        <p:attrNameLst>
                                          <p:attrName>style.visibility</p:attrName>
                                        </p:attrNameLst>
                                      </p:cBhvr>
                                      <p:to>
                                        <p:strVal val="visible"/>
                                      </p:to>
                                    </p:set>
                                    <p:anim calcmode="lin" valueType="num">
                                      <p:cBhvr additive="base">
                                        <p:cTn id="47" dur="500" fill="hold"/>
                                        <p:tgtEl>
                                          <p:spTgt spid="5">
                                            <p:graphicEl>
                                              <a:dgm id="{278749F5-1B54-4E36-94F8-162661392454}"/>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278749F5-1B54-4E36-94F8-162661392454}"/>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graphicEl>
                                              <a:dgm id="{C863D36D-D83E-42B4-9D34-0B3037746DFF}"/>
                                            </p:graphicEl>
                                          </p:spTgt>
                                        </p:tgtEl>
                                        <p:attrNameLst>
                                          <p:attrName>style.visibility</p:attrName>
                                        </p:attrNameLst>
                                      </p:cBhvr>
                                      <p:to>
                                        <p:strVal val="visible"/>
                                      </p:to>
                                    </p:set>
                                    <p:anim calcmode="lin" valueType="num">
                                      <p:cBhvr additive="base">
                                        <p:cTn id="51" dur="500" fill="hold"/>
                                        <p:tgtEl>
                                          <p:spTgt spid="5">
                                            <p:graphicEl>
                                              <a:dgm id="{C863D36D-D83E-42B4-9D34-0B3037746DFF}"/>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C863D36D-D83E-42B4-9D34-0B3037746DFF}"/>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p:bldSub>
      </p:bldGraphic>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		Worlds Best Practices</a:t>
            </a:r>
            <a:endParaRPr lang="en-IN" dirty="0"/>
          </a:p>
        </p:txBody>
      </p:sp>
    </p:spTree>
    <p:extLst>
      <p:ext uri="{BB962C8B-B14F-4D97-AF65-F5344CB8AC3E}">
        <p14:creationId xmlns:p14="http://schemas.microsoft.com/office/powerpoint/2010/main" xmlns="" val="3368315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Best practices of Mine Rescue in Canada</a:t>
            </a:r>
            <a:endParaRPr lang="en-IN" dirty="0"/>
          </a:p>
        </p:txBody>
      </p:sp>
      <p:sp>
        <p:nvSpPr>
          <p:cNvPr id="3" name="Content Placeholder 2"/>
          <p:cNvSpPr>
            <a:spLocks noGrp="1"/>
          </p:cNvSpPr>
          <p:nvPr>
            <p:ph idx="1"/>
          </p:nvPr>
        </p:nvSpPr>
        <p:spPr>
          <a:xfrm>
            <a:off x="228600" y="838200"/>
            <a:ext cx="5638800" cy="5791200"/>
          </a:xfrm>
        </p:spPr>
        <p:txBody>
          <a:bodyPr>
            <a:noAutofit/>
          </a:bodyPr>
          <a:lstStyle/>
          <a:p>
            <a:pPr marL="0" indent="0">
              <a:buNone/>
            </a:pPr>
            <a:r>
              <a:rPr lang="en-IN" sz="1800" dirty="0">
                <a:solidFill>
                  <a:schemeClr val="tx1"/>
                </a:solidFill>
              </a:rPr>
              <a:t>Similarities Across Canada</a:t>
            </a:r>
            <a:endParaRPr lang="en-IN" sz="1800" dirty="0" smtClean="0">
              <a:solidFill>
                <a:schemeClr val="tx1"/>
              </a:solidFill>
            </a:endParaRPr>
          </a:p>
          <a:p>
            <a:r>
              <a:rPr lang="en-IN" sz="1800" b="0" dirty="0" smtClean="0">
                <a:solidFill>
                  <a:srgbClr val="C00000"/>
                </a:solidFill>
              </a:rPr>
              <a:t>All </a:t>
            </a:r>
            <a:r>
              <a:rPr lang="en-IN" sz="1800" b="0" dirty="0">
                <a:solidFill>
                  <a:srgbClr val="C00000"/>
                </a:solidFill>
              </a:rPr>
              <a:t>rescuers are </a:t>
            </a:r>
            <a:r>
              <a:rPr lang="en-IN" sz="1800" b="0" dirty="0" smtClean="0">
                <a:solidFill>
                  <a:srgbClr val="C00000"/>
                </a:solidFill>
              </a:rPr>
              <a:t>volunteers.</a:t>
            </a:r>
          </a:p>
          <a:p>
            <a:r>
              <a:rPr lang="en-IN" sz="1800" b="0" dirty="0" smtClean="0">
                <a:solidFill>
                  <a:srgbClr val="C00000"/>
                </a:solidFill>
              </a:rPr>
              <a:t>Mines </a:t>
            </a:r>
            <a:r>
              <a:rPr lang="en-IN" sz="1800" b="0" dirty="0">
                <a:solidFill>
                  <a:srgbClr val="C00000"/>
                </a:solidFill>
              </a:rPr>
              <a:t>are typically modern </a:t>
            </a:r>
            <a:r>
              <a:rPr lang="en-IN" sz="1800" b="0" dirty="0" smtClean="0">
                <a:solidFill>
                  <a:srgbClr val="C00000"/>
                </a:solidFill>
              </a:rPr>
              <a:t>and </a:t>
            </a:r>
            <a:r>
              <a:rPr lang="en-IN" sz="1800" b="0" dirty="0">
                <a:solidFill>
                  <a:srgbClr val="C00000"/>
                </a:solidFill>
              </a:rPr>
              <a:t>highly </a:t>
            </a:r>
            <a:r>
              <a:rPr lang="en-IN" sz="1800" b="0" dirty="0" smtClean="0">
                <a:solidFill>
                  <a:srgbClr val="C00000"/>
                </a:solidFill>
              </a:rPr>
              <a:t>mechanized.</a:t>
            </a:r>
          </a:p>
          <a:p>
            <a:r>
              <a:rPr lang="en-IN" sz="1800" b="0" dirty="0" smtClean="0">
                <a:solidFill>
                  <a:srgbClr val="C00000"/>
                </a:solidFill>
              </a:rPr>
              <a:t>Most </a:t>
            </a:r>
            <a:r>
              <a:rPr lang="en-IN" sz="1800" b="0" dirty="0">
                <a:solidFill>
                  <a:srgbClr val="C00000"/>
                </a:solidFill>
              </a:rPr>
              <a:t>mines have mutual </a:t>
            </a:r>
            <a:r>
              <a:rPr lang="en-IN" sz="1800" b="0" dirty="0" smtClean="0">
                <a:solidFill>
                  <a:srgbClr val="C00000"/>
                </a:solidFill>
              </a:rPr>
              <a:t>aid </a:t>
            </a:r>
            <a:r>
              <a:rPr lang="en-IN" sz="1800" b="0" dirty="0">
                <a:solidFill>
                  <a:srgbClr val="C00000"/>
                </a:solidFill>
              </a:rPr>
              <a:t>agreement with </a:t>
            </a:r>
            <a:r>
              <a:rPr lang="en-IN" sz="1800" b="0" dirty="0" smtClean="0">
                <a:solidFill>
                  <a:srgbClr val="C00000"/>
                </a:solidFill>
              </a:rPr>
              <a:t>neighbouring operations.</a:t>
            </a:r>
          </a:p>
          <a:p>
            <a:r>
              <a:rPr lang="en-IN" sz="1800" b="0" dirty="0" smtClean="0">
                <a:solidFill>
                  <a:srgbClr val="C00000"/>
                </a:solidFill>
              </a:rPr>
              <a:t>Competitions </a:t>
            </a:r>
            <a:r>
              <a:rPr lang="en-IN" sz="1800" b="0" dirty="0">
                <a:solidFill>
                  <a:srgbClr val="C00000"/>
                </a:solidFill>
              </a:rPr>
              <a:t>are integral </a:t>
            </a:r>
            <a:r>
              <a:rPr lang="en-IN" sz="1800" b="0" dirty="0" smtClean="0">
                <a:solidFill>
                  <a:srgbClr val="C00000"/>
                </a:solidFill>
              </a:rPr>
              <a:t>to </a:t>
            </a:r>
            <a:r>
              <a:rPr lang="en-IN" sz="1800" b="0" dirty="0">
                <a:solidFill>
                  <a:srgbClr val="C00000"/>
                </a:solidFill>
              </a:rPr>
              <a:t>maintaining high </a:t>
            </a:r>
            <a:r>
              <a:rPr lang="en-IN" sz="1800" b="0" dirty="0" smtClean="0">
                <a:solidFill>
                  <a:srgbClr val="C00000"/>
                </a:solidFill>
              </a:rPr>
              <a:t>standards.</a:t>
            </a:r>
          </a:p>
          <a:p>
            <a:r>
              <a:rPr lang="en-IN" sz="1800" b="0" dirty="0" smtClean="0">
                <a:solidFill>
                  <a:srgbClr val="C00000"/>
                </a:solidFill>
              </a:rPr>
              <a:t>Mining </a:t>
            </a:r>
            <a:r>
              <a:rPr lang="en-IN" sz="1800" b="0" dirty="0">
                <a:solidFill>
                  <a:srgbClr val="C00000"/>
                </a:solidFill>
              </a:rPr>
              <a:t>is a </a:t>
            </a:r>
            <a:r>
              <a:rPr lang="en-IN" sz="1800" b="0" dirty="0" smtClean="0">
                <a:solidFill>
                  <a:srgbClr val="C00000"/>
                </a:solidFill>
              </a:rPr>
              <a:t>safe </a:t>
            </a:r>
            <a:r>
              <a:rPr lang="en-IN" sz="1800" b="0" dirty="0">
                <a:solidFill>
                  <a:srgbClr val="C00000"/>
                </a:solidFill>
              </a:rPr>
              <a:t>industry as </a:t>
            </a:r>
            <a:r>
              <a:rPr lang="en-IN" sz="1800" b="0" dirty="0" smtClean="0">
                <a:solidFill>
                  <a:srgbClr val="C00000"/>
                </a:solidFill>
              </a:rPr>
              <a:t>compared </a:t>
            </a:r>
            <a:r>
              <a:rPr lang="en-IN" sz="1800" b="0" dirty="0">
                <a:solidFill>
                  <a:srgbClr val="C00000"/>
                </a:solidFill>
              </a:rPr>
              <a:t>to many other </a:t>
            </a:r>
            <a:r>
              <a:rPr lang="en-IN" sz="1800" b="0" dirty="0" smtClean="0">
                <a:solidFill>
                  <a:srgbClr val="C00000"/>
                </a:solidFill>
              </a:rPr>
              <a:t>industrial </a:t>
            </a:r>
            <a:r>
              <a:rPr lang="en-IN" sz="1800" b="0" dirty="0">
                <a:solidFill>
                  <a:srgbClr val="C00000"/>
                </a:solidFill>
              </a:rPr>
              <a:t>sectors</a:t>
            </a:r>
            <a:r>
              <a:rPr lang="en-IN" sz="1800" b="0" dirty="0" smtClean="0">
                <a:solidFill>
                  <a:srgbClr val="C00000"/>
                </a:solidFill>
              </a:rPr>
              <a:t>.</a:t>
            </a:r>
          </a:p>
          <a:p>
            <a:pPr marL="0" indent="0">
              <a:buNone/>
            </a:pPr>
            <a:r>
              <a:rPr lang="en-IN" sz="1800" dirty="0">
                <a:solidFill>
                  <a:schemeClr val="tx1"/>
                </a:solidFill>
              </a:rPr>
              <a:t>Risks and Hazards</a:t>
            </a:r>
          </a:p>
          <a:p>
            <a:r>
              <a:rPr lang="en-IN" sz="1800" b="0" dirty="0">
                <a:solidFill>
                  <a:srgbClr val="C00000"/>
                </a:solidFill>
              </a:rPr>
              <a:t>Emergency response capability </a:t>
            </a:r>
            <a:r>
              <a:rPr lang="en-IN" sz="1800" b="0" dirty="0" smtClean="0">
                <a:solidFill>
                  <a:srgbClr val="C00000"/>
                </a:solidFill>
              </a:rPr>
              <a:t>is </a:t>
            </a:r>
            <a:r>
              <a:rPr lang="en-IN" sz="1800" b="0" dirty="0">
                <a:solidFill>
                  <a:srgbClr val="C00000"/>
                </a:solidFill>
              </a:rPr>
              <a:t>mandated for underground </a:t>
            </a:r>
            <a:r>
              <a:rPr lang="en-IN" sz="1800" b="0" dirty="0" smtClean="0">
                <a:solidFill>
                  <a:srgbClr val="C00000"/>
                </a:solidFill>
              </a:rPr>
              <a:t>and </a:t>
            </a:r>
            <a:r>
              <a:rPr lang="en-IN" sz="1800" b="0" dirty="0">
                <a:solidFill>
                  <a:srgbClr val="C00000"/>
                </a:solidFill>
              </a:rPr>
              <a:t>surface mines </a:t>
            </a:r>
            <a:endParaRPr lang="en-IN" sz="1800" b="0" dirty="0" smtClean="0">
              <a:solidFill>
                <a:srgbClr val="C00000"/>
              </a:solidFill>
            </a:endParaRPr>
          </a:p>
          <a:p>
            <a:r>
              <a:rPr lang="en-IN" sz="1800" b="0" dirty="0" smtClean="0">
                <a:solidFill>
                  <a:srgbClr val="C00000"/>
                </a:solidFill>
              </a:rPr>
              <a:t>Respond </a:t>
            </a:r>
            <a:r>
              <a:rPr lang="en-IN" sz="1800" b="0" dirty="0">
                <a:solidFill>
                  <a:srgbClr val="C00000"/>
                </a:solidFill>
              </a:rPr>
              <a:t>to fire and non-fire </a:t>
            </a:r>
            <a:r>
              <a:rPr lang="en-IN" sz="1800" b="0" dirty="0" smtClean="0">
                <a:solidFill>
                  <a:srgbClr val="C00000"/>
                </a:solidFill>
              </a:rPr>
              <a:t>situations</a:t>
            </a:r>
          </a:p>
          <a:p>
            <a:r>
              <a:rPr lang="en-IN" sz="1800" b="0" dirty="0" smtClean="0">
                <a:solidFill>
                  <a:srgbClr val="C00000"/>
                </a:solidFill>
              </a:rPr>
              <a:t>Massive </a:t>
            </a:r>
            <a:r>
              <a:rPr lang="en-IN" sz="1800" b="0" dirty="0">
                <a:solidFill>
                  <a:srgbClr val="C00000"/>
                </a:solidFill>
              </a:rPr>
              <a:t>geography and </a:t>
            </a:r>
            <a:r>
              <a:rPr lang="en-IN" sz="1800" b="0" dirty="0" smtClean="0">
                <a:solidFill>
                  <a:srgbClr val="C00000"/>
                </a:solidFill>
              </a:rPr>
              <a:t>remoteness </a:t>
            </a:r>
            <a:r>
              <a:rPr lang="en-IN" sz="1800" b="0" dirty="0">
                <a:solidFill>
                  <a:srgbClr val="C00000"/>
                </a:solidFill>
              </a:rPr>
              <a:t>of mines requires </a:t>
            </a:r>
            <a:r>
              <a:rPr lang="en-IN" sz="1800" b="0" dirty="0" smtClean="0">
                <a:solidFill>
                  <a:srgbClr val="C00000"/>
                </a:solidFill>
              </a:rPr>
              <a:t>they </a:t>
            </a:r>
            <a:r>
              <a:rPr lang="en-IN" sz="1800" b="0" dirty="0">
                <a:solidFill>
                  <a:srgbClr val="C00000"/>
                </a:solidFill>
              </a:rPr>
              <a:t>establish and maintain </a:t>
            </a:r>
            <a:r>
              <a:rPr lang="en-IN" sz="1800" b="0" dirty="0" smtClean="0">
                <a:solidFill>
                  <a:srgbClr val="C00000"/>
                </a:solidFill>
              </a:rPr>
              <a:t>sustainable </a:t>
            </a:r>
            <a:r>
              <a:rPr lang="en-IN" sz="1800" b="0" dirty="0">
                <a:solidFill>
                  <a:srgbClr val="C00000"/>
                </a:solidFill>
              </a:rPr>
              <a:t>emergency response </a:t>
            </a:r>
            <a:r>
              <a:rPr lang="en-IN" sz="1800" b="0" dirty="0" smtClean="0">
                <a:solidFill>
                  <a:srgbClr val="C00000"/>
                </a:solidFill>
              </a:rPr>
              <a:t>capability.</a:t>
            </a:r>
          </a:p>
          <a:p>
            <a:r>
              <a:rPr lang="en-IN" sz="1800" b="0" dirty="0" smtClean="0">
                <a:solidFill>
                  <a:srgbClr val="C00000"/>
                </a:solidFill>
              </a:rPr>
              <a:t>Typically</a:t>
            </a:r>
            <a:r>
              <a:rPr lang="en-IN" sz="1800" b="0" dirty="0">
                <a:solidFill>
                  <a:srgbClr val="C00000"/>
                </a:solidFill>
              </a:rPr>
              <a:t>, rescue teams are </a:t>
            </a:r>
            <a:r>
              <a:rPr lang="en-IN" sz="1800" b="0" dirty="0" smtClean="0">
                <a:solidFill>
                  <a:srgbClr val="C00000"/>
                </a:solidFill>
              </a:rPr>
              <a:t>highly </a:t>
            </a:r>
            <a:r>
              <a:rPr lang="en-IN" sz="1800" b="0" dirty="0">
                <a:solidFill>
                  <a:srgbClr val="C00000"/>
                </a:solidFill>
              </a:rPr>
              <a:t>skilled and well equipped </a:t>
            </a:r>
            <a:r>
              <a:rPr lang="en-IN" sz="1800" b="0" dirty="0" smtClean="0">
                <a:solidFill>
                  <a:srgbClr val="C00000"/>
                </a:solidFill>
              </a:rPr>
              <a:t>to </a:t>
            </a:r>
            <a:r>
              <a:rPr lang="en-IN" sz="1800" b="0" dirty="0">
                <a:solidFill>
                  <a:srgbClr val="C00000"/>
                </a:solidFill>
              </a:rPr>
              <a:t>handle every foreseeable </a:t>
            </a:r>
            <a:r>
              <a:rPr lang="en-IN" sz="1800" b="0" dirty="0" smtClean="0">
                <a:solidFill>
                  <a:srgbClr val="C00000"/>
                </a:solidFill>
              </a:rPr>
              <a:t>emergency</a:t>
            </a:r>
            <a:r>
              <a:rPr lang="en-IN" sz="1800" b="0" dirty="0">
                <a:solidFill>
                  <a:srgbClr val="C00000"/>
                </a:solidFill>
              </a:rPr>
              <a:t>.</a:t>
            </a:r>
          </a:p>
        </p:txBody>
      </p:sp>
      <p:pic>
        <p:nvPicPr>
          <p:cNvPr id="3074" name="Picture 2" descr="C:\Users\158845\Desktop\jharia on the job\Safety\Poland\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62600" y="1295400"/>
            <a:ext cx="3429000" cy="4800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420065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ata_Steel_digitaal">
  <a:themeElements>
    <a:clrScheme name="Tata_Steel_digitaal 2">
      <a:dk1>
        <a:srgbClr val="000000"/>
      </a:dk1>
      <a:lt1>
        <a:srgbClr val="FFFFFF"/>
      </a:lt1>
      <a:dk2>
        <a:srgbClr val="3D7EDB"/>
      </a:dk2>
      <a:lt2>
        <a:srgbClr val="999999"/>
      </a:lt2>
      <a:accent1>
        <a:srgbClr val="002B45"/>
      </a:accent1>
      <a:accent2>
        <a:srgbClr val="0083A9"/>
      </a:accent2>
      <a:accent3>
        <a:srgbClr val="FFFFFF"/>
      </a:accent3>
      <a:accent4>
        <a:srgbClr val="000000"/>
      </a:accent4>
      <a:accent5>
        <a:srgbClr val="AAACB0"/>
      </a:accent5>
      <a:accent6>
        <a:srgbClr val="007699"/>
      </a:accent6>
      <a:hlink>
        <a:srgbClr val="009900"/>
      </a:hlink>
      <a:folHlink>
        <a:srgbClr val="FF0000"/>
      </a:folHlink>
    </a:clrScheme>
    <a:fontScheme name="Tata_Steel_digitaa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Tata_Steel_digitaal 1">
        <a:dk1>
          <a:srgbClr val="000000"/>
        </a:dk1>
        <a:lt1>
          <a:srgbClr val="FFFFFF"/>
        </a:lt1>
        <a:dk2>
          <a:srgbClr val="4C83C3"/>
        </a:dk2>
        <a:lt2>
          <a:srgbClr val="999999"/>
        </a:lt2>
        <a:accent1>
          <a:srgbClr val="002B45"/>
        </a:accent1>
        <a:accent2>
          <a:srgbClr val="0083A9"/>
        </a:accent2>
        <a:accent3>
          <a:srgbClr val="FFFFFF"/>
        </a:accent3>
        <a:accent4>
          <a:srgbClr val="000000"/>
        </a:accent4>
        <a:accent5>
          <a:srgbClr val="AAACB0"/>
        </a:accent5>
        <a:accent6>
          <a:srgbClr val="007699"/>
        </a:accent6>
        <a:hlink>
          <a:srgbClr val="009900"/>
        </a:hlink>
        <a:folHlink>
          <a:srgbClr val="FF0000"/>
        </a:folHlink>
      </a:clrScheme>
      <a:clrMap bg1="lt1" tx1="dk1" bg2="lt2" tx2="dk2" accent1="accent1" accent2="accent2" accent3="accent3" accent4="accent4" accent5="accent5" accent6="accent6" hlink="hlink" folHlink="folHlink"/>
    </a:extraClrScheme>
    <a:extraClrScheme>
      <a:clrScheme name="Tata_Steel_digitaal 2">
        <a:dk1>
          <a:srgbClr val="000000"/>
        </a:dk1>
        <a:lt1>
          <a:srgbClr val="FFFFFF"/>
        </a:lt1>
        <a:dk2>
          <a:srgbClr val="3D7EDB"/>
        </a:dk2>
        <a:lt2>
          <a:srgbClr val="999999"/>
        </a:lt2>
        <a:accent1>
          <a:srgbClr val="002B45"/>
        </a:accent1>
        <a:accent2>
          <a:srgbClr val="0083A9"/>
        </a:accent2>
        <a:accent3>
          <a:srgbClr val="FFFFFF"/>
        </a:accent3>
        <a:accent4>
          <a:srgbClr val="000000"/>
        </a:accent4>
        <a:accent5>
          <a:srgbClr val="AAACB0"/>
        </a:accent5>
        <a:accent6>
          <a:srgbClr val="007699"/>
        </a:accent6>
        <a:hlink>
          <a:srgbClr val="009900"/>
        </a:hlink>
        <a:folHlink>
          <a:srgbClr val="FF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386</TotalTime>
  <Words>3800</Words>
  <Application>Microsoft Office PowerPoint</Application>
  <PresentationFormat>On-screen Show (4:3)</PresentationFormat>
  <Paragraphs>535</Paragraphs>
  <Slides>48</Slides>
  <Notes>3</Notes>
  <HiddenSlides>0</HiddenSlides>
  <MMClips>0</MMClips>
  <ScaleCrop>false</ScaleCrop>
  <HeadingPairs>
    <vt:vector size="4" baseType="variant">
      <vt:variant>
        <vt:lpstr>Theme</vt:lpstr>
      </vt:variant>
      <vt:variant>
        <vt:i4>4</vt:i4>
      </vt:variant>
      <vt:variant>
        <vt:lpstr>Slide Titles</vt:lpstr>
      </vt:variant>
      <vt:variant>
        <vt:i4>48</vt:i4>
      </vt:variant>
    </vt:vector>
  </HeadingPairs>
  <TitlesOfParts>
    <vt:vector size="52" baseType="lpstr">
      <vt:lpstr>Theme1</vt:lpstr>
      <vt:lpstr>1_Custom Design</vt:lpstr>
      <vt:lpstr>Tata_Steel_digitaal</vt:lpstr>
      <vt:lpstr>Office Theme</vt:lpstr>
      <vt:lpstr>Slide 1</vt:lpstr>
      <vt:lpstr>Slide 2</vt:lpstr>
      <vt:lpstr>History of disaster’s in India since 1910. </vt:lpstr>
      <vt:lpstr>Some Major Disasters in India</vt:lpstr>
      <vt:lpstr>Some Major Disasters in India</vt:lpstr>
      <vt:lpstr>Slide 6</vt:lpstr>
      <vt:lpstr>Slide 7</vt:lpstr>
      <vt:lpstr>  Worlds Best Practices</vt:lpstr>
      <vt:lpstr>Best practices of Mine Rescue in Canada</vt:lpstr>
      <vt:lpstr>Best practices of Mine Rescue in Canada</vt:lpstr>
      <vt:lpstr>Best practices of Mine Rescue in China</vt:lpstr>
      <vt:lpstr>Best practices of Mine Rescue in China</vt:lpstr>
      <vt:lpstr>Best practices of Mine Rescue in China</vt:lpstr>
      <vt:lpstr>Best practices of Mine Rescue in Germany</vt:lpstr>
      <vt:lpstr>Best practices of Mine Rescue in Germany</vt:lpstr>
      <vt:lpstr>Best practices of Mine Rescue in Germany</vt:lpstr>
      <vt:lpstr>Best practices of Mine Rescue in Poland</vt:lpstr>
      <vt:lpstr>Best practices of Mine Rescue in Poland</vt:lpstr>
      <vt:lpstr>Best practices of Mine Rescue in Poland</vt:lpstr>
      <vt:lpstr>Best practices of Mine Rescue in Poland</vt:lpstr>
      <vt:lpstr>Best practices of Mine Rescue in Poland</vt:lpstr>
      <vt:lpstr>Best practices of Mine Rescue in Russia</vt:lpstr>
      <vt:lpstr>Best practices of Mine Rescue in Russia</vt:lpstr>
      <vt:lpstr>Best practices of Mine Rescue in Russia</vt:lpstr>
      <vt:lpstr>Best practices of Mine Rescue in USA</vt:lpstr>
      <vt:lpstr>Best practices of Mine Rescue in USA</vt:lpstr>
      <vt:lpstr>Best practices of Mine Rescue in USA</vt:lpstr>
      <vt:lpstr>Best practices of Mine Rescue in USA</vt:lpstr>
      <vt:lpstr>Best practices of Mine Rescue in USA</vt:lpstr>
      <vt:lpstr>Best practices of Mine Rescue in USA</vt:lpstr>
      <vt:lpstr>Best practices of Mine Rescue in USA</vt:lpstr>
      <vt:lpstr>Slide 32</vt:lpstr>
      <vt:lpstr>Slide 33</vt:lpstr>
      <vt:lpstr>Slide 34</vt:lpstr>
      <vt:lpstr>Slide 35</vt:lpstr>
      <vt:lpstr>Slide 36</vt:lpstr>
      <vt:lpstr>Slide 37</vt:lpstr>
      <vt:lpstr>March Past</vt:lpstr>
      <vt:lpstr>Suggestion to Improve All India Mines Rescue Competitions</vt:lpstr>
      <vt:lpstr>First aid practical section</vt:lpstr>
      <vt:lpstr>Fresh air base</vt:lpstr>
      <vt:lpstr>Slide 42</vt:lpstr>
      <vt:lpstr>Slide 43</vt:lpstr>
      <vt:lpstr>Rescue work ( Simulation Improve the knowledge not skill)</vt:lpstr>
      <vt:lpstr>Slide 45</vt:lpstr>
      <vt:lpstr>Slide 46</vt:lpstr>
      <vt:lpstr>Slide 47</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RAJNISH K JAIN</dc:creator>
  <cp:lastModifiedBy>Administrator</cp:lastModifiedBy>
  <cp:revision>65</cp:revision>
  <dcterms:created xsi:type="dcterms:W3CDTF">2006-08-16T00:00:00Z</dcterms:created>
  <dcterms:modified xsi:type="dcterms:W3CDTF">2019-10-21T06:57:04Z</dcterms:modified>
</cp:coreProperties>
</file>