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04" r:id="rId2"/>
    <p:sldId id="305"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303" r:id="rId44"/>
    <p:sldId id="297" r:id="rId45"/>
    <p:sldId id="298" r:id="rId46"/>
    <p:sldId id="299" r:id="rId47"/>
    <p:sldId id="300" r:id="rId48"/>
    <p:sldId id="301" r:id="rId49"/>
    <p:sldId id="302"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3B6194D-DA94-4D3A-84F6-85E440C1E857}" type="datetimeFigureOut">
              <a:rPr lang="en-US" smtClean="0"/>
              <a:pPr/>
              <a:t>12-Sep-18</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1530BE58-82C5-452B-AD63-DD338EA894C9}"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6194D-DA94-4D3A-84F6-85E440C1E857}" type="datetimeFigureOut">
              <a:rPr lang="en-US" smtClean="0"/>
              <a:pPr/>
              <a:t>12-Sep-18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0BE58-82C5-452B-AD63-DD338EA894C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6194D-DA94-4D3A-84F6-85E440C1E857}" type="datetimeFigureOut">
              <a:rPr lang="en-US" smtClean="0"/>
              <a:pPr/>
              <a:t>12-Sep-18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0BE58-82C5-452B-AD63-DD338EA894C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6194D-DA94-4D3A-84F6-85E440C1E857}" type="datetimeFigureOut">
              <a:rPr lang="en-US" smtClean="0"/>
              <a:pPr/>
              <a:t>12-Sep-18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30BE58-82C5-452B-AD63-DD338EA894C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B6194D-DA94-4D3A-84F6-85E440C1E857}" type="datetimeFigureOut">
              <a:rPr lang="en-US" smtClean="0"/>
              <a:pPr/>
              <a:t>12-Sep-18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1530BE58-82C5-452B-AD63-DD338EA894C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B6194D-DA94-4D3A-84F6-85E440C1E857}" type="datetimeFigureOut">
              <a:rPr lang="en-US" smtClean="0"/>
              <a:pPr/>
              <a:t>12-Sep-18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0BE58-82C5-452B-AD63-DD338EA894C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3B6194D-DA94-4D3A-84F6-85E440C1E857}" type="datetimeFigureOut">
              <a:rPr lang="en-US" smtClean="0"/>
              <a:pPr/>
              <a:t>12-Sep-18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30BE58-82C5-452B-AD63-DD338EA894C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B6194D-DA94-4D3A-84F6-85E440C1E857}" type="datetimeFigureOut">
              <a:rPr lang="en-US" smtClean="0"/>
              <a:pPr/>
              <a:t>12-Sep-18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30BE58-82C5-452B-AD63-DD338EA894C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6194D-DA94-4D3A-84F6-85E440C1E857}" type="datetimeFigureOut">
              <a:rPr lang="en-US" smtClean="0"/>
              <a:pPr/>
              <a:t>12-Sep-18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30BE58-82C5-452B-AD63-DD338EA894C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B6194D-DA94-4D3A-84F6-85E440C1E857}" type="datetimeFigureOut">
              <a:rPr lang="en-US" smtClean="0"/>
              <a:pPr/>
              <a:t>12-Sep-18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0BE58-82C5-452B-AD63-DD338EA894C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B6194D-DA94-4D3A-84F6-85E440C1E857}" type="datetimeFigureOut">
              <a:rPr lang="en-US" smtClean="0"/>
              <a:pPr/>
              <a:t>12-Sep-18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0BE58-82C5-452B-AD63-DD338EA894C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3B6194D-DA94-4D3A-84F6-85E440C1E857}" type="datetimeFigureOut">
              <a:rPr lang="en-US" smtClean="0"/>
              <a:pPr/>
              <a:t>12-Sep-18</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530BE58-82C5-452B-AD63-DD338EA894C9}"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42852"/>
            <a:ext cx="8229600" cy="1828800"/>
          </a:xfrm>
        </p:spPr>
        <p:txBody>
          <a:bodyPr>
            <a:normAutofit/>
          </a:bodyPr>
          <a:lstStyle/>
          <a:p>
            <a:pPr>
              <a:buFont typeface="Wingdings" pitchFamily="2" charset="2"/>
              <a:buChar char="q"/>
            </a:pPr>
            <a:r>
              <a:rPr lang="en-US" i="1" dirty="0" smtClean="0"/>
              <a:t>Shaft sinking presentation by</a:t>
            </a:r>
            <a:endParaRPr lang="en-IN"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5057" name="Picture 9" descr="Picture 015.jpg"/>
          <p:cNvPicPr>
            <a:picLocks noChangeAspect="1" noChangeArrowheads="1"/>
          </p:cNvPicPr>
          <p:nvPr/>
        </p:nvPicPr>
        <p:blipFill>
          <a:blip r:embed="rId2"/>
          <a:srcRect/>
          <a:stretch>
            <a:fillRect/>
          </a:stretch>
        </p:blipFill>
        <p:spPr bwMode="auto">
          <a:xfrm>
            <a:off x="1714480" y="0"/>
            <a:ext cx="6286544" cy="671514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0" y="0"/>
            <a:ext cx="9144000" cy="6955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                          Pit Bottom</a:t>
            </a:r>
            <a:endParaRPr kumimoji="0" lang="en-US" sz="4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eaLnBrk="0" fontAlgn="base" hangingPunct="0">
              <a:spcBef>
                <a:spcPct val="0"/>
              </a:spcBef>
              <a:spcAft>
                <a:spcPct val="0"/>
              </a:spcAf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Winding and haulage meet at pit-bottom. The haulage brings the full tubs or mine cars from the loading stations or pit- bottom. Here the coal is transferred from haulage to winding. In this way winding finishes the job of moving the coal from face to the surface.</a:t>
            </a:r>
          </a:p>
          <a:p>
            <a:pPr lvl="0" eaLnBrk="0" fontAlgn="base" hangingPunct="0">
              <a:spcBef>
                <a:spcPct val="0"/>
              </a:spcBef>
              <a:spcAft>
                <a:spcPct val="0"/>
              </a:spcAf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lvl="0" eaLnBrk="0" fontAlgn="base" hangingPunct="0">
              <a:spcBef>
                <a:spcPct val="0"/>
              </a:spcBef>
              <a:spcAft>
                <a:spcPct val="0"/>
              </a:spcAf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The way the transfer of coal from haulage to winding takes place depends on whether tubs or mine cars are left at pit bottom or taken to pit top.</a:t>
            </a:r>
            <a:r>
              <a:rPr lang="en-IN" sz="2800" dirty="0"/>
              <a:t> </a:t>
            </a:r>
            <a:endParaRPr lang="en-IN" sz="2800" dirty="0" smtClean="0"/>
          </a:p>
          <a:p>
            <a:pPr lvl="0" eaLnBrk="0" fontAlgn="base" hangingPunct="0">
              <a:spcBef>
                <a:spcPct val="0"/>
              </a:spcBef>
              <a:spcAft>
                <a:spcPct val="0"/>
              </a:spcAft>
            </a:pPr>
            <a:endParaRPr lang="en-IN" sz="1400" dirty="0" smtClean="0">
              <a:solidFill>
                <a:schemeClr val="bg1">
                  <a:lumMod val="95000"/>
                  <a:lumOff val="5000"/>
                </a:schemeClr>
              </a:solidFill>
            </a:endParaRPr>
          </a:p>
          <a:p>
            <a:pPr lvl="0" eaLnBrk="0" fontAlgn="base" hangingPunct="0">
              <a:spcBef>
                <a:spcPct val="0"/>
              </a:spcBef>
              <a:spcAft>
                <a:spcPct val="0"/>
              </a:spcAft>
            </a:pPr>
            <a:r>
              <a:rPr lang="en-IN" sz="2800" dirty="0" smtClean="0">
                <a:solidFill>
                  <a:schemeClr val="bg1">
                    <a:lumMod val="95000"/>
                    <a:lumOff val="5000"/>
                  </a:schemeClr>
                </a:solidFill>
              </a:rPr>
              <a:t>If </a:t>
            </a:r>
            <a:r>
              <a:rPr lang="en-IN" sz="2800" dirty="0">
                <a:solidFill>
                  <a:schemeClr val="bg1">
                    <a:lumMod val="95000"/>
                    <a:lumOff val="5000"/>
                  </a:schemeClr>
                </a:solidFill>
              </a:rPr>
              <a:t>full tubs or cars are allowed to be wound up the shaft, they arrive at the pit bottom from loading stations along the main haulage road. They are stopped in front of the shaft and then pushed by hand or special rams into cages to be taken to the </a:t>
            </a:r>
            <a:r>
              <a:rPr lang="en-IN" sz="2800" dirty="0" smtClean="0">
                <a:solidFill>
                  <a:schemeClr val="bg1">
                    <a:lumMod val="95000"/>
                    <a:lumOff val="5000"/>
                  </a:schemeClr>
                </a:solidFill>
              </a:rPr>
              <a:t>surface.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 016.jpg"/>
          <p:cNvPicPr/>
          <p:nvPr/>
        </p:nvPicPr>
        <p:blipFill>
          <a:blip r:embed="rId2"/>
          <a:stretch>
            <a:fillRect/>
          </a:stretch>
        </p:blipFill>
        <p:spPr>
          <a:xfrm>
            <a:off x="642910" y="0"/>
            <a:ext cx="8072494"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0" y="0"/>
            <a:ext cx="9144000" cy="67710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As the full tubs are rammed into cages, they push the empty tubs out of the cages; the empties have come down from pit top. They run down a slope on the other side of the shaft – some to the left and some to right. Then they are raised to a higher level by creepers. The creepers are endless chains with projections which push against the axles of the tubs. Then the empties run down to the main haulage road to be returned to the loading stations.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If the tubs or cars are to remain underground, the coal is emptied by means of a tippler which turns over a car at a time. The coal is fed on to a conveyor which takes it to the shaft side. There the coal slide s into measuring pockets which measure out </a:t>
            </a:r>
            <a:r>
              <a:rPr kumimoji="0" lang="en-US" sz="2800" b="0" i="0" u="none" strike="noStrike" cap="none" normalizeH="0" baseline="0" dirty="0" err="1" smtClean="0">
                <a:ln>
                  <a:noFill/>
                </a:ln>
                <a:solidFill>
                  <a:schemeClr val="bg1">
                    <a:lumMod val="95000"/>
                    <a:lumOff val="5000"/>
                  </a:schemeClr>
                </a:solidFill>
                <a:effectLst/>
                <a:latin typeface="Calibri" pitchFamily="34" charset="0"/>
                <a:ea typeface="Calibri" pitchFamily="34" charset="0"/>
                <a:cs typeface="Times New Roman" pitchFamily="18" charset="0"/>
              </a:rPr>
              <a:t>skipfuls</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of coal.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 skips are containers like cages with the difference that they are enclosed and wind coal without tubs up the shaft.</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descr="Picture 017.jpg"/>
          <p:cNvPicPr>
            <a:picLocks noChangeAspect="1"/>
          </p:cNvPicPr>
          <p:nvPr/>
        </p:nvPicPr>
        <p:blipFill>
          <a:blip r:embed="rId2"/>
          <a:stretch>
            <a:fillRect/>
          </a:stretch>
        </p:blipFill>
        <p:spPr>
          <a:xfrm>
            <a:off x="714348" y="142853"/>
            <a:ext cx="7858180" cy="6500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0" y="0"/>
            <a:ext cx="9144000" cy="6955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                          Up the shaft</a:t>
            </a:r>
            <a:endParaRPr kumimoji="0" lang="en-US" sz="4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Once</a:t>
            </a:r>
            <a:r>
              <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 coal is in the skips or the cages, it is raised up the shaft. To do this job safely and efficiently the shaft has to have all sorts of equipment which  is carefully chosen and used, regularly inspected and maintained and changed when necessary.</a:t>
            </a:r>
            <a:endParaRPr kumimoji="0" lang="en-US" sz="2800" b="0" i="0" u="none" strike="noStrike" cap="none" normalizeH="0" baseline="0" dirty="0" smtClean="0">
              <a:ln>
                <a:noFill/>
              </a:ln>
              <a:solidFill>
                <a:schemeClr val="bg1">
                  <a:lumMod val="95000"/>
                  <a:lumOff val="5000"/>
                </a:schemeClr>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Arial" pitchFamily="34" charset="0"/>
                <a:ea typeface="Calibri" pitchFamily="34" charset="0"/>
                <a:cs typeface="Times New Roman" pitchFamily="18" charset="0"/>
              </a:rPr>
              <a:t>Each cage must have a separate way to travel. Otherwise it will collide with the cage travelling in the opposite direction. The cages either run non rails of steel fixed to girders across the  shaft- on ‘rigid guides’ – or are guided by steel ropes called ‘guide ropes’. Usually guide ropes are made of thick steel wires. These are sometimes surrounded by a  layer of shaped wires which interlock – ‘locked coil ropes’ – giving smooth, lasting ropes.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0" y="0"/>
            <a:ext cx="9144000" cy="74174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a:t>
            </a:r>
            <a:r>
              <a:rPr kumimoji="0" lang="en-US" sz="2800" b="0" i="0" u="none" strike="noStrike" cap="none" normalizeH="0" dirty="0" smtClean="0">
                <a:ln>
                  <a:noFill/>
                </a:ln>
                <a:solidFill>
                  <a:schemeClr val="bg1">
                    <a:lumMod val="95000"/>
                    <a:lumOff val="5000"/>
                  </a:schemeClr>
                </a:solidFill>
                <a:effectLst/>
                <a:latin typeface="Calibri" pitchFamily="34" charset="0"/>
                <a:ea typeface="Calibri" pitchFamily="34" charset="0"/>
                <a:cs typeface="Times New Roman" pitchFamily="18" charset="0"/>
              </a:rPr>
              <a:t> guide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ropes are supported by clamps resting on cross girders in the headgear. They are kept taut by weights –‘cheese weights’- suspended below the loading level at the pit bottom. On each cage are bolted shoes which surround the guide ropes and allow the cage to slide up and down the shaft.</a:t>
            </a:r>
          </a:p>
          <a:p>
            <a:r>
              <a:rPr lang="en-US" sz="2800" dirty="0">
                <a:solidFill>
                  <a:schemeClr val="bg1">
                    <a:lumMod val="95000"/>
                    <a:lumOff val="5000"/>
                  </a:schemeClr>
                </a:solidFill>
                <a:latin typeface="Calibri" pitchFamily="34" charset="0"/>
                <a:cs typeface="Times New Roman" pitchFamily="18" charset="0"/>
              </a:rPr>
              <a:t> </a:t>
            </a:r>
            <a:r>
              <a:rPr lang="en-US" sz="2800" dirty="0" smtClean="0">
                <a:solidFill>
                  <a:schemeClr val="bg1">
                    <a:lumMod val="95000"/>
                    <a:lumOff val="5000"/>
                  </a:schemeClr>
                </a:solidFill>
                <a:latin typeface="Calibri" pitchFamily="34" charset="0"/>
                <a:cs typeface="Times New Roman" pitchFamily="18" charset="0"/>
              </a:rPr>
              <a:t>               </a:t>
            </a:r>
            <a:r>
              <a:rPr lang="en-IN" sz="2800" dirty="0" smtClean="0">
                <a:solidFill>
                  <a:schemeClr val="bg1">
                    <a:lumMod val="95000"/>
                    <a:lumOff val="5000"/>
                  </a:schemeClr>
                </a:solidFill>
              </a:rPr>
              <a:t> </a:t>
            </a:r>
            <a:r>
              <a:rPr lang="en-IN" sz="2800" dirty="0">
                <a:solidFill>
                  <a:schemeClr val="bg1">
                    <a:lumMod val="95000"/>
                    <a:lumOff val="5000"/>
                  </a:schemeClr>
                </a:solidFill>
              </a:rPr>
              <a:t>Between the cage and the winding rope there is following equipment</a:t>
            </a:r>
            <a:r>
              <a:rPr lang="en-IN" sz="2800" dirty="0" smtClean="0">
                <a:solidFill>
                  <a:schemeClr val="bg1">
                    <a:lumMod val="95000"/>
                    <a:lumOff val="5000"/>
                  </a:schemeClr>
                </a:solidFill>
              </a:rPr>
              <a:t>:</a:t>
            </a:r>
          </a:p>
          <a:p>
            <a:endParaRPr lang="en-IN" sz="2800" dirty="0"/>
          </a:p>
          <a:p>
            <a:pPr lvl="0"/>
            <a:r>
              <a:rPr lang="en-IN" sz="3200" b="1" dirty="0" smtClean="0">
                <a:solidFill>
                  <a:srgbClr val="002060"/>
                </a:solidFill>
              </a:rPr>
              <a:t>1.Cage </a:t>
            </a:r>
            <a:r>
              <a:rPr lang="en-IN" sz="3200" b="1" dirty="0">
                <a:solidFill>
                  <a:srgbClr val="002060"/>
                </a:solidFill>
              </a:rPr>
              <a:t>chains</a:t>
            </a:r>
            <a:r>
              <a:rPr lang="en-IN" sz="2800" b="1" dirty="0">
                <a:solidFill>
                  <a:srgbClr val="002060"/>
                </a:solidFill>
              </a:rPr>
              <a:t>:</a:t>
            </a:r>
            <a:r>
              <a:rPr lang="en-IN" sz="2800" dirty="0">
                <a:solidFill>
                  <a:srgbClr val="002060"/>
                </a:solidFill>
              </a:rPr>
              <a:t>  </a:t>
            </a:r>
            <a:r>
              <a:rPr lang="en-IN" sz="2800" dirty="0">
                <a:solidFill>
                  <a:schemeClr val="bg1">
                    <a:lumMod val="95000"/>
                    <a:lumOff val="5000"/>
                  </a:schemeClr>
                </a:solidFill>
              </a:rPr>
              <a:t>There are six chains: either each chain taking its share of load, or the four corner chains carrying load – with the two middle chains remaining slack ready to take a share of the load should a corner chain break.</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800" dirty="0">
                <a:solidFill>
                  <a:schemeClr val="bg1">
                    <a:lumMod val="95000"/>
                    <a:lumOff val="5000"/>
                  </a:schemeClr>
                </a:solidFill>
                <a:latin typeface="Calibri" pitchFamily="34" charset="0"/>
                <a:cs typeface="Times New Roman" pitchFamily="18" charset="0"/>
              </a:rPr>
              <a:t> </a:t>
            </a:r>
            <a:r>
              <a:rPr lang="en-US" sz="2800" dirty="0" smtClean="0">
                <a:solidFill>
                  <a:schemeClr val="bg1">
                    <a:lumMod val="95000"/>
                    <a:lumOff val="5000"/>
                  </a:schemeClr>
                </a:solidFill>
                <a:latin typeface="Calibri" pitchFamily="34" charset="0"/>
                <a:cs typeface="Times New Roman" pitchFamily="18" charset="0"/>
              </a:rPr>
              <a:t>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0" y="0"/>
            <a:ext cx="91440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3200" b="1"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rPr>
              <a:t>2.Distributing plate:</a:t>
            </a:r>
            <a:r>
              <a:rPr kumimoji="0" lang="en-US" sz="32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 chains are held over a cage by distributing plate which brings their upper ends together.</a:t>
            </a:r>
          </a:p>
          <a:p>
            <a:pPr marL="0" marR="0" lvl="0" indent="0" algn="l" defTabSz="914400" rtl="0" eaLnBrk="1" fontAlgn="base" latinLnBrk="0" hangingPunct="1">
              <a:lnSpc>
                <a:spcPct val="100000"/>
              </a:lnSpc>
              <a:spcBef>
                <a:spcPct val="0"/>
              </a:spcBef>
              <a:spcAft>
                <a:spcPct val="0"/>
              </a:spcAft>
              <a:buClrTx/>
              <a:buSzTx/>
              <a:tabLst/>
            </a:pP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3200" b="1"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rPr>
              <a:t>3.Detaching hook:</a:t>
            </a:r>
            <a:r>
              <a:rPr kumimoji="0" lang="en-US" sz="32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This is so made that when it strikes the sides of the detaching hook plate in the headgear its jaws open at the top, releasing the rope with its </a:t>
            </a:r>
            <a:r>
              <a:rPr kumimoji="0" lang="en-US" sz="2800" b="0" i="0" u="none" strike="noStrike" cap="none" normalizeH="0" baseline="0" dirty="0" err="1" smtClean="0">
                <a:ln>
                  <a:noFill/>
                </a:ln>
                <a:solidFill>
                  <a:schemeClr val="bg1">
                    <a:lumMod val="95000"/>
                    <a:lumOff val="5000"/>
                  </a:schemeClr>
                </a:solidFill>
                <a:effectLst/>
                <a:latin typeface="Calibri" pitchFamily="34" charset="0"/>
                <a:ea typeface="Calibri" pitchFamily="34" charset="0"/>
                <a:cs typeface="Times New Roman" pitchFamily="18" charset="0"/>
              </a:rPr>
              <a:t>capel</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at the same time sprouts projections on its sides and hold the cage on the plate.</a:t>
            </a:r>
          </a:p>
          <a:p>
            <a:pPr marL="0" marR="0" lvl="0" indent="0" algn="l" defTabSz="914400" rtl="0" eaLnBrk="0" fontAlgn="base" latinLnBrk="0" hangingPunct="0">
              <a:lnSpc>
                <a:spcPct val="100000"/>
              </a:lnSpc>
              <a:spcBef>
                <a:spcPct val="0"/>
              </a:spcBef>
              <a:spcAft>
                <a:spcPct val="0"/>
              </a:spcAft>
              <a:buClrTx/>
              <a:buSzTx/>
              <a:tabLst/>
            </a:pP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3200" b="1"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rPr>
              <a:t>4.Rope </a:t>
            </a:r>
            <a:r>
              <a:rPr kumimoji="0" lang="en-US" sz="3200" b="1" i="0" u="none" strike="noStrike" cap="none" normalizeH="0" baseline="0" dirty="0" err="1" smtClean="0">
                <a:ln>
                  <a:noFill/>
                </a:ln>
                <a:solidFill>
                  <a:srgbClr val="002060"/>
                </a:solidFill>
                <a:effectLst/>
                <a:latin typeface="Calibri" pitchFamily="34" charset="0"/>
                <a:ea typeface="Calibri" pitchFamily="34" charset="0"/>
                <a:cs typeface="Times New Roman" pitchFamily="18" charset="0"/>
              </a:rPr>
              <a:t>capel</a:t>
            </a:r>
            <a:r>
              <a:rPr kumimoji="0" lang="en-US" sz="3200" b="1"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rPr>
              <a:t>:</a:t>
            </a:r>
            <a:r>
              <a:rPr kumimoji="0" lang="en-US" sz="3200" b="0" i="0" u="none" strike="noStrike" cap="none" normalizeH="0" baseline="0" dirty="0" smtClean="0">
                <a:ln>
                  <a:noFill/>
                </a:ln>
                <a:solidFill>
                  <a:srgbClr val="002060"/>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This is a clamp, the lower end of which is connected to the detaching hook; its upper end grips the rope. There are several types of </a:t>
            </a:r>
            <a:r>
              <a:rPr kumimoji="0" lang="en-US" sz="2800" b="0" i="0" u="none" strike="noStrike" cap="none" normalizeH="0" baseline="0" dirty="0" err="1" smtClean="0">
                <a:ln>
                  <a:noFill/>
                </a:ln>
                <a:solidFill>
                  <a:schemeClr val="bg1">
                    <a:lumMod val="95000"/>
                    <a:lumOff val="5000"/>
                  </a:schemeClr>
                </a:solidFill>
                <a:effectLst/>
                <a:latin typeface="Calibri" pitchFamily="34" charset="0"/>
                <a:ea typeface="Calibri" pitchFamily="34" charset="0"/>
                <a:cs typeface="Times New Roman" pitchFamily="18" charset="0"/>
              </a:rPr>
              <a:t>capels</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but in all of them the grip on the rope is so arranged that it tightens as the load pulls.</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0" y="0"/>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 winding rope itself must be strong. It must also be flexible, since it bends over the headgear pulley and the winding engine drum; and it must be non-rotating so as not to twist the cage.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 latter is achieved, in making the rope, by laying the outer layer of strands in the opposite direction to the inner layer of strands.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 rope becomes flexible and strong by having many strands and many steel wires in each strand. Although not as flexible, but because they can be made much stronger, special types of locked coil ropes are used for winding in very deep shafts.</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4273" name="Picture 3" descr="Picture 020.jpg"/>
          <p:cNvPicPr>
            <a:picLocks noChangeAspect="1" noChangeArrowheads="1"/>
          </p:cNvPicPr>
          <p:nvPr/>
        </p:nvPicPr>
        <p:blipFill>
          <a:blip r:embed="rId2"/>
          <a:srcRect/>
          <a:stretch>
            <a:fillRect/>
          </a:stretch>
        </p:blipFill>
        <p:spPr bwMode="auto">
          <a:xfrm>
            <a:off x="2428860" y="1"/>
            <a:ext cx="4286280" cy="6857999"/>
          </a:xfrm>
          <a:prstGeom prst="rect">
            <a:avLst/>
          </a:prstGeom>
          <a:noFill/>
        </p:spPr>
      </p:pic>
      <p:sp>
        <p:nvSpPr>
          <p:cNvPr id="54275" name="Rectangle 3"/>
          <p:cNvSpPr>
            <a:spLocks noChangeArrowheads="1"/>
          </p:cNvSpPr>
          <p:nvPr/>
        </p:nvSpPr>
        <p:spPr bwMode="auto">
          <a:xfrm>
            <a:off x="228600" y="10163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142860" y="392885"/>
            <a:ext cx="8858280" cy="607223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0" y="0"/>
            <a:ext cx="9144000" cy="71711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                               Pit Top</a:t>
            </a:r>
            <a:endParaRPr kumimoji="0" lang="en-US" sz="4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When the cages or skips reach the pit top, the coal has to be unloaded. The method of unloading depends on whether the coal is wound in cages or skips. </a:t>
            </a:r>
            <a:r>
              <a:rPr lang="en-IN" sz="2800" dirty="0"/>
              <a:t> </a:t>
            </a:r>
          </a:p>
          <a:p>
            <a:endParaRPr lang="en-IN" sz="1400" dirty="0" smtClean="0">
              <a:solidFill>
                <a:schemeClr val="bg1">
                  <a:lumMod val="95000"/>
                  <a:lumOff val="5000"/>
                </a:schemeClr>
              </a:solidFill>
            </a:endParaRPr>
          </a:p>
          <a:p>
            <a:r>
              <a:rPr lang="en-IN" sz="2800" dirty="0" smtClean="0">
                <a:solidFill>
                  <a:schemeClr val="bg1">
                    <a:lumMod val="95000"/>
                    <a:lumOff val="5000"/>
                  </a:schemeClr>
                </a:solidFill>
              </a:rPr>
              <a:t>If </a:t>
            </a:r>
            <a:r>
              <a:rPr lang="en-IN" sz="2800" dirty="0">
                <a:solidFill>
                  <a:schemeClr val="bg1">
                    <a:lumMod val="95000"/>
                    <a:lumOff val="5000"/>
                  </a:schemeClr>
                </a:solidFill>
              </a:rPr>
              <a:t>full tubs are raised to pit top in cages, they are pushed out of the cages by empty tubs as the empties are pushed into the cages by hand or rams on the other side of the shaft. The empties are lowered down the shaft, whilst the full tubs run down by a retarder placed before the station. Then the full tubs are raised up a slope to a higher level by a creeper. From there the full tubs run down to the tipplers into which they are pushed by hand or another set of rams. The coal drops down on to conveyors which take nit to the screens.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 018.jpg"/>
          <p:cNvPicPr/>
          <p:nvPr/>
        </p:nvPicPr>
        <p:blipFill>
          <a:blip r:embed="rId2"/>
          <a:stretch>
            <a:fillRect/>
          </a:stretch>
        </p:blipFill>
        <p:spPr>
          <a:xfrm>
            <a:off x="571472" y="142852"/>
            <a:ext cx="8143932" cy="657229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0" y="0"/>
            <a:ext cx="9144000" cy="43088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 tubs, which are now empty, continue on their way to the shaft. They are rammed into the cages which take them down again.</a:t>
            </a:r>
          </a:p>
          <a:p>
            <a:endParaRPr lang="en-IN" sz="1400" dirty="0" smtClean="0">
              <a:solidFill>
                <a:schemeClr val="bg1">
                  <a:lumMod val="95000"/>
                  <a:lumOff val="5000"/>
                </a:schemeClr>
              </a:solidFill>
            </a:endParaRPr>
          </a:p>
          <a:p>
            <a:r>
              <a:rPr lang="en-IN" sz="2800" dirty="0" smtClean="0">
                <a:solidFill>
                  <a:schemeClr val="bg1">
                    <a:lumMod val="95000"/>
                    <a:lumOff val="5000"/>
                  </a:schemeClr>
                </a:solidFill>
              </a:rPr>
              <a:t>If </a:t>
            </a:r>
            <a:r>
              <a:rPr lang="en-IN" sz="2800" dirty="0">
                <a:solidFill>
                  <a:schemeClr val="bg1">
                    <a:lumMod val="95000"/>
                    <a:lumOff val="5000"/>
                  </a:schemeClr>
                </a:solidFill>
              </a:rPr>
              <a:t>the coal is wound up the shaft in skips, it is emptied by them by them into a receiving pocket at pit top. From there it is fed on to conveyors which take it to the screens. As soon as a skip is emptied, it goes down the shaft again.</a:t>
            </a:r>
          </a:p>
          <a:p>
            <a:r>
              <a:rPr lang="en-IN" dirty="0"/>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 019.jpg"/>
          <p:cNvPicPr/>
          <p:nvPr/>
        </p:nvPicPr>
        <p:blipFill>
          <a:blip r:embed="rId2"/>
          <a:stretch>
            <a:fillRect/>
          </a:stretch>
        </p:blipFill>
        <p:spPr>
          <a:xfrm>
            <a:off x="285720" y="142852"/>
            <a:ext cx="8572560" cy="650085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0" y="0"/>
            <a:ext cx="9144000" cy="57246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00B050"/>
                </a:solidFill>
                <a:effectLst/>
                <a:latin typeface="Calibri" pitchFamily="34" charset="0"/>
                <a:ea typeface="Calibri" pitchFamily="34" charset="0"/>
                <a:cs typeface="Times New Roman" pitchFamily="18" charset="0"/>
              </a:rPr>
              <a:t>                           Other Jobs</a:t>
            </a:r>
            <a:endParaRPr kumimoji="0" lang="en-US" sz="4000" b="0" i="0" u="none" strike="noStrike" cap="none" normalizeH="0" baseline="0" dirty="0" smtClean="0">
              <a:ln>
                <a:noFill/>
              </a:ln>
              <a:solidFill>
                <a:srgbClr val="00B05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Besides WINDING and VENTILLATION, shafts do tree other main jobs.</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32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SIGNALLING</a:t>
            </a:r>
            <a:endParaRPr kumimoji="0" lang="en-US" sz="32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Shafts hold telephone and other signalling wires which link pit-top with pit-bottom. Winding, for example, could not be carried on safely and efficiently, without proper and constant signalling by authorized persons. Telephone wires pass through shafts from the surface and extend right into the districts. The regular working of a mine depends on reliable lines of communication.</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0"/>
            <a:ext cx="9144000" cy="71096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lang="en-US" sz="3200" b="1" dirty="0" smtClean="0">
                <a:solidFill>
                  <a:srgbClr val="C00000"/>
                </a:solidFill>
                <a:latin typeface="Calibri" pitchFamily="34" charset="0"/>
                <a:ea typeface="Calibri" pitchFamily="34" charset="0"/>
                <a:cs typeface="Times New Roman" pitchFamily="18" charset="0"/>
              </a:rPr>
              <a:t>POWER</a:t>
            </a:r>
            <a:endParaRPr kumimoji="0" lang="en-US" sz="32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Shafts hold pipes for compressed air which is forced down the mine or cables for electricity which is taken down the mine, or both. Power is needed in the pit to operate haulage engines and conveyors, as well as coal cutters, drills and compressed air picks. Electricity is also used for general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lighting in places like pit-bottoms, road junctions, engine rooms and pumping rooms.</a:t>
            </a:r>
            <a:r>
              <a:rPr lang="en-IN" sz="2800" dirty="0"/>
              <a:t>  </a:t>
            </a:r>
          </a:p>
          <a:p>
            <a:pPr>
              <a:buFont typeface="Wingdings" pitchFamily="2" charset="2"/>
              <a:buChar char="Ø"/>
            </a:pPr>
            <a:r>
              <a:rPr lang="en-IN" sz="3200" b="1" dirty="0">
                <a:solidFill>
                  <a:srgbClr val="C00000"/>
                </a:solidFill>
              </a:rPr>
              <a:t>PUMPING</a:t>
            </a:r>
          </a:p>
          <a:p>
            <a:r>
              <a:rPr lang="en-IN" sz="2800" dirty="0">
                <a:solidFill>
                  <a:schemeClr val="bg1">
                    <a:lumMod val="95000"/>
                    <a:lumOff val="5000"/>
                  </a:schemeClr>
                </a:solidFill>
              </a:rPr>
              <a:t>Shafts hold pipes for water which, being dirty and sometimes in large quantities, is continuously pumped out of the mine for disposal. The water collects at pit- bottom in storage spaces called ‘sumps’. It is brought there in pipes from underground districts. From there it is pumped up the pipes in the shafts.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356"/>
            <a:ext cx="8329642" cy="703282"/>
          </a:xfrm>
        </p:spPr>
        <p:txBody>
          <a:bodyPr>
            <a:noAutofit/>
          </a:bodyPr>
          <a:lstStyle/>
          <a:p>
            <a:r>
              <a:rPr lang="en-IN" sz="2800" b="0" dirty="0" smtClean="0">
                <a:solidFill>
                  <a:schemeClr val="bg1">
                    <a:lumMod val="95000"/>
                    <a:lumOff val="5000"/>
                  </a:schemeClr>
                </a:solidFill>
              </a:rPr>
              <a:t>Shafts also hold pipes for clean water which is taken down the mine for fire fighting, dust suppression, and drinking water for ponies.</a:t>
            </a:r>
            <a:br>
              <a:rPr lang="en-IN" sz="2800" b="0" dirty="0" smtClean="0">
                <a:solidFill>
                  <a:schemeClr val="bg1">
                    <a:lumMod val="95000"/>
                    <a:lumOff val="5000"/>
                  </a:schemeClr>
                </a:solidFill>
              </a:rPr>
            </a:br>
            <a:endParaRPr lang="en-IN" sz="2800" b="0" dirty="0">
              <a:solidFill>
                <a:schemeClr val="bg1">
                  <a:lumMod val="95000"/>
                  <a:lumOff val="5000"/>
                </a:schemeClr>
              </a:solidFill>
            </a:endParaRPr>
          </a:p>
        </p:txBody>
      </p:sp>
      <p:pic>
        <p:nvPicPr>
          <p:cNvPr id="4" name="Content Placeholder 3" descr="PIC2.jpg"/>
          <p:cNvPicPr>
            <a:picLocks noGrp="1"/>
          </p:cNvPicPr>
          <p:nvPr>
            <p:ph idx="1"/>
          </p:nvPr>
        </p:nvPicPr>
        <p:blipFill>
          <a:blip r:embed="rId2"/>
          <a:stretch>
            <a:fillRect/>
          </a:stretch>
        </p:blipFill>
        <p:spPr>
          <a:xfrm>
            <a:off x="1142977" y="1714488"/>
            <a:ext cx="7215238" cy="514351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0" y="0"/>
            <a:ext cx="9144000" cy="56630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       HOW SHAFTS COME ABOUT</a:t>
            </a:r>
            <a:endParaRPr kumimoji="0" lang="en-US" sz="4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Before the sinking of the shafts is begun, Sites for them must be carefully chosen. The choice depends upon two main considerations: the condition of the rocks between the surface and the coal; the condition of the surface.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At the surface the slope must be such as to prevent flooding of the shafts when they are sunk; It must also help in moving the coal from pit-top ; there must be enough water for the boilers and the coal-cleaning plant and enough room for getting rid of dirt from them as well as from the mine.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0" y="0"/>
            <a:ext cx="9144000" cy="4616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As for the rocks: in one place they may hold a great deal of water- in another they may be almost dry; in one place the rocks may be faulted and broken up – another they may be quite strong.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a:t>
            </a:r>
            <a:r>
              <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seam may have to be worked over a large area and it may be better to sink the shafts in a central position so as to get the coal out more easily from all sides; The seam may be so inclined that a choice must be made where to site the shafts , always thinking of the working, transport, ventilation and drainage of the mine.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                How to get to know</a:t>
            </a:r>
            <a:endParaRPr kumimoji="0" lang="en-US" sz="4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To get to know about the condition of the rocks (and the conditions and amounts of coal) through which the shafts are to be sunk, boreholes are usually made, in a pattern, from the surface.</a:t>
            </a:r>
            <a:endParaRPr kumimoji="0" lang="en-US" sz="2800" b="0" i="0" u="none" strike="noStrike" cap="none" normalizeH="0" baseline="0" dirty="0" smtClean="0">
              <a:ln>
                <a:noFill/>
              </a:ln>
              <a:solidFill>
                <a:schemeClr val="bg1">
                  <a:lumMod val="95000"/>
                  <a:lumOff val="5000"/>
                </a:schemeClr>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Arial" pitchFamily="34" charset="0"/>
              <a:ea typeface="Calibri" pitchFamily="34" charset="0"/>
              <a:cs typeface="Times New Roman" pitchFamily="18" charset="0"/>
            </a:endParaRPr>
          </a:p>
          <a:p>
            <a:pPr lvl="0" eaLnBrk="0" fontAlgn="base" hangingPunct="0">
              <a:spcBef>
                <a:spcPct val="0"/>
              </a:spcBef>
              <a:spcAft>
                <a:spcPct val="0"/>
              </a:spcAft>
            </a:pPr>
            <a:r>
              <a:rPr kumimoji="0" lang="en-US" sz="2800" b="0" i="0" u="none" strike="noStrike" cap="none" normalizeH="0" baseline="0" dirty="0" smtClean="0">
                <a:ln>
                  <a:noFill/>
                </a:ln>
                <a:solidFill>
                  <a:schemeClr val="bg1">
                    <a:lumMod val="95000"/>
                    <a:lumOff val="5000"/>
                  </a:schemeClr>
                </a:solidFill>
                <a:effectLst/>
                <a:latin typeface="Arial" pitchFamily="34" charset="0"/>
                <a:ea typeface="Calibri" pitchFamily="34" charset="0"/>
                <a:cs typeface="Times New Roman" pitchFamily="18" charset="0"/>
              </a:rPr>
              <a:t>The boring stem is a hollow steel pipe with a ‘boring bit’ screwed to it at its lower end, which turns and makes the boreholes. Boring bits are of several types. One type is tipped with a number of black diamonds; another is a saw toothed bit. As the bit turns a cylinder of rock enters the boring stem. There is a special equipment to cut the cylinder in lengths and </a:t>
            </a:r>
            <a:r>
              <a:rPr lang="en-IN" sz="2800" dirty="0">
                <a:solidFill>
                  <a:schemeClr val="bg1">
                    <a:lumMod val="95000"/>
                    <a:lumOff val="5000"/>
                  </a:schemeClr>
                </a:solidFill>
              </a:rPr>
              <a:t>to pull these out of the borehole. These cylindrical lengths, making up what is called a ‘core’, are laid one next to the other on the surface.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0" y="0"/>
            <a:ext cx="9144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5400" b="1" dirty="0">
                <a:solidFill>
                  <a:srgbClr val="00B050"/>
                </a:solidFill>
                <a:latin typeface="Calibri" pitchFamily="34" charset="0"/>
                <a:ea typeface="Calibri" pitchFamily="34" charset="0"/>
                <a:cs typeface="Times New Roman" pitchFamily="18" charset="0"/>
              </a:rPr>
              <a:t> </a:t>
            </a:r>
            <a:r>
              <a:rPr lang="en-US" sz="5400" b="1" dirty="0" smtClean="0">
                <a:solidFill>
                  <a:srgbClr val="00B050"/>
                </a:solidFill>
                <a:latin typeface="Calibri" pitchFamily="34" charset="0"/>
                <a:ea typeface="Calibri" pitchFamily="34" charset="0"/>
                <a:cs typeface="Times New Roman" pitchFamily="18" charset="0"/>
              </a:rPr>
              <a:t>         </a:t>
            </a:r>
            <a:r>
              <a:rPr lang="en-US" sz="6600" b="1" dirty="0" smtClean="0">
                <a:solidFill>
                  <a:srgbClr val="00B050"/>
                </a:solidFill>
                <a:latin typeface="Calibri" pitchFamily="34" charset="0"/>
                <a:ea typeface="Calibri" pitchFamily="34" charset="0"/>
                <a:cs typeface="Times New Roman" pitchFamily="18" charset="0"/>
              </a:rPr>
              <a:t>  </a:t>
            </a:r>
            <a:r>
              <a:rPr kumimoji="0" lang="en-US" sz="6600" b="1" i="0" u="sng" strike="noStrike" cap="none" normalizeH="0" baseline="0" dirty="0" smtClean="0">
                <a:ln>
                  <a:noFill/>
                </a:ln>
                <a:solidFill>
                  <a:srgbClr val="00B050"/>
                </a:solidFill>
                <a:effectLst/>
                <a:latin typeface="Calibri" pitchFamily="34" charset="0"/>
                <a:ea typeface="Calibri" pitchFamily="34" charset="0"/>
                <a:cs typeface="Times New Roman" pitchFamily="18" charset="0"/>
              </a:rPr>
              <a:t>SHAFT SINKING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5400" b="1" i="0" u="sng" strike="noStrike" cap="none" normalizeH="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5400" b="1" dirty="0">
                <a:latin typeface="Calibri" pitchFamily="34" charset="0"/>
                <a:ea typeface="Calibri" pitchFamily="34" charset="0"/>
                <a:cs typeface="Times New Roman" pitchFamily="18" charset="0"/>
              </a:rPr>
              <a:t> </a:t>
            </a:r>
            <a:r>
              <a:rPr lang="en-US" sz="5400" b="1" dirty="0" smtClean="0">
                <a:latin typeface="Calibri" pitchFamily="34" charset="0"/>
                <a:ea typeface="Calibri" pitchFamily="34" charset="0"/>
                <a:cs typeface="Times New Roman" pitchFamily="18" charset="0"/>
              </a:rPr>
              <a:t>        </a:t>
            </a:r>
            <a:r>
              <a:rPr kumimoji="0" lang="en-US" sz="4000" b="1" i="1" u="sng" strike="noStrike" cap="none" normalizeH="0" baseline="0" dirty="0" smtClean="0">
                <a:ln>
                  <a:noFill/>
                </a:ln>
                <a:solidFill>
                  <a:srgbClr val="C00000"/>
                </a:solidFill>
                <a:effectLst/>
                <a:latin typeface="Calibri" pitchFamily="34" charset="0"/>
                <a:ea typeface="Calibri" pitchFamily="34" charset="0"/>
                <a:cs typeface="Times New Roman" pitchFamily="18" charset="0"/>
              </a:rPr>
              <a:t>General aspects of shaft sinking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Mine shafts are not just holes or pits in ground. Although, they may be called ‘pits’, shafts are properly equipped, since they have several important jobs to do. Also, shafts are built, that is sunk, with precision; and their shapes, sizes and sites have to be carefully chosen beforehand.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Job shafts link the surface or ‘pit-top’ and the underground or ‘pit-bottom’ part of a mine.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 023.jpg"/>
          <p:cNvPicPr/>
          <p:nvPr/>
        </p:nvPicPr>
        <p:blipFill>
          <a:blip r:embed="rId2"/>
          <a:stretch>
            <a:fillRect/>
          </a:stretch>
        </p:blipFill>
        <p:spPr>
          <a:xfrm>
            <a:off x="214282" y="571480"/>
            <a:ext cx="8715436" cy="54292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0" y="0"/>
            <a:ext cx="9144000" cy="73866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To give the complete picture of the rocks through which the shafts will pass; they also show the condition and amount of coal.</a:t>
            </a:r>
          </a:p>
          <a:p>
            <a:r>
              <a:rPr lang="en-IN" sz="1400" dirty="0" smtClean="0">
                <a:solidFill>
                  <a:schemeClr val="bg1">
                    <a:lumMod val="95000"/>
                    <a:lumOff val="5000"/>
                  </a:schemeClr>
                </a:solidFill>
              </a:rPr>
              <a:t> </a:t>
            </a:r>
          </a:p>
          <a:p>
            <a:r>
              <a:rPr lang="en-IN" sz="2800" dirty="0" smtClean="0">
                <a:solidFill>
                  <a:schemeClr val="bg1">
                    <a:lumMod val="95000"/>
                    <a:lumOff val="5000"/>
                  </a:schemeClr>
                </a:solidFill>
              </a:rPr>
              <a:t>Let </a:t>
            </a:r>
            <a:r>
              <a:rPr lang="en-IN" sz="2800" dirty="0">
                <a:solidFill>
                  <a:schemeClr val="bg1">
                    <a:lumMod val="95000"/>
                    <a:lumOff val="5000"/>
                  </a:schemeClr>
                </a:solidFill>
              </a:rPr>
              <a:t>us see what even one borehole and its core had to tell about the coal in one place. In the diagram the core is shown alongside the borehole for our convenience. In actual boring the core was laid flat on the surface.</a:t>
            </a:r>
          </a:p>
          <a:p>
            <a:endParaRPr lang="en-IN" sz="1400" dirty="0" smtClean="0">
              <a:solidFill>
                <a:schemeClr val="bg1">
                  <a:lumMod val="95000"/>
                  <a:lumOff val="5000"/>
                </a:schemeClr>
              </a:solidFill>
            </a:endParaRPr>
          </a:p>
          <a:p>
            <a:r>
              <a:rPr lang="en-IN" sz="2800" dirty="0" smtClean="0">
                <a:solidFill>
                  <a:schemeClr val="bg1">
                    <a:lumMod val="95000"/>
                    <a:lumOff val="5000"/>
                  </a:schemeClr>
                </a:solidFill>
              </a:rPr>
              <a:t>Looking </a:t>
            </a:r>
            <a:r>
              <a:rPr lang="en-IN" sz="2800" dirty="0">
                <a:solidFill>
                  <a:schemeClr val="bg1">
                    <a:lumMod val="95000"/>
                    <a:lumOff val="5000"/>
                  </a:schemeClr>
                </a:solidFill>
              </a:rPr>
              <a:t>at the core we might that there are four separate seams, since there are four separate cylinders of coal (1, 2, 3, 4). These four seams appear to be flat and to vary in thickness. In fact, there is only one seam which is badly folded; it is also faulted in one place (5). The faulting was discovered from the core to another borehole. The core of this borehole revealed the folding.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214290"/>
            <a:ext cx="9001156" cy="3970318"/>
          </a:xfrm>
          <a:prstGeom prst="rect">
            <a:avLst/>
          </a:prstGeom>
        </p:spPr>
        <p:txBody>
          <a:bodyPr wrap="square">
            <a:spAutoFit/>
          </a:bodyPr>
          <a:lstStyle/>
          <a:p>
            <a:r>
              <a:rPr lang="en-IN" sz="2800" dirty="0">
                <a:solidFill>
                  <a:schemeClr val="bg1">
                    <a:lumMod val="95000"/>
                    <a:lumOff val="5000"/>
                  </a:schemeClr>
                </a:solidFill>
              </a:rPr>
              <a:t>We notice that the roof and floor of (1) have changed places in (2). They again come back to their original position in (3) and then change over again in (4). To someone who is looking at the core on the surface, this means that the one seam and the beds of rock have been folded by pressures in the earth crust. An examination of structures and composition of the coal cylinders in the core (1, 2, 3, 4) will also show that this is one and the same seam.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 021.jpg"/>
          <p:cNvPicPr/>
          <p:nvPr/>
        </p:nvPicPr>
        <p:blipFill>
          <a:blip r:embed="rId2"/>
          <a:stretch>
            <a:fillRect/>
          </a:stretch>
        </p:blipFill>
        <p:spPr>
          <a:xfrm>
            <a:off x="2357422" y="0"/>
            <a:ext cx="4214842"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0" y="0"/>
            <a:ext cx="9144000"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                      Sizes of shafts</a:t>
            </a:r>
            <a:endParaRPr kumimoji="0" lang="en-US" sz="4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B05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B050"/>
                </a:solidFill>
                <a:effectLst/>
                <a:latin typeface="Calibri" pitchFamily="34" charset="0"/>
                <a:ea typeface="Calibri" pitchFamily="34" charset="0"/>
                <a:cs typeface="Times New Roman" pitchFamily="18" charset="0"/>
              </a:rPr>
              <a:t>The sizes of shafts depend 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how much space is needed for cables, pipes, etc; how much room for air to go down and come up; the type of guides to be used (with rigid guides less space is required, since cages do not sway as much as with rope guides); on the size of cages, which in turn is affected by the conditions underground, and on the output planned.</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0" y="0"/>
            <a:ext cx="9144000" cy="36009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B050"/>
                </a:solidFill>
                <a:effectLst/>
                <a:latin typeface="Calibri" pitchFamily="34" charset="0"/>
                <a:ea typeface="Calibri" pitchFamily="34" charset="0"/>
                <a:cs typeface="Times New Roman" pitchFamily="18" charset="0"/>
              </a:rPr>
              <a:t>Try this one:</a:t>
            </a:r>
            <a:endParaRPr kumimoji="0" lang="en-US" sz="3200" b="0" i="0" u="none" strike="noStrike" cap="none" normalizeH="0" baseline="0" dirty="0" smtClean="0">
              <a:ln>
                <a:noFill/>
              </a:ln>
              <a:solidFill>
                <a:srgbClr val="00B05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accent1">
                  <a:lumMod val="40000"/>
                  <a:lumOff val="60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accent1">
                    <a:lumMod val="40000"/>
                    <a:lumOff val="60000"/>
                  </a:schemeClr>
                </a:solidFill>
                <a:effectLst/>
                <a:latin typeface="Calibri" pitchFamily="34" charset="0"/>
                <a:ea typeface="Calibri" pitchFamily="34" charset="0"/>
                <a:cs typeface="Times New Roman" pitchFamily="18" charset="0"/>
              </a:rPr>
              <a:t>Find the area of circular shaft which is to have:</a:t>
            </a:r>
            <a:endParaRPr kumimoji="0" lang="en-US" sz="2800" b="0" i="0" u="none" strike="noStrike" cap="none" normalizeH="0" baseline="0" dirty="0" smtClean="0">
              <a:ln>
                <a:noFill/>
              </a:ln>
              <a:solidFill>
                <a:schemeClr val="accent1">
                  <a:lumMod val="40000"/>
                  <a:lumOff val="6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Two cages, each of 12 feet length and 5 feet wide.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Room for pipes, cables, etc. Equal to 30 sq feet.</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Room for air to pass around the cages equal to 164 sq feet.</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What is diameter of second shaft if it is 2 feet smaller than the diameter of the first shaft?</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0" y="0"/>
            <a:ext cx="9144000"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                 Shape of the shafts</a:t>
            </a:r>
            <a:endParaRPr kumimoji="0" lang="en-US" sz="4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There are three main shapes of the shafts: circular, rectangular, elliptical. The last one is more or less a combination of the first two, but as it is more difficult to give it a water- tight lining it is not much used in rocks holding a great deal of water.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 rectangular shape also has a disadvantage, but in the right conditions it is favoured in metal mining abroad. In coal mining in Britain the circular shape is preferred for several reasons; more easily and quickly sunk, cheapest to sink and maintain, strongest in resisting water pressure, more suitable for water-tight lining, superior for ventilation.</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0" y="0"/>
            <a:ext cx="9144000"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B050"/>
                </a:solidFill>
                <a:effectLst/>
                <a:latin typeface="Calibri" pitchFamily="34" charset="0"/>
                <a:ea typeface="Calibri" pitchFamily="34" charset="0"/>
                <a:cs typeface="Times New Roman" pitchFamily="18" charset="0"/>
              </a:rPr>
              <a:t>About ventilation: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800" dirty="0" smtClean="0">
                <a:solidFill>
                  <a:schemeClr val="bg1">
                    <a:lumMod val="95000"/>
                    <a:lumOff val="5000"/>
                  </a:schemeClr>
                </a:solidFill>
                <a:latin typeface="Calibri" pitchFamily="34" charset="0"/>
                <a:ea typeface="Calibri" pitchFamily="34" charset="0"/>
                <a:cs typeface="Times New Roman" pitchFamily="18" charset="0"/>
              </a:rPr>
              <a:t>The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smaller the inside surface area of a shaft, the smaller the friction for the air to overcome. A circular shaft has a smaller inside surface area than rectangular shaft of the same size of opening.</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B050"/>
                </a:solidFill>
                <a:effectLst/>
                <a:latin typeface="Calibri" pitchFamily="34" charset="0"/>
                <a:ea typeface="Calibri" pitchFamily="34" charset="0"/>
                <a:cs typeface="Times New Roman" pitchFamily="18" charset="0"/>
              </a:rPr>
              <a:t>Here is another</a:t>
            </a:r>
            <a:endParaRPr kumimoji="0" lang="en-US" sz="3200" b="0" i="0" u="none" strike="noStrike" cap="none" normalizeH="0" baseline="0" dirty="0" smtClean="0">
              <a:ln>
                <a:noFill/>
              </a:ln>
              <a:solidFill>
                <a:srgbClr val="00B05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For 400 sq feet of shaft opening and a depth of 1000 feet, we find that the inside surface area of the circular shaft is about 30000 sq feet less than that of the rectangular shaft, with an opening of 40 feet by 10 feet.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ChangeArrowheads="1"/>
          </p:cNvSpPr>
          <p:nvPr/>
        </p:nvSpPr>
        <p:spPr bwMode="auto">
          <a:xfrm>
            <a:off x="0" y="0"/>
            <a:ext cx="91440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400" b="1" i="0" u="sng" strike="noStrike" cap="none" normalizeH="0" baseline="0" dirty="0" smtClean="0">
                <a:ln>
                  <a:noFill/>
                </a:ln>
                <a:solidFill>
                  <a:srgbClr val="00B050"/>
                </a:solidFill>
                <a:effectLst/>
                <a:latin typeface="Calibri" pitchFamily="34" charset="0"/>
                <a:ea typeface="Calibri" pitchFamily="34" charset="0"/>
                <a:cs typeface="Times New Roman" pitchFamily="18" charset="0"/>
              </a:rPr>
              <a:t>Special Aspects of Shaft Sinking</a:t>
            </a:r>
            <a:endParaRPr kumimoji="0" lang="en-US" sz="5400" b="0" i="0" u="sng" strike="noStrike" cap="none" normalizeH="0" baseline="0" dirty="0" smtClean="0">
              <a:ln>
                <a:noFill/>
              </a:ln>
              <a:solidFill>
                <a:srgbClr val="00B05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200" i="1" dirty="0">
                <a:latin typeface="Calibri" pitchFamily="34" charset="0"/>
                <a:ea typeface="Calibri" pitchFamily="34" charset="0"/>
                <a:cs typeface="Times New Roman" pitchFamily="18" charset="0"/>
              </a:rPr>
              <a:t> </a:t>
            </a:r>
            <a:r>
              <a:rPr lang="en-US" sz="2200" i="1" dirty="0" smtClean="0">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0" b="0" i="1"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n-US" sz="40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4000" i="1" dirty="0">
                <a:solidFill>
                  <a:srgbClr val="002060"/>
                </a:solidFill>
                <a:latin typeface="Calibri" pitchFamily="34" charset="0"/>
                <a:ea typeface="Calibri" pitchFamily="34" charset="0"/>
                <a:cs typeface="Times New Roman" pitchFamily="18" charset="0"/>
              </a:rPr>
              <a:t> </a:t>
            </a:r>
            <a:r>
              <a:rPr lang="en-US" sz="4000" i="1" dirty="0" smtClean="0">
                <a:solidFill>
                  <a:srgbClr val="002060"/>
                </a:solidFill>
                <a:latin typeface="Calibri" pitchFamily="34" charset="0"/>
                <a:ea typeface="Calibri" pitchFamily="34" charset="0"/>
                <a:cs typeface="Times New Roman" pitchFamily="18" charset="0"/>
              </a:rPr>
              <a:t>  </a:t>
            </a:r>
            <a:r>
              <a:rPr kumimoji="0" lang="en-US" sz="4000" b="0" i="1" u="none" strike="noStrike" cap="none" normalizeH="0" baseline="0" dirty="0" smtClean="0">
                <a:ln>
                  <a:noFill/>
                </a:ln>
                <a:solidFill>
                  <a:srgbClr val="002060"/>
                </a:solidFill>
                <a:effectLst/>
                <a:latin typeface="Calibri" pitchFamily="34" charset="0"/>
                <a:ea typeface="Calibri" pitchFamily="34" charset="0"/>
                <a:cs typeface="Times New Roman" pitchFamily="18" charset="0"/>
              </a:rPr>
              <a:t>  Shaft sinking with freezing of ground</a:t>
            </a:r>
            <a:endParaRPr kumimoji="0" lang="en-US" sz="4000"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latin typeface="Calibri" pitchFamily="34" charset="0"/>
              <a:ea typeface="Calibri" pitchFamily="34" charset="0"/>
              <a:cs typeface="Times New Roman" pitchFamily="18" charset="0"/>
            </a:endParaRPr>
          </a:p>
          <a:p>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Location of the freezing holes</a:t>
            </a:r>
          </a:p>
          <a:p>
            <a:endParaRPr lang="en-IN" sz="1400" dirty="0" smtClean="0"/>
          </a:p>
          <a:p>
            <a:r>
              <a:rPr lang="en-IN" sz="2800" dirty="0" smtClean="0">
                <a:solidFill>
                  <a:srgbClr val="C00000"/>
                </a:solidFill>
              </a:rPr>
              <a:t>E </a:t>
            </a:r>
            <a:r>
              <a:rPr lang="en-IN" sz="2800" dirty="0" smtClean="0"/>
              <a:t>  </a:t>
            </a:r>
            <a:r>
              <a:rPr lang="en-IN" sz="2800" dirty="0">
                <a:solidFill>
                  <a:srgbClr val="C00000"/>
                </a:solidFill>
              </a:rPr>
              <a:t>=</a:t>
            </a:r>
            <a:r>
              <a:rPr lang="en-IN" sz="2800" dirty="0"/>
              <a:t> </a:t>
            </a:r>
            <a:r>
              <a:rPr lang="en-IN" sz="2800" dirty="0" smtClean="0"/>
              <a:t> </a:t>
            </a:r>
            <a:endParaRPr lang="en-IN" sz="2800" dirty="0"/>
          </a:p>
          <a:p>
            <a:endParaRPr lang="en-IN" sz="1400" dirty="0" smtClean="0"/>
          </a:p>
          <a:p>
            <a:r>
              <a:rPr lang="en-IN" sz="2800" dirty="0" smtClean="0">
                <a:solidFill>
                  <a:srgbClr val="C00000"/>
                </a:solidFill>
              </a:rPr>
              <a:t>R   </a:t>
            </a:r>
            <a:r>
              <a:rPr lang="en-IN" sz="2800" dirty="0">
                <a:solidFill>
                  <a:srgbClr val="C00000"/>
                </a:solidFill>
              </a:rPr>
              <a:t>= </a:t>
            </a:r>
            <a:r>
              <a:rPr lang="en-IN" sz="2800" dirty="0">
                <a:solidFill>
                  <a:schemeClr val="bg1">
                    <a:lumMod val="95000"/>
                    <a:lumOff val="5000"/>
                  </a:schemeClr>
                </a:solidFill>
              </a:rPr>
              <a:t>Excavated radius of shafts in meters.</a:t>
            </a:r>
          </a:p>
          <a:p>
            <a:endParaRPr lang="en-IN" sz="1400" dirty="0" smtClean="0"/>
          </a:p>
          <a:p>
            <a:r>
              <a:rPr lang="en-IN" sz="2800" dirty="0" smtClean="0">
                <a:solidFill>
                  <a:srgbClr val="C00000"/>
                </a:solidFill>
              </a:rPr>
              <a:t>C   </a:t>
            </a:r>
            <a:r>
              <a:rPr lang="en-IN" sz="2800" dirty="0">
                <a:solidFill>
                  <a:srgbClr val="C00000"/>
                </a:solidFill>
              </a:rPr>
              <a:t>= </a:t>
            </a:r>
            <a:r>
              <a:rPr lang="en-IN" sz="2800" dirty="0">
                <a:solidFill>
                  <a:schemeClr val="bg1">
                    <a:lumMod val="95000"/>
                    <a:lumOff val="5000"/>
                  </a:schemeClr>
                </a:solidFill>
              </a:rPr>
              <a:t>Permissible compressive stress for the frozen ground in kg/cm</a:t>
            </a:r>
            <a:r>
              <a:rPr lang="en-IN" sz="2800" baseline="30000" dirty="0">
                <a:solidFill>
                  <a:schemeClr val="bg1">
                    <a:lumMod val="95000"/>
                    <a:lumOff val="5000"/>
                  </a:schemeClr>
                </a:solidFill>
              </a:rPr>
              <a:t>2</a:t>
            </a:r>
            <a:r>
              <a:rPr lang="en-IN" sz="2800" dirty="0">
                <a:solidFill>
                  <a:schemeClr val="bg1">
                    <a:lumMod val="95000"/>
                    <a:lumOff val="5000"/>
                  </a:schemeClr>
                </a:solidFill>
              </a:rPr>
              <a:t>. (Related to the temperature of frozen ground)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7476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74761" name="Picture 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57224" y="3786189"/>
            <a:ext cx="2332167" cy="500067"/>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0" y="0"/>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P</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800" b="0" i="0" u="none"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 ground pressure against the frozen wall in kg/cm</a:t>
            </a:r>
            <a:r>
              <a:rPr kumimoji="0" lang="en-US" sz="2800" b="0" i="0" u="none" strike="noStrike" cap="none" normalizeH="0" baseline="3000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2</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E </a:t>
            </a:r>
            <a:r>
              <a:rPr kumimoji="0" lang="en-US" sz="1400" b="0" i="0" u="none"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 </a:t>
            </a:r>
            <a:r>
              <a:rPr kumimoji="0" lang="en-US" sz="2800" b="0" i="0" u="none"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Thickness of frozen ground in meters.</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This formula gives the required wall thickness of frozen ground. This normally ranges from 2 to 6 meters depending upon pressure to be withstood.</a:t>
            </a:r>
            <a:r>
              <a:rPr lang="en-IN" sz="2800" dirty="0">
                <a:solidFill>
                  <a:schemeClr val="bg1">
                    <a:lumMod val="95000"/>
                    <a:lumOff val="5000"/>
                  </a:schemeClr>
                </a:solidFill>
              </a:rPr>
              <a:t> </a:t>
            </a:r>
            <a:endParaRPr lang="en-IN" sz="2800" dirty="0" smtClean="0">
              <a:solidFill>
                <a:schemeClr val="bg1">
                  <a:lumMod val="95000"/>
                  <a:lumOff val="5000"/>
                </a:schemeClr>
              </a:solidFill>
            </a:endParaRPr>
          </a:p>
          <a:p>
            <a:endParaRPr lang="en-IN" sz="1400" dirty="0" smtClean="0"/>
          </a:p>
          <a:p>
            <a:r>
              <a:rPr lang="en-IN" sz="2800" dirty="0" smtClean="0">
                <a:solidFill>
                  <a:schemeClr val="bg1">
                    <a:lumMod val="95000"/>
                    <a:lumOff val="5000"/>
                  </a:schemeClr>
                </a:solidFill>
              </a:rPr>
              <a:t>R1</a:t>
            </a:r>
            <a:r>
              <a:rPr lang="en-IN" sz="2800" dirty="0" smtClean="0"/>
              <a:t> </a:t>
            </a:r>
            <a:r>
              <a:rPr lang="en-IN" sz="2800" dirty="0">
                <a:solidFill>
                  <a:srgbClr val="002060"/>
                </a:solidFill>
              </a:rPr>
              <a:t>=</a:t>
            </a:r>
            <a:r>
              <a:rPr lang="en-IN" sz="2800" dirty="0"/>
              <a:t> </a:t>
            </a:r>
            <a:r>
              <a:rPr lang="en-IN" sz="2800" dirty="0">
                <a:solidFill>
                  <a:srgbClr val="C00000"/>
                </a:solidFill>
              </a:rPr>
              <a:t>R +.6E</a:t>
            </a:r>
          </a:p>
          <a:p>
            <a:endParaRPr lang="en-IN" sz="2800" dirty="0" smtClean="0"/>
          </a:p>
          <a:p>
            <a:r>
              <a:rPr lang="en-IN" sz="2800" dirty="0" smtClean="0">
                <a:solidFill>
                  <a:schemeClr val="bg1">
                    <a:lumMod val="95000"/>
                    <a:lumOff val="5000"/>
                  </a:schemeClr>
                </a:solidFill>
              </a:rPr>
              <a:t>R1</a:t>
            </a:r>
            <a:r>
              <a:rPr lang="en-IN" sz="2800" dirty="0" smtClean="0"/>
              <a:t> </a:t>
            </a:r>
            <a:r>
              <a:rPr lang="en-IN" sz="2800" dirty="0">
                <a:solidFill>
                  <a:srgbClr val="C00000"/>
                </a:solidFill>
              </a:rPr>
              <a:t>= Radius of circle on which freezing holes are to be located in meters.</a:t>
            </a:r>
          </a:p>
          <a:p>
            <a:endParaRPr lang="en-IN" sz="1400" dirty="0" smtClean="0"/>
          </a:p>
          <a:p>
            <a:r>
              <a:rPr lang="en-IN" sz="2800" dirty="0" smtClean="0">
                <a:solidFill>
                  <a:schemeClr val="bg1">
                    <a:lumMod val="95000"/>
                    <a:lumOff val="5000"/>
                  </a:schemeClr>
                </a:solidFill>
              </a:rPr>
              <a:t>R  </a:t>
            </a:r>
            <a:r>
              <a:rPr lang="en-IN" sz="2800" dirty="0" smtClean="0">
                <a:solidFill>
                  <a:srgbClr val="002060"/>
                </a:solidFill>
              </a:rPr>
              <a:t> </a:t>
            </a:r>
            <a:r>
              <a:rPr lang="en-IN" sz="2800" dirty="0">
                <a:solidFill>
                  <a:srgbClr val="002060"/>
                </a:solidFill>
              </a:rPr>
              <a:t>= </a:t>
            </a:r>
            <a:r>
              <a:rPr lang="en-IN" sz="2800" dirty="0">
                <a:solidFill>
                  <a:srgbClr val="C00000"/>
                </a:solidFill>
              </a:rPr>
              <a:t>Excavated radius of shaft in meters</a:t>
            </a:r>
          </a:p>
          <a:p>
            <a:endParaRPr lang="en-IN" sz="2800" dirty="0" smtClean="0">
              <a:solidFill>
                <a:srgbClr val="C00000"/>
              </a:solidFill>
            </a:endParaRPr>
          </a:p>
          <a:p>
            <a:r>
              <a:rPr lang="en-IN" sz="2800" dirty="0" smtClean="0">
                <a:solidFill>
                  <a:schemeClr val="bg1">
                    <a:lumMod val="95000"/>
                    <a:lumOff val="5000"/>
                  </a:schemeClr>
                </a:solidFill>
              </a:rPr>
              <a:t>E   </a:t>
            </a:r>
            <a:r>
              <a:rPr lang="en-IN" sz="2800" dirty="0" smtClean="0">
                <a:solidFill>
                  <a:srgbClr val="C00000"/>
                </a:solidFill>
              </a:rPr>
              <a:t> </a:t>
            </a:r>
            <a:r>
              <a:rPr lang="en-IN" sz="2800" dirty="0">
                <a:solidFill>
                  <a:srgbClr val="C00000"/>
                </a:solidFill>
              </a:rPr>
              <a:t>=Thickness of frozen ground in 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0" y="0"/>
            <a:ext cx="9144000" cy="67710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4000" b="0" i="1" u="none" strike="noStrike" cap="none" normalizeH="0" baseline="0" dirty="0" smtClean="0">
                <a:ln>
                  <a:noFill/>
                </a:ln>
                <a:solidFill>
                  <a:srgbClr val="002060"/>
                </a:solidFill>
                <a:effectLst/>
                <a:latin typeface="Calibri" pitchFamily="34" charset="0"/>
                <a:ea typeface="Calibri" pitchFamily="34" charset="0"/>
                <a:cs typeface="Times New Roman" pitchFamily="18" charset="0"/>
              </a:rPr>
              <a:t>What shafts do</a:t>
            </a:r>
            <a:endParaRPr kumimoji="0" lang="en-US" sz="4000"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Shafts, being links between pit-top and pit-bottom, have several important jobs to do</a:t>
            </a:r>
            <a:r>
              <a:rPr kumimoji="0" lang="en-US" sz="12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a:t>
            </a:r>
            <a:endParaRPr kumimoji="0" lang="en-US" sz="9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32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1.WINDING</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sz="2800" dirty="0">
                <a:solidFill>
                  <a:schemeClr val="bg1">
                    <a:lumMod val="95000"/>
                    <a:lumOff val="5000"/>
                  </a:schemeClr>
                </a:solidFill>
                <a:latin typeface="Calibri" pitchFamily="34" charset="0"/>
                <a:ea typeface="Calibri" pitchFamily="34" charset="0"/>
                <a:cs typeface="Times New Roman" pitchFamily="18" charset="0"/>
              </a:rPr>
              <a:t> </a:t>
            </a:r>
            <a:r>
              <a:rPr lang="en-US" sz="2800" dirty="0" smtClean="0">
                <a:solidFill>
                  <a:schemeClr val="bg1">
                    <a:lumMod val="95000"/>
                    <a:lumOff val="5000"/>
                  </a:schemeClr>
                </a:solidFill>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Providing ways for coal to be raised.</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-Providing ways for men to be lowered and raised.</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-Other winding (Supplies, machines, ponies etc.)</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32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2.PUMPING</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a:t>
            </a:r>
            <a:r>
              <a:rPr kumimoji="0" lang="en-US" sz="2800" b="0" i="0" u="none" strike="noStrike" cap="none" normalizeH="0" dirty="0" smtClean="0">
                <a:ln>
                  <a:noFill/>
                </a:ln>
                <a:solidFill>
                  <a:schemeClr val="bg1">
                    <a:lumMod val="95000"/>
                    <a:lumOff val="5000"/>
                  </a:schemeClr>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-Holding pipes for water which is pumped out of the mine for disposal.</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-Holding pipes for water which is taken down the mine for fire fighting, dust suppression, drinking water for ponies.</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0" y="0"/>
            <a:ext cx="8246168" cy="784830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Crushing strength of frozen saturated sand at 25</a:t>
            </a:r>
          </a:p>
          <a:p>
            <a:pPr fontAlgn="base">
              <a:spcBef>
                <a:spcPct val="0"/>
              </a:spcBef>
              <a:spcAft>
                <a:spcPct val="0"/>
              </a:spcAft>
            </a:pPr>
            <a:r>
              <a:rPr lang="en-IN" sz="2800" dirty="0">
                <a:solidFill>
                  <a:srgbClr val="C00000"/>
                </a:solidFill>
              </a:rPr>
              <a:t>170 </a:t>
            </a:r>
            <a:r>
              <a:rPr lang="en-IN" sz="2800" dirty="0" smtClean="0">
                <a:solidFill>
                  <a:srgbClr val="C00000"/>
                </a:solidFill>
              </a:rPr>
              <a:t>kg/cm</a:t>
            </a:r>
            <a:r>
              <a:rPr lang="en-IN" sz="2800" baseline="30000" dirty="0" smtClean="0">
                <a:solidFill>
                  <a:srgbClr val="C00000"/>
                </a:solidFill>
              </a:rPr>
              <a:t>2</a:t>
            </a:r>
          </a:p>
          <a:p>
            <a:pPr fontAlgn="base">
              <a:spcBef>
                <a:spcPct val="0"/>
              </a:spcBef>
              <a:spcAft>
                <a:spcPct val="0"/>
              </a:spcAft>
            </a:pPr>
            <a:endParaRPr lang="en-US" sz="2800" baseline="30000" dirty="0"/>
          </a:p>
          <a:p>
            <a:pPr fontAlgn="base">
              <a:spcBef>
                <a:spcPct val="0"/>
              </a:spcBef>
              <a:spcAft>
                <a:spcPct val="0"/>
              </a:spcAft>
            </a:pPr>
            <a:r>
              <a:rPr lang="en-IN" sz="2800" dirty="0">
                <a:solidFill>
                  <a:schemeClr val="bg1">
                    <a:lumMod val="95000"/>
                    <a:lumOff val="5000"/>
                  </a:schemeClr>
                </a:solidFill>
              </a:rPr>
              <a:t>Permissible stress (for above calculations</a:t>
            </a:r>
            <a:r>
              <a:rPr lang="en-IN" sz="2800" dirty="0" smtClean="0">
                <a:solidFill>
                  <a:schemeClr val="bg1">
                    <a:lumMod val="95000"/>
                    <a:lumOff val="5000"/>
                  </a:schemeClr>
                </a:solidFill>
              </a:rPr>
              <a:t>)</a:t>
            </a:r>
          </a:p>
          <a:p>
            <a:pPr fontAlgn="base">
              <a:spcBef>
                <a:spcPct val="0"/>
              </a:spcBef>
              <a:spcAft>
                <a:spcPct val="0"/>
              </a:spcAft>
            </a:pPr>
            <a:r>
              <a:rPr lang="en-IN" sz="2800" dirty="0">
                <a:solidFill>
                  <a:srgbClr val="C00000"/>
                </a:solidFill>
              </a:rPr>
              <a:t>30 kg/cm</a:t>
            </a:r>
            <a:r>
              <a:rPr lang="en-IN" sz="2800" baseline="30000" dirty="0">
                <a:solidFill>
                  <a:srgbClr val="C00000"/>
                </a:solidFill>
              </a:rPr>
              <a:t>2 </a:t>
            </a:r>
            <a:endParaRPr lang="en-IN" sz="2800" baseline="30000" dirty="0" smtClean="0">
              <a:solidFill>
                <a:srgbClr val="C00000"/>
              </a:solidFill>
            </a:endParaRPr>
          </a:p>
          <a:p>
            <a:pPr fontAlgn="base">
              <a:spcBef>
                <a:spcPct val="0"/>
              </a:spcBef>
              <a:spcAft>
                <a:spcPct val="0"/>
              </a:spcAft>
            </a:pPr>
            <a:endParaRPr lang="en-IN" sz="2800" baseline="30000" dirty="0"/>
          </a:p>
          <a:p>
            <a:pPr fontAlgn="base">
              <a:spcBef>
                <a:spcPct val="0"/>
              </a:spcBef>
              <a:spcAft>
                <a:spcPct val="0"/>
              </a:spcAft>
            </a:pPr>
            <a:r>
              <a:rPr lang="en-IN" sz="2800" dirty="0">
                <a:solidFill>
                  <a:schemeClr val="bg1">
                    <a:lumMod val="95000"/>
                    <a:lumOff val="5000"/>
                  </a:schemeClr>
                </a:solidFill>
              </a:rPr>
              <a:t>Crushing strength of frozen saturated sand at -</a:t>
            </a:r>
            <a:r>
              <a:rPr lang="en-IN" sz="2800" dirty="0" smtClean="0">
                <a:solidFill>
                  <a:schemeClr val="bg1">
                    <a:lumMod val="95000"/>
                    <a:lumOff val="5000"/>
                  </a:schemeClr>
                </a:solidFill>
              </a:rPr>
              <a:t>12</a:t>
            </a:r>
          </a:p>
          <a:p>
            <a:pPr fontAlgn="base">
              <a:spcBef>
                <a:spcPct val="0"/>
              </a:spcBef>
              <a:spcAft>
                <a:spcPct val="0"/>
              </a:spcAft>
            </a:pPr>
            <a:r>
              <a:rPr lang="en-IN" sz="2800" dirty="0">
                <a:solidFill>
                  <a:srgbClr val="C00000"/>
                </a:solidFill>
              </a:rPr>
              <a:t>115 kg/cm</a:t>
            </a:r>
            <a:r>
              <a:rPr lang="en-IN" sz="2800" baseline="30000" dirty="0">
                <a:solidFill>
                  <a:srgbClr val="C00000"/>
                </a:solidFill>
              </a:rPr>
              <a:t>2 </a:t>
            </a:r>
            <a:endParaRPr lang="en-IN" sz="2800" baseline="30000" dirty="0" smtClean="0">
              <a:solidFill>
                <a:srgbClr val="C00000"/>
              </a:solidFill>
            </a:endParaRPr>
          </a:p>
          <a:p>
            <a:pPr fontAlgn="base">
              <a:spcBef>
                <a:spcPct val="0"/>
              </a:spcBef>
              <a:spcAft>
                <a:spcPct val="0"/>
              </a:spcAft>
            </a:pPr>
            <a:endParaRPr lang="en-IN" sz="2800" baseline="30000" dirty="0"/>
          </a:p>
          <a:p>
            <a:pPr fontAlgn="base">
              <a:spcBef>
                <a:spcPct val="0"/>
              </a:spcBef>
              <a:spcAft>
                <a:spcPct val="0"/>
              </a:spcAft>
            </a:pPr>
            <a:r>
              <a:rPr lang="en-IN" sz="2800" dirty="0">
                <a:solidFill>
                  <a:schemeClr val="bg1">
                    <a:lumMod val="95000"/>
                    <a:lumOff val="5000"/>
                  </a:schemeClr>
                </a:solidFill>
              </a:rPr>
              <a:t>Permissible stress for calculation </a:t>
            </a:r>
            <a:endParaRPr lang="en-IN" sz="2800" dirty="0" smtClean="0">
              <a:solidFill>
                <a:schemeClr val="bg1">
                  <a:lumMod val="95000"/>
                  <a:lumOff val="5000"/>
                </a:schemeClr>
              </a:solidFill>
            </a:endParaRPr>
          </a:p>
          <a:p>
            <a:pPr fontAlgn="base">
              <a:spcBef>
                <a:spcPct val="0"/>
              </a:spcBef>
              <a:spcAft>
                <a:spcPct val="0"/>
              </a:spcAft>
            </a:pPr>
            <a:r>
              <a:rPr lang="en-IN" sz="2800" dirty="0">
                <a:solidFill>
                  <a:srgbClr val="C00000"/>
                </a:solidFill>
              </a:rPr>
              <a:t>about 20 kg/cm</a:t>
            </a:r>
            <a:r>
              <a:rPr lang="en-IN" sz="2800" baseline="30000" dirty="0">
                <a:solidFill>
                  <a:srgbClr val="C00000"/>
                </a:solidFill>
              </a:rPr>
              <a:t>2</a:t>
            </a:r>
            <a:endParaRPr lang="en-IN" sz="2800" dirty="0">
              <a:solidFill>
                <a:srgbClr val="C00000"/>
              </a:solidFill>
            </a:endParaRPr>
          </a:p>
          <a:p>
            <a:pPr fontAlgn="base">
              <a:spcBef>
                <a:spcPct val="0"/>
              </a:spcBef>
              <a:spcAft>
                <a:spcPct val="0"/>
              </a:spcAft>
            </a:pPr>
            <a:endParaRPr lang="en-IN" sz="2800" dirty="0" smtClean="0"/>
          </a:p>
          <a:p>
            <a:r>
              <a:rPr lang="en-IN" sz="2800" dirty="0">
                <a:solidFill>
                  <a:srgbClr val="00B050"/>
                </a:solidFill>
              </a:rPr>
              <a:t>Spacing of holes is 1 to 1.25 m distance. </a:t>
            </a:r>
            <a:endParaRPr lang="en-IN" sz="2800" dirty="0" smtClean="0">
              <a:solidFill>
                <a:srgbClr val="00B050"/>
              </a:solidFill>
            </a:endParaRPr>
          </a:p>
          <a:p>
            <a:endParaRPr lang="en-IN" sz="1400" dirty="0" smtClean="0">
              <a:solidFill>
                <a:srgbClr val="00B050"/>
              </a:solidFill>
            </a:endParaRPr>
          </a:p>
          <a:p>
            <a:r>
              <a:rPr lang="en-IN" sz="2800" dirty="0" smtClean="0">
                <a:solidFill>
                  <a:srgbClr val="00B050"/>
                </a:solidFill>
              </a:rPr>
              <a:t>Verticality </a:t>
            </a:r>
            <a:r>
              <a:rPr lang="en-IN" sz="2800" dirty="0">
                <a:solidFill>
                  <a:srgbClr val="00B050"/>
                </a:solidFill>
              </a:rPr>
              <a:t>of holes is to be maintained strictly.</a:t>
            </a:r>
          </a:p>
          <a:p>
            <a:endParaRPr lang="en-IN" sz="1400" dirty="0" smtClean="0">
              <a:solidFill>
                <a:srgbClr val="00B050"/>
              </a:solidFill>
            </a:endParaRPr>
          </a:p>
          <a:p>
            <a:r>
              <a:rPr lang="en-IN" sz="2800" dirty="0" smtClean="0">
                <a:solidFill>
                  <a:srgbClr val="00B050"/>
                </a:solidFill>
              </a:rPr>
              <a:t>Diameter </a:t>
            </a:r>
            <a:r>
              <a:rPr lang="en-IN" sz="2800" dirty="0">
                <a:solidFill>
                  <a:srgbClr val="00B050"/>
                </a:solidFill>
              </a:rPr>
              <a:t>of holes -120 to 150 mm</a:t>
            </a:r>
          </a:p>
          <a:p>
            <a:pPr fontAlgn="base">
              <a:spcBef>
                <a:spcPct val="0"/>
              </a:spcBef>
              <a:spcAft>
                <a:spcPct val="0"/>
              </a:spcAft>
            </a:pPr>
            <a:r>
              <a:rPr lang="en-IN" sz="2800" dirty="0" smtClean="0"/>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800" dirty="0">
                <a:latin typeface="Calibri" pitchFamily="34" charset="0"/>
                <a:cs typeface="Times New Roman" pitchFamily="18" charset="0"/>
              </a:rPr>
              <a:t> </a:t>
            </a:r>
            <a:r>
              <a:rPr lang="en-US" sz="2800" dirty="0" smtClean="0">
                <a:latin typeface="Calibri" pitchFamily="34" charset="0"/>
                <a:cs typeface="Times New Roman" pitchFamily="18"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089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715271" y="2357430"/>
            <a:ext cx="331213" cy="520477"/>
          </a:xfrm>
          <a:prstGeom prst="rect">
            <a:avLst/>
          </a:prstGeom>
          <a:noFill/>
        </p:spPr>
      </p:pic>
      <p:sp>
        <p:nvSpPr>
          <p:cNvPr id="80899" name="Rectangle 3"/>
          <p:cNvSpPr>
            <a:spLocks noChangeArrowheads="1"/>
          </p:cNvSpPr>
          <p:nvPr/>
        </p:nvSpPr>
        <p:spPr bwMode="auto">
          <a:xfrm>
            <a:off x="0" y="209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r>
              <a:rPr kumimoji="0" lang="en-US" sz="9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000892" y="142852"/>
            <a:ext cx="285752" cy="449039"/>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a:off x="0" y="0"/>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125 mm dia pipes containing inside a 50 mm dia alkathine (plastic) tube are installed in the drill holes. Cola brine solution goes to the bottom of the pipe through the plastic tube and then rises through the plastic tube and then rises through the outer pipe cooling the ground during its passage and return to the surface.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nvSpPr>
        <p:spPr bwMode="auto">
          <a:xfrm>
            <a:off x="0" y="0"/>
            <a:ext cx="9144000"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                     Freezing plant</a:t>
            </a:r>
            <a:endParaRPr kumimoji="0" lang="en-US" sz="4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The plant consists of a compressor for compressing the freezing medium which is generally Ammonia gas or carbon dioxide. The compressed ammonia gas or carbon dioxide is then passed through a heat exchanger where it is cooled with running water at ambient temperature.</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solidFill>
                <a:schemeClr val="bg1">
                  <a:lumMod val="95000"/>
                  <a:lumOff val="5000"/>
                </a:schemeClr>
              </a:solidFill>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The gas then changes to liquid. The liquefied gas then passes through a regulator valve into a low pressure zone where it is again converted in to gaseous form. </a:t>
            </a:r>
            <a:r>
              <a:rPr lang="en-IN" sz="2800" dirty="0">
                <a:solidFill>
                  <a:schemeClr val="bg1">
                    <a:lumMod val="95000"/>
                    <a:lumOff val="5000"/>
                  </a:schemeClr>
                </a:solidFill>
              </a:rPr>
              <a:t>During this conversion it absorbs heat from the brine solution passing through a second heat exchanger and thus cools the brine solution. This cold brine solution is circulated through freezing holes to freeze the ground.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4290"/>
            <a:ext cx="9144000" cy="6124754"/>
          </a:xfrm>
          <a:prstGeom prst="rect">
            <a:avLst/>
          </a:prstGeom>
        </p:spPr>
        <p:txBody>
          <a:bodyPr wrap="square">
            <a:spAutoFit/>
          </a:bodyPr>
          <a:lstStyle/>
          <a:p>
            <a:r>
              <a:rPr lang="en-IN" sz="2800" dirty="0">
                <a:solidFill>
                  <a:schemeClr val="bg1">
                    <a:lumMod val="95000"/>
                    <a:lumOff val="5000"/>
                  </a:schemeClr>
                </a:solidFill>
              </a:rPr>
              <a:t>With plants using ammonia gas as freezing medium brine can be cooled to -</a:t>
            </a:r>
            <a:r>
              <a:rPr lang="en-IN" sz="2800" dirty="0" smtClean="0">
                <a:solidFill>
                  <a:schemeClr val="bg1">
                    <a:lumMod val="95000"/>
                    <a:lumOff val="5000"/>
                  </a:schemeClr>
                </a:solidFill>
              </a:rPr>
              <a:t>25</a:t>
            </a:r>
            <a:r>
              <a:rPr lang="en-IN" sz="2800" dirty="0">
                <a:solidFill>
                  <a:schemeClr val="bg1">
                    <a:lumMod val="95000"/>
                    <a:lumOff val="5000"/>
                  </a:schemeClr>
                </a:solidFill>
              </a:rPr>
              <a:t> </a:t>
            </a:r>
            <a:r>
              <a:rPr lang="en-IN" sz="2800" dirty="0" smtClean="0">
                <a:solidFill>
                  <a:schemeClr val="bg1">
                    <a:lumMod val="95000"/>
                    <a:lumOff val="5000"/>
                  </a:schemeClr>
                </a:solidFill>
              </a:rPr>
              <a:t>C enabling </a:t>
            </a:r>
            <a:r>
              <a:rPr lang="en-IN" sz="2800" dirty="0">
                <a:solidFill>
                  <a:schemeClr val="bg1">
                    <a:lumMod val="95000"/>
                    <a:lumOff val="5000"/>
                  </a:schemeClr>
                </a:solidFill>
              </a:rPr>
              <a:t>the ground to be frozen to </a:t>
            </a:r>
            <a:r>
              <a:rPr lang="en-IN" sz="2800" dirty="0" smtClean="0">
                <a:solidFill>
                  <a:schemeClr val="bg1">
                    <a:lumMod val="95000"/>
                    <a:lumOff val="5000"/>
                  </a:schemeClr>
                </a:solidFill>
              </a:rPr>
              <a:t>12 to 18 C.</a:t>
            </a:r>
            <a:r>
              <a:rPr lang="en-IN" sz="2800" dirty="0">
                <a:solidFill>
                  <a:schemeClr val="bg1">
                    <a:lumMod val="95000"/>
                    <a:lumOff val="5000"/>
                  </a:schemeClr>
                </a:solidFill>
              </a:rPr>
              <a:t> </a:t>
            </a:r>
            <a:endParaRPr lang="en-IN" sz="2800" dirty="0" smtClean="0">
              <a:solidFill>
                <a:schemeClr val="bg1">
                  <a:lumMod val="95000"/>
                  <a:lumOff val="5000"/>
                </a:schemeClr>
              </a:solidFill>
            </a:endParaRPr>
          </a:p>
          <a:p>
            <a:endParaRPr lang="en-IN" sz="1400" dirty="0" smtClean="0">
              <a:solidFill>
                <a:schemeClr val="bg1">
                  <a:lumMod val="95000"/>
                  <a:lumOff val="5000"/>
                </a:schemeClr>
              </a:solidFill>
            </a:endParaRPr>
          </a:p>
          <a:p>
            <a:r>
              <a:rPr lang="en-IN" sz="2800" dirty="0" smtClean="0">
                <a:solidFill>
                  <a:schemeClr val="bg1">
                    <a:lumMod val="95000"/>
                    <a:lumOff val="5000"/>
                  </a:schemeClr>
                </a:solidFill>
              </a:rPr>
              <a:t>The </a:t>
            </a:r>
            <a:r>
              <a:rPr lang="en-IN" sz="2800" dirty="0">
                <a:solidFill>
                  <a:schemeClr val="bg1">
                    <a:lumMod val="95000"/>
                    <a:lumOff val="5000"/>
                  </a:schemeClr>
                </a:solidFill>
              </a:rPr>
              <a:t>plants using carbon dioxide as freezing medium brine can be cooled to -</a:t>
            </a:r>
            <a:r>
              <a:rPr lang="en-IN" sz="2800" dirty="0" smtClean="0">
                <a:solidFill>
                  <a:schemeClr val="bg1">
                    <a:lumMod val="95000"/>
                    <a:lumOff val="5000"/>
                  </a:schemeClr>
                </a:solidFill>
              </a:rPr>
              <a:t>50 C </a:t>
            </a:r>
            <a:r>
              <a:rPr lang="en-IN" sz="2800" dirty="0">
                <a:solidFill>
                  <a:schemeClr val="bg1">
                    <a:lumMod val="95000"/>
                    <a:lumOff val="5000"/>
                  </a:schemeClr>
                </a:solidFill>
              </a:rPr>
              <a:t>and ground can be frozen </a:t>
            </a:r>
            <a:r>
              <a:rPr lang="en-IN" sz="2800" dirty="0" smtClean="0">
                <a:solidFill>
                  <a:schemeClr val="bg1">
                    <a:lumMod val="95000"/>
                    <a:lumOff val="5000"/>
                  </a:schemeClr>
                </a:solidFill>
              </a:rPr>
              <a:t>to 25 to 30 C. </a:t>
            </a:r>
            <a:r>
              <a:rPr lang="en-IN" sz="2800" dirty="0">
                <a:solidFill>
                  <a:schemeClr val="bg1">
                    <a:lumMod val="95000"/>
                    <a:lumOff val="5000"/>
                  </a:schemeClr>
                </a:solidFill>
              </a:rPr>
              <a:t>The carbon dioxide plants are used for freezing grounds having rapid movements of water or where ground water contains dissolved salts. </a:t>
            </a:r>
            <a:endParaRPr lang="en-IN" sz="2800" dirty="0" smtClean="0">
              <a:solidFill>
                <a:schemeClr val="bg1">
                  <a:lumMod val="95000"/>
                  <a:lumOff val="5000"/>
                </a:schemeClr>
              </a:solidFill>
            </a:endParaRPr>
          </a:p>
          <a:p>
            <a:endParaRPr lang="en-IN" sz="1400" dirty="0" smtClean="0">
              <a:solidFill>
                <a:schemeClr val="bg1">
                  <a:lumMod val="95000"/>
                  <a:lumOff val="5000"/>
                </a:schemeClr>
              </a:solidFill>
            </a:endParaRPr>
          </a:p>
          <a:p>
            <a:r>
              <a:rPr lang="en-IN" sz="2800" dirty="0" smtClean="0">
                <a:solidFill>
                  <a:schemeClr val="bg1">
                    <a:lumMod val="95000"/>
                    <a:lumOff val="5000"/>
                  </a:schemeClr>
                </a:solidFill>
              </a:rPr>
              <a:t>Carbon </a:t>
            </a:r>
            <a:r>
              <a:rPr lang="en-IN" sz="2800" dirty="0">
                <a:solidFill>
                  <a:schemeClr val="bg1">
                    <a:lumMod val="95000"/>
                    <a:lumOff val="5000"/>
                  </a:schemeClr>
                </a:solidFill>
              </a:rPr>
              <a:t>dioxide is to be compressed to greater pressure compared to ammonia gas and also requires large quantities of cooling water for cooling the compressed gas.</a:t>
            </a:r>
          </a:p>
          <a:p>
            <a:r>
              <a:rPr lang="en-IN" sz="2800" dirty="0" smtClean="0">
                <a:solidFill>
                  <a:schemeClr val="bg1">
                    <a:lumMod val="95000"/>
                    <a:lumOff val="5000"/>
                  </a:schemeClr>
                </a:solidFill>
              </a:rPr>
              <a:t>  </a:t>
            </a:r>
            <a:endParaRPr lang="en-IN" sz="2800" dirty="0">
              <a:solidFill>
                <a:schemeClr val="bg1">
                  <a:lumMod val="95000"/>
                  <a:lumOff val="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ChangeArrowheads="1"/>
          </p:cNvSpPr>
          <p:nvPr/>
        </p:nvSpPr>
        <p:spPr bwMode="auto">
          <a:xfrm>
            <a:off x="0" y="0"/>
            <a:ext cx="9144000" cy="62786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            Capacity of freezing plant</a:t>
            </a:r>
            <a:endParaRPr kumimoji="0" lang="en-US" sz="4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B050"/>
                </a:solidFill>
                <a:effectLst/>
                <a:latin typeface="Calibri" pitchFamily="34" charset="0"/>
                <a:ea typeface="Times New Roman" pitchFamily="18" charset="0"/>
                <a:cs typeface="Times New Roman" pitchFamily="18" charset="0"/>
              </a:rPr>
              <a:t>The capacity of the plants depends on the following factors:</a:t>
            </a:r>
            <a:endParaRPr kumimoji="0" lang="en-US" sz="2800" b="0" i="0" u="none" strike="noStrike" cap="none" normalizeH="0" baseline="0" dirty="0" smtClean="0">
              <a:ln>
                <a:noFill/>
              </a:ln>
              <a:solidFill>
                <a:srgbClr val="00B05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Thickness of the frozen ground.</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Temperature of strata T.</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Temperature of brine t.</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Period over which the ground is to be frozen.</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Relevant values of specific heat and latent heat</a:t>
            </a:r>
            <a:r>
              <a:rPr kumimoji="0" lang="en-US" sz="12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endParaRPr lang="en-US" sz="1200" dirty="0">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rgbClr val="00B050"/>
                </a:solidFill>
                <a:effectLst/>
                <a:latin typeface="Calibri" pitchFamily="34" charset="0"/>
                <a:ea typeface="Times New Roman" pitchFamily="18" charset="0"/>
                <a:cs typeface="Times New Roman" pitchFamily="18" charset="0"/>
              </a:rPr>
              <a:t>Specific heats are considered to as follows:</a:t>
            </a:r>
            <a:endParaRPr kumimoji="0" lang="en-US" sz="2800" b="0" i="0" u="none" strike="noStrike" cap="none" normalizeH="0" baseline="0" dirty="0" smtClean="0">
              <a:ln>
                <a:noFill/>
              </a:ln>
              <a:solidFill>
                <a:srgbClr val="00B05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Water   - 1 kilocalorie/kg</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Ice         - 0.5 kilocalorie/kg</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Strata   - 0.2 kilocalorie/kg</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Latent heat of specification – 80 kilocalorie/kg of water</a:t>
            </a:r>
            <a:r>
              <a:rPr kumimoji="0" lang="en-US" sz="12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a:t>
            </a:r>
            <a:endParaRPr kumimoji="0" lang="en-US" sz="1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ChangeArrowheads="1"/>
          </p:cNvSpPr>
          <p:nvPr/>
        </p:nvSpPr>
        <p:spPr bwMode="auto">
          <a:xfrm>
            <a:off x="0" y="0"/>
            <a:ext cx="9144000" cy="50475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Water content in strata</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Normally water content in the strata is around 15%. Freezing capacity required is highly influenced by the water content. If water content in strata increases from 15 to 20% the plant capacity increases about 25%.</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Period of freezing varies from 2 to 6 months depending on plant capacity, water content in strata and required thickness of the frozen ground. A shaft taking 10 weeks to freeze may take 10 months to thaw unless hot air or warm water is circulated through freezing tubes.</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ChangeArrowheads="1"/>
          </p:cNvSpPr>
          <p:nvPr/>
        </p:nvSpPr>
        <p:spPr bwMode="auto">
          <a:xfrm>
            <a:off x="0" y="0"/>
            <a:ext cx="914400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Brine: -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800" dirty="0">
                <a:solidFill>
                  <a:schemeClr val="bg1">
                    <a:lumMod val="95000"/>
                    <a:lumOff val="5000"/>
                  </a:schemeClr>
                </a:solidFill>
                <a:latin typeface="Calibri" pitchFamily="34" charset="0"/>
                <a:ea typeface="Times New Roman" pitchFamily="18" charset="0"/>
                <a:cs typeface="Times New Roman" pitchFamily="18" charset="0"/>
              </a:rPr>
              <a:t>I</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t is solution of calcium chloride in water. It is non toxic, non- inflammable and non- explosive.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To monitor the freezing ground two observation holes are made outside the circle of the freezing tubes. The temperature of the brine entering the hole and while coming out is also constantly monitored. Brine is circulated in the beginning through only 4 to 6 holes located diametrically opposite and then as freezing progresses it is circulated through more and more adjoining holes finally completing the circle of frozen ground.</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A hydrostatic lining has to be installed in the shaft which may consist of tubbing, or reinforced concrete lining.</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ChangeArrowheads="1"/>
          </p:cNvSpPr>
          <p:nvPr/>
        </p:nvSpPr>
        <p:spPr bwMode="auto">
          <a:xfrm>
            <a:off x="0" y="0"/>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3600" b="0" i="1" u="none"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Shaft sinking with cement injection of strata</a:t>
            </a:r>
            <a:endParaRPr kumimoji="0" lang="en-US" sz="36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Cement injection is effective for strong fissured rocks. It is not suitable for quick sand.</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Cement injection may be done from the surface or in stages from the bottom of the shaft being sunk. If holes are drilled from the surface 10 to 15 holes 0f 100 mm dia are drilled with special rigs for the full depth of fissured rock.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If</a:t>
            </a:r>
            <a:r>
              <a:rPr kumimoji="0" lang="en-US" sz="14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holes are drilled from the bottom of the shaft larger number of small dia holes says 15 to 30 holes of 50 mm dia are drilled with help of heavy rock drills. For cement injection in stages each stage is of 15 to 20 m depth. While injecting from shaft bottom it should be insured that shaft is provided with a strong lining and a concrete plug at the base.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0" y="0"/>
            <a:ext cx="9144000" cy="63401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Grouting pipes are cast in the base plug or large dia holes are drilled in the plug to fix the grouting pipes. These grouting pipes are provided with valves to control inrush of water. Holes for injection of cement are drilled trough the valve and grouting pipes. Precautions are similar to those taken while drilling from underground workings to tap accumulation of water under pressure.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Injection pumps having capacity ranging from 100 to 500 litres per minute at pressure up to 100 atmospheres are used.</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First 5 to 10% grout solution is injected and is followed by richer mixtures. In normal cases up to 50% solution is used which means 100kg cement in 100 litres of water. The richest slurry, which can be injected, contains 100 kg cement in 45 litres of water which means 68% solution.</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ChangeArrowheads="1"/>
          </p:cNvSpPr>
          <p:nvPr/>
        </p:nvSpPr>
        <p:spPr bwMode="auto">
          <a:xfrm>
            <a:off x="0" y="0"/>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For ordinary fissures quantities of cement required may vary from 2 to 15 tonnes per meter of shaft. For larger fissures even 100 tonnes of cement may be required per meter of shaft.</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For very fine grained strata a pre-treatment is required is required to facilitate injection of cement. The treatment is called silicanisation. Solutions of sodium silicate and aluminium  sulphate are injected alternately.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The</a:t>
            </a:r>
            <a:r>
              <a:rPr kumimoji="0" lang="en-US" sz="14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Times New Roman" pitchFamily="18" charset="0"/>
                <a:cs typeface="Times New Roman" pitchFamily="18" charset="0"/>
              </a:rPr>
              <a:t>chemical reactions form aluminium silicate which acts as lubricant and enables cement to be injected. For general porous strata required quantity of cement can be estimated based on porosity and considering a 3 m wide zone around the shaft to be injected. However such calculations in case of fissured rocks are not possible.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0"/>
            <a:ext cx="9144000" cy="45858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32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3.POWER</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-Holding pipes for compressed air which is forced down the mine.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-Holding cables for electricity which is taken down the mine.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32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4.SIGNALLING</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-Holding telephone and other signaling wires</a:t>
            </a:r>
            <a:r>
              <a:rPr kumimoji="0" lang="en-US" sz="12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a:t>
            </a:r>
            <a:endParaRPr kumimoji="0" lang="en-US" sz="9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32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5.VENTILATION</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-Taking fresh air into the mine.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-Bringing used air out of the mine.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0"/>
            <a:ext cx="9144000"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                 Why pair of shafts? </a:t>
            </a:r>
            <a:r>
              <a:rPr lang="en-US" sz="4000" i="1" dirty="0">
                <a:solidFill>
                  <a:srgbClr val="C00000"/>
                </a:solidFill>
                <a:latin typeface="Calibri" pitchFamily="34" charset="0"/>
                <a:ea typeface="Calibri" pitchFamily="34" charset="0"/>
                <a:cs typeface="Times New Roman" pitchFamily="18" charset="0"/>
              </a:rPr>
              <a:t> </a:t>
            </a:r>
            <a:endParaRPr kumimoji="0" lang="en-US" sz="4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A</a:t>
            </a:r>
            <a:r>
              <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mine has to have at least a pair of shafts. The law says there must be two ways of entering and leaving a mine. If, for example, the winding breaks down in one shaft, then the men can be raised through the other. Ventilation is the other reason.</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Fresh air has to be taken into the mine and used air brought out of the mine. So, one shaft is needed for fresh air to go down. This is called the ‘downcast’ shaft and is marked D.C. on mine plans. The colour for fresh or intake air on plans is BLUE.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0"/>
            <a:ext cx="9144000" cy="63401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800" dirty="0">
              <a:solidFill>
                <a:schemeClr val="bg1">
                  <a:lumMod val="95000"/>
                  <a:lumOff val="5000"/>
                </a:schemeClr>
              </a:solidFill>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800" dirty="0">
              <a:solidFill>
                <a:schemeClr val="bg1">
                  <a:lumMod val="95000"/>
                  <a:lumOff val="5000"/>
                </a:schemeClr>
              </a:solidFill>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800" dirty="0">
              <a:solidFill>
                <a:schemeClr val="bg1">
                  <a:lumMod val="95000"/>
                  <a:lumOff val="5000"/>
                </a:schemeClr>
              </a:solidFill>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From D.C pit-bottom the air splits into separate streams, each stream going round one district – giving oxygen to men, ponies and flame safety lamps; cooling them and the machines; collecting moisture, dust and dangerous gases.</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When the air has done its work and has become used air, another shaft is needed for it to come up.</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This is called the ‘up cast’ shaft and is marked U.C. on the mine plans. The colour used air on plans is Red for return.</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
        <p:nvSpPr>
          <p:cNvPr id="4198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1986" name="Picture 0" descr="PIC1.jpg"/>
          <p:cNvPicPr>
            <a:picLocks noChangeAspect="1" noChangeArrowheads="1"/>
          </p:cNvPicPr>
          <p:nvPr/>
        </p:nvPicPr>
        <p:blipFill>
          <a:blip r:embed="rId2"/>
          <a:srcRect/>
          <a:stretch>
            <a:fillRect/>
          </a:stretch>
        </p:blipFill>
        <p:spPr bwMode="auto">
          <a:xfrm>
            <a:off x="1285852" y="500042"/>
            <a:ext cx="7000924" cy="207857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                            Winding</a:t>
            </a:r>
            <a:endParaRPr kumimoji="0" lang="en-US" sz="4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A pair of shafts is necessary also for the winding that has to be done. While coal is being raised in one shaft, some men and supplies can be lowered and raised in the other shaft at the same time. In this way the coal is moved to the surface without interruption.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Since</a:t>
            </a:r>
            <a:r>
              <a:rPr kumimoji="0" lang="en-US" sz="14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 tubs cannot run up or down a shaft, they are put in lifts called ‘cages’. As the cage carrying full tubs comes up, another empty tub goes down.</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lvl="0" eaLnBrk="0" fontAlgn="base" hangingPunct="0">
              <a:spcBef>
                <a:spcPct val="0"/>
              </a:spcBef>
              <a:spcAft>
                <a:spcPct val="0"/>
              </a:spcAf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Cages can have one or more decks, taking one or more tubs per deck. With multi-deck cages special arrangements can be made to enable the tubs to enter the cage decks simultaneously</a:t>
            </a:r>
            <a:r>
              <a:rPr kumimoji="0" lang="en-US" sz="12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a:t>
            </a:r>
            <a:r>
              <a:rPr lang="en-IN" dirty="0"/>
              <a:t> </a:t>
            </a:r>
            <a:endParaRPr lang="en-IN" dirty="0" smtClean="0"/>
          </a:p>
          <a:p>
            <a:pPr lvl="0" eaLnBrk="0" fontAlgn="base" hangingPunct="0">
              <a:spcBef>
                <a:spcPct val="0"/>
              </a:spcBef>
              <a:spcAft>
                <a:spcPct val="0"/>
              </a:spcAft>
            </a:pPr>
            <a:r>
              <a:rPr lang="en-IN" sz="2800" dirty="0" smtClean="0">
                <a:solidFill>
                  <a:schemeClr val="bg1">
                    <a:lumMod val="95000"/>
                    <a:lumOff val="5000"/>
                  </a:schemeClr>
                </a:solidFill>
              </a:rPr>
              <a:t>Usually </a:t>
            </a:r>
            <a:r>
              <a:rPr lang="en-IN" sz="2800" dirty="0">
                <a:solidFill>
                  <a:schemeClr val="bg1">
                    <a:lumMod val="95000"/>
                    <a:lumOff val="5000"/>
                  </a:schemeClr>
                </a:solidFill>
              </a:rPr>
              <a:t>the cages pass one another halfway in the shaft. </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0" y="0"/>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 Each cage is suspended on a steel winding rope which passes over a pulley in the headgear, each cage must be supported from underneath by catches or ‘</a:t>
            </a:r>
            <a:r>
              <a:rPr kumimoji="0" lang="en-US" sz="2800" b="0" i="0" u="none" strike="noStrike" cap="none" normalizeH="0" baseline="0" dirty="0" err="1" smtClean="0">
                <a:ln>
                  <a:noFill/>
                </a:ln>
                <a:solidFill>
                  <a:schemeClr val="bg1">
                    <a:lumMod val="95000"/>
                    <a:lumOff val="5000"/>
                  </a:schemeClr>
                </a:solidFill>
                <a:effectLst/>
                <a:latin typeface="Calibri" pitchFamily="34" charset="0"/>
                <a:ea typeface="Calibri" pitchFamily="34" charset="0"/>
                <a:cs typeface="Times New Roman" pitchFamily="18" charset="0"/>
              </a:rPr>
              <a:t>keps</a:t>
            </a: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There are many kinds of headgears, but whatever the design, headgears have to withstand a very great load – sometimes over 100 tonnes. In a headgear the feet of the back stays are set well back for strength. A headgear provides height above ground level not only for unloading tubes but also for avoiding what is known as overwind.  Should the cage be wound up too far, a detaching hook detaches the rope from the cage; the rope flies over the pulley and the cage is supported in the headgear on the ‘detaching the hook plate’.</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lumMod val="95000"/>
                    <a:lumOff val="5000"/>
                  </a:schemeClr>
                </a:solidFill>
                <a:effectLst/>
                <a:latin typeface="Calibri" pitchFamily="34" charset="0"/>
                <a:ea typeface="Calibri" pitchFamily="34" charset="0"/>
                <a:cs typeface="Times New Roman" pitchFamily="18" charset="0"/>
              </a:rPr>
              <a:t>Special equipment is fitted to the winding engine to control the overwinds and to slow down the cage considerably before landing when the men   are being wound. Winding engines are driven by steam or electricity.</a:t>
            </a:r>
            <a:endParaRPr kumimoji="0" lang="en-US" sz="2800" b="0" i="0" u="none" strike="noStrike" cap="none" normalizeH="0" baseline="0" dirty="0" smtClean="0">
              <a:ln>
                <a:noFill/>
              </a:ln>
              <a:solidFill>
                <a:schemeClr val="bg1">
                  <a:lumMod val="95000"/>
                  <a:lumOff val="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194</TotalTime>
  <Words>4117</Words>
  <Application>Microsoft Office PowerPoint</Application>
  <PresentationFormat>On-screen Show (4:3)</PresentationFormat>
  <Paragraphs>250</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Apex</vt:lpstr>
      <vt:lpstr>Shaft sinking presentation by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Shafts also hold pipes for clean water which is taken down the mine for fire fighting, dust suppression, and drinking water for ponies. </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Shankar</dc:creator>
  <cp:lastModifiedBy>rcc</cp:lastModifiedBy>
  <cp:revision>26</cp:revision>
  <dcterms:created xsi:type="dcterms:W3CDTF">2009-02-03T18:44:29Z</dcterms:created>
  <dcterms:modified xsi:type="dcterms:W3CDTF">2018-09-12T09:07:09Z</dcterms:modified>
</cp:coreProperties>
</file>