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94" r:id="rId2"/>
    <p:sldId id="256" r:id="rId3"/>
    <p:sldId id="257" r:id="rId4"/>
    <p:sldId id="258" r:id="rId5"/>
    <p:sldId id="268" r:id="rId6"/>
    <p:sldId id="259" r:id="rId7"/>
    <p:sldId id="263" r:id="rId8"/>
    <p:sldId id="260" r:id="rId9"/>
    <p:sldId id="261" r:id="rId10"/>
    <p:sldId id="262" r:id="rId11"/>
    <p:sldId id="264" r:id="rId12"/>
    <p:sldId id="265" r:id="rId13"/>
    <p:sldId id="267" r:id="rId14"/>
    <p:sldId id="266" r:id="rId15"/>
    <p:sldId id="269" r:id="rId16"/>
    <p:sldId id="270" r:id="rId17"/>
    <p:sldId id="271" r:id="rId18"/>
    <p:sldId id="272" r:id="rId19"/>
    <p:sldId id="273" r:id="rId20"/>
    <p:sldId id="274" r:id="rId21"/>
    <p:sldId id="286" r:id="rId22"/>
    <p:sldId id="287" r:id="rId23"/>
    <p:sldId id="275" r:id="rId24"/>
    <p:sldId id="276" r:id="rId25"/>
    <p:sldId id="288" r:id="rId26"/>
    <p:sldId id="277" r:id="rId27"/>
    <p:sldId id="278" r:id="rId28"/>
    <p:sldId id="289" r:id="rId29"/>
    <p:sldId id="279" r:id="rId30"/>
    <p:sldId id="280" r:id="rId31"/>
    <p:sldId id="290" r:id="rId32"/>
    <p:sldId id="281" r:id="rId33"/>
    <p:sldId id="282" r:id="rId34"/>
    <p:sldId id="291" r:id="rId35"/>
    <p:sldId id="284" r:id="rId36"/>
    <p:sldId id="293" r:id="rId37"/>
    <p:sldId id="292" r:id="rId38"/>
    <p:sldId id="28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B6833A-32E3-4B9C-86C1-C78AAB4E9EEB}" type="datetimeFigureOut">
              <a:rPr lang="en-US" smtClean="0"/>
              <a:pPr/>
              <a:t>12-Sep-18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6535DB-1BD1-41A2-BA5F-A9033BCDE236}" type="slidenum">
              <a:rPr lang="en-US" smtClean="0"/>
              <a:pPr/>
              <a:t>‹#›</a:t>
            </a:fld>
            <a:endParaRPr lang="en-US"/>
          </a:p>
        </p:txBody>
      </p:sp>
    </p:spTree>
    <p:extLst>
      <p:ext uri="{BB962C8B-B14F-4D97-AF65-F5344CB8AC3E}">
        <p14:creationId xmlns="" xmlns:p14="http://schemas.microsoft.com/office/powerpoint/2010/main" val="395849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6535DB-1BD1-41A2-BA5F-A9033BCDE236}" type="slidenum">
              <a:rPr lang="en-US" smtClean="0"/>
              <a:pPr/>
              <a:t>2</a:t>
            </a:fld>
            <a:endParaRPr lang="en-US"/>
          </a:p>
        </p:txBody>
      </p:sp>
    </p:spTree>
    <p:extLst>
      <p:ext uri="{BB962C8B-B14F-4D97-AF65-F5344CB8AC3E}">
        <p14:creationId xmlns="" xmlns:p14="http://schemas.microsoft.com/office/powerpoint/2010/main" val="57017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6535DB-1BD1-41A2-BA5F-A9033BCDE236}" type="slidenum">
              <a:rPr lang="en-US" smtClean="0"/>
              <a:pPr/>
              <a:t>3</a:t>
            </a:fld>
            <a:endParaRPr lang="en-US"/>
          </a:p>
        </p:txBody>
      </p:sp>
    </p:spTree>
    <p:extLst>
      <p:ext uri="{BB962C8B-B14F-4D97-AF65-F5344CB8AC3E}">
        <p14:creationId xmlns="" xmlns:p14="http://schemas.microsoft.com/office/powerpoint/2010/main" val="325530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16535DB-1BD1-41A2-BA5F-A9033BCDE236}"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16535DB-1BD1-41A2-BA5F-A9033BCDE236}"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BB49DB-6C4D-4AAF-BD8F-1A804693691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23B1-7454-44DC-803C-5EB1FCBE51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B49DB-6C4D-4AAF-BD8F-1A804693691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23B1-7454-44DC-803C-5EB1FCBE51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BBB49DB-6C4D-4AAF-BD8F-1A804693691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23B1-7454-44DC-803C-5EB1FCBE51E9}"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B49DB-6C4D-4AAF-BD8F-1A804693691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23B1-7454-44DC-803C-5EB1FCBE51E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BB49DB-6C4D-4AAF-BD8F-1A804693691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123B1-7454-44DC-803C-5EB1FCBE51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BBB49DB-6C4D-4AAF-BD8F-1A804693691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123B1-7454-44DC-803C-5EB1FCBE51E9}"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BB49DB-6C4D-4AAF-BD8F-1A8046936914}"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123B1-7454-44DC-803C-5EB1FCBE51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BB49DB-6C4D-4AAF-BD8F-1A8046936914}"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123B1-7454-44DC-803C-5EB1FCBE51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BBB49DB-6C4D-4AAF-BD8F-1A8046936914}"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123B1-7454-44DC-803C-5EB1FCBE51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BBB49DB-6C4D-4AAF-BD8F-1A804693691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123B1-7454-44DC-803C-5EB1FCBE51E9}"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BB49DB-6C4D-4AAF-BD8F-1A804693691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123B1-7454-44DC-803C-5EB1FCBE51E9}"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BBB49DB-6C4D-4AAF-BD8F-1A8046936914}" type="datetimeFigureOut">
              <a:rPr lang="en-US" smtClean="0"/>
              <a:pPr/>
              <a:t>12-Sep-18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25123B1-7454-44DC-803C-5EB1FCBE51E9}"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2438400"/>
            <a:ext cx="8077200" cy="2062103"/>
          </a:xfrm>
          <a:prstGeom prst="rect">
            <a:avLst/>
          </a:prstGeom>
        </p:spPr>
        <p:txBody>
          <a:bodyPr wrap="square">
            <a:spAutoFit/>
          </a:bodyPr>
          <a:lstStyle/>
          <a:p>
            <a:r>
              <a:rPr lang="en-US" sz="3200" dirty="0" smtClean="0"/>
              <a:t>A comparison of this cost with the estimated costs of other types of mechanism should result in a selection giving the lowest cost and meeting the overall job requirements.</a:t>
            </a:r>
            <a:endParaRPr lang="en-US" sz="3200" dirty="0"/>
          </a:p>
        </p:txBody>
      </p:sp>
    </p:spTree>
    <p:extLst>
      <p:ext uri="{BB962C8B-B14F-4D97-AF65-F5344CB8AC3E}">
        <p14:creationId xmlns="" xmlns:p14="http://schemas.microsoft.com/office/powerpoint/2010/main" val="1699916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1771"/>
            <a:ext cx="6781800" cy="1015663"/>
          </a:xfrm>
          <a:prstGeom prst="rect">
            <a:avLst/>
          </a:prstGeom>
          <a:noFill/>
        </p:spPr>
        <p:txBody>
          <a:bodyPr wrap="square" rtlCol="0">
            <a:spAutoFit/>
          </a:bodyPr>
          <a:lstStyle/>
          <a:p>
            <a:r>
              <a:rPr lang="en-US" sz="3200" b="1" u="sng" dirty="0" smtClean="0"/>
              <a:t>Applicability</a:t>
            </a:r>
          </a:p>
          <a:p>
            <a:endParaRPr lang="en-US" sz="2800" b="1" dirty="0"/>
          </a:p>
        </p:txBody>
      </p:sp>
      <p:sp>
        <p:nvSpPr>
          <p:cNvPr id="4" name="TextBox 3"/>
          <p:cNvSpPr txBox="1"/>
          <p:nvPr/>
        </p:nvSpPr>
        <p:spPr>
          <a:xfrm>
            <a:off x="228600" y="838200"/>
            <a:ext cx="8686800" cy="6124754"/>
          </a:xfrm>
          <a:prstGeom prst="rect">
            <a:avLst/>
          </a:prstGeom>
          <a:noFill/>
        </p:spPr>
        <p:txBody>
          <a:bodyPr wrap="square" rtlCol="0">
            <a:spAutoFit/>
          </a:bodyPr>
          <a:lstStyle/>
          <a:p>
            <a:r>
              <a:rPr lang="en-US" sz="2800" dirty="0" smtClean="0"/>
              <a:t>1.LHD is a wheel mounted machine ,so the condition of the floor should be good.</a:t>
            </a:r>
          </a:p>
          <a:p>
            <a:r>
              <a:rPr lang="en-US" sz="2800" dirty="0" smtClean="0"/>
              <a:t>2.The limiting gradient for LHD is 1 in 7.</a:t>
            </a:r>
          </a:p>
          <a:p>
            <a:r>
              <a:rPr lang="en-US" sz="2800" dirty="0" smtClean="0"/>
              <a:t>3.The height of working for LHD </a:t>
            </a:r>
            <a:r>
              <a:rPr lang="en-US" sz="2800" dirty="0"/>
              <a:t> </a:t>
            </a:r>
            <a:r>
              <a:rPr lang="en-US" sz="2800" dirty="0" smtClean="0"/>
              <a:t>≥ 2.5m</a:t>
            </a:r>
          </a:p>
          <a:p>
            <a:r>
              <a:rPr lang="en-US" sz="2800" dirty="0" smtClean="0"/>
              <a:t>4.The maximum gradient for SDL should be 1 in 5</a:t>
            </a:r>
          </a:p>
          <a:p>
            <a:r>
              <a:rPr lang="en-US" sz="2800" dirty="0" smtClean="0"/>
              <a:t>5.The general height of working for SDL is 2.3m and in case of low profile SDL it is 1.5m.</a:t>
            </a:r>
          </a:p>
          <a:p>
            <a:r>
              <a:rPr lang="en-US" sz="2800" dirty="0" smtClean="0"/>
              <a:t>6.In watery floor condition the tire mounted LHD skids, so crawler mounted SDL is preferred.</a:t>
            </a:r>
          </a:p>
          <a:p>
            <a:r>
              <a:rPr lang="en-US" sz="2800" dirty="0" smtClean="0"/>
              <a:t>7.Normally the production of SDL is 105-111te/day whereas in case of LHD it is 195-205te/day. (A=78%,U=50%)</a:t>
            </a:r>
          </a:p>
          <a:p>
            <a:r>
              <a:rPr lang="en-US" sz="2800" dirty="0" smtClean="0"/>
              <a:t>8.The travelling distance should be less for both the machines(normally 40-50m).</a:t>
            </a:r>
            <a:endParaRPr lang="en-US" sz="2800" dirty="0"/>
          </a:p>
        </p:txBody>
      </p:sp>
    </p:spTree>
    <p:extLst>
      <p:ext uri="{BB962C8B-B14F-4D97-AF65-F5344CB8AC3E}">
        <p14:creationId xmlns="" xmlns:p14="http://schemas.microsoft.com/office/powerpoint/2010/main" val="259973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0"/>
            <a:ext cx="8382000" cy="646331"/>
          </a:xfrm>
          <a:prstGeom prst="rect">
            <a:avLst/>
          </a:prstGeom>
          <a:noFill/>
        </p:spPr>
        <p:txBody>
          <a:bodyPr wrap="square" rtlCol="0">
            <a:spAutoFit/>
          </a:bodyPr>
          <a:lstStyle/>
          <a:p>
            <a:r>
              <a:rPr lang="en-US" u="sng" dirty="0" smtClean="0"/>
              <a:t>Calculation of SDL and LHD productivity</a:t>
            </a:r>
          </a:p>
          <a:p>
            <a:endParaRPr lang="en-US" u="sng" dirty="0"/>
          </a:p>
        </p:txBody>
      </p:sp>
      <p:sp>
        <p:nvSpPr>
          <p:cNvPr id="3" name="TextBox 2"/>
          <p:cNvSpPr txBox="1"/>
          <p:nvPr/>
        </p:nvSpPr>
        <p:spPr>
          <a:xfrm>
            <a:off x="446314" y="2932330"/>
            <a:ext cx="7924800" cy="3693319"/>
          </a:xfrm>
          <a:prstGeom prst="rect">
            <a:avLst/>
          </a:prstGeom>
          <a:noFill/>
        </p:spPr>
        <p:txBody>
          <a:bodyPr wrap="square" rtlCol="0">
            <a:spAutoFit/>
          </a:bodyPr>
          <a:lstStyle/>
          <a:p>
            <a:r>
              <a:rPr lang="en-US" dirty="0" smtClean="0"/>
              <a:t>Machine parameters</a:t>
            </a:r>
          </a:p>
          <a:p>
            <a:pPr marL="285750" lvl="0" indent="-285750">
              <a:buFont typeface="Wingdings" pitchFamily="2" charset="2"/>
              <a:buChar char="Ø"/>
            </a:pPr>
            <a:r>
              <a:rPr lang="en-US" dirty="0"/>
              <a:t>Bucket capacity in m3</a:t>
            </a:r>
          </a:p>
          <a:p>
            <a:pPr marL="285750" lvl="0" indent="-285750">
              <a:buFont typeface="Wingdings" pitchFamily="2" charset="2"/>
              <a:buChar char="Ø"/>
            </a:pPr>
            <a:r>
              <a:rPr lang="en-US" dirty="0"/>
              <a:t>Fill factor, </a:t>
            </a:r>
            <a:endParaRPr lang="en-US" dirty="0" smtClean="0"/>
          </a:p>
          <a:p>
            <a:pPr marL="285750" lvl="0" indent="-285750">
              <a:buFont typeface="Wingdings" pitchFamily="2" charset="2"/>
              <a:buChar char="Ø"/>
            </a:pPr>
            <a:r>
              <a:rPr lang="en-US" dirty="0" smtClean="0"/>
              <a:t>Swell factor</a:t>
            </a:r>
            <a:endParaRPr lang="en-US" dirty="0"/>
          </a:p>
          <a:p>
            <a:pPr marL="285750" lvl="0" indent="-285750">
              <a:buFont typeface="Wingdings" pitchFamily="2" charset="2"/>
              <a:buChar char="Ø"/>
            </a:pPr>
            <a:r>
              <a:rPr lang="en-US" dirty="0"/>
              <a:t>Cycle time, which is the sum of:</a:t>
            </a:r>
          </a:p>
          <a:p>
            <a:pPr marL="285750" lvl="0" indent="-285750">
              <a:buFont typeface="Wingdings" pitchFamily="2" charset="2"/>
              <a:buChar char="Ø"/>
            </a:pPr>
            <a:r>
              <a:rPr lang="en-US" dirty="0"/>
              <a:t>Loading</a:t>
            </a:r>
          </a:p>
          <a:p>
            <a:pPr marL="285750" lvl="0" indent="-285750">
              <a:buFont typeface="Wingdings" pitchFamily="2" charset="2"/>
              <a:buChar char="Ø"/>
            </a:pPr>
            <a:r>
              <a:rPr lang="en-US" dirty="0"/>
              <a:t>Hauling</a:t>
            </a:r>
          </a:p>
          <a:p>
            <a:pPr marL="285750" lvl="0" indent="-285750">
              <a:buFont typeface="Wingdings" pitchFamily="2" charset="2"/>
              <a:buChar char="Ø"/>
            </a:pPr>
            <a:r>
              <a:rPr lang="en-US" dirty="0"/>
              <a:t>Dumping and</a:t>
            </a:r>
          </a:p>
          <a:p>
            <a:pPr marL="285750" lvl="0" indent="-285750">
              <a:buFont typeface="Wingdings" pitchFamily="2" charset="2"/>
              <a:buChar char="Ø"/>
            </a:pPr>
            <a:r>
              <a:rPr lang="en-US" dirty="0"/>
              <a:t>Return time of machine.</a:t>
            </a:r>
          </a:p>
          <a:p>
            <a:pPr marL="285750" lvl="0" indent="-285750">
              <a:buFont typeface="Wingdings" pitchFamily="2" charset="2"/>
              <a:buChar char="Ø"/>
            </a:pPr>
            <a:r>
              <a:rPr lang="en-US" dirty="0"/>
              <a:t>Hauling </a:t>
            </a:r>
            <a:r>
              <a:rPr lang="en-US" dirty="0" smtClean="0"/>
              <a:t>distance</a:t>
            </a:r>
          </a:p>
          <a:p>
            <a:pPr marL="285750" lvl="0" indent="-285750">
              <a:buFont typeface="Wingdings" pitchFamily="2" charset="2"/>
              <a:buChar char="Ø"/>
            </a:pPr>
            <a:r>
              <a:rPr lang="en-US" dirty="0" smtClean="0"/>
              <a:t>Density of coal</a:t>
            </a:r>
            <a:endParaRPr lang="en-US" baseline="30000" dirty="0"/>
          </a:p>
          <a:p>
            <a:endParaRPr lang="en-US" dirty="0" smtClean="0"/>
          </a:p>
          <a:p>
            <a:endParaRPr lang="en-US" dirty="0"/>
          </a:p>
        </p:txBody>
      </p:sp>
    </p:spTree>
    <p:extLst>
      <p:ext uri="{BB962C8B-B14F-4D97-AF65-F5344CB8AC3E}">
        <p14:creationId xmlns="" xmlns:p14="http://schemas.microsoft.com/office/powerpoint/2010/main" val="2870283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14612" y="428604"/>
            <a:ext cx="3429024" cy="1107996"/>
          </a:xfrm>
          <a:prstGeom prst="rect">
            <a:avLst/>
          </a:prstGeom>
        </p:spPr>
        <p:txBody>
          <a:bodyPr wrap="square">
            <a:spAutoFit/>
          </a:bodyPr>
          <a:lstStyle/>
          <a:p>
            <a:r>
              <a:rPr lang="en-US" sz="2200" b="1" dirty="0" smtClean="0">
                <a:solidFill>
                  <a:prstClr val="black"/>
                </a:solidFill>
                <a:latin typeface="Vijaya" pitchFamily="34" charset="0"/>
                <a:ea typeface="Calibri" pitchFamily="34" charset="0"/>
                <a:cs typeface="Vijaya" pitchFamily="34" charset="0"/>
              </a:rPr>
              <a:t>KHOTTADIH COLLIERY, ECL                                         SEAM NO. R-VI                                                PIT NO. 1  face no.1</a:t>
            </a:r>
            <a:endParaRPr lang="en-IN" dirty="0"/>
          </a:p>
        </p:txBody>
      </p:sp>
      <p:graphicFrame>
        <p:nvGraphicFramePr>
          <p:cNvPr id="7" name="Table 6"/>
          <p:cNvGraphicFramePr>
            <a:graphicFrameLocks noGrp="1"/>
          </p:cNvGraphicFramePr>
          <p:nvPr/>
        </p:nvGraphicFramePr>
        <p:xfrm>
          <a:off x="785786" y="1500174"/>
          <a:ext cx="7929617" cy="5103857"/>
        </p:xfrm>
        <a:graphic>
          <a:graphicData uri="http://schemas.openxmlformats.org/drawingml/2006/table">
            <a:tbl>
              <a:tblPr/>
              <a:tblGrid>
                <a:gridCol w="1247227"/>
                <a:gridCol w="1275015"/>
                <a:gridCol w="1353479"/>
                <a:gridCol w="1298717"/>
                <a:gridCol w="1494875"/>
                <a:gridCol w="1260304"/>
              </a:tblGrid>
              <a:tr h="957311">
                <a:tc>
                  <a:txBody>
                    <a:bodyPr/>
                    <a:lstStyle/>
                    <a:p>
                      <a:pPr algn="l">
                        <a:lnSpc>
                          <a:spcPct val="115000"/>
                        </a:lnSpc>
                        <a:spcAft>
                          <a:spcPts val="0"/>
                        </a:spcAft>
                      </a:pPr>
                      <a:r>
                        <a:rPr lang="en-US" sz="1400" dirty="0">
                          <a:latin typeface="Calibri"/>
                          <a:ea typeface="Calibri"/>
                          <a:cs typeface="Times New Roman"/>
                        </a:rPr>
                        <a:t>Trip No.</a:t>
                      </a:r>
                      <a:endParaRPr lang="en-IN" sz="90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Dump Time</a:t>
                      </a:r>
                      <a:endParaRPr lang="en-IN" sz="900">
                        <a:latin typeface="Calibri"/>
                        <a:ea typeface="Calibri"/>
                        <a:cs typeface="Times New Roman"/>
                      </a:endParaRPr>
                    </a:p>
                    <a:p>
                      <a:pPr algn="l">
                        <a:lnSpc>
                          <a:spcPct val="115000"/>
                        </a:lnSpc>
                        <a:spcAft>
                          <a:spcPts val="0"/>
                        </a:spcAft>
                      </a:pPr>
                      <a:r>
                        <a:rPr lang="en-US" sz="1400">
                          <a:latin typeface="Calibri"/>
                          <a:ea typeface="Calibri"/>
                          <a:cs typeface="Times New Roman"/>
                        </a:rPr>
                        <a:t>(in secs)</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Empty haul time (in secs)</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dirty="0">
                          <a:latin typeface="Calibri"/>
                          <a:ea typeface="Calibri"/>
                          <a:cs typeface="Times New Roman"/>
                        </a:rPr>
                        <a:t>Loading Time</a:t>
                      </a:r>
                      <a:endParaRPr lang="en-IN" sz="900" dirty="0">
                        <a:latin typeface="Calibri"/>
                        <a:ea typeface="Calibri"/>
                        <a:cs typeface="Times New Roman"/>
                      </a:endParaRPr>
                    </a:p>
                    <a:p>
                      <a:pPr algn="l">
                        <a:lnSpc>
                          <a:spcPct val="115000"/>
                        </a:lnSpc>
                        <a:spcAft>
                          <a:spcPts val="0"/>
                        </a:spcAft>
                      </a:pPr>
                      <a:r>
                        <a:rPr lang="en-US" sz="1400" dirty="0">
                          <a:latin typeface="Calibri"/>
                          <a:ea typeface="Calibri"/>
                          <a:cs typeface="Times New Roman"/>
                        </a:rPr>
                        <a:t>(in </a:t>
                      </a:r>
                      <a:r>
                        <a:rPr lang="en-US" sz="1400" dirty="0" err="1" smtClean="0">
                          <a:latin typeface="Calibri"/>
                          <a:ea typeface="Calibri"/>
                          <a:cs typeface="Times New Roman"/>
                        </a:rPr>
                        <a:t>secs</a:t>
                      </a:r>
                      <a:r>
                        <a:rPr lang="en-US" sz="1400" dirty="0" smtClean="0">
                          <a:latin typeface="Calibri"/>
                          <a:ea typeface="Calibri"/>
                          <a:cs typeface="Times New Roman"/>
                        </a:rPr>
                        <a:t> )</a:t>
                      </a:r>
                      <a:endParaRPr lang="en-IN" sz="90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Loading haul time (in secs)</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Idle Time</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738">
                <a:tc>
                  <a:txBody>
                    <a:bodyPr/>
                    <a:lstStyle/>
                    <a:p>
                      <a:pPr algn="l">
                        <a:lnSpc>
                          <a:spcPct val="115000"/>
                        </a:lnSpc>
                        <a:spcAft>
                          <a:spcPts val="0"/>
                        </a:spcAft>
                      </a:pPr>
                      <a:r>
                        <a:rPr lang="en-US" sz="1400">
                          <a:latin typeface="Calibri"/>
                          <a:ea typeface="Calibri"/>
                          <a:cs typeface="Times New Roman"/>
                        </a:rPr>
                        <a:t>1.</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12</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2x60=120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dirty="0">
                          <a:latin typeface="Calibri"/>
                          <a:ea typeface="Calibri"/>
                          <a:cs typeface="Times New Roman"/>
                        </a:rPr>
                        <a:t>6</a:t>
                      </a:r>
                      <a:endParaRPr lang="en-IN" sz="90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3x60=180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781">
                <a:tc>
                  <a:txBody>
                    <a:bodyPr/>
                    <a:lstStyle/>
                    <a:p>
                      <a:pPr algn="l">
                        <a:lnSpc>
                          <a:spcPct val="115000"/>
                        </a:lnSpc>
                        <a:spcAft>
                          <a:spcPts val="0"/>
                        </a:spcAft>
                      </a:pPr>
                      <a:r>
                        <a:rPr lang="en-US" sz="1400">
                          <a:latin typeface="Calibri"/>
                          <a:ea typeface="Calibri"/>
                          <a:cs typeface="Times New Roman"/>
                        </a:rPr>
                        <a:t>2.</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15</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2x60=120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3x160=180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568">
                <a:tc>
                  <a:txBody>
                    <a:bodyPr/>
                    <a:lstStyle/>
                    <a:p>
                      <a:pPr algn="l">
                        <a:lnSpc>
                          <a:spcPct val="115000"/>
                        </a:lnSpc>
                        <a:spcAft>
                          <a:spcPts val="0"/>
                        </a:spcAft>
                      </a:pPr>
                      <a:r>
                        <a:rPr lang="en-US" sz="1400">
                          <a:latin typeface="Calibri"/>
                          <a:ea typeface="Calibri"/>
                          <a:cs typeface="Times New Roman"/>
                        </a:rPr>
                        <a:t>3.</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15</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2x60=120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3x60=180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471">
                <a:tc>
                  <a:txBody>
                    <a:bodyPr/>
                    <a:lstStyle/>
                    <a:p>
                      <a:pPr algn="l">
                        <a:lnSpc>
                          <a:spcPct val="115000"/>
                        </a:lnSpc>
                        <a:spcAft>
                          <a:spcPts val="0"/>
                        </a:spcAft>
                      </a:pPr>
                      <a:r>
                        <a:rPr lang="en-US" sz="1400">
                          <a:latin typeface="Calibri"/>
                          <a:ea typeface="Calibri"/>
                          <a:cs typeface="Times New Roman"/>
                        </a:rPr>
                        <a:t>4.</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dirty="0">
                          <a:latin typeface="Calibri"/>
                          <a:ea typeface="Calibri"/>
                          <a:cs typeface="Times New Roman"/>
                        </a:rPr>
                        <a:t>15</a:t>
                      </a:r>
                      <a:endParaRPr lang="en-IN" sz="90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2x60=120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7</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3x60=180</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80">
                <a:tc>
                  <a:txBody>
                    <a:bodyPr/>
                    <a:lstStyle/>
                    <a:p>
                      <a:pPr algn="l">
                        <a:lnSpc>
                          <a:spcPct val="115000"/>
                        </a:lnSpc>
                        <a:spcAft>
                          <a:spcPts val="0"/>
                        </a:spcAft>
                      </a:pPr>
                      <a:r>
                        <a:rPr lang="en-US" sz="1400">
                          <a:latin typeface="Calibri"/>
                          <a:ea typeface="Calibri"/>
                          <a:cs typeface="Times New Roman"/>
                        </a:rPr>
                        <a:t>5.</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13</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dirty="0">
                          <a:latin typeface="Calibri"/>
                          <a:ea typeface="Calibri"/>
                          <a:cs typeface="Times New Roman"/>
                        </a:rPr>
                        <a:t>2x60=120</a:t>
                      </a:r>
                      <a:endParaRPr lang="en-IN" sz="900" b="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dirty="0">
                          <a:latin typeface="Calibri"/>
                          <a:ea typeface="Calibri"/>
                          <a:cs typeface="Times New Roman"/>
                        </a:rPr>
                        <a:t>8</a:t>
                      </a:r>
                      <a:endParaRPr lang="en-IN" sz="900" b="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a:latin typeface="Calibri"/>
                          <a:ea typeface="Calibri"/>
                          <a:cs typeface="Times New Roman"/>
                        </a:rPr>
                        <a:t>3x60=180</a:t>
                      </a:r>
                      <a:endParaRPr lang="en-IN" sz="900" b="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80">
                <a:tc>
                  <a:txBody>
                    <a:bodyPr/>
                    <a:lstStyle/>
                    <a:p>
                      <a:pPr algn="l">
                        <a:lnSpc>
                          <a:spcPct val="115000"/>
                        </a:lnSpc>
                        <a:spcAft>
                          <a:spcPts val="0"/>
                        </a:spcAft>
                      </a:pPr>
                      <a:r>
                        <a:rPr lang="en-US" sz="1400">
                          <a:latin typeface="Calibri"/>
                          <a:ea typeface="Calibri"/>
                          <a:cs typeface="Times New Roman"/>
                        </a:rPr>
                        <a:t>6.</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13</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a:latin typeface="Calibri"/>
                          <a:ea typeface="Calibri"/>
                          <a:cs typeface="Times New Roman"/>
                        </a:rPr>
                        <a:t>2x60=120</a:t>
                      </a:r>
                      <a:endParaRPr lang="en-IN" sz="900" b="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dirty="0">
                          <a:latin typeface="Calibri"/>
                          <a:ea typeface="Calibri"/>
                          <a:cs typeface="Times New Roman"/>
                        </a:rPr>
                        <a:t>6</a:t>
                      </a:r>
                      <a:endParaRPr lang="en-IN" sz="900" b="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dirty="0">
                          <a:latin typeface="Calibri"/>
                          <a:ea typeface="Calibri"/>
                          <a:cs typeface="Times New Roman"/>
                        </a:rPr>
                        <a:t>3x60=180</a:t>
                      </a:r>
                      <a:endParaRPr lang="en-IN" sz="900" b="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4428">
                <a:tc>
                  <a:txBody>
                    <a:bodyPr/>
                    <a:lstStyle/>
                    <a:p>
                      <a:pPr algn="l">
                        <a:lnSpc>
                          <a:spcPct val="115000"/>
                        </a:lnSpc>
                        <a:spcAft>
                          <a:spcPts val="0"/>
                        </a:spcAft>
                      </a:pPr>
                      <a:r>
                        <a:rPr lang="en-US" sz="1400">
                          <a:latin typeface="Calibri"/>
                          <a:ea typeface="Calibri"/>
                          <a:cs typeface="Times New Roman"/>
                        </a:rPr>
                        <a:t>7.</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a:latin typeface="Calibri"/>
                          <a:ea typeface="Calibri"/>
                          <a:cs typeface="Times New Roman"/>
                        </a:rPr>
                        <a:t>15</a:t>
                      </a:r>
                      <a:endParaRPr lang="en-IN" sz="90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a:latin typeface="Calibri"/>
                          <a:ea typeface="Calibri"/>
                          <a:cs typeface="Times New Roman"/>
                        </a:rPr>
                        <a:t>2x60=120</a:t>
                      </a:r>
                      <a:endParaRPr lang="en-IN" sz="900" b="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a:latin typeface="Calibri"/>
                          <a:ea typeface="Calibri"/>
                          <a:cs typeface="Times New Roman"/>
                        </a:rPr>
                        <a:t>7</a:t>
                      </a:r>
                      <a:endParaRPr lang="en-IN" sz="900" b="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400" b="0" dirty="0">
                          <a:latin typeface="Calibri"/>
                          <a:ea typeface="Calibri"/>
                          <a:cs typeface="Times New Roman"/>
                        </a:rPr>
                        <a:t>3x60=180</a:t>
                      </a:r>
                      <a:endParaRPr lang="en-IN" sz="900" b="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IN" sz="900" dirty="0">
                        <a:latin typeface="Calibri"/>
                        <a:ea typeface="Calibri"/>
                        <a:cs typeface="Times New Roman"/>
                      </a:endParaRPr>
                    </a:p>
                  </a:txBody>
                  <a:tcPr marL="53733" marR="53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290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84957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71678"/>
            <a:ext cx="7315200" cy="954107"/>
          </a:xfrm>
          <a:prstGeom prst="rect">
            <a:avLst/>
          </a:prstGeom>
          <a:noFill/>
        </p:spPr>
        <p:txBody>
          <a:bodyPr wrap="square" rtlCol="0">
            <a:spAutoFit/>
          </a:bodyPr>
          <a:lstStyle/>
          <a:p>
            <a:endParaRPr lang="en-US" sz="2800" dirty="0" smtClean="0"/>
          </a:p>
          <a:p>
            <a:endParaRPr lang="en-US" sz="2800" dirty="0" smtClean="0"/>
          </a:p>
        </p:txBody>
      </p:sp>
      <p:sp>
        <p:nvSpPr>
          <p:cNvPr id="4" name="Rectangle 3"/>
          <p:cNvSpPr/>
          <p:nvPr/>
        </p:nvSpPr>
        <p:spPr>
          <a:xfrm>
            <a:off x="428596" y="1142984"/>
            <a:ext cx="8286808" cy="4154984"/>
          </a:xfrm>
          <a:prstGeom prst="rect">
            <a:avLst/>
          </a:prstGeom>
        </p:spPr>
        <p:txBody>
          <a:bodyPr wrap="square">
            <a:spAutoFit/>
          </a:bodyPr>
          <a:lstStyle/>
          <a:p>
            <a:pPr lvl="0" fontAlgn="base">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Face dimension: 4.1x4.8</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LHD make: EIMCO</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No. of holes: 16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 Bucket Capacity: 1 m</a:t>
            </a:r>
            <a:r>
              <a:rPr lang="en-US" sz="2400" baseline="30000" dirty="0" smtClean="0">
                <a:solidFill>
                  <a:prstClr val="black"/>
                </a:solidFill>
                <a:latin typeface="Agency FB" pitchFamily="34" charset="0"/>
                <a:ea typeface="Calibri" pitchFamily="34" charset="0"/>
                <a:cs typeface="Times New Roman" pitchFamily="18" charset="0"/>
              </a:rPr>
              <a:t>3</a:t>
            </a:r>
            <a:endParaRPr lang="en-US" sz="900" baseline="300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Drilling pattern: wedge</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Drilling time: 20-30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Explosive loading time: 30-35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Blasting time: 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Fume clearance time: 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Dressing: 10 min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Haul distance: 25+12.5= 37.5m</a:t>
            </a:r>
            <a:endParaRPr lang="en-US" sz="900" dirty="0" smtClean="0">
              <a:solidFill>
                <a:prstClr val="black"/>
              </a:solidFill>
              <a:latin typeface="Arial" pitchFamily="34" charset="0"/>
              <a:cs typeface="Arial" pitchFamily="34" charset="0"/>
            </a:endParaRPr>
          </a:p>
        </p:txBody>
      </p:sp>
    </p:spTree>
    <p:extLst>
      <p:ext uri="{BB962C8B-B14F-4D97-AF65-F5344CB8AC3E}">
        <p14:creationId xmlns="" xmlns:p14="http://schemas.microsoft.com/office/powerpoint/2010/main" val="1788378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71480"/>
            <a:ext cx="7286676" cy="1477328"/>
          </a:xfrm>
          <a:prstGeom prst="rect">
            <a:avLst/>
          </a:prstGeom>
          <a:noFill/>
        </p:spPr>
        <p:txBody>
          <a:bodyPr wrap="square" rtlCol="0">
            <a:spAutoFit/>
          </a:bodyPr>
          <a:lstStyle/>
          <a:p>
            <a:r>
              <a:rPr lang="en-US" b="1" dirty="0" smtClean="0"/>
              <a:t>KHOTTADIH COLLIERY, ECL                                         SEAM NO. R-VI                                                PIT NO. 1                                                                                                                                               LEVEL: 49/2</a:t>
            </a:r>
            <a:endParaRPr lang="en-IN" dirty="0" smtClean="0"/>
          </a:p>
          <a:p>
            <a:r>
              <a:rPr lang="en-US" b="1" i="1" dirty="0" smtClean="0"/>
              <a:t>FACE NO. 2</a:t>
            </a:r>
            <a:endParaRPr lang="en-IN" dirty="0" smtClean="0"/>
          </a:p>
          <a:p>
            <a:endParaRPr lang="en-IN" dirty="0"/>
          </a:p>
        </p:txBody>
      </p:sp>
      <p:graphicFrame>
        <p:nvGraphicFramePr>
          <p:cNvPr id="5" name="Table 4"/>
          <p:cNvGraphicFramePr>
            <a:graphicFrameLocks noGrp="1"/>
          </p:cNvGraphicFramePr>
          <p:nvPr/>
        </p:nvGraphicFramePr>
        <p:xfrm>
          <a:off x="285720" y="1785924"/>
          <a:ext cx="8643997" cy="3549284"/>
        </p:xfrm>
        <a:graphic>
          <a:graphicData uri="http://schemas.openxmlformats.org/drawingml/2006/table">
            <a:tbl>
              <a:tblPr/>
              <a:tblGrid>
                <a:gridCol w="1229510"/>
                <a:gridCol w="1325734"/>
                <a:gridCol w="1617965"/>
                <a:gridCol w="1405029"/>
                <a:gridCol w="1789027"/>
                <a:gridCol w="1276732"/>
              </a:tblGrid>
              <a:tr h="1161699">
                <a:tc>
                  <a:txBody>
                    <a:bodyPr/>
                    <a:lstStyle/>
                    <a:p>
                      <a:pPr>
                        <a:lnSpc>
                          <a:spcPct val="115000"/>
                        </a:lnSpc>
                        <a:spcAft>
                          <a:spcPts val="0"/>
                        </a:spcAft>
                      </a:pPr>
                      <a:r>
                        <a:rPr lang="en-US" sz="1400" dirty="0">
                          <a:latin typeface="Calibri"/>
                          <a:ea typeface="Calibri"/>
                          <a:cs typeface="Times New Roman"/>
                        </a:rPr>
                        <a:t>Trip No.</a:t>
                      </a:r>
                      <a:endParaRPr lang="en-IN" sz="800" dirty="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Dump Time</a:t>
                      </a:r>
                      <a:endParaRPr lang="en-IN" sz="800">
                        <a:latin typeface="Calibri"/>
                        <a:ea typeface="Calibri"/>
                        <a:cs typeface="Times New Roman"/>
                      </a:endParaRPr>
                    </a:p>
                    <a:p>
                      <a:pPr>
                        <a:lnSpc>
                          <a:spcPct val="115000"/>
                        </a:lnSpc>
                        <a:spcAft>
                          <a:spcPts val="0"/>
                        </a:spcAft>
                      </a:pPr>
                      <a:r>
                        <a:rPr lang="en-US" sz="1400">
                          <a:latin typeface="Calibri"/>
                          <a:ea typeface="Calibri"/>
                          <a:cs typeface="Times New Roman"/>
                        </a:rPr>
                        <a:t>(in secs)</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Empty haul time (in secs)</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Loading Time</a:t>
                      </a:r>
                      <a:endParaRPr lang="en-IN" sz="800">
                        <a:latin typeface="Calibri"/>
                        <a:ea typeface="Calibri"/>
                        <a:cs typeface="Times New Roman"/>
                      </a:endParaRPr>
                    </a:p>
                    <a:p>
                      <a:pPr>
                        <a:lnSpc>
                          <a:spcPct val="115000"/>
                        </a:lnSpc>
                        <a:spcAft>
                          <a:spcPts val="0"/>
                        </a:spcAft>
                      </a:pPr>
                      <a:r>
                        <a:rPr lang="en-US" sz="1400">
                          <a:latin typeface="Calibri"/>
                          <a:ea typeface="Calibri"/>
                          <a:cs typeface="Times New Roman"/>
                        </a:rPr>
                        <a:t>(in secs)</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Loading haul time (in secs)</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Idle Time</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598">
                <a:tc>
                  <a:txBody>
                    <a:bodyPr/>
                    <a:lstStyle/>
                    <a:p>
                      <a:pPr>
                        <a:lnSpc>
                          <a:spcPct val="115000"/>
                        </a:lnSpc>
                        <a:spcAft>
                          <a:spcPts val="0"/>
                        </a:spcAft>
                      </a:pPr>
                      <a:r>
                        <a:rPr lang="en-US" sz="1400">
                          <a:latin typeface="Calibri"/>
                          <a:ea typeface="Calibri"/>
                          <a:cs typeface="Times New Roman"/>
                        </a:rPr>
                        <a:t>1.</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25</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5x60=300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smtClean="0">
                          <a:latin typeface="Calibri"/>
                          <a:ea typeface="Calibri"/>
                          <a:cs typeface="Times New Roman"/>
                        </a:rPr>
                        <a:t>7</a:t>
                      </a:r>
                      <a:endParaRPr lang="en-IN" sz="800" dirty="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latin typeface="Calibri"/>
                          <a:ea typeface="Calibri"/>
                          <a:cs typeface="Times New Roman"/>
                        </a:rPr>
                        <a:t>7</a:t>
                      </a:r>
                      <a:r>
                        <a:rPr lang="en-US" sz="1400">
                          <a:latin typeface="Calibri"/>
                          <a:ea typeface="Calibri"/>
                          <a:cs typeface="Times New Roman"/>
                        </a:rPr>
                        <a:t>x60=420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484">
                <a:tc>
                  <a:txBody>
                    <a:bodyPr/>
                    <a:lstStyle/>
                    <a:p>
                      <a:pPr>
                        <a:lnSpc>
                          <a:spcPct val="115000"/>
                        </a:lnSpc>
                        <a:spcAft>
                          <a:spcPts val="0"/>
                        </a:spcAft>
                      </a:pPr>
                      <a:r>
                        <a:rPr lang="en-US" sz="1400">
                          <a:latin typeface="Calibri"/>
                          <a:ea typeface="Calibri"/>
                          <a:cs typeface="Times New Roman"/>
                        </a:rPr>
                        <a:t>2.</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24</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5x60=300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smtClean="0">
                          <a:latin typeface="Calibri"/>
                          <a:ea typeface="Calibri"/>
                          <a:cs typeface="Times New Roman"/>
                        </a:rPr>
                        <a:t>9</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latin typeface="Calibri"/>
                          <a:ea typeface="Calibri"/>
                          <a:cs typeface="Times New Roman"/>
                        </a:rPr>
                        <a:t>7</a:t>
                      </a:r>
                      <a:r>
                        <a:rPr lang="en-US" sz="1400">
                          <a:latin typeface="Calibri"/>
                          <a:ea typeface="Calibri"/>
                          <a:cs typeface="Times New Roman"/>
                        </a:rPr>
                        <a:t>x160=420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932">
                <a:tc>
                  <a:txBody>
                    <a:bodyPr/>
                    <a:lstStyle/>
                    <a:p>
                      <a:pPr>
                        <a:lnSpc>
                          <a:spcPct val="115000"/>
                        </a:lnSpc>
                        <a:spcAft>
                          <a:spcPts val="0"/>
                        </a:spcAft>
                      </a:pPr>
                      <a:r>
                        <a:rPr lang="en-US" sz="1400">
                          <a:latin typeface="Calibri"/>
                          <a:ea typeface="Calibri"/>
                          <a:cs typeface="Times New Roman"/>
                        </a:rPr>
                        <a:t>3.</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25</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5x60=300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10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latin typeface="Calibri"/>
                          <a:ea typeface="Calibri"/>
                          <a:cs typeface="Times New Roman"/>
                        </a:rPr>
                        <a:t>7</a:t>
                      </a:r>
                      <a:r>
                        <a:rPr lang="en-US" sz="1400">
                          <a:latin typeface="Calibri"/>
                          <a:ea typeface="Calibri"/>
                          <a:cs typeface="Times New Roman"/>
                        </a:rPr>
                        <a:t>x60=420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610">
                <a:tc>
                  <a:txBody>
                    <a:bodyPr/>
                    <a:lstStyle/>
                    <a:p>
                      <a:pPr>
                        <a:lnSpc>
                          <a:spcPct val="115000"/>
                        </a:lnSpc>
                        <a:spcAft>
                          <a:spcPts val="0"/>
                        </a:spcAft>
                      </a:pPr>
                      <a:r>
                        <a:rPr lang="en-US" sz="1400">
                          <a:latin typeface="Calibri"/>
                          <a:ea typeface="Calibri"/>
                          <a:cs typeface="Times New Roman"/>
                        </a:rPr>
                        <a:t>4.</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23</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5x60=300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7</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latin typeface="Calibri"/>
                          <a:ea typeface="Calibri"/>
                          <a:cs typeface="Times New Roman"/>
                        </a:rPr>
                        <a:t>7</a:t>
                      </a:r>
                      <a:r>
                        <a:rPr lang="en-US" sz="1400">
                          <a:latin typeface="Calibri"/>
                          <a:ea typeface="Calibri"/>
                          <a:cs typeface="Times New Roman"/>
                        </a:rPr>
                        <a:t>x60=420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961">
                <a:tc>
                  <a:txBody>
                    <a:bodyPr/>
                    <a:lstStyle/>
                    <a:p>
                      <a:pPr>
                        <a:lnSpc>
                          <a:spcPct val="115000"/>
                        </a:lnSpc>
                        <a:spcAft>
                          <a:spcPts val="0"/>
                        </a:spcAft>
                      </a:pPr>
                      <a:r>
                        <a:rPr lang="en-US" sz="1400">
                          <a:latin typeface="Calibri"/>
                          <a:ea typeface="Calibri"/>
                          <a:cs typeface="Times New Roman"/>
                        </a:rPr>
                        <a:t>5.</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25</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latin typeface="Calibri"/>
                          <a:ea typeface="Calibri"/>
                          <a:cs typeface="Times New Roman"/>
                        </a:rPr>
                        <a:t>5</a:t>
                      </a:r>
                      <a:r>
                        <a:rPr lang="en-US" sz="1400" b="1">
                          <a:latin typeface="Calibri"/>
                          <a:ea typeface="Calibri"/>
                          <a:cs typeface="Times New Roman"/>
                        </a:rPr>
                        <a:t>x60=</a:t>
                      </a:r>
                      <a:r>
                        <a:rPr lang="en-US" sz="1400">
                          <a:latin typeface="Calibri"/>
                          <a:ea typeface="Calibri"/>
                          <a:cs typeface="Times New Roman"/>
                        </a:rPr>
                        <a:t>300</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latin typeface="Calibri"/>
                          <a:ea typeface="Calibri"/>
                          <a:cs typeface="Times New Roman"/>
                        </a:rPr>
                        <a:t>8</a:t>
                      </a:r>
                      <a:endParaRPr lang="en-IN" sz="80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a:latin typeface="Calibri"/>
                          <a:ea typeface="Calibri"/>
                          <a:cs typeface="Times New Roman"/>
                        </a:rPr>
                        <a:t>7x60=</a:t>
                      </a:r>
                      <a:r>
                        <a:rPr lang="en-US" sz="1400" dirty="0">
                          <a:latin typeface="Calibri"/>
                          <a:ea typeface="Calibri"/>
                          <a:cs typeface="Times New Roman"/>
                        </a:rPr>
                        <a:t>420</a:t>
                      </a:r>
                      <a:endParaRPr lang="en-IN" sz="800" dirty="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800" dirty="0">
                        <a:latin typeface="Calibri"/>
                        <a:ea typeface="Calibri"/>
                        <a:cs typeface="Times New Roman"/>
                      </a:endParaRPr>
                    </a:p>
                  </a:txBody>
                  <a:tcPr marL="49394" marR="49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0"/>
            <a:ext cx="1088760"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29025" algn="l"/>
              </a:tabLst>
            </a:pPr>
            <a:r>
              <a:rPr kumimoji="0" lang="en-US" sz="2400" b="0" i="0" u="none" strike="noStrike" cap="none" normalizeH="0" baseline="0" dirty="0" smtClean="0">
                <a:ln>
                  <a:noFill/>
                </a:ln>
                <a:solidFill>
                  <a:schemeClr val="tx1"/>
                </a:solidFill>
                <a:effectLst/>
                <a:latin typeface="Agency FB" pitchFamily="34"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290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14282" y="928670"/>
            <a:ext cx="8715436" cy="5170646"/>
          </a:xfrm>
          <a:prstGeom prst="rect">
            <a:avLst/>
          </a:prstGeom>
        </p:spPr>
        <p:txBody>
          <a:bodyPr wrap="square">
            <a:spAutoFit/>
          </a:bodyPr>
          <a:lstStyle/>
          <a:p>
            <a:pPr lvl="0" fontAlgn="base">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Face dimension: 4.1x4.8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 Travel time (Pit top to working face):45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No. of holes: 16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Maintenance hour is in general shift: 8am-12pm</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Drilling pattern: wedge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 Bucket Capacity: 1.2m</a:t>
            </a:r>
            <a:r>
              <a:rPr lang="en-US" sz="2400" baseline="30000" dirty="0" smtClean="0">
                <a:solidFill>
                  <a:prstClr val="black"/>
                </a:solidFill>
                <a:latin typeface="Agency FB" pitchFamily="34" charset="0"/>
                <a:ea typeface="Calibri" pitchFamily="34" charset="0"/>
                <a:cs typeface="Times New Roman" pitchFamily="18" charset="0"/>
              </a:rPr>
              <a:t>3</a:t>
            </a:r>
            <a:endParaRPr lang="en-US" sz="900" baseline="300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Drilling time: 20-30 min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LHD make: EIMCO</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Explosive loading time: 30-35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Blasting time: 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Fume clearance time: 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Dressing: 10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400" dirty="0" smtClean="0">
                <a:solidFill>
                  <a:prstClr val="black"/>
                </a:solidFill>
                <a:latin typeface="Agency FB" pitchFamily="34" charset="0"/>
                <a:ea typeface="Calibri" pitchFamily="34" charset="0"/>
                <a:cs typeface="Times New Roman" pitchFamily="18" charset="0"/>
              </a:rPr>
              <a:t>Haul distance: 25x3=75 m.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endParaRPr lang="en-US"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7715304" cy="1200329"/>
          </a:xfrm>
          <a:prstGeom prst="rect">
            <a:avLst/>
          </a:prstGeom>
          <a:noFill/>
        </p:spPr>
        <p:txBody>
          <a:bodyPr wrap="square" rtlCol="0">
            <a:spAutoFit/>
          </a:bodyPr>
          <a:lstStyle/>
          <a:p>
            <a:r>
              <a:rPr lang="en-US" dirty="0" smtClean="0"/>
              <a:t>KHOTTADIH COLLIERY   ECL                                                                                                                             </a:t>
            </a:r>
            <a:endParaRPr lang="en-IN" dirty="0" smtClean="0"/>
          </a:p>
          <a:p>
            <a:r>
              <a:rPr lang="en-US" dirty="0" smtClean="0"/>
              <a:t>  SEAM: R III/II                     PIT NO.2</a:t>
            </a:r>
            <a:endParaRPr lang="en-IN" dirty="0" smtClean="0"/>
          </a:p>
          <a:p>
            <a:r>
              <a:rPr lang="en-US" dirty="0" smtClean="0"/>
              <a:t>   LEVEL: 46E LEVEL   </a:t>
            </a:r>
            <a:endParaRPr lang="en-IN" dirty="0" smtClean="0"/>
          </a:p>
          <a:p>
            <a:r>
              <a:rPr lang="en-US" dirty="0" smtClean="0"/>
              <a:t>   FACE NO. 1</a:t>
            </a:r>
            <a:endParaRPr lang="en-IN" dirty="0"/>
          </a:p>
        </p:txBody>
      </p:sp>
      <p:graphicFrame>
        <p:nvGraphicFramePr>
          <p:cNvPr id="4" name="Table 3"/>
          <p:cNvGraphicFramePr>
            <a:graphicFrameLocks noGrp="1"/>
          </p:cNvGraphicFramePr>
          <p:nvPr/>
        </p:nvGraphicFramePr>
        <p:xfrm>
          <a:off x="285720" y="1643049"/>
          <a:ext cx="8501124" cy="5000658"/>
        </p:xfrm>
        <a:graphic>
          <a:graphicData uri="http://schemas.openxmlformats.org/drawingml/2006/table">
            <a:tbl>
              <a:tblPr/>
              <a:tblGrid>
                <a:gridCol w="1416854"/>
                <a:gridCol w="1416854"/>
                <a:gridCol w="1416854"/>
                <a:gridCol w="1416854"/>
                <a:gridCol w="1416854"/>
                <a:gridCol w="1416854"/>
              </a:tblGrid>
              <a:tr h="1111255">
                <a:tc>
                  <a:txBody>
                    <a:bodyPr/>
                    <a:lstStyle/>
                    <a:p>
                      <a:pPr>
                        <a:lnSpc>
                          <a:spcPct val="115000"/>
                        </a:lnSpc>
                        <a:spcAft>
                          <a:spcPts val="0"/>
                        </a:spcAft>
                      </a:pPr>
                      <a:r>
                        <a:rPr lang="en-US" sz="1300" dirty="0">
                          <a:latin typeface="Calibri"/>
                          <a:ea typeface="Calibri"/>
                          <a:cs typeface="Times New Roman"/>
                        </a:rPr>
                        <a:t>Trip No.</a:t>
                      </a: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Dump Time (in secs)</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dirty="0">
                          <a:latin typeface="Calibri"/>
                          <a:ea typeface="Calibri"/>
                          <a:cs typeface="Times New Roman"/>
                        </a:rPr>
                        <a:t>Empty haul time (in </a:t>
                      </a:r>
                      <a:r>
                        <a:rPr lang="en-US" sz="1300" dirty="0" err="1">
                          <a:latin typeface="Calibri"/>
                          <a:ea typeface="Calibri"/>
                          <a:cs typeface="Times New Roman"/>
                        </a:rPr>
                        <a:t>secs</a:t>
                      </a:r>
                      <a:r>
                        <a:rPr lang="en-US" sz="1300" dirty="0">
                          <a:latin typeface="Calibri"/>
                          <a:ea typeface="Calibri"/>
                          <a:cs typeface="Times New Roman"/>
                        </a:rPr>
                        <a:t>)</a:t>
                      </a: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Loading Time (in secs)</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Loading haul time (in secs)</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Idle Time</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629">
                <a:tc>
                  <a:txBody>
                    <a:bodyPr/>
                    <a:lstStyle/>
                    <a:p>
                      <a:pPr>
                        <a:lnSpc>
                          <a:spcPct val="115000"/>
                        </a:lnSpc>
                        <a:spcAft>
                          <a:spcPts val="0"/>
                        </a:spcAft>
                      </a:pPr>
                      <a:r>
                        <a:rPr lang="en-US" sz="1300">
                          <a:latin typeface="Calibri"/>
                          <a:ea typeface="Calibri"/>
                          <a:cs typeface="Times New Roman"/>
                        </a:rPr>
                        <a:t>1.</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3x60=180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629">
                <a:tc>
                  <a:txBody>
                    <a:bodyPr/>
                    <a:lstStyle/>
                    <a:p>
                      <a:pPr>
                        <a:lnSpc>
                          <a:spcPct val="115000"/>
                        </a:lnSpc>
                        <a:spcAft>
                          <a:spcPts val="0"/>
                        </a:spcAft>
                      </a:pPr>
                      <a:r>
                        <a:rPr lang="en-US" sz="1300">
                          <a:latin typeface="Calibri"/>
                          <a:ea typeface="Calibri"/>
                          <a:cs typeface="Times New Roman"/>
                        </a:rPr>
                        <a:t>2.</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32</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13</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3x160=180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629">
                <a:tc>
                  <a:txBody>
                    <a:bodyPr/>
                    <a:lstStyle/>
                    <a:p>
                      <a:pPr>
                        <a:lnSpc>
                          <a:spcPct val="115000"/>
                        </a:lnSpc>
                        <a:spcAft>
                          <a:spcPts val="0"/>
                        </a:spcAft>
                      </a:pPr>
                      <a:r>
                        <a:rPr lang="en-US" sz="1300">
                          <a:latin typeface="Calibri"/>
                          <a:ea typeface="Calibri"/>
                          <a:cs typeface="Times New Roman"/>
                        </a:rPr>
                        <a:t>3.</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33</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3x60=180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629">
                <a:tc>
                  <a:txBody>
                    <a:bodyPr/>
                    <a:lstStyle/>
                    <a:p>
                      <a:pPr>
                        <a:lnSpc>
                          <a:spcPct val="115000"/>
                        </a:lnSpc>
                        <a:spcAft>
                          <a:spcPts val="0"/>
                        </a:spcAft>
                      </a:pPr>
                      <a:r>
                        <a:rPr lang="en-US" sz="1300">
                          <a:latin typeface="Calibri"/>
                          <a:ea typeface="Calibri"/>
                          <a:cs typeface="Times New Roman"/>
                        </a:rPr>
                        <a:t>4.</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14</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3x60=180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629">
                <a:tc>
                  <a:txBody>
                    <a:bodyPr/>
                    <a:lstStyle/>
                    <a:p>
                      <a:pPr>
                        <a:lnSpc>
                          <a:spcPct val="115000"/>
                        </a:lnSpc>
                        <a:spcAft>
                          <a:spcPts val="0"/>
                        </a:spcAft>
                      </a:pPr>
                      <a:r>
                        <a:rPr lang="en-US" sz="1300">
                          <a:latin typeface="Calibri"/>
                          <a:ea typeface="Calibri"/>
                          <a:cs typeface="Times New Roman"/>
                        </a:rPr>
                        <a:t>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15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3x60=180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629">
                <a:tc>
                  <a:txBody>
                    <a:bodyPr/>
                    <a:lstStyle/>
                    <a:p>
                      <a:pPr>
                        <a:lnSpc>
                          <a:spcPct val="115000"/>
                        </a:lnSpc>
                        <a:spcAft>
                          <a:spcPts val="0"/>
                        </a:spcAft>
                      </a:pPr>
                      <a:r>
                        <a:rPr lang="en-US" sz="1300">
                          <a:latin typeface="Calibri"/>
                          <a:ea typeface="Calibri"/>
                          <a:cs typeface="Times New Roman"/>
                        </a:rPr>
                        <a:t>6.</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14</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3x60=180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629">
                <a:tc>
                  <a:txBody>
                    <a:bodyPr/>
                    <a:lstStyle/>
                    <a:p>
                      <a:pPr>
                        <a:lnSpc>
                          <a:spcPct val="115000"/>
                        </a:lnSpc>
                        <a:spcAft>
                          <a:spcPts val="0"/>
                        </a:spcAft>
                      </a:pPr>
                      <a:r>
                        <a:rPr lang="en-US" sz="1300">
                          <a:latin typeface="Calibri"/>
                          <a:ea typeface="Calibri"/>
                          <a:cs typeface="Times New Roman"/>
                        </a:rPr>
                        <a:t>7.</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15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3x60=180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0"/>
            <a:ext cx="947695"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29025" algn="l"/>
              </a:tabLst>
            </a:pPr>
            <a:r>
              <a:rPr kumimoji="0" lang="en-US" sz="2200" b="0" i="0" u="none" strike="noStrike" cap="none" normalizeH="0" baseline="0" dirty="0" smtClean="0">
                <a:ln>
                  <a:noFill/>
                </a:ln>
                <a:solidFill>
                  <a:schemeClr val="tx1"/>
                </a:solidFill>
                <a:effectLst/>
                <a:latin typeface="Agency FB" pitchFamily="34"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0" y="642918"/>
            <a:ext cx="8929718" cy="5509200"/>
          </a:xfrm>
          <a:prstGeom prst="rect">
            <a:avLst/>
          </a:prstGeom>
        </p:spPr>
        <p:txBody>
          <a:bodyPr wrap="square">
            <a:spAutoFit/>
          </a:bodyPr>
          <a:lstStyle/>
          <a:p>
            <a:pPr lvl="0" fontAlgn="base">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Face dimension: 3x4.8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 Travel time (Pit top to working face):45 min.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No. of holes:  16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 Maintenance hour is in general shift: 8am-12pm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Drilling pattern: wedge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Bucket capacity=3 m</a:t>
            </a:r>
            <a:r>
              <a:rPr lang="en-US" sz="2200" baseline="30000" dirty="0" smtClean="0">
                <a:solidFill>
                  <a:prstClr val="black"/>
                </a:solidFill>
                <a:latin typeface="Agency FB" pitchFamily="34" charset="0"/>
                <a:ea typeface="Calibri" pitchFamily="34" charset="0"/>
                <a:cs typeface="Times New Roman" pitchFamily="18" charset="0"/>
              </a:rPr>
              <a:t>3</a:t>
            </a:r>
            <a:endParaRPr lang="en-US" sz="900" baseline="300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Drilling time: 20-30 min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density: 1.4te/m3</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Explosive loading time: 30-35 min.</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Pull: 1 m</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Blasting time: 5 min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LHD make: EIMCO</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Fume clearance time: 5 min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LHD No. 145</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Dressing: 10 min</a:t>
            </a:r>
          </a:p>
          <a:p>
            <a:pPr lvl="0" eaLnBrk="0" fontAlgn="base" hangingPunct="0">
              <a:spcBef>
                <a:spcPct val="0"/>
              </a:spcBef>
              <a:spcAft>
                <a:spcPct val="0"/>
              </a:spcAft>
              <a:tabLst>
                <a:tab pos="3629025" algn="l"/>
              </a:tabLst>
            </a:pPr>
            <a:r>
              <a:rPr lang="en-US" sz="2200" dirty="0" smtClean="0">
                <a:solidFill>
                  <a:prstClr val="black"/>
                </a:solidFill>
                <a:latin typeface="Agency FB" pitchFamily="34" charset="0"/>
                <a:ea typeface="Calibri" pitchFamily="34" charset="0"/>
                <a:cs typeface="Times New Roman" pitchFamily="18" charset="0"/>
              </a:rPr>
              <a:t>Haul distance: 45x3=135 m.              </a:t>
            </a:r>
            <a:endParaRPr lang="en-US"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428604"/>
            <a:ext cx="5643602" cy="1477328"/>
          </a:xfrm>
          <a:prstGeom prst="rect">
            <a:avLst/>
          </a:prstGeom>
          <a:noFill/>
        </p:spPr>
        <p:txBody>
          <a:bodyPr wrap="square" rtlCol="0">
            <a:spAutoFit/>
          </a:bodyPr>
          <a:lstStyle/>
          <a:p>
            <a:r>
              <a:rPr lang="en-US" dirty="0" smtClean="0"/>
              <a:t>KHOTTADIH COLLIERY , ECL</a:t>
            </a:r>
            <a:endParaRPr lang="en-IN" dirty="0" smtClean="0"/>
          </a:p>
          <a:p>
            <a:r>
              <a:rPr lang="en-US" dirty="0" smtClean="0"/>
              <a:t>SEAM: R III/II                     PIT NO.2</a:t>
            </a:r>
            <a:endParaRPr lang="en-IN" dirty="0" smtClean="0"/>
          </a:p>
          <a:p>
            <a:r>
              <a:rPr lang="en-US" dirty="0" smtClean="0"/>
              <a:t>LEVEL: 46E LEVEL</a:t>
            </a:r>
            <a:endParaRPr lang="en-IN" dirty="0" smtClean="0"/>
          </a:p>
          <a:p>
            <a:r>
              <a:rPr lang="en-US" dirty="0" smtClean="0"/>
              <a:t>FACE NO. 2</a:t>
            </a:r>
            <a:endParaRPr lang="en-IN" dirty="0" smtClean="0"/>
          </a:p>
          <a:p>
            <a:endParaRPr lang="en-IN" dirty="0"/>
          </a:p>
        </p:txBody>
      </p:sp>
      <p:graphicFrame>
        <p:nvGraphicFramePr>
          <p:cNvPr id="3" name="Table 2"/>
          <p:cNvGraphicFramePr>
            <a:graphicFrameLocks noGrp="1"/>
          </p:cNvGraphicFramePr>
          <p:nvPr/>
        </p:nvGraphicFramePr>
        <p:xfrm>
          <a:off x="214284" y="1785928"/>
          <a:ext cx="8715432" cy="4643468"/>
        </p:xfrm>
        <a:graphic>
          <a:graphicData uri="http://schemas.openxmlformats.org/drawingml/2006/table">
            <a:tbl>
              <a:tblPr/>
              <a:tblGrid>
                <a:gridCol w="1452572"/>
                <a:gridCol w="1452572"/>
                <a:gridCol w="1452572"/>
                <a:gridCol w="1452572"/>
                <a:gridCol w="1452572"/>
                <a:gridCol w="1452572"/>
              </a:tblGrid>
              <a:tr h="1031881">
                <a:tc>
                  <a:txBody>
                    <a:bodyPr/>
                    <a:lstStyle/>
                    <a:p>
                      <a:pPr>
                        <a:lnSpc>
                          <a:spcPct val="115000"/>
                        </a:lnSpc>
                        <a:spcAft>
                          <a:spcPts val="0"/>
                        </a:spcAft>
                      </a:pPr>
                      <a:r>
                        <a:rPr lang="en-US" sz="1300" dirty="0">
                          <a:latin typeface="Calibri"/>
                          <a:ea typeface="Calibri"/>
                          <a:cs typeface="Times New Roman"/>
                        </a:rPr>
                        <a:t>Trip No.</a:t>
                      </a: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Dump Time (in secs)</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Empty haul time (in secs)</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Loading Time (in secs)</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dirty="0" smtClean="0">
                          <a:latin typeface="Calibri"/>
                          <a:ea typeface="Calibri"/>
                          <a:cs typeface="Times New Roman"/>
                        </a:rPr>
                        <a:t>Loaded </a:t>
                      </a:r>
                      <a:r>
                        <a:rPr lang="en-US" sz="1300" dirty="0">
                          <a:latin typeface="Calibri"/>
                          <a:ea typeface="Calibri"/>
                          <a:cs typeface="Times New Roman"/>
                        </a:rPr>
                        <a:t>haul time (in </a:t>
                      </a:r>
                      <a:r>
                        <a:rPr lang="en-US" sz="1300" dirty="0" err="1">
                          <a:latin typeface="Calibri"/>
                          <a:ea typeface="Calibri"/>
                          <a:cs typeface="Times New Roman"/>
                        </a:rPr>
                        <a:t>secs</a:t>
                      </a:r>
                      <a:r>
                        <a:rPr lang="en-US" sz="1300" dirty="0">
                          <a:latin typeface="Calibri"/>
                          <a:ea typeface="Calibri"/>
                          <a:cs typeface="Times New Roman"/>
                        </a:rPr>
                        <a:t>)</a:t>
                      </a: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Idle Time</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941">
                <a:tc>
                  <a:txBody>
                    <a:bodyPr/>
                    <a:lstStyle/>
                    <a:p>
                      <a:pPr>
                        <a:lnSpc>
                          <a:spcPct val="115000"/>
                        </a:lnSpc>
                        <a:spcAft>
                          <a:spcPts val="0"/>
                        </a:spcAft>
                      </a:pPr>
                      <a:r>
                        <a:rPr lang="en-US" sz="1300">
                          <a:latin typeface="Calibri"/>
                          <a:ea typeface="Calibri"/>
                          <a:cs typeface="Times New Roman"/>
                        </a:rPr>
                        <a:t>1.</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60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dirty="0" smtClean="0">
                          <a:latin typeface="Calibri"/>
                          <a:ea typeface="Calibri"/>
                          <a:cs typeface="Times New Roman"/>
                        </a:rPr>
                        <a:t>2x60=180</a:t>
                      </a: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941">
                <a:tc>
                  <a:txBody>
                    <a:bodyPr/>
                    <a:lstStyle/>
                    <a:p>
                      <a:pPr>
                        <a:lnSpc>
                          <a:spcPct val="115000"/>
                        </a:lnSpc>
                        <a:spcAft>
                          <a:spcPts val="0"/>
                        </a:spcAft>
                      </a:pPr>
                      <a:r>
                        <a:rPr lang="en-US" sz="1300">
                          <a:latin typeface="Calibri"/>
                          <a:ea typeface="Calibri"/>
                          <a:cs typeface="Times New Roman"/>
                        </a:rPr>
                        <a:t>2.</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32</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60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13</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941">
                <a:tc>
                  <a:txBody>
                    <a:bodyPr/>
                    <a:lstStyle/>
                    <a:p>
                      <a:pPr>
                        <a:lnSpc>
                          <a:spcPct val="115000"/>
                        </a:lnSpc>
                        <a:spcAft>
                          <a:spcPts val="0"/>
                        </a:spcAft>
                      </a:pPr>
                      <a:r>
                        <a:rPr lang="en-US" sz="1300">
                          <a:latin typeface="Calibri"/>
                          <a:ea typeface="Calibri"/>
                          <a:cs typeface="Times New Roman"/>
                        </a:rPr>
                        <a:t>3.</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33</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60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941">
                <a:tc>
                  <a:txBody>
                    <a:bodyPr/>
                    <a:lstStyle/>
                    <a:p>
                      <a:pPr>
                        <a:lnSpc>
                          <a:spcPct val="115000"/>
                        </a:lnSpc>
                        <a:spcAft>
                          <a:spcPts val="0"/>
                        </a:spcAft>
                      </a:pPr>
                      <a:r>
                        <a:rPr lang="en-US" sz="1300">
                          <a:latin typeface="Calibri"/>
                          <a:ea typeface="Calibri"/>
                          <a:cs typeface="Times New Roman"/>
                        </a:rPr>
                        <a:t>4.</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60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14</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941">
                <a:tc>
                  <a:txBody>
                    <a:bodyPr/>
                    <a:lstStyle/>
                    <a:p>
                      <a:pPr>
                        <a:lnSpc>
                          <a:spcPct val="115000"/>
                        </a:lnSpc>
                        <a:spcAft>
                          <a:spcPts val="0"/>
                        </a:spcAft>
                      </a:pPr>
                      <a:r>
                        <a:rPr lang="en-US" sz="1300">
                          <a:latin typeface="Calibri"/>
                          <a:ea typeface="Calibri"/>
                          <a:cs typeface="Times New Roman"/>
                        </a:rPr>
                        <a:t>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60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15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941">
                <a:tc>
                  <a:txBody>
                    <a:bodyPr/>
                    <a:lstStyle/>
                    <a:p>
                      <a:pPr>
                        <a:lnSpc>
                          <a:spcPct val="115000"/>
                        </a:lnSpc>
                        <a:spcAft>
                          <a:spcPts val="0"/>
                        </a:spcAft>
                      </a:pPr>
                      <a:r>
                        <a:rPr lang="en-US" sz="1300">
                          <a:latin typeface="Calibri"/>
                          <a:ea typeface="Calibri"/>
                          <a:cs typeface="Times New Roman"/>
                        </a:rPr>
                        <a:t>6.</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35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60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14</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941">
                <a:tc>
                  <a:txBody>
                    <a:bodyPr/>
                    <a:lstStyle/>
                    <a:p>
                      <a:pPr>
                        <a:lnSpc>
                          <a:spcPct val="115000"/>
                        </a:lnSpc>
                        <a:spcAft>
                          <a:spcPts val="0"/>
                        </a:spcAft>
                      </a:pPr>
                      <a:r>
                        <a:rPr lang="en-US" sz="1300">
                          <a:latin typeface="Calibri"/>
                          <a:ea typeface="Calibri"/>
                          <a:cs typeface="Times New Roman"/>
                        </a:rPr>
                        <a:t>7.</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dirty="0">
                          <a:latin typeface="Calibri"/>
                          <a:ea typeface="Calibri"/>
                          <a:cs typeface="Times New Roman"/>
                        </a:rPr>
                        <a:t>35</a:t>
                      </a: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60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latin typeface="Calibri"/>
                          <a:ea typeface="Calibri"/>
                          <a:cs typeface="Times New Roman"/>
                        </a:rPr>
                        <a:t>15</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latin typeface="Calibri"/>
                          <a:ea typeface="Calibri"/>
                          <a:cs typeface="Times New Roman"/>
                        </a:rPr>
                        <a:t>2x60=120</a:t>
                      </a:r>
                      <a:endParaRPr lang="en-IN" sz="60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600" dirty="0">
                        <a:latin typeface="Calibri"/>
                        <a:ea typeface="Calibri"/>
                        <a:cs typeface="Times New Roman"/>
                      </a:endParaRPr>
                    </a:p>
                  </a:txBody>
                  <a:tcPr marL="40158" marR="40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2089"/>
            <a:ext cx="8305800" cy="1477328"/>
          </a:xfrm>
          <a:prstGeom prst="rect">
            <a:avLst/>
          </a:prstGeom>
          <a:noFill/>
        </p:spPr>
        <p:txBody>
          <a:bodyPr wrap="square" rtlCol="0">
            <a:spAutoFit/>
          </a:bodyPr>
          <a:lstStyle/>
          <a:p>
            <a:r>
              <a:rPr lang="en-US" dirty="0" smtClean="0">
                <a:latin typeface="Stencil" pitchFamily="82" charset="0"/>
              </a:rPr>
              <a:t>                                                             </a:t>
            </a:r>
            <a:r>
              <a:rPr lang="en-US" u="sng" dirty="0" smtClean="0">
                <a:latin typeface="Stencil" pitchFamily="82" charset="0"/>
              </a:rPr>
              <a:t>TITLE </a:t>
            </a:r>
            <a:r>
              <a:rPr lang="en-US" dirty="0" smtClean="0">
                <a:latin typeface="Stencil" pitchFamily="82" charset="0"/>
              </a:rPr>
              <a:t> </a:t>
            </a:r>
          </a:p>
          <a:p>
            <a:r>
              <a:rPr lang="en-US" dirty="0" smtClean="0">
                <a:latin typeface="Stencil" pitchFamily="82" charset="0"/>
              </a:rPr>
              <a:t> </a:t>
            </a:r>
            <a:r>
              <a:rPr lang="en-US" sz="3600" dirty="0" smtClean="0">
                <a:latin typeface="Stencil" pitchFamily="82" charset="0"/>
              </a:rPr>
              <a:t>study of the productivity of   LHD in underground COAL mines</a:t>
            </a:r>
            <a:endParaRPr lang="en-US" sz="3600" dirty="0">
              <a:latin typeface="Stencil" pitchFamily="82" charset="0"/>
            </a:endParaRPr>
          </a:p>
        </p:txBody>
      </p:sp>
      <p:sp>
        <p:nvSpPr>
          <p:cNvPr id="5" name="Rectangle 4"/>
          <p:cNvSpPr/>
          <p:nvPr/>
        </p:nvSpPr>
        <p:spPr>
          <a:xfrm>
            <a:off x="9358251" y="694422"/>
            <a:ext cx="308098" cy="646331"/>
          </a:xfrm>
          <a:prstGeom prst="rect">
            <a:avLst/>
          </a:prstGeom>
        </p:spPr>
        <p:txBody>
          <a:bodyPr wrap="none">
            <a:spAutoFit/>
          </a:bodyPr>
          <a:lstStyle/>
          <a:p>
            <a:r>
              <a:rPr lang="en-US" sz="3600" dirty="0">
                <a:solidFill>
                  <a:prstClr val="black"/>
                </a:solidFill>
                <a:latin typeface="Forte" pitchFamily="66" charset="0"/>
              </a:rPr>
              <a:t> </a:t>
            </a:r>
            <a:endParaRPr lang="en-US" dirty="0"/>
          </a:p>
        </p:txBody>
      </p:sp>
    </p:spTree>
    <p:extLst>
      <p:ext uri="{BB962C8B-B14F-4D97-AF65-F5344CB8AC3E}">
        <p14:creationId xmlns="" xmlns:p14="http://schemas.microsoft.com/office/powerpoint/2010/main" val="3442440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0" y="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227647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7647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0" y="357167"/>
            <a:ext cx="9144000" cy="6370975"/>
          </a:xfrm>
          <a:prstGeom prst="rect">
            <a:avLst/>
          </a:prstGeom>
        </p:spPr>
        <p:txBody>
          <a:bodyPr wrap="square">
            <a:spAutoFit/>
          </a:bodyPr>
          <a:lstStyle/>
          <a:p>
            <a:pPr lvl="0" fontAlgn="base">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Face dimension: 3x4.8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Travel time (Pit top to working face):45 min.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No. of holes:  16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Maintenance hour is in general shift: 8am-12pm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Drilling pattern: wedge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Bucket capacity=3 m</a:t>
            </a:r>
            <a:r>
              <a:rPr lang="en-US" sz="2400" baseline="30000" dirty="0" smtClean="0">
                <a:solidFill>
                  <a:prstClr val="black"/>
                </a:solidFill>
                <a:latin typeface="Agency FB" pitchFamily="34" charset="0"/>
                <a:ea typeface="Calibri" pitchFamily="34" charset="0"/>
                <a:cs typeface="Times New Roman" pitchFamily="18" charset="0"/>
              </a:rPr>
              <a:t>3</a:t>
            </a:r>
            <a:endParaRPr lang="en-US" sz="2400" baseline="300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Drilling time: 20-30 min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 Density: 1.4te/m</a:t>
            </a:r>
            <a:r>
              <a:rPr lang="en-US" sz="2400" baseline="30000" dirty="0" smtClean="0">
                <a:solidFill>
                  <a:prstClr val="black"/>
                </a:solidFill>
                <a:latin typeface="Agency FB" pitchFamily="34" charset="0"/>
                <a:ea typeface="Calibri" pitchFamily="34" charset="0"/>
                <a:cs typeface="Times New Roman" pitchFamily="18" charset="0"/>
              </a:rPr>
              <a:t>3</a:t>
            </a:r>
            <a:endParaRPr lang="en-US" sz="2400" baseline="300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Explosive loading time: 30-35 min.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Pull: 1m</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Blasting time: 5 min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LHD make: EIMCO</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Fume clearance time: 5 min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LHD No. 144</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Dressing: 10 min</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r>
              <a:rPr lang="en-US" sz="2400" dirty="0" smtClean="0">
                <a:solidFill>
                  <a:prstClr val="black"/>
                </a:solidFill>
                <a:latin typeface="Agency FB" pitchFamily="34" charset="0"/>
                <a:ea typeface="Calibri" pitchFamily="34" charset="0"/>
                <a:cs typeface="Times New Roman" pitchFamily="18" charset="0"/>
              </a:rPr>
              <a:t>Haul distance=45m.              </a:t>
            </a:r>
            <a:endParaRPr lang="en-US" sz="2400" dirty="0" smtClean="0">
              <a:solidFill>
                <a:prstClr val="black"/>
              </a:solidFill>
              <a:latin typeface="Arial" pitchFamily="34" charset="0"/>
              <a:cs typeface="Arial" pitchFamily="34" charset="0"/>
            </a:endParaRPr>
          </a:p>
          <a:p>
            <a:pPr lvl="0" eaLnBrk="0" fontAlgn="base" hangingPunct="0">
              <a:spcBef>
                <a:spcPct val="0"/>
              </a:spcBef>
              <a:spcAft>
                <a:spcPct val="0"/>
              </a:spcAft>
              <a:tabLst>
                <a:tab pos="2276475" algn="l"/>
              </a:tabLst>
            </a:pPr>
            <a:endParaRPr lang="en-US" sz="2400"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7910" y="2967335"/>
            <a:ext cx="5775940" cy="144655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8800" b="1" i="1" cap="none" spc="0" dirty="0" smtClean="0">
                <a:ln>
                  <a:prstDash val="solid"/>
                </a:ln>
                <a:solidFill>
                  <a:schemeClr val="accent3">
                    <a:lumMod val="75000"/>
                  </a:schemeClr>
                </a:solidFill>
                <a:effectLst>
                  <a:outerShdw blurRad="88000" dist="50800" dir="5040000" algn="tl">
                    <a:schemeClr val="accent4">
                      <a:tint val="80000"/>
                      <a:satMod val="250000"/>
                      <a:alpha val="45000"/>
                    </a:schemeClr>
                  </a:outerShdw>
                </a:effectLst>
              </a:rPr>
              <a:t>calculations</a:t>
            </a:r>
            <a:endParaRPr lang="en-US" sz="8800" b="1" i="1" cap="none" spc="0" dirty="0">
              <a:ln>
                <a:prstDash val="solid"/>
              </a:ln>
              <a:solidFill>
                <a:schemeClr val="accent3">
                  <a:lumMod val="75000"/>
                </a:schemeClr>
              </a:soli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3214686"/>
            <a:ext cx="7643865" cy="1938992"/>
          </a:xfrm>
          <a:prstGeom prst="rect">
            <a:avLst/>
          </a:prstGeom>
          <a:noFill/>
        </p:spPr>
        <p:txBody>
          <a:bodyPr wrap="square" lIns="91440" tIns="45720" rIns="91440" bIns="45720">
            <a:spAutoFit/>
          </a:bodyPr>
          <a:lstStyle/>
          <a:p>
            <a:pPr lvl="0" eaLnBrk="0" fontAlgn="base" hangingPunct="0">
              <a:spcBef>
                <a:spcPct val="0"/>
              </a:spcBef>
              <a:spcAft>
                <a:spcPct val="0"/>
              </a:spcAft>
            </a:pPr>
            <a:r>
              <a:rPr lang="en-US" sz="4000" b="1" dirty="0" smtClean="0">
                <a:latin typeface="Agency FB" pitchFamily="34" charset="0"/>
                <a:ea typeface="Calibri" pitchFamily="34" charset="0"/>
                <a:cs typeface="Times New Roman" pitchFamily="18" charset="0"/>
              </a:rPr>
              <a:t>                                  A.</a:t>
            </a:r>
          </a:p>
          <a:p>
            <a:pPr lvl="0" eaLnBrk="0" fontAlgn="base" hangingPunct="0">
              <a:spcBef>
                <a:spcPct val="0"/>
              </a:spcBef>
              <a:spcAft>
                <a:spcPct val="0"/>
              </a:spcAft>
            </a:pPr>
            <a:r>
              <a:rPr lang="en-US" sz="4000" b="1" dirty="0" smtClean="0">
                <a:latin typeface="Agency FB" pitchFamily="34" charset="0"/>
                <a:ea typeface="Calibri" pitchFamily="34" charset="0"/>
                <a:cs typeface="Times New Roman" pitchFamily="18" charset="0"/>
              </a:rPr>
              <a:t>FOR R-VI SEAM (FACE NO. 1) IN LEVEL GALLERY, HAUL DISTANCE =37.5MTRS.</a:t>
            </a:r>
            <a:endParaRPr lang="en-US" sz="4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42918"/>
            <a:ext cx="9144000" cy="4401205"/>
          </a:xfrm>
          <a:prstGeom prst="rect">
            <a:avLst/>
          </a:prstGeom>
        </p:spPr>
        <p:txBody>
          <a:bodyPr wrap="square">
            <a:spAutoFit/>
          </a:bodyPr>
          <a:lstStyle/>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Total numbers of trips observed -7.</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time=dump </a:t>
            </a:r>
            <a:r>
              <a:rPr lang="en-US" sz="2800" dirty="0" err="1" smtClean="0">
                <a:solidFill>
                  <a:prstClr val="black"/>
                </a:solidFill>
                <a:latin typeface="Agency FB" pitchFamily="34" charset="0"/>
                <a:ea typeface="Calibri" pitchFamily="34" charset="0"/>
                <a:cs typeface="Times New Roman" pitchFamily="18" charset="0"/>
              </a:rPr>
              <a:t>time+empty</a:t>
            </a:r>
            <a:r>
              <a:rPr lang="en-US" sz="2800" dirty="0" smtClean="0">
                <a:solidFill>
                  <a:prstClr val="black"/>
                </a:solidFill>
                <a:latin typeface="Agency FB" pitchFamily="34" charset="0"/>
                <a:ea typeface="Calibri" pitchFamily="34" charset="0"/>
                <a:cs typeface="Times New Roman" pitchFamily="18" charset="0"/>
              </a:rPr>
              <a:t> haul </a:t>
            </a:r>
            <a:r>
              <a:rPr lang="en-US" sz="2800" dirty="0" err="1" smtClean="0">
                <a:solidFill>
                  <a:prstClr val="black"/>
                </a:solidFill>
                <a:latin typeface="Agency FB" pitchFamily="34" charset="0"/>
                <a:ea typeface="Calibri" pitchFamily="34" charset="0"/>
                <a:cs typeface="Times New Roman" pitchFamily="18" charset="0"/>
              </a:rPr>
              <a:t>time+loading</a:t>
            </a:r>
            <a:r>
              <a:rPr lang="en-US" sz="2800" dirty="0" smtClean="0">
                <a:solidFill>
                  <a:prstClr val="black"/>
                </a:solidFill>
                <a:latin typeface="Agency FB" pitchFamily="34" charset="0"/>
                <a:ea typeface="Calibri" pitchFamily="34" charset="0"/>
                <a:cs typeface="Times New Roman" pitchFamily="18" charset="0"/>
              </a:rPr>
              <a:t> </a:t>
            </a:r>
            <a:r>
              <a:rPr lang="en-US" sz="2800" dirty="0" err="1" smtClean="0">
                <a:solidFill>
                  <a:prstClr val="black"/>
                </a:solidFill>
                <a:latin typeface="Agency FB" pitchFamily="34" charset="0"/>
                <a:ea typeface="Calibri" pitchFamily="34" charset="0"/>
                <a:cs typeface="Times New Roman" pitchFamily="18" charset="0"/>
              </a:rPr>
              <a:t>time+lauded</a:t>
            </a:r>
            <a:r>
              <a:rPr lang="en-US" sz="2800" dirty="0" smtClean="0">
                <a:solidFill>
                  <a:prstClr val="black"/>
                </a:solidFill>
                <a:latin typeface="Agency FB" pitchFamily="34" charset="0"/>
                <a:ea typeface="Calibri" pitchFamily="34" charset="0"/>
                <a:cs typeface="Times New Roman" pitchFamily="18" charset="0"/>
              </a:rPr>
              <a:t> haul time</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1= (12+120+6+180)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=318secs=5.30min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2= (15+120+10+180)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=325secs=5.42min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3= (15+120+10+180)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=325secs=5.42min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4= (15+120+7+180)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=322secs=5.37min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5= (13+120+8+180)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=321secs=5.35min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6= (13+120+6+180)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=319secs=5.32min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7= (15+120+7+180)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=322secs=5.37min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Avg. trip time= (5.30+5.42+5.42+5.37+5.35+5.32+5.37) </a:t>
            </a:r>
            <a:r>
              <a:rPr lang="en-US" sz="2800" dirty="0" err="1" smtClean="0">
                <a:solidFill>
                  <a:prstClr val="black"/>
                </a:solidFill>
                <a:latin typeface="Agency FB" pitchFamily="34" charset="0"/>
                <a:ea typeface="Calibri" pitchFamily="34" charset="0"/>
                <a:cs typeface="Times New Roman" pitchFamily="18" charset="0"/>
              </a:rPr>
              <a:t>mins</a:t>
            </a:r>
            <a:r>
              <a:rPr lang="en-US" sz="2800" dirty="0" smtClean="0">
                <a:solidFill>
                  <a:prstClr val="black"/>
                </a:solidFill>
                <a:latin typeface="Agency FB" pitchFamily="34" charset="0"/>
                <a:ea typeface="Calibri" pitchFamily="34" charset="0"/>
                <a:cs typeface="Times New Roman" pitchFamily="18" charset="0"/>
              </a:rPr>
              <a:t> / 7=5.36min</a:t>
            </a:r>
            <a:endParaRPr lang="en-US" sz="2800"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501122" cy="2308324"/>
          </a:xfrm>
          <a:prstGeom prst="rect">
            <a:avLst/>
          </a:prstGeom>
        </p:spPr>
        <p:txBody>
          <a:bodyPr wrap="square">
            <a:spAutoFit/>
          </a:bodyPr>
          <a:lstStyle/>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Total trips made by machine in an hour =60/5.36=11.194=11</a:t>
            </a:r>
            <a:endParaRPr lang="en-US" sz="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Production Capacity of the machine /hr. =bucket size X fill factor X </a:t>
            </a:r>
            <a:endParaRPr lang="en-US" sz="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                                                                  Swell factor     X total trips  </a:t>
            </a:r>
            <a:endParaRPr lang="en-US" sz="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                                                                 =1 X .80 X .702 X 11</a:t>
            </a:r>
            <a:endParaRPr lang="en-US" sz="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                                                                 =6.1776 m3=6.178m</a:t>
            </a:r>
            <a:r>
              <a:rPr lang="en-US" baseline="30000" dirty="0" smtClean="0">
                <a:solidFill>
                  <a:prstClr val="black"/>
                </a:solidFill>
                <a:latin typeface="Agency FB" pitchFamily="34" charset="0"/>
                <a:ea typeface="Calibri" pitchFamily="34" charset="0"/>
                <a:cs typeface="Times New Roman" pitchFamily="18" charset="0"/>
              </a:rPr>
              <a:t>3</a:t>
            </a:r>
            <a:endParaRPr lang="en-US" sz="800" baseline="300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Production in tonnage /hr.    =solid bucket size (m</a:t>
            </a:r>
            <a:r>
              <a:rPr lang="en-US" baseline="30000" dirty="0" smtClean="0">
                <a:solidFill>
                  <a:prstClr val="black"/>
                </a:solidFill>
                <a:latin typeface="Agency FB" pitchFamily="34" charset="0"/>
                <a:ea typeface="Calibri" pitchFamily="34" charset="0"/>
                <a:cs typeface="Times New Roman" pitchFamily="18" charset="0"/>
              </a:rPr>
              <a:t>3</a:t>
            </a:r>
            <a:r>
              <a:rPr lang="en-US" dirty="0" smtClean="0">
                <a:solidFill>
                  <a:prstClr val="black"/>
                </a:solidFill>
                <a:latin typeface="Agency FB" pitchFamily="34" charset="0"/>
                <a:ea typeface="Calibri" pitchFamily="34" charset="0"/>
                <a:cs typeface="Times New Roman" pitchFamily="18" charset="0"/>
              </a:rPr>
              <a:t>) X density of </a:t>
            </a:r>
            <a:endParaRPr lang="en-US" sz="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                                                  Coal</a:t>
            </a:r>
            <a:endParaRPr lang="en-US" sz="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dirty="0" smtClean="0">
                <a:solidFill>
                  <a:prstClr val="black"/>
                </a:solidFill>
                <a:latin typeface="Agency FB" pitchFamily="34" charset="0"/>
                <a:ea typeface="Calibri" pitchFamily="34" charset="0"/>
                <a:cs typeface="Times New Roman" pitchFamily="18" charset="0"/>
              </a:rPr>
              <a:t>                                               = 6.178 X 1.4=8.649 </a:t>
            </a:r>
            <a:r>
              <a:rPr lang="en-US" dirty="0" err="1" smtClean="0">
                <a:solidFill>
                  <a:prstClr val="black"/>
                </a:solidFill>
                <a:latin typeface="Agency FB" pitchFamily="34" charset="0"/>
                <a:ea typeface="Calibri" pitchFamily="34" charset="0"/>
                <a:cs typeface="Times New Roman" pitchFamily="18" charset="0"/>
              </a:rPr>
              <a:t>te</a:t>
            </a:r>
            <a:endParaRPr lang="en-US" dirty="0" smtClean="0">
              <a:solidFill>
                <a:prstClr val="black"/>
              </a:solidFill>
              <a:latin typeface="Arial" pitchFamily="34" charset="0"/>
              <a:cs typeface="Arial" pitchFamily="34" charset="0"/>
            </a:endParaRPr>
          </a:p>
        </p:txBody>
      </p:sp>
      <p:sp>
        <p:nvSpPr>
          <p:cNvPr id="8" name="Rectangle 7"/>
          <p:cNvSpPr/>
          <p:nvPr/>
        </p:nvSpPr>
        <p:spPr>
          <a:xfrm>
            <a:off x="0" y="2643182"/>
            <a:ext cx="9144000" cy="1323439"/>
          </a:xfrm>
          <a:prstGeom prst="rect">
            <a:avLst/>
          </a:prstGeom>
        </p:spPr>
        <p:txBody>
          <a:bodyPr wrap="square">
            <a:spAutoFit/>
          </a:bodyPr>
          <a:lstStyle/>
          <a:p>
            <a:pPr lvl="0" fontAlgn="base">
              <a:spcBef>
                <a:spcPct val="0"/>
              </a:spcBef>
              <a:spcAft>
                <a:spcPct val="0"/>
              </a:spcAft>
            </a:pPr>
            <a:r>
              <a:rPr lang="en-US" sz="2000" dirty="0" smtClean="0">
                <a:solidFill>
                  <a:prstClr val="black"/>
                </a:solidFill>
                <a:latin typeface="Agency FB" pitchFamily="34" charset="0"/>
                <a:ea typeface="Calibri" pitchFamily="34" charset="0"/>
                <a:cs typeface="Times New Roman" pitchFamily="18" charset="0"/>
              </a:rPr>
              <a:t>Utilization (as per CIL guidelines) =50%</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000" dirty="0" smtClean="0">
                <a:solidFill>
                  <a:prstClr val="black"/>
                </a:solidFill>
                <a:latin typeface="Agency FB" pitchFamily="34" charset="0"/>
                <a:ea typeface="Calibri" pitchFamily="34" charset="0"/>
                <a:cs typeface="Times New Roman" pitchFamily="18" charset="0"/>
              </a:rPr>
              <a:t>Therefore production of the machine per day in tonnage, TPD</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000" dirty="0" smtClean="0">
                <a:solidFill>
                  <a:prstClr val="black"/>
                </a:solidFill>
                <a:latin typeface="Agency FB" pitchFamily="34" charset="0"/>
                <a:ea typeface="Calibri" pitchFamily="34" charset="0"/>
                <a:cs typeface="Times New Roman" pitchFamily="18" charset="0"/>
              </a:rPr>
              <a:t>                                                        =8.649 </a:t>
            </a:r>
            <a:r>
              <a:rPr lang="en-US" sz="2000" dirty="0" err="1" smtClean="0">
                <a:solidFill>
                  <a:prstClr val="black"/>
                </a:solidFill>
                <a:latin typeface="Agency FB" pitchFamily="34" charset="0"/>
                <a:ea typeface="Calibri" pitchFamily="34" charset="0"/>
                <a:cs typeface="Times New Roman" pitchFamily="18" charset="0"/>
              </a:rPr>
              <a:t>te</a:t>
            </a:r>
            <a:r>
              <a:rPr lang="en-US" sz="2000" dirty="0" smtClean="0">
                <a:solidFill>
                  <a:prstClr val="black"/>
                </a:solidFill>
                <a:latin typeface="Agency FB" pitchFamily="34" charset="0"/>
                <a:ea typeface="Calibri" pitchFamily="34" charset="0"/>
                <a:cs typeface="Times New Roman" pitchFamily="18" charset="0"/>
              </a:rPr>
              <a:t> X 12</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000" dirty="0" smtClean="0">
                <a:solidFill>
                  <a:prstClr val="black"/>
                </a:solidFill>
                <a:latin typeface="Agency FB" pitchFamily="34" charset="0"/>
                <a:ea typeface="Calibri" pitchFamily="34" charset="0"/>
                <a:cs typeface="Times New Roman" pitchFamily="18" charset="0"/>
              </a:rPr>
              <a:t>                                                        =103.788</a:t>
            </a:r>
            <a:endParaRPr lang="en-US" dirty="0" smtClean="0">
              <a:solidFill>
                <a:prstClr val="black"/>
              </a:solidFill>
              <a:latin typeface="Arial" pitchFamily="34" charset="0"/>
              <a:cs typeface="Arial" pitchFamily="34" charset="0"/>
            </a:endParaRPr>
          </a:p>
        </p:txBody>
      </p:sp>
      <p:sp>
        <p:nvSpPr>
          <p:cNvPr id="37893" name="Rectangle 5"/>
          <p:cNvSpPr>
            <a:spLocks noChangeArrowheads="1"/>
          </p:cNvSpPr>
          <p:nvPr/>
        </p:nvSpPr>
        <p:spPr bwMode="auto">
          <a:xfrm>
            <a:off x="0" y="0"/>
            <a:ext cx="184731" cy="5078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0" y="4286256"/>
            <a:ext cx="9144000" cy="1938992"/>
          </a:xfrm>
          <a:prstGeom prst="rect">
            <a:avLst/>
          </a:prstGeom>
        </p:spPr>
        <p:txBody>
          <a:bodyPr wrap="square">
            <a:spAutoFit/>
          </a:bodyPr>
          <a:lstStyle/>
          <a:p>
            <a:pPr lvl="0" fontAlgn="base">
              <a:spcBef>
                <a:spcPct val="0"/>
              </a:spcBef>
              <a:spcAft>
                <a:spcPct val="0"/>
              </a:spcAft>
            </a:pPr>
            <a:r>
              <a:rPr lang="en-US" sz="2000" dirty="0" smtClean="0">
                <a:solidFill>
                  <a:prstClr val="black"/>
                </a:solidFill>
                <a:latin typeface="Agency FB" pitchFamily="34" charset="0"/>
                <a:ea typeface="Calibri" pitchFamily="34" charset="0"/>
                <a:cs typeface="Times New Roman" pitchFamily="18" charset="0"/>
              </a:rPr>
              <a:t>Note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000" u="sng" dirty="0" smtClean="0">
                <a:solidFill>
                  <a:prstClr val="black"/>
                </a:solidFill>
                <a:latin typeface="Agency FB" pitchFamily="34" charset="0"/>
                <a:ea typeface="Calibri" pitchFamily="34" charset="0"/>
                <a:cs typeface="Times New Roman" pitchFamily="18" charset="0"/>
              </a:rPr>
              <a:t>CIL guidelines for availability &amp; utilization of  LHDs in where LHDs  load on conveyors </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en-US" sz="2000" dirty="0" smtClean="0">
                <a:solidFill>
                  <a:prstClr val="black"/>
                </a:solidFill>
                <a:latin typeface="Agency FB" pitchFamily="34" charset="0"/>
                <a:ea typeface="Calibri" pitchFamily="34" charset="0"/>
                <a:cs typeface="Times New Roman" pitchFamily="18" charset="0"/>
              </a:rPr>
              <a:t>Availability percentage is to be maintained about 78%.</a:t>
            </a:r>
            <a:endParaRPr lang="en-US" sz="9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en-US" sz="2000" dirty="0" smtClean="0">
                <a:solidFill>
                  <a:prstClr val="black"/>
                </a:solidFill>
                <a:latin typeface="Agency FB" pitchFamily="34" charset="0"/>
                <a:ea typeface="Calibri" pitchFamily="34" charset="0"/>
                <a:cs typeface="Times New Roman" pitchFamily="18" charset="0"/>
              </a:rPr>
              <a:t>If the machine utilization is maintained at about 50% and idle hours maintained at about 28% in relation to total available hours then the productivity of LHDs loading into the conveyors can be ensured between 195-205 TPD.</a:t>
            </a:r>
            <a:endParaRPr lang="en-US" sz="900"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967335"/>
            <a:ext cx="8858279" cy="3416320"/>
          </a:xfrm>
          <a:prstGeom prst="rect">
            <a:avLst/>
          </a:prstGeom>
          <a:noFill/>
        </p:spPr>
        <p:txBody>
          <a:bodyPr wrap="square" lIns="91440" tIns="45720" rIns="91440" bIns="45720">
            <a:spAutoFit/>
          </a:bodyPr>
          <a:lstStyle/>
          <a:p>
            <a:pPr lvl="0" fontAlgn="base">
              <a:spcBef>
                <a:spcPct val="0"/>
              </a:spcBef>
              <a:spcAft>
                <a:spcPct val="0"/>
              </a:spcAft>
            </a:pPr>
            <a:r>
              <a:rPr lang="en-US" sz="5400" dirty="0" smtClean="0">
                <a:latin typeface="Agency FB" pitchFamily="34" charset="0"/>
                <a:ea typeface="Calibri" pitchFamily="34" charset="0"/>
                <a:cs typeface="Times New Roman" pitchFamily="18" charset="0"/>
              </a:rPr>
              <a:t>                               B.</a:t>
            </a:r>
          </a:p>
          <a:p>
            <a:pPr lvl="0" fontAlgn="base">
              <a:spcBef>
                <a:spcPct val="0"/>
              </a:spcBef>
              <a:spcAft>
                <a:spcPct val="0"/>
              </a:spcAft>
            </a:pPr>
            <a:r>
              <a:rPr lang="en-US" sz="5400" b="1" dirty="0" smtClean="0">
                <a:latin typeface="Agency FB" pitchFamily="34" charset="0"/>
                <a:ea typeface="Calibri" pitchFamily="34" charset="0"/>
                <a:cs typeface="Times New Roman" pitchFamily="18" charset="0"/>
              </a:rPr>
              <a:t>FOR R-VI SEAM (FACE NO. 2) IN DIP-RISE GALLERY, HAUL DISTANCE =75MTRS.</a:t>
            </a:r>
            <a:endParaRPr lang="en-US" sz="5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14356"/>
            <a:ext cx="9144000" cy="4524315"/>
          </a:xfrm>
          <a:prstGeom prst="rect">
            <a:avLst/>
          </a:prstGeom>
        </p:spPr>
        <p:txBody>
          <a:bodyPr wrap="square">
            <a:spAutoFit/>
          </a:bodyPr>
          <a:lstStyle/>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Total numbers of trips observed -5.</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time=dump </a:t>
            </a:r>
            <a:r>
              <a:rPr lang="en-US" sz="3200" dirty="0" err="1" smtClean="0">
                <a:latin typeface="Agency FB" pitchFamily="34" charset="0"/>
                <a:ea typeface="Calibri" pitchFamily="34" charset="0"/>
                <a:cs typeface="Times New Roman" pitchFamily="18" charset="0"/>
              </a:rPr>
              <a:t>time+empty</a:t>
            </a:r>
            <a:r>
              <a:rPr lang="en-US" sz="3200" dirty="0" smtClean="0">
                <a:latin typeface="Agency FB" pitchFamily="34" charset="0"/>
                <a:ea typeface="Calibri" pitchFamily="34" charset="0"/>
                <a:cs typeface="Times New Roman" pitchFamily="18" charset="0"/>
              </a:rPr>
              <a:t> haul </a:t>
            </a:r>
            <a:r>
              <a:rPr lang="en-US" sz="3200" dirty="0" err="1" smtClean="0">
                <a:latin typeface="Agency FB" pitchFamily="34" charset="0"/>
                <a:ea typeface="Calibri" pitchFamily="34" charset="0"/>
                <a:cs typeface="Times New Roman" pitchFamily="18" charset="0"/>
              </a:rPr>
              <a:t>time+loading</a:t>
            </a:r>
            <a:r>
              <a:rPr lang="en-US" sz="3200" dirty="0" smtClean="0">
                <a:latin typeface="Agency FB" pitchFamily="34" charset="0"/>
                <a:ea typeface="Calibri" pitchFamily="34" charset="0"/>
                <a:cs typeface="Times New Roman" pitchFamily="18" charset="0"/>
              </a:rPr>
              <a:t> </a:t>
            </a:r>
            <a:r>
              <a:rPr lang="en-US" sz="3200" dirty="0" err="1" smtClean="0">
                <a:latin typeface="Agency FB" pitchFamily="34" charset="0"/>
                <a:ea typeface="Calibri" pitchFamily="34" charset="0"/>
                <a:cs typeface="Times New Roman" pitchFamily="18" charset="0"/>
              </a:rPr>
              <a:t>time+lauded</a:t>
            </a:r>
            <a:r>
              <a:rPr lang="en-US" sz="3200" dirty="0" smtClean="0">
                <a:latin typeface="Agency FB" pitchFamily="34" charset="0"/>
                <a:ea typeface="Calibri" pitchFamily="34" charset="0"/>
                <a:cs typeface="Times New Roman" pitchFamily="18" charset="0"/>
              </a:rPr>
              <a:t> haul time</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1 = (25+300+7+420)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 =752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=12.53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2= (24+300+9+420)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 =753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=12.55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3 = (25+300+10+420)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=755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=12.58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4 = (23+300+7+420)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=750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=12.50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5= (25+300+8+420)</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 = 753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 = 12.55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Avg. trip time = (12.53+12.55+12.58+12.50+12.55) min/5</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                      = 62.71/5=12.542 min</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285729"/>
            <a:ext cx="9001156" cy="2031325"/>
          </a:xfrm>
          <a:prstGeom prst="rect">
            <a:avLst/>
          </a:prstGeom>
        </p:spPr>
        <p:txBody>
          <a:bodyPr wrap="square">
            <a:spAutoFit/>
          </a:bodyPr>
          <a:lstStyle/>
          <a:p>
            <a:pPr lvl="0" fontAlgn="base">
              <a:spcBef>
                <a:spcPct val="0"/>
              </a:spcBef>
              <a:spcAft>
                <a:spcPct val="0"/>
              </a:spcAft>
            </a:pPr>
            <a:r>
              <a:rPr lang="en-US" dirty="0" smtClean="0">
                <a:latin typeface="Agency FB" pitchFamily="34" charset="0"/>
                <a:ea typeface="Calibri" pitchFamily="34" charset="0"/>
                <a:cs typeface="Times New Roman" pitchFamily="18" charset="0"/>
              </a:rPr>
              <a:t>Total numbers of trips made by the machine in an hour=60/12.542</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                                                                                        =4.783</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                                                                                        =5</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Production Capacity of the machine per hour =1.2 X .80 X .702 X 5</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                                                                         =3.3696 m3</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Production in tonnage /hr.      =3.3696 X 1.4</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                                                 =4.71744 </a:t>
            </a:r>
            <a:r>
              <a:rPr lang="en-US" dirty="0" err="1" smtClean="0">
                <a:latin typeface="Agency FB" pitchFamily="34" charset="0"/>
                <a:ea typeface="Calibri" pitchFamily="34" charset="0"/>
                <a:cs typeface="Times New Roman" pitchFamily="18" charset="0"/>
              </a:rPr>
              <a:t>te</a:t>
            </a:r>
            <a:endParaRPr lang="en-US" sz="1600" dirty="0" smtClean="0">
              <a:latin typeface="Arial" pitchFamily="34" charset="0"/>
              <a:cs typeface="Arial" pitchFamily="34" charset="0"/>
            </a:endParaRPr>
          </a:p>
        </p:txBody>
      </p:sp>
      <p:sp>
        <p:nvSpPr>
          <p:cNvPr id="5" name="Rectangle 4"/>
          <p:cNvSpPr/>
          <p:nvPr/>
        </p:nvSpPr>
        <p:spPr>
          <a:xfrm>
            <a:off x="0" y="2357430"/>
            <a:ext cx="9144000" cy="1200329"/>
          </a:xfrm>
          <a:prstGeom prst="rect">
            <a:avLst/>
          </a:prstGeom>
        </p:spPr>
        <p:txBody>
          <a:bodyPr wrap="square">
            <a:spAutoFit/>
          </a:bodyPr>
          <a:lstStyle/>
          <a:p>
            <a:pPr lvl="0" fontAlgn="base">
              <a:spcBef>
                <a:spcPct val="0"/>
              </a:spcBef>
              <a:spcAft>
                <a:spcPct val="0"/>
              </a:spcAft>
            </a:pPr>
            <a:r>
              <a:rPr lang="en-US" dirty="0" smtClean="0">
                <a:latin typeface="Agency FB" pitchFamily="34" charset="0"/>
                <a:ea typeface="Calibri" pitchFamily="34" charset="0"/>
                <a:cs typeface="Times New Roman" pitchFamily="18" charset="0"/>
              </a:rPr>
              <a:t>Utilization (as per CIL guidelines) =50%</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Therefore production of the machine per day in tonnage, TPD</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                                                                 =4.71744 </a:t>
            </a:r>
            <a:r>
              <a:rPr lang="en-US" dirty="0" err="1" smtClean="0">
                <a:latin typeface="Agency FB" pitchFamily="34" charset="0"/>
                <a:ea typeface="Calibri" pitchFamily="34" charset="0"/>
                <a:cs typeface="Times New Roman" pitchFamily="18" charset="0"/>
              </a:rPr>
              <a:t>te</a:t>
            </a:r>
            <a:r>
              <a:rPr lang="en-US" dirty="0" smtClean="0">
                <a:latin typeface="Agency FB" pitchFamily="34" charset="0"/>
                <a:ea typeface="Calibri" pitchFamily="34" charset="0"/>
                <a:cs typeface="Times New Roman" pitchFamily="18" charset="0"/>
              </a:rPr>
              <a:t> X 12</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                                                                 =56.60928</a:t>
            </a:r>
            <a:endParaRPr lang="en-US" sz="1600" dirty="0" smtClean="0">
              <a:latin typeface="Arial" pitchFamily="34" charset="0"/>
              <a:cs typeface="Arial" pitchFamily="34" charset="0"/>
            </a:endParaRPr>
          </a:p>
        </p:txBody>
      </p:sp>
      <p:sp>
        <p:nvSpPr>
          <p:cNvPr id="7" name="Rectangle 6"/>
          <p:cNvSpPr/>
          <p:nvPr/>
        </p:nvSpPr>
        <p:spPr>
          <a:xfrm>
            <a:off x="142844" y="3857628"/>
            <a:ext cx="9001156" cy="1754326"/>
          </a:xfrm>
          <a:prstGeom prst="rect">
            <a:avLst/>
          </a:prstGeom>
        </p:spPr>
        <p:txBody>
          <a:bodyPr wrap="square">
            <a:spAutoFit/>
          </a:bodyPr>
          <a:lstStyle/>
          <a:p>
            <a:pPr lvl="0" fontAlgn="base">
              <a:spcBef>
                <a:spcPct val="0"/>
              </a:spcBef>
              <a:spcAft>
                <a:spcPct val="0"/>
              </a:spcAft>
            </a:pPr>
            <a:r>
              <a:rPr lang="en-US" dirty="0" smtClean="0">
                <a:latin typeface="Agency FB" pitchFamily="34" charset="0"/>
                <a:ea typeface="Calibri" pitchFamily="34" charset="0"/>
                <a:cs typeface="Times New Roman" pitchFamily="18" charset="0"/>
              </a:rPr>
              <a:t>Low production due to higher cycle time</a:t>
            </a:r>
            <a:endParaRPr lang="en-US" sz="80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Agency FB" pitchFamily="34" charset="0"/>
                <a:ea typeface="Calibri" pitchFamily="34" charset="0"/>
                <a:cs typeface="Times New Roman" pitchFamily="18" charset="0"/>
              </a:rPr>
              <a:t>Influenced by-</a:t>
            </a:r>
            <a:endParaRPr lang="en-US" sz="800" dirty="0" smtClean="0">
              <a:latin typeface="Arial" pitchFamily="34" charset="0"/>
              <a:cs typeface="Arial" pitchFamily="34" charset="0"/>
            </a:endParaRPr>
          </a:p>
          <a:p>
            <a:pPr lvl="0" eaLnBrk="0" fontAlgn="base" hangingPunct="0">
              <a:spcBef>
                <a:spcPct val="0"/>
              </a:spcBef>
              <a:spcAft>
                <a:spcPct val="0"/>
              </a:spcAft>
              <a:buFontTx/>
              <a:buChar char="•"/>
            </a:pPr>
            <a:r>
              <a:rPr lang="en-US" dirty="0" smtClean="0">
                <a:latin typeface="Agency FB" pitchFamily="34" charset="0"/>
                <a:ea typeface="Calibri" pitchFamily="34" charset="0"/>
                <a:cs typeface="Times New Roman" pitchFamily="18" charset="0"/>
              </a:rPr>
              <a:t>Lower speed (dip rise gallery)</a:t>
            </a:r>
            <a:endParaRPr lang="en-US" sz="800" dirty="0" smtClean="0">
              <a:latin typeface="Arial" pitchFamily="34" charset="0"/>
              <a:cs typeface="Arial" pitchFamily="34" charset="0"/>
            </a:endParaRPr>
          </a:p>
          <a:p>
            <a:pPr lvl="0" eaLnBrk="0" fontAlgn="base" hangingPunct="0">
              <a:spcBef>
                <a:spcPct val="0"/>
              </a:spcBef>
              <a:spcAft>
                <a:spcPct val="0"/>
              </a:spcAft>
              <a:buFontTx/>
              <a:buChar char="•"/>
            </a:pPr>
            <a:r>
              <a:rPr lang="en-US" dirty="0" smtClean="0">
                <a:latin typeface="Agency FB" pitchFamily="34" charset="0"/>
                <a:ea typeface="Calibri" pitchFamily="34" charset="0"/>
                <a:cs typeface="Times New Roman" pitchFamily="18" charset="0"/>
              </a:rPr>
              <a:t>Longer haul distance</a:t>
            </a:r>
            <a:endParaRPr lang="en-US" sz="800" dirty="0" smtClean="0">
              <a:latin typeface="Arial" pitchFamily="34" charset="0"/>
              <a:cs typeface="Arial" pitchFamily="34" charset="0"/>
            </a:endParaRPr>
          </a:p>
          <a:p>
            <a:pPr lvl="0" eaLnBrk="0" fontAlgn="base" hangingPunct="0">
              <a:spcBef>
                <a:spcPct val="0"/>
              </a:spcBef>
              <a:spcAft>
                <a:spcPct val="0"/>
              </a:spcAft>
              <a:buFontTx/>
              <a:buChar char="•"/>
            </a:pPr>
            <a:r>
              <a:rPr lang="en-US" dirty="0" smtClean="0">
                <a:latin typeface="Agency FB" pitchFamily="34" charset="0"/>
                <a:ea typeface="Calibri" pitchFamily="34" charset="0"/>
                <a:cs typeface="Times New Roman" pitchFamily="18" charset="0"/>
              </a:rPr>
              <a:t>Watery conditions </a:t>
            </a:r>
            <a:endParaRPr lang="en-US" sz="800" dirty="0" smtClean="0">
              <a:latin typeface="Arial" pitchFamily="34" charset="0"/>
              <a:cs typeface="Arial" pitchFamily="34" charset="0"/>
            </a:endParaRPr>
          </a:p>
          <a:p>
            <a:pPr lvl="0" eaLnBrk="0" fontAlgn="base" hangingPunct="0">
              <a:spcBef>
                <a:spcPct val="0"/>
              </a:spcBef>
              <a:spcAft>
                <a:spcPct val="0"/>
              </a:spcAft>
              <a:buFontTx/>
              <a:buChar char="•"/>
            </a:pPr>
            <a:r>
              <a:rPr lang="en-US" dirty="0" smtClean="0">
                <a:latin typeface="Agency FB" pitchFamily="34" charset="0"/>
                <a:ea typeface="Calibri" pitchFamily="34" charset="0"/>
                <a:cs typeface="Times New Roman" pitchFamily="18" charset="0"/>
              </a:rPr>
              <a:t>New operator</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64" y="2428868"/>
            <a:ext cx="8715436" cy="3416320"/>
          </a:xfrm>
          <a:prstGeom prst="rect">
            <a:avLst/>
          </a:prstGeom>
          <a:noFill/>
        </p:spPr>
        <p:txBody>
          <a:bodyPr wrap="square" lIns="91440" tIns="45720" rIns="91440" bIns="45720">
            <a:spAutoFit/>
          </a:bodyPr>
          <a:lstStyle/>
          <a:p>
            <a:pPr lvl="0" fontAlgn="base">
              <a:spcBef>
                <a:spcPct val="0"/>
              </a:spcBef>
              <a:spcAft>
                <a:spcPct val="0"/>
              </a:spcAft>
            </a:pPr>
            <a:r>
              <a:rPr lang="en-US" sz="5400" dirty="0" smtClean="0">
                <a:latin typeface="Agency FB" pitchFamily="34" charset="0"/>
                <a:ea typeface="Calibri" pitchFamily="34" charset="0"/>
                <a:cs typeface="Times New Roman" pitchFamily="18" charset="0"/>
              </a:rPr>
              <a:t>                          C.</a:t>
            </a:r>
          </a:p>
          <a:p>
            <a:pPr lvl="0" fontAlgn="base">
              <a:spcBef>
                <a:spcPct val="0"/>
              </a:spcBef>
              <a:spcAft>
                <a:spcPct val="0"/>
              </a:spcAft>
            </a:pPr>
            <a:r>
              <a:rPr lang="en-US" sz="5400" b="1" dirty="0" smtClean="0">
                <a:latin typeface="Agency FB" pitchFamily="34" charset="0"/>
                <a:ea typeface="Calibri" pitchFamily="34" charset="0"/>
                <a:cs typeface="Times New Roman" pitchFamily="18" charset="0"/>
              </a:rPr>
              <a:t>FOR R III/II SEAM, FACE NO.1 IN LEVEL GALLERY, HAUL DISTANCE =45 MTR.</a:t>
            </a:r>
            <a:endParaRPr lang="en-US" sz="5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71480"/>
            <a:ext cx="9144000" cy="5509200"/>
          </a:xfrm>
          <a:prstGeom prst="rect">
            <a:avLst/>
          </a:prstGeom>
        </p:spPr>
        <p:txBody>
          <a:bodyPr wrap="square">
            <a:spAutoFit/>
          </a:bodyPr>
          <a:lstStyle/>
          <a:p>
            <a:pPr lvl="0" fontAlgn="base">
              <a:spcBef>
                <a:spcPct val="0"/>
              </a:spcBef>
              <a:spcAft>
                <a:spcPct val="0"/>
              </a:spcAft>
              <a:buFontTx/>
              <a:buChar char="•"/>
            </a:pPr>
            <a:r>
              <a:rPr lang="en-US" sz="3200" dirty="0" smtClean="0">
                <a:latin typeface="Agency FB" pitchFamily="34" charset="0"/>
                <a:ea typeface="Calibri" pitchFamily="34" charset="0"/>
                <a:cs typeface="Times New Roman" pitchFamily="18" charset="0"/>
              </a:rPr>
              <a:t>Total numbers of trips observed -7.</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time=dump </a:t>
            </a:r>
            <a:r>
              <a:rPr lang="en-US" sz="3200" dirty="0" err="1" smtClean="0">
                <a:latin typeface="Agency FB" pitchFamily="34" charset="0"/>
                <a:ea typeface="Calibri" pitchFamily="34" charset="0"/>
                <a:cs typeface="Times New Roman" pitchFamily="18" charset="0"/>
              </a:rPr>
              <a:t>time+empty</a:t>
            </a:r>
            <a:r>
              <a:rPr lang="en-US" sz="3200" dirty="0" smtClean="0">
                <a:latin typeface="Agency FB" pitchFamily="34" charset="0"/>
                <a:ea typeface="Calibri" pitchFamily="34" charset="0"/>
                <a:cs typeface="Times New Roman" pitchFamily="18" charset="0"/>
              </a:rPr>
              <a:t> haul </a:t>
            </a:r>
            <a:r>
              <a:rPr lang="en-US" sz="3200" dirty="0" err="1" smtClean="0">
                <a:latin typeface="Agency FB" pitchFamily="34" charset="0"/>
                <a:ea typeface="Calibri" pitchFamily="34" charset="0"/>
                <a:cs typeface="Times New Roman" pitchFamily="18" charset="0"/>
              </a:rPr>
              <a:t>time+loading</a:t>
            </a:r>
            <a:r>
              <a:rPr lang="en-US" sz="3200" dirty="0" smtClean="0">
                <a:latin typeface="Agency FB" pitchFamily="34" charset="0"/>
                <a:ea typeface="Calibri" pitchFamily="34" charset="0"/>
                <a:cs typeface="Times New Roman" pitchFamily="18" charset="0"/>
              </a:rPr>
              <a:t> </a:t>
            </a:r>
            <a:r>
              <a:rPr lang="en-US" sz="3200" dirty="0" err="1" smtClean="0">
                <a:latin typeface="Agency FB" pitchFamily="34" charset="0"/>
                <a:ea typeface="Calibri" pitchFamily="34" charset="0"/>
                <a:cs typeface="Times New Roman" pitchFamily="18" charset="0"/>
              </a:rPr>
              <a:t>time+lauded</a:t>
            </a:r>
            <a:r>
              <a:rPr lang="en-US" sz="3200" dirty="0" smtClean="0">
                <a:latin typeface="Agency FB" pitchFamily="34" charset="0"/>
                <a:ea typeface="Calibri" pitchFamily="34" charset="0"/>
                <a:cs typeface="Times New Roman" pitchFamily="18" charset="0"/>
              </a:rPr>
              <a:t> haul time</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1 = (30+60+10+120)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=220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=3.67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2 = (32+60+13+120)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=225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=3.75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3 = (33+60+10+120)</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=223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=3.72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4 = (35+60+14+120)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=229secs=3.82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5 = (35+60+15+120)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=230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=3.83min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6 = (35+60+14+120)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=229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=3.82min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Trip 7 = (35+60+15+120)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 =230 </a:t>
            </a:r>
            <a:r>
              <a:rPr lang="en-US" sz="3200" dirty="0" err="1" smtClean="0">
                <a:latin typeface="Agency FB" pitchFamily="34" charset="0"/>
                <a:ea typeface="Calibri" pitchFamily="34" charset="0"/>
                <a:cs typeface="Times New Roman" pitchFamily="18" charset="0"/>
              </a:rPr>
              <a:t>secs</a:t>
            </a:r>
            <a:r>
              <a:rPr lang="en-US" sz="3200" dirty="0" smtClean="0">
                <a:latin typeface="Agency FB" pitchFamily="34" charset="0"/>
                <a:ea typeface="Calibri" pitchFamily="34" charset="0"/>
                <a:cs typeface="Times New Roman" pitchFamily="18" charset="0"/>
              </a:rPr>
              <a:t>=3.83 min</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Avg. trip time = (3.67+3.75+3.72+3.82+3.83+3.82+3.83)min/7</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                      =3.78 min</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083" y="0"/>
            <a:ext cx="18473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sz="5400" b="1" u="sng" dirty="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endParaRPr>
          </a:p>
          <a:p>
            <a:pPr algn="ctr"/>
            <a:endParaRPr lang="en-US" sz="5400" b="1" u="sng" cap="none" spc="0" dirty="0">
              <a:ln w="11430"/>
              <a:solidFill>
                <a:schemeClr val="tx2">
                  <a:lumMod val="50000"/>
                </a:schemeClr>
              </a:solidFill>
              <a:effectLst>
                <a:outerShdw blurRad="50800" dist="39000" dir="5460000" algn="tl">
                  <a:srgbClr val="000000">
                    <a:alpha val="38000"/>
                  </a:srgbClr>
                </a:outerShdw>
              </a:effectLst>
            </a:endParaRPr>
          </a:p>
        </p:txBody>
      </p:sp>
      <p:sp>
        <p:nvSpPr>
          <p:cNvPr id="3" name="TextBox 2"/>
          <p:cNvSpPr txBox="1"/>
          <p:nvPr/>
        </p:nvSpPr>
        <p:spPr>
          <a:xfrm>
            <a:off x="533400" y="1093696"/>
            <a:ext cx="8305800" cy="5693866"/>
          </a:xfrm>
          <a:prstGeom prst="rect">
            <a:avLst/>
          </a:prstGeom>
          <a:noFill/>
        </p:spPr>
        <p:txBody>
          <a:bodyPr wrap="square" rtlCol="0">
            <a:spAutoFit/>
          </a:bodyPr>
          <a:lstStyle/>
          <a:p>
            <a:r>
              <a:rPr lang="en-US" sz="2800" dirty="0"/>
              <a:t>Coal mining in India has a history of over 225years. The industry currently occupies a covetable third ranking in the world league table of hard coal production after China and the USA. Mechanization has made possible major breakthroughs in coal mining technology. The record of production and productivity of Indian underground coal mines over the years is dismal, to say the least. At the time of nationalization (1971) of the coal industry contribution of national coal production by underground and opencast mines was </a:t>
            </a:r>
            <a:r>
              <a:rPr lang="en-US" sz="2800" dirty="0" smtClean="0"/>
              <a:t>77.5% </a:t>
            </a:r>
            <a:r>
              <a:rPr lang="en-US" sz="2800" dirty="0"/>
              <a:t>and 22.5% </a:t>
            </a:r>
            <a:r>
              <a:rPr lang="en-US" sz="2800" dirty="0" smtClean="0"/>
              <a:t>respectively.</a:t>
            </a:r>
            <a:r>
              <a:rPr lang="en-US" sz="2800" dirty="0"/>
              <a:t> By 2000, the share of coal production from underground mines declined to 21.35%. </a:t>
            </a:r>
          </a:p>
        </p:txBody>
      </p:sp>
      <p:sp>
        <p:nvSpPr>
          <p:cNvPr id="4" name="TextBox 3"/>
          <p:cNvSpPr txBox="1"/>
          <p:nvPr/>
        </p:nvSpPr>
        <p:spPr>
          <a:xfrm>
            <a:off x="304800" y="2514209"/>
            <a:ext cx="8839200" cy="369332"/>
          </a:xfrm>
          <a:prstGeom prst="rect">
            <a:avLst/>
          </a:prstGeom>
          <a:noFill/>
        </p:spPr>
        <p:txBody>
          <a:bodyPr wrap="square" rtlCol="0">
            <a:spAutoFit/>
          </a:bodyPr>
          <a:lstStyle/>
          <a:p>
            <a:endParaRPr lang="en-US" dirty="0"/>
          </a:p>
        </p:txBody>
      </p:sp>
      <p:sp>
        <p:nvSpPr>
          <p:cNvPr id="5" name="TextBox 4"/>
          <p:cNvSpPr txBox="1"/>
          <p:nvPr/>
        </p:nvSpPr>
        <p:spPr>
          <a:xfrm>
            <a:off x="500743" y="244929"/>
            <a:ext cx="3124200" cy="769441"/>
          </a:xfrm>
          <a:prstGeom prst="rect">
            <a:avLst/>
          </a:prstGeom>
          <a:noFill/>
        </p:spPr>
        <p:txBody>
          <a:bodyPr wrap="square" rtlCol="0">
            <a:spAutoFit/>
          </a:bodyPr>
          <a:lstStyle/>
          <a:p>
            <a:r>
              <a:rPr lang="en-US" sz="4400" b="1" u="sng" dirty="0">
                <a:latin typeface="Andalus" pitchFamily="18" charset="-78"/>
                <a:cs typeface="Andalus" pitchFamily="18" charset="-78"/>
              </a:rPr>
              <a:t>I</a:t>
            </a:r>
            <a:r>
              <a:rPr lang="en-US" sz="4400" b="1" u="sng" dirty="0" smtClean="0">
                <a:latin typeface="Andalus" pitchFamily="18" charset="-78"/>
                <a:cs typeface="Andalus" pitchFamily="18" charset="-78"/>
              </a:rPr>
              <a:t>ntroduction</a:t>
            </a:r>
            <a:endParaRPr lang="en-US" sz="4400" b="1" u="sng" dirty="0">
              <a:latin typeface="Andalus" pitchFamily="18" charset="-78"/>
              <a:cs typeface="Andalus" pitchFamily="18" charset="-78"/>
            </a:endParaRPr>
          </a:p>
        </p:txBody>
      </p:sp>
    </p:spTree>
    <p:extLst>
      <p:ext uri="{BB962C8B-B14F-4D97-AF65-F5344CB8AC3E}">
        <p14:creationId xmlns="" xmlns:p14="http://schemas.microsoft.com/office/powerpoint/2010/main" val="665060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00043"/>
            <a:ext cx="9001156" cy="2031325"/>
          </a:xfrm>
          <a:prstGeom prst="rect">
            <a:avLst/>
          </a:prstGeom>
        </p:spPr>
        <p:txBody>
          <a:bodyPr wrap="square">
            <a:spAutoFit/>
          </a:bodyPr>
          <a:lstStyle/>
          <a:p>
            <a:r>
              <a:rPr lang="en-US" dirty="0" smtClean="0"/>
              <a:t>Total numbers of trips made by the machine in an hour=60/3.78</a:t>
            </a:r>
            <a:endParaRPr lang="en-IN" dirty="0" smtClean="0"/>
          </a:p>
          <a:p>
            <a:r>
              <a:rPr lang="en-US" dirty="0" smtClean="0"/>
              <a:t>                                                                                        =15.873</a:t>
            </a:r>
            <a:endParaRPr lang="en-IN" dirty="0" smtClean="0"/>
          </a:p>
          <a:p>
            <a:r>
              <a:rPr lang="en-US" dirty="0" smtClean="0"/>
              <a:t>                                                                                        =16</a:t>
            </a:r>
            <a:endParaRPr lang="en-IN" dirty="0" smtClean="0"/>
          </a:p>
          <a:p>
            <a:r>
              <a:rPr lang="en-US" dirty="0" smtClean="0"/>
              <a:t>Production capacity of the machine per hour=3 X .80 X .702 X 16</a:t>
            </a:r>
            <a:endParaRPr lang="en-IN" dirty="0" smtClean="0"/>
          </a:p>
          <a:p>
            <a:r>
              <a:rPr lang="en-US" dirty="0" smtClean="0"/>
              <a:t>                                                                        =26.9568m</a:t>
            </a:r>
            <a:r>
              <a:rPr lang="en-US" baseline="30000" dirty="0" smtClean="0"/>
              <a:t>3</a:t>
            </a:r>
            <a:endParaRPr lang="en-IN" dirty="0" smtClean="0"/>
          </a:p>
          <a:p>
            <a:r>
              <a:rPr lang="en-US" dirty="0" smtClean="0"/>
              <a:t>Production in tonnage/hr.                              =26.9568m</a:t>
            </a:r>
            <a:r>
              <a:rPr lang="en-US" baseline="30000" dirty="0" smtClean="0"/>
              <a:t>3</a:t>
            </a:r>
            <a:r>
              <a:rPr lang="en-US" dirty="0" smtClean="0"/>
              <a:t>X 1.4te/m</a:t>
            </a:r>
            <a:r>
              <a:rPr lang="en-US" baseline="30000" dirty="0" smtClean="0"/>
              <a:t>3</a:t>
            </a:r>
            <a:endParaRPr lang="en-IN" dirty="0" smtClean="0"/>
          </a:p>
          <a:p>
            <a:r>
              <a:rPr lang="en-US" dirty="0" smtClean="0"/>
              <a:t>                                                                        =37.73952 </a:t>
            </a:r>
            <a:r>
              <a:rPr lang="en-US" dirty="0" err="1" smtClean="0"/>
              <a:t>te</a:t>
            </a:r>
            <a:endParaRPr lang="en-IN" dirty="0"/>
          </a:p>
        </p:txBody>
      </p:sp>
      <p:sp>
        <p:nvSpPr>
          <p:cNvPr id="6" name="Rectangle 5"/>
          <p:cNvSpPr/>
          <p:nvPr/>
        </p:nvSpPr>
        <p:spPr>
          <a:xfrm>
            <a:off x="0" y="2786058"/>
            <a:ext cx="9144000" cy="1631216"/>
          </a:xfrm>
          <a:prstGeom prst="rect">
            <a:avLst/>
          </a:prstGeom>
        </p:spPr>
        <p:txBody>
          <a:bodyPr wrap="square">
            <a:spAutoFit/>
          </a:bodyPr>
          <a:lstStyle/>
          <a:p>
            <a:r>
              <a:rPr lang="en-US" sz="2000" dirty="0" smtClean="0"/>
              <a:t>Utilization (as per CIL guidelines) =50%</a:t>
            </a:r>
            <a:endParaRPr lang="en-IN" sz="2000" dirty="0" smtClean="0"/>
          </a:p>
          <a:p>
            <a:r>
              <a:rPr lang="en-US" sz="2000" dirty="0" smtClean="0"/>
              <a:t>Therefore production of the machine per day in tonnage, TPD</a:t>
            </a:r>
            <a:endParaRPr lang="en-IN" sz="2000" dirty="0" smtClean="0"/>
          </a:p>
          <a:p>
            <a:r>
              <a:rPr lang="en-US" sz="2000" dirty="0" smtClean="0"/>
              <a:t>                                                                     =37.73952 </a:t>
            </a:r>
            <a:r>
              <a:rPr lang="en-US" sz="2000" dirty="0" err="1" smtClean="0"/>
              <a:t>te</a:t>
            </a:r>
            <a:r>
              <a:rPr lang="en-US" sz="2000" dirty="0" smtClean="0"/>
              <a:t> X 12</a:t>
            </a:r>
            <a:endParaRPr lang="en-IN" sz="2000" dirty="0" smtClean="0"/>
          </a:p>
          <a:p>
            <a:r>
              <a:rPr lang="en-US" sz="2000" dirty="0" smtClean="0"/>
              <a:t>                                                                    =452.87424</a:t>
            </a:r>
            <a:endParaRPr lang="en-IN" sz="2000" dirty="0" smtClean="0"/>
          </a:p>
          <a:p>
            <a:r>
              <a:rPr lang="en-US" sz="2000" dirty="0" smtClean="0"/>
              <a:t> </a:t>
            </a:r>
            <a:endParaRPr lang="en-IN" sz="2000" dirty="0"/>
          </a:p>
        </p:txBody>
      </p:sp>
      <p:sp>
        <p:nvSpPr>
          <p:cNvPr id="7" name="TextBox 6"/>
          <p:cNvSpPr txBox="1"/>
          <p:nvPr/>
        </p:nvSpPr>
        <p:spPr>
          <a:xfrm>
            <a:off x="357158" y="4572008"/>
            <a:ext cx="8786842" cy="923330"/>
          </a:xfrm>
          <a:prstGeom prst="rect">
            <a:avLst/>
          </a:prstGeom>
          <a:noFill/>
        </p:spPr>
        <p:txBody>
          <a:bodyPr wrap="square" rtlCol="0">
            <a:spAutoFit/>
          </a:bodyPr>
          <a:lstStyle/>
          <a:p>
            <a:r>
              <a:rPr lang="en-US" dirty="0" smtClean="0"/>
              <a:t>Larger production due to </a:t>
            </a:r>
          </a:p>
          <a:p>
            <a:r>
              <a:rPr lang="en-US" dirty="0" smtClean="0"/>
              <a:t>1.Shorter haul distance </a:t>
            </a:r>
          </a:p>
          <a:p>
            <a:r>
              <a:rPr lang="en-US" dirty="0" smtClean="0"/>
              <a:t>2.Larger bucket size (3m</a:t>
            </a:r>
            <a:r>
              <a:rPr lang="en-US" baseline="30000" dirty="0" smtClean="0"/>
              <a:t>3</a:t>
            </a:r>
            <a:r>
              <a:rPr lang="en-US" dirty="0" smtClean="0"/>
              <a:t> )</a:t>
            </a:r>
            <a:endParaRPr lang="en-IN" baseline="30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000241"/>
            <a:ext cx="8358245" cy="3416320"/>
          </a:xfrm>
          <a:prstGeom prst="rect">
            <a:avLst/>
          </a:prstGeom>
          <a:noFill/>
        </p:spPr>
        <p:txBody>
          <a:bodyPr wrap="square" lIns="91440" tIns="45720" rIns="91440" bIns="45720">
            <a:spAutoFit/>
          </a:bodyPr>
          <a:lstStyle/>
          <a:p>
            <a:pPr lvl="0" fontAlgn="base">
              <a:spcBef>
                <a:spcPct val="0"/>
              </a:spcBef>
              <a:spcAft>
                <a:spcPct val="0"/>
              </a:spcAft>
            </a:pPr>
            <a:r>
              <a:rPr lang="en-US" sz="5400" dirty="0" smtClean="0">
                <a:solidFill>
                  <a:prstClr val="black"/>
                </a:solidFill>
                <a:latin typeface="Agency FB" pitchFamily="34" charset="0"/>
                <a:ea typeface="Calibri" pitchFamily="34" charset="0"/>
                <a:cs typeface="Times New Roman" pitchFamily="18" charset="0"/>
              </a:rPr>
              <a:t>                             D.</a:t>
            </a:r>
          </a:p>
          <a:p>
            <a:pPr lvl="0" fontAlgn="base">
              <a:spcBef>
                <a:spcPct val="0"/>
              </a:spcBef>
              <a:spcAft>
                <a:spcPct val="0"/>
              </a:spcAft>
            </a:pPr>
            <a:r>
              <a:rPr lang="en-US" sz="5400" b="1" dirty="0" smtClean="0">
                <a:latin typeface="Agency FB" pitchFamily="34" charset="0"/>
                <a:ea typeface="Calibri" pitchFamily="34" charset="0"/>
                <a:cs typeface="Times New Roman" pitchFamily="18" charset="0"/>
              </a:rPr>
              <a:t>FOR R III/II SEAM, FACE NO.2 IN LEVEL GALLERY, HAUL DISTANCE =135 MTRS.</a:t>
            </a:r>
            <a:endParaRPr lang="en-US" sz="5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53226"/>
            <a:ext cx="8929718" cy="5262979"/>
          </a:xfrm>
          <a:prstGeom prst="rect">
            <a:avLst/>
          </a:prstGeom>
        </p:spPr>
        <p:txBody>
          <a:bodyPr wrap="square">
            <a:spAutoFit/>
          </a:bodyPr>
          <a:lstStyle/>
          <a:p>
            <a:pPr lvl="0" fontAlgn="base">
              <a:spcBef>
                <a:spcPct val="0"/>
              </a:spcBef>
              <a:spcAft>
                <a:spcPct val="0"/>
              </a:spcAft>
              <a:buFontTx/>
              <a:buChar char="•"/>
            </a:pPr>
            <a:r>
              <a:rPr lang="en-US" sz="2800" dirty="0" smtClean="0">
                <a:solidFill>
                  <a:prstClr val="black"/>
                </a:solidFill>
                <a:latin typeface="Agency FB" pitchFamily="34" charset="0"/>
                <a:ea typeface="Calibri" pitchFamily="34" charset="0"/>
                <a:cs typeface="Times New Roman" pitchFamily="18" charset="0"/>
              </a:rPr>
              <a:t>Total numbers of trips observed -7.</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1= (30+120+10+180) =340secs= 5.67 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2= (32+120+13+180) =345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=5.75min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3= (33+120+10+180) =343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=5.72 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4= (35+120+14+180) =349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=5.82 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5 = (35+120+15+180) =350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=5.83 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6= (35+120+14+180) = 349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=5.82 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Trip 7 = (35+120+15+180) = 350 </a:t>
            </a:r>
            <a:r>
              <a:rPr lang="en-US" sz="2800" dirty="0" err="1" smtClean="0">
                <a:solidFill>
                  <a:prstClr val="black"/>
                </a:solidFill>
                <a:latin typeface="Agency FB" pitchFamily="34" charset="0"/>
                <a:ea typeface="Calibri" pitchFamily="34" charset="0"/>
                <a:cs typeface="Times New Roman" pitchFamily="18" charset="0"/>
              </a:rPr>
              <a:t>secs</a:t>
            </a:r>
            <a:r>
              <a:rPr lang="en-US" sz="2800" dirty="0" smtClean="0">
                <a:solidFill>
                  <a:prstClr val="black"/>
                </a:solidFill>
                <a:latin typeface="Agency FB" pitchFamily="34" charset="0"/>
                <a:ea typeface="Calibri" pitchFamily="34" charset="0"/>
                <a:cs typeface="Times New Roman" pitchFamily="18" charset="0"/>
              </a:rPr>
              <a:t> = 5.83 min</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err="1" smtClean="0">
                <a:solidFill>
                  <a:prstClr val="black"/>
                </a:solidFill>
                <a:latin typeface="Agency FB" pitchFamily="34" charset="0"/>
                <a:ea typeface="Calibri" pitchFamily="34" charset="0"/>
                <a:cs typeface="Times New Roman" pitchFamily="18" charset="0"/>
              </a:rPr>
              <a:t>Avg</a:t>
            </a:r>
            <a:r>
              <a:rPr lang="en-US" sz="2800" dirty="0" smtClean="0">
                <a:solidFill>
                  <a:prstClr val="black"/>
                </a:solidFill>
                <a:latin typeface="Agency FB" pitchFamily="34" charset="0"/>
                <a:ea typeface="Calibri" pitchFamily="34" charset="0"/>
                <a:cs typeface="Times New Roman" pitchFamily="18" charset="0"/>
              </a:rPr>
              <a:t> . trip timing of the machine =(5.67+5.75+5.72+5.82+5.83+5.82+5.83) min/7</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=40.44/7</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=5.78min</a:t>
            </a:r>
            <a:endParaRPr lang="en-US" sz="2800"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4290"/>
            <a:ext cx="8858280" cy="1815882"/>
          </a:xfrm>
          <a:prstGeom prst="rect">
            <a:avLst/>
          </a:prstGeom>
        </p:spPr>
        <p:txBody>
          <a:bodyPr wrap="square">
            <a:spAutoFit/>
          </a:bodyPr>
          <a:lstStyle/>
          <a:p>
            <a:pPr lvl="0" fontAlgn="base">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Total numbers of trips made by the machine =60/5.78=10.380=10</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Production capacity of the machine per hour = 3X.80X.702X10</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                                                                         = 16.85m3</a:t>
            </a:r>
            <a:endParaRPr lang="en-US" sz="28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en-US" sz="2800" dirty="0" smtClean="0">
                <a:solidFill>
                  <a:prstClr val="black"/>
                </a:solidFill>
                <a:latin typeface="Agency FB" pitchFamily="34" charset="0"/>
                <a:ea typeface="Calibri" pitchFamily="34" charset="0"/>
                <a:cs typeface="Times New Roman" pitchFamily="18" charset="0"/>
              </a:rPr>
              <a:t>Production in tonnage /hr. = 16.85m</a:t>
            </a:r>
            <a:r>
              <a:rPr lang="en-US" sz="2800" baseline="30000" dirty="0" smtClean="0">
                <a:solidFill>
                  <a:prstClr val="black"/>
                </a:solidFill>
                <a:latin typeface="Agency FB" pitchFamily="34" charset="0"/>
                <a:ea typeface="Calibri" pitchFamily="34" charset="0"/>
                <a:cs typeface="Times New Roman" pitchFamily="18" charset="0"/>
              </a:rPr>
              <a:t>3</a:t>
            </a:r>
            <a:r>
              <a:rPr lang="en-US" sz="2800" dirty="0" smtClean="0">
                <a:solidFill>
                  <a:prstClr val="black"/>
                </a:solidFill>
                <a:latin typeface="Agency FB" pitchFamily="34" charset="0"/>
                <a:ea typeface="Calibri" pitchFamily="34" charset="0"/>
                <a:cs typeface="Times New Roman" pitchFamily="18" charset="0"/>
              </a:rPr>
              <a:t> X 1.4 Te/m</a:t>
            </a:r>
            <a:r>
              <a:rPr lang="en-US" sz="2800" baseline="30000" dirty="0" smtClean="0">
                <a:solidFill>
                  <a:prstClr val="black"/>
                </a:solidFill>
                <a:latin typeface="Agency FB" pitchFamily="34" charset="0"/>
                <a:ea typeface="Calibri" pitchFamily="34" charset="0"/>
                <a:cs typeface="Times New Roman" pitchFamily="18" charset="0"/>
              </a:rPr>
              <a:t>3</a:t>
            </a:r>
            <a:r>
              <a:rPr lang="en-US" sz="2800" dirty="0" smtClean="0">
                <a:solidFill>
                  <a:prstClr val="black"/>
                </a:solidFill>
                <a:latin typeface="Agency FB" pitchFamily="34" charset="0"/>
                <a:ea typeface="Calibri" pitchFamily="34" charset="0"/>
                <a:cs typeface="Times New Roman" pitchFamily="18" charset="0"/>
              </a:rPr>
              <a:t> =23.59 </a:t>
            </a:r>
            <a:r>
              <a:rPr lang="en-US" sz="2800" dirty="0" err="1" smtClean="0">
                <a:solidFill>
                  <a:prstClr val="black"/>
                </a:solidFill>
                <a:latin typeface="Agency FB" pitchFamily="34" charset="0"/>
                <a:ea typeface="Calibri" pitchFamily="34" charset="0"/>
                <a:cs typeface="Times New Roman" pitchFamily="18" charset="0"/>
              </a:rPr>
              <a:t>te</a:t>
            </a:r>
            <a:endParaRPr lang="en-US" sz="2800" dirty="0" smtClean="0">
              <a:solidFill>
                <a:prstClr val="black"/>
              </a:solidFill>
              <a:latin typeface="Arial" pitchFamily="34" charset="0"/>
              <a:cs typeface="Arial" pitchFamily="34" charset="0"/>
            </a:endParaRPr>
          </a:p>
        </p:txBody>
      </p:sp>
      <p:sp>
        <p:nvSpPr>
          <p:cNvPr id="45058" name="Rectangle 2"/>
          <p:cNvSpPr>
            <a:spLocks noChangeArrowheads="1"/>
          </p:cNvSpPr>
          <p:nvPr/>
        </p:nvSpPr>
        <p:spPr bwMode="auto">
          <a:xfrm>
            <a:off x="0" y="1857364"/>
            <a:ext cx="532229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gency FB" pitchFamily="34" charset="0"/>
                <a:ea typeface="Calibri" pitchFamily="34" charset="0"/>
                <a:cs typeface="Times New Roman" pitchFamily="18" charset="0"/>
              </a:rPr>
              <a:t>Utilization (as per CIL guidelines) =50%</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2428868"/>
            <a:ext cx="9001156" cy="1569660"/>
          </a:xfrm>
          <a:prstGeom prst="rect">
            <a:avLst/>
          </a:prstGeom>
        </p:spPr>
        <p:txBody>
          <a:bodyPr wrap="square">
            <a:spAutoFit/>
          </a:bodyPr>
          <a:lstStyle/>
          <a:p>
            <a:pPr lvl="0" fontAlgn="base">
              <a:spcBef>
                <a:spcPct val="0"/>
              </a:spcBef>
              <a:spcAft>
                <a:spcPct val="0"/>
              </a:spcAft>
            </a:pPr>
            <a:r>
              <a:rPr lang="en-US" sz="3200" dirty="0" smtClean="0">
                <a:latin typeface="Agency FB" pitchFamily="34" charset="0"/>
                <a:ea typeface="Calibri" pitchFamily="34" charset="0"/>
                <a:cs typeface="Times New Roman" pitchFamily="18" charset="0"/>
              </a:rPr>
              <a:t>Therefore production of the machine per day in tonnage, TPD</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                                                 =23.59 </a:t>
            </a:r>
            <a:r>
              <a:rPr lang="en-US" sz="3200" dirty="0" err="1" smtClean="0">
                <a:latin typeface="Agency FB" pitchFamily="34" charset="0"/>
                <a:ea typeface="Calibri" pitchFamily="34" charset="0"/>
                <a:cs typeface="Times New Roman" pitchFamily="18" charset="0"/>
              </a:rPr>
              <a:t>te</a:t>
            </a:r>
            <a:r>
              <a:rPr lang="en-US" sz="3200" dirty="0" smtClean="0">
                <a:latin typeface="Agency FB" pitchFamily="34" charset="0"/>
                <a:ea typeface="Calibri" pitchFamily="34" charset="0"/>
                <a:cs typeface="Times New Roman" pitchFamily="18" charset="0"/>
              </a:rPr>
              <a:t> X 12</a:t>
            </a:r>
            <a:endParaRPr lang="en-US" sz="3200" dirty="0" smtClean="0">
              <a:latin typeface="Arial" pitchFamily="34" charset="0"/>
              <a:cs typeface="Arial" pitchFamily="34" charset="0"/>
            </a:endParaRPr>
          </a:p>
          <a:p>
            <a:pPr lvl="0" eaLnBrk="0" fontAlgn="base" hangingPunct="0">
              <a:spcBef>
                <a:spcPct val="0"/>
              </a:spcBef>
              <a:spcAft>
                <a:spcPct val="0"/>
              </a:spcAft>
            </a:pPr>
            <a:r>
              <a:rPr lang="en-US" sz="3200" dirty="0" smtClean="0">
                <a:latin typeface="Agency FB" pitchFamily="34" charset="0"/>
                <a:ea typeface="Calibri" pitchFamily="34" charset="0"/>
                <a:cs typeface="Times New Roman" pitchFamily="18" charset="0"/>
              </a:rPr>
              <a:t>                                                =283.05</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3000372"/>
            <a:ext cx="8286808" cy="2400657"/>
          </a:xfrm>
          <a:prstGeom prst="rect">
            <a:avLst/>
          </a:prstGeom>
          <a:noFill/>
        </p:spPr>
        <p:txBody>
          <a:bodyPr wrap="square" rtlCol="0">
            <a:spAutoFit/>
          </a:bodyPr>
          <a:lstStyle/>
          <a:p>
            <a:r>
              <a:rPr lang="en-US" sz="4800" u="sng" dirty="0" smtClean="0"/>
              <a:t>Analysis and Evaluation Of Research/Investigation Results</a:t>
            </a:r>
            <a:endParaRPr lang="en-IN" sz="4800" dirty="0" smtClean="0"/>
          </a:p>
          <a:p>
            <a:endParaRPr lang="en-US" sz="3600" b="1" dirty="0" smtClean="0"/>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357166"/>
          <a:ext cx="9001157" cy="6221137"/>
        </p:xfrm>
        <a:graphic>
          <a:graphicData uri="http://schemas.openxmlformats.org/drawingml/2006/table">
            <a:tbl>
              <a:tblPr/>
              <a:tblGrid>
                <a:gridCol w="1142978"/>
                <a:gridCol w="1285884"/>
                <a:gridCol w="928694"/>
                <a:gridCol w="928694"/>
                <a:gridCol w="1285884"/>
                <a:gridCol w="1291275"/>
                <a:gridCol w="1069253"/>
                <a:gridCol w="1068495"/>
              </a:tblGrid>
              <a:tr h="1586335">
                <a:tc>
                  <a:txBody>
                    <a:bodyPr/>
                    <a:lstStyle/>
                    <a:p>
                      <a:pPr marL="457200">
                        <a:lnSpc>
                          <a:spcPct val="115000"/>
                        </a:lnSpc>
                        <a:spcAft>
                          <a:spcPts val="0"/>
                        </a:spcAft>
                      </a:pPr>
                      <a:r>
                        <a:rPr lang="en-US" sz="1600" dirty="0">
                          <a:latin typeface="Agency FB"/>
                          <a:ea typeface="Calibri"/>
                          <a:cs typeface="Times New Roman"/>
                        </a:rPr>
                        <a:t>Seam </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err="1">
                          <a:latin typeface="Agency FB"/>
                          <a:ea typeface="Calibri"/>
                          <a:cs typeface="Times New Roman"/>
                        </a:rPr>
                        <a:t>Lhd</a:t>
                      </a:r>
                      <a:r>
                        <a:rPr lang="en-US" sz="1600" dirty="0">
                          <a:latin typeface="Agency FB"/>
                          <a:ea typeface="Calibri"/>
                          <a:cs typeface="Times New Roman"/>
                        </a:rPr>
                        <a:t> type with bucket capacity</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Level gallery </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Dip rise gallery </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Haul distance(mtr)</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TPD</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Avg. speed of machine (empty haul) in KMPH</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Avg. speed of machine (loaded haul) in KMPH</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2931">
                <a:tc>
                  <a:txBody>
                    <a:bodyPr/>
                    <a:lstStyle/>
                    <a:p>
                      <a:pPr marL="457200">
                        <a:lnSpc>
                          <a:spcPct val="115000"/>
                        </a:lnSpc>
                        <a:spcAft>
                          <a:spcPts val="0"/>
                        </a:spcAft>
                      </a:pPr>
                      <a:r>
                        <a:rPr lang="en-US" sz="1600">
                          <a:latin typeface="Agency FB"/>
                          <a:ea typeface="Calibri"/>
                          <a:cs typeface="Times New Roman"/>
                        </a:rPr>
                        <a:t> R –VI  (face No.1)</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err="1">
                          <a:latin typeface="Agency FB"/>
                          <a:ea typeface="Calibri"/>
                          <a:cs typeface="Times New Roman"/>
                        </a:rPr>
                        <a:t>Eimco</a:t>
                      </a:r>
                      <a:r>
                        <a:rPr lang="en-US" sz="1600" dirty="0">
                          <a:latin typeface="Agency FB"/>
                          <a:ea typeface="Calibri"/>
                          <a:cs typeface="Times New Roman"/>
                        </a:rPr>
                        <a:t> </a:t>
                      </a:r>
                      <a:r>
                        <a:rPr lang="en-US" sz="1600" dirty="0" smtClean="0">
                          <a:latin typeface="Agency FB"/>
                          <a:ea typeface="Calibri"/>
                          <a:cs typeface="Times New Roman"/>
                        </a:rPr>
                        <a:t> 557(1 </a:t>
                      </a:r>
                      <a:r>
                        <a:rPr lang="en-US" sz="1600" dirty="0">
                          <a:latin typeface="Agency FB"/>
                          <a:ea typeface="Calibri"/>
                          <a:cs typeface="Times New Roman"/>
                        </a:rPr>
                        <a:t>m</a:t>
                      </a:r>
                      <a:r>
                        <a:rPr lang="en-US" sz="1600" baseline="30000" dirty="0">
                          <a:latin typeface="Agency FB"/>
                          <a:ea typeface="Calibri"/>
                          <a:cs typeface="Times New Roman"/>
                        </a:rPr>
                        <a:t>3</a:t>
                      </a:r>
                      <a:r>
                        <a:rPr lang="en-US" sz="1600" dirty="0">
                          <a:latin typeface="Agency FB"/>
                          <a:ea typeface="Calibri"/>
                          <a:cs typeface="Times New Roman"/>
                        </a:rPr>
                        <a:t>)</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      √</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endParaRPr lang="en-US" sz="1600" dirty="0">
                        <a:latin typeface="Agency FB"/>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37.5</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 103.788</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1.125</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0.75</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7848">
                <a:tc>
                  <a:txBody>
                    <a:bodyPr/>
                    <a:lstStyle/>
                    <a:p>
                      <a:pPr marL="457200">
                        <a:lnSpc>
                          <a:spcPct val="115000"/>
                        </a:lnSpc>
                        <a:spcAft>
                          <a:spcPts val="0"/>
                        </a:spcAft>
                      </a:pPr>
                      <a:r>
                        <a:rPr lang="en-US" sz="1600">
                          <a:latin typeface="Agency FB"/>
                          <a:ea typeface="Calibri"/>
                          <a:cs typeface="Times New Roman"/>
                        </a:rPr>
                        <a:t> R-VI (face No. 2)</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err="1" smtClean="0">
                          <a:latin typeface="Agency FB"/>
                          <a:ea typeface="Calibri"/>
                          <a:cs typeface="Times New Roman"/>
                        </a:rPr>
                        <a:t>Eimco</a:t>
                      </a:r>
                      <a:r>
                        <a:rPr lang="en-US" sz="1600" dirty="0" smtClean="0">
                          <a:latin typeface="Agency FB"/>
                          <a:ea typeface="Calibri"/>
                          <a:cs typeface="Times New Roman"/>
                        </a:rPr>
                        <a:t> 558(1.2 </a:t>
                      </a:r>
                      <a:r>
                        <a:rPr lang="en-US" sz="1600" dirty="0">
                          <a:latin typeface="Agency FB"/>
                          <a:ea typeface="Calibri"/>
                          <a:cs typeface="Times New Roman"/>
                        </a:rPr>
                        <a:t>m</a:t>
                      </a:r>
                      <a:r>
                        <a:rPr lang="en-US" sz="1600" baseline="30000" dirty="0">
                          <a:latin typeface="Agency FB"/>
                          <a:ea typeface="Calibri"/>
                          <a:cs typeface="Times New Roman"/>
                        </a:rPr>
                        <a:t>3</a:t>
                      </a:r>
                      <a:r>
                        <a:rPr lang="en-US" sz="1600" dirty="0">
                          <a:latin typeface="Agency FB"/>
                          <a:ea typeface="Calibri"/>
                          <a:cs typeface="Times New Roman"/>
                        </a:rPr>
                        <a:t>)</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endParaRPr lang="en-US" sz="1600">
                        <a:latin typeface="Agency FB"/>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      √</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25x3=75</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56.609</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0.9</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0.64</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8348">
                <a:tc>
                  <a:txBody>
                    <a:bodyPr/>
                    <a:lstStyle/>
                    <a:p>
                      <a:pPr marL="457200">
                        <a:lnSpc>
                          <a:spcPct val="115000"/>
                        </a:lnSpc>
                        <a:spcAft>
                          <a:spcPts val="0"/>
                        </a:spcAft>
                      </a:pPr>
                      <a:r>
                        <a:rPr lang="en-US" sz="1600">
                          <a:latin typeface="Agency FB"/>
                          <a:ea typeface="Calibri"/>
                          <a:cs typeface="Times New Roman"/>
                        </a:rPr>
                        <a:t> R-III/II    (face no.1)</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err="1" smtClean="0">
                          <a:latin typeface="Agency FB"/>
                          <a:ea typeface="Calibri"/>
                          <a:cs typeface="Times New Roman"/>
                        </a:rPr>
                        <a:t>Eimco</a:t>
                      </a:r>
                      <a:r>
                        <a:rPr lang="en-US" sz="1600" dirty="0" smtClean="0">
                          <a:latin typeface="Agency FB"/>
                          <a:ea typeface="Calibri"/>
                          <a:cs typeface="Times New Roman"/>
                        </a:rPr>
                        <a:t> 144(3m</a:t>
                      </a:r>
                      <a:r>
                        <a:rPr lang="en-US" sz="1600" baseline="30000" dirty="0" smtClean="0">
                          <a:latin typeface="Agency FB"/>
                          <a:ea typeface="Calibri"/>
                          <a:cs typeface="Times New Roman"/>
                        </a:rPr>
                        <a:t>3</a:t>
                      </a:r>
                      <a:r>
                        <a:rPr lang="en-US" sz="1600" dirty="0">
                          <a:latin typeface="Agency FB"/>
                          <a:ea typeface="Calibri"/>
                          <a:cs typeface="Times New Roman"/>
                        </a:rPr>
                        <a:t>)</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      √</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endParaRPr lang="en-US" sz="1600">
                        <a:latin typeface="Agency FB"/>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45</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smtClean="0">
                          <a:latin typeface="Agency FB"/>
                          <a:ea typeface="Calibri"/>
                          <a:cs typeface="Times New Roman"/>
                        </a:rPr>
                        <a:t>              452.874</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2.7</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1.35</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8183">
                <a:tc>
                  <a:txBody>
                    <a:bodyPr/>
                    <a:lstStyle/>
                    <a:p>
                      <a:pPr marL="457200">
                        <a:lnSpc>
                          <a:spcPct val="115000"/>
                        </a:lnSpc>
                        <a:spcAft>
                          <a:spcPts val="0"/>
                        </a:spcAft>
                      </a:pPr>
                      <a:r>
                        <a:rPr lang="en-US" sz="1600">
                          <a:latin typeface="Agency FB"/>
                          <a:ea typeface="Calibri"/>
                          <a:cs typeface="Times New Roman"/>
                        </a:rPr>
                        <a:t> R-III/II (face no. 2)</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Eimco145 (3m</a:t>
                      </a:r>
                      <a:r>
                        <a:rPr lang="en-US" sz="1600" baseline="30000" dirty="0" smtClean="0">
                          <a:latin typeface="Agency FB"/>
                          <a:ea typeface="Calibri"/>
                          <a:cs typeface="Times New Roman"/>
                        </a:rPr>
                        <a:t>3</a:t>
                      </a:r>
                      <a:r>
                        <a:rPr lang="en-US" sz="1600" dirty="0">
                          <a:latin typeface="Agency FB"/>
                          <a:ea typeface="Calibri"/>
                          <a:cs typeface="Times New Roman"/>
                        </a:rPr>
                        <a:t>)</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a:latin typeface="Agency FB"/>
                          <a:ea typeface="Calibri"/>
                          <a:cs typeface="Times New Roman"/>
                        </a:rPr>
                        <a:t>      √</a:t>
                      </a:r>
                      <a:endParaRPr lang="en-IN" sz="160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endParaRPr lang="en-US" sz="1600">
                        <a:latin typeface="Agency FB"/>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45x3=135</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smtClean="0">
                          <a:latin typeface="Agency FB"/>
                          <a:ea typeface="Calibri"/>
                          <a:cs typeface="Times New Roman"/>
                        </a:rPr>
                        <a:t>   283.05</a:t>
                      </a:r>
                    </a:p>
                    <a:p>
                      <a:pPr marL="457200">
                        <a:lnSpc>
                          <a:spcPct val="115000"/>
                        </a:lnSpc>
                        <a:spcAft>
                          <a:spcPts val="0"/>
                        </a:spcAft>
                      </a:pPr>
                      <a:r>
                        <a:rPr lang="en-US" sz="1600" dirty="0" smtClean="0">
                          <a:latin typeface="Agency FB"/>
                          <a:ea typeface="Calibri"/>
                          <a:cs typeface="Times New Roman"/>
                        </a:rPr>
                        <a:t>Total=896.321</a:t>
                      </a: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4.05</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dirty="0">
                          <a:latin typeface="Agency FB"/>
                          <a:ea typeface="Calibri"/>
                          <a:cs typeface="Times New Roman"/>
                        </a:rPr>
                        <a:t>2.7</a:t>
                      </a:r>
                      <a:endParaRPr lang="en-IN" sz="1600" dirty="0">
                        <a:latin typeface="Calibri"/>
                        <a:ea typeface="Calibri"/>
                        <a:cs typeface="Times New Roman"/>
                      </a:endParaRPr>
                    </a:p>
                  </a:txBody>
                  <a:tcPr marL="19022" marR="190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14422"/>
            <a:ext cx="5857916" cy="1938992"/>
          </a:xfrm>
          <a:prstGeom prst="rect">
            <a:avLst/>
          </a:prstGeom>
          <a:noFill/>
        </p:spPr>
        <p:txBody>
          <a:bodyPr wrap="square" rtlCol="0">
            <a:spAutoFit/>
          </a:bodyPr>
          <a:lstStyle/>
          <a:p>
            <a:r>
              <a:rPr lang="en-US" sz="2000" dirty="0" smtClean="0"/>
              <a:t>Performance of the mine for the year (april,2011-feb,2012)</a:t>
            </a:r>
          </a:p>
          <a:p>
            <a:r>
              <a:rPr lang="en-US" sz="2000" dirty="0" smtClean="0"/>
              <a:t>Total production =2,93,653 </a:t>
            </a:r>
            <a:r>
              <a:rPr lang="en-US" sz="2000" dirty="0" err="1" smtClean="0"/>
              <a:t>te</a:t>
            </a:r>
            <a:endParaRPr lang="en-US" sz="2000" dirty="0" smtClean="0"/>
          </a:p>
          <a:p>
            <a:r>
              <a:rPr lang="en-US" sz="2000" dirty="0" smtClean="0"/>
              <a:t>Actual Avg. </a:t>
            </a:r>
            <a:r>
              <a:rPr lang="en-US" sz="2000" dirty="0" err="1" smtClean="0"/>
              <a:t>tpd</a:t>
            </a:r>
            <a:r>
              <a:rPr lang="en-US" sz="2000" dirty="0" smtClean="0"/>
              <a:t> of the 4 LHDs under observation =615.45</a:t>
            </a:r>
          </a:p>
          <a:p>
            <a:r>
              <a:rPr lang="en-US" sz="2000" dirty="0" smtClean="0"/>
              <a:t>Calculated avg. </a:t>
            </a:r>
            <a:r>
              <a:rPr lang="en-US" sz="2000" dirty="0" err="1" smtClean="0"/>
              <a:t>tpd</a:t>
            </a:r>
            <a:r>
              <a:rPr lang="en-US" sz="2000" dirty="0" smtClean="0"/>
              <a:t> of the 4 </a:t>
            </a:r>
            <a:r>
              <a:rPr lang="en-US" sz="2000" dirty="0" err="1" smtClean="0"/>
              <a:t>lhds</a:t>
            </a:r>
            <a:r>
              <a:rPr lang="en-US" sz="2000" dirty="0" smtClean="0"/>
              <a:t> (1 hr)=</a:t>
            </a:r>
            <a:r>
              <a:rPr lang="en-US" sz="2000" dirty="0" smtClean="0">
                <a:latin typeface="Agency FB"/>
                <a:ea typeface="Calibri"/>
                <a:cs typeface="Times New Roman"/>
              </a:rPr>
              <a:t>896.321</a:t>
            </a:r>
            <a:endParaRPr lang="en-IN"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2857496"/>
            <a:ext cx="4692310" cy="1323439"/>
          </a:xfrm>
          <a:prstGeom prst="rect">
            <a:avLst/>
          </a:prstGeom>
        </p:spPr>
        <p:txBody>
          <a:bodyPr wrap="none">
            <a:spAutoFit/>
          </a:bodyPr>
          <a:lstStyle/>
          <a:p>
            <a:r>
              <a:rPr lang="en-US" sz="8000" i="1" dirty="0" smtClean="0"/>
              <a:t>Conclusion</a:t>
            </a:r>
            <a:endParaRPr lang="en-IN" sz="8000"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571480"/>
            <a:ext cx="8715436" cy="5016758"/>
          </a:xfrm>
          <a:prstGeom prst="rect">
            <a:avLst/>
          </a:prstGeom>
        </p:spPr>
        <p:txBody>
          <a:bodyPr wrap="square">
            <a:spAutoFit/>
          </a:bodyPr>
          <a:lstStyle/>
          <a:p>
            <a:pPr lvl="0" fontAlgn="base">
              <a:spcBef>
                <a:spcPct val="0"/>
              </a:spcBef>
              <a:spcAft>
                <a:spcPct val="0"/>
              </a:spcAft>
            </a:pPr>
            <a:endParaRPr lang="en-US" sz="3200" dirty="0" smtClean="0">
              <a:solidFill>
                <a:prstClr val="black"/>
              </a:solidFill>
              <a:latin typeface="Arial" pitchFamily="34" charset="0"/>
              <a:cs typeface="Arial" pitchFamily="34" charset="0"/>
            </a:endParaRPr>
          </a:p>
          <a:p>
            <a:pPr lvl="0" eaLnBrk="0" fontAlgn="base" hangingPunct="0">
              <a:spcBef>
                <a:spcPct val="0"/>
              </a:spcBef>
              <a:spcAft>
                <a:spcPct val="0"/>
              </a:spcAft>
              <a:buFont typeface="Wingdings" pitchFamily="2" charset="2"/>
              <a:buChar char="q"/>
            </a:pPr>
            <a:r>
              <a:rPr lang="en-US" sz="3200" dirty="0" smtClean="0">
                <a:solidFill>
                  <a:prstClr val="black"/>
                </a:solidFill>
                <a:latin typeface="Agency FB" pitchFamily="34" charset="0"/>
                <a:ea typeface="Calibri" pitchFamily="34" charset="0"/>
                <a:cs typeface="Times New Roman" pitchFamily="18" charset="0"/>
              </a:rPr>
              <a:t>Capacity of the machine is greatly influenced by-</a:t>
            </a:r>
            <a:endParaRPr lang="en-US" sz="32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en-US" sz="3200" dirty="0" smtClean="0">
                <a:solidFill>
                  <a:prstClr val="black"/>
                </a:solidFill>
                <a:latin typeface="Agency FB" pitchFamily="34" charset="0"/>
                <a:ea typeface="Calibri" pitchFamily="34" charset="0"/>
                <a:cs typeface="Times New Roman" pitchFamily="18" charset="0"/>
              </a:rPr>
              <a:t>Haul distance.</a:t>
            </a:r>
            <a:endParaRPr lang="en-US" sz="32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en-US" sz="3200" dirty="0" smtClean="0">
                <a:solidFill>
                  <a:prstClr val="black"/>
                </a:solidFill>
                <a:latin typeface="Agency FB" pitchFamily="34" charset="0"/>
                <a:ea typeface="Calibri" pitchFamily="34" charset="0"/>
                <a:cs typeface="Times New Roman" pitchFamily="18" charset="0"/>
              </a:rPr>
              <a:t>Gradient of the road and floor conditions.(speed of the LHD)</a:t>
            </a:r>
            <a:endParaRPr lang="en-US" sz="32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en-US" sz="3200" dirty="0" smtClean="0">
                <a:solidFill>
                  <a:prstClr val="black"/>
                </a:solidFill>
                <a:latin typeface="Agency FB" pitchFamily="34" charset="0"/>
                <a:ea typeface="Calibri" pitchFamily="34" charset="0"/>
                <a:cs typeface="Times New Roman" pitchFamily="18" charset="0"/>
              </a:rPr>
              <a:t>Efficiency of coal preparation at the working face</a:t>
            </a:r>
            <a:endParaRPr lang="en-US" sz="3200" dirty="0" smtClean="0">
              <a:solidFill>
                <a:prstClr val="black"/>
              </a:solidFill>
              <a:latin typeface="Arial" pitchFamily="34" charset="0"/>
              <a:cs typeface="Arial" pitchFamily="34" charset="0"/>
            </a:endParaRPr>
          </a:p>
          <a:p>
            <a:pPr lvl="0" eaLnBrk="0" fontAlgn="base" hangingPunct="0">
              <a:spcBef>
                <a:spcPct val="0"/>
              </a:spcBef>
              <a:spcAft>
                <a:spcPct val="0"/>
              </a:spcAft>
              <a:buFontTx/>
              <a:buChar char="•"/>
            </a:pPr>
            <a:r>
              <a:rPr lang="en-US" sz="3200" dirty="0" smtClean="0">
                <a:solidFill>
                  <a:prstClr val="black"/>
                </a:solidFill>
                <a:latin typeface="Agency FB" pitchFamily="34" charset="0"/>
                <a:ea typeface="Calibri" pitchFamily="34" charset="0"/>
                <a:cs typeface="Times New Roman" pitchFamily="18" charset="0"/>
              </a:rPr>
              <a:t>Transport system (conveyors/mine tubs)</a:t>
            </a:r>
            <a:endParaRPr lang="en-US" sz="3200" dirty="0" smtClean="0">
              <a:solidFill>
                <a:prstClr val="black"/>
              </a:solidFill>
              <a:latin typeface="Arial" pitchFamily="34" charset="0"/>
              <a:cs typeface="Arial" pitchFamily="34" charset="0"/>
            </a:endParaRPr>
          </a:p>
          <a:p>
            <a:pPr lvl="0" eaLnBrk="0" fontAlgn="base" hangingPunct="0">
              <a:spcBef>
                <a:spcPct val="0"/>
              </a:spcBef>
              <a:spcAft>
                <a:spcPct val="0"/>
              </a:spcAft>
              <a:buFont typeface="Wingdings" pitchFamily="2" charset="2"/>
              <a:buChar char="q"/>
            </a:pPr>
            <a:r>
              <a:rPr lang="en-US" sz="3200" dirty="0" smtClean="0">
                <a:solidFill>
                  <a:prstClr val="black"/>
                </a:solidFill>
                <a:latin typeface="Agency FB" pitchFamily="34" charset="0"/>
                <a:ea typeface="Calibri" pitchFamily="34" charset="0"/>
                <a:cs typeface="Times New Roman" pitchFamily="18" charset="0"/>
              </a:rPr>
              <a:t>Actual production and calculated production is varied due to limited time observation of the machine operation.</a:t>
            </a:r>
            <a:endParaRPr lang="en-US" sz="3200" dirty="0" smtClean="0">
              <a:solidFill>
                <a:prstClr val="black"/>
              </a:solidFill>
              <a:latin typeface="Arial" pitchFamily="34" charset="0"/>
              <a:cs typeface="Arial" pitchFamily="34" charset="0"/>
            </a:endParaRPr>
          </a:p>
          <a:p>
            <a:pPr lvl="0" eaLnBrk="0" fontAlgn="base" hangingPunct="0">
              <a:spcBef>
                <a:spcPct val="0"/>
              </a:spcBef>
              <a:spcAft>
                <a:spcPct val="0"/>
              </a:spcAft>
              <a:buFont typeface="Wingdings" pitchFamily="2" charset="2"/>
              <a:buChar char="q"/>
            </a:pPr>
            <a:r>
              <a:rPr lang="en-US" sz="3200" dirty="0" smtClean="0">
                <a:solidFill>
                  <a:prstClr val="black"/>
                </a:solidFill>
                <a:latin typeface="Agency FB" pitchFamily="34" charset="0"/>
                <a:ea typeface="Calibri" pitchFamily="34" charset="0"/>
                <a:cs typeface="Times New Roman" pitchFamily="18" charset="0"/>
              </a:rPr>
              <a:t> Productivity of LHDs can be improved in development headings by mechanizing drilling operation by using UDM.</a:t>
            </a:r>
            <a:endParaRPr lang="en-US" sz="3200" dirty="0" smtClean="0">
              <a:solidFill>
                <a:prstClr val="black"/>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
            <a:ext cx="8305800" cy="6124754"/>
          </a:xfrm>
          <a:prstGeom prst="rect">
            <a:avLst/>
          </a:prstGeom>
        </p:spPr>
        <p:txBody>
          <a:bodyPr wrap="square">
            <a:spAutoFit/>
          </a:bodyPr>
          <a:lstStyle/>
          <a:p>
            <a:r>
              <a:rPr lang="en-US" sz="2800" dirty="0"/>
              <a:t>There are three types of underground mining technologies- </a:t>
            </a:r>
          </a:p>
          <a:p>
            <a:r>
              <a:rPr lang="en-US" sz="2800" dirty="0"/>
              <a:t>                   1. Conventional (drilling and blasting, manual loading)</a:t>
            </a:r>
          </a:p>
          <a:p>
            <a:r>
              <a:rPr lang="en-US" sz="2800" dirty="0"/>
              <a:t>                   2. Intermediate Technology (Mechanized blasting and SDL/LHD)</a:t>
            </a:r>
          </a:p>
          <a:p>
            <a:r>
              <a:rPr lang="en-US" sz="2800" dirty="0"/>
              <a:t>                   </a:t>
            </a:r>
            <a:r>
              <a:rPr lang="en-US" sz="2800" dirty="0" smtClean="0"/>
              <a:t>3. </a:t>
            </a:r>
            <a:r>
              <a:rPr lang="en-US" sz="2800" dirty="0"/>
              <a:t>Mass Production Technology (mechanized PSLW and continuous miner) </a:t>
            </a:r>
            <a:endParaRPr lang="en-US" sz="2800" dirty="0" smtClean="0"/>
          </a:p>
          <a:p>
            <a:r>
              <a:rPr lang="en-US" sz="2800" dirty="0"/>
              <a:t>The share of coal production by different methods may be stated thus: </a:t>
            </a:r>
            <a:r>
              <a:rPr lang="en-US" sz="2800" dirty="0" err="1"/>
              <a:t>bord</a:t>
            </a:r>
            <a:r>
              <a:rPr lang="en-US" sz="2800" dirty="0"/>
              <a:t> and pillar (conventional)—55.98%; mechanized (SDL/LHD)—34.01%; </a:t>
            </a:r>
            <a:r>
              <a:rPr lang="en-US" sz="2800" dirty="0" err="1"/>
              <a:t>longwall</a:t>
            </a:r>
            <a:r>
              <a:rPr lang="en-US" sz="2800" dirty="0"/>
              <a:t> (conventional)—0.6%; mechanized 7.44% and </a:t>
            </a:r>
            <a:r>
              <a:rPr lang="en-US" sz="2800" dirty="0" err="1"/>
              <a:t>othermethods</a:t>
            </a:r>
            <a:r>
              <a:rPr lang="en-US" sz="2800" dirty="0"/>
              <a:t> 1.97%.</a:t>
            </a:r>
          </a:p>
          <a:p>
            <a:endParaRPr lang="en-US" sz="2800" dirty="0"/>
          </a:p>
        </p:txBody>
      </p:sp>
    </p:spTree>
    <p:extLst>
      <p:ext uri="{BB962C8B-B14F-4D97-AF65-F5344CB8AC3E}">
        <p14:creationId xmlns="" xmlns:p14="http://schemas.microsoft.com/office/powerpoint/2010/main" val="768427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514600"/>
            <a:ext cx="7924800" cy="3539430"/>
          </a:xfrm>
          <a:prstGeom prst="rect">
            <a:avLst/>
          </a:prstGeom>
          <a:noFill/>
        </p:spPr>
        <p:txBody>
          <a:bodyPr wrap="square" rtlCol="0">
            <a:spAutoFit/>
          </a:bodyPr>
          <a:lstStyle/>
          <a:p>
            <a:r>
              <a:rPr lang="en-US" sz="3200" dirty="0" smtClean="0"/>
              <a:t>There have been a gradual shift from manual mining to intermediate mining technology in the last few decades. Intermediate mining technology has certain advantages over manual mining-higher productivity , flexibility, high production, mobility and versatility ,development speed and cost. </a:t>
            </a:r>
            <a:endParaRPr lang="en-US" sz="3200" dirty="0"/>
          </a:p>
        </p:txBody>
      </p:sp>
    </p:spTree>
    <p:extLst>
      <p:ext uri="{BB962C8B-B14F-4D97-AF65-F5344CB8AC3E}">
        <p14:creationId xmlns="" xmlns:p14="http://schemas.microsoft.com/office/powerpoint/2010/main" val="3589860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5509200"/>
          </a:xfrm>
          <a:prstGeom prst="rect">
            <a:avLst/>
          </a:prstGeom>
        </p:spPr>
        <p:txBody>
          <a:bodyPr wrap="square">
            <a:spAutoFit/>
          </a:bodyPr>
          <a:lstStyle/>
          <a:p>
            <a:r>
              <a:rPr lang="en-US" sz="3200" dirty="0" smtClean="0"/>
              <a:t>Side Discharge Loader(SDL) and Load haul Dump(LHD) machines are underground mining equipment which is mainly used in Intermediate mining technology in underground mines. </a:t>
            </a:r>
          </a:p>
          <a:p>
            <a:endParaRPr lang="en-US" sz="3200" dirty="0" smtClean="0"/>
          </a:p>
          <a:p>
            <a:r>
              <a:rPr lang="en-US" sz="3200" dirty="0" smtClean="0"/>
              <a:t>LHD/SDL machine in which load, haulage, transportation and dump are integrated is a kind of trackless equipment used in underground mines, and featured by big shoveling force, anti-spillage in transportation, convenient operation, and mobile turning.</a:t>
            </a:r>
            <a:endParaRPr lang="en-US" sz="3200" dirty="0"/>
          </a:p>
        </p:txBody>
      </p:sp>
    </p:spTree>
    <p:extLst>
      <p:ext uri="{BB962C8B-B14F-4D97-AF65-F5344CB8AC3E}">
        <p14:creationId xmlns="" xmlns:p14="http://schemas.microsoft.com/office/powerpoint/2010/main" val="3616441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153400" cy="5016758"/>
          </a:xfrm>
          <a:prstGeom prst="rect">
            <a:avLst/>
          </a:prstGeom>
        </p:spPr>
        <p:txBody>
          <a:bodyPr wrap="square">
            <a:spAutoFit/>
          </a:bodyPr>
          <a:lstStyle/>
          <a:p>
            <a:r>
              <a:rPr lang="en-US" sz="3200" dirty="0"/>
              <a:t>A LHD/SDL plays a very important role for the loading of coal on a chain or belt conveyor. It has a front-end bucket designed to carry and dump bulk material. Since an </a:t>
            </a:r>
            <a:r>
              <a:rPr lang="en-US" sz="3200" dirty="0" smtClean="0"/>
              <a:t>LHD/SDL </a:t>
            </a:r>
            <a:r>
              <a:rPr lang="en-US" sz="3200" dirty="0"/>
              <a:t>is conceived for underground mining, it is compact and of low profile</a:t>
            </a:r>
            <a:r>
              <a:rPr lang="en-US" sz="3200" dirty="0" smtClean="0"/>
              <a:t>.</a:t>
            </a:r>
            <a:r>
              <a:rPr lang="en-US" sz="3200" dirty="0"/>
              <a:t> It is bi-directional in operation, with powered steering controlled by a driver sitting mostly at right angles to the direction of the vehicle’s movement.</a:t>
            </a:r>
          </a:p>
          <a:p>
            <a:endParaRPr lang="en-US" sz="3200" dirty="0"/>
          </a:p>
        </p:txBody>
      </p:sp>
    </p:spTree>
    <p:extLst>
      <p:ext uri="{BB962C8B-B14F-4D97-AF65-F5344CB8AC3E}">
        <p14:creationId xmlns="" xmlns:p14="http://schemas.microsoft.com/office/powerpoint/2010/main" val="2182574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47799"/>
            <a:ext cx="8458200" cy="4401205"/>
          </a:xfrm>
          <a:prstGeom prst="rect">
            <a:avLst/>
          </a:prstGeom>
        </p:spPr>
        <p:txBody>
          <a:bodyPr wrap="square">
            <a:spAutoFit/>
          </a:bodyPr>
          <a:lstStyle/>
          <a:p>
            <a:r>
              <a:rPr lang="en-US" sz="2800" dirty="0"/>
              <a:t>These machineries are usually used in association with mechanized drilling </a:t>
            </a:r>
            <a:r>
              <a:rPr lang="en-US" sz="2800" dirty="0" smtClean="0"/>
              <a:t>and blasting (solid </a:t>
            </a:r>
            <a:r>
              <a:rPr lang="en-US" sz="2800" dirty="0"/>
              <a:t>blasting).</a:t>
            </a:r>
          </a:p>
          <a:p>
            <a:r>
              <a:rPr lang="en-US" sz="2800" dirty="0"/>
              <a:t>In conventional </a:t>
            </a:r>
            <a:r>
              <a:rPr lang="en-US" sz="2800" dirty="0" err="1"/>
              <a:t>bord</a:t>
            </a:r>
            <a:r>
              <a:rPr lang="en-US" sz="2800" dirty="0"/>
              <a:t> and pillar workings coal loading and transport have been mechanized, eliminating the human </a:t>
            </a:r>
            <a:r>
              <a:rPr lang="en-US" sz="2800" dirty="0" smtClean="0"/>
              <a:t>labor </a:t>
            </a:r>
            <a:r>
              <a:rPr lang="en-US" sz="2800" dirty="0"/>
              <a:t>and drudgery to a large extent. The use of such equipment for underground operations required elimination of conventional roof support or other type of roof to roof type of support to allow movement of machines in confined space.</a:t>
            </a:r>
          </a:p>
          <a:p>
            <a:endParaRPr lang="en-US" sz="2800" dirty="0"/>
          </a:p>
        </p:txBody>
      </p:sp>
    </p:spTree>
    <p:extLst>
      <p:ext uri="{BB962C8B-B14F-4D97-AF65-F5344CB8AC3E}">
        <p14:creationId xmlns="" xmlns:p14="http://schemas.microsoft.com/office/powerpoint/2010/main" val="2043024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3" y="685800"/>
            <a:ext cx="8382000" cy="5816977"/>
          </a:xfrm>
          <a:prstGeom prst="rect">
            <a:avLst/>
          </a:prstGeom>
        </p:spPr>
        <p:txBody>
          <a:bodyPr wrap="square">
            <a:spAutoFit/>
          </a:bodyPr>
          <a:lstStyle/>
          <a:p>
            <a:r>
              <a:rPr lang="en-US" sz="3200" b="1" u="sng" dirty="0"/>
              <a:t>Factors governing selection &amp; deployment of </a:t>
            </a:r>
            <a:r>
              <a:rPr lang="en-US" sz="3200" b="1" u="sng" dirty="0" smtClean="0"/>
              <a:t>LHD</a:t>
            </a:r>
            <a:endParaRPr lang="en-US" sz="3200" b="1" dirty="0"/>
          </a:p>
          <a:p>
            <a:r>
              <a:rPr lang="en-US" sz="2800" dirty="0"/>
              <a:t>The material characteristics, </a:t>
            </a:r>
            <a:r>
              <a:rPr lang="en-US" sz="2800" dirty="0" smtClean="0"/>
              <a:t>the job conditions, roof supports, ventilation ,inclination and height of seam, nature of floor, type of transportation ,amount of blasted coal available and </a:t>
            </a:r>
            <a:r>
              <a:rPr lang="en-US" sz="2800" dirty="0"/>
              <a:t>the required production will </a:t>
            </a:r>
            <a:r>
              <a:rPr lang="en-US" sz="2800" dirty="0" smtClean="0"/>
              <a:t>determine the selection and deployment of LHD . </a:t>
            </a:r>
            <a:r>
              <a:rPr lang="en-US" sz="2800" dirty="0"/>
              <a:t>The information presented at the end of the selection procedure should permit an initial choice of equipment. The compilation includes many job conditions from underground operations. The initial choice must then be followed by an estimate of its operating and ownership costs. </a:t>
            </a:r>
          </a:p>
        </p:txBody>
      </p:sp>
    </p:spTree>
    <p:extLst>
      <p:ext uri="{BB962C8B-B14F-4D97-AF65-F5344CB8AC3E}">
        <p14:creationId xmlns="" xmlns:p14="http://schemas.microsoft.com/office/powerpoint/2010/main" val="2395882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1172</TotalTime>
  <Words>2397</Words>
  <Application>Microsoft Office PowerPoint</Application>
  <PresentationFormat>On-screen Show (4:3)</PresentationFormat>
  <Paragraphs>429</Paragraphs>
  <Slides>38</Slides>
  <Notes>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Waveform</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amritpegu</dc:creator>
  <cp:lastModifiedBy>rcc</cp:lastModifiedBy>
  <cp:revision>94</cp:revision>
  <dcterms:created xsi:type="dcterms:W3CDTF">2011-12-07T15:32:12Z</dcterms:created>
  <dcterms:modified xsi:type="dcterms:W3CDTF">2018-09-12T09:36:43Z</dcterms:modified>
</cp:coreProperties>
</file>