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6"/>
  </p:notesMasterIdLst>
  <p:sldIdLst>
    <p:sldId id="288" r:id="rId2"/>
    <p:sldId id="280" r:id="rId3"/>
    <p:sldId id="256" r:id="rId4"/>
    <p:sldId id="281" r:id="rId5"/>
    <p:sldId id="257" r:id="rId6"/>
    <p:sldId id="258" r:id="rId7"/>
    <p:sldId id="285" r:id="rId8"/>
    <p:sldId id="277" r:id="rId9"/>
    <p:sldId id="259" r:id="rId10"/>
    <p:sldId id="260" r:id="rId11"/>
    <p:sldId id="261" r:id="rId12"/>
    <p:sldId id="283" r:id="rId13"/>
    <p:sldId id="284" r:id="rId14"/>
    <p:sldId id="282" r:id="rId15"/>
    <p:sldId id="265" r:id="rId16"/>
    <p:sldId id="266" r:id="rId17"/>
    <p:sldId id="278" r:id="rId18"/>
    <p:sldId id="286" r:id="rId19"/>
    <p:sldId id="287" r:id="rId20"/>
    <p:sldId id="267" r:id="rId21"/>
    <p:sldId id="268" r:id="rId22"/>
    <p:sldId id="270" r:id="rId23"/>
    <p:sldId id="271" r:id="rId24"/>
    <p:sldId id="27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576"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918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7ECDF9-C84B-47C6-9AB7-BAA3891BFB4E}" type="datetimeFigureOut">
              <a:rPr lang="en-US" smtClean="0"/>
              <a:pPr/>
              <a:t>12-Sep-18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4F5B80-5111-40A8-B21D-EED01B20D5A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n.wikipedia.org/wiki/Isolated_system"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en.wikipedia.org/wiki/Thermodynamic_equilibriu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Adiabatic process – no heat is transferred</a:t>
            </a:r>
            <a:r>
              <a:rPr lang="en-US" baseline="0" dirty="0" smtClean="0"/>
              <a:t> to or from the liquid.</a:t>
            </a:r>
          </a:p>
          <a:p>
            <a:r>
              <a:rPr lang="en-US" baseline="0" dirty="0" smtClean="0"/>
              <a:t>Isentropic process – No change in entropy of the system     Entropy=</a:t>
            </a:r>
            <a:r>
              <a:rPr lang="en-US" dirty="0" smtClean="0"/>
              <a:t>microscopic disorder within the system.</a:t>
            </a:r>
            <a:endParaRPr lang="en-US" baseline="0" dirty="0" smtClean="0"/>
          </a:p>
        </p:txBody>
      </p:sp>
      <p:sp>
        <p:nvSpPr>
          <p:cNvPr id="4" name="Slide Number Placeholder 3"/>
          <p:cNvSpPr>
            <a:spLocks noGrp="1"/>
          </p:cNvSpPr>
          <p:nvPr>
            <p:ph type="sldNum" sz="quarter" idx="10"/>
          </p:nvPr>
        </p:nvSpPr>
        <p:spPr/>
        <p:txBody>
          <a:bodyPr/>
          <a:lstStyle/>
          <a:p>
            <a:fld id="{D54F5B80-5111-40A8-B21D-EED01B20D5AF}" type="slidenum">
              <a:rPr lang="en-US" smtClean="0"/>
              <a:pPr/>
              <a:t>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ft = 0.3048 m</a:t>
            </a:r>
            <a:endParaRPr lang="en-US" dirty="0"/>
          </a:p>
        </p:txBody>
      </p:sp>
      <p:sp>
        <p:nvSpPr>
          <p:cNvPr id="4" name="Slide Number Placeholder 3"/>
          <p:cNvSpPr>
            <a:spLocks noGrp="1"/>
          </p:cNvSpPr>
          <p:nvPr>
            <p:ph type="sldNum" sz="quarter" idx="10"/>
          </p:nvPr>
        </p:nvSpPr>
        <p:spPr/>
        <p:txBody>
          <a:bodyPr/>
          <a:lstStyle/>
          <a:p>
            <a:fld id="{D54F5B80-5111-40A8-B21D-EED01B20D5AF}" type="slidenum">
              <a:rPr lang="en-US" smtClean="0"/>
              <a:pPr/>
              <a:t>12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a:t>
            </a:r>
            <a:r>
              <a:rPr lang="en-US" baseline="0" dirty="0" smtClean="0"/>
              <a:t> W = 3.41 Btu , 1 gallon (US)= 4.54609 liters. 1 lb= 0.45359 Kg.</a:t>
            </a:r>
            <a:endParaRPr lang="en-US" dirty="0"/>
          </a:p>
        </p:txBody>
      </p:sp>
      <p:sp>
        <p:nvSpPr>
          <p:cNvPr id="4" name="Slide Number Placeholder 3"/>
          <p:cNvSpPr>
            <a:spLocks noGrp="1"/>
          </p:cNvSpPr>
          <p:nvPr>
            <p:ph type="sldNum" sz="quarter" idx="10"/>
          </p:nvPr>
        </p:nvSpPr>
        <p:spPr/>
        <p:txBody>
          <a:bodyPr/>
          <a:lstStyle/>
          <a:p>
            <a:fld id="{D54F5B80-5111-40A8-B21D-EED01B20D5AF}" type="slidenum">
              <a:rPr lang="en-US" smtClean="0"/>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G&amp; </a:t>
            </a:r>
            <a:r>
              <a:rPr lang="en-US" dirty="0" err="1" smtClean="0"/>
              <a:t>Gw</a:t>
            </a:r>
            <a:r>
              <a:rPr lang="en-US" dirty="0" smtClean="0"/>
              <a:t> are weight flow rates </a:t>
            </a:r>
            <a:r>
              <a:rPr lang="en-US" dirty="0" err="1" smtClean="0"/>
              <a:t>Gw</a:t>
            </a:r>
            <a:r>
              <a:rPr lang="en-US" dirty="0" smtClean="0"/>
              <a:t>/G</a:t>
            </a:r>
            <a:r>
              <a:rPr lang="en-US" baseline="0" dirty="0" smtClean="0"/>
              <a:t> = water – air ratio.</a:t>
            </a:r>
          </a:p>
          <a:p>
            <a:r>
              <a:rPr lang="en-US" baseline="0" dirty="0" smtClean="0"/>
              <a:t>First Law of Thermo.=</a:t>
            </a:r>
            <a:r>
              <a:rPr lang="en-US" dirty="0" smtClean="0"/>
              <a:t>states that energy can be transformed (changed from one form to another), but cannot be created or destroyed.\</a:t>
            </a:r>
          </a:p>
          <a:p>
            <a:r>
              <a:rPr lang="en-US" dirty="0" smtClean="0"/>
              <a:t>Second</a:t>
            </a:r>
            <a:r>
              <a:rPr lang="en-US" baseline="0" dirty="0" smtClean="0"/>
              <a:t> law= </a:t>
            </a:r>
            <a:r>
              <a:rPr lang="en-US" dirty="0" smtClean="0"/>
              <a:t>stating that the entropy of an </a:t>
            </a:r>
            <a:r>
              <a:rPr lang="en-US" dirty="0" smtClean="0">
                <a:hlinkClick r:id="rId3" tooltip="Isolated system"/>
              </a:rPr>
              <a:t>isolated system</a:t>
            </a:r>
            <a:r>
              <a:rPr lang="en-US" dirty="0" smtClean="0"/>
              <a:t> which is not in </a:t>
            </a:r>
            <a:r>
              <a:rPr lang="en-US" dirty="0" smtClean="0">
                <a:hlinkClick r:id="rId4" tooltip="Thermodynamic equilibrium"/>
              </a:rPr>
              <a:t>equilibrium</a:t>
            </a:r>
            <a:r>
              <a:rPr lang="en-US" dirty="0" smtClean="0"/>
              <a:t> will tend to increase over time, approaching a maximum value at equilibrium   </a:t>
            </a:r>
            <a:r>
              <a:rPr lang="el-GR" sz="1200" dirty="0" smtClean="0"/>
              <a:t>Δ</a:t>
            </a:r>
            <a:r>
              <a:rPr lang="en-US" sz="1200" dirty="0" smtClean="0"/>
              <a:t>Q=</a:t>
            </a:r>
            <a:r>
              <a:rPr lang="en-US" sz="1200" baseline="0" dirty="0" smtClean="0"/>
              <a:t> T</a:t>
            </a:r>
            <a:r>
              <a:rPr lang="el-GR" sz="1200" dirty="0" smtClean="0"/>
              <a:t>Δ</a:t>
            </a:r>
            <a:r>
              <a:rPr lang="en-US" sz="1200" dirty="0" smtClean="0"/>
              <a:t>S</a:t>
            </a:r>
            <a:endParaRPr lang="en-US" dirty="0"/>
          </a:p>
        </p:txBody>
      </p:sp>
      <p:sp>
        <p:nvSpPr>
          <p:cNvPr id="4" name="Slide Number Placeholder 3"/>
          <p:cNvSpPr>
            <a:spLocks noGrp="1"/>
          </p:cNvSpPr>
          <p:nvPr>
            <p:ph type="sldNum" sz="quarter" idx="10"/>
          </p:nvPr>
        </p:nvSpPr>
        <p:spPr/>
        <p:txBody>
          <a:bodyPr/>
          <a:lstStyle/>
          <a:p>
            <a:fld id="{D54F5B80-5111-40A8-B21D-EED01B20D5AF}"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941805D-4351-4EDB-8805-59DA18F5D4E2}" type="datetimeFigureOut">
              <a:rPr lang="en-US" smtClean="0"/>
              <a:pPr/>
              <a:t>12-Sep-18</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568FE7F9-8B07-4EF2-BDBB-91E2AD03B449}"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41805D-4351-4EDB-8805-59DA18F5D4E2}" type="datetimeFigureOut">
              <a:rPr lang="en-US" smtClean="0"/>
              <a:pPr/>
              <a:t>12-Sep-18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8FE7F9-8B07-4EF2-BDBB-91E2AD03B44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41805D-4351-4EDB-8805-59DA18F5D4E2}" type="datetimeFigureOut">
              <a:rPr lang="en-US" smtClean="0"/>
              <a:pPr/>
              <a:t>12-Sep-18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8FE7F9-8B07-4EF2-BDBB-91E2AD03B44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41805D-4351-4EDB-8805-59DA18F5D4E2}" type="datetimeFigureOut">
              <a:rPr lang="en-US" smtClean="0"/>
              <a:pPr/>
              <a:t>12-Sep-18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8FE7F9-8B07-4EF2-BDBB-91E2AD03B44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941805D-4351-4EDB-8805-59DA18F5D4E2}" type="datetimeFigureOut">
              <a:rPr lang="en-US" smtClean="0"/>
              <a:pPr/>
              <a:t>12-Sep-18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8FE7F9-8B07-4EF2-BDBB-91E2AD03B449}"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941805D-4351-4EDB-8805-59DA18F5D4E2}" type="datetimeFigureOut">
              <a:rPr lang="en-US" smtClean="0"/>
              <a:pPr/>
              <a:t>12-Sep-18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8FE7F9-8B07-4EF2-BDBB-91E2AD03B44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941805D-4351-4EDB-8805-59DA18F5D4E2}" type="datetimeFigureOut">
              <a:rPr lang="en-US" smtClean="0"/>
              <a:pPr/>
              <a:t>12-Sep-18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68FE7F9-8B07-4EF2-BDBB-91E2AD03B44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941805D-4351-4EDB-8805-59DA18F5D4E2}" type="datetimeFigureOut">
              <a:rPr lang="en-US" smtClean="0"/>
              <a:pPr/>
              <a:t>12-Sep-18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68FE7F9-8B07-4EF2-BDBB-91E2AD03B44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41805D-4351-4EDB-8805-59DA18F5D4E2}" type="datetimeFigureOut">
              <a:rPr lang="en-US" smtClean="0"/>
              <a:pPr/>
              <a:t>12-Sep-18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68FE7F9-8B07-4EF2-BDBB-91E2AD03B44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941805D-4351-4EDB-8805-59DA18F5D4E2}" type="datetimeFigureOut">
              <a:rPr lang="en-US" smtClean="0"/>
              <a:pPr/>
              <a:t>12-Sep-18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8FE7F9-8B07-4EF2-BDBB-91E2AD03B44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941805D-4351-4EDB-8805-59DA18F5D4E2}" type="datetimeFigureOut">
              <a:rPr lang="en-US" smtClean="0"/>
              <a:pPr/>
              <a:t>12-Sep-18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568FE7F9-8B07-4EF2-BDBB-91E2AD03B449}"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941805D-4351-4EDB-8805-59DA18F5D4E2}" type="datetimeFigureOut">
              <a:rPr lang="en-US" smtClean="0"/>
              <a:pPr/>
              <a:t>12-Sep-18</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68FE7F9-8B07-4EF2-BDBB-91E2AD03B449}"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srcRect/>
          <a:stretch>
            <a:fillRect/>
          </a:stretch>
        </p:blipFill>
        <p:spPr bwMode="auto">
          <a:xfrm>
            <a:off x="-71454" y="71432"/>
            <a:ext cx="9286908" cy="6715136"/>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200" dirty="0" smtClean="0"/>
              <a:t>To ensure the complete change of state the temperature of refrigerant is allowed to change slightly prior to undergoing pressure change.</a:t>
            </a:r>
          </a:p>
          <a:p>
            <a:pPr>
              <a:buNone/>
            </a:pPr>
            <a:r>
              <a:rPr lang="en-US" sz="2200" dirty="0" smtClean="0"/>
              <a:t>This is done at two point of cycle </a:t>
            </a:r>
          </a:p>
          <a:p>
            <a:pPr>
              <a:buNone/>
            </a:pPr>
            <a:r>
              <a:rPr lang="en-US" sz="2200" dirty="0" smtClean="0"/>
              <a:t>(A) the refrigerant is superheated somewhat in leaving at evaporator at 2.</a:t>
            </a:r>
          </a:p>
          <a:p>
            <a:pPr>
              <a:buNone/>
            </a:pPr>
            <a:r>
              <a:rPr lang="en-US" sz="2200" dirty="0" smtClean="0"/>
              <a:t>(B) It is sub-cooled slightly in leaving the condenser at 4.</a:t>
            </a:r>
          </a:p>
          <a:p>
            <a:pPr>
              <a:buNone/>
            </a:pPr>
            <a:endParaRPr lang="en-US" sz="2200" dirty="0"/>
          </a:p>
          <a:p>
            <a:pPr>
              <a:buNone/>
            </a:pPr>
            <a:r>
              <a:rPr lang="en-US" sz="2200" dirty="0" smtClean="0"/>
              <a:t>     Superheating prevents damage to the compressor by droplets of liquid and sub-cooling eliminates incomplete cooling in expansion due to presence of gas. </a:t>
            </a:r>
            <a:endParaRPr lang="en-US" sz="2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2200" dirty="0" smtClean="0"/>
              <a:t>Refrigerants </a:t>
            </a:r>
          </a:p>
          <a:p>
            <a:pPr>
              <a:buNone/>
            </a:pPr>
            <a:r>
              <a:rPr lang="en-US" sz="2200" dirty="0" smtClean="0"/>
              <a:t>A variety of fluids ,both liquid and gases ,with good heat transfer properties are used as refrigerants. Although ammonia is cheap in cost but can mostly be used in surface plants where leaks are not hazardous. For underground installations, the </a:t>
            </a:r>
            <a:r>
              <a:rPr lang="en-US" sz="2200" dirty="0" err="1" smtClean="0"/>
              <a:t>feron</a:t>
            </a:r>
            <a:r>
              <a:rPr lang="en-US" sz="2200" dirty="0" smtClean="0"/>
              <a:t>(CFC compounds) refrigerants are most commonly used.</a:t>
            </a:r>
          </a:p>
          <a:p>
            <a:pPr>
              <a:buNone/>
            </a:pPr>
            <a:endParaRPr lang="en-US" sz="2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471160"/>
          </a:xfrm>
        </p:spPr>
        <p:txBody>
          <a:bodyPr>
            <a:normAutofit lnSpcReduction="10000"/>
          </a:bodyPr>
          <a:lstStyle/>
          <a:p>
            <a:pPr algn="just">
              <a:buNone/>
            </a:pPr>
            <a:r>
              <a:rPr lang="en-US" sz="1800" dirty="0" smtClean="0">
                <a:latin typeface="Californian FB" pitchFamily="18" charset="0"/>
              </a:rPr>
              <a:t>Q.   A new section of an operating mine is opened  600ft from intake shaft, at the end of the drift there are four </a:t>
            </a:r>
            <a:r>
              <a:rPr lang="en-US" sz="1800" dirty="0" err="1" smtClean="0">
                <a:latin typeface="Californian FB" pitchFamily="18" charset="0"/>
              </a:rPr>
              <a:t>stopes</a:t>
            </a:r>
            <a:r>
              <a:rPr lang="en-US" sz="1800" dirty="0" smtClean="0">
                <a:latin typeface="Californian FB" pitchFamily="18" charset="0"/>
              </a:rPr>
              <a:t> whose air requirement is 10000cfm(4.7cubic meter per second).</a:t>
            </a:r>
          </a:p>
          <a:p>
            <a:pPr algn="just">
              <a:buNone/>
            </a:pPr>
            <a:r>
              <a:rPr lang="en-US" sz="1800" dirty="0" smtClean="0">
                <a:latin typeface="Californian FB" pitchFamily="18" charset="0"/>
              </a:rPr>
              <a:t>         We have to calculate the cooling load of a cooling plant which will supply chilled water at 40</a:t>
            </a:r>
            <a:r>
              <a:rPr lang="en-US" sz="1800" dirty="0" smtClean="0"/>
              <a:t> °F(4.4 °C)  and discharged at a temp. of 70 °F(21 °C).</a:t>
            </a:r>
          </a:p>
          <a:p>
            <a:pPr algn="just">
              <a:buNone/>
            </a:pPr>
            <a:r>
              <a:rPr lang="en-US" sz="1800" dirty="0" err="1" smtClean="0">
                <a:latin typeface="Californian FB" pitchFamily="18" charset="0"/>
              </a:rPr>
              <a:t>Ans</a:t>
            </a:r>
            <a:r>
              <a:rPr lang="en-US" sz="1800" dirty="0" smtClean="0">
                <a:latin typeface="Californian FB" pitchFamily="18" charset="0"/>
              </a:rPr>
              <a:t> &gt;&gt;</a:t>
            </a:r>
          </a:p>
          <a:p>
            <a:pPr algn="just">
              <a:buNone/>
            </a:pPr>
            <a:r>
              <a:rPr lang="en-US" sz="1800" dirty="0" smtClean="0">
                <a:latin typeface="Californian FB" pitchFamily="18" charset="0"/>
              </a:rPr>
              <a:t>            Given : Entering air temp. = 75</a:t>
            </a:r>
            <a:r>
              <a:rPr lang="en-US" sz="1800" dirty="0" smtClean="0"/>
              <a:t> °F (24 °C)dry bulb and 70 °F(21°C) wet bulb</a:t>
            </a:r>
          </a:p>
          <a:p>
            <a:pPr algn="just">
              <a:buNone/>
            </a:pPr>
            <a:r>
              <a:rPr lang="en-US" sz="1800" dirty="0" smtClean="0">
                <a:latin typeface="Californian FB" pitchFamily="18" charset="0"/>
              </a:rPr>
              <a:t>                                                                 pressure = 30 inch of Hg(102KPa)</a:t>
            </a:r>
          </a:p>
          <a:p>
            <a:pPr algn="just">
              <a:buNone/>
            </a:pPr>
            <a:r>
              <a:rPr lang="en-US" sz="1800" dirty="0" smtClean="0">
                <a:latin typeface="Californian FB" pitchFamily="18" charset="0"/>
              </a:rPr>
              <a:t>         </a:t>
            </a:r>
          </a:p>
          <a:p>
            <a:pPr>
              <a:buNone/>
            </a:pPr>
            <a:r>
              <a:rPr lang="en-US" sz="1800" dirty="0" smtClean="0">
                <a:latin typeface="Californian FB" pitchFamily="18" charset="0"/>
              </a:rPr>
              <a:t>         Heat will be added to the air entering the shaft by the wall rocks of the drift, Mechanical  heat gain through  fan(From intake shaft </a:t>
            </a:r>
            <a:r>
              <a:rPr lang="en-US" sz="1800" dirty="0" err="1" smtClean="0">
                <a:latin typeface="Californian FB" pitchFamily="18" charset="0"/>
              </a:rPr>
              <a:t>upto</a:t>
            </a:r>
            <a:r>
              <a:rPr lang="en-US" sz="1800" dirty="0" smtClean="0">
                <a:latin typeface="Californian FB" pitchFamily="18" charset="0"/>
              </a:rPr>
              <a:t>  cooling  plant).</a:t>
            </a:r>
          </a:p>
          <a:p>
            <a:pPr>
              <a:buNone/>
            </a:pPr>
            <a:r>
              <a:rPr lang="en-US" sz="1800" dirty="0" smtClean="0">
                <a:latin typeface="Californian FB" pitchFamily="18" charset="0"/>
              </a:rPr>
              <a:t>         Assuming no heat addition in pipe lines, any other form of heat addition due to ground  water inflow ,evaporation fluctuation and changing nature of electromechanical and other heat sources.</a:t>
            </a:r>
          </a:p>
          <a:p>
            <a:pPr algn="just">
              <a:buNone/>
            </a:pPr>
            <a:r>
              <a:rPr lang="en-US" sz="1800" dirty="0" smtClean="0">
                <a:latin typeface="Californian FB" pitchFamily="18" charset="0"/>
              </a:rPr>
              <a:t>      </a:t>
            </a:r>
          </a:p>
          <a:p>
            <a:pPr algn="just">
              <a:buNone/>
            </a:pPr>
            <a:r>
              <a:rPr lang="en-US" sz="1800" dirty="0" smtClean="0">
                <a:latin typeface="Californian FB" pitchFamily="18" charset="0"/>
              </a:rPr>
              <a:t>        The temperature increased due to wall rock in drift causes  2.2</a:t>
            </a:r>
            <a:r>
              <a:rPr lang="en-US" sz="1800" dirty="0" smtClean="0"/>
              <a:t> °F and 8.6 °F in wet bulb and dry bulb temp. and  the fan adds 2 °F and 4 °F respectively in wet bulb temp. and dry bulb temp.</a:t>
            </a:r>
            <a:endParaRPr lang="en-US" sz="1800" dirty="0" smtClean="0">
              <a:latin typeface="Californian FB"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US" dirty="0"/>
          </a:p>
        </p:txBody>
      </p:sp>
      <p:sp>
        <p:nvSpPr>
          <p:cNvPr id="3" name="Content Placeholder 2"/>
          <p:cNvSpPr>
            <a:spLocks noGrp="1"/>
          </p:cNvSpPr>
          <p:nvPr>
            <p:ph idx="1"/>
          </p:nvPr>
        </p:nvSpPr>
        <p:spPr>
          <a:xfrm>
            <a:off x="457200" y="762000"/>
            <a:ext cx="8229600" cy="5547360"/>
          </a:xfrm>
        </p:spPr>
        <p:txBody>
          <a:bodyPr>
            <a:normAutofit/>
          </a:bodyPr>
          <a:lstStyle/>
          <a:p>
            <a:pPr>
              <a:buNone/>
            </a:pPr>
            <a:r>
              <a:rPr lang="en-US" sz="1600" dirty="0" smtClean="0"/>
              <a:t> </a:t>
            </a:r>
            <a:r>
              <a:rPr lang="en-US" sz="1800" dirty="0" smtClean="0"/>
              <a:t>Thus the temperature of air at the cooler is </a:t>
            </a:r>
          </a:p>
          <a:p>
            <a:pPr>
              <a:buNone/>
            </a:pPr>
            <a:r>
              <a:rPr lang="en-US" sz="1800" dirty="0" smtClean="0"/>
              <a:t>                                                Dry bulb temp. = 88</a:t>
            </a:r>
            <a:r>
              <a:rPr lang="en-US" sz="1600" dirty="0" smtClean="0"/>
              <a:t> °F</a:t>
            </a:r>
          </a:p>
          <a:p>
            <a:pPr>
              <a:buNone/>
            </a:pPr>
            <a:r>
              <a:rPr lang="en-US" sz="1600" dirty="0" smtClean="0"/>
              <a:t>                                                      </a:t>
            </a:r>
            <a:r>
              <a:rPr lang="en-US" sz="1800" dirty="0" smtClean="0"/>
              <a:t>Wet bulb temp</a:t>
            </a:r>
            <a:r>
              <a:rPr lang="en-US" sz="1600" dirty="0" smtClean="0"/>
              <a:t>. = 74 °F</a:t>
            </a:r>
          </a:p>
          <a:p>
            <a:pPr>
              <a:buNone/>
            </a:pPr>
            <a:endParaRPr lang="en-US" sz="1600" dirty="0" smtClean="0"/>
          </a:p>
          <a:p>
            <a:pPr>
              <a:buNone/>
            </a:pPr>
            <a:r>
              <a:rPr lang="en-US" sz="1600" dirty="0" smtClean="0"/>
              <a:t>    </a:t>
            </a:r>
            <a:r>
              <a:rPr lang="en-US" sz="1800" dirty="0" smtClean="0"/>
              <a:t>Air temp. Entering the </a:t>
            </a:r>
            <a:r>
              <a:rPr lang="en-US" sz="1800" dirty="0" err="1" smtClean="0"/>
              <a:t>stope</a:t>
            </a:r>
            <a:r>
              <a:rPr lang="en-US" sz="1800" dirty="0" smtClean="0"/>
              <a:t>(Conditioned Air) = (60 °F) both dry bulb and</a:t>
            </a:r>
          </a:p>
          <a:p>
            <a:pPr>
              <a:buNone/>
            </a:pPr>
            <a:r>
              <a:rPr lang="en-US" sz="1800" dirty="0" smtClean="0"/>
              <a:t>                                                                                                       Wet bulb.</a:t>
            </a:r>
          </a:p>
          <a:p>
            <a:pPr>
              <a:buNone/>
            </a:pPr>
            <a:r>
              <a:rPr lang="en-US" sz="1800" dirty="0" smtClean="0"/>
              <a:t>                                                  Enthalpy = 36.37Btu/lb</a:t>
            </a:r>
            <a:endParaRPr lang="en-US" sz="16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458200" cy="1066800"/>
          </a:xfrm>
        </p:spPr>
        <p:txBody>
          <a:bodyPr/>
          <a:lstStyle/>
          <a:p>
            <a:r>
              <a:rPr lang="en-US" dirty="0" smtClean="0"/>
              <a:t>Cooling Plant Capacity</a:t>
            </a:r>
            <a:endParaRPr lang="en-US" dirty="0"/>
          </a:p>
        </p:txBody>
      </p:sp>
      <p:sp>
        <p:nvSpPr>
          <p:cNvPr id="3" name="Text Placeholder 2"/>
          <p:cNvSpPr>
            <a:spLocks noGrp="1"/>
          </p:cNvSpPr>
          <p:nvPr>
            <p:ph type="body" idx="1"/>
          </p:nvPr>
        </p:nvSpPr>
        <p:spPr>
          <a:xfrm>
            <a:off x="0" y="1600200"/>
            <a:ext cx="9144000" cy="5257800"/>
          </a:xfrm>
        </p:spPr>
        <p:txBody>
          <a:bodyPr>
            <a:normAutofit fontScale="92500" lnSpcReduction="20000"/>
          </a:bodyPr>
          <a:lstStyle/>
          <a:p>
            <a:r>
              <a:rPr lang="en-US" b="1" i="1" u="sng" dirty="0" smtClean="0">
                <a:solidFill>
                  <a:schemeClr val="bg1"/>
                </a:solidFill>
              </a:rPr>
              <a:t>Entering air data </a:t>
            </a:r>
            <a:r>
              <a:rPr lang="en-US" i="1" u="sng" dirty="0" smtClean="0">
                <a:solidFill>
                  <a:schemeClr val="bg1"/>
                </a:solidFill>
              </a:rPr>
              <a:t>:</a:t>
            </a:r>
          </a:p>
          <a:p>
            <a:r>
              <a:rPr lang="en-US" dirty="0" smtClean="0">
                <a:solidFill>
                  <a:schemeClr val="bg1"/>
                </a:solidFill>
              </a:rPr>
              <a:t>Q  =  40,000  </a:t>
            </a:r>
            <a:r>
              <a:rPr lang="en-US" dirty="0" err="1" smtClean="0">
                <a:solidFill>
                  <a:schemeClr val="bg1"/>
                </a:solidFill>
              </a:rPr>
              <a:t>cfm</a:t>
            </a:r>
            <a:r>
              <a:rPr lang="en-US" dirty="0" smtClean="0">
                <a:solidFill>
                  <a:schemeClr val="bg1"/>
                </a:solidFill>
              </a:rPr>
              <a:t>                        t</a:t>
            </a:r>
            <a:r>
              <a:rPr lang="en-US" baseline="-25000" dirty="0" smtClean="0">
                <a:solidFill>
                  <a:schemeClr val="bg1"/>
                </a:solidFill>
              </a:rPr>
              <a:t>d</a:t>
            </a:r>
            <a:r>
              <a:rPr lang="en-US" dirty="0" smtClean="0">
                <a:solidFill>
                  <a:schemeClr val="bg1"/>
                </a:solidFill>
              </a:rPr>
              <a:t> = 88</a:t>
            </a:r>
            <a:r>
              <a:rPr lang="en-US" baseline="30000" dirty="0" smtClean="0">
                <a:solidFill>
                  <a:schemeClr val="bg1"/>
                </a:solidFill>
              </a:rPr>
              <a:t>o</a:t>
            </a:r>
            <a:r>
              <a:rPr lang="en-US" dirty="0" smtClean="0">
                <a:solidFill>
                  <a:schemeClr val="bg1"/>
                </a:solidFill>
              </a:rPr>
              <a:t> F                                      </a:t>
            </a:r>
            <a:r>
              <a:rPr lang="en-US" dirty="0" err="1" smtClean="0">
                <a:solidFill>
                  <a:schemeClr val="bg1"/>
                </a:solidFill>
              </a:rPr>
              <a:t>t</a:t>
            </a:r>
            <a:r>
              <a:rPr lang="en-US" baseline="-25000" dirty="0" err="1" smtClean="0">
                <a:solidFill>
                  <a:schemeClr val="bg1"/>
                </a:solidFill>
              </a:rPr>
              <a:t>w</a:t>
            </a:r>
            <a:r>
              <a:rPr lang="en-US" baseline="-25000" dirty="0" smtClean="0">
                <a:solidFill>
                  <a:schemeClr val="bg1"/>
                </a:solidFill>
              </a:rPr>
              <a:t> </a:t>
            </a:r>
            <a:r>
              <a:rPr lang="en-US" dirty="0" smtClean="0">
                <a:solidFill>
                  <a:schemeClr val="bg1"/>
                </a:solidFill>
              </a:rPr>
              <a:t> =</a:t>
            </a:r>
            <a:r>
              <a:rPr lang="en-US" baseline="-25000" dirty="0" smtClean="0">
                <a:solidFill>
                  <a:schemeClr val="bg1"/>
                </a:solidFill>
              </a:rPr>
              <a:t>  </a:t>
            </a:r>
            <a:r>
              <a:rPr lang="en-US" dirty="0" smtClean="0">
                <a:solidFill>
                  <a:schemeClr val="bg1"/>
                </a:solidFill>
              </a:rPr>
              <a:t>74</a:t>
            </a:r>
            <a:r>
              <a:rPr lang="en-US" baseline="30000" dirty="0" smtClean="0">
                <a:solidFill>
                  <a:schemeClr val="bg1"/>
                </a:solidFill>
              </a:rPr>
              <a:t>o</a:t>
            </a:r>
            <a:r>
              <a:rPr lang="en-US" dirty="0" smtClean="0">
                <a:solidFill>
                  <a:schemeClr val="bg1"/>
                </a:solidFill>
              </a:rPr>
              <a:t> F </a:t>
            </a:r>
          </a:p>
          <a:p>
            <a:r>
              <a:rPr lang="en-US" dirty="0" err="1" smtClean="0">
                <a:solidFill>
                  <a:schemeClr val="bg1"/>
                </a:solidFill>
              </a:rPr>
              <a:t>P</a:t>
            </a:r>
            <a:r>
              <a:rPr lang="en-US" baseline="-25000" dirty="0" err="1" smtClean="0">
                <a:solidFill>
                  <a:schemeClr val="bg1"/>
                </a:solidFill>
              </a:rPr>
              <a:t>b</a:t>
            </a:r>
            <a:r>
              <a:rPr lang="en-US" dirty="0" smtClean="0">
                <a:solidFill>
                  <a:schemeClr val="bg1"/>
                </a:solidFill>
              </a:rPr>
              <a:t> = 30 in. Hg                            w = 0.0719 lb/ft</a:t>
            </a:r>
            <a:r>
              <a:rPr lang="en-US" baseline="30000" dirty="0" smtClean="0">
                <a:solidFill>
                  <a:schemeClr val="bg1"/>
                </a:solidFill>
              </a:rPr>
              <a:t>3</a:t>
            </a:r>
            <a:r>
              <a:rPr lang="en-US" dirty="0" smtClean="0">
                <a:solidFill>
                  <a:schemeClr val="bg1"/>
                </a:solidFill>
              </a:rPr>
              <a:t>                    h = 47.36 Btu/lb</a:t>
            </a:r>
          </a:p>
          <a:p>
            <a:r>
              <a:rPr lang="en-US" b="1" i="1" u="sng" dirty="0" smtClean="0">
                <a:solidFill>
                  <a:schemeClr val="bg1"/>
                </a:solidFill>
              </a:rPr>
              <a:t>Conditioned air data </a:t>
            </a:r>
            <a:r>
              <a:rPr lang="en-US" b="1" i="1" dirty="0" smtClean="0">
                <a:solidFill>
                  <a:schemeClr val="bg1"/>
                </a:solidFill>
              </a:rPr>
              <a:t>:</a:t>
            </a:r>
            <a:r>
              <a:rPr lang="en-US" dirty="0" smtClean="0">
                <a:solidFill>
                  <a:schemeClr val="bg1"/>
                </a:solidFill>
              </a:rPr>
              <a:t> </a:t>
            </a:r>
          </a:p>
          <a:p>
            <a:r>
              <a:rPr lang="en-US" dirty="0" smtClean="0">
                <a:solidFill>
                  <a:schemeClr val="bg1"/>
                </a:solidFill>
              </a:rPr>
              <a:t>t</a:t>
            </a:r>
            <a:r>
              <a:rPr lang="en-US" baseline="-25000" dirty="0" smtClean="0">
                <a:solidFill>
                  <a:schemeClr val="bg1"/>
                </a:solidFill>
              </a:rPr>
              <a:t>d </a:t>
            </a:r>
            <a:r>
              <a:rPr lang="en-US" dirty="0" smtClean="0">
                <a:solidFill>
                  <a:schemeClr val="bg1"/>
                </a:solidFill>
              </a:rPr>
              <a:t> =   </a:t>
            </a:r>
            <a:r>
              <a:rPr lang="en-US" dirty="0" err="1" smtClean="0">
                <a:solidFill>
                  <a:schemeClr val="bg1"/>
                </a:solidFill>
              </a:rPr>
              <a:t>t</a:t>
            </a:r>
            <a:r>
              <a:rPr lang="en-US" baseline="-25000" dirty="0" err="1" smtClean="0">
                <a:solidFill>
                  <a:schemeClr val="bg1"/>
                </a:solidFill>
              </a:rPr>
              <a:t>w</a:t>
            </a:r>
            <a:r>
              <a:rPr lang="en-US" baseline="-25000" dirty="0" smtClean="0">
                <a:solidFill>
                  <a:schemeClr val="bg1"/>
                </a:solidFill>
              </a:rPr>
              <a:t>  </a:t>
            </a:r>
            <a:r>
              <a:rPr lang="en-US" dirty="0" smtClean="0">
                <a:solidFill>
                  <a:schemeClr val="bg1"/>
                </a:solidFill>
              </a:rPr>
              <a:t> = 60</a:t>
            </a:r>
            <a:r>
              <a:rPr lang="en-US" baseline="30000" dirty="0" smtClean="0">
                <a:solidFill>
                  <a:schemeClr val="bg1"/>
                </a:solidFill>
              </a:rPr>
              <a:t>o </a:t>
            </a:r>
            <a:r>
              <a:rPr lang="en-US" dirty="0" smtClean="0">
                <a:solidFill>
                  <a:schemeClr val="bg1"/>
                </a:solidFill>
              </a:rPr>
              <a:t> F                         h =  36.37 Btu/lb</a:t>
            </a:r>
          </a:p>
          <a:p>
            <a:endParaRPr lang="en-US" dirty="0" smtClean="0">
              <a:solidFill>
                <a:schemeClr val="bg1"/>
              </a:solidFill>
            </a:endParaRPr>
          </a:p>
          <a:p>
            <a:r>
              <a:rPr lang="en-US" dirty="0" smtClean="0">
                <a:solidFill>
                  <a:schemeClr val="bg1"/>
                </a:solidFill>
              </a:rPr>
              <a:t>The cooling capacity of Plant can be calculated : </a:t>
            </a:r>
          </a:p>
          <a:p>
            <a:r>
              <a:rPr lang="en-US" dirty="0" smtClean="0">
                <a:solidFill>
                  <a:schemeClr val="bg1"/>
                </a:solidFill>
              </a:rPr>
              <a:t>Cooling load </a:t>
            </a:r>
            <a:r>
              <a:rPr lang="en-US" i="1" dirty="0" smtClean="0">
                <a:solidFill>
                  <a:schemeClr val="bg1"/>
                </a:solidFill>
              </a:rPr>
              <a:t>q</a:t>
            </a:r>
            <a:r>
              <a:rPr lang="en-US" dirty="0" smtClean="0">
                <a:solidFill>
                  <a:schemeClr val="bg1"/>
                </a:solidFill>
              </a:rPr>
              <a:t> = 60 . w. Q . ∆h </a:t>
            </a:r>
          </a:p>
          <a:p>
            <a:r>
              <a:rPr lang="en-US" dirty="0" smtClean="0">
                <a:solidFill>
                  <a:schemeClr val="bg1"/>
                </a:solidFill>
              </a:rPr>
              <a:t>                           = 60 (0.0719)(40000)(47.36 – 36.37)</a:t>
            </a:r>
          </a:p>
          <a:p>
            <a:r>
              <a:rPr lang="en-US" dirty="0" smtClean="0">
                <a:solidFill>
                  <a:schemeClr val="bg1"/>
                </a:solidFill>
              </a:rPr>
              <a:t>                           = 1,896,400 Btu/h            (556 kW)</a:t>
            </a:r>
          </a:p>
          <a:p>
            <a:r>
              <a:rPr lang="en-US" dirty="0" smtClean="0">
                <a:solidFill>
                  <a:schemeClr val="bg1"/>
                </a:solidFill>
              </a:rPr>
              <a:t>       </a:t>
            </a:r>
          </a:p>
          <a:p>
            <a:r>
              <a:rPr lang="en-US" dirty="0" smtClean="0">
                <a:solidFill>
                  <a:schemeClr val="bg1"/>
                </a:solidFill>
              </a:rPr>
              <a:t>Required volume flow rate of chilled water , supplied at 40</a:t>
            </a:r>
            <a:r>
              <a:rPr lang="en-US" baseline="30000" dirty="0" smtClean="0">
                <a:solidFill>
                  <a:schemeClr val="bg1"/>
                </a:solidFill>
              </a:rPr>
              <a:t>0</a:t>
            </a:r>
            <a:r>
              <a:rPr lang="en-US" dirty="0" smtClean="0">
                <a:solidFill>
                  <a:schemeClr val="bg1"/>
                </a:solidFill>
              </a:rPr>
              <a:t> F &amp; warmed to 70</a:t>
            </a:r>
            <a:r>
              <a:rPr lang="en-US" baseline="30000" dirty="0" smtClean="0">
                <a:solidFill>
                  <a:schemeClr val="bg1"/>
                </a:solidFill>
              </a:rPr>
              <a:t>o  </a:t>
            </a:r>
            <a:r>
              <a:rPr lang="en-US" dirty="0" smtClean="0">
                <a:solidFill>
                  <a:schemeClr val="bg1"/>
                </a:solidFill>
              </a:rPr>
              <a:t> C</a:t>
            </a:r>
          </a:p>
          <a:p>
            <a:r>
              <a:rPr lang="en-US" baseline="30000" dirty="0" smtClean="0">
                <a:solidFill>
                  <a:schemeClr val="bg1"/>
                </a:solidFill>
              </a:rPr>
              <a:t>  </a:t>
            </a:r>
            <a:r>
              <a:rPr lang="en-US" dirty="0" smtClean="0">
                <a:solidFill>
                  <a:schemeClr val="bg1"/>
                </a:solidFill>
              </a:rPr>
              <a:t> </a:t>
            </a:r>
            <a:r>
              <a:rPr lang="en-US" dirty="0" err="1" smtClean="0">
                <a:solidFill>
                  <a:schemeClr val="bg1"/>
                </a:solidFill>
              </a:rPr>
              <a:t>Q</a:t>
            </a:r>
            <a:r>
              <a:rPr lang="en-US" baseline="-25000" dirty="0" err="1" smtClean="0">
                <a:solidFill>
                  <a:schemeClr val="bg1"/>
                </a:solidFill>
              </a:rPr>
              <a:t>w</a:t>
            </a:r>
            <a:r>
              <a:rPr lang="en-US" dirty="0" smtClean="0">
                <a:solidFill>
                  <a:schemeClr val="bg1"/>
                </a:solidFill>
              </a:rPr>
              <a:t> = 1,896,400 /(1)(70-40)(8.345)(60)  =  126  </a:t>
            </a:r>
            <a:r>
              <a:rPr lang="en-US" dirty="0" err="1" smtClean="0">
                <a:solidFill>
                  <a:schemeClr val="bg1"/>
                </a:solidFill>
              </a:rPr>
              <a:t>gpm</a:t>
            </a:r>
            <a:r>
              <a:rPr lang="en-US" dirty="0" smtClean="0">
                <a:solidFill>
                  <a:schemeClr val="bg1"/>
                </a:solidFill>
              </a:rPr>
              <a:t>   (8.0 L/s) </a:t>
            </a:r>
            <a:r>
              <a:rPr lang="en-US" baseline="30000" dirty="0" smtClean="0">
                <a:solidFill>
                  <a:schemeClr val="bg1"/>
                </a:solidFill>
              </a:rPr>
              <a:t> </a:t>
            </a:r>
            <a:r>
              <a:rPr lang="en-US" dirty="0" smtClean="0">
                <a:solidFill>
                  <a:schemeClr val="bg1"/>
                </a:solidFill>
              </a:rPr>
              <a:t>  </a:t>
            </a:r>
          </a:p>
          <a:p>
            <a:r>
              <a:rPr lang="en-US" dirty="0" smtClean="0">
                <a:solidFill>
                  <a:schemeClr val="bg1"/>
                </a:solidFill>
              </a:rPr>
              <a:t>  </a:t>
            </a:r>
          </a:p>
          <a:p>
            <a:r>
              <a:rPr lang="en-US" dirty="0" smtClean="0">
                <a:solidFill>
                  <a:schemeClr val="bg1"/>
                </a:solidFill>
              </a:rPr>
              <a:t>     </a:t>
            </a:r>
          </a:p>
          <a:p>
            <a:r>
              <a:rPr lang="en-US" baseline="-25000" dirty="0" smtClean="0">
                <a:solidFill>
                  <a:schemeClr val="bg1"/>
                </a:solidFill>
              </a:rPr>
              <a:t> </a:t>
            </a:r>
            <a:r>
              <a:rPr lang="en-US" dirty="0" smtClean="0">
                <a:solidFill>
                  <a:schemeClr val="bg1"/>
                </a:solidFill>
              </a:rPr>
              <a:t>  </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COOLING TOWER</a:t>
            </a:r>
            <a:br>
              <a:rPr lang="en-US" dirty="0" smtClean="0"/>
            </a:br>
            <a:endParaRPr lang="en-US" dirty="0"/>
          </a:p>
        </p:txBody>
      </p:sp>
      <p:sp>
        <p:nvSpPr>
          <p:cNvPr id="3" name="Content Placeholder 2"/>
          <p:cNvSpPr>
            <a:spLocks noGrp="1"/>
          </p:cNvSpPr>
          <p:nvPr>
            <p:ph idx="1"/>
          </p:nvPr>
        </p:nvSpPr>
        <p:spPr>
          <a:xfrm>
            <a:off x="304800" y="1214422"/>
            <a:ext cx="8839200" cy="5643578"/>
          </a:xfrm>
        </p:spPr>
        <p:txBody>
          <a:bodyPr>
            <a:normAutofit/>
          </a:bodyPr>
          <a:lstStyle/>
          <a:p>
            <a:pPr algn="just">
              <a:buFont typeface="Wingdings" pitchFamily="2" charset="2"/>
              <a:buChar char="§"/>
            </a:pPr>
            <a:r>
              <a:rPr lang="en-US" dirty="0" smtClean="0">
                <a:latin typeface="Estrangelo Edessa" pitchFamily="66" charset="0"/>
                <a:cs typeface="Estrangelo Edessa" pitchFamily="66" charset="0"/>
              </a:rPr>
              <a:t>The principal means of heat transfer involved in cooling  towers is Evaporative cooling. </a:t>
            </a:r>
          </a:p>
          <a:p>
            <a:pPr algn="just">
              <a:buNone/>
            </a:pPr>
            <a:r>
              <a:rPr lang="en-US" dirty="0" smtClean="0">
                <a:latin typeface="Estrangelo Edessa" pitchFamily="66" charset="0"/>
                <a:cs typeface="Estrangelo Edessa" pitchFamily="66" charset="0"/>
              </a:rPr>
              <a:t>      Evaporation of a small portion of the water being sprayed or percolated in the air of the tower removes sensible heat from the remaining water. The increasing  heat content of the air is of no consequence , since the air is exhausted to the atmosphere on the surface or to the up cast shaft underground .  Depending  on the relative temperatures of  air and water , sensible cooling of the water and latent heating plus sensible heating or cooling of the air occurs.</a:t>
            </a:r>
            <a:endParaRPr lang="en-US" dirty="0">
              <a:latin typeface="Estrangelo Edessa" pitchFamily="66" charset="0"/>
              <a:cs typeface="Estrangelo Edessa" pitchFamily="66" charset="0"/>
            </a:endParaRPr>
          </a:p>
        </p:txBody>
      </p:sp>
    </p:spTree>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900" dirty="0" smtClean="0"/>
              <a:t>.</a:t>
            </a:r>
            <a:endParaRPr lang="en-US" sz="900" dirty="0"/>
          </a:p>
        </p:txBody>
      </p:sp>
      <p:sp>
        <p:nvSpPr>
          <p:cNvPr id="3" name="Content Placeholder 2"/>
          <p:cNvSpPr>
            <a:spLocks noGrp="1"/>
          </p:cNvSpPr>
          <p:nvPr>
            <p:ph idx="1"/>
          </p:nvPr>
        </p:nvSpPr>
        <p:spPr>
          <a:xfrm>
            <a:off x="0" y="428604"/>
            <a:ext cx="9144000" cy="6572296"/>
          </a:xfrm>
        </p:spPr>
        <p:txBody>
          <a:bodyPr>
            <a:normAutofit fontScale="77500" lnSpcReduction="20000"/>
          </a:bodyPr>
          <a:lstStyle/>
          <a:p>
            <a:r>
              <a:rPr lang="en-US" sz="3400" dirty="0" smtClean="0">
                <a:latin typeface="Times New Roman" pitchFamily="18" charset="0"/>
                <a:ea typeface="Verdana" pitchFamily="34" charset="0"/>
                <a:cs typeface="Times New Roman" pitchFamily="18" charset="0"/>
              </a:rPr>
              <a:t>COOING TOWERS ARE USED TO COOL THE HEATED CONDENSER WATER FOR REUSE IN A CYCLIC SYSTEM. IN UNDERGROUND MINES,  COOLING  TOWERS HAVE TO BE PROPERLY LOCATED AND DESIGNED DEPENDING ON THE AMOUNT OF HEAT TO BE EXTRACTED, AND THE TEMPERATURE, HUMIDITY AND FLOW RATE OF AIR AVAILABLE FOR  COOLING.</a:t>
            </a:r>
          </a:p>
          <a:p>
            <a:endParaRPr lang="en-US" dirty="0" smtClean="0">
              <a:latin typeface="Verdana" pitchFamily="34" charset="0"/>
              <a:ea typeface="Verdana" pitchFamily="34" charset="0"/>
              <a:cs typeface="Verdana" pitchFamily="34" charset="0"/>
            </a:endParaRPr>
          </a:p>
          <a:p>
            <a:pPr>
              <a:buNone/>
            </a:pPr>
            <a:r>
              <a:rPr lang="en-US" dirty="0" smtClean="0"/>
              <a:t> </a:t>
            </a:r>
          </a:p>
          <a:p>
            <a:pPr>
              <a:buFont typeface="Wingdings" pitchFamily="2" charset="2"/>
              <a:buChar char="Ø"/>
            </a:pPr>
            <a:r>
              <a:rPr lang="en-US" dirty="0" smtClean="0"/>
              <a:t>     </a:t>
            </a:r>
            <a:r>
              <a:rPr lang="en-US" sz="4100" dirty="0" smtClean="0">
                <a:latin typeface="Estrangelo Edessa" pitchFamily="66" charset="0"/>
                <a:cs typeface="Estrangelo Edessa" pitchFamily="66" charset="0"/>
              </a:rPr>
              <a:t>Spray chambers/towers are used instead of cooling towers in some u/g plants. Most spray towers are located in parts of shafts or winzes where the condenser water is sprayed at the top and works its way down through sets of screens, with the cooling air flowing upwards under the ventilating pressure of the mine.  </a:t>
            </a:r>
          </a:p>
          <a:p>
            <a:pPr>
              <a:buNone/>
            </a:pPr>
            <a:r>
              <a:rPr lang="en-US" sz="3800" dirty="0" smtClean="0">
                <a:latin typeface="Estrangelo Edessa" pitchFamily="66" charset="0"/>
                <a:cs typeface="Estrangelo Edessa" pitchFamily="66" charset="0"/>
              </a:rPr>
              <a:t> </a:t>
            </a:r>
          </a:p>
          <a:p>
            <a:endParaRPr lang="en-US" dirty="0"/>
          </a:p>
        </p:txBody>
      </p:sp>
    </p:spTree>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Layout of typical u/g cooling tower</a:t>
            </a:r>
            <a:endParaRPr lang="en-US" dirty="0"/>
          </a:p>
        </p:txBody>
      </p:sp>
      <p:pic>
        <p:nvPicPr>
          <p:cNvPr id="4" name="Content Placeholder 3" descr="tha.png"/>
          <p:cNvPicPr>
            <a:picLocks noGrp="1" noChangeAspect="1"/>
          </p:cNvPicPr>
          <p:nvPr>
            <p:ph idx="1"/>
          </p:nvPr>
        </p:nvPicPr>
        <p:blipFill>
          <a:blip r:embed="rId2"/>
          <a:stretch>
            <a:fillRect/>
          </a:stretch>
        </p:blipFill>
        <p:spPr>
          <a:xfrm>
            <a:off x="457200" y="2072481"/>
            <a:ext cx="8229600" cy="4114800"/>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pic>
        <p:nvPicPr>
          <p:cNvPr id="4" name="Content Placeholder 3" descr="COOLING TOWER.png"/>
          <p:cNvPicPr>
            <a:picLocks noGrp="1" noChangeAspect="1"/>
          </p:cNvPicPr>
          <p:nvPr>
            <p:ph idx="1"/>
          </p:nvPr>
        </p:nvPicPr>
        <p:blipFill>
          <a:blip r:embed="rId2"/>
          <a:stretch>
            <a:fillRect/>
          </a:stretch>
        </p:blipFill>
        <p:spPr>
          <a:xfrm>
            <a:off x="457200" y="838200"/>
            <a:ext cx="8229600" cy="5638800"/>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From point O to P the air is pre-cooled before entering the tower. It is then </a:t>
            </a:r>
            <a:r>
              <a:rPr lang="en-US" dirty="0" err="1" smtClean="0"/>
              <a:t>evaporatively</a:t>
            </a:r>
            <a:r>
              <a:rPr lang="en-US" dirty="0" smtClean="0"/>
              <a:t>  cooled from point P to E as it rises in the tower, evaporating some of the spray water and cooling the remainder. This process gradually reaches saturation. With continued, prolonged contact between air and water some sensible heat transfer occur by convection between E and T, the water is further cooled and air heated and </a:t>
            </a:r>
            <a:r>
              <a:rPr lang="en-US" dirty="0" err="1" smtClean="0"/>
              <a:t>humified</a:t>
            </a:r>
            <a:r>
              <a:rPr lang="en-US" dirty="0" smtClean="0"/>
              <a:t>. The air is discharged, saturated at T.</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11562"/>
          </a:xfrm>
        </p:spPr>
        <p:txBody>
          <a:bodyPr>
            <a:normAutofit/>
          </a:bodyPr>
          <a:lstStyle/>
          <a:p>
            <a:r>
              <a:rPr lang="en-US" dirty="0" smtClean="0">
                <a:latin typeface="Perpetua Titling MT" pitchFamily="18" charset="0"/>
              </a:rPr>
              <a:t>Cooling of mine Air </a:t>
            </a:r>
            <a:br>
              <a:rPr lang="en-US" dirty="0" smtClean="0">
                <a:latin typeface="Perpetua Titling MT" pitchFamily="18" charset="0"/>
              </a:rPr>
            </a:br>
            <a:r>
              <a:rPr lang="en-US" dirty="0" smtClean="0">
                <a:latin typeface="Perpetua Titling MT" pitchFamily="18" charset="0"/>
              </a:rPr>
              <a:t>                by </a:t>
            </a:r>
            <a:br>
              <a:rPr lang="en-US" dirty="0" smtClean="0">
                <a:latin typeface="Perpetua Titling MT" pitchFamily="18" charset="0"/>
              </a:rPr>
            </a:br>
            <a:r>
              <a:rPr lang="en-US" dirty="0" smtClean="0">
                <a:latin typeface="Perpetua Titling MT" pitchFamily="18" charset="0"/>
              </a:rPr>
              <a:t>chilled water system</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a:buNone/>
            </a:pPr>
            <a:r>
              <a:rPr lang="en-US" sz="3000" b="1" dirty="0" smtClean="0"/>
              <a:t>Cooling tower selection:</a:t>
            </a:r>
          </a:p>
          <a:p>
            <a:pPr>
              <a:buNone/>
            </a:pPr>
            <a:r>
              <a:rPr lang="en-US" sz="2200" dirty="0" smtClean="0"/>
              <a:t>It is based on two design limitations , imposed by the first and second law of thermodynamics.</a:t>
            </a:r>
          </a:p>
          <a:p>
            <a:pPr>
              <a:buNone/>
            </a:pPr>
            <a:r>
              <a:rPr lang="en-US" sz="2200" dirty="0" smtClean="0"/>
              <a:t>A)The energy lost by the water must be equal to the energy gained by the air, due allowance being made for evaporation.</a:t>
            </a:r>
          </a:p>
          <a:p>
            <a:pPr>
              <a:buNone/>
            </a:pPr>
            <a:r>
              <a:rPr lang="en-US" sz="2200" dirty="0" smtClean="0"/>
              <a:t>B) The temperature of the water leaving the tower cannot be less than the wet bulb temperature of the entering air, and the wet-bulb temperature of the air leaving the tower cannot exceed the temperature of entering water.</a:t>
            </a:r>
          </a:p>
          <a:p>
            <a:pPr>
              <a:buNone/>
            </a:pPr>
            <a:endParaRPr lang="en-US" sz="2200" dirty="0" smtClean="0"/>
          </a:p>
          <a:p>
            <a:pPr>
              <a:buNone/>
            </a:pPr>
            <a:r>
              <a:rPr lang="en-US" sz="2200" dirty="0" smtClean="0"/>
              <a:t>                                Air q  =  Water q</a:t>
            </a:r>
          </a:p>
          <a:p>
            <a:pPr>
              <a:buNone/>
            </a:pPr>
            <a:r>
              <a:rPr lang="en-US" sz="2200" dirty="0" smtClean="0"/>
              <a:t>And            </a:t>
            </a:r>
          </a:p>
          <a:p>
            <a:pPr>
              <a:buNone/>
            </a:pPr>
            <a:r>
              <a:rPr lang="en-US" sz="2200" dirty="0" smtClean="0"/>
              <a:t> G</a:t>
            </a:r>
            <a:r>
              <a:rPr lang="el-GR" sz="2200" dirty="0" smtClean="0"/>
              <a:t>Δ</a:t>
            </a:r>
            <a:r>
              <a:rPr lang="en-US" sz="2200" dirty="0" smtClean="0"/>
              <a:t>h =  </a:t>
            </a:r>
            <a:r>
              <a:rPr lang="en-US" sz="2200" dirty="0" err="1" smtClean="0"/>
              <a:t>G</a:t>
            </a:r>
            <a:r>
              <a:rPr lang="en-US" sz="1000" dirty="0" err="1" smtClean="0"/>
              <a:t>w</a:t>
            </a:r>
            <a:r>
              <a:rPr lang="en-US" sz="2200" dirty="0" err="1" smtClean="0"/>
              <a:t>c</a:t>
            </a:r>
            <a:r>
              <a:rPr lang="el-GR" sz="2200" dirty="0" smtClean="0"/>
              <a:t>Δ</a:t>
            </a:r>
            <a:r>
              <a:rPr lang="en-US" sz="2200" dirty="0" smtClean="0"/>
              <a:t>h</a:t>
            </a:r>
          </a:p>
          <a:p>
            <a:pPr>
              <a:buNone/>
            </a:pPr>
            <a:r>
              <a:rPr lang="en-US" sz="2200" dirty="0" smtClean="0"/>
              <a:t>C= specific heat of water </a:t>
            </a:r>
          </a:p>
          <a:p>
            <a:pPr>
              <a:buNone/>
            </a:pPr>
            <a:r>
              <a:rPr lang="en-US" sz="2200" dirty="0" err="1" smtClean="0"/>
              <a:t>Δt</a:t>
            </a:r>
            <a:r>
              <a:rPr lang="en-US" sz="2200" dirty="0" smtClean="0"/>
              <a:t> temperature difference</a:t>
            </a:r>
          </a:p>
          <a:p>
            <a:pPr>
              <a:buNone/>
            </a:pPr>
            <a:r>
              <a:rPr lang="en-US" sz="2200" dirty="0" smtClean="0"/>
              <a:t>In cooling towers water-air ratio, is a useful design parameter.</a:t>
            </a:r>
          </a:p>
          <a:p>
            <a:pPr>
              <a:buNone/>
            </a:pPr>
            <a:r>
              <a:rPr lang="en-US" sz="2200" dirty="0" smtClean="0"/>
              <a:t>    </a:t>
            </a:r>
            <a:r>
              <a:rPr lang="en-US" sz="2200" dirty="0" err="1" smtClean="0"/>
              <a:t>G</a:t>
            </a:r>
            <a:r>
              <a:rPr lang="en-US" sz="1200" dirty="0" err="1" smtClean="0"/>
              <a:t>w</a:t>
            </a:r>
            <a:r>
              <a:rPr lang="en-US" sz="2200" dirty="0" smtClean="0"/>
              <a:t>/G = </a:t>
            </a:r>
            <a:r>
              <a:rPr lang="el-GR" sz="2200" dirty="0" smtClean="0"/>
              <a:t>Δ</a:t>
            </a:r>
            <a:r>
              <a:rPr lang="en-US" sz="2200" dirty="0" smtClean="0"/>
              <a:t>h/c</a:t>
            </a:r>
            <a:r>
              <a:rPr lang="el-GR" sz="2200" dirty="0" smtClean="0"/>
              <a:t>Δ</a:t>
            </a:r>
            <a:r>
              <a:rPr lang="en-US" sz="2200" dirty="0" smtClean="0"/>
              <a:t>t  This ratio </a:t>
            </a:r>
            <a:r>
              <a:rPr lang="en-US" sz="2200" dirty="0" err="1" smtClean="0"/>
              <a:t>vries</a:t>
            </a:r>
            <a:r>
              <a:rPr lang="en-US" sz="2200" dirty="0" smtClean="0"/>
              <a:t> from 0.3 to 3.0</a:t>
            </a:r>
            <a:endParaRPr lang="en-US" sz="1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pPr>
              <a:buNone/>
            </a:pPr>
            <a:r>
              <a:rPr lang="en-US" sz="2200" dirty="0" smtClean="0"/>
              <a:t>Two other factors are necessary in specifying cooling tower performance : approach and range </a:t>
            </a:r>
          </a:p>
          <a:p>
            <a:pPr>
              <a:buNone/>
            </a:pPr>
            <a:r>
              <a:rPr lang="en-US" sz="2200" dirty="0" smtClean="0"/>
              <a:t>Approach is the difference between the water outlet temperature t</a:t>
            </a:r>
            <a:r>
              <a:rPr lang="en-US" sz="1000" dirty="0" smtClean="0"/>
              <a:t>0</a:t>
            </a:r>
          </a:p>
          <a:p>
            <a:pPr>
              <a:buNone/>
            </a:pPr>
            <a:r>
              <a:rPr lang="en-US" sz="2200" dirty="0" smtClean="0"/>
              <a:t>and the entering air wet-bulb temperature </a:t>
            </a:r>
            <a:r>
              <a:rPr lang="en-US" sz="2200" dirty="0" err="1" smtClean="0"/>
              <a:t>t</a:t>
            </a:r>
            <a:r>
              <a:rPr lang="en-US" sz="1400" dirty="0" err="1" smtClean="0"/>
              <a:t>w</a:t>
            </a:r>
            <a:r>
              <a:rPr lang="en-US" sz="1000" dirty="0" err="1" smtClean="0"/>
              <a:t>i</a:t>
            </a:r>
            <a:r>
              <a:rPr lang="en-US" sz="2200" dirty="0" smtClean="0"/>
              <a:t> ,or</a:t>
            </a:r>
          </a:p>
          <a:p>
            <a:pPr>
              <a:buNone/>
            </a:pPr>
            <a:r>
              <a:rPr lang="en-US" sz="2200" dirty="0" smtClean="0"/>
              <a:t>                               Approach = t</a:t>
            </a:r>
            <a:r>
              <a:rPr lang="en-US" sz="1000" dirty="0" smtClean="0"/>
              <a:t>0  </a:t>
            </a:r>
            <a:r>
              <a:rPr lang="en-US" sz="2200" dirty="0" smtClean="0"/>
              <a:t>- </a:t>
            </a:r>
            <a:r>
              <a:rPr lang="en-US" sz="2200" dirty="0" err="1" smtClean="0"/>
              <a:t>t</a:t>
            </a:r>
            <a:r>
              <a:rPr lang="en-US" sz="1600" dirty="0" err="1" smtClean="0"/>
              <a:t>w</a:t>
            </a:r>
            <a:r>
              <a:rPr lang="en-US" sz="1000" dirty="0" err="1" smtClean="0"/>
              <a:t>i</a:t>
            </a:r>
            <a:endParaRPr lang="en-US" sz="1000" dirty="0" smtClean="0"/>
          </a:p>
          <a:p>
            <a:pPr>
              <a:buNone/>
            </a:pPr>
            <a:r>
              <a:rPr lang="en-US" sz="2200" dirty="0" smtClean="0"/>
              <a:t>It is maintained as low as possible and varies in practice from 2.8 - 6.7°C.</a:t>
            </a:r>
          </a:p>
          <a:p>
            <a:pPr>
              <a:buNone/>
            </a:pPr>
            <a:r>
              <a:rPr lang="en-US" sz="2200" dirty="0" smtClean="0"/>
              <a:t>Cooling range is difference between water temperature entering and leaving, or</a:t>
            </a:r>
          </a:p>
          <a:p>
            <a:pPr>
              <a:buNone/>
            </a:pPr>
            <a:r>
              <a:rPr lang="en-US" sz="2200" dirty="0" smtClean="0"/>
              <a:t>                               Range = </a:t>
            </a:r>
            <a:r>
              <a:rPr lang="el-GR" sz="2200" dirty="0" smtClean="0"/>
              <a:t>Δ</a:t>
            </a:r>
            <a:r>
              <a:rPr lang="en-US" sz="2200" dirty="0" smtClean="0"/>
              <a:t>t = </a:t>
            </a:r>
            <a:r>
              <a:rPr lang="en-US" sz="2200" dirty="0" err="1" smtClean="0"/>
              <a:t>t</a:t>
            </a:r>
            <a:r>
              <a:rPr lang="en-US" sz="1000" dirty="0" err="1" smtClean="0"/>
              <a:t>i</a:t>
            </a:r>
            <a:r>
              <a:rPr lang="en-US" sz="1000" dirty="0" smtClean="0"/>
              <a:t> </a:t>
            </a:r>
            <a:r>
              <a:rPr lang="en-US" sz="2200" dirty="0" smtClean="0"/>
              <a:t>– t</a:t>
            </a:r>
            <a:r>
              <a:rPr lang="en-US" sz="1000" dirty="0" smtClean="0"/>
              <a:t>o</a:t>
            </a:r>
          </a:p>
          <a:p>
            <a:pPr>
              <a:buNone/>
            </a:pPr>
            <a:endParaRPr lang="en-US" sz="1000" dirty="0" smtClean="0"/>
          </a:p>
          <a:p>
            <a:pPr>
              <a:buNone/>
            </a:pPr>
            <a:r>
              <a:rPr lang="en-US" sz="2200" dirty="0" smtClean="0"/>
              <a:t>The usual temperature range of towers is 6.7 – 8.9°C.</a:t>
            </a:r>
          </a:p>
          <a:p>
            <a:pPr>
              <a:buNone/>
            </a:pPr>
            <a:r>
              <a:rPr lang="en-US" sz="2200" dirty="0" smtClean="0"/>
              <a:t>Occasionally cooling towers arranged in stages to increase the cooling range.</a:t>
            </a:r>
            <a:endParaRPr lang="en-US" sz="2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smtClean="0"/>
              <a:t>Cooling Coils</a:t>
            </a:r>
            <a:r>
              <a:rPr lang="en-US" b="1" u="sng" dirty="0" smtClean="0"/>
              <a:t/>
            </a:r>
            <a:br>
              <a:rPr lang="en-US" b="1" u="sng" dirty="0" smtClean="0"/>
            </a:br>
            <a:endParaRPr lang="en-US" dirty="0"/>
          </a:p>
        </p:txBody>
      </p:sp>
      <p:sp>
        <p:nvSpPr>
          <p:cNvPr id="3" name="Content Placeholder 2"/>
          <p:cNvSpPr>
            <a:spLocks noGrp="1"/>
          </p:cNvSpPr>
          <p:nvPr>
            <p:ph idx="1"/>
          </p:nvPr>
        </p:nvSpPr>
        <p:spPr>
          <a:xfrm>
            <a:off x="214282" y="1214422"/>
            <a:ext cx="8777318" cy="5429288"/>
          </a:xfrm>
        </p:spPr>
        <p:txBody>
          <a:bodyPr>
            <a:normAutofit lnSpcReduction="10000"/>
          </a:bodyPr>
          <a:lstStyle/>
          <a:p>
            <a:pPr>
              <a:buNone/>
            </a:pPr>
            <a:r>
              <a:rPr lang="en-AU" dirty="0" smtClean="0"/>
              <a:t>      </a:t>
            </a:r>
            <a:r>
              <a:rPr lang="en-AU" dirty="0" smtClean="0">
                <a:latin typeface="Arial" pitchFamily="34" charset="0"/>
                <a:cs typeface="Arial" pitchFamily="34" charset="0"/>
              </a:rPr>
              <a:t>A cooling coil, constructed with metal tubing and fins, is an extended-surface heat exchanger</a:t>
            </a:r>
            <a:r>
              <a:rPr lang="en-US" dirty="0" smtClean="0">
                <a:latin typeface="Arial" pitchFamily="34" charset="0"/>
                <a:cs typeface="Arial" pitchFamily="34" charset="0"/>
              </a:rPr>
              <a:t>.</a:t>
            </a:r>
          </a:p>
          <a:p>
            <a:endParaRPr lang="en-US" dirty="0" smtClean="0"/>
          </a:p>
          <a:p>
            <a:pPr>
              <a:buNone/>
            </a:pPr>
            <a:r>
              <a:rPr lang="en-AU" dirty="0" smtClean="0"/>
              <a:t>      Numerous  types  and styles of coil arrangements and fin styles are used commercially. They are usually arranged in banks, a typical coil standing 18 tubes high and 6 tubes deep, connected to provide 6-36 parallel water circuits.</a:t>
            </a:r>
            <a:endParaRPr lang="en-US" dirty="0" smtClean="0"/>
          </a:p>
          <a:p>
            <a:pPr>
              <a:buNone/>
            </a:pPr>
            <a:r>
              <a:rPr lang="en-AU" dirty="0" smtClean="0"/>
              <a:t> </a:t>
            </a:r>
            <a:endParaRPr lang="en-US" dirty="0" smtClean="0"/>
          </a:p>
          <a:p>
            <a:pPr>
              <a:buNone/>
            </a:pPr>
            <a:r>
              <a:rPr lang="en-AU" dirty="0" smtClean="0"/>
              <a:t>      </a:t>
            </a:r>
            <a:r>
              <a:rPr lang="en-AU" dirty="0" smtClean="0">
                <a:latin typeface="Arial" pitchFamily="34" charset="0"/>
                <a:cs typeface="Arial" pitchFamily="34" charset="0"/>
              </a:rPr>
              <a:t>The  relative flow direction of the water and air is probably the most important design consideration in coils. Counter flow is preferred, because it provides the highest possible mean temperature difference.</a:t>
            </a:r>
            <a:endParaRPr lang="en-US" dirty="0" smtClean="0">
              <a:latin typeface="Arial" pitchFamily="34" charset="0"/>
              <a:cs typeface="Arial" pitchFamily="34" charset="0"/>
            </a:endParaRPr>
          </a:p>
          <a:p>
            <a:pPr>
              <a:buNone/>
            </a:pPr>
            <a:r>
              <a:rPr lang="en-AU" dirty="0" smtClean="0"/>
              <a:t> </a:t>
            </a:r>
            <a:endParaRPr lang="en-US"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762000"/>
            <a:ext cx="8229600" cy="5364163"/>
          </a:xfrm>
        </p:spPr>
        <p:txBody>
          <a:bodyPr>
            <a:normAutofit/>
          </a:bodyPr>
          <a:lstStyle/>
          <a:p>
            <a:pPr>
              <a:buNone/>
            </a:pPr>
            <a:r>
              <a:rPr lang="en-US" sz="2200" dirty="0" smtClean="0"/>
              <a:t>   The driving force for heat transfer is the temperature differences of the two fluids entering and leaving the coil:</a:t>
            </a:r>
          </a:p>
          <a:p>
            <a:pPr>
              <a:buNone/>
            </a:pPr>
            <a:r>
              <a:rPr lang="en-US" sz="2200" dirty="0" smtClean="0"/>
              <a:t>                            q = U A </a:t>
            </a:r>
            <a:r>
              <a:rPr lang="el-GR" sz="2200" dirty="0" smtClean="0"/>
              <a:t>Δ</a:t>
            </a:r>
            <a:r>
              <a:rPr lang="en-US" sz="2200" dirty="0" smtClean="0"/>
              <a:t>t</a:t>
            </a:r>
            <a:r>
              <a:rPr lang="en-US" sz="1000" dirty="0" smtClean="0"/>
              <a:t>m</a:t>
            </a:r>
          </a:p>
          <a:p>
            <a:pPr>
              <a:buNone/>
            </a:pPr>
            <a:r>
              <a:rPr lang="en-US" sz="2200" dirty="0" smtClean="0"/>
              <a:t>  q  = heat transfer capacity in KW, U = coefficient of heat transfer in W/</a:t>
            </a:r>
            <a:r>
              <a:rPr lang="en-US" sz="2400" dirty="0" smtClean="0"/>
              <a:t> m</a:t>
            </a:r>
            <a:r>
              <a:rPr lang="en-US" sz="2400" baseline="30000" dirty="0" smtClean="0"/>
              <a:t>2</a:t>
            </a:r>
            <a:r>
              <a:rPr lang="en-US" sz="2200" dirty="0" smtClean="0"/>
              <a:t> °C , A = surface area in </a:t>
            </a:r>
            <a:r>
              <a:rPr lang="en-US" sz="2000" dirty="0" smtClean="0"/>
              <a:t>m</a:t>
            </a:r>
            <a:r>
              <a:rPr lang="en-US" sz="2000" baseline="30000" dirty="0" smtClean="0"/>
              <a:t>2</a:t>
            </a:r>
            <a:r>
              <a:rPr lang="en-US" sz="2200" dirty="0" smtClean="0"/>
              <a:t> and </a:t>
            </a:r>
            <a:r>
              <a:rPr lang="el-GR" sz="2200" dirty="0" smtClean="0"/>
              <a:t>Δ</a:t>
            </a:r>
            <a:r>
              <a:rPr lang="en-US" sz="2200" dirty="0" smtClean="0"/>
              <a:t>t</a:t>
            </a:r>
            <a:r>
              <a:rPr lang="en-US" sz="1000" dirty="0" smtClean="0"/>
              <a:t>m</a:t>
            </a:r>
            <a:r>
              <a:rPr lang="en-US" sz="2200" dirty="0" smtClean="0"/>
              <a:t> = logarithmic mean of temperature difference :</a:t>
            </a:r>
          </a:p>
          <a:p>
            <a:pPr>
              <a:buNone/>
            </a:pPr>
            <a:endParaRPr lang="en-US" sz="2200" dirty="0" smtClean="0"/>
          </a:p>
          <a:p>
            <a:pPr>
              <a:buNone/>
            </a:pPr>
            <a:r>
              <a:rPr lang="en-US" sz="2200" dirty="0" smtClean="0"/>
              <a:t>       </a:t>
            </a:r>
            <a:r>
              <a:rPr lang="el-GR" sz="2200" dirty="0" smtClean="0"/>
              <a:t>Δ</a:t>
            </a:r>
            <a:r>
              <a:rPr lang="en-US" sz="2200" dirty="0" smtClean="0"/>
              <a:t>tm = (</a:t>
            </a:r>
            <a:r>
              <a:rPr lang="el-GR" sz="2200" dirty="0" smtClean="0"/>
              <a:t>Δ</a:t>
            </a:r>
            <a:r>
              <a:rPr lang="en-US" sz="2200" dirty="0" smtClean="0"/>
              <a:t>t</a:t>
            </a:r>
            <a:r>
              <a:rPr lang="en-US" sz="1000" dirty="0" smtClean="0"/>
              <a:t>1</a:t>
            </a:r>
            <a:r>
              <a:rPr lang="en-US" sz="2200" dirty="0" smtClean="0"/>
              <a:t> – </a:t>
            </a:r>
            <a:r>
              <a:rPr lang="el-GR" sz="2200" dirty="0" smtClean="0"/>
              <a:t>Δ</a:t>
            </a:r>
            <a:r>
              <a:rPr lang="en-US" sz="2200" dirty="0" smtClean="0"/>
              <a:t>t</a:t>
            </a:r>
            <a:r>
              <a:rPr lang="en-US" sz="1000" dirty="0" smtClean="0"/>
              <a:t>2</a:t>
            </a:r>
            <a:r>
              <a:rPr lang="en-US" sz="2200" dirty="0" smtClean="0"/>
              <a:t>) / log( t</a:t>
            </a:r>
            <a:r>
              <a:rPr lang="en-US" sz="1000" dirty="0" smtClean="0"/>
              <a:t>1 </a:t>
            </a:r>
            <a:r>
              <a:rPr lang="en-US" sz="2200" dirty="0" smtClean="0"/>
              <a:t>/ t</a:t>
            </a:r>
            <a:r>
              <a:rPr lang="en-US" sz="1000" dirty="0" smtClean="0"/>
              <a:t>2 </a:t>
            </a:r>
            <a:r>
              <a:rPr lang="en-US" sz="2200" dirty="0" smtClean="0"/>
              <a:t>)</a:t>
            </a:r>
          </a:p>
          <a:p>
            <a:pPr>
              <a:buNone/>
            </a:pPr>
            <a:r>
              <a:rPr lang="en-US" sz="2200" dirty="0" smtClean="0"/>
              <a:t>Where </a:t>
            </a:r>
            <a:r>
              <a:rPr lang="el-GR" sz="2200" dirty="0" smtClean="0"/>
              <a:t>Δ</a:t>
            </a:r>
            <a:r>
              <a:rPr lang="en-US" sz="2200" dirty="0" smtClean="0"/>
              <a:t>t</a:t>
            </a:r>
            <a:r>
              <a:rPr lang="en-US" sz="1000" dirty="0" smtClean="0"/>
              <a:t>1</a:t>
            </a:r>
            <a:r>
              <a:rPr lang="en-US" sz="2200" dirty="0" smtClean="0"/>
              <a:t> and </a:t>
            </a:r>
            <a:r>
              <a:rPr lang="el-GR" sz="2200" dirty="0" smtClean="0"/>
              <a:t>Δ</a:t>
            </a:r>
            <a:r>
              <a:rPr lang="en-US" sz="2200" dirty="0" smtClean="0"/>
              <a:t>t</a:t>
            </a:r>
            <a:r>
              <a:rPr lang="en-US" sz="1000" dirty="0" smtClean="0"/>
              <a:t>2 </a:t>
            </a:r>
            <a:r>
              <a:rPr lang="en-US" sz="2200" dirty="0" smtClean="0"/>
              <a:t>at the two ends of the heat exchanger are identified.</a:t>
            </a:r>
          </a:p>
          <a:p>
            <a:pPr>
              <a:buNone/>
            </a:pPr>
            <a:endParaRPr lang="en-US" sz="2200" dirty="0" smtClean="0"/>
          </a:p>
          <a:p>
            <a:pPr>
              <a:buNone/>
            </a:pPr>
            <a:endParaRPr lang="en-US" sz="2200" baseline="30000"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762000"/>
            <a:ext cx="8229600" cy="5364163"/>
          </a:xfrm>
        </p:spPr>
        <p:txBody>
          <a:bodyPr/>
          <a:lstStyle/>
          <a:p>
            <a:pPr>
              <a:buNone/>
            </a:pPr>
            <a:r>
              <a:rPr lang="en-US" dirty="0" smtClean="0"/>
              <a:t>SPRAYS:</a:t>
            </a:r>
          </a:p>
          <a:p>
            <a:pPr>
              <a:buNone/>
            </a:pPr>
            <a:r>
              <a:rPr lang="en-US" sz="2200" dirty="0" smtClean="0"/>
              <a:t>In contrast with a coil spray is a direct-contact heat transfer </a:t>
            </a:r>
            <a:r>
              <a:rPr lang="en-US" sz="2200" dirty="0" err="1" smtClean="0"/>
              <a:t>device.It</a:t>
            </a:r>
            <a:r>
              <a:rPr lang="en-US" sz="2200" dirty="0" smtClean="0"/>
              <a:t> consists of a chamber or enclosure (the walls of the mine opening, if installed underground),a spray nozzle system , a tank a sump for collection of used </a:t>
            </a:r>
            <a:r>
              <a:rPr lang="en-US" sz="2200" dirty="0" err="1" smtClean="0"/>
              <a:t>spary</a:t>
            </a:r>
            <a:r>
              <a:rPr lang="en-US" sz="2200" dirty="0" smtClean="0"/>
              <a:t> water , and usually an eliminator at the discharge to remove entrained water droplets from air.</a:t>
            </a:r>
          </a:p>
          <a:p>
            <a:pPr>
              <a:buNone/>
            </a:pPr>
            <a:endParaRPr lang="en-US" sz="2200" dirty="0" smtClean="0"/>
          </a:p>
          <a:p>
            <a:pPr>
              <a:buNone/>
            </a:pPr>
            <a:r>
              <a:rPr lang="en-US" dirty="0" smtClean="0"/>
              <a:t>Shell and tube heat exchanger: </a:t>
            </a:r>
            <a:endParaRPr lang="en-US" sz="2200" dirty="0" smtClean="0"/>
          </a:p>
          <a:p>
            <a:pPr>
              <a:buNone/>
            </a:pPr>
            <a:r>
              <a:rPr lang="en-US" sz="2200" dirty="0" smtClean="0"/>
              <a:t>These are mostly used in chemical plants and oil refineries.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latin typeface="Perpetua Titling MT" pitchFamily="18" charset="0"/>
              </a:rPr>
              <a:t>Cooling of mine Air by chilled water system</a:t>
            </a:r>
            <a:endParaRPr lang="en-US" dirty="0">
              <a:latin typeface="Perpetua Titling MT" pitchFamily="18" charset="0"/>
            </a:endParaRPr>
          </a:p>
        </p:txBody>
      </p:sp>
      <p:sp>
        <p:nvSpPr>
          <p:cNvPr id="5" name="Content Placeholder 4"/>
          <p:cNvSpPr>
            <a:spLocks noGrp="1"/>
          </p:cNvSpPr>
          <p:nvPr>
            <p:ph idx="1"/>
          </p:nvPr>
        </p:nvSpPr>
        <p:spPr/>
        <p:txBody>
          <a:bodyPr/>
          <a:lstStyle/>
          <a:p>
            <a:r>
              <a:rPr lang="en-US" dirty="0" smtClean="0"/>
              <a:t>INTRODUCTION:</a:t>
            </a:r>
          </a:p>
          <a:p>
            <a:pPr>
              <a:buNone/>
            </a:pPr>
            <a:r>
              <a:rPr lang="en-US" sz="1600" dirty="0" smtClean="0"/>
              <a:t>        </a:t>
            </a:r>
            <a:r>
              <a:rPr lang="en-US" sz="2000" dirty="0" smtClean="0"/>
              <a:t>As the mines are extended to depth and expanded laterally, the challenge of maintaining adequate ambient temperature and conditions for underground workers and machinery deployed will sorely test the skills of mine-ventilation engineers.</a:t>
            </a:r>
          </a:p>
          <a:p>
            <a:pPr>
              <a:buNone/>
            </a:pPr>
            <a:r>
              <a:rPr lang="en-US" sz="2000" dirty="0"/>
              <a:t> </a:t>
            </a:r>
            <a:r>
              <a:rPr lang="en-US" sz="2000" dirty="0" smtClean="0"/>
              <a:t>        </a:t>
            </a:r>
          </a:p>
          <a:p>
            <a:r>
              <a:rPr lang="en-US" sz="2000" dirty="0" smtClean="0"/>
              <a:t>As the depth is increasing, ventilation alone will not suffice the requirements so the cooling of mine air is imperative.</a:t>
            </a:r>
          </a:p>
          <a:p>
            <a:r>
              <a:rPr lang="en-US" sz="2000" dirty="0" smtClean="0"/>
              <a:t>There are various methods of cooling the mine air, one of which is cooling by chilled water system. This system is mostly applied in south </a:t>
            </a:r>
            <a:r>
              <a:rPr lang="en-US" sz="2000" dirty="0" err="1" smtClean="0"/>
              <a:t>africa</a:t>
            </a:r>
            <a:r>
              <a:rPr lang="en-US" sz="2000" dirty="0"/>
              <a:t> </a:t>
            </a:r>
            <a:r>
              <a:rPr lang="en-US" sz="2000" dirty="0" smtClean="0"/>
              <a:t>, USA.</a:t>
            </a: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382000" cy="609600"/>
          </a:xfrm>
        </p:spPr>
        <p:txBody>
          <a:bodyPr>
            <a:normAutofit/>
          </a:bodyPr>
          <a:lstStyle/>
          <a:p>
            <a:r>
              <a:rPr lang="en-US" sz="3600" dirty="0" smtClean="0"/>
              <a:t>potential sources of heat in mines</a:t>
            </a:r>
            <a:endParaRPr lang="en-US" sz="3600" dirty="0"/>
          </a:p>
        </p:txBody>
      </p:sp>
      <p:sp>
        <p:nvSpPr>
          <p:cNvPr id="3" name="Text Placeholder 2"/>
          <p:cNvSpPr>
            <a:spLocks noGrp="1"/>
          </p:cNvSpPr>
          <p:nvPr>
            <p:ph type="body" idx="1"/>
          </p:nvPr>
        </p:nvSpPr>
        <p:spPr>
          <a:xfrm>
            <a:off x="228600" y="1447800"/>
            <a:ext cx="8915400" cy="5105400"/>
          </a:xfrm>
        </p:spPr>
        <p:txBody>
          <a:bodyPr>
            <a:normAutofit/>
          </a:bodyPr>
          <a:lstStyle/>
          <a:p>
            <a:pPr>
              <a:lnSpc>
                <a:spcPct val="120000"/>
              </a:lnSpc>
              <a:buFont typeface="Courier New" pitchFamily="49" charset="0"/>
              <a:buChar char="o"/>
            </a:pPr>
            <a:r>
              <a:rPr lang="en-US" sz="2800" dirty="0" smtClean="0">
                <a:solidFill>
                  <a:srgbClr val="000099"/>
                </a:solidFill>
              </a:rPr>
              <a:t>Surface air entering the mine</a:t>
            </a:r>
          </a:p>
          <a:p>
            <a:pPr>
              <a:lnSpc>
                <a:spcPct val="120000"/>
              </a:lnSpc>
              <a:buFont typeface="Courier New" pitchFamily="49" charset="0"/>
              <a:buChar char="o"/>
            </a:pPr>
            <a:r>
              <a:rPr lang="en-US" sz="2800" dirty="0" smtClean="0">
                <a:solidFill>
                  <a:srgbClr val="000099"/>
                </a:solidFill>
              </a:rPr>
              <a:t>Heat flow from wall rock </a:t>
            </a:r>
          </a:p>
          <a:p>
            <a:pPr>
              <a:lnSpc>
                <a:spcPct val="120000"/>
              </a:lnSpc>
              <a:buFont typeface="Courier New" pitchFamily="49" charset="0"/>
              <a:buChar char="o"/>
            </a:pPr>
            <a:r>
              <a:rPr lang="en-US" sz="2800" dirty="0" smtClean="0">
                <a:solidFill>
                  <a:srgbClr val="000099"/>
                </a:solidFill>
              </a:rPr>
              <a:t>Heat due to auto-compression in shafts</a:t>
            </a:r>
          </a:p>
          <a:p>
            <a:pPr>
              <a:lnSpc>
                <a:spcPct val="120000"/>
              </a:lnSpc>
              <a:buFont typeface="Courier New" pitchFamily="49" charset="0"/>
              <a:buChar char="o"/>
            </a:pPr>
            <a:r>
              <a:rPr lang="en-US" sz="2800" dirty="0" smtClean="0">
                <a:solidFill>
                  <a:srgbClr val="000099"/>
                </a:solidFill>
              </a:rPr>
              <a:t>Ground water</a:t>
            </a:r>
          </a:p>
          <a:p>
            <a:pPr>
              <a:lnSpc>
                <a:spcPct val="120000"/>
              </a:lnSpc>
              <a:buFont typeface="Courier New" pitchFamily="49" charset="0"/>
              <a:buChar char="o"/>
            </a:pPr>
            <a:r>
              <a:rPr lang="en-US" sz="2800" dirty="0" smtClean="0">
                <a:solidFill>
                  <a:srgbClr val="000099"/>
                </a:solidFill>
              </a:rPr>
              <a:t>Machinery and lights, locomotives</a:t>
            </a:r>
          </a:p>
          <a:p>
            <a:pPr>
              <a:lnSpc>
                <a:spcPct val="120000"/>
              </a:lnSpc>
              <a:buFont typeface="Courier New" pitchFamily="49" charset="0"/>
              <a:buChar char="o"/>
            </a:pPr>
            <a:r>
              <a:rPr lang="en-US" sz="2800" dirty="0" smtClean="0">
                <a:solidFill>
                  <a:srgbClr val="000099"/>
                </a:solidFill>
              </a:rPr>
              <a:t>Human metabolism</a:t>
            </a:r>
          </a:p>
          <a:p>
            <a:pPr>
              <a:lnSpc>
                <a:spcPct val="120000"/>
              </a:lnSpc>
              <a:buFont typeface="Courier New" pitchFamily="49" charset="0"/>
              <a:buChar char="o"/>
            </a:pPr>
            <a:r>
              <a:rPr lang="en-US" sz="2800" dirty="0" smtClean="0">
                <a:solidFill>
                  <a:srgbClr val="000099"/>
                </a:solidFill>
              </a:rPr>
              <a:t>Oxidation</a:t>
            </a:r>
          </a:p>
          <a:p>
            <a:pPr>
              <a:lnSpc>
                <a:spcPct val="120000"/>
              </a:lnSpc>
              <a:buFont typeface="Courier New" pitchFamily="49" charset="0"/>
              <a:buChar char="o"/>
            </a:pPr>
            <a:r>
              <a:rPr lang="en-US" sz="2800" dirty="0" smtClean="0">
                <a:solidFill>
                  <a:srgbClr val="000099"/>
                </a:solidFill>
              </a:rPr>
              <a:t>Blasting</a:t>
            </a:r>
          </a:p>
          <a:p>
            <a:endParaRPr lang="en-US" sz="2800"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92500" lnSpcReduction="20000"/>
          </a:bodyPr>
          <a:lstStyle/>
          <a:p>
            <a:pPr>
              <a:buNone/>
            </a:pPr>
            <a:r>
              <a:rPr lang="en-US" sz="2400" b="1" i="1" dirty="0" smtClean="0"/>
              <a:t>Processes or systems utilized to produce chilled water:-</a:t>
            </a:r>
          </a:p>
          <a:p>
            <a:pPr marL="457200" indent="-457200">
              <a:buAutoNum type="arabicParenR"/>
            </a:pPr>
            <a:r>
              <a:rPr lang="en-US" sz="2400" dirty="0" smtClean="0"/>
              <a:t>Refrigeration </a:t>
            </a:r>
          </a:p>
          <a:p>
            <a:pPr marL="457200" indent="-457200">
              <a:buAutoNum type="arabicParenR"/>
            </a:pPr>
            <a:r>
              <a:rPr lang="en-US" sz="2400" dirty="0" smtClean="0"/>
              <a:t>Evaporative cooling </a:t>
            </a:r>
          </a:p>
          <a:p>
            <a:pPr marL="457200" indent="-457200">
              <a:buNone/>
            </a:pPr>
            <a:r>
              <a:rPr lang="en-US" sz="2600" b="1" i="1" dirty="0" smtClean="0"/>
              <a:t>Refrigeration:-</a:t>
            </a:r>
          </a:p>
          <a:p>
            <a:pPr marL="457200" indent="-457200">
              <a:buNone/>
            </a:pPr>
            <a:r>
              <a:rPr lang="en-US" sz="2400" dirty="0" smtClean="0"/>
              <a:t>The mechanical process of absorption of heat from one location and its transfer to the rejection at another place is termed refrigeration. The working medium or refrigerant alternates between the liquid and vapor phases. Hence such processes are called change of state or vapor cycle.</a:t>
            </a:r>
          </a:p>
          <a:p>
            <a:pPr marL="457200" indent="-457200">
              <a:buNone/>
            </a:pPr>
            <a:r>
              <a:rPr lang="en-US" sz="2400" dirty="0" smtClean="0"/>
              <a:t>Basic vapor cycle:</a:t>
            </a:r>
          </a:p>
          <a:p>
            <a:pPr marL="457200" indent="-457200">
              <a:buNone/>
            </a:pPr>
            <a:r>
              <a:rPr lang="en-US" sz="2400" dirty="0" smtClean="0"/>
              <a:t>A refrigeration system consists of a cycle of four basic processes circulating  a refrigerant, the heat transfer medium .The purpose of the refrigerant is to absorb heat from a “source”(evaporator) and discharge it through a “sink”(condenser). Some type of vapor fan is located between the source and sink so that the energy absorbed by the refrigerant in the evaporation may be transferred to the condenser for discharge ;it takes the form of a compressor. </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buNone/>
            </a:pPr>
            <a:r>
              <a:rPr lang="en-US" sz="2200" dirty="0" smtClean="0"/>
              <a:t>The final component of a vapor refrigeration system is an expansion valve, used to control flow rate and permit cooling of the refrigerant in it’s return to the evaporator.</a:t>
            </a:r>
          </a:p>
          <a:p>
            <a:pPr>
              <a:buNone/>
            </a:pPr>
            <a:r>
              <a:rPr lang="en-US" sz="2200" dirty="0" smtClean="0"/>
              <a:t>A vapor refrigeration cycle in schematic is represented by following block diagram-</a:t>
            </a:r>
          </a:p>
          <a:p>
            <a:pPr>
              <a:buNone/>
            </a:pPr>
            <a:endParaRPr lang="en-US" sz="2200" dirty="0"/>
          </a:p>
          <a:p>
            <a:pPr>
              <a:buNone/>
            </a:pPr>
            <a:endParaRPr lang="en-US" sz="2200" dirty="0" smtClean="0"/>
          </a:p>
          <a:p>
            <a:pPr>
              <a:buNone/>
            </a:pPr>
            <a:endParaRPr lang="en-US" sz="2200" dirty="0"/>
          </a:p>
          <a:p>
            <a:pPr>
              <a:buNone/>
            </a:pPr>
            <a:endParaRPr lang="en-US" sz="2200" dirty="0" smtClean="0"/>
          </a:p>
          <a:p>
            <a:pPr>
              <a:buNone/>
            </a:pPr>
            <a:r>
              <a:rPr lang="en-US" sz="2200" dirty="0"/>
              <a:t> </a:t>
            </a:r>
            <a:r>
              <a:rPr lang="en-US" sz="2200" dirty="0" smtClean="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efrigereation plant.jpg"/>
          <p:cNvPicPr>
            <a:picLocks noGrp="1" noChangeAspect="1"/>
          </p:cNvPicPr>
          <p:nvPr>
            <p:ph idx="1"/>
          </p:nvPr>
        </p:nvPicPr>
        <p:blipFill>
          <a:blip r:embed="rId2" cstate="print"/>
          <a:stretch>
            <a:fillRect/>
          </a:stretch>
        </p:blipFill>
        <p:spPr>
          <a:xfrm>
            <a:off x="975643" y="762000"/>
            <a:ext cx="7192713" cy="5546725"/>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0"/>
            <a:ext cx="9001156" cy="857232"/>
          </a:xfrm>
        </p:spPr>
        <p:txBody>
          <a:bodyPr>
            <a:noAutofit/>
          </a:bodyPr>
          <a:lstStyle/>
          <a:p>
            <a:r>
              <a:rPr lang="en-US" sz="3200" b="1" dirty="0" err="1" smtClean="0">
                <a:solidFill>
                  <a:srgbClr val="00B050"/>
                </a:solidFill>
              </a:rPr>
              <a:t>Vapour</a:t>
            </a:r>
            <a:r>
              <a:rPr lang="en-US" sz="3200" b="1" dirty="0" smtClean="0">
                <a:solidFill>
                  <a:srgbClr val="00B050"/>
                </a:solidFill>
              </a:rPr>
              <a:t> Compression Refrigeration System</a:t>
            </a:r>
            <a:endParaRPr lang="en-US" sz="3200" dirty="0">
              <a:solidFill>
                <a:srgbClr val="00B050"/>
              </a:solidFill>
            </a:endParaRPr>
          </a:p>
        </p:txBody>
      </p:sp>
      <p:pic>
        <p:nvPicPr>
          <p:cNvPr id="4" name="Content Placeholder 3" descr="jjjhh.jpg"/>
          <p:cNvPicPr>
            <a:picLocks noGrp="1" noChangeAspect="1"/>
          </p:cNvPicPr>
          <p:nvPr>
            <p:ph idx="1"/>
          </p:nvPr>
        </p:nvPicPr>
        <p:blipFill>
          <a:blip r:embed="rId2"/>
          <a:stretch>
            <a:fillRect/>
          </a:stretch>
        </p:blipFill>
        <p:spPr>
          <a:xfrm>
            <a:off x="1524000" y="2134394"/>
            <a:ext cx="6096000" cy="3990975"/>
          </a:xfrm>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sz="2200" dirty="0" smtClean="0"/>
              <a:t>1) </a:t>
            </a:r>
            <a:r>
              <a:rPr lang="en-US" sz="2200" b="1" dirty="0" smtClean="0"/>
              <a:t>Evaporator</a:t>
            </a:r>
            <a:r>
              <a:rPr lang="en-US" sz="2200" dirty="0" smtClean="0"/>
              <a:t>: Refrigerant evaporates , changing state from predominately liquid to gas and absorbing heat from substance to be cooled(water), with no change in temperature.</a:t>
            </a:r>
          </a:p>
          <a:p>
            <a:pPr>
              <a:buNone/>
            </a:pPr>
            <a:r>
              <a:rPr lang="en-US" sz="2200" dirty="0" smtClean="0"/>
              <a:t>2) </a:t>
            </a:r>
            <a:r>
              <a:rPr lang="en-US" sz="2200" b="1" dirty="0" smtClean="0"/>
              <a:t>Compressor</a:t>
            </a:r>
            <a:r>
              <a:rPr lang="en-US" sz="2200" dirty="0" smtClean="0"/>
              <a:t>: In the vapor state , refrigerant flows to compressor , where work is done in compressing it.</a:t>
            </a:r>
          </a:p>
          <a:p>
            <a:pPr>
              <a:buNone/>
            </a:pPr>
            <a:r>
              <a:rPr lang="en-US" sz="2200" dirty="0" smtClean="0"/>
              <a:t>3) </a:t>
            </a:r>
            <a:r>
              <a:rPr lang="en-US" sz="2200" b="1" dirty="0" smtClean="0"/>
              <a:t>Condenser</a:t>
            </a:r>
            <a:r>
              <a:rPr lang="en-US" sz="2200" dirty="0" smtClean="0"/>
              <a:t> : Vapor condensed to liquid again , giving up heat without a temperature change.</a:t>
            </a:r>
          </a:p>
          <a:p>
            <a:pPr>
              <a:buNone/>
            </a:pPr>
            <a:r>
              <a:rPr lang="en-US" sz="2200" dirty="0" smtClean="0"/>
              <a:t>4) </a:t>
            </a:r>
            <a:r>
              <a:rPr lang="en-US" sz="2200" b="1" dirty="0" smtClean="0"/>
              <a:t>Expansion valve</a:t>
            </a:r>
            <a:r>
              <a:rPr lang="en-US" sz="2200" dirty="0" smtClean="0"/>
              <a:t>: Temperature and pressure of liquid drops during expansion as refrigerant completes cycle.</a:t>
            </a:r>
          </a:p>
          <a:p>
            <a:pPr>
              <a:buNone/>
            </a:pPr>
            <a:endParaRPr lang="en-US" sz="2200" dirty="0"/>
          </a:p>
          <a:p>
            <a:pPr>
              <a:buNone/>
            </a:pPr>
            <a:r>
              <a:rPr lang="en-US" sz="2200" b="1" dirty="0" smtClean="0"/>
              <a:t>1-2</a:t>
            </a:r>
            <a:r>
              <a:rPr lang="en-US" sz="2200" dirty="0" smtClean="0"/>
              <a:t> Evaporation is </a:t>
            </a:r>
            <a:r>
              <a:rPr lang="en-US" sz="2200" b="1" dirty="0" smtClean="0"/>
              <a:t>isothermal</a:t>
            </a:r>
            <a:r>
              <a:rPr lang="en-US" sz="2200" dirty="0" smtClean="0"/>
              <a:t> process</a:t>
            </a:r>
          </a:p>
          <a:p>
            <a:pPr>
              <a:buNone/>
            </a:pPr>
            <a:r>
              <a:rPr lang="en-US" sz="2200" b="1" dirty="0" smtClean="0"/>
              <a:t>2-3</a:t>
            </a:r>
            <a:r>
              <a:rPr lang="en-US" sz="2200" dirty="0" smtClean="0"/>
              <a:t> Compression is </a:t>
            </a:r>
            <a:r>
              <a:rPr lang="en-US" sz="2200" b="1" dirty="0" smtClean="0"/>
              <a:t>isentropic</a:t>
            </a:r>
            <a:r>
              <a:rPr lang="en-US" sz="2200" dirty="0" smtClean="0"/>
              <a:t> process</a:t>
            </a:r>
          </a:p>
          <a:p>
            <a:pPr>
              <a:buNone/>
            </a:pPr>
            <a:r>
              <a:rPr lang="en-US" sz="2200" b="1" dirty="0" smtClean="0"/>
              <a:t>3-4 </a:t>
            </a:r>
            <a:r>
              <a:rPr lang="en-US" sz="2200" dirty="0" smtClean="0"/>
              <a:t>Condensation is</a:t>
            </a:r>
            <a:r>
              <a:rPr lang="en-US" sz="2200" b="1" dirty="0" smtClean="0"/>
              <a:t> isothermal </a:t>
            </a:r>
            <a:r>
              <a:rPr lang="en-US" sz="2200" dirty="0" smtClean="0"/>
              <a:t>process</a:t>
            </a:r>
          </a:p>
          <a:p>
            <a:pPr>
              <a:buNone/>
            </a:pPr>
            <a:r>
              <a:rPr lang="en-US" sz="2200" b="1" dirty="0" smtClean="0"/>
              <a:t>4-5</a:t>
            </a:r>
            <a:r>
              <a:rPr lang="en-US" sz="2200" dirty="0" smtClean="0"/>
              <a:t> Expansion is an </a:t>
            </a:r>
            <a:r>
              <a:rPr lang="en-US" sz="2200" b="1" dirty="0" smtClean="0"/>
              <a:t>adiabatic</a:t>
            </a:r>
            <a:r>
              <a:rPr lang="en-US" sz="2200" dirty="0" smtClean="0"/>
              <a:t> process</a:t>
            </a:r>
            <a:endParaRPr lang="en-US" sz="22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613</TotalTime>
  <Words>1849</Words>
  <Application>Microsoft Office PowerPoint</Application>
  <PresentationFormat>On-screen Show (4:3)</PresentationFormat>
  <Paragraphs>144</Paragraphs>
  <Slides>24</Slides>
  <Notes>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Flow</vt:lpstr>
      <vt:lpstr>Slide 1</vt:lpstr>
      <vt:lpstr>Cooling of mine Air                  by  chilled water system</vt:lpstr>
      <vt:lpstr>Cooling of mine Air by chilled water system</vt:lpstr>
      <vt:lpstr>potential sources of heat in mines</vt:lpstr>
      <vt:lpstr>Slide 5</vt:lpstr>
      <vt:lpstr>Slide 6</vt:lpstr>
      <vt:lpstr>Slide 7</vt:lpstr>
      <vt:lpstr>Vapour Compression Refrigeration System</vt:lpstr>
      <vt:lpstr>Slide 9</vt:lpstr>
      <vt:lpstr>Slide 10</vt:lpstr>
      <vt:lpstr>Slide 11</vt:lpstr>
      <vt:lpstr>Slide 12</vt:lpstr>
      <vt:lpstr>Slide 13</vt:lpstr>
      <vt:lpstr>Cooling Plant Capacity</vt:lpstr>
      <vt:lpstr>COOLING TOWER </vt:lpstr>
      <vt:lpstr>.</vt:lpstr>
      <vt:lpstr>Layout of typical u/g cooling tower</vt:lpstr>
      <vt:lpstr>Slide 18</vt:lpstr>
      <vt:lpstr>Slide 19</vt:lpstr>
      <vt:lpstr>Slide 20</vt:lpstr>
      <vt:lpstr>Slide 21</vt:lpstr>
      <vt:lpstr>Cooling Coils </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Mani Bhushan</dc:creator>
  <cp:lastModifiedBy>rcc</cp:lastModifiedBy>
  <cp:revision>63</cp:revision>
  <dcterms:created xsi:type="dcterms:W3CDTF">2010-08-15T14:45:08Z</dcterms:created>
  <dcterms:modified xsi:type="dcterms:W3CDTF">2018-09-12T10:50:30Z</dcterms:modified>
</cp:coreProperties>
</file>