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51083D-4B53-4E0C-9862-DA5BD65A12A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1083D-4B53-4E0C-9862-DA5BD65A12A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1083D-4B53-4E0C-9862-DA5BD65A12A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1083D-4B53-4E0C-9862-DA5BD65A12A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51083D-4B53-4E0C-9862-DA5BD65A12A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51083D-4B53-4E0C-9862-DA5BD65A12A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51083D-4B53-4E0C-9862-DA5BD65A12A4}"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1083D-4B53-4E0C-9862-DA5BD65A12A4}"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1083D-4B53-4E0C-9862-DA5BD65A12A4}"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1083D-4B53-4E0C-9862-DA5BD65A12A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1083D-4B53-4E0C-9862-DA5BD65A12A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4D79C-CB93-448D-AF28-40DA33E7C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1083D-4B53-4E0C-9862-DA5BD65A12A4}" type="datetimeFigureOut">
              <a:rPr lang="en-US" smtClean="0"/>
              <a:pPr/>
              <a:t>12-Sep-18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4D79C-CB93-448D-AF28-40DA33E7C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effect of Marine Mining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impact of offshore mining will be resulted in the form of - </a:t>
            </a:r>
            <a:endParaRPr lang="en-US" sz="2800" dirty="0"/>
          </a:p>
        </p:txBody>
      </p:sp>
      <p:sp>
        <p:nvSpPr>
          <p:cNvPr id="3" name="Content Placeholder 2"/>
          <p:cNvSpPr>
            <a:spLocks noGrp="1"/>
          </p:cNvSpPr>
          <p:nvPr>
            <p:ph idx="1"/>
          </p:nvPr>
        </p:nvSpPr>
        <p:spPr/>
        <p:txBody>
          <a:bodyPr>
            <a:normAutofit/>
          </a:bodyPr>
          <a:lstStyle/>
          <a:p>
            <a:r>
              <a:rPr lang="en-US" sz="2000" dirty="0" smtClean="0"/>
              <a:t>Plume at the sea floor.</a:t>
            </a:r>
          </a:p>
          <a:p>
            <a:r>
              <a:rPr lang="en-US" sz="2000" dirty="0" smtClean="0"/>
              <a:t>Turbidity in the water columns</a:t>
            </a:r>
          </a:p>
          <a:p>
            <a:r>
              <a:rPr lang="en-US" sz="2000" dirty="0" smtClean="0"/>
              <a:t>Addition of bottom sediments to the surface resulting in change in the marine eco system.</a:t>
            </a:r>
          </a:p>
          <a:p>
            <a:r>
              <a:rPr lang="en-US" sz="2000" dirty="0" smtClean="0"/>
              <a:t>Adverse effect on marine life.</a:t>
            </a:r>
          </a:p>
          <a:p>
            <a:r>
              <a:rPr lang="en-US" sz="2000" dirty="0" smtClean="0"/>
              <a:t>Destruction of benthic fauna of existing sea floor.</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According to estimates - </a:t>
            </a:r>
            <a:endParaRPr lang="en-US" sz="2800" dirty="0"/>
          </a:p>
        </p:txBody>
      </p:sp>
      <p:sp>
        <p:nvSpPr>
          <p:cNvPr id="3" name="Content Placeholder 2"/>
          <p:cNvSpPr>
            <a:spLocks noGrp="1"/>
          </p:cNvSpPr>
          <p:nvPr>
            <p:ph idx="1"/>
          </p:nvPr>
        </p:nvSpPr>
        <p:spPr/>
        <p:txBody>
          <a:bodyPr>
            <a:noAutofit/>
          </a:bodyPr>
          <a:lstStyle/>
          <a:p>
            <a:r>
              <a:rPr lang="en-US" sz="2000" dirty="0" smtClean="0"/>
              <a:t> </a:t>
            </a:r>
            <a:r>
              <a:rPr lang="en-US" sz="2000" dirty="0"/>
              <a:t>According to an estimate, an area of 300-600 </a:t>
            </a:r>
            <a:r>
              <a:rPr lang="en-US" sz="2000" dirty="0" smtClean="0"/>
              <a:t>sq km </a:t>
            </a:r>
            <a:r>
              <a:rPr lang="en-US" sz="2000" dirty="0"/>
              <a:t>will be disturbed every year for mining of 3 million </a:t>
            </a:r>
            <a:r>
              <a:rPr lang="en-US" sz="2000" dirty="0" smtClean="0"/>
              <a:t>metric </a:t>
            </a:r>
            <a:r>
              <a:rPr lang="en-US" sz="2000" dirty="0"/>
              <a:t>tones of nodules per </a:t>
            </a:r>
            <a:r>
              <a:rPr lang="en-US" sz="2000" dirty="0" smtClean="0"/>
              <a:t>year.</a:t>
            </a:r>
          </a:p>
          <a:p>
            <a:r>
              <a:rPr lang="en-US" sz="2000" dirty="0"/>
              <a:t>With every </a:t>
            </a:r>
            <a:r>
              <a:rPr lang="en-US" sz="2000" dirty="0" err="1"/>
              <a:t>tonne</a:t>
            </a:r>
            <a:r>
              <a:rPr lang="en-US" sz="2000" dirty="0"/>
              <a:t> of manganese nodule mined from seabed, 2.5-5.5 </a:t>
            </a:r>
            <a:r>
              <a:rPr lang="en-US" sz="2000" dirty="0" err="1"/>
              <a:t>tonnes</a:t>
            </a:r>
            <a:r>
              <a:rPr lang="en-US" sz="2000" dirty="0"/>
              <a:t> of sediment will be </a:t>
            </a:r>
            <a:r>
              <a:rPr lang="en-US" sz="2000" dirty="0" err="1"/>
              <a:t>resuspended</a:t>
            </a:r>
            <a:r>
              <a:rPr lang="en-US" sz="2000" dirty="0"/>
              <a:t> </a:t>
            </a:r>
            <a:r>
              <a:rPr lang="en-US" sz="2000" dirty="0" smtClean="0"/>
              <a:t>.</a:t>
            </a:r>
          </a:p>
          <a:p>
            <a:r>
              <a:rPr lang="en-US" sz="2000" dirty="0" smtClean="0"/>
              <a:t>For </a:t>
            </a:r>
            <a:r>
              <a:rPr lang="en-US" sz="2000" dirty="0"/>
              <a:t>an average 10,000 metric </a:t>
            </a:r>
            <a:r>
              <a:rPr lang="en-US" sz="2000" dirty="0" err="1"/>
              <a:t>tonnes</a:t>
            </a:r>
            <a:r>
              <a:rPr lang="en-US" sz="2000" dirty="0"/>
              <a:t> of nodules mined per day, about 40,000 metric </a:t>
            </a:r>
            <a:r>
              <a:rPr lang="en-US" sz="2000" dirty="0" err="1"/>
              <a:t>tonnes</a:t>
            </a:r>
            <a:r>
              <a:rPr lang="en-US" sz="2000" dirty="0"/>
              <a:t> of sediment will be disturbed (at 1 </a:t>
            </a:r>
            <a:r>
              <a:rPr lang="en-US" sz="2000" dirty="0" err="1"/>
              <a:t>tonne</a:t>
            </a:r>
            <a:r>
              <a:rPr lang="en-US" sz="2000" dirty="0"/>
              <a:t> nodule : 4 </a:t>
            </a:r>
            <a:r>
              <a:rPr lang="en-US" sz="2000" dirty="0" err="1"/>
              <a:t>tonne</a:t>
            </a:r>
            <a:r>
              <a:rPr lang="en-US" sz="2000" dirty="0"/>
              <a:t> sediment)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 a result of such discharge - </a:t>
            </a:r>
            <a:endParaRPr lang="en-US" sz="2800" dirty="0"/>
          </a:p>
        </p:txBody>
      </p:sp>
      <p:sp>
        <p:nvSpPr>
          <p:cNvPr id="3" name="Content Placeholder 2"/>
          <p:cNvSpPr>
            <a:spLocks noGrp="1"/>
          </p:cNvSpPr>
          <p:nvPr>
            <p:ph idx="1"/>
          </p:nvPr>
        </p:nvSpPr>
        <p:spPr/>
        <p:txBody>
          <a:bodyPr>
            <a:noAutofit/>
          </a:bodyPr>
          <a:lstStyle/>
          <a:p>
            <a:r>
              <a:rPr lang="en-US" sz="2000" dirty="0"/>
              <a:t>The adjacent areas will not only have higher sedimentation rates, but the suspended loads </a:t>
            </a:r>
            <a:r>
              <a:rPr lang="en-US" sz="2000" dirty="0" smtClean="0"/>
              <a:t>may not only </a:t>
            </a:r>
            <a:r>
              <a:rPr lang="en-US" sz="2000" dirty="0"/>
              <a:t>remain for over long periods but also travel laterally, causing clogging of filter </a:t>
            </a:r>
            <a:r>
              <a:rPr lang="en-US" sz="2000" dirty="0" smtClean="0"/>
              <a:t>feeding </a:t>
            </a:r>
            <a:r>
              <a:rPr lang="en-US" sz="2000" dirty="0"/>
              <a:t>apparatus of benthic organisms in the area</a:t>
            </a:r>
            <a:r>
              <a:rPr lang="en-US" sz="2000" dirty="0" smtClean="0"/>
              <a:t>.</a:t>
            </a:r>
          </a:p>
          <a:p>
            <a:r>
              <a:rPr lang="en-US" sz="2000" dirty="0" smtClean="0"/>
              <a:t> </a:t>
            </a:r>
            <a:r>
              <a:rPr lang="en-US" sz="2000" dirty="0"/>
              <a:t>Sudden increase in the amount of suspended matter due to sediment plume and mining discharge, will increase the turbidity of these waters, and may also affect pelagic </a:t>
            </a:r>
            <a:r>
              <a:rPr lang="en-US" sz="2000" dirty="0" smtClean="0"/>
              <a:t>organisms</a:t>
            </a:r>
            <a:r>
              <a:rPr lang="en-US" sz="2000" dirty="0"/>
              <a:t> </a:t>
            </a:r>
          </a:p>
          <a:p>
            <a:r>
              <a:rPr lang="en-US" sz="2000" dirty="0"/>
              <a:t>The debris and sediments mixed with water, which are lifted and transported with the minerals, will be discharged at the surface, and create turbidity. Their dispersion by currents will decrease the available sunlight for photosynthesis causing long term effects on biological productivity.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2800" dirty="0" smtClean="0"/>
              <a:t>Groups conducting environmental studies - </a:t>
            </a:r>
            <a:endParaRPr lang="en-US" sz="2800" dirty="0"/>
          </a:p>
        </p:txBody>
      </p:sp>
      <p:sp>
        <p:nvSpPr>
          <p:cNvPr id="3" name="Content Placeholder 2"/>
          <p:cNvSpPr>
            <a:spLocks noGrp="1"/>
          </p:cNvSpPr>
          <p:nvPr>
            <p:ph idx="1"/>
          </p:nvPr>
        </p:nvSpPr>
        <p:spPr>
          <a:xfrm>
            <a:off x="609600" y="838200"/>
            <a:ext cx="7848600" cy="5562600"/>
          </a:xfrm>
        </p:spPr>
        <p:txBody>
          <a:bodyPr>
            <a:noAutofit/>
          </a:bodyPr>
          <a:lstStyle/>
          <a:p>
            <a:r>
              <a:rPr lang="en-US" sz="1800" b="1" dirty="0" smtClean="0"/>
              <a:t>DOMES</a:t>
            </a:r>
            <a:r>
              <a:rPr lang="en-US" sz="1800" dirty="0" smtClean="0"/>
              <a:t> – </a:t>
            </a:r>
            <a:r>
              <a:rPr lang="en-US" sz="1800" u="sng" dirty="0" smtClean="0"/>
              <a:t>Deep Ocean Mining Environment Study </a:t>
            </a:r>
            <a:r>
              <a:rPr lang="en-US" sz="1800" dirty="0" smtClean="0"/>
              <a:t>(1972-1981)</a:t>
            </a:r>
          </a:p>
          <a:p>
            <a:endParaRPr lang="en-US" sz="1800" dirty="0" smtClean="0"/>
          </a:p>
          <a:p>
            <a:r>
              <a:rPr lang="en-US" sz="1800" b="1" dirty="0" smtClean="0"/>
              <a:t>DISCOL</a:t>
            </a:r>
            <a:r>
              <a:rPr lang="en-US" sz="1800" dirty="0" smtClean="0"/>
              <a:t> - </a:t>
            </a:r>
            <a:r>
              <a:rPr lang="en-US" sz="1800" dirty="0"/>
              <a:t>The </a:t>
            </a:r>
            <a:r>
              <a:rPr lang="en-US" sz="1800" b="1" u="sng" dirty="0" err="1"/>
              <a:t>DIS</a:t>
            </a:r>
            <a:r>
              <a:rPr lang="en-US" sz="1800" u="sng" dirty="0" err="1"/>
              <a:t>turbance</a:t>
            </a:r>
            <a:r>
              <a:rPr lang="en-US" sz="1800" u="sng" dirty="0"/>
              <a:t> and Re-</a:t>
            </a:r>
            <a:r>
              <a:rPr lang="en-US" sz="1800" b="1" u="sng" dirty="0" err="1"/>
              <a:t>COL</a:t>
            </a:r>
            <a:r>
              <a:rPr lang="en-US" sz="1800" u="sng" dirty="0" err="1"/>
              <a:t>onisation</a:t>
            </a:r>
            <a:r>
              <a:rPr lang="en-US" sz="1800" u="sng" dirty="0"/>
              <a:t> </a:t>
            </a:r>
            <a:r>
              <a:rPr lang="en-US" sz="1800" dirty="0"/>
              <a:t>(DISCOL) experiment was conducted by the scientists of the Hamburg University, Germany in the Peru Basin in the Pacific Ocean from 1988 to </a:t>
            </a:r>
            <a:r>
              <a:rPr lang="en-US" sz="1800" dirty="0" smtClean="0"/>
              <a:t>1998.</a:t>
            </a:r>
          </a:p>
          <a:p>
            <a:endParaRPr lang="en-US" sz="1800" dirty="0" smtClean="0"/>
          </a:p>
          <a:p>
            <a:r>
              <a:rPr lang="en-US" sz="1800" b="1" i="1" dirty="0" smtClean="0"/>
              <a:t> NOAA-BIE - </a:t>
            </a:r>
            <a:r>
              <a:rPr lang="en-US" sz="1800" dirty="0" smtClean="0"/>
              <a:t>The </a:t>
            </a:r>
            <a:r>
              <a:rPr lang="en-US" sz="1800" dirty="0"/>
              <a:t>benthic impact experiment (NOAA-BIE) by </a:t>
            </a:r>
            <a:r>
              <a:rPr lang="en-US" sz="1800" u="sng" dirty="0"/>
              <a:t>the National Oceanographic and Atmospheric Administration</a:t>
            </a:r>
            <a:r>
              <a:rPr lang="en-US" sz="1800" dirty="0"/>
              <a:t> (NOAA, USA) was conducted in the Clarion </a:t>
            </a:r>
            <a:r>
              <a:rPr lang="en-US" sz="1800" dirty="0" err="1"/>
              <a:t>Clipperton</a:t>
            </a:r>
            <a:r>
              <a:rPr lang="en-US" sz="1800" dirty="0"/>
              <a:t> Fracture Zone (CCFZ) of the Pacific Ocean (1991 to </a:t>
            </a:r>
            <a:r>
              <a:rPr lang="en-US" sz="1800" dirty="0" smtClean="0"/>
              <a:t>1993.</a:t>
            </a:r>
          </a:p>
          <a:p>
            <a:endParaRPr lang="en-US" sz="1800" dirty="0" smtClean="0"/>
          </a:p>
          <a:p>
            <a:r>
              <a:rPr lang="en-US" sz="1800" b="1" i="1" dirty="0" smtClean="0"/>
              <a:t> JET - </a:t>
            </a:r>
            <a:r>
              <a:rPr lang="en-US" sz="1800" dirty="0" smtClean="0"/>
              <a:t>The </a:t>
            </a:r>
            <a:r>
              <a:rPr lang="en-US" sz="1800" b="1" u="sng" dirty="0"/>
              <a:t>J</a:t>
            </a:r>
            <a:r>
              <a:rPr lang="en-US" sz="1800" u="sng" dirty="0"/>
              <a:t>apan deep-sea impact </a:t>
            </a:r>
            <a:r>
              <a:rPr lang="en-US" sz="1800" b="1" u="sng" dirty="0"/>
              <a:t>e</a:t>
            </a:r>
            <a:r>
              <a:rPr lang="en-US" sz="1800" u="sng" dirty="0"/>
              <a:t>xperimen</a:t>
            </a:r>
            <a:r>
              <a:rPr lang="en-US" sz="1800" b="1" u="sng" dirty="0"/>
              <a:t>t </a:t>
            </a:r>
            <a:r>
              <a:rPr lang="en-US" sz="1800" dirty="0"/>
              <a:t>(JET, 1994 - 1997) was conducted by MMAJ (Metal Mining Agency of Japan) in the CCFZ of the Pacific Ocean in </a:t>
            </a:r>
            <a:r>
              <a:rPr lang="en-US" sz="1800" dirty="0" smtClean="0"/>
              <a:t>1994</a:t>
            </a:r>
          </a:p>
          <a:p>
            <a:pPr>
              <a:buNone/>
            </a:pPr>
            <a:endParaRPr lang="en-US" sz="1800" dirty="0" smtClean="0"/>
          </a:p>
          <a:p>
            <a:r>
              <a:rPr lang="en-US" sz="1800" b="1" i="1" dirty="0" smtClean="0"/>
              <a:t> INDEX</a:t>
            </a:r>
            <a:r>
              <a:rPr lang="en-US" sz="1800" dirty="0"/>
              <a:t> </a:t>
            </a:r>
            <a:r>
              <a:rPr lang="en-US" sz="1800" dirty="0" smtClean="0"/>
              <a:t> - The </a:t>
            </a:r>
            <a:r>
              <a:rPr lang="en-US" sz="1800" b="1" dirty="0"/>
              <a:t>In</a:t>
            </a:r>
            <a:r>
              <a:rPr lang="en-US" sz="1800" dirty="0"/>
              <a:t>dian </a:t>
            </a:r>
            <a:r>
              <a:rPr lang="en-US" sz="1800" b="1" dirty="0"/>
              <a:t>D</a:t>
            </a:r>
            <a:r>
              <a:rPr lang="en-US" sz="1800" dirty="0"/>
              <a:t>eep-sea </a:t>
            </a:r>
            <a:r>
              <a:rPr lang="en-US" sz="1800" b="1" dirty="0"/>
              <a:t>E</a:t>
            </a:r>
            <a:r>
              <a:rPr lang="en-US" sz="1800" dirty="0"/>
              <a:t>nvironment E</a:t>
            </a:r>
            <a:r>
              <a:rPr lang="en-US" sz="1800" b="1" dirty="0"/>
              <a:t>x</a:t>
            </a:r>
            <a:r>
              <a:rPr lang="en-US" sz="1800" dirty="0"/>
              <a:t>periment (INDEX) was conducted by National Institute of Oceanography (Goa, India) </a:t>
            </a:r>
            <a:r>
              <a:rPr lang="en-US" sz="1800" u="sng" dirty="0"/>
              <a:t>i</a:t>
            </a:r>
            <a:r>
              <a:rPr lang="en-US" sz="1800" dirty="0"/>
              <a:t>n 1997 in a pre-selected area in the Central Indian Ocean Basin after a detailed baseline study from 1995-97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Environmental </a:t>
            </a:r>
            <a:r>
              <a:rPr lang="en-US" sz="2800" dirty="0"/>
              <a:t>factors must be considered to predict and control the negative impact of offshore mining </a:t>
            </a:r>
          </a:p>
        </p:txBody>
      </p:sp>
      <p:sp>
        <p:nvSpPr>
          <p:cNvPr id="3" name="Content Placeholder 2"/>
          <p:cNvSpPr>
            <a:spLocks noGrp="1"/>
          </p:cNvSpPr>
          <p:nvPr>
            <p:ph idx="1"/>
          </p:nvPr>
        </p:nvSpPr>
        <p:spPr/>
        <p:txBody>
          <a:bodyPr>
            <a:normAutofit/>
          </a:bodyPr>
          <a:lstStyle/>
          <a:p>
            <a:pPr lvl="0"/>
            <a:r>
              <a:rPr lang="en-US" sz="2800" dirty="0"/>
              <a:t>The proportion of total area that will be affected, with respect to total area of the </a:t>
            </a:r>
            <a:r>
              <a:rPr lang="en-US" sz="2800" dirty="0" smtClean="0"/>
              <a:t>water body</a:t>
            </a:r>
            <a:r>
              <a:rPr lang="en-US" sz="2800" dirty="0"/>
              <a:t>.</a:t>
            </a:r>
          </a:p>
          <a:p>
            <a:pPr lvl="0"/>
            <a:r>
              <a:rPr lang="en-US" sz="2800" dirty="0"/>
              <a:t>Influence of surface and subsurface currents in different seasons </a:t>
            </a:r>
          </a:p>
          <a:p>
            <a:pPr lvl="0"/>
            <a:r>
              <a:rPr lang="en-US" sz="2800" dirty="0"/>
              <a:t>Distance of coastal belts and inhabited areas from the area of influence.</a:t>
            </a:r>
          </a:p>
          <a:p>
            <a:pPr lvl="0"/>
            <a:r>
              <a:rPr lang="en-US" sz="2800" dirty="0"/>
              <a:t>Existence of fishing potential or any other commercial activity in the area of influence.</a:t>
            </a:r>
          </a:p>
          <a:p>
            <a:pPr>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Precautions - </a:t>
            </a:r>
            <a:endParaRPr lang="en-US" sz="2800" dirty="0"/>
          </a:p>
        </p:txBody>
      </p:sp>
      <p:sp>
        <p:nvSpPr>
          <p:cNvPr id="3" name="Content Placeholder 2"/>
          <p:cNvSpPr>
            <a:spLocks noGrp="1"/>
          </p:cNvSpPr>
          <p:nvPr>
            <p:ph idx="1"/>
          </p:nvPr>
        </p:nvSpPr>
        <p:spPr/>
        <p:txBody>
          <a:bodyPr>
            <a:normAutofit/>
          </a:bodyPr>
          <a:lstStyle/>
          <a:p>
            <a:pPr lvl="0" fontAlgn="base" hangingPunct="0"/>
            <a:r>
              <a:rPr lang="en-US" sz="2000" dirty="0"/>
              <a:t>The separation of minerals from sediments (or other debris) should be as close as possible to the seabed, so that minimum water column is affected by the discharge.</a:t>
            </a:r>
          </a:p>
          <a:p>
            <a:r>
              <a:rPr lang="en-US" sz="2000" dirty="0"/>
              <a:t>Strip-wise mining to be carried out, leaving alternate strips of undisturbed seafloor, to allow re-population by organisms from adjoining </a:t>
            </a:r>
            <a:r>
              <a:rPr lang="en-US" sz="2000" dirty="0" smtClean="0"/>
              <a:t>areas.</a:t>
            </a:r>
          </a:p>
          <a:p>
            <a:r>
              <a:rPr lang="en-US" sz="2000" dirty="0"/>
              <a:t>The surface water discharge can be sprayed over a large area so that it can get diluted without much delay. Sediment discharge should be minimum at the surface, to allow sufficient sunlight to penetrate for photosynthetic </a:t>
            </a:r>
            <a:r>
              <a:rPr lang="en-US" sz="2000" dirty="0" smtClean="0"/>
              <a:t>activity.</a:t>
            </a:r>
          </a:p>
          <a:p>
            <a:pPr lvl="0"/>
            <a:r>
              <a:rPr lang="en-US" sz="2000" dirty="0"/>
              <a:t>Proper treatment of waste disposal to be carried out before discharging. Biodegradable methods should be used for treatment of discharge.</a:t>
            </a:r>
          </a:p>
          <a:p>
            <a:pPr>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540</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Environmental effect of Marine Mining</vt:lpstr>
      <vt:lpstr>The impact of offshore mining will be resulted in the form of - </vt:lpstr>
      <vt:lpstr>According to estimates - </vt:lpstr>
      <vt:lpstr>As a result of such discharge - </vt:lpstr>
      <vt:lpstr>Groups conducting environmental studies - </vt:lpstr>
      <vt:lpstr>Environmental factors must be considered to predict and control the negative impact of offshore mining </vt:lpstr>
      <vt:lpstr>Precautions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effect of Marine Mining</dc:title>
  <dc:creator>Baba</dc:creator>
  <cp:lastModifiedBy>rcc</cp:lastModifiedBy>
  <cp:revision>8</cp:revision>
  <dcterms:created xsi:type="dcterms:W3CDTF">2009-11-11T02:17:33Z</dcterms:created>
  <dcterms:modified xsi:type="dcterms:W3CDTF">2018-09-12T10:49:48Z</dcterms:modified>
</cp:coreProperties>
</file>