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31" r:id="rId2"/>
    <p:sldId id="257" r:id="rId3"/>
    <p:sldId id="256" r:id="rId4"/>
    <p:sldId id="258" r:id="rId5"/>
    <p:sldId id="259" r:id="rId6"/>
    <p:sldId id="260" r:id="rId7"/>
    <p:sldId id="262" r:id="rId8"/>
    <p:sldId id="261" r:id="rId9"/>
    <p:sldId id="263" r:id="rId10"/>
    <p:sldId id="264" r:id="rId11"/>
    <p:sldId id="265" r:id="rId12"/>
    <p:sldId id="270" r:id="rId13"/>
    <p:sldId id="271" r:id="rId14"/>
    <p:sldId id="266" r:id="rId15"/>
    <p:sldId id="267" r:id="rId16"/>
    <p:sldId id="269" r:id="rId17"/>
    <p:sldId id="272" r:id="rId18"/>
    <p:sldId id="273" r:id="rId19"/>
    <p:sldId id="274" r:id="rId20"/>
    <p:sldId id="277" r:id="rId21"/>
    <p:sldId id="275" r:id="rId22"/>
    <p:sldId id="276" r:id="rId23"/>
    <p:sldId id="278" r:id="rId24"/>
    <p:sldId id="299" r:id="rId25"/>
    <p:sldId id="279" r:id="rId26"/>
    <p:sldId id="282" r:id="rId27"/>
    <p:sldId id="292" r:id="rId28"/>
    <p:sldId id="291" r:id="rId29"/>
    <p:sldId id="293" r:id="rId30"/>
    <p:sldId id="296" r:id="rId31"/>
    <p:sldId id="284" r:id="rId32"/>
    <p:sldId id="298" r:id="rId33"/>
    <p:sldId id="294" r:id="rId34"/>
    <p:sldId id="297" r:id="rId35"/>
    <p:sldId id="285" r:id="rId36"/>
    <p:sldId id="300" r:id="rId37"/>
    <p:sldId id="301" r:id="rId38"/>
    <p:sldId id="302" r:id="rId39"/>
    <p:sldId id="286" r:id="rId40"/>
    <p:sldId id="287" r:id="rId41"/>
    <p:sldId id="288" r:id="rId42"/>
    <p:sldId id="303" r:id="rId43"/>
    <p:sldId id="289" r:id="rId44"/>
    <p:sldId id="304" r:id="rId45"/>
    <p:sldId id="305" r:id="rId46"/>
    <p:sldId id="306" r:id="rId47"/>
    <p:sldId id="309" r:id="rId48"/>
    <p:sldId id="307" r:id="rId49"/>
    <p:sldId id="310" r:id="rId50"/>
    <p:sldId id="308" r:id="rId51"/>
    <p:sldId id="311" r:id="rId52"/>
    <p:sldId id="313" r:id="rId53"/>
    <p:sldId id="314" r:id="rId54"/>
    <p:sldId id="312" r:id="rId55"/>
    <p:sldId id="315" r:id="rId56"/>
    <p:sldId id="316" r:id="rId57"/>
    <p:sldId id="317" r:id="rId58"/>
    <p:sldId id="318" r:id="rId59"/>
    <p:sldId id="319" r:id="rId60"/>
    <p:sldId id="321" r:id="rId61"/>
    <p:sldId id="322" r:id="rId62"/>
    <p:sldId id="323" r:id="rId63"/>
    <p:sldId id="330" r:id="rId64"/>
    <p:sldId id="329" r:id="rId65"/>
    <p:sldId id="325" r:id="rId66"/>
    <p:sldId id="326" r:id="rId67"/>
    <p:sldId id="324" r:id="rId68"/>
    <p:sldId id="328" r:id="rId69"/>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33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617"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3"/>
              <a:ext cx="1856" cy="3626"/>
              <a:chOff x="3010" y="777"/>
              <a:chExt cx="1856" cy="3626"/>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en-US"/>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en-US"/>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en-US"/>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en-US"/>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en-US"/>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en-US"/>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en-US"/>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en-US"/>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en-US"/>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en-US"/>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en-US"/>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en-US"/>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en-US"/>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3" name="Group 21"/>
            <p:cNvGrpSpPr>
              <a:grpSpLocks/>
            </p:cNvGrpSpPr>
            <p:nvPr userDrawn="1"/>
          </p:nvGrpSpPr>
          <p:grpSpPr bwMode="auto">
            <a:xfrm rot="-6691250">
              <a:off x="3642" y="127"/>
              <a:ext cx="356" cy="608"/>
              <a:chOff x="1728" y="866"/>
              <a:chExt cx="129" cy="157"/>
            </a:xfrm>
          </p:grpSpPr>
          <p:sp>
            <p:nvSpPr>
              <p:cNvPr id="33" name="Freeform 22"/>
              <p:cNvSpPr>
                <a:spLocks/>
              </p:cNvSpPr>
              <p:nvPr userDrawn="1"/>
            </p:nvSpPr>
            <p:spPr bwMode="ltGray">
              <a:xfrm>
                <a:off x="1728"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4" name="Group 25"/>
            <p:cNvGrpSpPr>
              <a:grpSpLocks/>
            </p:cNvGrpSpPr>
            <p:nvPr userDrawn="1"/>
          </p:nvGrpSpPr>
          <p:grpSpPr bwMode="auto">
            <a:xfrm rot="8524840">
              <a:off x="676" y="3307"/>
              <a:ext cx="500" cy="500"/>
              <a:chOff x="1727" y="867"/>
              <a:chExt cx="129" cy="156"/>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1" name="Freeform 27"/>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5" name="Group 29"/>
            <p:cNvGrpSpPr>
              <a:grpSpLocks/>
            </p:cNvGrpSpPr>
            <p:nvPr userDrawn="1"/>
          </p:nvGrpSpPr>
          <p:grpSpPr bwMode="auto">
            <a:xfrm rot="4106450" flipH="1">
              <a:off x="404" y="271"/>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6" name="Group 33"/>
            <p:cNvGrpSpPr>
              <a:grpSpLocks/>
            </p:cNvGrpSpPr>
            <p:nvPr userDrawn="1"/>
          </p:nvGrpSpPr>
          <p:grpSpPr bwMode="auto">
            <a:xfrm rot="10015322" flipH="1">
              <a:off x="4615"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en-US"/>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en-US"/>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en-US"/>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en-US"/>
            </a:p>
          </p:txBody>
        </p:sp>
      </p:grpSp>
      <p:sp>
        <p:nvSpPr>
          <p:cNvPr id="17455" name="Rectangle 47"/>
          <p:cNvSpPr>
            <a:spLocks noGrp="1" noChangeArrowheads="1"/>
          </p:cNvSpPr>
          <p:nvPr>
            <p:ph type="ctrTitle"/>
          </p:nvPr>
        </p:nvSpPr>
        <p:spPr>
          <a:xfrm>
            <a:off x="2455863" y="596900"/>
            <a:ext cx="6192837" cy="3581400"/>
          </a:xfrm>
        </p:spPr>
        <p:txBody>
          <a:bodyPr/>
          <a:lstStyle>
            <a:lvl1pPr>
              <a:defRPr sz="5200" b="1"/>
            </a:lvl1pPr>
          </a:lstStyle>
          <a:p>
            <a:r>
              <a:rPr lang="en-IN"/>
              <a:t>Click to edit Master title style</a:t>
            </a:r>
          </a:p>
        </p:txBody>
      </p:sp>
      <p:sp>
        <p:nvSpPr>
          <p:cNvPr id="1745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IN"/>
              <a:t>Click to edit Master subtitle style</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IN"/>
          </a:p>
        </p:txBody>
      </p:sp>
      <p:sp>
        <p:nvSpPr>
          <p:cNvPr id="47" name="Rectangle 45"/>
          <p:cNvSpPr>
            <a:spLocks noGrp="1" noChangeArrowheads="1"/>
          </p:cNvSpPr>
          <p:nvPr>
            <p:ph type="ftr" sz="quarter" idx="11"/>
          </p:nvPr>
        </p:nvSpPr>
        <p:spPr/>
        <p:txBody>
          <a:bodyPr/>
          <a:lstStyle>
            <a:lvl1pPr>
              <a:defRPr smtClean="0"/>
            </a:lvl1pPr>
          </a:lstStyle>
          <a:p>
            <a:pPr>
              <a:defRPr/>
            </a:pPr>
            <a:endParaRPr lang="en-IN"/>
          </a:p>
        </p:txBody>
      </p:sp>
      <p:sp>
        <p:nvSpPr>
          <p:cNvPr id="48" name="Rectangle 46"/>
          <p:cNvSpPr>
            <a:spLocks noGrp="1" noChangeArrowheads="1"/>
          </p:cNvSpPr>
          <p:nvPr>
            <p:ph type="sldNum" sz="quarter" idx="12"/>
          </p:nvPr>
        </p:nvSpPr>
        <p:spPr/>
        <p:txBody>
          <a:bodyPr/>
          <a:lstStyle>
            <a:lvl1pPr>
              <a:defRPr smtClean="0"/>
            </a:lvl1pPr>
          </a:lstStyle>
          <a:p>
            <a:pPr>
              <a:defRPr/>
            </a:pPr>
            <a:fld id="{5188F2C5-58E8-4962-A799-FB0716B4026D}"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IN"/>
          </a:p>
        </p:txBody>
      </p:sp>
      <p:sp>
        <p:nvSpPr>
          <p:cNvPr id="5" name="Rectangle 48"/>
          <p:cNvSpPr>
            <a:spLocks noGrp="1" noChangeArrowheads="1"/>
          </p:cNvSpPr>
          <p:nvPr>
            <p:ph type="ftr" sz="quarter" idx="11"/>
          </p:nvPr>
        </p:nvSpPr>
        <p:spPr>
          <a:ln/>
        </p:spPr>
        <p:txBody>
          <a:bodyPr/>
          <a:lstStyle>
            <a:lvl1pPr>
              <a:defRPr/>
            </a:lvl1pPr>
          </a:lstStyle>
          <a:p>
            <a:pPr>
              <a:defRPr/>
            </a:pPr>
            <a:endParaRPr lang="en-IN"/>
          </a:p>
        </p:txBody>
      </p:sp>
      <p:sp>
        <p:nvSpPr>
          <p:cNvPr id="6" name="Rectangle 49"/>
          <p:cNvSpPr>
            <a:spLocks noGrp="1" noChangeArrowheads="1"/>
          </p:cNvSpPr>
          <p:nvPr>
            <p:ph type="sldNum" sz="quarter" idx="12"/>
          </p:nvPr>
        </p:nvSpPr>
        <p:spPr>
          <a:ln/>
        </p:spPr>
        <p:txBody>
          <a:bodyPr/>
          <a:lstStyle>
            <a:lvl1pPr>
              <a:defRPr/>
            </a:lvl1pPr>
          </a:lstStyle>
          <a:p>
            <a:pPr>
              <a:defRPr/>
            </a:pPr>
            <a:fld id="{193057D4-5F8C-4A50-9EE6-08823E560C0D}"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IN"/>
          </a:p>
        </p:txBody>
      </p:sp>
      <p:sp>
        <p:nvSpPr>
          <p:cNvPr id="5" name="Rectangle 48"/>
          <p:cNvSpPr>
            <a:spLocks noGrp="1" noChangeArrowheads="1"/>
          </p:cNvSpPr>
          <p:nvPr>
            <p:ph type="ftr" sz="quarter" idx="11"/>
          </p:nvPr>
        </p:nvSpPr>
        <p:spPr>
          <a:ln/>
        </p:spPr>
        <p:txBody>
          <a:bodyPr/>
          <a:lstStyle>
            <a:lvl1pPr>
              <a:defRPr/>
            </a:lvl1pPr>
          </a:lstStyle>
          <a:p>
            <a:pPr>
              <a:defRPr/>
            </a:pPr>
            <a:endParaRPr lang="en-IN"/>
          </a:p>
        </p:txBody>
      </p:sp>
      <p:sp>
        <p:nvSpPr>
          <p:cNvPr id="6" name="Rectangle 49"/>
          <p:cNvSpPr>
            <a:spLocks noGrp="1" noChangeArrowheads="1"/>
          </p:cNvSpPr>
          <p:nvPr>
            <p:ph type="sldNum" sz="quarter" idx="12"/>
          </p:nvPr>
        </p:nvSpPr>
        <p:spPr>
          <a:ln/>
        </p:spPr>
        <p:txBody>
          <a:bodyPr/>
          <a:lstStyle>
            <a:lvl1pPr>
              <a:defRPr/>
            </a:lvl1pPr>
          </a:lstStyle>
          <a:p>
            <a:pPr>
              <a:defRPr/>
            </a:pPr>
            <a:fld id="{A5D17043-A8B9-4589-8F76-3CB75BDFC922}"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56113"/>
          </a:xfrm>
        </p:spPr>
        <p:txBody>
          <a:bodyPr/>
          <a:lstStyle/>
          <a:p>
            <a:pPr lvl="0"/>
            <a:endParaRPr lang="en-US" noProof="0" smtClean="0"/>
          </a:p>
        </p:txBody>
      </p:sp>
      <p:sp>
        <p:nvSpPr>
          <p:cNvPr id="4" name="Rectangle 47"/>
          <p:cNvSpPr>
            <a:spLocks noGrp="1" noChangeArrowheads="1"/>
          </p:cNvSpPr>
          <p:nvPr>
            <p:ph type="dt" sz="half" idx="10"/>
          </p:nvPr>
        </p:nvSpPr>
        <p:spPr>
          <a:ln/>
        </p:spPr>
        <p:txBody>
          <a:bodyPr/>
          <a:lstStyle>
            <a:lvl1pPr>
              <a:defRPr/>
            </a:lvl1pPr>
          </a:lstStyle>
          <a:p>
            <a:pPr>
              <a:defRPr/>
            </a:pPr>
            <a:endParaRPr lang="en-IN"/>
          </a:p>
        </p:txBody>
      </p:sp>
      <p:sp>
        <p:nvSpPr>
          <p:cNvPr id="5" name="Rectangle 48"/>
          <p:cNvSpPr>
            <a:spLocks noGrp="1" noChangeArrowheads="1"/>
          </p:cNvSpPr>
          <p:nvPr>
            <p:ph type="ftr" sz="quarter" idx="11"/>
          </p:nvPr>
        </p:nvSpPr>
        <p:spPr>
          <a:ln/>
        </p:spPr>
        <p:txBody>
          <a:bodyPr/>
          <a:lstStyle>
            <a:lvl1pPr>
              <a:defRPr/>
            </a:lvl1pPr>
          </a:lstStyle>
          <a:p>
            <a:pPr>
              <a:defRPr/>
            </a:pPr>
            <a:endParaRPr lang="en-IN"/>
          </a:p>
        </p:txBody>
      </p:sp>
      <p:sp>
        <p:nvSpPr>
          <p:cNvPr id="6" name="Rectangle 49"/>
          <p:cNvSpPr>
            <a:spLocks noGrp="1" noChangeArrowheads="1"/>
          </p:cNvSpPr>
          <p:nvPr>
            <p:ph type="sldNum" sz="quarter" idx="12"/>
          </p:nvPr>
        </p:nvSpPr>
        <p:spPr>
          <a:ln/>
        </p:spPr>
        <p:txBody>
          <a:bodyPr/>
          <a:lstStyle>
            <a:lvl1pPr>
              <a:defRPr/>
            </a:lvl1pPr>
          </a:lstStyle>
          <a:p>
            <a:pPr>
              <a:defRPr/>
            </a:pPr>
            <a:fld id="{1938740D-73B3-42F7-8853-7133309269CA}"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IN"/>
          </a:p>
        </p:txBody>
      </p:sp>
      <p:sp>
        <p:nvSpPr>
          <p:cNvPr id="6" name="Rectangle 48"/>
          <p:cNvSpPr>
            <a:spLocks noGrp="1" noChangeArrowheads="1"/>
          </p:cNvSpPr>
          <p:nvPr>
            <p:ph type="ftr" sz="quarter" idx="11"/>
          </p:nvPr>
        </p:nvSpPr>
        <p:spPr>
          <a:ln/>
        </p:spPr>
        <p:txBody>
          <a:bodyPr/>
          <a:lstStyle>
            <a:lvl1pPr>
              <a:defRPr/>
            </a:lvl1pPr>
          </a:lstStyle>
          <a:p>
            <a:pPr>
              <a:defRPr/>
            </a:pPr>
            <a:endParaRPr lang="en-IN"/>
          </a:p>
        </p:txBody>
      </p:sp>
      <p:sp>
        <p:nvSpPr>
          <p:cNvPr id="7" name="Rectangle 49"/>
          <p:cNvSpPr>
            <a:spLocks noGrp="1" noChangeArrowheads="1"/>
          </p:cNvSpPr>
          <p:nvPr>
            <p:ph type="sldNum" sz="quarter" idx="12"/>
          </p:nvPr>
        </p:nvSpPr>
        <p:spPr>
          <a:ln/>
        </p:spPr>
        <p:txBody>
          <a:bodyPr/>
          <a:lstStyle>
            <a:lvl1pPr>
              <a:defRPr/>
            </a:lvl1pPr>
          </a:lstStyle>
          <a:p>
            <a:pPr>
              <a:defRPr/>
            </a:pPr>
            <a:fld id="{AB823A22-7F2F-4F8B-A2DE-2ED9CEC5A10A}"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IN"/>
          </a:p>
        </p:txBody>
      </p:sp>
      <p:sp>
        <p:nvSpPr>
          <p:cNvPr id="5" name="Rectangle 48"/>
          <p:cNvSpPr>
            <a:spLocks noGrp="1" noChangeArrowheads="1"/>
          </p:cNvSpPr>
          <p:nvPr>
            <p:ph type="ftr" sz="quarter" idx="11"/>
          </p:nvPr>
        </p:nvSpPr>
        <p:spPr>
          <a:ln/>
        </p:spPr>
        <p:txBody>
          <a:bodyPr/>
          <a:lstStyle>
            <a:lvl1pPr>
              <a:defRPr/>
            </a:lvl1pPr>
          </a:lstStyle>
          <a:p>
            <a:pPr>
              <a:defRPr/>
            </a:pPr>
            <a:endParaRPr lang="en-IN"/>
          </a:p>
        </p:txBody>
      </p:sp>
      <p:sp>
        <p:nvSpPr>
          <p:cNvPr id="6" name="Rectangle 49"/>
          <p:cNvSpPr>
            <a:spLocks noGrp="1" noChangeArrowheads="1"/>
          </p:cNvSpPr>
          <p:nvPr>
            <p:ph type="sldNum" sz="quarter" idx="12"/>
          </p:nvPr>
        </p:nvSpPr>
        <p:spPr>
          <a:ln/>
        </p:spPr>
        <p:txBody>
          <a:bodyPr/>
          <a:lstStyle>
            <a:lvl1pPr>
              <a:defRPr/>
            </a:lvl1pPr>
          </a:lstStyle>
          <a:p>
            <a:pPr>
              <a:defRPr/>
            </a:pPr>
            <a:fld id="{F3860673-E1C0-4A76-BE58-B2F86BD64CBF}"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IN"/>
          </a:p>
        </p:txBody>
      </p:sp>
      <p:sp>
        <p:nvSpPr>
          <p:cNvPr id="5" name="Rectangle 48"/>
          <p:cNvSpPr>
            <a:spLocks noGrp="1" noChangeArrowheads="1"/>
          </p:cNvSpPr>
          <p:nvPr>
            <p:ph type="ftr" sz="quarter" idx="11"/>
          </p:nvPr>
        </p:nvSpPr>
        <p:spPr>
          <a:ln/>
        </p:spPr>
        <p:txBody>
          <a:bodyPr/>
          <a:lstStyle>
            <a:lvl1pPr>
              <a:defRPr/>
            </a:lvl1pPr>
          </a:lstStyle>
          <a:p>
            <a:pPr>
              <a:defRPr/>
            </a:pPr>
            <a:endParaRPr lang="en-IN"/>
          </a:p>
        </p:txBody>
      </p:sp>
      <p:sp>
        <p:nvSpPr>
          <p:cNvPr id="6" name="Rectangle 49"/>
          <p:cNvSpPr>
            <a:spLocks noGrp="1" noChangeArrowheads="1"/>
          </p:cNvSpPr>
          <p:nvPr>
            <p:ph type="sldNum" sz="quarter" idx="12"/>
          </p:nvPr>
        </p:nvSpPr>
        <p:spPr>
          <a:ln/>
        </p:spPr>
        <p:txBody>
          <a:bodyPr/>
          <a:lstStyle>
            <a:lvl1pPr>
              <a:defRPr/>
            </a:lvl1pPr>
          </a:lstStyle>
          <a:p>
            <a:pPr>
              <a:defRPr/>
            </a:pPr>
            <a:fld id="{54FD8425-735B-4121-AD01-6AF98A196946}"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IN"/>
          </a:p>
        </p:txBody>
      </p:sp>
      <p:sp>
        <p:nvSpPr>
          <p:cNvPr id="6" name="Rectangle 48"/>
          <p:cNvSpPr>
            <a:spLocks noGrp="1" noChangeArrowheads="1"/>
          </p:cNvSpPr>
          <p:nvPr>
            <p:ph type="ftr" sz="quarter" idx="11"/>
          </p:nvPr>
        </p:nvSpPr>
        <p:spPr>
          <a:ln/>
        </p:spPr>
        <p:txBody>
          <a:bodyPr/>
          <a:lstStyle>
            <a:lvl1pPr>
              <a:defRPr/>
            </a:lvl1pPr>
          </a:lstStyle>
          <a:p>
            <a:pPr>
              <a:defRPr/>
            </a:pPr>
            <a:endParaRPr lang="en-IN"/>
          </a:p>
        </p:txBody>
      </p:sp>
      <p:sp>
        <p:nvSpPr>
          <p:cNvPr id="7" name="Rectangle 49"/>
          <p:cNvSpPr>
            <a:spLocks noGrp="1" noChangeArrowheads="1"/>
          </p:cNvSpPr>
          <p:nvPr>
            <p:ph type="sldNum" sz="quarter" idx="12"/>
          </p:nvPr>
        </p:nvSpPr>
        <p:spPr>
          <a:ln/>
        </p:spPr>
        <p:txBody>
          <a:bodyPr/>
          <a:lstStyle>
            <a:lvl1pPr>
              <a:defRPr/>
            </a:lvl1pPr>
          </a:lstStyle>
          <a:p>
            <a:pPr>
              <a:defRPr/>
            </a:pPr>
            <a:fld id="{527D7746-53DE-4773-A236-E23641D56F82}"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IN"/>
          </a:p>
        </p:txBody>
      </p:sp>
      <p:sp>
        <p:nvSpPr>
          <p:cNvPr id="8" name="Rectangle 48"/>
          <p:cNvSpPr>
            <a:spLocks noGrp="1" noChangeArrowheads="1"/>
          </p:cNvSpPr>
          <p:nvPr>
            <p:ph type="ftr" sz="quarter" idx="11"/>
          </p:nvPr>
        </p:nvSpPr>
        <p:spPr>
          <a:ln/>
        </p:spPr>
        <p:txBody>
          <a:bodyPr/>
          <a:lstStyle>
            <a:lvl1pPr>
              <a:defRPr/>
            </a:lvl1pPr>
          </a:lstStyle>
          <a:p>
            <a:pPr>
              <a:defRPr/>
            </a:pPr>
            <a:endParaRPr lang="en-IN"/>
          </a:p>
        </p:txBody>
      </p:sp>
      <p:sp>
        <p:nvSpPr>
          <p:cNvPr id="9" name="Rectangle 49"/>
          <p:cNvSpPr>
            <a:spLocks noGrp="1" noChangeArrowheads="1"/>
          </p:cNvSpPr>
          <p:nvPr>
            <p:ph type="sldNum" sz="quarter" idx="12"/>
          </p:nvPr>
        </p:nvSpPr>
        <p:spPr>
          <a:ln/>
        </p:spPr>
        <p:txBody>
          <a:bodyPr/>
          <a:lstStyle>
            <a:lvl1pPr>
              <a:defRPr/>
            </a:lvl1pPr>
          </a:lstStyle>
          <a:p>
            <a:pPr>
              <a:defRPr/>
            </a:pPr>
            <a:fld id="{5114F5F4-0DF3-4464-AE6B-F524620328A7}"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IN"/>
          </a:p>
        </p:txBody>
      </p:sp>
      <p:sp>
        <p:nvSpPr>
          <p:cNvPr id="4" name="Rectangle 48"/>
          <p:cNvSpPr>
            <a:spLocks noGrp="1" noChangeArrowheads="1"/>
          </p:cNvSpPr>
          <p:nvPr>
            <p:ph type="ftr" sz="quarter" idx="11"/>
          </p:nvPr>
        </p:nvSpPr>
        <p:spPr>
          <a:ln/>
        </p:spPr>
        <p:txBody>
          <a:bodyPr/>
          <a:lstStyle>
            <a:lvl1pPr>
              <a:defRPr/>
            </a:lvl1pPr>
          </a:lstStyle>
          <a:p>
            <a:pPr>
              <a:defRPr/>
            </a:pPr>
            <a:endParaRPr lang="en-IN"/>
          </a:p>
        </p:txBody>
      </p:sp>
      <p:sp>
        <p:nvSpPr>
          <p:cNvPr id="5" name="Rectangle 49"/>
          <p:cNvSpPr>
            <a:spLocks noGrp="1" noChangeArrowheads="1"/>
          </p:cNvSpPr>
          <p:nvPr>
            <p:ph type="sldNum" sz="quarter" idx="12"/>
          </p:nvPr>
        </p:nvSpPr>
        <p:spPr>
          <a:ln/>
        </p:spPr>
        <p:txBody>
          <a:bodyPr/>
          <a:lstStyle>
            <a:lvl1pPr>
              <a:defRPr/>
            </a:lvl1pPr>
          </a:lstStyle>
          <a:p>
            <a:pPr>
              <a:defRPr/>
            </a:pPr>
            <a:fld id="{0C11365A-100A-4AFA-8F77-722788DA3DB7}"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IN"/>
          </a:p>
        </p:txBody>
      </p:sp>
      <p:sp>
        <p:nvSpPr>
          <p:cNvPr id="3" name="Rectangle 48"/>
          <p:cNvSpPr>
            <a:spLocks noGrp="1" noChangeArrowheads="1"/>
          </p:cNvSpPr>
          <p:nvPr>
            <p:ph type="ftr" sz="quarter" idx="11"/>
          </p:nvPr>
        </p:nvSpPr>
        <p:spPr>
          <a:ln/>
        </p:spPr>
        <p:txBody>
          <a:bodyPr/>
          <a:lstStyle>
            <a:lvl1pPr>
              <a:defRPr/>
            </a:lvl1pPr>
          </a:lstStyle>
          <a:p>
            <a:pPr>
              <a:defRPr/>
            </a:pPr>
            <a:endParaRPr lang="en-IN"/>
          </a:p>
        </p:txBody>
      </p:sp>
      <p:sp>
        <p:nvSpPr>
          <p:cNvPr id="4" name="Rectangle 49"/>
          <p:cNvSpPr>
            <a:spLocks noGrp="1" noChangeArrowheads="1"/>
          </p:cNvSpPr>
          <p:nvPr>
            <p:ph type="sldNum" sz="quarter" idx="12"/>
          </p:nvPr>
        </p:nvSpPr>
        <p:spPr>
          <a:ln/>
        </p:spPr>
        <p:txBody>
          <a:bodyPr/>
          <a:lstStyle>
            <a:lvl1pPr>
              <a:defRPr/>
            </a:lvl1pPr>
          </a:lstStyle>
          <a:p>
            <a:pPr>
              <a:defRPr/>
            </a:pPr>
            <a:fld id="{560430F0-AA7E-4CA7-9AD8-A1E67C1F9A29}"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IN"/>
          </a:p>
        </p:txBody>
      </p:sp>
      <p:sp>
        <p:nvSpPr>
          <p:cNvPr id="6" name="Rectangle 48"/>
          <p:cNvSpPr>
            <a:spLocks noGrp="1" noChangeArrowheads="1"/>
          </p:cNvSpPr>
          <p:nvPr>
            <p:ph type="ftr" sz="quarter" idx="11"/>
          </p:nvPr>
        </p:nvSpPr>
        <p:spPr>
          <a:ln/>
        </p:spPr>
        <p:txBody>
          <a:bodyPr/>
          <a:lstStyle>
            <a:lvl1pPr>
              <a:defRPr/>
            </a:lvl1pPr>
          </a:lstStyle>
          <a:p>
            <a:pPr>
              <a:defRPr/>
            </a:pPr>
            <a:endParaRPr lang="en-IN"/>
          </a:p>
        </p:txBody>
      </p:sp>
      <p:sp>
        <p:nvSpPr>
          <p:cNvPr id="7" name="Rectangle 49"/>
          <p:cNvSpPr>
            <a:spLocks noGrp="1" noChangeArrowheads="1"/>
          </p:cNvSpPr>
          <p:nvPr>
            <p:ph type="sldNum" sz="quarter" idx="12"/>
          </p:nvPr>
        </p:nvSpPr>
        <p:spPr>
          <a:ln/>
        </p:spPr>
        <p:txBody>
          <a:bodyPr/>
          <a:lstStyle>
            <a:lvl1pPr>
              <a:defRPr/>
            </a:lvl1pPr>
          </a:lstStyle>
          <a:p>
            <a:pPr>
              <a:defRPr/>
            </a:pPr>
            <a:fld id="{38D3005F-0DB5-461C-86BF-818D2F08314B}"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IN"/>
          </a:p>
        </p:txBody>
      </p:sp>
      <p:sp>
        <p:nvSpPr>
          <p:cNvPr id="6" name="Rectangle 48"/>
          <p:cNvSpPr>
            <a:spLocks noGrp="1" noChangeArrowheads="1"/>
          </p:cNvSpPr>
          <p:nvPr>
            <p:ph type="ftr" sz="quarter" idx="11"/>
          </p:nvPr>
        </p:nvSpPr>
        <p:spPr>
          <a:ln/>
        </p:spPr>
        <p:txBody>
          <a:bodyPr/>
          <a:lstStyle>
            <a:lvl1pPr>
              <a:defRPr/>
            </a:lvl1pPr>
          </a:lstStyle>
          <a:p>
            <a:pPr>
              <a:defRPr/>
            </a:pPr>
            <a:endParaRPr lang="en-IN"/>
          </a:p>
        </p:txBody>
      </p:sp>
      <p:sp>
        <p:nvSpPr>
          <p:cNvPr id="7" name="Rectangle 49"/>
          <p:cNvSpPr>
            <a:spLocks noGrp="1" noChangeArrowheads="1"/>
          </p:cNvSpPr>
          <p:nvPr>
            <p:ph type="sldNum" sz="quarter" idx="12"/>
          </p:nvPr>
        </p:nvSpPr>
        <p:spPr>
          <a:ln/>
        </p:spPr>
        <p:txBody>
          <a:bodyPr/>
          <a:lstStyle>
            <a:lvl1pPr>
              <a:defRPr/>
            </a:lvl1pPr>
          </a:lstStyle>
          <a:p>
            <a:pPr>
              <a:defRPr/>
            </a:pPr>
            <a:fld id="{93D60ED0-BDB6-4DE3-8D53-AE90763D2AFC}"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7938" y="0"/>
            <a:ext cx="2833688" cy="6856413"/>
            <a:chOff x="-5" y="0"/>
            <a:chExt cx="1785" cy="4319"/>
          </a:xfrm>
        </p:grpSpPr>
        <p:sp>
          <p:nvSpPr>
            <p:cNvPr id="1638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en-US"/>
            </a:p>
          </p:txBody>
        </p:sp>
        <p:grpSp>
          <p:nvGrpSpPr>
            <p:cNvPr id="2057" name="Group 4"/>
            <p:cNvGrpSpPr>
              <a:grpSpLocks/>
            </p:cNvGrpSpPr>
            <p:nvPr/>
          </p:nvGrpSpPr>
          <p:grpSpPr bwMode="auto">
            <a:xfrm rot="14964908" flipH="1">
              <a:off x="104" y="2441"/>
              <a:ext cx="452" cy="444"/>
              <a:chOff x="1727" y="866"/>
              <a:chExt cx="129" cy="157"/>
            </a:xfrm>
          </p:grpSpPr>
          <p:sp>
            <p:nvSpPr>
              <p:cNvPr id="1638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639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639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639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en-US"/>
            </a:p>
          </p:txBody>
        </p:sp>
        <p:grpSp>
          <p:nvGrpSpPr>
            <p:cNvPr id="2059" name="Group 9"/>
            <p:cNvGrpSpPr>
              <a:grpSpLocks/>
            </p:cNvGrpSpPr>
            <p:nvPr/>
          </p:nvGrpSpPr>
          <p:grpSpPr bwMode="auto">
            <a:xfrm rot="416244">
              <a:off x="9" y="1746"/>
              <a:ext cx="1771" cy="1741"/>
              <a:chOff x="41" y="2787"/>
              <a:chExt cx="902" cy="833"/>
            </a:xfrm>
          </p:grpSpPr>
          <p:sp>
            <p:nvSpPr>
              <p:cNvPr id="1639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en-US"/>
              </a:p>
            </p:txBody>
          </p:sp>
          <p:sp>
            <p:nvSpPr>
              <p:cNvPr id="1639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en-US"/>
              </a:p>
            </p:txBody>
          </p:sp>
          <p:sp>
            <p:nvSpPr>
              <p:cNvPr id="1639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en-US"/>
              </a:p>
            </p:txBody>
          </p:sp>
          <p:sp>
            <p:nvSpPr>
              <p:cNvPr id="1639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en-US"/>
              </a:p>
            </p:txBody>
          </p:sp>
          <p:sp>
            <p:nvSpPr>
              <p:cNvPr id="1639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en-US"/>
              </a:p>
            </p:txBody>
          </p:sp>
          <p:grpSp>
            <p:nvGrpSpPr>
              <p:cNvPr id="2091" name="Group 15"/>
              <p:cNvGrpSpPr>
                <a:grpSpLocks/>
              </p:cNvGrpSpPr>
              <p:nvPr userDrawn="1"/>
            </p:nvGrpSpPr>
            <p:grpSpPr bwMode="auto">
              <a:xfrm rot="10886446" flipH="1">
                <a:off x="335" y="3251"/>
                <a:ext cx="608" cy="369"/>
                <a:chOff x="-366" y="1704"/>
                <a:chExt cx="608" cy="369"/>
              </a:xfrm>
            </p:grpSpPr>
            <p:sp>
              <p:nvSpPr>
                <p:cNvPr id="1640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en-US"/>
                </a:p>
              </p:txBody>
            </p:sp>
            <p:sp>
              <p:nvSpPr>
                <p:cNvPr id="1640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en-US"/>
                </a:p>
              </p:txBody>
            </p:sp>
            <p:sp>
              <p:nvSpPr>
                <p:cNvPr id="1640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en-US"/>
                </a:p>
              </p:txBody>
            </p:sp>
          </p:grpSp>
        </p:grpSp>
        <p:grpSp>
          <p:nvGrpSpPr>
            <p:cNvPr id="2060" name="Group 19"/>
            <p:cNvGrpSpPr>
              <a:grpSpLocks/>
            </p:cNvGrpSpPr>
            <p:nvPr/>
          </p:nvGrpSpPr>
          <p:grpSpPr bwMode="auto">
            <a:xfrm rot="6248562">
              <a:off x="343" y="3854"/>
              <a:ext cx="392" cy="424"/>
              <a:chOff x="1727" y="866"/>
              <a:chExt cx="129" cy="157"/>
            </a:xfrm>
          </p:grpSpPr>
          <p:sp>
            <p:nvSpPr>
              <p:cNvPr id="1640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640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640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2061" name="Group 23"/>
            <p:cNvGrpSpPr>
              <a:grpSpLocks/>
            </p:cNvGrpSpPr>
            <p:nvPr/>
          </p:nvGrpSpPr>
          <p:grpSpPr bwMode="auto">
            <a:xfrm rot="5003157">
              <a:off x="249" y="1102"/>
              <a:ext cx="412" cy="500"/>
              <a:chOff x="1727" y="866"/>
              <a:chExt cx="129" cy="157"/>
            </a:xfrm>
          </p:grpSpPr>
          <p:sp>
            <p:nvSpPr>
              <p:cNvPr id="1640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640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641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2062" name="Group 27"/>
            <p:cNvGrpSpPr>
              <a:grpSpLocks/>
            </p:cNvGrpSpPr>
            <p:nvPr/>
          </p:nvGrpSpPr>
          <p:grpSpPr bwMode="auto">
            <a:xfrm>
              <a:off x="815" y="0"/>
              <a:ext cx="345" cy="367"/>
              <a:chOff x="1727" y="866"/>
              <a:chExt cx="129" cy="157"/>
            </a:xfrm>
          </p:grpSpPr>
          <p:sp>
            <p:nvSpPr>
              <p:cNvPr id="1641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641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641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641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en-US"/>
            </a:p>
          </p:txBody>
        </p:sp>
        <p:sp>
          <p:nvSpPr>
            <p:cNvPr id="1641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en-US"/>
            </a:p>
          </p:txBody>
        </p:sp>
        <p:sp>
          <p:nvSpPr>
            <p:cNvPr id="1641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en-US"/>
            </a:p>
          </p:txBody>
        </p:sp>
        <p:sp>
          <p:nvSpPr>
            <p:cNvPr id="1641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en-US"/>
            </a:p>
          </p:txBody>
        </p:sp>
        <p:sp>
          <p:nvSpPr>
            <p:cNvPr id="1641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en-US"/>
            </a:p>
          </p:txBody>
        </p:sp>
        <p:sp>
          <p:nvSpPr>
            <p:cNvPr id="1642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en-US"/>
            </a:p>
          </p:txBody>
        </p:sp>
        <p:sp>
          <p:nvSpPr>
            <p:cNvPr id="1642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en-US"/>
            </a:p>
          </p:txBody>
        </p:sp>
        <p:sp>
          <p:nvSpPr>
            <p:cNvPr id="1642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p>
          </p:txBody>
        </p:sp>
        <p:sp>
          <p:nvSpPr>
            <p:cNvPr id="1642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p>
          </p:txBody>
        </p:sp>
        <p:sp>
          <p:nvSpPr>
            <p:cNvPr id="1642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en-US"/>
            </a:p>
          </p:txBody>
        </p:sp>
        <p:sp>
          <p:nvSpPr>
            <p:cNvPr id="1642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p>
          </p:txBody>
        </p:sp>
        <p:sp>
          <p:nvSpPr>
            <p:cNvPr id="1642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en-US"/>
            </a:p>
          </p:txBody>
        </p:sp>
        <p:sp>
          <p:nvSpPr>
            <p:cNvPr id="1642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en-US"/>
            </a:p>
          </p:txBody>
        </p:sp>
        <p:sp>
          <p:nvSpPr>
            <p:cNvPr id="1642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en-US"/>
            </a:p>
          </p:txBody>
        </p:sp>
      </p:grpSp>
      <p:sp>
        <p:nvSpPr>
          <p:cNvPr id="1642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N" smtClean="0"/>
              <a:t>Click to edit Master title style</a:t>
            </a:r>
          </a:p>
        </p:txBody>
      </p:sp>
      <p:sp>
        <p:nvSpPr>
          <p:cNvPr id="2052"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1643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IN"/>
          </a:p>
        </p:txBody>
      </p:sp>
      <p:sp>
        <p:nvSpPr>
          <p:cNvPr id="1643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IN"/>
          </a:p>
        </p:txBody>
      </p:sp>
      <p:sp>
        <p:nvSpPr>
          <p:cNvPr id="1643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smtClean="0"/>
            </a:lvl1pPr>
          </a:lstStyle>
          <a:p>
            <a:pPr>
              <a:defRPr/>
            </a:pPr>
            <a:fld id="{E78E8392-D196-49BB-B87E-D216A7F445A1}"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75" y="392113"/>
            <a:ext cx="8858250" cy="60737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0" y="0"/>
            <a:ext cx="9144000" cy="6858000"/>
          </a:xfrm>
        </p:spPr>
        <p:txBody>
          <a:bodyPr/>
          <a:lstStyle/>
          <a:p>
            <a:pPr algn="just" eaLnBrk="1" hangingPunct="1">
              <a:buFontTx/>
              <a:buNone/>
            </a:pPr>
            <a:r>
              <a:rPr lang="en-IN" sz="2000" b="1" smtClean="0"/>
              <a:t>5. Afterdamp:</a:t>
            </a:r>
            <a:r>
              <a:rPr lang="en-IN" sz="2000" smtClean="0"/>
              <a:t> </a:t>
            </a:r>
          </a:p>
          <a:p>
            <a:pPr algn="just" eaLnBrk="1" hangingPunct="1">
              <a:buFontTx/>
              <a:buNone/>
            </a:pPr>
            <a:endParaRPr lang="en-IN" sz="2000" smtClean="0"/>
          </a:p>
          <a:p>
            <a:pPr algn="just" eaLnBrk="1" hangingPunct="1"/>
            <a:r>
              <a:rPr lang="en-IN" sz="2000" smtClean="0"/>
              <a:t>A mechanical mixture of gases existing in a mine after an explosion of firedamp or coal dust. </a:t>
            </a:r>
          </a:p>
          <a:p>
            <a:pPr algn="just" eaLnBrk="1" hangingPunct="1"/>
            <a:endParaRPr lang="en-IN" sz="2000" smtClean="0"/>
          </a:p>
          <a:p>
            <a:pPr algn="just" eaLnBrk="1" hangingPunct="1"/>
            <a:r>
              <a:rPr lang="en-IN" sz="2000" smtClean="0"/>
              <a:t>Its composition is extremely variable but usually includes CO, CO</a:t>
            </a:r>
            <a:r>
              <a:rPr lang="en-IN" sz="2000" baseline="-25000" smtClean="0"/>
              <a:t>2</a:t>
            </a:r>
            <a:r>
              <a:rPr lang="en-IN" sz="2000" smtClean="0"/>
              <a:t>, N</a:t>
            </a:r>
            <a:r>
              <a:rPr lang="en-IN" sz="2000" baseline="-25000" smtClean="0"/>
              <a:t>2</a:t>
            </a:r>
            <a:r>
              <a:rPr lang="en-IN" sz="2000" smtClean="0"/>
              <a:t> and sometimes H</a:t>
            </a:r>
            <a:r>
              <a:rPr lang="en-IN" sz="2000" baseline="-25000" smtClean="0"/>
              <a:t>2</a:t>
            </a:r>
            <a:r>
              <a:rPr lang="en-IN" sz="2000" smtClean="0"/>
              <a:t>S, and SO</a:t>
            </a:r>
            <a:r>
              <a:rPr lang="en-IN" sz="2000" baseline="-25000" smtClean="0"/>
              <a:t>2</a:t>
            </a:r>
            <a:r>
              <a:rPr lang="en-IN" sz="2000" smtClean="0"/>
              <a:t> with </a:t>
            </a:r>
            <a:r>
              <a:rPr lang="en-IN" sz="2000" smtClean="0">
                <a:solidFill>
                  <a:srgbClr val="CC3300"/>
                </a:solidFill>
              </a:rPr>
              <a:t>very small percentage of O</a:t>
            </a:r>
            <a:r>
              <a:rPr lang="en-IN" sz="2000" baseline="-25000" smtClean="0">
                <a:solidFill>
                  <a:srgbClr val="CC3300"/>
                </a:solidFill>
              </a:rPr>
              <a:t>2</a:t>
            </a:r>
            <a:r>
              <a:rPr lang="en-IN" sz="2000" smtClean="0"/>
              <a:t>.</a:t>
            </a:r>
          </a:p>
          <a:p>
            <a:pPr algn="just" eaLnBrk="1" hangingPunct="1"/>
            <a:endParaRPr lang="en-US" sz="2000" smtClean="0"/>
          </a:p>
          <a:p>
            <a:pPr algn="just" eaLnBrk="1" hangingPunct="1"/>
            <a:r>
              <a:rPr lang="en-US" sz="2000" smtClean="0"/>
              <a:t>Composition of afterdamp depends upon </a:t>
            </a:r>
          </a:p>
          <a:p>
            <a:pPr marL="701675" lvl="2" indent="0" eaLnBrk="1" hangingPunct="1">
              <a:lnSpc>
                <a:spcPct val="130000"/>
              </a:lnSpc>
            </a:pPr>
            <a:r>
              <a:rPr lang="en-US" sz="2000" smtClean="0"/>
              <a:t>initial composition of the mine atmosphere before an explosion and </a:t>
            </a:r>
          </a:p>
          <a:p>
            <a:pPr marL="701675" lvl="2" indent="0" eaLnBrk="1" hangingPunct="1">
              <a:lnSpc>
                <a:spcPct val="130000"/>
              </a:lnSpc>
            </a:pPr>
            <a:r>
              <a:rPr lang="en-US" sz="2000" smtClean="0"/>
              <a:t>how the combustion has taken place. </a:t>
            </a:r>
          </a:p>
          <a:p>
            <a:pPr eaLnBrk="1" hangingPunct="1">
              <a:buFontTx/>
              <a:buNone/>
            </a:pPr>
            <a:endParaRPr lang="en-US" sz="2000" smtClean="0"/>
          </a:p>
          <a:p>
            <a:pPr eaLnBrk="1" hangingPunct="1"/>
            <a:r>
              <a:rPr lang="en-US" sz="2000" smtClean="0"/>
              <a:t>A common afterdamp mixture consists of</a:t>
            </a:r>
          </a:p>
          <a:p>
            <a:pPr algn="just" eaLnBrk="1" hangingPunct="1">
              <a:lnSpc>
                <a:spcPct val="110000"/>
              </a:lnSpc>
              <a:buFontTx/>
              <a:buNone/>
            </a:pPr>
            <a:r>
              <a:rPr lang="en-US" sz="2000" smtClean="0"/>
              <a:t>				O</a:t>
            </a:r>
            <a:r>
              <a:rPr lang="en-US" sz="2000" baseline="-25000" smtClean="0"/>
              <a:t>2</a:t>
            </a:r>
            <a:r>
              <a:rPr lang="en-US" sz="2000" smtClean="0"/>
              <a:t> 	- 5%</a:t>
            </a:r>
          </a:p>
          <a:p>
            <a:pPr algn="just" eaLnBrk="1" hangingPunct="1">
              <a:lnSpc>
                <a:spcPct val="110000"/>
              </a:lnSpc>
              <a:buFontTx/>
              <a:buNone/>
            </a:pPr>
            <a:r>
              <a:rPr lang="en-US" sz="2000" smtClean="0"/>
              <a:t>				N</a:t>
            </a:r>
            <a:r>
              <a:rPr lang="en-US" sz="2000" baseline="-25000" smtClean="0"/>
              <a:t>2</a:t>
            </a:r>
            <a:r>
              <a:rPr lang="en-US" sz="2000" smtClean="0"/>
              <a:t>	- 80-85%</a:t>
            </a:r>
          </a:p>
          <a:p>
            <a:pPr algn="just" eaLnBrk="1" hangingPunct="1">
              <a:lnSpc>
                <a:spcPct val="110000"/>
              </a:lnSpc>
              <a:buFontTx/>
              <a:buNone/>
            </a:pPr>
            <a:r>
              <a:rPr lang="en-US" sz="2000" smtClean="0"/>
              <a:t>				CH</a:t>
            </a:r>
            <a:r>
              <a:rPr lang="en-US" sz="2000" baseline="-25000" smtClean="0"/>
              <a:t>4</a:t>
            </a:r>
            <a:r>
              <a:rPr lang="en-US" sz="2000" smtClean="0"/>
              <a:t>	- 0.3 to 0.5%</a:t>
            </a:r>
          </a:p>
          <a:p>
            <a:pPr algn="just" eaLnBrk="1" hangingPunct="1">
              <a:lnSpc>
                <a:spcPct val="110000"/>
              </a:lnSpc>
              <a:buFontTx/>
              <a:buNone/>
            </a:pPr>
            <a:r>
              <a:rPr lang="en-US" sz="2000" smtClean="0"/>
              <a:t>				CO</a:t>
            </a:r>
            <a:r>
              <a:rPr lang="en-US" sz="2000" baseline="-25000" smtClean="0"/>
              <a:t>2</a:t>
            </a:r>
            <a:r>
              <a:rPr lang="en-US" sz="2000" smtClean="0"/>
              <a:t>	- 4-12% (generally 10%)</a:t>
            </a:r>
            <a:endParaRPr lang="en-GB" sz="2000" smtClean="0"/>
          </a:p>
          <a:p>
            <a:pPr algn="just" eaLnBrk="1" hangingPunct="1">
              <a:buFontTx/>
              <a:buNone/>
            </a:pPr>
            <a:endParaRPr lang="en-IN" sz="2000" smtClean="0"/>
          </a:p>
          <a:p>
            <a:pPr eaLnBrk="1" hangingPunct="1"/>
            <a:endParaRPr lang="en-IN" sz="20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0" y="0"/>
            <a:ext cx="9144000" cy="6858000"/>
          </a:xfrm>
        </p:spPr>
        <p:txBody>
          <a:bodyPr/>
          <a:lstStyle/>
          <a:p>
            <a:pPr marL="609600" indent="-609600" algn="ctr" eaLnBrk="1" hangingPunct="1">
              <a:buFontTx/>
              <a:buNone/>
            </a:pPr>
            <a:endParaRPr lang="en-US" sz="2400" b="1" smtClean="0">
              <a:latin typeface="Arial" charset="0"/>
            </a:endParaRPr>
          </a:p>
          <a:p>
            <a:pPr marL="609600" indent="-609600" algn="ctr" eaLnBrk="1" hangingPunct="1">
              <a:buFontTx/>
              <a:buNone/>
            </a:pPr>
            <a:r>
              <a:rPr lang="en-US" sz="2400" b="1" smtClean="0">
                <a:latin typeface="Arial" charset="0"/>
              </a:rPr>
              <a:t>OXYGEN (O</a:t>
            </a:r>
            <a:r>
              <a:rPr lang="en-US" sz="2400" b="1" baseline="-25000" smtClean="0">
                <a:latin typeface="Arial" charset="0"/>
              </a:rPr>
              <a:t>2</a:t>
            </a:r>
            <a:r>
              <a:rPr lang="en-US" sz="2400" b="1" smtClean="0">
                <a:latin typeface="Arial" charset="0"/>
              </a:rPr>
              <a:t>)</a:t>
            </a:r>
          </a:p>
          <a:p>
            <a:pPr marL="609600" indent="-609600" algn="just" eaLnBrk="1" hangingPunct="1">
              <a:buFontTx/>
              <a:buNone/>
            </a:pPr>
            <a:r>
              <a:rPr lang="en-US" sz="2000" b="1" smtClean="0">
                <a:latin typeface="Arial" charset="0"/>
              </a:rPr>
              <a:t>Properties of O</a:t>
            </a:r>
            <a:r>
              <a:rPr lang="en-US" sz="2000" b="1" baseline="-25000" smtClean="0">
                <a:latin typeface="Arial" charset="0"/>
              </a:rPr>
              <a:t>2</a:t>
            </a:r>
          </a:p>
          <a:p>
            <a:pPr marL="609600" indent="-609600" algn="just" eaLnBrk="1" hangingPunct="1">
              <a:buFontTx/>
              <a:buNone/>
            </a:pPr>
            <a:endParaRPr lang="en-US" sz="2000" b="1" baseline="-25000" smtClean="0">
              <a:latin typeface="Arial" charset="0"/>
            </a:endParaRPr>
          </a:p>
          <a:p>
            <a:pPr marL="609600" indent="-609600" algn="just" eaLnBrk="1" hangingPunct="1"/>
            <a:r>
              <a:rPr lang="en-US" sz="2000" smtClean="0">
                <a:latin typeface="Arial" charset="0"/>
              </a:rPr>
              <a:t>Colourless, odourless and tasteless.</a:t>
            </a:r>
          </a:p>
          <a:p>
            <a:pPr marL="609600" indent="-609600" algn="just" eaLnBrk="1" hangingPunct="1"/>
            <a:endParaRPr lang="en-US" sz="2000" smtClean="0">
              <a:latin typeface="Arial" charset="0"/>
            </a:endParaRPr>
          </a:p>
          <a:p>
            <a:pPr marL="609600" indent="-609600" algn="just" eaLnBrk="1" hangingPunct="1"/>
            <a:r>
              <a:rPr lang="en-US" sz="2000" smtClean="0">
                <a:latin typeface="Arial" charset="0"/>
              </a:rPr>
              <a:t>Most abundant on earth.</a:t>
            </a:r>
          </a:p>
          <a:p>
            <a:pPr marL="609600" indent="-609600" algn="just" eaLnBrk="1" hangingPunct="1"/>
            <a:endParaRPr lang="en-US" sz="2000" smtClean="0">
              <a:latin typeface="Arial" charset="0"/>
            </a:endParaRPr>
          </a:p>
          <a:p>
            <a:pPr marL="609600" indent="-609600" algn="just" eaLnBrk="1" hangingPunct="1"/>
            <a:r>
              <a:rPr lang="en-US" sz="2000" smtClean="0">
                <a:latin typeface="Arial" charset="0"/>
              </a:rPr>
              <a:t>Slightly soluble in water: 3% by volume at 20</a:t>
            </a:r>
            <a:r>
              <a:rPr lang="en-US" sz="2000" baseline="30000" smtClean="0">
                <a:latin typeface="Arial" charset="0"/>
              </a:rPr>
              <a:t>o</a:t>
            </a:r>
            <a:r>
              <a:rPr lang="en-US" sz="2000" smtClean="0">
                <a:latin typeface="Arial" charset="0"/>
              </a:rPr>
              <a:t>C, i. e.100 vol. of water dissolving only 3 vol. of O</a:t>
            </a:r>
            <a:r>
              <a:rPr lang="en-US" sz="2000" baseline="-25000" smtClean="0">
                <a:latin typeface="Arial" charset="0"/>
              </a:rPr>
              <a:t>2</a:t>
            </a:r>
          </a:p>
          <a:p>
            <a:pPr marL="609600" indent="-609600" algn="just" eaLnBrk="1" hangingPunct="1"/>
            <a:endParaRPr lang="en-US" sz="2000" smtClean="0">
              <a:latin typeface="Arial" charset="0"/>
            </a:endParaRPr>
          </a:p>
          <a:p>
            <a:pPr marL="609600" indent="-609600" algn="just" eaLnBrk="1" hangingPunct="1"/>
            <a:r>
              <a:rPr lang="en-US" sz="2000" smtClean="0">
                <a:latin typeface="Arial" charset="0"/>
              </a:rPr>
              <a:t>Its density is 1.428 kg/Nm</a:t>
            </a:r>
            <a:r>
              <a:rPr lang="en-US" sz="2000" baseline="30000" smtClean="0">
                <a:latin typeface="Arial" charset="0"/>
              </a:rPr>
              <a:t>3</a:t>
            </a:r>
          </a:p>
          <a:p>
            <a:pPr marL="609600" indent="-609600" algn="just" eaLnBrk="1" hangingPunct="1"/>
            <a:endParaRPr lang="en-US" sz="2000" baseline="30000" smtClean="0">
              <a:latin typeface="Arial" charset="0"/>
            </a:endParaRPr>
          </a:p>
          <a:p>
            <a:pPr marL="609600" indent="-609600" algn="just" eaLnBrk="1" hangingPunct="1"/>
            <a:r>
              <a:rPr lang="en-US" sz="2000" smtClean="0">
                <a:latin typeface="Arial" charset="0"/>
              </a:rPr>
              <a:t>Slightly heavier than air: Specific gravity is 1.1, i.e. 1.1 times heavier than air</a:t>
            </a:r>
          </a:p>
          <a:p>
            <a:pPr marL="609600" indent="-609600" algn="just" eaLnBrk="1" hangingPunct="1"/>
            <a:endParaRPr lang="en-US" sz="2000" smtClean="0">
              <a:latin typeface="Arial" charset="0"/>
            </a:endParaRPr>
          </a:p>
          <a:p>
            <a:pPr marL="609600" indent="-609600" algn="just" eaLnBrk="1" hangingPunct="1"/>
            <a:r>
              <a:rPr lang="en-US" sz="2000" smtClean="0">
                <a:latin typeface="Arial" charset="0"/>
              </a:rPr>
              <a:t>It supports life and combustion. </a:t>
            </a:r>
          </a:p>
          <a:p>
            <a:pPr marL="609600" indent="-609600" algn="just" eaLnBrk="1" hangingPunct="1"/>
            <a:endParaRPr lang="en-US" sz="2000" smtClean="0">
              <a:latin typeface="Arial" charset="0"/>
            </a:endParaRPr>
          </a:p>
          <a:p>
            <a:pPr marL="609600" indent="-609600" algn="just" eaLnBrk="1" hangingPunct="1"/>
            <a:r>
              <a:rPr lang="en-US" sz="2000" smtClean="0">
                <a:latin typeface="Arial" charset="0"/>
              </a:rPr>
              <a:t>Essential in any atmosphere where men work.</a:t>
            </a:r>
            <a:endParaRPr lang="en-GB" sz="2000"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0" y="0"/>
            <a:ext cx="9144000" cy="6858000"/>
          </a:xfrm>
        </p:spPr>
        <p:txBody>
          <a:bodyPr/>
          <a:lstStyle/>
          <a:p>
            <a:pPr algn="ctr" eaLnBrk="1" hangingPunct="1">
              <a:lnSpc>
                <a:spcPct val="90000"/>
              </a:lnSpc>
              <a:buFontTx/>
              <a:buNone/>
            </a:pPr>
            <a:endParaRPr lang="en-US" sz="2000" b="1" u="sng" smtClean="0">
              <a:latin typeface="Arial" charset="0"/>
            </a:endParaRPr>
          </a:p>
          <a:p>
            <a:pPr algn="ctr" eaLnBrk="1" hangingPunct="1">
              <a:lnSpc>
                <a:spcPct val="90000"/>
              </a:lnSpc>
              <a:buFontTx/>
              <a:buNone/>
            </a:pPr>
            <a:endParaRPr lang="en-US" sz="2000" b="1" u="sng" smtClean="0">
              <a:latin typeface="Arial" charset="0"/>
            </a:endParaRPr>
          </a:p>
          <a:p>
            <a:pPr algn="ctr" eaLnBrk="1" hangingPunct="1">
              <a:lnSpc>
                <a:spcPct val="90000"/>
              </a:lnSpc>
              <a:buFontTx/>
              <a:buNone/>
            </a:pPr>
            <a:r>
              <a:rPr lang="en-US" sz="2000" b="1" u="sng" smtClean="0">
                <a:latin typeface="Arial" charset="0"/>
              </a:rPr>
              <a:t>Causes of O</a:t>
            </a:r>
            <a:r>
              <a:rPr lang="en-US" sz="2000" b="1" u="sng" baseline="-25000" smtClean="0">
                <a:latin typeface="Arial" charset="0"/>
              </a:rPr>
              <a:t>2</a:t>
            </a:r>
            <a:r>
              <a:rPr lang="en-US" sz="2000" b="1" u="sng" smtClean="0">
                <a:latin typeface="Arial" charset="0"/>
              </a:rPr>
              <a:t> deficiency in mines</a:t>
            </a:r>
          </a:p>
          <a:p>
            <a:pPr eaLnBrk="1" hangingPunct="1">
              <a:lnSpc>
                <a:spcPct val="90000"/>
              </a:lnSpc>
              <a:buFontTx/>
              <a:buNone/>
            </a:pPr>
            <a:endParaRPr lang="en-US" sz="2000" b="1" u="sng" smtClean="0">
              <a:latin typeface="Arial" charset="0"/>
            </a:endParaRPr>
          </a:p>
          <a:p>
            <a:pPr eaLnBrk="1" hangingPunct="1">
              <a:lnSpc>
                <a:spcPct val="90000"/>
              </a:lnSpc>
              <a:buFontTx/>
              <a:buNone/>
            </a:pPr>
            <a:r>
              <a:rPr lang="en-US" sz="2000" b="1" i="1" smtClean="0">
                <a:latin typeface="Arial" charset="0"/>
              </a:rPr>
              <a:t>In mines, the O</a:t>
            </a:r>
            <a:r>
              <a:rPr lang="en-US" sz="2000" b="1" i="1" baseline="-25000" smtClean="0">
                <a:latin typeface="Arial" charset="0"/>
              </a:rPr>
              <a:t>2</a:t>
            </a:r>
            <a:r>
              <a:rPr lang="en-US" sz="2000" b="1" i="1" smtClean="0">
                <a:latin typeface="Arial" charset="0"/>
              </a:rPr>
              <a:t> content in mine air decreases due to </a:t>
            </a:r>
          </a:p>
          <a:p>
            <a:pPr eaLnBrk="1" hangingPunct="1">
              <a:lnSpc>
                <a:spcPct val="90000"/>
              </a:lnSpc>
              <a:buFontTx/>
              <a:buNone/>
            </a:pPr>
            <a:endParaRPr lang="en-US" sz="2000" b="1" i="1" smtClean="0">
              <a:latin typeface="Arial" charset="0"/>
            </a:endParaRPr>
          </a:p>
          <a:p>
            <a:pPr eaLnBrk="1" hangingPunct="1">
              <a:lnSpc>
                <a:spcPct val="90000"/>
              </a:lnSpc>
            </a:pPr>
            <a:r>
              <a:rPr lang="en-US" sz="2000" smtClean="0">
                <a:latin typeface="Arial" charset="0"/>
              </a:rPr>
              <a:t>Breathing of men</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Burning of flame safety lamps</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Dilution of strata gases</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Oxidation of organic and inorganic substances e. g. coal, timber and pyrites</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Decay of timber by fungus growth</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Mine fire or explosion </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Appearance of other gases in higher concentrations e. g. CO and CH</a:t>
            </a:r>
            <a:r>
              <a:rPr lang="en-US" sz="2000" baseline="-25000" smtClean="0">
                <a:latin typeface="Arial" charset="0"/>
              </a:rPr>
              <a:t>4</a:t>
            </a:r>
            <a:r>
              <a:rPr lang="en-US" sz="2000" smtClean="0">
                <a:latin typeface="Arial" charset="0"/>
              </a:rPr>
              <a:t>.</a:t>
            </a:r>
            <a:endParaRPr lang="en-IN" sz="2000" smtClean="0">
              <a:latin typeface="Arial" charset="0"/>
            </a:endParaRPr>
          </a:p>
          <a:p>
            <a:pPr eaLnBrk="1" hangingPunct="1">
              <a:lnSpc>
                <a:spcPct val="9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2000" smtClean="0">
                <a:solidFill>
                  <a:schemeClr val="tx1"/>
                </a:solidFill>
                <a:effectLst/>
                <a:latin typeface="Arial" charset="0"/>
              </a:rPr>
              <a:t>Table: O</a:t>
            </a:r>
            <a:r>
              <a:rPr lang="en-US" sz="2000" baseline="-25000" smtClean="0">
                <a:solidFill>
                  <a:schemeClr val="tx1"/>
                </a:solidFill>
                <a:effectLst/>
                <a:latin typeface="Arial" charset="0"/>
              </a:rPr>
              <a:t>2</a:t>
            </a:r>
            <a:r>
              <a:rPr lang="en-US" sz="2000" smtClean="0">
                <a:solidFill>
                  <a:schemeClr val="tx1"/>
                </a:solidFill>
                <a:effectLst/>
                <a:latin typeface="Arial" charset="0"/>
              </a:rPr>
              <a:t> Consumption at different work situation</a:t>
            </a:r>
            <a:endParaRPr lang="en-IN" sz="2000" smtClean="0">
              <a:solidFill>
                <a:schemeClr val="tx1"/>
              </a:solidFill>
              <a:effectLst/>
              <a:latin typeface="Arial" charset="0"/>
            </a:endParaRPr>
          </a:p>
        </p:txBody>
      </p:sp>
      <p:grpSp>
        <p:nvGrpSpPr>
          <p:cNvPr id="15363" name="Group 4"/>
          <p:cNvGrpSpPr>
            <a:grpSpLocks/>
          </p:cNvGrpSpPr>
          <p:nvPr/>
        </p:nvGrpSpPr>
        <p:grpSpPr bwMode="auto">
          <a:xfrm>
            <a:off x="611188" y="1773238"/>
            <a:ext cx="8064500" cy="4751387"/>
            <a:chOff x="-3" y="-3"/>
            <a:chExt cx="2572" cy="2764"/>
          </a:xfrm>
        </p:grpSpPr>
        <p:grpSp>
          <p:nvGrpSpPr>
            <p:cNvPr id="15364" name="Group 5"/>
            <p:cNvGrpSpPr>
              <a:grpSpLocks/>
            </p:cNvGrpSpPr>
            <p:nvPr/>
          </p:nvGrpSpPr>
          <p:grpSpPr bwMode="auto">
            <a:xfrm>
              <a:off x="0" y="0"/>
              <a:ext cx="2566" cy="2758"/>
              <a:chOff x="0" y="0"/>
              <a:chExt cx="2566" cy="2758"/>
            </a:xfrm>
          </p:grpSpPr>
          <p:grpSp>
            <p:nvGrpSpPr>
              <p:cNvPr id="15366" name="Group 6"/>
              <p:cNvGrpSpPr>
                <a:grpSpLocks/>
              </p:cNvGrpSpPr>
              <p:nvPr/>
            </p:nvGrpSpPr>
            <p:grpSpPr bwMode="auto">
              <a:xfrm>
                <a:off x="0" y="0"/>
                <a:ext cx="1353" cy="394"/>
                <a:chOff x="0" y="0"/>
                <a:chExt cx="1353" cy="394"/>
              </a:xfrm>
            </p:grpSpPr>
            <p:sp>
              <p:nvSpPr>
                <p:cNvPr id="15406" name="Rectangle 7"/>
                <p:cNvSpPr>
                  <a:spLocks noChangeArrowheads="1"/>
                </p:cNvSpPr>
                <p:nvPr/>
              </p:nvSpPr>
              <p:spPr bwMode="auto">
                <a:xfrm>
                  <a:off x="43" y="0"/>
                  <a:ext cx="1267" cy="394"/>
                </a:xfrm>
                <a:prstGeom prst="rect">
                  <a:avLst/>
                </a:prstGeom>
                <a:noFill/>
                <a:ln w="9525">
                  <a:noFill/>
                  <a:miter lim="800000"/>
                  <a:headEnd/>
                  <a:tailEnd/>
                </a:ln>
              </p:spPr>
              <p:txBody>
                <a:bodyPr/>
                <a:lstStyle/>
                <a:p>
                  <a:r>
                    <a:rPr lang="en-GB" sz="2000" b="1">
                      <a:latin typeface="Arial" charset="0"/>
                    </a:rPr>
                    <a:t>Nature of work </a:t>
                  </a:r>
                </a:p>
                <a:p>
                  <a:pPr eaLnBrk="0" hangingPunct="0"/>
                  <a:endParaRPr lang="en-GB" sz="2000" b="1">
                    <a:latin typeface="Times New Roman" pitchFamily="18" charset="0"/>
                  </a:endParaRPr>
                </a:p>
              </p:txBody>
            </p:sp>
            <p:sp>
              <p:nvSpPr>
                <p:cNvPr id="15407" name="Rectangle 8"/>
                <p:cNvSpPr>
                  <a:spLocks noChangeArrowheads="1"/>
                </p:cNvSpPr>
                <p:nvPr/>
              </p:nvSpPr>
              <p:spPr bwMode="auto">
                <a:xfrm>
                  <a:off x="0" y="0"/>
                  <a:ext cx="1353" cy="394"/>
                </a:xfrm>
                <a:prstGeom prst="rect">
                  <a:avLst/>
                </a:prstGeom>
                <a:noFill/>
                <a:ln w="7">
                  <a:solidFill>
                    <a:srgbClr val="A0A0A0"/>
                  </a:solidFill>
                  <a:miter lim="800000"/>
                  <a:headEnd/>
                  <a:tailEnd/>
                </a:ln>
              </p:spPr>
              <p:txBody>
                <a:bodyPr/>
                <a:lstStyle/>
                <a:p>
                  <a:endParaRPr lang="en-US"/>
                </a:p>
              </p:txBody>
            </p:sp>
          </p:grpSp>
          <p:grpSp>
            <p:nvGrpSpPr>
              <p:cNvPr id="15367" name="Group 9"/>
              <p:cNvGrpSpPr>
                <a:grpSpLocks/>
              </p:cNvGrpSpPr>
              <p:nvPr/>
            </p:nvGrpSpPr>
            <p:grpSpPr bwMode="auto">
              <a:xfrm>
                <a:off x="1353" y="0"/>
                <a:ext cx="1213" cy="394"/>
                <a:chOff x="1353" y="0"/>
                <a:chExt cx="1213" cy="394"/>
              </a:xfrm>
            </p:grpSpPr>
            <p:sp>
              <p:nvSpPr>
                <p:cNvPr id="15404" name="Rectangle 10"/>
                <p:cNvSpPr>
                  <a:spLocks noChangeArrowheads="1"/>
                </p:cNvSpPr>
                <p:nvPr/>
              </p:nvSpPr>
              <p:spPr bwMode="auto">
                <a:xfrm>
                  <a:off x="1396" y="0"/>
                  <a:ext cx="1127" cy="394"/>
                </a:xfrm>
                <a:prstGeom prst="rect">
                  <a:avLst/>
                </a:prstGeom>
                <a:noFill/>
                <a:ln w="9525">
                  <a:noFill/>
                  <a:miter lim="800000"/>
                  <a:headEnd/>
                  <a:tailEnd/>
                </a:ln>
              </p:spPr>
              <p:txBody>
                <a:bodyPr/>
                <a:lstStyle/>
                <a:p>
                  <a:r>
                    <a:rPr lang="en-GB" sz="2000" b="1">
                      <a:latin typeface="Arial" charset="0"/>
                    </a:rPr>
                    <a:t>O</a:t>
                  </a:r>
                  <a:r>
                    <a:rPr lang="en-GB" sz="2000" b="1" baseline="-30000">
                      <a:latin typeface="Arial" charset="0"/>
                    </a:rPr>
                    <a:t>2</a:t>
                  </a:r>
                  <a:r>
                    <a:rPr lang="en-GB" sz="2000" b="1">
                      <a:latin typeface="Arial" charset="0"/>
                    </a:rPr>
                    <a:t> consumed in lt/min</a:t>
                  </a:r>
                </a:p>
                <a:p>
                  <a:pPr eaLnBrk="0" hangingPunct="0"/>
                  <a:endParaRPr lang="en-GB" sz="2000">
                    <a:latin typeface="Times New Roman" pitchFamily="18" charset="0"/>
                  </a:endParaRPr>
                </a:p>
              </p:txBody>
            </p:sp>
            <p:sp>
              <p:nvSpPr>
                <p:cNvPr id="15405" name="Rectangle 11"/>
                <p:cNvSpPr>
                  <a:spLocks noChangeArrowheads="1"/>
                </p:cNvSpPr>
                <p:nvPr/>
              </p:nvSpPr>
              <p:spPr bwMode="auto">
                <a:xfrm>
                  <a:off x="1353" y="0"/>
                  <a:ext cx="1213" cy="394"/>
                </a:xfrm>
                <a:prstGeom prst="rect">
                  <a:avLst/>
                </a:prstGeom>
                <a:noFill/>
                <a:ln w="7">
                  <a:solidFill>
                    <a:srgbClr val="A0A0A0"/>
                  </a:solidFill>
                  <a:miter lim="800000"/>
                  <a:headEnd/>
                  <a:tailEnd/>
                </a:ln>
              </p:spPr>
              <p:txBody>
                <a:bodyPr/>
                <a:lstStyle/>
                <a:p>
                  <a:endParaRPr lang="en-US"/>
                </a:p>
              </p:txBody>
            </p:sp>
          </p:grpSp>
          <p:grpSp>
            <p:nvGrpSpPr>
              <p:cNvPr id="15368" name="Group 12"/>
              <p:cNvGrpSpPr>
                <a:grpSpLocks/>
              </p:cNvGrpSpPr>
              <p:nvPr/>
            </p:nvGrpSpPr>
            <p:grpSpPr bwMode="auto">
              <a:xfrm>
                <a:off x="0" y="394"/>
                <a:ext cx="1353" cy="394"/>
                <a:chOff x="0" y="394"/>
                <a:chExt cx="1353" cy="394"/>
              </a:xfrm>
            </p:grpSpPr>
            <p:sp>
              <p:nvSpPr>
                <p:cNvPr id="15402" name="Rectangle 13"/>
                <p:cNvSpPr>
                  <a:spLocks noChangeArrowheads="1"/>
                </p:cNvSpPr>
                <p:nvPr/>
              </p:nvSpPr>
              <p:spPr bwMode="auto">
                <a:xfrm>
                  <a:off x="43" y="394"/>
                  <a:ext cx="1267" cy="394"/>
                </a:xfrm>
                <a:prstGeom prst="rect">
                  <a:avLst/>
                </a:prstGeom>
                <a:noFill/>
                <a:ln w="9525">
                  <a:noFill/>
                  <a:miter lim="800000"/>
                  <a:headEnd/>
                  <a:tailEnd/>
                </a:ln>
              </p:spPr>
              <p:txBody>
                <a:bodyPr/>
                <a:lstStyle/>
                <a:p>
                  <a:r>
                    <a:rPr lang="en-GB" sz="2000">
                      <a:latin typeface="Arial" charset="0"/>
                    </a:rPr>
                    <a:t>Rest in bed</a:t>
                  </a:r>
                </a:p>
                <a:p>
                  <a:pPr eaLnBrk="0" hangingPunct="0"/>
                  <a:endParaRPr lang="en-GB" sz="2000">
                    <a:latin typeface="Times New Roman" pitchFamily="18" charset="0"/>
                  </a:endParaRPr>
                </a:p>
              </p:txBody>
            </p:sp>
            <p:sp>
              <p:nvSpPr>
                <p:cNvPr id="15403" name="Rectangle 14"/>
                <p:cNvSpPr>
                  <a:spLocks noChangeArrowheads="1"/>
                </p:cNvSpPr>
                <p:nvPr/>
              </p:nvSpPr>
              <p:spPr bwMode="auto">
                <a:xfrm>
                  <a:off x="0" y="394"/>
                  <a:ext cx="1353" cy="394"/>
                </a:xfrm>
                <a:prstGeom prst="rect">
                  <a:avLst/>
                </a:prstGeom>
                <a:noFill/>
                <a:ln w="7">
                  <a:solidFill>
                    <a:srgbClr val="A0A0A0"/>
                  </a:solidFill>
                  <a:miter lim="800000"/>
                  <a:headEnd/>
                  <a:tailEnd/>
                </a:ln>
              </p:spPr>
              <p:txBody>
                <a:bodyPr/>
                <a:lstStyle/>
                <a:p>
                  <a:endParaRPr lang="en-US"/>
                </a:p>
              </p:txBody>
            </p:sp>
          </p:grpSp>
          <p:grpSp>
            <p:nvGrpSpPr>
              <p:cNvPr id="15369" name="Group 15"/>
              <p:cNvGrpSpPr>
                <a:grpSpLocks/>
              </p:cNvGrpSpPr>
              <p:nvPr/>
            </p:nvGrpSpPr>
            <p:grpSpPr bwMode="auto">
              <a:xfrm>
                <a:off x="1353" y="394"/>
                <a:ext cx="1213" cy="394"/>
                <a:chOff x="1353" y="394"/>
                <a:chExt cx="1213" cy="394"/>
              </a:xfrm>
            </p:grpSpPr>
            <p:sp>
              <p:nvSpPr>
                <p:cNvPr id="15400" name="Rectangle 16"/>
                <p:cNvSpPr>
                  <a:spLocks noChangeArrowheads="1"/>
                </p:cNvSpPr>
                <p:nvPr/>
              </p:nvSpPr>
              <p:spPr bwMode="auto">
                <a:xfrm>
                  <a:off x="1396" y="394"/>
                  <a:ext cx="1127" cy="394"/>
                </a:xfrm>
                <a:prstGeom prst="rect">
                  <a:avLst/>
                </a:prstGeom>
                <a:noFill/>
                <a:ln w="9525">
                  <a:noFill/>
                  <a:miter lim="800000"/>
                  <a:headEnd/>
                  <a:tailEnd/>
                </a:ln>
              </p:spPr>
              <p:txBody>
                <a:bodyPr/>
                <a:lstStyle/>
                <a:p>
                  <a:r>
                    <a:rPr lang="en-GB" sz="2000">
                      <a:latin typeface="Arial" charset="0"/>
                    </a:rPr>
                    <a:t>0.237 lt/min.</a:t>
                  </a:r>
                </a:p>
                <a:p>
                  <a:pPr eaLnBrk="0" hangingPunct="0"/>
                  <a:endParaRPr lang="en-GB" sz="2000">
                    <a:latin typeface="Times New Roman" pitchFamily="18" charset="0"/>
                  </a:endParaRPr>
                </a:p>
              </p:txBody>
            </p:sp>
            <p:sp>
              <p:nvSpPr>
                <p:cNvPr id="15401" name="Rectangle 17"/>
                <p:cNvSpPr>
                  <a:spLocks noChangeArrowheads="1"/>
                </p:cNvSpPr>
                <p:nvPr/>
              </p:nvSpPr>
              <p:spPr bwMode="auto">
                <a:xfrm>
                  <a:off x="1353" y="394"/>
                  <a:ext cx="1213" cy="394"/>
                </a:xfrm>
                <a:prstGeom prst="rect">
                  <a:avLst/>
                </a:prstGeom>
                <a:noFill/>
                <a:ln w="7">
                  <a:solidFill>
                    <a:srgbClr val="A0A0A0"/>
                  </a:solidFill>
                  <a:miter lim="800000"/>
                  <a:headEnd/>
                  <a:tailEnd/>
                </a:ln>
              </p:spPr>
              <p:txBody>
                <a:bodyPr/>
                <a:lstStyle/>
                <a:p>
                  <a:endParaRPr lang="en-US"/>
                </a:p>
              </p:txBody>
            </p:sp>
          </p:grpSp>
          <p:grpSp>
            <p:nvGrpSpPr>
              <p:cNvPr id="15370" name="Group 18"/>
              <p:cNvGrpSpPr>
                <a:grpSpLocks/>
              </p:cNvGrpSpPr>
              <p:nvPr/>
            </p:nvGrpSpPr>
            <p:grpSpPr bwMode="auto">
              <a:xfrm>
                <a:off x="0" y="788"/>
                <a:ext cx="1353" cy="394"/>
                <a:chOff x="0" y="788"/>
                <a:chExt cx="1353" cy="394"/>
              </a:xfrm>
            </p:grpSpPr>
            <p:sp>
              <p:nvSpPr>
                <p:cNvPr id="15398" name="Rectangle 19"/>
                <p:cNvSpPr>
                  <a:spLocks noChangeArrowheads="1"/>
                </p:cNvSpPr>
                <p:nvPr/>
              </p:nvSpPr>
              <p:spPr bwMode="auto">
                <a:xfrm>
                  <a:off x="43" y="788"/>
                  <a:ext cx="1267" cy="394"/>
                </a:xfrm>
                <a:prstGeom prst="rect">
                  <a:avLst/>
                </a:prstGeom>
                <a:noFill/>
                <a:ln w="9525">
                  <a:noFill/>
                  <a:miter lim="800000"/>
                  <a:headEnd/>
                  <a:tailEnd/>
                </a:ln>
              </p:spPr>
              <p:txBody>
                <a:bodyPr/>
                <a:lstStyle/>
                <a:p>
                  <a:r>
                    <a:rPr lang="en-GB" sz="2000">
                      <a:latin typeface="Arial" charset="0"/>
                    </a:rPr>
                    <a:t>Rest standing</a:t>
                  </a:r>
                </a:p>
                <a:p>
                  <a:pPr eaLnBrk="0" hangingPunct="0"/>
                  <a:endParaRPr lang="en-GB" sz="2000">
                    <a:latin typeface="Times New Roman" pitchFamily="18" charset="0"/>
                  </a:endParaRPr>
                </a:p>
              </p:txBody>
            </p:sp>
            <p:sp>
              <p:nvSpPr>
                <p:cNvPr id="15399" name="Rectangle 20"/>
                <p:cNvSpPr>
                  <a:spLocks noChangeArrowheads="1"/>
                </p:cNvSpPr>
                <p:nvPr/>
              </p:nvSpPr>
              <p:spPr bwMode="auto">
                <a:xfrm>
                  <a:off x="0" y="788"/>
                  <a:ext cx="1353" cy="394"/>
                </a:xfrm>
                <a:prstGeom prst="rect">
                  <a:avLst/>
                </a:prstGeom>
                <a:noFill/>
                <a:ln w="7">
                  <a:solidFill>
                    <a:srgbClr val="A0A0A0"/>
                  </a:solidFill>
                  <a:miter lim="800000"/>
                  <a:headEnd/>
                  <a:tailEnd/>
                </a:ln>
              </p:spPr>
              <p:txBody>
                <a:bodyPr/>
                <a:lstStyle/>
                <a:p>
                  <a:endParaRPr lang="en-US"/>
                </a:p>
              </p:txBody>
            </p:sp>
          </p:grpSp>
          <p:grpSp>
            <p:nvGrpSpPr>
              <p:cNvPr id="15371" name="Group 21"/>
              <p:cNvGrpSpPr>
                <a:grpSpLocks/>
              </p:cNvGrpSpPr>
              <p:nvPr/>
            </p:nvGrpSpPr>
            <p:grpSpPr bwMode="auto">
              <a:xfrm>
                <a:off x="1353" y="788"/>
                <a:ext cx="1213" cy="394"/>
                <a:chOff x="1353" y="788"/>
                <a:chExt cx="1213" cy="394"/>
              </a:xfrm>
            </p:grpSpPr>
            <p:sp>
              <p:nvSpPr>
                <p:cNvPr id="15396" name="Rectangle 22"/>
                <p:cNvSpPr>
                  <a:spLocks noChangeArrowheads="1"/>
                </p:cNvSpPr>
                <p:nvPr/>
              </p:nvSpPr>
              <p:spPr bwMode="auto">
                <a:xfrm>
                  <a:off x="1396" y="788"/>
                  <a:ext cx="1127" cy="394"/>
                </a:xfrm>
                <a:prstGeom prst="rect">
                  <a:avLst/>
                </a:prstGeom>
                <a:noFill/>
                <a:ln w="9525">
                  <a:noFill/>
                  <a:miter lim="800000"/>
                  <a:headEnd/>
                  <a:tailEnd/>
                </a:ln>
              </p:spPr>
              <p:txBody>
                <a:bodyPr/>
                <a:lstStyle/>
                <a:p>
                  <a:r>
                    <a:rPr lang="en-GB" sz="2000">
                      <a:latin typeface="Arial" charset="0"/>
                    </a:rPr>
                    <a:t>0.328 lt/min.</a:t>
                  </a:r>
                </a:p>
                <a:p>
                  <a:pPr eaLnBrk="0" hangingPunct="0"/>
                  <a:endParaRPr lang="en-GB" sz="2000">
                    <a:latin typeface="Times New Roman" pitchFamily="18" charset="0"/>
                  </a:endParaRPr>
                </a:p>
              </p:txBody>
            </p:sp>
            <p:sp>
              <p:nvSpPr>
                <p:cNvPr id="15397" name="Rectangle 23"/>
                <p:cNvSpPr>
                  <a:spLocks noChangeArrowheads="1"/>
                </p:cNvSpPr>
                <p:nvPr/>
              </p:nvSpPr>
              <p:spPr bwMode="auto">
                <a:xfrm>
                  <a:off x="1353" y="788"/>
                  <a:ext cx="1213" cy="394"/>
                </a:xfrm>
                <a:prstGeom prst="rect">
                  <a:avLst/>
                </a:prstGeom>
                <a:noFill/>
                <a:ln w="7">
                  <a:solidFill>
                    <a:srgbClr val="A0A0A0"/>
                  </a:solidFill>
                  <a:miter lim="800000"/>
                  <a:headEnd/>
                  <a:tailEnd/>
                </a:ln>
              </p:spPr>
              <p:txBody>
                <a:bodyPr/>
                <a:lstStyle/>
                <a:p>
                  <a:endParaRPr lang="en-US"/>
                </a:p>
              </p:txBody>
            </p:sp>
          </p:grpSp>
          <p:grpSp>
            <p:nvGrpSpPr>
              <p:cNvPr id="15372" name="Group 24"/>
              <p:cNvGrpSpPr>
                <a:grpSpLocks/>
              </p:cNvGrpSpPr>
              <p:nvPr/>
            </p:nvGrpSpPr>
            <p:grpSpPr bwMode="auto">
              <a:xfrm>
                <a:off x="0" y="1182"/>
                <a:ext cx="1353" cy="394"/>
                <a:chOff x="0" y="1182"/>
                <a:chExt cx="1353" cy="394"/>
              </a:xfrm>
            </p:grpSpPr>
            <p:sp>
              <p:nvSpPr>
                <p:cNvPr id="15394" name="Rectangle 25"/>
                <p:cNvSpPr>
                  <a:spLocks noChangeArrowheads="1"/>
                </p:cNvSpPr>
                <p:nvPr/>
              </p:nvSpPr>
              <p:spPr bwMode="auto">
                <a:xfrm>
                  <a:off x="43" y="1182"/>
                  <a:ext cx="1267" cy="394"/>
                </a:xfrm>
                <a:prstGeom prst="rect">
                  <a:avLst/>
                </a:prstGeom>
                <a:noFill/>
                <a:ln w="9525">
                  <a:noFill/>
                  <a:miter lim="800000"/>
                  <a:headEnd/>
                  <a:tailEnd/>
                </a:ln>
              </p:spPr>
              <p:txBody>
                <a:bodyPr/>
                <a:lstStyle/>
                <a:p>
                  <a:r>
                    <a:rPr lang="en-GB" sz="2000">
                      <a:latin typeface="Arial" charset="0"/>
                    </a:rPr>
                    <a:t>Walking at 3.2 Km/hr</a:t>
                  </a:r>
                </a:p>
                <a:p>
                  <a:pPr eaLnBrk="0" hangingPunct="0"/>
                  <a:endParaRPr lang="en-GB" sz="2000">
                    <a:latin typeface="Times New Roman" pitchFamily="18" charset="0"/>
                  </a:endParaRPr>
                </a:p>
              </p:txBody>
            </p:sp>
            <p:sp>
              <p:nvSpPr>
                <p:cNvPr id="15395" name="Rectangle 26"/>
                <p:cNvSpPr>
                  <a:spLocks noChangeArrowheads="1"/>
                </p:cNvSpPr>
                <p:nvPr/>
              </p:nvSpPr>
              <p:spPr bwMode="auto">
                <a:xfrm>
                  <a:off x="0" y="1182"/>
                  <a:ext cx="1353" cy="394"/>
                </a:xfrm>
                <a:prstGeom prst="rect">
                  <a:avLst/>
                </a:prstGeom>
                <a:noFill/>
                <a:ln w="7">
                  <a:solidFill>
                    <a:srgbClr val="A0A0A0"/>
                  </a:solidFill>
                  <a:miter lim="800000"/>
                  <a:headEnd/>
                  <a:tailEnd/>
                </a:ln>
              </p:spPr>
              <p:txBody>
                <a:bodyPr/>
                <a:lstStyle/>
                <a:p>
                  <a:endParaRPr lang="en-US"/>
                </a:p>
              </p:txBody>
            </p:sp>
          </p:grpSp>
          <p:grpSp>
            <p:nvGrpSpPr>
              <p:cNvPr id="15373" name="Group 27"/>
              <p:cNvGrpSpPr>
                <a:grpSpLocks/>
              </p:cNvGrpSpPr>
              <p:nvPr/>
            </p:nvGrpSpPr>
            <p:grpSpPr bwMode="auto">
              <a:xfrm>
                <a:off x="1353" y="1182"/>
                <a:ext cx="1213" cy="394"/>
                <a:chOff x="1353" y="1182"/>
                <a:chExt cx="1213" cy="394"/>
              </a:xfrm>
            </p:grpSpPr>
            <p:sp>
              <p:nvSpPr>
                <p:cNvPr id="15392" name="Rectangle 28"/>
                <p:cNvSpPr>
                  <a:spLocks noChangeArrowheads="1"/>
                </p:cNvSpPr>
                <p:nvPr/>
              </p:nvSpPr>
              <p:spPr bwMode="auto">
                <a:xfrm>
                  <a:off x="1396" y="1182"/>
                  <a:ext cx="1127" cy="394"/>
                </a:xfrm>
                <a:prstGeom prst="rect">
                  <a:avLst/>
                </a:prstGeom>
                <a:noFill/>
                <a:ln w="9525">
                  <a:noFill/>
                  <a:miter lim="800000"/>
                  <a:headEnd/>
                  <a:tailEnd/>
                </a:ln>
              </p:spPr>
              <p:txBody>
                <a:bodyPr/>
                <a:lstStyle/>
                <a:p>
                  <a:r>
                    <a:rPr lang="en-GB" sz="2000">
                      <a:latin typeface="Arial" charset="0"/>
                    </a:rPr>
                    <a:t>0.780 lt/min.</a:t>
                  </a:r>
                </a:p>
                <a:p>
                  <a:pPr eaLnBrk="0" hangingPunct="0"/>
                  <a:endParaRPr lang="en-GB" sz="2000">
                    <a:latin typeface="Times New Roman" pitchFamily="18" charset="0"/>
                  </a:endParaRPr>
                </a:p>
              </p:txBody>
            </p:sp>
            <p:sp>
              <p:nvSpPr>
                <p:cNvPr id="15393" name="Rectangle 29"/>
                <p:cNvSpPr>
                  <a:spLocks noChangeArrowheads="1"/>
                </p:cNvSpPr>
                <p:nvPr/>
              </p:nvSpPr>
              <p:spPr bwMode="auto">
                <a:xfrm>
                  <a:off x="1353" y="1182"/>
                  <a:ext cx="1213" cy="394"/>
                </a:xfrm>
                <a:prstGeom prst="rect">
                  <a:avLst/>
                </a:prstGeom>
                <a:noFill/>
                <a:ln w="7">
                  <a:solidFill>
                    <a:srgbClr val="A0A0A0"/>
                  </a:solidFill>
                  <a:miter lim="800000"/>
                  <a:headEnd/>
                  <a:tailEnd/>
                </a:ln>
              </p:spPr>
              <p:txBody>
                <a:bodyPr/>
                <a:lstStyle/>
                <a:p>
                  <a:endParaRPr lang="en-US"/>
                </a:p>
              </p:txBody>
            </p:sp>
          </p:grpSp>
          <p:grpSp>
            <p:nvGrpSpPr>
              <p:cNvPr id="15374" name="Group 30"/>
              <p:cNvGrpSpPr>
                <a:grpSpLocks/>
              </p:cNvGrpSpPr>
              <p:nvPr/>
            </p:nvGrpSpPr>
            <p:grpSpPr bwMode="auto">
              <a:xfrm>
                <a:off x="0" y="1576"/>
                <a:ext cx="1353" cy="394"/>
                <a:chOff x="0" y="1576"/>
                <a:chExt cx="1353" cy="394"/>
              </a:xfrm>
            </p:grpSpPr>
            <p:sp>
              <p:nvSpPr>
                <p:cNvPr id="15390" name="Rectangle 31"/>
                <p:cNvSpPr>
                  <a:spLocks noChangeArrowheads="1"/>
                </p:cNvSpPr>
                <p:nvPr/>
              </p:nvSpPr>
              <p:spPr bwMode="auto">
                <a:xfrm>
                  <a:off x="43" y="1576"/>
                  <a:ext cx="1267" cy="394"/>
                </a:xfrm>
                <a:prstGeom prst="rect">
                  <a:avLst/>
                </a:prstGeom>
                <a:noFill/>
                <a:ln w="9525">
                  <a:noFill/>
                  <a:miter lim="800000"/>
                  <a:headEnd/>
                  <a:tailEnd/>
                </a:ln>
              </p:spPr>
              <p:txBody>
                <a:bodyPr/>
                <a:lstStyle/>
                <a:p>
                  <a:r>
                    <a:rPr lang="en-GB" sz="2000">
                      <a:latin typeface="Arial" charset="0"/>
                    </a:rPr>
                    <a:t>Walking at 6.4 Km/hr</a:t>
                  </a:r>
                </a:p>
                <a:p>
                  <a:pPr eaLnBrk="0" hangingPunct="0"/>
                  <a:endParaRPr lang="en-GB" sz="2000">
                    <a:latin typeface="Times New Roman" pitchFamily="18" charset="0"/>
                  </a:endParaRPr>
                </a:p>
              </p:txBody>
            </p:sp>
            <p:sp>
              <p:nvSpPr>
                <p:cNvPr id="15391" name="Rectangle 32"/>
                <p:cNvSpPr>
                  <a:spLocks noChangeArrowheads="1"/>
                </p:cNvSpPr>
                <p:nvPr/>
              </p:nvSpPr>
              <p:spPr bwMode="auto">
                <a:xfrm>
                  <a:off x="0" y="1576"/>
                  <a:ext cx="1353" cy="394"/>
                </a:xfrm>
                <a:prstGeom prst="rect">
                  <a:avLst/>
                </a:prstGeom>
                <a:noFill/>
                <a:ln w="7">
                  <a:solidFill>
                    <a:srgbClr val="A0A0A0"/>
                  </a:solidFill>
                  <a:miter lim="800000"/>
                  <a:headEnd/>
                  <a:tailEnd/>
                </a:ln>
              </p:spPr>
              <p:txBody>
                <a:bodyPr/>
                <a:lstStyle/>
                <a:p>
                  <a:endParaRPr lang="en-US"/>
                </a:p>
              </p:txBody>
            </p:sp>
          </p:grpSp>
          <p:grpSp>
            <p:nvGrpSpPr>
              <p:cNvPr id="15375" name="Group 33"/>
              <p:cNvGrpSpPr>
                <a:grpSpLocks/>
              </p:cNvGrpSpPr>
              <p:nvPr/>
            </p:nvGrpSpPr>
            <p:grpSpPr bwMode="auto">
              <a:xfrm>
                <a:off x="1353" y="1576"/>
                <a:ext cx="1213" cy="394"/>
                <a:chOff x="1353" y="1576"/>
                <a:chExt cx="1213" cy="394"/>
              </a:xfrm>
            </p:grpSpPr>
            <p:sp>
              <p:nvSpPr>
                <p:cNvPr id="15388" name="Rectangle 34"/>
                <p:cNvSpPr>
                  <a:spLocks noChangeArrowheads="1"/>
                </p:cNvSpPr>
                <p:nvPr/>
              </p:nvSpPr>
              <p:spPr bwMode="auto">
                <a:xfrm>
                  <a:off x="1396" y="1576"/>
                  <a:ext cx="1127" cy="394"/>
                </a:xfrm>
                <a:prstGeom prst="rect">
                  <a:avLst/>
                </a:prstGeom>
                <a:noFill/>
                <a:ln w="9525">
                  <a:noFill/>
                  <a:miter lim="800000"/>
                  <a:headEnd/>
                  <a:tailEnd/>
                </a:ln>
              </p:spPr>
              <p:txBody>
                <a:bodyPr/>
                <a:lstStyle/>
                <a:p>
                  <a:r>
                    <a:rPr lang="en-GB" sz="2000">
                      <a:latin typeface="Arial" charset="0"/>
                    </a:rPr>
                    <a:t>1.595 lt/min.</a:t>
                  </a:r>
                </a:p>
                <a:p>
                  <a:pPr eaLnBrk="0" hangingPunct="0"/>
                  <a:endParaRPr lang="en-GB" sz="2000">
                    <a:latin typeface="Times New Roman" pitchFamily="18" charset="0"/>
                  </a:endParaRPr>
                </a:p>
              </p:txBody>
            </p:sp>
            <p:sp>
              <p:nvSpPr>
                <p:cNvPr id="15389" name="Rectangle 35"/>
                <p:cNvSpPr>
                  <a:spLocks noChangeArrowheads="1"/>
                </p:cNvSpPr>
                <p:nvPr/>
              </p:nvSpPr>
              <p:spPr bwMode="auto">
                <a:xfrm>
                  <a:off x="1353" y="1576"/>
                  <a:ext cx="1213" cy="394"/>
                </a:xfrm>
                <a:prstGeom prst="rect">
                  <a:avLst/>
                </a:prstGeom>
                <a:noFill/>
                <a:ln w="7">
                  <a:solidFill>
                    <a:srgbClr val="A0A0A0"/>
                  </a:solidFill>
                  <a:miter lim="800000"/>
                  <a:headEnd/>
                  <a:tailEnd/>
                </a:ln>
              </p:spPr>
              <p:txBody>
                <a:bodyPr/>
                <a:lstStyle/>
                <a:p>
                  <a:endParaRPr lang="en-US"/>
                </a:p>
              </p:txBody>
            </p:sp>
          </p:grpSp>
          <p:grpSp>
            <p:nvGrpSpPr>
              <p:cNvPr id="15376" name="Group 36"/>
              <p:cNvGrpSpPr>
                <a:grpSpLocks/>
              </p:cNvGrpSpPr>
              <p:nvPr/>
            </p:nvGrpSpPr>
            <p:grpSpPr bwMode="auto">
              <a:xfrm>
                <a:off x="0" y="1970"/>
                <a:ext cx="1353" cy="394"/>
                <a:chOff x="0" y="1970"/>
                <a:chExt cx="1353" cy="394"/>
              </a:xfrm>
            </p:grpSpPr>
            <p:sp>
              <p:nvSpPr>
                <p:cNvPr id="15386" name="Rectangle 37"/>
                <p:cNvSpPr>
                  <a:spLocks noChangeArrowheads="1"/>
                </p:cNvSpPr>
                <p:nvPr/>
              </p:nvSpPr>
              <p:spPr bwMode="auto">
                <a:xfrm>
                  <a:off x="43" y="1970"/>
                  <a:ext cx="1267" cy="394"/>
                </a:xfrm>
                <a:prstGeom prst="rect">
                  <a:avLst/>
                </a:prstGeom>
                <a:noFill/>
                <a:ln w="9525">
                  <a:noFill/>
                  <a:miter lim="800000"/>
                  <a:headEnd/>
                  <a:tailEnd/>
                </a:ln>
              </p:spPr>
              <p:txBody>
                <a:bodyPr/>
                <a:lstStyle/>
                <a:p>
                  <a:r>
                    <a:rPr lang="en-GB" sz="2000">
                      <a:latin typeface="Arial" charset="0"/>
                    </a:rPr>
                    <a:t>Walking at 8.1 Km/hr or doing ordinary exercise</a:t>
                  </a:r>
                </a:p>
                <a:p>
                  <a:pPr eaLnBrk="0" hangingPunct="0"/>
                  <a:endParaRPr lang="en-GB" sz="2000">
                    <a:latin typeface="Times New Roman" pitchFamily="18" charset="0"/>
                  </a:endParaRPr>
                </a:p>
              </p:txBody>
            </p:sp>
            <p:sp>
              <p:nvSpPr>
                <p:cNvPr id="15387" name="Rectangle 38"/>
                <p:cNvSpPr>
                  <a:spLocks noChangeArrowheads="1"/>
                </p:cNvSpPr>
                <p:nvPr/>
              </p:nvSpPr>
              <p:spPr bwMode="auto">
                <a:xfrm>
                  <a:off x="0" y="1970"/>
                  <a:ext cx="1353" cy="394"/>
                </a:xfrm>
                <a:prstGeom prst="rect">
                  <a:avLst/>
                </a:prstGeom>
                <a:noFill/>
                <a:ln w="7">
                  <a:solidFill>
                    <a:srgbClr val="A0A0A0"/>
                  </a:solidFill>
                  <a:miter lim="800000"/>
                  <a:headEnd/>
                  <a:tailEnd/>
                </a:ln>
              </p:spPr>
              <p:txBody>
                <a:bodyPr/>
                <a:lstStyle/>
                <a:p>
                  <a:endParaRPr lang="en-US"/>
                </a:p>
              </p:txBody>
            </p:sp>
          </p:grpSp>
          <p:grpSp>
            <p:nvGrpSpPr>
              <p:cNvPr id="15377" name="Group 39"/>
              <p:cNvGrpSpPr>
                <a:grpSpLocks/>
              </p:cNvGrpSpPr>
              <p:nvPr/>
            </p:nvGrpSpPr>
            <p:grpSpPr bwMode="auto">
              <a:xfrm>
                <a:off x="1353" y="1970"/>
                <a:ext cx="1213" cy="394"/>
                <a:chOff x="1353" y="1970"/>
                <a:chExt cx="1213" cy="394"/>
              </a:xfrm>
            </p:grpSpPr>
            <p:sp>
              <p:nvSpPr>
                <p:cNvPr id="15384" name="Rectangle 40"/>
                <p:cNvSpPr>
                  <a:spLocks noChangeArrowheads="1"/>
                </p:cNvSpPr>
                <p:nvPr/>
              </p:nvSpPr>
              <p:spPr bwMode="auto">
                <a:xfrm>
                  <a:off x="1396" y="1970"/>
                  <a:ext cx="1127" cy="394"/>
                </a:xfrm>
                <a:prstGeom prst="rect">
                  <a:avLst/>
                </a:prstGeom>
                <a:noFill/>
                <a:ln w="9525">
                  <a:noFill/>
                  <a:miter lim="800000"/>
                  <a:headEnd/>
                  <a:tailEnd/>
                </a:ln>
              </p:spPr>
              <p:txBody>
                <a:bodyPr/>
                <a:lstStyle/>
                <a:p>
                  <a:r>
                    <a:rPr lang="en-GB" sz="2000">
                      <a:latin typeface="Arial" charset="0"/>
                    </a:rPr>
                    <a:t>2.543 lt/min.</a:t>
                  </a:r>
                </a:p>
                <a:p>
                  <a:pPr eaLnBrk="0" hangingPunct="0"/>
                  <a:endParaRPr lang="en-GB" sz="2000">
                    <a:latin typeface="Times New Roman" pitchFamily="18" charset="0"/>
                  </a:endParaRPr>
                </a:p>
              </p:txBody>
            </p:sp>
            <p:sp>
              <p:nvSpPr>
                <p:cNvPr id="15385" name="Rectangle 41"/>
                <p:cNvSpPr>
                  <a:spLocks noChangeArrowheads="1"/>
                </p:cNvSpPr>
                <p:nvPr/>
              </p:nvSpPr>
              <p:spPr bwMode="auto">
                <a:xfrm>
                  <a:off x="1353" y="1970"/>
                  <a:ext cx="1213" cy="394"/>
                </a:xfrm>
                <a:prstGeom prst="rect">
                  <a:avLst/>
                </a:prstGeom>
                <a:noFill/>
                <a:ln w="7">
                  <a:solidFill>
                    <a:srgbClr val="A0A0A0"/>
                  </a:solidFill>
                  <a:miter lim="800000"/>
                  <a:headEnd/>
                  <a:tailEnd/>
                </a:ln>
              </p:spPr>
              <p:txBody>
                <a:bodyPr/>
                <a:lstStyle/>
                <a:p>
                  <a:endParaRPr lang="en-US"/>
                </a:p>
              </p:txBody>
            </p:sp>
          </p:grpSp>
          <p:grpSp>
            <p:nvGrpSpPr>
              <p:cNvPr id="15378" name="Group 42"/>
              <p:cNvGrpSpPr>
                <a:grpSpLocks/>
              </p:cNvGrpSpPr>
              <p:nvPr/>
            </p:nvGrpSpPr>
            <p:grpSpPr bwMode="auto">
              <a:xfrm>
                <a:off x="0" y="2364"/>
                <a:ext cx="1353" cy="394"/>
                <a:chOff x="0" y="2364"/>
                <a:chExt cx="1353" cy="394"/>
              </a:xfrm>
            </p:grpSpPr>
            <p:sp>
              <p:nvSpPr>
                <p:cNvPr id="15382" name="Rectangle 43"/>
                <p:cNvSpPr>
                  <a:spLocks noChangeArrowheads="1"/>
                </p:cNvSpPr>
                <p:nvPr/>
              </p:nvSpPr>
              <p:spPr bwMode="auto">
                <a:xfrm>
                  <a:off x="43" y="2364"/>
                  <a:ext cx="1267" cy="394"/>
                </a:xfrm>
                <a:prstGeom prst="rect">
                  <a:avLst/>
                </a:prstGeom>
                <a:noFill/>
                <a:ln w="9525">
                  <a:noFill/>
                  <a:miter lim="800000"/>
                  <a:headEnd/>
                  <a:tailEnd/>
                </a:ln>
              </p:spPr>
              <p:txBody>
                <a:bodyPr/>
                <a:lstStyle/>
                <a:p>
                  <a:r>
                    <a:rPr lang="en-GB" sz="2000">
                      <a:latin typeface="Arial" charset="0"/>
                    </a:rPr>
                    <a:t>Extreme hard work</a:t>
                  </a:r>
                </a:p>
                <a:p>
                  <a:pPr eaLnBrk="0" hangingPunct="0"/>
                  <a:endParaRPr lang="en-GB" sz="2000">
                    <a:latin typeface="Times New Roman" pitchFamily="18" charset="0"/>
                  </a:endParaRPr>
                </a:p>
              </p:txBody>
            </p:sp>
            <p:sp>
              <p:nvSpPr>
                <p:cNvPr id="15383" name="Rectangle 44"/>
                <p:cNvSpPr>
                  <a:spLocks noChangeArrowheads="1"/>
                </p:cNvSpPr>
                <p:nvPr/>
              </p:nvSpPr>
              <p:spPr bwMode="auto">
                <a:xfrm>
                  <a:off x="0" y="2364"/>
                  <a:ext cx="1353" cy="394"/>
                </a:xfrm>
                <a:prstGeom prst="rect">
                  <a:avLst/>
                </a:prstGeom>
                <a:noFill/>
                <a:ln w="7">
                  <a:solidFill>
                    <a:srgbClr val="A0A0A0"/>
                  </a:solidFill>
                  <a:miter lim="800000"/>
                  <a:headEnd/>
                  <a:tailEnd/>
                </a:ln>
              </p:spPr>
              <p:txBody>
                <a:bodyPr/>
                <a:lstStyle/>
                <a:p>
                  <a:endParaRPr lang="en-US"/>
                </a:p>
              </p:txBody>
            </p:sp>
          </p:grpSp>
          <p:grpSp>
            <p:nvGrpSpPr>
              <p:cNvPr id="15379" name="Group 45"/>
              <p:cNvGrpSpPr>
                <a:grpSpLocks/>
              </p:cNvGrpSpPr>
              <p:nvPr/>
            </p:nvGrpSpPr>
            <p:grpSpPr bwMode="auto">
              <a:xfrm>
                <a:off x="1353" y="2364"/>
                <a:ext cx="1213" cy="394"/>
                <a:chOff x="1353" y="2364"/>
                <a:chExt cx="1213" cy="394"/>
              </a:xfrm>
            </p:grpSpPr>
            <p:sp>
              <p:nvSpPr>
                <p:cNvPr id="15380" name="Rectangle 46"/>
                <p:cNvSpPr>
                  <a:spLocks noChangeArrowheads="1"/>
                </p:cNvSpPr>
                <p:nvPr/>
              </p:nvSpPr>
              <p:spPr bwMode="auto">
                <a:xfrm>
                  <a:off x="1396" y="2364"/>
                  <a:ext cx="1127" cy="394"/>
                </a:xfrm>
                <a:prstGeom prst="rect">
                  <a:avLst/>
                </a:prstGeom>
                <a:noFill/>
                <a:ln w="9525">
                  <a:noFill/>
                  <a:miter lim="800000"/>
                  <a:headEnd/>
                  <a:tailEnd/>
                </a:ln>
              </p:spPr>
              <p:txBody>
                <a:bodyPr/>
                <a:lstStyle/>
                <a:p>
                  <a:r>
                    <a:rPr lang="en-GB" sz="2000">
                      <a:latin typeface="Arial" charset="0"/>
                    </a:rPr>
                    <a:t>4.0 lt/min.</a:t>
                  </a:r>
                </a:p>
                <a:p>
                  <a:pPr eaLnBrk="0" hangingPunct="0"/>
                  <a:endParaRPr lang="en-GB" sz="2000">
                    <a:latin typeface="Times New Roman" pitchFamily="18" charset="0"/>
                  </a:endParaRPr>
                </a:p>
              </p:txBody>
            </p:sp>
            <p:sp>
              <p:nvSpPr>
                <p:cNvPr id="15381" name="Rectangle 47"/>
                <p:cNvSpPr>
                  <a:spLocks noChangeArrowheads="1"/>
                </p:cNvSpPr>
                <p:nvPr/>
              </p:nvSpPr>
              <p:spPr bwMode="auto">
                <a:xfrm>
                  <a:off x="1353" y="2364"/>
                  <a:ext cx="1213" cy="394"/>
                </a:xfrm>
                <a:prstGeom prst="rect">
                  <a:avLst/>
                </a:prstGeom>
                <a:noFill/>
                <a:ln w="7">
                  <a:solidFill>
                    <a:srgbClr val="A0A0A0"/>
                  </a:solidFill>
                  <a:miter lim="800000"/>
                  <a:headEnd/>
                  <a:tailEnd/>
                </a:ln>
              </p:spPr>
              <p:txBody>
                <a:bodyPr/>
                <a:lstStyle/>
                <a:p>
                  <a:endParaRPr lang="en-US"/>
                </a:p>
              </p:txBody>
            </p:sp>
          </p:grpSp>
        </p:grpSp>
        <p:sp>
          <p:nvSpPr>
            <p:cNvPr id="15365" name="Rectangle 48"/>
            <p:cNvSpPr>
              <a:spLocks noChangeArrowheads="1"/>
            </p:cNvSpPr>
            <p:nvPr/>
          </p:nvSpPr>
          <p:spPr bwMode="auto">
            <a:xfrm>
              <a:off x="-3" y="-3"/>
              <a:ext cx="2572" cy="2764"/>
            </a:xfrm>
            <a:prstGeom prst="rect">
              <a:avLst/>
            </a:prstGeom>
            <a:noFill/>
            <a:ln w="9525">
              <a:solidFill>
                <a:srgbClr val="A0A0A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0" y="0"/>
            <a:ext cx="9144000" cy="6858000"/>
          </a:xfrm>
        </p:spPr>
        <p:txBody>
          <a:bodyPr/>
          <a:lstStyle/>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r>
              <a:rPr lang="en-US" sz="2000" b="1" u="sng" smtClean="0">
                <a:latin typeface="Arial" charset="0"/>
              </a:rPr>
              <a:t>Requirements of O</a:t>
            </a:r>
            <a:r>
              <a:rPr lang="en-US" sz="2000" b="1" u="sng" baseline="-25000" smtClean="0">
                <a:latin typeface="Arial" charset="0"/>
              </a:rPr>
              <a:t>2</a:t>
            </a:r>
            <a:r>
              <a:rPr lang="en-US" sz="2000" b="1" u="sng" smtClean="0">
                <a:latin typeface="Arial" charset="0"/>
              </a:rPr>
              <a:t> in mine air as per mining laws:</a:t>
            </a:r>
          </a:p>
          <a:p>
            <a:pPr eaLnBrk="1" hangingPunct="1">
              <a:buFontTx/>
              <a:buNone/>
            </a:pPr>
            <a:endParaRPr lang="en-US" sz="2000" b="1" u="sng" smtClean="0">
              <a:latin typeface="Arial" charset="0"/>
            </a:endParaRPr>
          </a:p>
          <a:p>
            <a:pPr eaLnBrk="1" hangingPunct="1"/>
            <a:r>
              <a:rPr lang="en-US" sz="2400" smtClean="0"/>
              <a:t>In India: Minimum 19%</a:t>
            </a:r>
          </a:p>
          <a:p>
            <a:pPr eaLnBrk="1" hangingPunct="1"/>
            <a:endParaRPr lang="en-US" sz="2400" smtClean="0"/>
          </a:p>
          <a:p>
            <a:pPr eaLnBrk="1" hangingPunct="1"/>
            <a:r>
              <a:rPr lang="en-US" sz="2400" smtClean="0"/>
              <a:t>In USA: Minimum 19.5%</a:t>
            </a:r>
          </a:p>
          <a:p>
            <a:pPr eaLnBrk="1" hangingPunct="1"/>
            <a:endParaRPr lang="en-US" sz="2400" smtClean="0"/>
          </a:p>
          <a:p>
            <a:pPr eaLnBrk="1" hangingPunct="1"/>
            <a:r>
              <a:rPr lang="en-US" sz="2400" smtClean="0"/>
              <a:t>In USSR Minimum 20%</a:t>
            </a:r>
            <a:endParaRPr lang="en-GB" sz="2400" smtClean="0"/>
          </a:p>
          <a:p>
            <a:pPr eaLnBrk="1" hangingPunct="1"/>
            <a:endParaRPr lang="en-IN"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0" y="0"/>
            <a:ext cx="9144000" cy="6858000"/>
          </a:xfrm>
        </p:spPr>
        <p:txBody>
          <a:bodyPr/>
          <a:lstStyle/>
          <a:p>
            <a:pPr eaLnBrk="1" hangingPunct="1">
              <a:lnSpc>
                <a:spcPct val="80000"/>
              </a:lnSpc>
              <a:buFontTx/>
              <a:buNone/>
            </a:pPr>
            <a:endParaRPr lang="en-US" sz="2000" b="1" smtClean="0">
              <a:latin typeface="Arial" charset="0"/>
            </a:endParaRPr>
          </a:p>
          <a:p>
            <a:pPr eaLnBrk="1" hangingPunct="1">
              <a:lnSpc>
                <a:spcPct val="80000"/>
              </a:lnSpc>
            </a:pPr>
            <a:r>
              <a:rPr lang="en-US" sz="2000" smtClean="0">
                <a:latin typeface="Arial" charset="0"/>
              </a:rPr>
              <a:t>Each 1% reduction in O</a:t>
            </a:r>
            <a:r>
              <a:rPr lang="en-US" sz="2000" baseline="-25000" smtClean="0">
                <a:latin typeface="Arial" charset="0"/>
              </a:rPr>
              <a:t>2</a:t>
            </a:r>
            <a:r>
              <a:rPr lang="en-US" sz="2000" smtClean="0">
                <a:latin typeface="Arial" charset="0"/>
              </a:rPr>
              <a:t>% results in about 30% less light from oil lamps.</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Flame safety lamps  extinguishes when O</a:t>
            </a:r>
            <a:r>
              <a:rPr lang="en-US" sz="2000" baseline="-25000" smtClean="0">
                <a:latin typeface="Arial" charset="0"/>
              </a:rPr>
              <a:t>2  </a:t>
            </a:r>
            <a:r>
              <a:rPr lang="en-US" sz="2000" smtClean="0">
                <a:latin typeface="Arial" charset="0"/>
              </a:rPr>
              <a:t>content falls to about 16%.</a:t>
            </a:r>
          </a:p>
          <a:p>
            <a:pPr eaLnBrk="1" hangingPunct="1">
              <a:lnSpc>
                <a:spcPct val="80000"/>
              </a:lnSpc>
              <a:buFontTx/>
              <a:buNone/>
            </a:pPr>
            <a:endParaRPr lang="en-US" sz="2000" b="1" smtClean="0">
              <a:latin typeface="Arial" charset="0"/>
            </a:endParaRPr>
          </a:p>
          <a:p>
            <a:pPr eaLnBrk="1" hangingPunct="1">
              <a:lnSpc>
                <a:spcPct val="80000"/>
              </a:lnSpc>
              <a:buFontTx/>
              <a:buNone/>
            </a:pPr>
            <a:endParaRPr lang="en-US" sz="2000" b="1" smtClean="0">
              <a:latin typeface="Arial" charset="0"/>
            </a:endParaRPr>
          </a:p>
          <a:p>
            <a:pPr eaLnBrk="1" hangingPunct="1">
              <a:lnSpc>
                <a:spcPct val="80000"/>
              </a:lnSpc>
              <a:buFontTx/>
              <a:buNone/>
            </a:pPr>
            <a:endParaRPr lang="en-US" sz="2000" b="1" smtClean="0">
              <a:latin typeface="Arial" charset="0"/>
            </a:endParaRPr>
          </a:p>
          <a:p>
            <a:pPr eaLnBrk="1" hangingPunct="1">
              <a:lnSpc>
                <a:spcPct val="80000"/>
              </a:lnSpc>
              <a:buFontTx/>
              <a:buNone/>
            </a:pPr>
            <a:r>
              <a:rPr lang="en-US" sz="2000" b="1" smtClean="0">
                <a:latin typeface="Arial" charset="0"/>
              </a:rPr>
              <a:t>PHYSIOLOGICAL EFFECTS OF O</a:t>
            </a:r>
            <a:r>
              <a:rPr lang="en-US" sz="2000" b="1" baseline="-25000" smtClean="0">
                <a:latin typeface="Arial" charset="0"/>
              </a:rPr>
              <a:t>2</a:t>
            </a:r>
            <a:r>
              <a:rPr lang="en-US" sz="2000" b="1" smtClean="0">
                <a:latin typeface="Arial" charset="0"/>
              </a:rPr>
              <a:t> DEFICIENCY</a:t>
            </a:r>
          </a:p>
          <a:p>
            <a:pPr eaLnBrk="1" hangingPunct="1">
              <a:lnSpc>
                <a:spcPct val="80000"/>
              </a:lnSpc>
            </a:pPr>
            <a:endParaRPr lang="en-US" sz="2000" smtClean="0">
              <a:latin typeface="Arial" charset="0"/>
            </a:endParaRP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Fall of O</a:t>
            </a:r>
            <a:r>
              <a:rPr lang="en-US" sz="2000" baseline="-25000" smtClean="0">
                <a:latin typeface="Arial" charset="0"/>
              </a:rPr>
              <a:t>2</a:t>
            </a:r>
            <a:r>
              <a:rPr lang="en-US" sz="2000" smtClean="0">
                <a:latin typeface="Arial" charset="0"/>
              </a:rPr>
              <a:t> from its usual level of 21% in the air to 18% does not represent any danger to human life.</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Human beings can survive in an atmosphere containing as low as 15% O</a:t>
            </a:r>
            <a:r>
              <a:rPr lang="en-US" sz="2000" baseline="-25000" smtClean="0">
                <a:latin typeface="Arial" charset="0"/>
              </a:rPr>
              <a:t>2</a:t>
            </a:r>
            <a:r>
              <a:rPr lang="en-US" sz="2000" smtClean="0">
                <a:latin typeface="Arial" charset="0"/>
              </a:rPr>
              <a:t>.</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Canaries or small birds can survive if O</a:t>
            </a:r>
            <a:r>
              <a:rPr lang="en-US" sz="2000" baseline="-25000" smtClean="0">
                <a:latin typeface="Arial" charset="0"/>
              </a:rPr>
              <a:t>2</a:t>
            </a:r>
            <a:r>
              <a:rPr lang="en-US" sz="2000" smtClean="0">
                <a:latin typeface="Arial" charset="0"/>
              </a:rPr>
              <a:t>% is as low as 8% and therefore, they are not good guides for sufficiency of O</a:t>
            </a:r>
            <a:r>
              <a:rPr lang="en-US" sz="2000" baseline="-25000" smtClean="0">
                <a:latin typeface="Arial" charset="0"/>
              </a:rPr>
              <a:t>2</a:t>
            </a:r>
            <a:r>
              <a:rPr lang="en-US" sz="2000" smtClean="0">
                <a:latin typeface="Arial" charset="0"/>
              </a:rPr>
              <a:t> for human beings.</a:t>
            </a:r>
            <a:endParaRPr lang="en-IN" sz="2000"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0" y="750888"/>
            <a:ext cx="9144000" cy="949325"/>
          </a:xfrm>
        </p:spPr>
        <p:txBody>
          <a:bodyPr/>
          <a:lstStyle/>
          <a:p>
            <a:pPr algn="just" eaLnBrk="1" hangingPunct="1"/>
            <a:r>
              <a:rPr lang="en-US" sz="2000" smtClean="0">
                <a:solidFill>
                  <a:schemeClr val="tx1"/>
                </a:solidFill>
                <a:effectLst/>
              </a:rPr>
              <a:t>Physiological effects of an O</a:t>
            </a:r>
            <a:r>
              <a:rPr lang="en-US" sz="2000" baseline="-25000" smtClean="0">
                <a:solidFill>
                  <a:schemeClr val="tx1"/>
                </a:solidFill>
                <a:effectLst/>
              </a:rPr>
              <a:t>2</a:t>
            </a:r>
            <a:r>
              <a:rPr lang="en-US" sz="2000" smtClean="0">
                <a:solidFill>
                  <a:schemeClr val="tx1"/>
                </a:solidFill>
                <a:effectLst/>
              </a:rPr>
              <a:t> deficient environment will vary from individual to individual and with the length of exposure </a:t>
            </a:r>
            <a:r>
              <a:rPr lang="en-IN" sz="2000" smtClean="0">
                <a:solidFill>
                  <a:schemeClr val="tx1"/>
                </a:solidFill>
                <a:effectLst/>
              </a:rPr>
              <a:t/>
            </a:r>
            <a:br>
              <a:rPr lang="en-IN" sz="2000" smtClean="0">
                <a:solidFill>
                  <a:schemeClr val="tx1"/>
                </a:solidFill>
                <a:effectLst/>
              </a:rPr>
            </a:br>
            <a:endParaRPr lang="en-IN" sz="2000" smtClean="0">
              <a:solidFill>
                <a:schemeClr val="tx1"/>
              </a:solidFill>
              <a:effectLst/>
            </a:endParaRPr>
          </a:p>
        </p:txBody>
      </p:sp>
      <p:graphicFrame>
        <p:nvGraphicFramePr>
          <p:cNvPr id="25701" name="Group 101"/>
          <p:cNvGraphicFramePr>
            <a:graphicFrameLocks noGrp="1"/>
          </p:cNvGraphicFramePr>
          <p:nvPr>
            <p:ph type="tbl" idx="1"/>
          </p:nvPr>
        </p:nvGraphicFramePr>
        <p:xfrm>
          <a:off x="539750" y="1600200"/>
          <a:ext cx="8353425" cy="3660142"/>
        </p:xfrm>
        <a:graphic>
          <a:graphicData uri="http://schemas.openxmlformats.org/drawingml/2006/table">
            <a:tbl>
              <a:tblPr/>
              <a:tblGrid>
                <a:gridCol w="1944688"/>
                <a:gridCol w="6408737"/>
              </a:tblGrid>
              <a:tr h="525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Times New Roman" pitchFamily="18" charset="0"/>
                        </a:rPr>
                        <a:t>Conc. of O</a:t>
                      </a:r>
                      <a:r>
                        <a:rPr kumimoji="0" lang="en-GB" sz="2000" b="1" i="0" u="none" strike="noStrike" cap="none" normalizeH="0" baseline="-30000" smtClean="0">
                          <a:ln>
                            <a:noFill/>
                          </a:ln>
                          <a:solidFill>
                            <a:schemeClr val="tx1"/>
                          </a:solidFill>
                          <a:effectLst/>
                          <a:latin typeface="Arial" charset="0"/>
                          <a:cs typeface="Times New Roman" pitchFamily="18" charset="0"/>
                        </a:rPr>
                        <a:t>2</a:t>
                      </a:r>
                      <a:r>
                        <a:rPr kumimoji="0" lang="en-GB" sz="2000" b="1" i="0" u="none" strike="noStrike" cap="none" normalizeH="0" baseline="0" smtClean="0">
                          <a:ln>
                            <a:noFill/>
                          </a:ln>
                          <a:solidFill>
                            <a:schemeClr val="tx1"/>
                          </a:solidFill>
                          <a:effectLst/>
                          <a:latin typeface="Arial"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Times New Roman" pitchFamily="18" charset="0"/>
                        </a:rPr>
                        <a:t>(% by volume)</a:t>
                      </a:r>
                      <a:endParaRPr kumimoji="0" lang="en-GB"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Times New Roman" pitchFamily="18" charset="0"/>
                        </a:rPr>
                        <a:t>Physiological effect</a:t>
                      </a:r>
                      <a:endParaRPr kumimoji="0" lang="en-GB"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17</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Faster and deeper breathing </a:t>
                      </a:r>
                      <a:endParaRPr kumimoji="0" lang="en-GB"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15</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Dizziness, buzzing in ears and rapid heartbeat</a:t>
                      </a:r>
                      <a:endParaRPr kumimoji="0" lang="en-GB"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13</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May lose consciousness with prolonged exposure</a:t>
                      </a:r>
                      <a:endParaRPr kumimoji="0" lang="en-GB"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9</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Fainting, unconsciousness </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7</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Life endangered</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6</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Convulsive movements and death </a:t>
                      </a:r>
                      <a:endParaRPr kumimoji="0" lang="en-GB"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0" y="0"/>
            <a:ext cx="9144000" cy="6858000"/>
          </a:xfrm>
        </p:spPr>
        <p:txBody>
          <a:bodyPr/>
          <a:lstStyle/>
          <a:p>
            <a:pPr algn="ctr" eaLnBrk="1" hangingPunct="1">
              <a:buFontTx/>
              <a:buNone/>
            </a:pPr>
            <a:r>
              <a:rPr lang="en-US" sz="2400" b="1" u="sng" smtClean="0"/>
              <a:t>NITROGEN</a:t>
            </a:r>
          </a:p>
          <a:p>
            <a:pPr algn="just" eaLnBrk="1" hangingPunct="1">
              <a:buFontTx/>
              <a:buNone/>
            </a:pPr>
            <a:r>
              <a:rPr lang="en-US" sz="2000" b="1" smtClean="0">
                <a:latin typeface="Arial" charset="0"/>
              </a:rPr>
              <a:t>Properties of N</a:t>
            </a:r>
            <a:r>
              <a:rPr lang="en-US" sz="2000" b="1" baseline="-25000" smtClean="0">
                <a:latin typeface="Arial" charset="0"/>
              </a:rPr>
              <a:t>2</a:t>
            </a:r>
          </a:p>
          <a:p>
            <a:pPr algn="just" eaLnBrk="1" hangingPunct="1">
              <a:buFontTx/>
              <a:buNone/>
            </a:pPr>
            <a:endParaRPr lang="en-US" sz="2000" b="1" baseline="-25000" smtClean="0">
              <a:latin typeface="Arial" charset="0"/>
            </a:endParaRPr>
          </a:p>
          <a:p>
            <a:pPr algn="just" eaLnBrk="1" hangingPunct="1"/>
            <a:r>
              <a:rPr lang="en-US" sz="2000" smtClean="0">
                <a:latin typeface="Arial" charset="0"/>
              </a:rPr>
              <a:t>Quite abundant in atmospheric air comprising about 4/5</a:t>
            </a:r>
            <a:r>
              <a:rPr lang="en-US" sz="2000" baseline="30000" smtClean="0">
                <a:latin typeface="Arial" charset="0"/>
              </a:rPr>
              <a:t>th</a:t>
            </a:r>
            <a:r>
              <a:rPr lang="en-US" sz="2000" smtClean="0">
                <a:latin typeface="Arial" charset="0"/>
              </a:rPr>
              <a:t> of the atmosphere.</a:t>
            </a:r>
          </a:p>
          <a:p>
            <a:pPr algn="just" eaLnBrk="1" hangingPunct="1"/>
            <a:endParaRPr lang="en-US" sz="2000" smtClean="0">
              <a:latin typeface="Arial" charset="0"/>
            </a:endParaRPr>
          </a:p>
          <a:p>
            <a:pPr algn="just" eaLnBrk="1" hangingPunct="1"/>
            <a:r>
              <a:rPr lang="en-US" sz="2000" smtClean="0">
                <a:latin typeface="Arial" charset="0"/>
              </a:rPr>
              <a:t>Colourless, odourless and tasteless gas. </a:t>
            </a:r>
          </a:p>
          <a:p>
            <a:pPr algn="just" eaLnBrk="1" hangingPunct="1"/>
            <a:endParaRPr lang="en-US" sz="2000" smtClean="0">
              <a:latin typeface="Arial" charset="0"/>
            </a:endParaRPr>
          </a:p>
          <a:p>
            <a:pPr algn="just" eaLnBrk="1" hangingPunct="1"/>
            <a:r>
              <a:rPr lang="en-US" sz="2000" smtClean="0">
                <a:latin typeface="Arial" charset="0"/>
              </a:rPr>
              <a:t> It is nearly as heavy as air with Sp. Gravity 0.967.</a:t>
            </a:r>
          </a:p>
          <a:p>
            <a:pPr algn="just" eaLnBrk="1" hangingPunct="1"/>
            <a:endParaRPr lang="en-US" sz="2000" smtClean="0">
              <a:latin typeface="Arial" charset="0"/>
            </a:endParaRPr>
          </a:p>
          <a:p>
            <a:pPr algn="just" eaLnBrk="1" hangingPunct="1"/>
            <a:r>
              <a:rPr lang="en-US" sz="2000" smtClean="0">
                <a:latin typeface="Arial" charset="0"/>
              </a:rPr>
              <a:t>Practically insoluble in water: 100 vol. of water dissolving only 1.8 vol. of N</a:t>
            </a:r>
            <a:r>
              <a:rPr lang="en-US" sz="2000" baseline="-25000" smtClean="0">
                <a:latin typeface="Arial" charset="0"/>
              </a:rPr>
              <a:t>2</a:t>
            </a:r>
            <a:r>
              <a:rPr lang="en-US" sz="2000" smtClean="0">
                <a:latin typeface="Arial" charset="0"/>
              </a:rPr>
              <a:t> at 15 </a:t>
            </a:r>
            <a:r>
              <a:rPr lang="en-US" sz="2000" baseline="30000" smtClean="0">
                <a:latin typeface="Arial" charset="0"/>
              </a:rPr>
              <a:t>0</a:t>
            </a:r>
            <a:r>
              <a:rPr lang="en-US" sz="2000" smtClean="0">
                <a:latin typeface="Arial" charset="0"/>
              </a:rPr>
              <a:t>C.</a:t>
            </a:r>
            <a:endParaRPr lang="en-GB" sz="2000" smtClean="0">
              <a:latin typeface="Arial" charset="0"/>
            </a:endParaRPr>
          </a:p>
          <a:p>
            <a:pPr algn="just" eaLnBrk="1" hangingPunct="1"/>
            <a:endParaRPr lang="en-US" sz="2000" smtClean="0">
              <a:latin typeface="Arial" charset="0"/>
            </a:endParaRPr>
          </a:p>
          <a:p>
            <a:pPr algn="just" eaLnBrk="1" hangingPunct="1"/>
            <a:r>
              <a:rPr lang="en-US" sz="2000" smtClean="0">
                <a:latin typeface="Arial" charset="0"/>
              </a:rPr>
              <a:t>It is inert: Neither burns nor support life or combustion </a:t>
            </a:r>
          </a:p>
          <a:p>
            <a:pPr algn="just" eaLnBrk="1" hangingPunct="1"/>
            <a:endParaRPr lang="en-US" sz="1600" smtClean="0">
              <a:latin typeface="Arial" charset="0"/>
            </a:endParaRPr>
          </a:p>
          <a:p>
            <a:pPr algn="just" eaLnBrk="1" hangingPunct="1"/>
            <a:r>
              <a:rPr lang="en-US" sz="2000" smtClean="0">
                <a:latin typeface="Arial" charset="0"/>
              </a:rPr>
              <a:t> It is important for the growth of plant and animal tissues.</a:t>
            </a:r>
          </a:p>
          <a:p>
            <a:pPr algn="just" eaLnBrk="1" hangingPunct="1"/>
            <a:endParaRPr lang="en-US" sz="1800" smtClean="0">
              <a:latin typeface="Arial" charset="0"/>
            </a:endParaRPr>
          </a:p>
          <a:p>
            <a:pPr algn="just" eaLnBrk="1" hangingPunct="1"/>
            <a:r>
              <a:rPr lang="en-US" sz="2000" smtClean="0">
                <a:latin typeface="Arial" charset="0"/>
              </a:rPr>
              <a:t>It does not undergo any alteration in the process of breathing.</a:t>
            </a:r>
          </a:p>
          <a:p>
            <a:pPr algn="just" eaLnBrk="1" hangingPunct="1"/>
            <a:endParaRPr lang="en-US" sz="1800" smtClean="0">
              <a:latin typeface="Arial" charset="0"/>
            </a:endParaRPr>
          </a:p>
          <a:p>
            <a:pPr algn="just" eaLnBrk="1" hangingPunct="1"/>
            <a:r>
              <a:rPr lang="en-US" sz="2000" smtClean="0">
                <a:latin typeface="Arial" charset="0"/>
              </a:rPr>
              <a:t>Nitrogen is sometimes used for quenching underground fires.</a:t>
            </a:r>
            <a:endParaRPr lang="en-IN" sz="200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0"/>
            <a:ext cx="9144000" cy="6858000"/>
          </a:xfrm>
        </p:spPr>
        <p:txBody>
          <a:bodyPr/>
          <a:lstStyle/>
          <a:p>
            <a:pPr eaLnBrk="1" hangingPunct="1">
              <a:buFontTx/>
              <a:buNone/>
            </a:pPr>
            <a:endParaRPr lang="en-US" sz="2000" b="1" smtClean="0">
              <a:latin typeface="Arial" charset="0"/>
            </a:endParaRPr>
          </a:p>
          <a:p>
            <a:pPr eaLnBrk="1" hangingPunct="1">
              <a:buFontTx/>
              <a:buNone/>
            </a:pPr>
            <a:endParaRPr lang="en-US" sz="2000" b="1" smtClean="0">
              <a:latin typeface="Arial" charset="0"/>
            </a:endParaRPr>
          </a:p>
          <a:p>
            <a:pPr eaLnBrk="1" hangingPunct="1">
              <a:buFontTx/>
              <a:buNone/>
            </a:pPr>
            <a:endParaRPr lang="en-US" sz="2000" b="1" smtClean="0">
              <a:latin typeface="Arial" charset="0"/>
            </a:endParaRPr>
          </a:p>
          <a:p>
            <a:pPr eaLnBrk="1" hangingPunct="1">
              <a:buFontTx/>
              <a:buNone/>
            </a:pPr>
            <a:r>
              <a:rPr lang="en-US" sz="2000" b="1" smtClean="0">
                <a:latin typeface="Arial" charset="0"/>
              </a:rPr>
              <a:t>Occurrences of N</a:t>
            </a:r>
            <a:r>
              <a:rPr lang="en-US" sz="2000" b="1" baseline="-25000" smtClean="0">
                <a:latin typeface="Arial" charset="0"/>
              </a:rPr>
              <a:t>2</a:t>
            </a:r>
          </a:p>
          <a:p>
            <a:pPr eaLnBrk="1" hangingPunct="1">
              <a:buFontTx/>
              <a:buNone/>
            </a:pPr>
            <a:endParaRPr lang="en-US" sz="2000" b="1" smtClean="0">
              <a:latin typeface="Arial" charset="0"/>
            </a:endParaRPr>
          </a:p>
          <a:p>
            <a:pPr eaLnBrk="1" hangingPunct="1"/>
            <a:r>
              <a:rPr lang="en-US" sz="2000" smtClean="0">
                <a:latin typeface="Arial" charset="0"/>
              </a:rPr>
              <a:t>Decomposition of organic substances</a:t>
            </a:r>
          </a:p>
          <a:p>
            <a:pPr eaLnBrk="1" hangingPunct="1"/>
            <a:endParaRPr lang="en-US" sz="2000" smtClean="0">
              <a:latin typeface="Arial" charset="0"/>
            </a:endParaRPr>
          </a:p>
          <a:p>
            <a:pPr eaLnBrk="1" hangingPunct="1"/>
            <a:r>
              <a:rPr lang="en-US" sz="2000" smtClean="0">
                <a:latin typeface="Arial" charset="0"/>
              </a:rPr>
              <a:t>Blasting with explosives – NG base</a:t>
            </a:r>
          </a:p>
          <a:p>
            <a:pPr eaLnBrk="1" hangingPunct="1"/>
            <a:endParaRPr lang="en-US" sz="2000" smtClean="0">
              <a:latin typeface="Arial" charset="0"/>
            </a:endParaRPr>
          </a:p>
          <a:p>
            <a:pPr eaLnBrk="1" hangingPunct="1"/>
            <a:r>
              <a:rPr lang="en-US" sz="2000" smtClean="0">
                <a:latin typeface="Arial" charset="0"/>
              </a:rPr>
              <a:t>No bad effect at high concentration – leads O</a:t>
            </a:r>
            <a:r>
              <a:rPr lang="en-US" sz="2000" baseline="-25000" smtClean="0">
                <a:latin typeface="Arial" charset="0"/>
              </a:rPr>
              <a:t>2</a:t>
            </a:r>
            <a:r>
              <a:rPr lang="en-US" sz="2000" smtClean="0">
                <a:latin typeface="Arial" charset="0"/>
              </a:rPr>
              <a:t> deff. with consequent physiological effect.</a:t>
            </a:r>
            <a:endParaRPr lang="en-GB" sz="2000" smtClean="0">
              <a:latin typeface="Arial" charset="0"/>
            </a:endParaRPr>
          </a:p>
          <a:p>
            <a:pPr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0" y="0"/>
            <a:ext cx="9144000" cy="6858000"/>
          </a:xfrm>
        </p:spPr>
        <p:txBody>
          <a:bodyPr/>
          <a:lstStyle/>
          <a:p>
            <a:pPr algn="ctr" eaLnBrk="1" hangingPunct="1">
              <a:lnSpc>
                <a:spcPct val="90000"/>
              </a:lnSpc>
              <a:buFontTx/>
              <a:buNone/>
            </a:pPr>
            <a:r>
              <a:rPr lang="en-US" sz="2000" b="1" u="sng" smtClean="0">
                <a:solidFill>
                  <a:srgbClr val="FF5050"/>
                </a:solidFill>
                <a:latin typeface="Arial" charset="0"/>
              </a:rPr>
              <a:t> </a:t>
            </a:r>
          </a:p>
          <a:p>
            <a:pPr algn="ctr" eaLnBrk="1" hangingPunct="1">
              <a:lnSpc>
                <a:spcPct val="90000"/>
              </a:lnSpc>
              <a:buFontTx/>
              <a:buNone/>
            </a:pPr>
            <a:endParaRPr lang="en-US" sz="2000" b="1" u="sng" smtClean="0">
              <a:solidFill>
                <a:srgbClr val="FF5050"/>
              </a:solidFill>
              <a:latin typeface="Arial" charset="0"/>
            </a:endParaRPr>
          </a:p>
          <a:p>
            <a:pPr algn="ctr" eaLnBrk="1" hangingPunct="1">
              <a:lnSpc>
                <a:spcPct val="90000"/>
              </a:lnSpc>
              <a:buFontTx/>
              <a:buNone/>
            </a:pPr>
            <a:r>
              <a:rPr lang="en-US" sz="2000" b="1" u="sng" smtClean="0">
                <a:latin typeface="Arial" charset="0"/>
              </a:rPr>
              <a:t>CARBON DIOXIDE (CO</a:t>
            </a:r>
            <a:r>
              <a:rPr lang="en-US" sz="2000" b="1" u="sng" baseline="-25000" smtClean="0">
                <a:latin typeface="Arial" charset="0"/>
              </a:rPr>
              <a:t>2</a:t>
            </a:r>
            <a:r>
              <a:rPr lang="en-US" sz="2000" b="1" u="sng" smtClean="0">
                <a:latin typeface="Arial" charset="0"/>
              </a:rPr>
              <a:t>)</a:t>
            </a:r>
          </a:p>
          <a:p>
            <a:pPr eaLnBrk="1" hangingPunct="1">
              <a:lnSpc>
                <a:spcPct val="90000"/>
              </a:lnSpc>
              <a:buFontTx/>
              <a:buNone/>
            </a:pPr>
            <a:endParaRPr lang="en-US" sz="2000" b="1" u="sng" smtClean="0">
              <a:latin typeface="Arial" charset="0"/>
            </a:endParaRPr>
          </a:p>
          <a:p>
            <a:pPr eaLnBrk="1" hangingPunct="1">
              <a:lnSpc>
                <a:spcPct val="90000"/>
              </a:lnSpc>
              <a:buFontTx/>
              <a:buNone/>
            </a:pPr>
            <a:r>
              <a:rPr lang="en-US" sz="2000" b="1" smtClean="0">
                <a:latin typeface="Arial" charset="0"/>
              </a:rPr>
              <a:t>Physical Properties:</a:t>
            </a:r>
          </a:p>
          <a:p>
            <a:pPr eaLnBrk="1" hangingPunct="1">
              <a:lnSpc>
                <a:spcPct val="90000"/>
              </a:lnSpc>
            </a:pPr>
            <a:endParaRPr lang="en-US" sz="2000" b="1" smtClean="0">
              <a:latin typeface="Arial" charset="0"/>
            </a:endParaRPr>
          </a:p>
          <a:p>
            <a:pPr eaLnBrk="1" hangingPunct="1">
              <a:lnSpc>
                <a:spcPct val="90000"/>
              </a:lnSpc>
            </a:pPr>
            <a:r>
              <a:rPr lang="en-US" sz="2000" smtClean="0">
                <a:latin typeface="Arial" charset="0"/>
              </a:rPr>
              <a:t>It is a colourless, odourless gas and bitter in test (slight acid taste).</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It is one and half time heavier than air and has sp. gr. of 1.52.</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Highly soluble in water: 100 vol. of water dissolves at 15 </a:t>
            </a:r>
            <a:r>
              <a:rPr lang="en-US" sz="2000" baseline="30000" smtClean="0">
                <a:latin typeface="Arial" charset="0"/>
              </a:rPr>
              <a:t>0</a:t>
            </a:r>
            <a:r>
              <a:rPr lang="en-US" sz="2000" smtClean="0">
                <a:latin typeface="Arial" charset="0"/>
              </a:rPr>
              <a:t>C 100 vol. of CO</a:t>
            </a:r>
            <a:r>
              <a:rPr lang="en-US" sz="2000" baseline="-25000" smtClean="0">
                <a:latin typeface="Arial" charset="0"/>
              </a:rPr>
              <a:t>2 </a:t>
            </a:r>
            <a:r>
              <a:rPr lang="en-US" sz="2000" smtClean="0">
                <a:latin typeface="Arial" charset="0"/>
              </a:rPr>
              <a:t>forming a weak acid.</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It is not combustible and doesn't support life and combustion </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 Small spaces in lungs absorb CO2 – CO2 in alveolar air is 5.6%. If it increases to 5.8% then breathing is doubled.</a:t>
            </a:r>
            <a:endParaRPr lang="en-GB" sz="2000" smtClean="0">
              <a:latin typeface="Arial" charset="0"/>
            </a:endParaRPr>
          </a:p>
          <a:p>
            <a:pPr eaLnBrk="1" hangingPunct="1">
              <a:lnSpc>
                <a:spcPct val="9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3213100"/>
            <a:ext cx="8229600" cy="1143000"/>
          </a:xfrm>
        </p:spPr>
        <p:txBody>
          <a:bodyPr/>
          <a:lstStyle/>
          <a:p>
            <a:pPr eaLnBrk="1" hangingPunct="1">
              <a:defRPr/>
            </a:pPr>
            <a:r>
              <a:rPr lang="en-IN" sz="4000" b="1" dirty="0" smtClean="0"/>
              <a:t/>
            </a:r>
            <a:br>
              <a:rPr lang="en-IN" sz="4000" b="1" dirty="0" smtClean="0"/>
            </a:br>
            <a:r>
              <a:rPr lang="en-IN" sz="4000" b="1" dirty="0" smtClean="0"/>
              <a:t/>
            </a:r>
            <a:br>
              <a:rPr lang="en-IN" sz="4000" b="1" dirty="0" smtClean="0"/>
            </a:br>
            <a:r>
              <a:rPr lang="en-IN" sz="4000" b="1" dirty="0" smtClean="0"/>
              <a:t/>
            </a:r>
            <a:br>
              <a:rPr lang="en-IN" sz="4000" b="1" dirty="0" smtClean="0"/>
            </a:br>
            <a:r>
              <a:rPr lang="en-IN" sz="5400" b="1" dirty="0" smtClean="0"/>
              <a:t>MINE GASES</a:t>
            </a:r>
            <a:r>
              <a:rPr lang="en-IN" sz="4000" b="1" u="sng" dirty="0" smtClean="0"/>
              <a:t/>
            </a:r>
            <a:br>
              <a:rPr lang="en-IN" sz="4000" b="1" u="sng" dirty="0" smtClean="0"/>
            </a:br>
            <a:r>
              <a:rPr lang="en-IN" sz="4000" b="1" u="sng" dirty="0" smtClean="0"/>
              <a:t/>
            </a:r>
            <a:br>
              <a:rPr lang="en-IN" sz="4000" b="1" u="sng" dirty="0" smtClean="0"/>
            </a:br>
            <a:r>
              <a:rPr lang="en-IN" sz="4000" b="1" u="sng" dirty="0" smtClean="0"/>
              <a:t/>
            </a:r>
            <a:br>
              <a:rPr lang="en-IN" sz="4000" b="1" u="sng" dirty="0" smtClean="0"/>
            </a:br>
            <a:endParaRPr lang="en-IN" sz="2000" b="1" u="sn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0" y="215900"/>
            <a:ext cx="9144000" cy="1557338"/>
          </a:xfrm>
        </p:spPr>
        <p:txBody>
          <a:bodyPr/>
          <a:lstStyle/>
          <a:p>
            <a:pPr algn="l" eaLnBrk="1" hangingPunct="1"/>
            <a:r>
              <a:rPr lang="en-US" sz="2000" b="1" u="sng" smtClean="0">
                <a:solidFill>
                  <a:schemeClr val="tx1"/>
                </a:solidFill>
                <a:effectLst/>
                <a:latin typeface="Arial" charset="0"/>
              </a:rPr>
              <a:t/>
            </a:r>
            <a:br>
              <a:rPr lang="en-US" sz="2000" b="1" u="sng" smtClean="0">
                <a:solidFill>
                  <a:schemeClr val="tx1"/>
                </a:solidFill>
                <a:effectLst/>
                <a:latin typeface="Arial" charset="0"/>
              </a:rPr>
            </a:br>
            <a:r>
              <a:rPr lang="en-US" sz="2000" b="1" u="sng" smtClean="0">
                <a:solidFill>
                  <a:schemeClr val="tx1"/>
                </a:solidFill>
                <a:effectLst/>
                <a:latin typeface="Arial" charset="0"/>
              </a:rPr>
              <a:t/>
            </a:r>
            <a:br>
              <a:rPr lang="en-US" sz="2000" b="1" u="sng" smtClean="0">
                <a:solidFill>
                  <a:schemeClr val="tx1"/>
                </a:solidFill>
                <a:effectLst/>
                <a:latin typeface="Arial" charset="0"/>
              </a:rPr>
            </a:br>
            <a:r>
              <a:rPr lang="en-US" sz="2000" b="1" u="sng" smtClean="0">
                <a:solidFill>
                  <a:schemeClr val="tx1"/>
                </a:solidFill>
                <a:effectLst/>
                <a:latin typeface="Arial" charset="0"/>
              </a:rPr>
              <a:t/>
            </a:r>
            <a:br>
              <a:rPr lang="en-US" sz="2000" b="1" u="sng" smtClean="0">
                <a:solidFill>
                  <a:schemeClr val="tx1"/>
                </a:solidFill>
                <a:effectLst/>
                <a:latin typeface="Arial" charset="0"/>
              </a:rPr>
            </a:br>
            <a:r>
              <a:rPr lang="en-US" sz="2000" b="1" u="sng" smtClean="0">
                <a:solidFill>
                  <a:schemeClr val="tx1"/>
                </a:solidFill>
                <a:effectLst/>
                <a:latin typeface="Arial" charset="0"/>
              </a:rPr>
              <a:t>Physiological effect of CO</a:t>
            </a:r>
            <a:r>
              <a:rPr lang="en-US" sz="2000" b="1" u="sng" baseline="-25000" smtClean="0">
                <a:solidFill>
                  <a:schemeClr val="tx1"/>
                </a:solidFill>
                <a:effectLst/>
                <a:latin typeface="Arial" charset="0"/>
              </a:rPr>
              <a:t>2</a:t>
            </a:r>
            <a:r>
              <a:rPr lang="en-US" sz="2000" b="1" u="sng" smtClean="0">
                <a:solidFill>
                  <a:schemeClr val="tx1"/>
                </a:solidFill>
                <a:effectLst/>
                <a:latin typeface="Arial" charset="0"/>
              </a:rPr>
              <a:t/>
            </a:r>
            <a:br>
              <a:rPr lang="en-US" sz="2000" b="1" u="sng" smtClean="0">
                <a:solidFill>
                  <a:schemeClr val="tx1"/>
                </a:solidFill>
                <a:effectLst/>
                <a:latin typeface="Arial" charset="0"/>
              </a:rPr>
            </a:br>
            <a:r>
              <a:rPr lang="en-US" sz="2000" smtClean="0">
                <a:solidFill>
                  <a:schemeClr val="tx1"/>
                </a:solidFill>
                <a:effectLst/>
                <a:latin typeface="Arial" charset="0"/>
              </a:rPr>
              <a:t/>
            </a:r>
            <a:br>
              <a:rPr lang="en-US" sz="2000" smtClean="0">
                <a:solidFill>
                  <a:schemeClr val="tx1"/>
                </a:solidFill>
                <a:effectLst/>
                <a:latin typeface="Arial" charset="0"/>
              </a:rPr>
            </a:br>
            <a:r>
              <a:rPr lang="en-US" sz="2000" smtClean="0">
                <a:solidFill>
                  <a:schemeClr val="tx1"/>
                </a:solidFill>
                <a:effectLst/>
                <a:latin typeface="Arial" charset="0"/>
              </a:rPr>
              <a:t>The effect is due to presence of CO</a:t>
            </a:r>
            <a:r>
              <a:rPr lang="en-US" sz="2000" baseline="-25000" smtClean="0">
                <a:solidFill>
                  <a:schemeClr val="tx1"/>
                </a:solidFill>
                <a:effectLst/>
                <a:latin typeface="Arial" charset="0"/>
              </a:rPr>
              <a:t>2</a:t>
            </a:r>
            <a:r>
              <a:rPr lang="en-US" sz="2000" smtClean="0">
                <a:solidFill>
                  <a:schemeClr val="tx1"/>
                </a:solidFill>
                <a:effectLst/>
                <a:latin typeface="Arial" charset="0"/>
              </a:rPr>
              <a:t>, which is accompanied by corresponding depletion of O</a:t>
            </a:r>
            <a:r>
              <a:rPr lang="en-US" sz="2000" baseline="-25000" smtClean="0">
                <a:solidFill>
                  <a:schemeClr val="tx1"/>
                </a:solidFill>
                <a:effectLst/>
                <a:latin typeface="Arial" charset="0"/>
              </a:rPr>
              <a:t>2</a:t>
            </a:r>
            <a:r>
              <a:rPr lang="en-US" sz="2000" smtClean="0">
                <a:solidFill>
                  <a:schemeClr val="tx1"/>
                </a:solidFill>
                <a:effectLst/>
                <a:latin typeface="Arial" charset="0"/>
              </a:rPr>
              <a:t>.</a:t>
            </a:r>
            <a:r>
              <a:rPr lang="en-GB" sz="2000" smtClean="0">
                <a:solidFill>
                  <a:schemeClr val="tx1"/>
                </a:solidFill>
                <a:effectLst/>
                <a:latin typeface="Arial" charset="0"/>
              </a:rPr>
              <a:t/>
            </a:r>
            <a:br>
              <a:rPr lang="en-GB" sz="2000" smtClean="0">
                <a:solidFill>
                  <a:schemeClr val="tx1"/>
                </a:solidFill>
                <a:effectLst/>
                <a:latin typeface="Arial" charset="0"/>
              </a:rPr>
            </a:br>
            <a:endParaRPr lang="en-IN" sz="2000" smtClean="0">
              <a:solidFill>
                <a:schemeClr val="tx1"/>
              </a:solidFill>
              <a:effectLst/>
              <a:latin typeface="Arial" charset="0"/>
            </a:endParaRPr>
          </a:p>
        </p:txBody>
      </p:sp>
      <p:grpSp>
        <p:nvGrpSpPr>
          <p:cNvPr id="22531" name="Group 6"/>
          <p:cNvGrpSpPr>
            <a:grpSpLocks/>
          </p:cNvGrpSpPr>
          <p:nvPr/>
        </p:nvGrpSpPr>
        <p:grpSpPr bwMode="auto">
          <a:xfrm>
            <a:off x="250825" y="1557338"/>
            <a:ext cx="8675688" cy="4895850"/>
            <a:chOff x="-3" y="-3"/>
            <a:chExt cx="3593" cy="3794"/>
          </a:xfrm>
        </p:grpSpPr>
        <p:grpSp>
          <p:nvGrpSpPr>
            <p:cNvPr id="22532" name="Group 7"/>
            <p:cNvGrpSpPr>
              <a:grpSpLocks/>
            </p:cNvGrpSpPr>
            <p:nvPr/>
          </p:nvGrpSpPr>
          <p:grpSpPr bwMode="auto">
            <a:xfrm>
              <a:off x="0" y="0"/>
              <a:ext cx="3587" cy="3788"/>
              <a:chOff x="0" y="0"/>
              <a:chExt cx="3587" cy="3788"/>
            </a:xfrm>
          </p:grpSpPr>
          <p:grpSp>
            <p:nvGrpSpPr>
              <p:cNvPr id="22534" name="Group 8"/>
              <p:cNvGrpSpPr>
                <a:grpSpLocks/>
              </p:cNvGrpSpPr>
              <p:nvPr/>
            </p:nvGrpSpPr>
            <p:grpSpPr bwMode="auto">
              <a:xfrm>
                <a:off x="0" y="0"/>
                <a:ext cx="939" cy="394"/>
                <a:chOff x="0" y="0"/>
                <a:chExt cx="939" cy="394"/>
              </a:xfrm>
            </p:grpSpPr>
            <p:sp>
              <p:nvSpPr>
                <p:cNvPr id="22604" name="Rectangle 9"/>
                <p:cNvSpPr>
                  <a:spLocks noChangeArrowheads="1"/>
                </p:cNvSpPr>
                <p:nvPr/>
              </p:nvSpPr>
              <p:spPr bwMode="auto">
                <a:xfrm>
                  <a:off x="43" y="0"/>
                  <a:ext cx="853" cy="394"/>
                </a:xfrm>
                <a:prstGeom prst="rect">
                  <a:avLst/>
                </a:prstGeom>
                <a:noFill/>
                <a:ln w="9525">
                  <a:noFill/>
                  <a:miter lim="800000"/>
                  <a:headEnd/>
                  <a:tailEnd/>
                </a:ln>
              </p:spPr>
              <p:txBody>
                <a:bodyPr/>
                <a:lstStyle/>
                <a:p>
                  <a:r>
                    <a:rPr lang="en-GB" sz="1600" b="1">
                      <a:latin typeface="Arial" charset="0"/>
                    </a:rPr>
                    <a:t>% of CO</a:t>
                  </a:r>
                  <a:r>
                    <a:rPr lang="en-GB" sz="1600" b="1" baseline="-30000">
                      <a:latin typeface="Arial" charset="0"/>
                    </a:rPr>
                    <a:t>2</a:t>
                  </a:r>
                  <a:r>
                    <a:rPr lang="en-GB" sz="1600" b="1">
                      <a:latin typeface="Arial" charset="0"/>
                    </a:rPr>
                    <a:t> (by vol.)</a:t>
                  </a:r>
                </a:p>
                <a:p>
                  <a:pPr eaLnBrk="0" hangingPunct="0"/>
                  <a:endParaRPr lang="en-GB" sz="1600" b="1">
                    <a:latin typeface="Arial" charset="0"/>
                  </a:endParaRPr>
                </a:p>
              </p:txBody>
            </p:sp>
            <p:sp>
              <p:nvSpPr>
                <p:cNvPr id="22605" name="Rectangle 10"/>
                <p:cNvSpPr>
                  <a:spLocks noChangeArrowheads="1"/>
                </p:cNvSpPr>
                <p:nvPr/>
              </p:nvSpPr>
              <p:spPr bwMode="auto">
                <a:xfrm>
                  <a:off x="0" y="0"/>
                  <a:ext cx="939" cy="394"/>
                </a:xfrm>
                <a:prstGeom prst="rect">
                  <a:avLst/>
                </a:prstGeom>
                <a:noFill/>
                <a:ln w="7">
                  <a:solidFill>
                    <a:srgbClr val="A0A0A0"/>
                  </a:solidFill>
                  <a:miter lim="800000"/>
                  <a:headEnd/>
                  <a:tailEnd/>
                </a:ln>
              </p:spPr>
              <p:txBody>
                <a:bodyPr/>
                <a:lstStyle/>
                <a:p>
                  <a:endParaRPr lang="en-US"/>
                </a:p>
              </p:txBody>
            </p:sp>
          </p:grpSp>
          <p:grpSp>
            <p:nvGrpSpPr>
              <p:cNvPr id="22535" name="Group 11"/>
              <p:cNvGrpSpPr>
                <a:grpSpLocks/>
              </p:cNvGrpSpPr>
              <p:nvPr/>
            </p:nvGrpSpPr>
            <p:grpSpPr bwMode="auto">
              <a:xfrm>
                <a:off x="939" y="0"/>
                <a:ext cx="1324" cy="394"/>
                <a:chOff x="939" y="0"/>
                <a:chExt cx="1324" cy="394"/>
              </a:xfrm>
            </p:grpSpPr>
            <p:sp>
              <p:nvSpPr>
                <p:cNvPr id="22602" name="Rectangle 12"/>
                <p:cNvSpPr>
                  <a:spLocks noChangeArrowheads="1"/>
                </p:cNvSpPr>
                <p:nvPr/>
              </p:nvSpPr>
              <p:spPr bwMode="auto">
                <a:xfrm>
                  <a:off x="982" y="0"/>
                  <a:ext cx="1238" cy="394"/>
                </a:xfrm>
                <a:prstGeom prst="rect">
                  <a:avLst/>
                </a:prstGeom>
                <a:noFill/>
                <a:ln w="9525">
                  <a:noFill/>
                  <a:miter lim="800000"/>
                  <a:headEnd/>
                  <a:tailEnd/>
                </a:ln>
              </p:spPr>
              <p:txBody>
                <a:bodyPr/>
                <a:lstStyle/>
                <a:p>
                  <a:r>
                    <a:rPr lang="en-GB" sz="1600" b="1">
                      <a:latin typeface="Arial" charset="0"/>
                    </a:rPr>
                    <a:t>Effect on man</a:t>
                  </a:r>
                </a:p>
                <a:p>
                  <a:pPr eaLnBrk="0" hangingPunct="0"/>
                  <a:endParaRPr lang="en-GB" sz="1600">
                    <a:latin typeface="Arial" charset="0"/>
                  </a:endParaRPr>
                </a:p>
              </p:txBody>
            </p:sp>
            <p:sp>
              <p:nvSpPr>
                <p:cNvPr id="22603" name="Rectangle 13"/>
                <p:cNvSpPr>
                  <a:spLocks noChangeArrowheads="1"/>
                </p:cNvSpPr>
                <p:nvPr/>
              </p:nvSpPr>
              <p:spPr bwMode="auto">
                <a:xfrm>
                  <a:off x="939" y="0"/>
                  <a:ext cx="1324" cy="394"/>
                </a:xfrm>
                <a:prstGeom prst="rect">
                  <a:avLst/>
                </a:prstGeom>
                <a:noFill/>
                <a:ln w="7">
                  <a:solidFill>
                    <a:srgbClr val="A0A0A0"/>
                  </a:solidFill>
                  <a:miter lim="800000"/>
                  <a:headEnd/>
                  <a:tailEnd/>
                </a:ln>
              </p:spPr>
              <p:txBody>
                <a:bodyPr/>
                <a:lstStyle/>
                <a:p>
                  <a:endParaRPr lang="en-US"/>
                </a:p>
              </p:txBody>
            </p:sp>
          </p:grpSp>
          <p:grpSp>
            <p:nvGrpSpPr>
              <p:cNvPr id="22536" name="Group 14"/>
              <p:cNvGrpSpPr>
                <a:grpSpLocks/>
              </p:cNvGrpSpPr>
              <p:nvPr/>
            </p:nvGrpSpPr>
            <p:grpSpPr bwMode="auto">
              <a:xfrm>
                <a:off x="2263" y="0"/>
                <a:ext cx="1324" cy="394"/>
                <a:chOff x="2263" y="0"/>
                <a:chExt cx="1324" cy="394"/>
              </a:xfrm>
            </p:grpSpPr>
            <p:sp>
              <p:nvSpPr>
                <p:cNvPr id="22600" name="Rectangle 15"/>
                <p:cNvSpPr>
                  <a:spLocks noChangeArrowheads="1"/>
                </p:cNvSpPr>
                <p:nvPr/>
              </p:nvSpPr>
              <p:spPr bwMode="auto">
                <a:xfrm>
                  <a:off x="2306" y="0"/>
                  <a:ext cx="1238" cy="394"/>
                </a:xfrm>
                <a:prstGeom prst="rect">
                  <a:avLst/>
                </a:prstGeom>
                <a:noFill/>
                <a:ln w="9525">
                  <a:noFill/>
                  <a:miter lim="800000"/>
                  <a:headEnd/>
                  <a:tailEnd/>
                </a:ln>
              </p:spPr>
              <p:txBody>
                <a:bodyPr/>
                <a:lstStyle/>
                <a:p>
                  <a:r>
                    <a:rPr lang="en-GB" sz="1600" b="1">
                      <a:latin typeface="Arial" charset="0"/>
                    </a:rPr>
                    <a:t>Effect on lamp</a:t>
                  </a:r>
                </a:p>
                <a:p>
                  <a:pPr eaLnBrk="0" hangingPunct="0"/>
                  <a:endParaRPr lang="en-GB" sz="1600">
                    <a:latin typeface="Arial" charset="0"/>
                  </a:endParaRPr>
                </a:p>
              </p:txBody>
            </p:sp>
            <p:sp>
              <p:nvSpPr>
                <p:cNvPr id="22601" name="Rectangle 16"/>
                <p:cNvSpPr>
                  <a:spLocks noChangeArrowheads="1"/>
                </p:cNvSpPr>
                <p:nvPr/>
              </p:nvSpPr>
              <p:spPr bwMode="auto">
                <a:xfrm>
                  <a:off x="2263" y="0"/>
                  <a:ext cx="1324" cy="394"/>
                </a:xfrm>
                <a:prstGeom prst="rect">
                  <a:avLst/>
                </a:prstGeom>
                <a:noFill/>
                <a:ln w="7">
                  <a:solidFill>
                    <a:srgbClr val="A0A0A0"/>
                  </a:solidFill>
                  <a:miter lim="800000"/>
                  <a:headEnd/>
                  <a:tailEnd/>
                </a:ln>
              </p:spPr>
              <p:txBody>
                <a:bodyPr/>
                <a:lstStyle/>
                <a:p>
                  <a:endParaRPr lang="en-US"/>
                </a:p>
              </p:txBody>
            </p:sp>
          </p:grpSp>
          <p:grpSp>
            <p:nvGrpSpPr>
              <p:cNvPr id="22537" name="Group 17"/>
              <p:cNvGrpSpPr>
                <a:grpSpLocks/>
              </p:cNvGrpSpPr>
              <p:nvPr/>
            </p:nvGrpSpPr>
            <p:grpSpPr bwMode="auto">
              <a:xfrm>
                <a:off x="0" y="394"/>
                <a:ext cx="939" cy="394"/>
                <a:chOff x="0" y="394"/>
                <a:chExt cx="939" cy="394"/>
              </a:xfrm>
            </p:grpSpPr>
            <p:sp>
              <p:nvSpPr>
                <p:cNvPr id="22598" name="Rectangle 18"/>
                <p:cNvSpPr>
                  <a:spLocks noChangeArrowheads="1"/>
                </p:cNvSpPr>
                <p:nvPr/>
              </p:nvSpPr>
              <p:spPr bwMode="auto">
                <a:xfrm>
                  <a:off x="43" y="394"/>
                  <a:ext cx="853" cy="394"/>
                </a:xfrm>
                <a:prstGeom prst="rect">
                  <a:avLst/>
                </a:prstGeom>
                <a:noFill/>
                <a:ln w="9525">
                  <a:noFill/>
                  <a:miter lim="800000"/>
                  <a:headEnd/>
                  <a:tailEnd/>
                </a:ln>
              </p:spPr>
              <p:txBody>
                <a:bodyPr/>
                <a:lstStyle/>
                <a:p>
                  <a:r>
                    <a:rPr lang="en-GB" sz="1600">
                      <a:latin typeface="Arial" charset="0"/>
                    </a:rPr>
                    <a:t>0.03%</a:t>
                  </a:r>
                </a:p>
                <a:p>
                  <a:pPr eaLnBrk="0" hangingPunct="0"/>
                  <a:endParaRPr lang="en-GB" sz="1600">
                    <a:latin typeface="Arial" charset="0"/>
                  </a:endParaRPr>
                </a:p>
              </p:txBody>
            </p:sp>
            <p:sp>
              <p:nvSpPr>
                <p:cNvPr id="22599" name="Rectangle 19"/>
                <p:cNvSpPr>
                  <a:spLocks noChangeArrowheads="1"/>
                </p:cNvSpPr>
                <p:nvPr/>
              </p:nvSpPr>
              <p:spPr bwMode="auto">
                <a:xfrm>
                  <a:off x="0" y="394"/>
                  <a:ext cx="939" cy="394"/>
                </a:xfrm>
                <a:prstGeom prst="rect">
                  <a:avLst/>
                </a:prstGeom>
                <a:noFill/>
                <a:ln w="7">
                  <a:solidFill>
                    <a:srgbClr val="A0A0A0"/>
                  </a:solidFill>
                  <a:miter lim="800000"/>
                  <a:headEnd/>
                  <a:tailEnd/>
                </a:ln>
              </p:spPr>
              <p:txBody>
                <a:bodyPr/>
                <a:lstStyle/>
                <a:p>
                  <a:endParaRPr lang="en-US"/>
                </a:p>
              </p:txBody>
            </p:sp>
          </p:grpSp>
          <p:grpSp>
            <p:nvGrpSpPr>
              <p:cNvPr id="22538" name="Group 20"/>
              <p:cNvGrpSpPr>
                <a:grpSpLocks/>
              </p:cNvGrpSpPr>
              <p:nvPr/>
            </p:nvGrpSpPr>
            <p:grpSpPr bwMode="auto">
              <a:xfrm>
                <a:off x="939" y="394"/>
                <a:ext cx="1324" cy="394"/>
                <a:chOff x="939" y="394"/>
                <a:chExt cx="1324" cy="394"/>
              </a:xfrm>
            </p:grpSpPr>
            <p:sp>
              <p:nvSpPr>
                <p:cNvPr id="22596" name="Rectangle 21"/>
                <p:cNvSpPr>
                  <a:spLocks noChangeArrowheads="1"/>
                </p:cNvSpPr>
                <p:nvPr/>
              </p:nvSpPr>
              <p:spPr bwMode="auto">
                <a:xfrm>
                  <a:off x="982" y="394"/>
                  <a:ext cx="1238" cy="394"/>
                </a:xfrm>
                <a:prstGeom prst="rect">
                  <a:avLst/>
                </a:prstGeom>
                <a:noFill/>
                <a:ln w="9525">
                  <a:noFill/>
                  <a:miter lim="800000"/>
                  <a:headEnd/>
                  <a:tailEnd/>
                </a:ln>
              </p:spPr>
              <p:txBody>
                <a:bodyPr/>
                <a:lstStyle/>
                <a:p>
                  <a:r>
                    <a:rPr lang="en-GB" sz="1600">
                      <a:latin typeface="Arial" charset="0"/>
                    </a:rPr>
                    <a:t>Normal</a:t>
                  </a:r>
                </a:p>
                <a:p>
                  <a:pPr eaLnBrk="0" hangingPunct="0"/>
                  <a:endParaRPr lang="en-GB" sz="1600">
                    <a:latin typeface="Arial" charset="0"/>
                  </a:endParaRPr>
                </a:p>
              </p:txBody>
            </p:sp>
            <p:sp>
              <p:nvSpPr>
                <p:cNvPr id="22597" name="Rectangle 22"/>
                <p:cNvSpPr>
                  <a:spLocks noChangeArrowheads="1"/>
                </p:cNvSpPr>
                <p:nvPr/>
              </p:nvSpPr>
              <p:spPr bwMode="auto">
                <a:xfrm>
                  <a:off x="939" y="394"/>
                  <a:ext cx="1324" cy="394"/>
                </a:xfrm>
                <a:prstGeom prst="rect">
                  <a:avLst/>
                </a:prstGeom>
                <a:noFill/>
                <a:ln w="7">
                  <a:solidFill>
                    <a:srgbClr val="A0A0A0"/>
                  </a:solidFill>
                  <a:miter lim="800000"/>
                  <a:headEnd/>
                  <a:tailEnd/>
                </a:ln>
              </p:spPr>
              <p:txBody>
                <a:bodyPr/>
                <a:lstStyle/>
                <a:p>
                  <a:endParaRPr lang="en-US"/>
                </a:p>
              </p:txBody>
            </p:sp>
          </p:grpSp>
          <p:grpSp>
            <p:nvGrpSpPr>
              <p:cNvPr id="22539" name="Group 23"/>
              <p:cNvGrpSpPr>
                <a:grpSpLocks/>
              </p:cNvGrpSpPr>
              <p:nvPr/>
            </p:nvGrpSpPr>
            <p:grpSpPr bwMode="auto">
              <a:xfrm>
                <a:off x="2263" y="394"/>
                <a:ext cx="1324" cy="394"/>
                <a:chOff x="2263" y="394"/>
                <a:chExt cx="1324" cy="394"/>
              </a:xfrm>
            </p:grpSpPr>
            <p:sp>
              <p:nvSpPr>
                <p:cNvPr id="22594" name="Rectangle 24"/>
                <p:cNvSpPr>
                  <a:spLocks noChangeArrowheads="1"/>
                </p:cNvSpPr>
                <p:nvPr/>
              </p:nvSpPr>
              <p:spPr bwMode="auto">
                <a:xfrm>
                  <a:off x="2306" y="394"/>
                  <a:ext cx="1238" cy="394"/>
                </a:xfrm>
                <a:prstGeom prst="rect">
                  <a:avLst/>
                </a:prstGeom>
                <a:noFill/>
                <a:ln w="9525">
                  <a:noFill/>
                  <a:miter lim="800000"/>
                  <a:headEnd/>
                  <a:tailEnd/>
                </a:ln>
              </p:spPr>
              <p:txBody>
                <a:bodyPr/>
                <a:lstStyle/>
                <a:p>
                  <a:r>
                    <a:rPr lang="en-GB" sz="1600">
                      <a:latin typeface="Arial" charset="0"/>
                    </a:rPr>
                    <a:t>Normal</a:t>
                  </a:r>
                </a:p>
                <a:p>
                  <a:pPr eaLnBrk="0" hangingPunct="0"/>
                  <a:endParaRPr lang="en-GB" sz="1600">
                    <a:latin typeface="Arial" charset="0"/>
                  </a:endParaRPr>
                </a:p>
              </p:txBody>
            </p:sp>
            <p:sp>
              <p:nvSpPr>
                <p:cNvPr id="22595" name="Rectangle 25"/>
                <p:cNvSpPr>
                  <a:spLocks noChangeArrowheads="1"/>
                </p:cNvSpPr>
                <p:nvPr/>
              </p:nvSpPr>
              <p:spPr bwMode="auto">
                <a:xfrm>
                  <a:off x="2263" y="394"/>
                  <a:ext cx="1324" cy="394"/>
                </a:xfrm>
                <a:prstGeom prst="rect">
                  <a:avLst/>
                </a:prstGeom>
                <a:noFill/>
                <a:ln w="7">
                  <a:solidFill>
                    <a:srgbClr val="A0A0A0"/>
                  </a:solidFill>
                  <a:miter lim="800000"/>
                  <a:headEnd/>
                  <a:tailEnd/>
                </a:ln>
              </p:spPr>
              <p:txBody>
                <a:bodyPr/>
                <a:lstStyle/>
                <a:p>
                  <a:endParaRPr lang="en-US"/>
                </a:p>
              </p:txBody>
            </p:sp>
          </p:grpSp>
          <p:grpSp>
            <p:nvGrpSpPr>
              <p:cNvPr id="22540" name="Group 26"/>
              <p:cNvGrpSpPr>
                <a:grpSpLocks/>
              </p:cNvGrpSpPr>
              <p:nvPr/>
            </p:nvGrpSpPr>
            <p:grpSpPr bwMode="auto">
              <a:xfrm>
                <a:off x="0" y="788"/>
                <a:ext cx="939" cy="500"/>
                <a:chOff x="0" y="788"/>
                <a:chExt cx="939" cy="500"/>
              </a:xfrm>
            </p:grpSpPr>
            <p:sp>
              <p:nvSpPr>
                <p:cNvPr id="22592" name="Rectangle 27"/>
                <p:cNvSpPr>
                  <a:spLocks noChangeArrowheads="1"/>
                </p:cNvSpPr>
                <p:nvPr/>
              </p:nvSpPr>
              <p:spPr bwMode="auto">
                <a:xfrm>
                  <a:off x="43" y="788"/>
                  <a:ext cx="853" cy="500"/>
                </a:xfrm>
                <a:prstGeom prst="rect">
                  <a:avLst/>
                </a:prstGeom>
                <a:noFill/>
                <a:ln w="9525">
                  <a:noFill/>
                  <a:miter lim="800000"/>
                  <a:headEnd/>
                  <a:tailEnd/>
                </a:ln>
              </p:spPr>
              <p:txBody>
                <a:bodyPr/>
                <a:lstStyle/>
                <a:p>
                  <a:r>
                    <a:rPr lang="en-GB" sz="1600">
                      <a:latin typeface="Arial" charset="0"/>
                    </a:rPr>
                    <a:t>0.5%</a:t>
                  </a:r>
                </a:p>
                <a:p>
                  <a:pPr eaLnBrk="0" hangingPunct="0"/>
                  <a:endParaRPr lang="en-GB" sz="1600">
                    <a:latin typeface="Arial" charset="0"/>
                  </a:endParaRPr>
                </a:p>
              </p:txBody>
            </p:sp>
            <p:sp>
              <p:nvSpPr>
                <p:cNvPr id="22593" name="Rectangle 28"/>
                <p:cNvSpPr>
                  <a:spLocks noChangeArrowheads="1"/>
                </p:cNvSpPr>
                <p:nvPr/>
              </p:nvSpPr>
              <p:spPr bwMode="auto">
                <a:xfrm>
                  <a:off x="0" y="788"/>
                  <a:ext cx="939" cy="500"/>
                </a:xfrm>
                <a:prstGeom prst="rect">
                  <a:avLst/>
                </a:prstGeom>
                <a:noFill/>
                <a:ln w="7">
                  <a:solidFill>
                    <a:srgbClr val="A0A0A0"/>
                  </a:solidFill>
                  <a:miter lim="800000"/>
                  <a:headEnd/>
                  <a:tailEnd/>
                </a:ln>
              </p:spPr>
              <p:txBody>
                <a:bodyPr/>
                <a:lstStyle/>
                <a:p>
                  <a:endParaRPr lang="en-US"/>
                </a:p>
              </p:txBody>
            </p:sp>
          </p:grpSp>
          <p:grpSp>
            <p:nvGrpSpPr>
              <p:cNvPr id="22541" name="Group 29"/>
              <p:cNvGrpSpPr>
                <a:grpSpLocks/>
              </p:cNvGrpSpPr>
              <p:nvPr/>
            </p:nvGrpSpPr>
            <p:grpSpPr bwMode="auto">
              <a:xfrm>
                <a:off x="939" y="788"/>
                <a:ext cx="1324" cy="500"/>
                <a:chOff x="939" y="788"/>
                <a:chExt cx="1324" cy="500"/>
              </a:xfrm>
            </p:grpSpPr>
            <p:sp>
              <p:nvSpPr>
                <p:cNvPr id="22590" name="Rectangle 30"/>
                <p:cNvSpPr>
                  <a:spLocks noChangeArrowheads="1"/>
                </p:cNvSpPr>
                <p:nvPr/>
              </p:nvSpPr>
              <p:spPr bwMode="auto">
                <a:xfrm>
                  <a:off x="982" y="788"/>
                  <a:ext cx="1238" cy="500"/>
                </a:xfrm>
                <a:prstGeom prst="rect">
                  <a:avLst/>
                </a:prstGeom>
                <a:noFill/>
                <a:ln w="9525">
                  <a:noFill/>
                  <a:miter lim="800000"/>
                  <a:headEnd/>
                  <a:tailEnd/>
                </a:ln>
              </p:spPr>
              <p:txBody>
                <a:bodyPr/>
                <a:lstStyle/>
                <a:p>
                  <a:r>
                    <a:rPr lang="en-GB" sz="1600">
                      <a:latin typeface="Arial" charset="0"/>
                    </a:rPr>
                    <a:t>Slight increase of depth and frequency of breathing</a:t>
                  </a:r>
                </a:p>
                <a:p>
                  <a:pPr eaLnBrk="0" hangingPunct="0"/>
                  <a:endParaRPr lang="en-GB" sz="1600">
                    <a:latin typeface="Arial" charset="0"/>
                  </a:endParaRPr>
                </a:p>
              </p:txBody>
            </p:sp>
            <p:sp>
              <p:nvSpPr>
                <p:cNvPr id="22591" name="Rectangle 31"/>
                <p:cNvSpPr>
                  <a:spLocks noChangeArrowheads="1"/>
                </p:cNvSpPr>
                <p:nvPr/>
              </p:nvSpPr>
              <p:spPr bwMode="auto">
                <a:xfrm>
                  <a:off x="939" y="788"/>
                  <a:ext cx="1324" cy="500"/>
                </a:xfrm>
                <a:prstGeom prst="rect">
                  <a:avLst/>
                </a:prstGeom>
                <a:noFill/>
                <a:ln w="7">
                  <a:solidFill>
                    <a:srgbClr val="A0A0A0"/>
                  </a:solidFill>
                  <a:miter lim="800000"/>
                  <a:headEnd/>
                  <a:tailEnd/>
                </a:ln>
              </p:spPr>
              <p:txBody>
                <a:bodyPr/>
                <a:lstStyle/>
                <a:p>
                  <a:endParaRPr lang="en-US"/>
                </a:p>
              </p:txBody>
            </p:sp>
          </p:grpSp>
          <p:grpSp>
            <p:nvGrpSpPr>
              <p:cNvPr id="22542" name="Group 32"/>
              <p:cNvGrpSpPr>
                <a:grpSpLocks/>
              </p:cNvGrpSpPr>
              <p:nvPr/>
            </p:nvGrpSpPr>
            <p:grpSpPr bwMode="auto">
              <a:xfrm>
                <a:off x="2263" y="788"/>
                <a:ext cx="1324" cy="500"/>
                <a:chOff x="2263" y="788"/>
                <a:chExt cx="1324" cy="500"/>
              </a:xfrm>
            </p:grpSpPr>
            <p:sp>
              <p:nvSpPr>
                <p:cNvPr id="22588" name="Rectangle 33"/>
                <p:cNvSpPr>
                  <a:spLocks noChangeArrowheads="1"/>
                </p:cNvSpPr>
                <p:nvPr/>
              </p:nvSpPr>
              <p:spPr bwMode="auto">
                <a:xfrm>
                  <a:off x="2306" y="788"/>
                  <a:ext cx="1238" cy="500"/>
                </a:xfrm>
                <a:prstGeom prst="rect">
                  <a:avLst/>
                </a:prstGeom>
                <a:noFill/>
                <a:ln w="9525">
                  <a:noFill/>
                  <a:miter lim="800000"/>
                  <a:headEnd/>
                  <a:tailEnd/>
                </a:ln>
              </p:spPr>
              <p:txBody>
                <a:bodyPr/>
                <a:lstStyle/>
                <a:p>
                  <a:r>
                    <a:rPr lang="en-GB" sz="1600">
                      <a:latin typeface="Arial" charset="0"/>
                    </a:rPr>
                    <a:t>No effect</a:t>
                  </a:r>
                </a:p>
                <a:p>
                  <a:pPr eaLnBrk="0" hangingPunct="0"/>
                  <a:endParaRPr lang="en-GB" sz="1600">
                    <a:latin typeface="Arial" charset="0"/>
                  </a:endParaRPr>
                </a:p>
              </p:txBody>
            </p:sp>
            <p:sp>
              <p:nvSpPr>
                <p:cNvPr id="22589" name="Rectangle 34"/>
                <p:cNvSpPr>
                  <a:spLocks noChangeArrowheads="1"/>
                </p:cNvSpPr>
                <p:nvPr/>
              </p:nvSpPr>
              <p:spPr bwMode="auto">
                <a:xfrm>
                  <a:off x="2263" y="788"/>
                  <a:ext cx="1324" cy="500"/>
                </a:xfrm>
                <a:prstGeom prst="rect">
                  <a:avLst/>
                </a:prstGeom>
                <a:noFill/>
                <a:ln w="7">
                  <a:solidFill>
                    <a:srgbClr val="A0A0A0"/>
                  </a:solidFill>
                  <a:miter lim="800000"/>
                  <a:headEnd/>
                  <a:tailEnd/>
                </a:ln>
              </p:spPr>
              <p:txBody>
                <a:bodyPr/>
                <a:lstStyle/>
                <a:p>
                  <a:endParaRPr lang="en-US"/>
                </a:p>
              </p:txBody>
            </p:sp>
          </p:grpSp>
          <p:grpSp>
            <p:nvGrpSpPr>
              <p:cNvPr id="22543" name="Group 35"/>
              <p:cNvGrpSpPr>
                <a:grpSpLocks/>
              </p:cNvGrpSpPr>
              <p:nvPr/>
            </p:nvGrpSpPr>
            <p:grpSpPr bwMode="auto">
              <a:xfrm>
                <a:off x="0" y="1288"/>
                <a:ext cx="939" cy="394"/>
                <a:chOff x="0" y="1288"/>
                <a:chExt cx="939" cy="394"/>
              </a:xfrm>
            </p:grpSpPr>
            <p:sp>
              <p:nvSpPr>
                <p:cNvPr id="22586" name="Rectangle 36"/>
                <p:cNvSpPr>
                  <a:spLocks noChangeArrowheads="1"/>
                </p:cNvSpPr>
                <p:nvPr/>
              </p:nvSpPr>
              <p:spPr bwMode="auto">
                <a:xfrm>
                  <a:off x="43" y="1288"/>
                  <a:ext cx="853" cy="394"/>
                </a:xfrm>
                <a:prstGeom prst="rect">
                  <a:avLst/>
                </a:prstGeom>
                <a:noFill/>
                <a:ln w="9525">
                  <a:noFill/>
                  <a:miter lim="800000"/>
                  <a:headEnd/>
                  <a:tailEnd/>
                </a:ln>
              </p:spPr>
              <p:txBody>
                <a:bodyPr/>
                <a:lstStyle/>
                <a:p>
                  <a:r>
                    <a:rPr lang="en-GB" sz="1600">
                      <a:latin typeface="Arial" charset="0"/>
                    </a:rPr>
                    <a:t>1%</a:t>
                  </a:r>
                </a:p>
                <a:p>
                  <a:pPr eaLnBrk="0" hangingPunct="0"/>
                  <a:endParaRPr lang="en-GB" sz="1600">
                    <a:latin typeface="Arial" charset="0"/>
                  </a:endParaRPr>
                </a:p>
              </p:txBody>
            </p:sp>
            <p:sp>
              <p:nvSpPr>
                <p:cNvPr id="22587" name="Rectangle 37"/>
                <p:cNvSpPr>
                  <a:spLocks noChangeArrowheads="1"/>
                </p:cNvSpPr>
                <p:nvPr/>
              </p:nvSpPr>
              <p:spPr bwMode="auto">
                <a:xfrm>
                  <a:off x="0" y="1288"/>
                  <a:ext cx="939" cy="394"/>
                </a:xfrm>
                <a:prstGeom prst="rect">
                  <a:avLst/>
                </a:prstGeom>
                <a:noFill/>
                <a:ln w="7">
                  <a:solidFill>
                    <a:srgbClr val="A0A0A0"/>
                  </a:solidFill>
                  <a:miter lim="800000"/>
                  <a:headEnd/>
                  <a:tailEnd/>
                </a:ln>
              </p:spPr>
              <p:txBody>
                <a:bodyPr/>
                <a:lstStyle/>
                <a:p>
                  <a:endParaRPr lang="en-US"/>
                </a:p>
              </p:txBody>
            </p:sp>
          </p:grpSp>
          <p:grpSp>
            <p:nvGrpSpPr>
              <p:cNvPr id="22544" name="Group 38"/>
              <p:cNvGrpSpPr>
                <a:grpSpLocks/>
              </p:cNvGrpSpPr>
              <p:nvPr/>
            </p:nvGrpSpPr>
            <p:grpSpPr bwMode="auto">
              <a:xfrm>
                <a:off x="939" y="1288"/>
                <a:ext cx="1324" cy="394"/>
                <a:chOff x="939" y="1288"/>
                <a:chExt cx="1324" cy="394"/>
              </a:xfrm>
            </p:grpSpPr>
            <p:sp>
              <p:nvSpPr>
                <p:cNvPr id="22584" name="Rectangle 39"/>
                <p:cNvSpPr>
                  <a:spLocks noChangeArrowheads="1"/>
                </p:cNvSpPr>
                <p:nvPr/>
              </p:nvSpPr>
              <p:spPr bwMode="auto">
                <a:xfrm>
                  <a:off x="982" y="1288"/>
                  <a:ext cx="1238" cy="394"/>
                </a:xfrm>
                <a:prstGeom prst="rect">
                  <a:avLst/>
                </a:prstGeom>
                <a:noFill/>
                <a:ln w="9525">
                  <a:noFill/>
                  <a:miter lim="800000"/>
                  <a:headEnd/>
                  <a:tailEnd/>
                </a:ln>
              </p:spPr>
              <p:txBody>
                <a:bodyPr/>
                <a:lstStyle/>
                <a:p>
                  <a:r>
                    <a:rPr lang="en-GB" sz="1600">
                      <a:latin typeface="Arial" charset="0"/>
                    </a:rPr>
                    <a:t>Much deeper breathing </a:t>
                  </a:r>
                </a:p>
                <a:p>
                  <a:pPr eaLnBrk="0" hangingPunct="0"/>
                  <a:endParaRPr lang="en-GB" sz="1600">
                    <a:latin typeface="Arial" charset="0"/>
                  </a:endParaRPr>
                </a:p>
              </p:txBody>
            </p:sp>
            <p:sp>
              <p:nvSpPr>
                <p:cNvPr id="22585" name="Rectangle 40"/>
                <p:cNvSpPr>
                  <a:spLocks noChangeArrowheads="1"/>
                </p:cNvSpPr>
                <p:nvPr/>
              </p:nvSpPr>
              <p:spPr bwMode="auto">
                <a:xfrm>
                  <a:off x="939" y="1288"/>
                  <a:ext cx="1324" cy="394"/>
                </a:xfrm>
                <a:prstGeom prst="rect">
                  <a:avLst/>
                </a:prstGeom>
                <a:noFill/>
                <a:ln w="7">
                  <a:solidFill>
                    <a:srgbClr val="A0A0A0"/>
                  </a:solidFill>
                  <a:miter lim="800000"/>
                  <a:headEnd/>
                  <a:tailEnd/>
                </a:ln>
              </p:spPr>
              <p:txBody>
                <a:bodyPr/>
                <a:lstStyle/>
                <a:p>
                  <a:endParaRPr lang="en-US"/>
                </a:p>
              </p:txBody>
            </p:sp>
          </p:grpSp>
          <p:grpSp>
            <p:nvGrpSpPr>
              <p:cNvPr id="22545" name="Group 41"/>
              <p:cNvGrpSpPr>
                <a:grpSpLocks/>
              </p:cNvGrpSpPr>
              <p:nvPr/>
            </p:nvGrpSpPr>
            <p:grpSpPr bwMode="auto">
              <a:xfrm>
                <a:off x="2263" y="1288"/>
                <a:ext cx="1324" cy="394"/>
                <a:chOff x="2263" y="1288"/>
                <a:chExt cx="1324" cy="394"/>
              </a:xfrm>
            </p:grpSpPr>
            <p:sp>
              <p:nvSpPr>
                <p:cNvPr id="22582" name="Rectangle 42"/>
                <p:cNvSpPr>
                  <a:spLocks noChangeArrowheads="1"/>
                </p:cNvSpPr>
                <p:nvPr/>
              </p:nvSpPr>
              <p:spPr bwMode="auto">
                <a:xfrm>
                  <a:off x="2306" y="1288"/>
                  <a:ext cx="1238" cy="394"/>
                </a:xfrm>
                <a:prstGeom prst="rect">
                  <a:avLst/>
                </a:prstGeom>
                <a:noFill/>
                <a:ln w="9525">
                  <a:noFill/>
                  <a:miter lim="800000"/>
                  <a:headEnd/>
                  <a:tailEnd/>
                </a:ln>
              </p:spPr>
              <p:txBody>
                <a:bodyPr/>
                <a:lstStyle/>
                <a:p>
                  <a:r>
                    <a:rPr lang="en-GB" sz="1600">
                      <a:latin typeface="Arial" charset="0"/>
                    </a:rPr>
                    <a:t>No effect</a:t>
                  </a:r>
                </a:p>
                <a:p>
                  <a:pPr eaLnBrk="0" hangingPunct="0"/>
                  <a:endParaRPr lang="en-GB" sz="1600">
                    <a:latin typeface="Arial" charset="0"/>
                  </a:endParaRPr>
                </a:p>
              </p:txBody>
            </p:sp>
            <p:sp>
              <p:nvSpPr>
                <p:cNvPr id="22583" name="Rectangle 43"/>
                <p:cNvSpPr>
                  <a:spLocks noChangeArrowheads="1"/>
                </p:cNvSpPr>
                <p:nvPr/>
              </p:nvSpPr>
              <p:spPr bwMode="auto">
                <a:xfrm>
                  <a:off x="2263" y="1288"/>
                  <a:ext cx="1324" cy="394"/>
                </a:xfrm>
                <a:prstGeom prst="rect">
                  <a:avLst/>
                </a:prstGeom>
                <a:noFill/>
                <a:ln w="7">
                  <a:solidFill>
                    <a:srgbClr val="A0A0A0"/>
                  </a:solidFill>
                  <a:miter lim="800000"/>
                  <a:headEnd/>
                  <a:tailEnd/>
                </a:ln>
              </p:spPr>
              <p:txBody>
                <a:bodyPr/>
                <a:lstStyle/>
                <a:p>
                  <a:endParaRPr lang="en-US"/>
                </a:p>
              </p:txBody>
            </p:sp>
          </p:grpSp>
          <p:grpSp>
            <p:nvGrpSpPr>
              <p:cNvPr id="22546" name="Group 44"/>
              <p:cNvGrpSpPr>
                <a:grpSpLocks/>
              </p:cNvGrpSpPr>
              <p:nvPr/>
            </p:nvGrpSpPr>
            <p:grpSpPr bwMode="auto">
              <a:xfrm>
                <a:off x="0" y="1682"/>
                <a:ext cx="939" cy="606"/>
                <a:chOff x="0" y="1682"/>
                <a:chExt cx="939" cy="606"/>
              </a:xfrm>
            </p:grpSpPr>
            <p:sp>
              <p:nvSpPr>
                <p:cNvPr id="22580" name="Rectangle 45"/>
                <p:cNvSpPr>
                  <a:spLocks noChangeArrowheads="1"/>
                </p:cNvSpPr>
                <p:nvPr/>
              </p:nvSpPr>
              <p:spPr bwMode="auto">
                <a:xfrm>
                  <a:off x="43" y="1682"/>
                  <a:ext cx="853" cy="606"/>
                </a:xfrm>
                <a:prstGeom prst="rect">
                  <a:avLst/>
                </a:prstGeom>
                <a:noFill/>
                <a:ln w="9525">
                  <a:noFill/>
                  <a:miter lim="800000"/>
                  <a:headEnd/>
                  <a:tailEnd/>
                </a:ln>
              </p:spPr>
              <p:txBody>
                <a:bodyPr/>
                <a:lstStyle/>
                <a:p>
                  <a:r>
                    <a:rPr lang="en-GB" sz="1600">
                      <a:latin typeface="Arial" charset="0"/>
                    </a:rPr>
                    <a:t>3%</a:t>
                  </a:r>
                </a:p>
                <a:p>
                  <a:pPr eaLnBrk="0" hangingPunct="0"/>
                  <a:endParaRPr lang="en-GB" sz="1600">
                    <a:latin typeface="Arial" charset="0"/>
                  </a:endParaRPr>
                </a:p>
              </p:txBody>
            </p:sp>
            <p:sp>
              <p:nvSpPr>
                <p:cNvPr id="22581" name="Rectangle 46"/>
                <p:cNvSpPr>
                  <a:spLocks noChangeArrowheads="1"/>
                </p:cNvSpPr>
                <p:nvPr/>
              </p:nvSpPr>
              <p:spPr bwMode="auto">
                <a:xfrm>
                  <a:off x="0" y="1682"/>
                  <a:ext cx="939" cy="606"/>
                </a:xfrm>
                <a:prstGeom prst="rect">
                  <a:avLst/>
                </a:prstGeom>
                <a:noFill/>
                <a:ln w="7">
                  <a:solidFill>
                    <a:srgbClr val="A0A0A0"/>
                  </a:solidFill>
                  <a:miter lim="800000"/>
                  <a:headEnd/>
                  <a:tailEnd/>
                </a:ln>
              </p:spPr>
              <p:txBody>
                <a:bodyPr/>
                <a:lstStyle/>
                <a:p>
                  <a:endParaRPr lang="en-US"/>
                </a:p>
              </p:txBody>
            </p:sp>
          </p:grpSp>
          <p:grpSp>
            <p:nvGrpSpPr>
              <p:cNvPr id="22547" name="Group 47"/>
              <p:cNvGrpSpPr>
                <a:grpSpLocks/>
              </p:cNvGrpSpPr>
              <p:nvPr/>
            </p:nvGrpSpPr>
            <p:grpSpPr bwMode="auto">
              <a:xfrm>
                <a:off x="939" y="1682"/>
                <a:ext cx="1324" cy="606"/>
                <a:chOff x="939" y="1682"/>
                <a:chExt cx="1324" cy="606"/>
              </a:xfrm>
            </p:grpSpPr>
            <p:sp>
              <p:nvSpPr>
                <p:cNvPr id="22578" name="Rectangle 48"/>
                <p:cNvSpPr>
                  <a:spLocks noChangeArrowheads="1"/>
                </p:cNvSpPr>
                <p:nvPr/>
              </p:nvSpPr>
              <p:spPr bwMode="auto">
                <a:xfrm>
                  <a:off x="982" y="1682"/>
                  <a:ext cx="1238" cy="606"/>
                </a:xfrm>
                <a:prstGeom prst="rect">
                  <a:avLst/>
                </a:prstGeom>
                <a:noFill/>
                <a:ln w="9525">
                  <a:noFill/>
                  <a:miter lim="800000"/>
                  <a:headEnd/>
                  <a:tailEnd/>
                </a:ln>
              </p:spPr>
              <p:txBody>
                <a:bodyPr/>
                <a:lstStyle/>
                <a:p>
                  <a:r>
                    <a:rPr lang="en-GB" sz="1600">
                      <a:latin typeface="Arial" charset="0"/>
                    </a:rPr>
                    <a:t>Breathing rate is doubled, quick fatigue will result when working</a:t>
                  </a:r>
                </a:p>
                <a:p>
                  <a:pPr eaLnBrk="0" hangingPunct="0"/>
                  <a:endParaRPr lang="en-GB" sz="1600">
                    <a:latin typeface="Arial" charset="0"/>
                  </a:endParaRPr>
                </a:p>
              </p:txBody>
            </p:sp>
            <p:sp>
              <p:nvSpPr>
                <p:cNvPr id="22579" name="Rectangle 49"/>
                <p:cNvSpPr>
                  <a:spLocks noChangeArrowheads="1"/>
                </p:cNvSpPr>
                <p:nvPr/>
              </p:nvSpPr>
              <p:spPr bwMode="auto">
                <a:xfrm>
                  <a:off x="939" y="1682"/>
                  <a:ext cx="1324" cy="606"/>
                </a:xfrm>
                <a:prstGeom prst="rect">
                  <a:avLst/>
                </a:prstGeom>
                <a:noFill/>
                <a:ln w="7">
                  <a:solidFill>
                    <a:srgbClr val="A0A0A0"/>
                  </a:solidFill>
                  <a:miter lim="800000"/>
                  <a:headEnd/>
                  <a:tailEnd/>
                </a:ln>
              </p:spPr>
              <p:txBody>
                <a:bodyPr/>
                <a:lstStyle/>
                <a:p>
                  <a:endParaRPr lang="en-US"/>
                </a:p>
              </p:txBody>
            </p:sp>
          </p:grpSp>
          <p:grpSp>
            <p:nvGrpSpPr>
              <p:cNvPr id="22548" name="Group 50"/>
              <p:cNvGrpSpPr>
                <a:grpSpLocks/>
              </p:cNvGrpSpPr>
              <p:nvPr/>
            </p:nvGrpSpPr>
            <p:grpSpPr bwMode="auto">
              <a:xfrm>
                <a:off x="2263" y="1682"/>
                <a:ext cx="1324" cy="606"/>
                <a:chOff x="2263" y="1682"/>
                <a:chExt cx="1324" cy="606"/>
              </a:xfrm>
            </p:grpSpPr>
            <p:sp>
              <p:nvSpPr>
                <p:cNvPr id="22576" name="Rectangle 51"/>
                <p:cNvSpPr>
                  <a:spLocks noChangeArrowheads="1"/>
                </p:cNvSpPr>
                <p:nvPr/>
              </p:nvSpPr>
              <p:spPr bwMode="auto">
                <a:xfrm>
                  <a:off x="2306" y="1682"/>
                  <a:ext cx="1238" cy="606"/>
                </a:xfrm>
                <a:prstGeom prst="rect">
                  <a:avLst/>
                </a:prstGeom>
                <a:noFill/>
                <a:ln w="9525">
                  <a:noFill/>
                  <a:miter lim="800000"/>
                  <a:headEnd/>
                  <a:tailEnd/>
                </a:ln>
              </p:spPr>
              <p:txBody>
                <a:bodyPr/>
                <a:lstStyle/>
                <a:p>
                  <a:r>
                    <a:rPr lang="en-GB" sz="1600">
                      <a:latin typeface="Arial" charset="0"/>
                    </a:rPr>
                    <a:t>It burns with difficulty</a:t>
                  </a:r>
                </a:p>
                <a:p>
                  <a:pPr eaLnBrk="0" hangingPunct="0"/>
                  <a:endParaRPr lang="en-GB" sz="1600">
                    <a:latin typeface="Arial" charset="0"/>
                  </a:endParaRPr>
                </a:p>
              </p:txBody>
            </p:sp>
            <p:sp>
              <p:nvSpPr>
                <p:cNvPr id="22577" name="Rectangle 52"/>
                <p:cNvSpPr>
                  <a:spLocks noChangeArrowheads="1"/>
                </p:cNvSpPr>
                <p:nvPr/>
              </p:nvSpPr>
              <p:spPr bwMode="auto">
                <a:xfrm>
                  <a:off x="2263" y="1682"/>
                  <a:ext cx="1324" cy="606"/>
                </a:xfrm>
                <a:prstGeom prst="rect">
                  <a:avLst/>
                </a:prstGeom>
                <a:noFill/>
                <a:ln w="7">
                  <a:solidFill>
                    <a:srgbClr val="A0A0A0"/>
                  </a:solidFill>
                  <a:miter lim="800000"/>
                  <a:headEnd/>
                  <a:tailEnd/>
                </a:ln>
              </p:spPr>
              <p:txBody>
                <a:bodyPr/>
                <a:lstStyle/>
                <a:p>
                  <a:endParaRPr lang="en-US"/>
                </a:p>
              </p:txBody>
            </p:sp>
          </p:grpSp>
          <p:grpSp>
            <p:nvGrpSpPr>
              <p:cNvPr id="22549" name="Group 53"/>
              <p:cNvGrpSpPr>
                <a:grpSpLocks/>
              </p:cNvGrpSpPr>
              <p:nvPr/>
            </p:nvGrpSpPr>
            <p:grpSpPr bwMode="auto">
              <a:xfrm>
                <a:off x="0" y="2288"/>
                <a:ext cx="939" cy="500"/>
                <a:chOff x="0" y="2288"/>
                <a:chExt cx="939" cy="500"/>
              </a:xfrm>
            </p:grpSpPr>
            <p:sp>
              <p:nvSpPr>
                <p:cNvPr id="22574" name="Rectangle 54"/>
                <p:cNvSpPr>
                  <a:spLocks noChangeArrowheads="1"/>
                </p:cNvSpPr>
                <p:nvPr/>
              </p:nvSpPr>
              <p:spPr bwMode="auto">
                <a:xfrm>
                  <a:off x="43" y="2288"/>
                  <a:ext cx="853" cy="500"/>
                </a:xfrm>
                <a:prstGeom prst="rect">
                  <a:avLst/>
                </a:prstGeom>
                <a:noFill/>
                <a:ln w="9525">
                  <a:noFill/>
                  <a:miter lim="800000"/>
                  <a:headEnd/>
                  <a:tailEnd/>
                </a:ln>
              </p:spPr>
              <p:txBody>
                <a:bodyPr/>
                <a:lstStyle/>
                <a:p>
                  <a:r>
                    <a:rPr lang="en-GB" sz="1600">
                      <a:latin typeface="Arial" charset="0"/>
                    </a:rPr>
                    <a:t>6%</a:t>
                  </a:r>
                </a:p>
                <a:p>
                  <a:pPr eaLnBrk="0" hangingPunct="0"/>
                  <a:endParaRPr lang="en-GB" sz="1600">
                    <a:latin typeface="Arial" charset="0"/>
                  </a:endParaRPr>
                </a:p>
              </p:txBody>
            </p:sp>
            <p:sp>
              <p:nvSpPr>
                <p:cNvPr id="22575" name="Rectangle 55"/>
                <p:cNvSpPr>
                  <a:spLocks noChangeArrowheads="1"/>
                </p:cNvSpPr>
                <p:nvPr/>
              </p:nvSpPr>
              <p:spPr bwMode="auto">
                <a:xfrm>
                  <a:off x="0" y="2288"/>
                  <a:ext cx="939" cy="500"/>
                </a:xfrm>
                <a:prstGeom prst="rect">
                  <a:avLst/>
                </a:prstGeom>
                <a:noFill/>
                <a:ln w="7">
                  <a:solidFill>
                    <a:srgbClr val="A0A0A0"/>
                  </a:solidFill>
                  <a:miter lim="800000"/>
                  <a:headEnd/>
                  <a:tailEnd/>
                </a:ln>
              </p:spPr>
              <p:txBody>
                <a:bodyPr/>
                <a:lstStyle/>
                <a:p>
                  <a:endParaRPr lang="en-US"/>
                </a:p>
              </p:txBody>
            </p:sp>
          </p:grpSp>
          <p:grpSp>
            <p:nvGrpSpPr>
              <p:cNvPr id="22550" name="Group 56"/>
              <p:cNvGrpSpPr>
                <a:grpSpLocks/>
              </p:cNvGrpSpPr>
              <p:nvPr/>
            </p:nvGrpSpPr>
            <p:grpSpPr bwMode="auto">
              <a:xfrm>
                <a:off x="939" y="2288"/>
                <a:ext cx="1324" cy="500"/>
                <a:chOff x="939" y="2288"/>
                <a:chExt cx="1324" cy="500"/>
              </a:xfrm>
            </p:grpSpPr>
            <p:sp>
              <p:nvSpPr>
                <p:cNvPr id="22572" name="Rectangle 57"/>
                <p:cNvSpPr>
                  <a:spLocks noChangeArrowheads="1"/>
                </p:cNvSpPr>
                <p:nvPr/>
              </p:nvSpPr>
              <p:spPr bwMode="auto">
                <a:xfrm>
                  <a:off x="982" y="2288"/>
                  <a:ext cx="1238" cy="500"/>
                </a:xfrm>
                <a:prstGeom prst="rect">
                  <a:avLst/>
                </a:prstGeom>
                <a:noFill/>
                <a:ln w="9525">
                  <a:noFill/>
                  <a:miter lim="800000"/>
                  <a:headEnd/>
                  <a:tailEnd/>
                </a:ln>
              </p:spPr>
              <p:txBody>
                <a:bodyPr/>
                <a:lstStyle/>
                <a:p>
                  <a:r>
                    <a:rPr lang="en-GB" sz="1600">
                      <a:latin typeface="Arial" charset="0"/>
                    </a:rPr>
                    <a:t>Violent panting, rapid exhaustion</a:t>
                  </a:r>
                </a:p>
                <a:p>
                  <a:pPr eaLnBrk="0" hangingPunct="0"/>
                  <a:endParaRPr lang="en-GB" sz="1600">
                    <a:latin typeface="Arial" charset="0"/>
                  </a:endParaRPr>
                </a:p>
              </p:txBody>
            </p:sp>
            <p:sp>
              <p:nvSpPr>
                <p:cNvPr id="22573" name="Rectangle 58"/>
                <p:cNvSpPr>
                  <a:spLocks noChangeArrowheads="1"/>
                </p:cNvSpPr>
                <p:nvPr/>
              </p:nvSpPr>
              <p:spPr bwMode="auto">
                <a:xfrm>
                  <a:off x="939" y="2288"/>
                  <a:ext cx="1324" cy="500"/>
                </a:xfrm>
                <a:prstGeom prst="rect">
                  <a:avLst/>
                </a:prstGeom>
                <a:noFill/>
                <a:ln w="7">
                  <a:solidFill>
                    <a:srgbClr val="A0A0A0"/>
                  </a:solidFill>
                  <a:miter lim="800000"/>
                  <a:headEnd/>
                  <a:tailEnd/>
                </a:ln>
              </p:spPr>
              <p:txBody>
                <a:bodyPr/>
                <a:lstStyle/>
                <a:p>
                  <a:endParaRPr lang="en-US"/>
                </a:p>
              </p:txBody>
            </p:sp>
          </p:grpSp>
          <p:grpSp>
            <p:nvGrpSpPr>
              <p:cNvPr id="22551" name="Group 59"/>
              <p:cNvGrpSpPr>
                <a:grpSpLocks/>
              </p:cNvGrpSpPr>
              <p:nvPr/>
            </p:nvGrpSpPr>
            <p:grpSpPr bwMode="auto">
              <a:xfrm>
                <a:off x="2263" y="2288"/>
                <a:ext cx="1324" cy="500"/>
                <a:chOff x="2263" y="2288"/>
                <a:chExt cx="1324" cy="500"/>
              </a:xfrm>
            </p:grpSpPr>
            <p:sp>
              <p:nvSpPr>
                <p:cNvPr id="22570" name="Rectangle 60"/>
                <p:cNvSpPr>
                  <a:spLocks noChangeArrowheads="1"/>
                </p:cNvSpPr>
                <p:nvPr/>
              </p:nvSpPr>
              <p:spPr bwMode="auto">
                <a:xfrm>
                  <a:off x="2306" y="2288"/>
                  <a:ext cx="1238" cy="500"/>
                </a:xfrm>
                <a:prstGeom prst="rect">
                  <a:avLst/>
                </a:prstGeom>
                <a:noFill/>
                <a:ln w="9525">
                  <a:noFill/>
                  <a:miter lim="800000"/>
                  <a:headEnd/>
                  <a:tailEnd/>
                </a:ln>
              </p:spPr>
              <p:txBody>
                <a:bodyPr/>
                <a:lstStyle/>
                <a:p>
                  <a:r>
                    <a:rPr lang="en-GB" sz="1600">
                      <a:latin typeface="Arial" charset="0"/>
                    </a:rPr>
                    <a:t>Extinguished</a:t>
                  </a:r>
                </a:p>
                <a:p>
                  <a:pPr eaLnBrk="0" hangingPunct="0"/>
                  <a:endParaRPr lang="en-GB" sz="1600">
                    <a:latin typeface="Arial" charset="0"/>
                  </a:endParaRPr>
                </a:p>
              </p:txBody>
            </p:sp>
            <p:sp>
              <p:nvSpPr>
                <p:cNvPr id="22571" name="Rectangle 61"/>
                <p:cNvSpPr>
                  <a:spLocks noChangeArrowheads="1"/>
                </p:cNvSpPr>
                <p:nvPr/>
              </p:nvSpPr>
              <p:spPr bwMode="auto">
                <a:xfrm>
                  <a:off x="2263" y="2288"/>
                  <a:ext cx="1324" cy="500"/>
                </a:xfrm>
                <a:prstGeom prst="rect">
                  <a:avLst/>
                </a:prstGeom>
                <a:noFill/>
                <a:ln w="7">
                  <a:solidFill>
                    <a:srgbClr val="A0A0A0"/>
                  </a:solidFill>
                  <a:miter lim="800000"/>
                  <a:headEnd/>
                  <a:tailEnd/>
                </a:ln>
              </p:spPr>
              <p:txBody>
                <a:bodyPr/>
                <a:lstStyle/>
                <a:p>
                  <a:endParaRPr lang="en-US"/>
                </a:p>
              </p:txBody>
            </p:sp>
          </p:grpSp>
          <p:grpSp>
            <p:nvGrpSpPr>
              <p:cNvPr id="22552" name="Group 62"/>
              <p:cNvGrpSpPr>
                <a:grpSpLocks/>
              </p:cNvGrpSpPr>
              <p:nvPr/>
            </p:nvGrpSpPr>
            <p:grpSpPr bwMode="auto">
              <a:xfrm>
                <a:off x="0" y="2788"/>
                <a:ext cx="939" cy="606"/>
                <a:chOff x="0" y="2788"/>
                <a:chExt cx="939" cy="606"/>
              </a:xfrm>
            </p:grpSpPr>
            <p:sp>
              <p:nvSpPr>
                <p:cNvPr id="22568" name="Rectangle 63"/>
                <p:cNvSpPr>
                  <a:spLocks noChangeArrowheads="1"/>
                </p:cNvSpPr>
                <p:nvPr/>
              </p:nvSpPr>
              <p:spPr bwMode="auto">
                <a:xfrm>
                  <a:off x="43" y="2788"/>
                  <a:ext cx="853" cy="606"/>
                </a:xfrm>
                <a:prstGeom prst="rect">
                  <a:avLst/>
                </a:prstGeom>
                <a:noFill/>
                <a:ln w="9525">
                  <a:noFill/>
                  <a:miter lim="800000"/>
                  <a:headEnd/>
                  <a:tailEnd/>
                </a:ln>
              </p:spPr>
              <p:txBody>
                <a:bodyPr/>
                <a:lstStyle/>
                <a:p>
                  <a:r>
                    <a:rPr lang="en-GB" sz="1600">
                      <a:latin typeface="Arial" charset="0"/>
                    </a:rPr>
                    <a:t>10%</a:t>
                  </a:r>
                </a:p>
                <a:p>
                  <a:pPr eaLnBrk="0" hangingPunct="0"/>
                  <a:endParaRPr lang="en-GB" sz="1600">
                    <a:latin typeface="Arial" charset="0"/>
                  </a:endParaRPr>
                </a:p>
              </p:txBody>
            </p:sp>
            <p:sp>
              <p:nvSpPr>
                <p:cNvPr id="22569" name="Rectangle 64"/>
                <p:cNvSpPr>
                  <a:spLocks noChangeArrowheads="1"/>
                </p:cNvSpPr>
                <p:nvPr/>
              </p:nvSpPr>
              <p:spPr bwMode="auto">
                <a:xfrm>
                  <a:off x="0" y="2788"/>
                  <a:ext cx="939" cy="606"/>
                </a:xfrm>
                <a:prstGeom prst="rect">
                  <a:avLst/>
                </a:prstGeom>
                <a:noFill/>
                <a:ln w="7">
                  <a:solidFill>
                    <a:srgbClr val="A0A0A0"/>
                  </a:solidFill>
                  <a:miter lim="800000"/>
                  <a:headEnd/>
                  <a:tailEnd/>
                </a:ln>
              </p:spPr>
              <p:txBody>
                <a:bodyPr/>
                <a:lstStyle/>
                <a:p>
                  <a:endParaRPr lang="en-US"/>
                </a:p>
              </p:txBody>
            </p:sp>
          </p:grpSp>
          <p:grpSp>
            <p:nvGrpSpPr>
              <p:cNvPr id="22553" name="Group 65"/>
              <p:cNvGrpSpPr>
                <a:grpSpLocks/>
              </p:cNvGrpSpPr>
              <p:nvPr/>
            </p:nvGrpSpPr>
            <p:grpSpPr bwMode="auto">
              <a:xfrm>
                <a:off x="939" y="2788"/>
                <a:ext cx="1324" cy="606"/>
                <a:chOff x="939" y="2788"/>
                <a:chExt cx="1324" cy="606"/>
              </a:xfrm>
            </p:grpSpPr>
            <p:sp>
              <p:nvSpPr>
                <p:cNvPr id="22566" name="Rectangle 66"/>
                <p:cNvSpPr>
                  <a:spLocks noChangeArrowheads="1"/>
                </p:cNvSpPr>
                <p:nvPr/>
              </p:nvSpPr>
              <p:spPr bwMode="auto">
                <a:xfrm>
                  <a:off x="982" y="2788"/>
                  <a:ext cx="1238" cy="606"/>
                </a:xfrm>
                <a:prstGeom prst="rect">
                  <a:avLst/>
                </a:prstGeom>
                <a:noFill/>
                <a:ln w="9525">
                  <a:noFill/>
                  <a:miter lim="800000"/>
                  <a:headEnd/>
                  <a:tailEnd/>
                </a:ln>
              </p:spPr>
              <p:txBody>
                <a:bodyPr/>
                <a:lstStyle/>
                <a:p>
                  <a:r>
                    <a:rPr lang="en-GB" sz="1600">
                      <a:latin typeface="Arial" charset="0"/>
                    </a:rPr>
                    <a:t>Narcotic effect produced, unconsciousness if exposure is prolonged</a:t>
                  </a:r>
                </a:p>
                <a:p>
                  <a:pPr eaLnBrk="0" hangingPunct="0"/>
                  <a:endParaRPr lang="en-GB" sz="1600">
                    <a:latin typeface="Arial" charset="0"/>
                  </a:endParaRPr>
                </a:p>
              </p:txBody>
            </p:sp>
            <p:sp>
              <p:nvSpPr>
                <p:cNvPr id="22567" name="Rectangle 67"/>
                <p:cNvSpPr>
                  <a:spLocks noChangeArrowheads="1"/>
                </p:cNvSpPr>
                <p:nvPr/>
              </p:nvSpPr>
              <p:spPr bwMode="auto">
                <a:xfrm>
                  <a:off x="939" y="2788"/>
                  <a:ext cx="1324" cy="606"/>
                </a:xfrm>
                <a:prstGeom prst="rect">
                  <a:avLst/>
                </a:prstGeom>
                <a:noFill/>
                <a:ln w="7">
                  <a:solidFill>
                    <a:srgbClr val="A0A0A0"/>
                  </a:solidFill>
                  <a:miter lim="800000"/>
                  <a:headEnd/>
                  <a:tailEnd/>
                </a:ln>
              </p:spPr>
              <p:txBody>
                <a:bodyPr/>
                <a:lstStyle/>
                <a:p>
                  <a:endParaRPr lang="en-US"/>
                </a:p>
              </p:txBody>
            </p:sp>
          </p:grpSp>
          <p:grpSp>
            <p:nvGrpSpPr>
              <p:cNvPr id="22554" name="Group 68"/>
              <p:cNvGrpSpPr>
                <a:grpSpLocks/>
              </p:cNvGrpSpPr>
              <p:nvPr/>
            </p:nvGrpSpPr>
            <p:grpSpPr bwMode="auto">
              <a:xfrm>
                <a:off x="2263" y="2788"/>
                <a:ext cx="1324" cy="606"/>
                <a:chOff x="2263" y="2788"/>
                <a:chExt cx="1324" cy="606"/>
              </a:xfrm>
            </p:grpSpPr>
            <p:sp>
              <p:nvSpPr>
                <p:cNvPr id="22564" name="Rectangle 69"/>
                <p:cNvSpPr>
                  <a:spLocks noChangeArrowheads="1"/>
                </p:cNvSpPr>
                <p:nvPr/>
              </p:nvSpPr>
              <p:spPr bwMode="auto">
                <a:xfrm>
                  <a:off x="2306" y="2788"/>
                  <a:ext cx="1238" cy="606"/>
                </a:xfrm>
                <a:prstGeom prst="rect">
                  <a:avLst/>
                </a:prstGeom>
                <a:noFill/>
                <a:ln w="9525">
                  <a:noFill/>
                  <a:miter lim="800000"/>
                  <a:headEnd/>
                  <a:tailEnd/>
                </a:ln>
              </p:spPr>
              <p:txBody>
                <a:bodyPr/>
                <a:lstStyle/>
                <a:p>
                  <a:r>
                    <a:rPr lang="en-GB" sz="1600">
                      <a:latin typeface="Arial" charset="0"/>
                    </a:rPr>
                    <a:t> </a:t>
                  </a:r>
                </a:p>
                <a:p>
                  <a:pPr eaLnBrk="0" hangingPunct="0"/>
                  <a:endParaRPr lang="en-GB" sz="1600">
                    <a:latin typeface="Arial" charset="0"/>
                  </a:endParaRPr>
                </a:p>
              </p:txBody>
            </p:sp>
            <p:sp>
              <p:nvSpPr>
                <p:cNvPr id="22565" name="Rectangle 70"/>
                <p:cNvSpPr>
                  <a:spLocks noChangeArrowheads="1"/>
                </p:cNvSpPr>
                <p:nvPr/>
              </p:nvSpPr>
              <p:spPr bwMode="auto">
                <a:xfrm>
                  <a:off x="2263" y="2788"/>
                  <a:ext cx="1324" cy="606"/>
                </a:xfrm>
                <a:prstGeom prst="rect">
                  <a:avLst/>
                </a:prstGeom>
                <a:noFill/>
                <a:ln w="7">
                  <a:solidFill>
                    <a:srgbClr val="A0A0A0"/>
                  </a:solidFill>
                  <a:miter lim="800000"/>
                  <a:headEnd/>
                  <a:tailEnd/>
                </a:ln>
              </p:spPr>
              <p:txBody>
                <a:bodyPr/>
                <a:lstStyle/>
                <a:p>
                  <a:endParaRPr lang="en-US"/>
                </a:p>
              </p:txBody>
            </p:sp>
          </p:grpSp>
          <p:grpSp>
            <p:nvGrpSpPr>
              <p:cNvPr id="22555" name="Group 71"/>
              <p:cNvGrpSpPr>
                <a:grpSpLocks/>
              </p:cNvGrpSpPr>
              <p:nvPr/>
            </p:nvGrpSpPr>
            <p:grpSpPr bwMode="auto">
              <a:xfrm>
                <a:off x="0" y="3394"/>
                <a:ext cx="939" cy="394"/>
                <a:chOff x="0" y="3394"/>
                <a:chExt cx="939" cy="394"/>
              </a:xfrm>
            </p:grpSpPr>
            <p:sp>
              <p:nvSpPr>
                <p:cNvPr id="22562" name="Rectangle 72"/>
                <p:cNvSpPr>
                  <a:spLocks noChangeArrowheads="1"/>
                </p:cNvSpPr>
                <p:nvPr/>
              </p:nvSpPr>
              <p:spPr bwMode="auto">
                <a:xfrm>
                  <a:off x="43" y="3394"/>
                  <a:ext cx="853" cy="394"/>
                </a:xfrm>
                <a:prstGeom prst="rect">
                  <a:avLst/>
                </a:prstGeom>
                <a:noFill/>
                <a:ln w="9525">
                  <a:noFill/>
                  <a:miter lim="800000"/>
                  <a:headEnd/>
                  <a:tailEnd/>
                </a:ln>
              </p:spPr>
              <p:txBody>
                <a:bodyPr/>
                <a:lstStyle/>
                <a:p>
                  <a:r>
                    <a:rPr lang="en-GB" sz="1600">
                      <a:latin typeface="Arial" charset="0"/>
                    </a:rPr>
                    <a:t>20%</a:t>
                  </a:r>
                </a:p>
                <a:p>
                  <a:pPr eaLnBrk="0" hangingPunct="0"/>
                  <a:endParaRPr lang="en-GB" sz="1600">
                    <a:latin typeface="Arial" charset="0"/>
                  </a:endParaRPr>
                </a:p>
              </p:txBody>
            </p:sp>
            <p:sp>
              <p:nvSpPr>
                <p:cNvPr id="22563" name="Rectangle 73"/>
                <p:cNvSpPr>
                  <a:spLocks noChangeArrowheads="1"/>
                </p:cNvSpPr>
                <p:nvPr/>
              </p:nvSpPr>
              <p:spPr bwMode="auto">
                <a:xfrm>
                  <a:off x="0" y="3394"/>
                  <a:ext cx="939" cy="394"/>
                </a:xfrm>
                <a:prstGeom prst="rect">
                  <a:avLst/>
                </a:prstGeom>
                <a:noFill/>
                <a:ln w="7">
                  <a:solidFill>
                    <a:srgbClr val="A0A0A0"/>
                  </a:solidFill>
                  <a:miter lim="800000"/>
                  <a:headEnd/>
                  <a:tailEnd/>
                </a:ln>
              </p:spPr>
              <p:txBody>
                <a:bodyPr/>
                <a:lstStyle/>
                <a:p>
                  <a:endParaRPr lang="en-US"/>
                </a:p>
              </p:txBody>
            </p:sp>
          </p:grpSp>
          <p:grpSp>
            <p:nvGrpSpPr>
              <p:cNvPr id="22556" name="Group 74"/>
              <p:cNvGrpSpPr>
                <a:grpSpLocks/>
              </p:cNvGrpSpPr>
              <p:nvPr/>
            </p:nvGrpSpPr>
            <p:grpSpPr bwMode="auto">
              <a:xfrm>
                <a:off x="939" y="3394"/>
                <a:ext cx="1324" cy="394"/>
                <a:chOff x="939" y="3394"/>
                <a:chExt cx="1324" cy="394"/>
              </a:xfrm>
            </p:grpSpPr>
            <p:sp>
              <p:nvSpPr>
                <p:cNvPr id="22560" name="Rectangle 75"/>
                <p:cNvSpPr>
                  <a:spLocks noChangeArrowheads="1"/>
                </p:cNvSpPr>
                <p:nvPr/>
              </p:nvSpPr>
              <p:spPr bwMode="auto">
                <a:xfrm>
                  <a:off x="982" y="3394"/>
                  <a:ext cx="1238" cy="394"/>
                </a:xfrm>
                <a:prstGeom prst="rect">
                  <a:avLst/>
                </a:prstGeom>
                <a:noFill/>
                <a:ln w="9525">
                  <a:noFill/>
                  <a:miter lim="800000"/>
                  <a:headEnd/>
                  <a:tailEnd/>
                </a:ln>
              </p:spPr>
              <p:txBody>
                <a:bodyPr/>
                <a:lstStyle/>
                <a:p>
                  <a:r>
                    <a:rPr lang="en-GB" sz="1600">
                      <a:latin typeface="Arial" charset="0"/>
                    </a:rPr>
                    <a:t>Death within a few hours</a:t>
                  </a:r>
                </a:p>
                <a:p>
                  <a:pPr eaLnBrk="0" hangingPunct="0"/>
                  <a:endParaRPr lang="en-GB" sz="1600">
                    <a:latin typeface="Arial" charset="0"/>
                  </a:endParaRPr>
                </a:p>
              </p:txBody>
            </p:sp>
            <p:sp>
              <p:nvSpPr>
                <p:cNvPr id="22561" name="Rectangle 76"/>
                <p:cNvSpPr>
                  <a:spLocks noChangeArrowheads="1"/>
                </p:cNvSpPr>
                <p:nvPr/>
              </p:nvSpPr>
              <p:spPr bwMode="auto">
                <a:xfrm>
                  <a:off x="939" y="3394"/>
                  <a:ext cx="1324" cy="394"/>
                </a:xfrm>
                <a:prstGeom prst="rect">
                  <a:avLst/>
                </a:prstGeom>
                <a:noFill/>
                <a:ln w="7">
                  <a:solidFill>
                    <a:srgbClr val="A0A0A0"/>
                  </a:solidFill>
                  <a:miter lim="800000"/>
                  <a:headEnd/>
                  <a:tailEnd/>
                </a:ln>
              </p:spPr>
              <p:txBody>
                <a:bodyPr/>
                <a:lstStyle/>
                <a:p>
                  <a:endParaRPr lang="en-US"/>
                </a:p>
              </p:txBody>
            </p:sp>
          </p:grpSp>
          <p:grpSp>
            <p:nvGrpSpPr>
              <p:cNvPr id="22557" name="Group 77"/>
              <p:cNvGrpSpPr>
                <a:grpSpLocks/>
              </p:cNvGrpSpPr>
              <p:nvPr/>
            </p:nvGrpSpPr>
            <p:grpSpPr bwMode="auto">
              <a:xfrm>
                <a:off x="2263" y="3394"/>
                <a:ext cx="1324" cy="394"/>
                <a:chOff x="2263" y="3394"/>
                <a:chExt cx="1324" cy="394"/>
              </a:xfrm>
            </p:grpSpPr>
            <p:sp>
              <p:nvSpPr>
                <p:cNvPr id="22558" name="Rectangle 78"/>
                <p:cNvSpPr>
                  <a:spLocks noChangeArrowheads="1"/>
                </p:cNvSpPr>
                <p:nvPr/>
              </p:nvSpPr>
              <p:spPr bwMode="auto">
                <a:xfrm>
                  <a:off x="2306" y="3394"/>
                  <a:ext cx="1238" cy="394"/>
                </a:xfrm>
                <a:prstGeom prst="rect">
                  <a:avLst/>
                </a:prstGeom>
                <a:noFill/>
                <a:ln w="9525">
                  <a:noFill/>
                  <a:miter lim="800000"/>
                  <a:headEnd/>
                  <a:tailEnd/>
                </a:ln>
              </p:spPr>
              <p:txBody>
                <a:bodyPr/>
                <a:lstStyle/>
                <a:p>
                  <a:r>
                    <a:rPr lang="en-GB" sz="1600">
                      <a:latin typeface="Arial" charset="0"/>
                    </a:rPr>
                    <a:t> </a:t>
                  </a:r>
                </a:p>
                <a:p>
                  <a:pPr eaLnBrk="0" hangingPunct="0"/>
                  <a:endParaRPr lang="en-GB" sz="1600">
                    <a:latin typeface="Arial" charset="0"/>
                  </a:endParaRPr>
                </a:p>
              </p:txBody>
            </p:sp>
            <p:sp>
              <p:nvSpPr>
                <p:cNvPr id="22559" name="Rectangle 79"/>
                <p:cNvSpPr>
                  <a:spLocks noChangeArrowheads="1"/>
                </p:cNvSpPr>
                <p:nvPr/>
              </p:nvSpPr>
              <p:spPr bwMode="auto">
                <a:xfrm>
                  <a:off x="2263" y="3394"/>
                  <a:ext cx="1324" cy="394"/>
                </a:xfrm>
                <a:prstGeom prst="rect">
                  <a:avLst/>
                </a:prstGeom>
                <a:noFill/>
                <a:ln w="7">
                  <a:solidFill>
                    <a:srgbClr val="A0A0A0"/>
                  </a:solidFill>
                  <a:miter lim="800000"/>
                  <a:headEnd/>
                  <a:tailEnd/>
                </a:ln>
              </p:spPr>
              <p:txBody>
                <a:bodyPr/>
                <a:lstStyle/>
                <a:p>
                  <a:endParaRPr lang="en-US"/>
                </a:p>
              </p:txBody>
            </p:sp>
          </p:grpSp>
        </p:grpSp>
        <p:sp>
          <p:nvSpPr>
            <p:cNvPr id="22533" name="Rectangle 80"/>
            <p:cNvSpPr>
              <a:spLocks noChangeArrowheads="1"/>
            </p:cNvSpPr>
            <p:nvPr/>
          </p:nvSpPr>
          <p:spPr bwMode="auto">
            <a:xfrm>
              <a:off x="-3" y="-3"/>
              <a:ext cx="3593" cy="3794"/>
            </a:xfrm>
            <a:prstGeom prst="rect">
              <a:avLst/>
            </a:prstGeom>
            <a:noFill/>
            <a:ln w="9525">
              <a:solidFill>
                <a:srgbClr val="A0A0A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0" y="0"/>
            <a:ext cx="9144000" cy="6858000"/>
          </a:xfrm>
        </p:spPr>
        <p:txBody>
          <a:bodyPr/>
          <a:lstStyle/>
          <a:p>
            <a:pPr marL="609600" indent="-609600" eaLnBrk="1" hangingPunct="1">
              <a:lnSpc>
                <a:spcPct val="90000"/>
              </a:lnSpc>
              <a:buFontTx/>
              <a:buNone/>
            </a:pPr>
            <a:endParaRPr lang="en-US" sz="2000" b="1" u="sng" smtClean="0">
              <a:latin typeface="Arial" charset="0"/>
            </a:endParaRPr>
          </a:p>
          <a:p>
            <a:pPr marL="609600" indent="-609600" eaLnBrk="1" hangingPunct="1">
              <a:lnSpc>
                <a:spcPct val="90000"/>
              </a:lnSpc>
              <a:buFontTx/>
              <a:buNone/>
            </a:pPr>
            <a:endParaRPr lang="en-US" sz="2000" b="1" u="sng" smtClean="0">
              <a:latin typeface="Arial" charset="0"/>
            </a:endParaRPr>
          </a:p>
          <a:p>
            <a:pPr marL="609600" indent="-609600" eaLnBrk="1" hangingPunct="1">
              <a:lnSpc>
                <a:spcPct val="90000"/>
              </a:lnSpc>
              <a:buFontTx/>
              <a:buNone/>
            </a:pPr>
            <a:r>
              <a:rPr lang="en-US" sz="2000" b="1" u="sng" smtClean="0">
                <a:latin typeface="Arial" charset="0"/>
              </a:rPr>
              <a:t>Sources of CO</a:t>
            </a:r>
            <a:r>
              <a:rPr lang="en-US" sz="2000" b="1" u="sng" baseline="-25000" smtClean="0">
                <a:latin typeface="Arial" charset="0"/>
              </a:rPr>
              <a:t>2</a:t>
            </a:r>
            <a:r>
              <a:rPr lang="en-US" sz="2000" b="1" u="sng" smtClean="0">
                <a:latin typeface="Arial" charset="0"/>
              </a:rPr>
              <a:t> in mines:</a:t>
            </a:r>
          </a:p>
          <a:p>
            <a:pPr marL="609600" indent="-609600" eaLnBrk="1" hangingPunct="1">
              <a:lnSpc>
                <a:spcPct val="90000"/>
              </a:lnSpc>
            </a:pPr>
            <a:r>
              <a:rPr lang="en-US" sz="2000" smtClean="0">
                <a:latin typeface="Arial" charset="0"/>
              </a:rPr>
              <a:t>Breathing of men (Avg. 50 litres per hour per worker). </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Burning of lamps  (0.15 to 5 litres per minute per lamp). </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Decay of timbers.</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Slow oxidation of coal in coal mines (Spont. Combustion).</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Mine fires  and explosions.</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Blasting.</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I.C. Engines e. g. diesel locomotives.</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Emission from strata gas outbursts in coal and potash mines.</a:t>
            </a:r>
          </a:p>
          <a:p>
            <a:pPr marL="609600" indent="-609600" eaLnBrk="1" hangingPunct="1">
              <a:lnSpc>
                <a:spcPct val="90000"/>
              </a:lnSpc>
            </a:pPr>
            <a:endParaRPr lang="en-US" sz="2000" smtClean="0">
              <a:latin typeface="Arial" charset="0"/>
            </a:endParaRPr>
          </a:p>
          <a:p>
            <a:pPr marL="609600" indent="-609600" eaLnBrk="1" hangingPunct="1">
              <a:lnSpc>
                <a:spcPct val="90000"/>
              </a:lnSpc>
            </a:pPr>
            <a:r>
              <a:rPr lang="en-US" sz="2000" smtClean="0">
                <a:latin typeface="Arial" charset="0"/>
              </a:rPr>
              <a:t>Action of acid water on carbonates rocks.</a:t>
            </a:r>
          </a:p>
          <a:p>
            <a:pPr marL="609600" indent="-609600" eaLnBrk="1" hangingPunct="1">
              <a:lnSpc>
                <a:spcPct val="90000"/>
              </a:lnSpc>
            </a:pPr>
            <a:endParaRPr lang="en-US" sz="2000" smtClean="0">
              <a:latin typeface="Arial" charset="0"/>
            </a:endParaRPr>
          </a:p>
          <a:p>
            <a:pPr marL="609600" indent="-609600" eaLnBrk="1" hangingPunct="1">
              <a:lnSpc>
                <a:spcPct val="9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0" y="0"/>
            <a:ext cx="9144000" cy="6858000"/>
          </a:xfrm>
        </p:spPr>
        <p:txBody>
          <a:bodyPr/>
          <a:lstStyle/>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r>
              <a:rPr lang="en-US" sz="2000" b="1" u="sng" smtClean="0">
                <a:latin typeface="Arial" charset="0"/>
              </a:rPr>
              <a:t>Areas in the mine where CO</a:t>
            </a:r>
            <a:r>
              <a:rPr lang="en-US" sz="2000" b="1" u="sng" baseline="-25000" smtClean="0">
                <a:latin typeface="Arial" charset="0"/>
              </a:rPr>
              <a:t>2</a:t>
            </a:r>
            <a:r>
              <a:rPr lang="en-US" sz="2000" b="1" u="sng" smtClean="0">
                <a:latin typeface="Arial" charset="0"/>
              </a:rPr>
              <a:t> can be found:</a:t>
            </a:r>
          </a:p>
          <a:p>
            <a:pPr eaLnBrk="1" hangingPunct="1">
              <a:buFontTx/>
              <a:buNone/>
            </a:pPr>
            <a:endParaRPr lang="en-US" sz="2000" b="1" u="sng" smtClean="0">
              <a:latin typeface="Arial" charset="0"/>
            </a:endParaRPr>
          </a:p>
          <a:p>
            <a:pPr eaLnBrk="1" hangingPunct="1"/>
            <a:r>
              <a:rPr lang="en-US" sz="2000" smtClean="0">
                <a:latin typeface="Arial" charset="0"/>
              </a:rPr>
              <a:t>Dip side working at lower levels or layers </a:t>
            </a:r>
          </a:p>
          <a:p>
            <a:pPr eaLnBrk="1" hangingPunct="1"/>
            <a:endParaRPr lang="en-US" sz="2000" smtClean="0">
              <a:latin typeface="Arial" charset="0"/>
            </a:endParaRPr>
          </a:p>
          <a:p>
            <a:pPr eaLnBrk="1" hangingPunct="1"/>
            <a:r>
              <a:rPr lang="en-US" sz="2000" smtClean="0">
                <a:latin typeface="Arial" charset="0"/>
              </a:rPr>
              <a:t>Return air of the mine.  </a:t>
            </a:r>
          </a:p>
          <a:p>
            <a:pPr eaLnBrk="1" hangingPunct="1"/>
            <a:endParaRPr lang="en-US" sz="2000" smtClean="0">
              <a:latin typeface="Arial" charset="0"/>
            </a:endParaRPr>
          </a:p>
          <a:p>
            <a:pPr eaLnBrk="1" hangingPunct="1"/>
            <a:r>
              <a:rPr lang="en-US" sz="2000" smtClean="0">
                <a:latin typeface="Arial" charset="0"/>
              </a:rPr>
              <a:t>Poorly ventilated areas.</a:t>
            </a:r>
          </a:p>
          <a:p>
            <a:pPr eaLnBrk="1" hangingPunct="1"/>
            <a:endParaRPr lang="en-US" sz="2000" smtClean="0">
              <a:latin typeface="Arial" charset="0"/>
            </a:endParaRPr>
          </a:p>
          <a:p>
            <a:pPr eaLnBrk="1" hangingPunct="1"/>
            <a:r>
              <a:rPr lang="en-US" sz="2000" smtClean="0">
                <a:latin typeface="Arial" charset="0"/>
              </a:rPr>
              <a:t>Sealed off areas of goaf.</a:t>
            </a:r>
          </a:p>
          <a:p>
            <a:pPr eaLnBrk="1" hangingPunct="1"/>
            <a:endParaRPr lang="en-I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0" y="0"/>
            <a:ext cx="9144000" cy="6056313"/>
          </a:xfrm>
        </p:spPr>
        <p:txBody>
          <a:bodyPr/>
          <a:lstStyle/>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endParaRPr lang="en-US" sz="2000" b="1" u="sng" smtClean="0">
              <a:latin typeface="Arial" charset="0"/>
            </a:endParaRPr>
          </a:p>
          <a:p>
            <a:pPr eaLnBrk="1" hangingPunct="1">
              <a:buFontTx/>
              <a:buNone/>
            </a:pPr>
            <a:r>
              <a:rPr lang="en-US" sz="2000" b="1" u="sng" smtClean="0">
                <a:latin typeface="Arial" charset="0"/>
              </a:rPr>
              <a:t>Saturatory limit of CO</a:t>
            </a:r>
            <a:r>
              <a:rPr lang="en-US" sz="2000" b="1" u="sng" baseline="-25000" smtClean="0">
                <a:latin typeface="Arial" charset="0"/>
              </a:rPr>
              <a:t>2</a:t>
            </a:r>
          </a:p>
          <a:p>
            <a:pPr eaLnBrk="1" hangingPunct="1">
              <a:buFontTx/>
              <a:buNone/>
            </a:pPr>
            <a:endParaRPr lang="en-US" sz="2000" b="1" u="sng" baseline="-25000" smtClean="0">
              <a:latin typeface="Arial" charset="0"/>
            </a:endParaRPr>
          </a:p>
          <a:p>
            <a:pPr eaLnBrk="1" hangingPunct="1"/>
            <a:r>
              <a:rPr lang="en-US" sz="2000" smtClean="0">
                <a:latin typeface="Arial" charset="0"/>
              </a:rPr>
              <a:t>India: Should not be more than 0.5%</a:t>
            </a:r>
          </a:p>
          <a:p>
            <a:pPr eaLnBrk="1" hangingPunct="1"/>
            <a:endParaRPr lang="en-US" sz="2000" smtClean="0">
              <a:latin typeface="Arial" charset="0"/>
            </a:endParaRPr>
          </a:p>
          <a:p>
            <a:pPr eaLnBrk="1" hangingPunct="1"/>
            <a:r>
              <a:rPr lang="en-US" sz="2000" smtClean="0">
                <a:latin typeface="Arial" charset="0"/>
              </a:rPr>
              <a:t>U.K.: Should not be more than 0.2%</a:t>
            </a:r>
          </a:p>
          <a:p>
            <a:pPr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57200" y="2349500"/>
            <a:ext cx="8229600" cy="2843213"/>
          </a:xfrm>
        </p:spPr>
        <p:txBody>
          <a:bodyPr/>
          <a:lstStyle/>
          <a:p>
            <a:pPr algn="ctr" eaLnBrk="1" hangingPunct="1">
              <a:buFontTx/>
              <a:buNone/>
              <a:defRPr/>
            </a:pPr>
            <a:r>
              <a:rPr lang="en-US" sz="4800" b="1" smtClean="0">
                <a:solidFill>
                  <a:srgbClr val="CC3300"/>
                </a:solidFill>
                <a:effectLst>
                  <a:outerShdw blurRad="38100" dist="38100" dir="2700000" algn="tl">
                    <a:srgbClr val="C0C0C0"/>
                  </a:outerShdw>
                </a:effectLst>
              </a:rPr>
              <a:t>CARBON MONOXIDE</a:t>
            </a:r>
            <a:endParaRPr lang="en-IN" sz="4800" b="1" smtClean="0">
              <a:solidFill>
                <a:srgbClr val="CC33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0" y="0"/>
            <a:ext cx="9144000" cy="6858000"/>
          </a:xfrm>
        </p:spPr>
        <p:txBody>
          <a:bodyPr/>
          <a:lstStyle/>
          <a:p>
            <a:pPr marL="609600" indent="-609600" eaLnBrk="1" hangingPunct="1">
              <a:lnSpc>
                <a:spcPct val="80000"/>
              </a:lnSpc>
            </a:pPr>
            <a:endParaRPr lang="en-US" sz="2000" smtClean="0">
              <a:latin typeface="Arial" charset="0"/>
            </a:endParaRPr>
          </a:p>
          <a:p>
            <a:pPr marL="609600" indent="-609600" eaLnBrk="1" hangingPunct="1">
              <a:lnSpc>
                <a:spcPct val="80000"/>
              </a:lnSpc>
            </a:pPr>
            <a:endParaRPr lang="en-US" sz="2000" smtClean="0">
              <a:latin typeface="Arial" charset="0"/>
            </a:endParaRPr>
          </a:p>
          <a:p>
            <a:pPr marL="609600" indent="-609600" eaLnBrk="1" hangingPunct="1">
              <a:lnSpc>
                <a:spcPct val="80000"/>
              </a:lnSpc>
            </a:pPr>
            <a:r>
              <a:rPr lang="en-US" sz="2000" smtClean="0">
                <a:latin typeface="Arial" charset="0"/>
              </a:rPr>
              <a:t>CO is produced whenever carbon or carbonaceous matter is burnt with insufficient supply of oxygen.</a:t>
            </a:r>
          </a:p>
          <a:p>
            <a:pPr marL="609600" indent="-609600" eaLnBrk="1" hangingPunct="1">
              <a:lnSpc>
                <a:spcPct val="60000"/>
              </a:lnSpc>
            </a:pPr>
            <a:endParaRPr lang="en-US" sz="2000" smtClean="0">
              <a:latin typeface="Arial" charset="0"/>
            </a:endParaRPr>
          </a:p>
          <a:p>
            <a:pPr marL="609600" indent="-609600" eaLnBrk="1" hangingPunct="1">
              <a:lnSpc>
                <a:spcPct val="80000"/>
              </a:lnSpc>
            </a:pPr>
            <a:r>
              <a:rPr lang="en-US" sz="2000" smtClean="0">
                <a:latin typeface="Arial" charset="0"/>
              </a:rPr>
              <a:t>It is the most dangerous gas encountered in coal and metal mines.</a:t>
            </a:r>
          </a:p>
          <a:p>
            <a:pPr marL="609600" indent="-609600" eaLnBrk="1" hangingPunct="1">
              <a:lnSpc>
                <a:spcPct val="80000"/>
              </a:lnSpc>
            </a:pPr>
            <a:endParaRPr lang="en-US" sz="2000" smtClean="0">
              <a:latin typeface="Arial" charset="0"/>
            </a:endParaRPr>
          </a:p>
          <a:p>
            <a:pPr marL="609600" indent="-609600" eaLnBrk="1" hangingPunct="1">
              <a:lnSpc>
                <a:spcPct val="80000"/>
              </a:lnSpc>
              <a:buFontTx/>
              <a:buNone/>
            </a:pPr>
            <a:r>
              <a:rPr lang="en-US" sz="2000" b="1" u="sng" smtClean="0">
                <a:latin typeface="Arial" charset="0"/>
              </a:rPr>
              <a:t>Properties of CO: </a:t>
            </a:r>
          </a:p>
          <a:p>
            <a:pPr marL="609600" indent="-609600" eaLnBrk="1" hangingPunct="1">
              <a:lnSpc>
                <a:spcPct val="20000"/>
              </a:lnSpc>
            </a:pPr>
            <a:endParaRPr lang="en-US" sz="2000" b="1" u="sng" smtClean="0">
              <a:latin typeface="Arial" charset="0"/>
            </a:endParaRPr>
          </a:p>
          <a:p>
            <a:pPr marL="609600" indent="-609600" algn="just" eaLnBrk="1" hangingPunct="1">
              <a:lnSpc>
                <a:spcPct val="150000"/>
              </a:lnSpc>
              <a:buFontTx/>
              <a:buAutoNum type="arabicParenBoth"/>
            </a:pPr>
            <a:r>
              <a:rPr lang="en-US" sz="2000" smtClean="0">
                <a:latin typeface="Arial" charset="0"/>
              </a:rPr>
              <a:t>It is a colourless, odourless, tasteless and non-irritating gas.</a:t>
            </a:r>
          </a:p>
          <a:p>
            <a:pPr marL="609600" indent="-609600" algn="just" eaLnBrk="1" hangingPunct="1">
              <a:lnSpc>
                <a:spcPct val="150000"/>
              </a:lnSpc>
              <a:buFontTx/>
              <a:buAutoNum type="arabicParenBoth"/>
            </a:pPr>
            <a:r>
              <a:rPr lang="en-US" sz="2000" smtClean="0">
                <a:latin typeface="Arial" charset="0"/>
              </a:rPr>
              <a:t>It is slightly lighter than air (specific gravity : 0.967). </a:t>
            </a:r>
          </a:p>
          <a:p>
            <a:pPr marL="609600" indent="-609600" algn="just" eaLnBrk="1" hangingPunct="1">
              <a:lnSpc>
                <a:spcPct val="150000"/>
              </a:lnSpc>
              <a:buFontTx/>
              <a:buAutoNum type="arabicParenBoth"/>
            </a:pPr>
            <a:r>
              <a:rPr lang="en-US" sz="2000" smtClean="0">
                <a:latin typeface="Arial" charset="0"/>
              </a:rPr>
              <a:t>It is combustible but does not support combustion.</a:t>
            </a:r>
          </a:p>
          <a:p>
            <a:pPr marL="609600" indent="-609600" algn="just" eaLnBrk="1" hangingPunct="1">
              <a:lnSpc>
                <a:spcPct val="150000"/>
              </a:lnSpc>
              <a:buFontTx/>
              <a:buAutoNum type="arabicParenBoth"/>
            </a:pPr>
            <a:r>
              <a:rPr lang="en-US" sz="2000" smtClean="0">
                <a:latin typeface="Arial" charset="0"/>
              </a:rPr>
              <a:t>It burns in air at about 700°C with a light blue flame to CO</a:t>
            </a:r>
            <a:r>
              <a:rPr lang="en-US" sz="2000" baseline="-25000" smtClean="0">
                <a:latin typeface="Arial" charset="0"/>
              </a:rPr>
              <a:t>2</a:t>
            </a:r>
            <a:r>
              <a:rPr lang="en-US" sz="2000" smtClean="0">
                <a:latin typeface="Arial" charset="0"/>
              </a:rPr>
              <a:t>.</a:t>
            </a:r>
          </a:p>
          <a:p>
            <a:pPr marL="609600" indent="-609600" algn="just" eaLnBrk="1" hangingPunct="1">
              <a:lnSpc>
                <a:spcPct val="150000"/>
              </a:lnSpc>
              <a:buFontTx/>
              <a:buAutoNum type="arabicParenBoth"/>
            </a:pPr>
            <a:r>
              <a:rPr lang="en-US" sz="2000" smtClean="0">
                <a:latin typeface="Arial" charset="0"/>
              </a:rPr>
              <a:t>It is hardly soluble in water: 100 vols. of water dissolves only 2.3 vols. of gas at 20°C.</a:t>
            </a:r>
          </a:p>
          <a:p>
            <a:pPr marL="609600" indent="-609600" algn="just" eaLnBrk="1" hangingPunct="1">
              <a:lnSpc>
                <a:spcPct val="150000"/>
              </a:lnSpc>
              <a:buFontTx/>
              <a:buAutoNum type="arabicParenBoth"/>
            </a:pPr>
            <a:r>
              <a:rPr lang="en-US" sz="2000" smtClean="0">
                <a:latin typeface="Arial" charset="0"/>
              </a:rPr>
              <a:t>It forms an explosive mixture with air when present within the range of nearly 12 to 75% by vol.</a:t>
            </a:r>
          </a:p>
          <a:p>
            <a:pPr marL="609600" indent="-609600" eaLnBrk="1" hangingPunct="1">
              <a:lnSpc>
                <a:spcPct val="80000"/>
              </a:lnSpc>
              <a:buFontTx/>
              <a:buAutoNum type="arabicParenBoth"/>
            </a:pPr>
            <a:endParaRPr lang="en-US" sz="2000" smtClean="0">
              <a:latin typeface="Arial" charset="0"/>
            </a:endParaRPr>
          </a:p>
          <a:p>
            <a:pPr marL="609600" indent="-609600" eaLnBrk="1" hangingPunct="1">
              <a:lnSpc>
                <a:spcPct val="8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0" y="0"/>
            <a:ext cx="9144000" cy="6858000"/>
          </a:xfrm>
        </p:spPr>
        <p:txBody>
          <a:bodyPr/>
          <a:lstStyle/>
          <a:p>
            <a:pPr marL="660400" indent="-660400" algn="just" eaLnBrk="1" hangingPunct="1">
              <a:lnSpc>
                <a:spcPct val="80000"/>
              </a:lnSpc>
              <a:buFontTx/>
              <a:buNone/>
            </a:pPr>
            <a:endParaRPr lang="en-US" sz="2000" b="1" u="sng" smtClean="0">
              <a:latin typeface="Arial" charset="0"/>
            </a:endParaRPr>
          </a:p>
          <a:p>
            <a:pPr marL="660400" indent="-660400" algn="just" eaLnBrk="1" hangingPunct="1">
              <a:lnSpc>
                <a:spcPct val="80000"/>
              </a:lnSpc>
              <a:buFontTx/>
              <a:buNone/>
            </a:pPr>
            <a:r>
              <a:rPr lang="en-US" sz="2000" b="1" u="sng" smtClean="0">
                <a:latin typeface="Arial" charset="0"/>
              </a:rPr>
              <a:t>OCCURRENCE:</a:t>
            </a:r>
          </a:p>
          <a:p>
            <a:pPr marL="660400" indent="-660400" algn="just" eaLnBrk="1" hangingPunct="1">
              <a:lnSpc>
                <a:spcPct val="80000"/>
              </a:lnSpc>
              <a:buFontTx/>
              <a:buNone/>
            </a:pPr>
            <a:endParaRPr lang="en-US" sz="2000" b="1" u="sng" smtClean="0">
              <a:latin typeface="Arial" charset="0"/>
            </a:endParaRPr>
          </a:p>
          <a:p>
            <a:pPr marL="660400" indent="-660400" algn="just" eaLnBrk="1" hangingPunct="1">
              <a:lnSpc>
                <a:spcPct val="80000"/>
              </a:lnSpc>
              <a:buFontTx/>
              <a:buNone/>
            </a:pPr>
            <a:r>
              <a:rPr lang="en-US" sz="2000" smtClean="0">
                <a:latin typeface="Arial" charset="0"/>
              </a:rPr>
              <a:t>The production of CO in a mine may be due to</a:t>
            </a:r>
          </a:p>
          <a:p>
            <a:pPr marL="660400" indent="-660400" algn="just" eaLnBrk="1" hangingPunct="1">
              <a:lnSpc>
                <a:spcPct val="50000"/>
              </a:lnSpc>
              <a:buFontTx/>
              <a:buNone/>
            </a:pPr>
            <a:endParaRPr lang="en-US" sz="2000" smtClean="0">
              <a:latin typeface="Arial" charset="0"/>
            </a:endParaRPr>
          </a:p>
          <a:p>
            <a:pPr marL="660400" indent="-660400" algn="just" eaLnBrk="1" hangingPunct="1">
              <a:lnSpc>
                <a:spcPct val="80000"/>
              </a:lnSpc>
              <a:buFontTx/>
              <a:buAutoNum type="arabicPeriod"/>
            </a:pPr>
            <a:r>
              <a:rPr lang="en-US" sz="2000" b="1" smtClean="0">
                <a:latin typeface="Arial" charset="0"/>
              </a:rPr>
              <a:t>Oxidation of coal and other carbonaceous matter:</a:t>
            </a:r>
            <a:r>
              <a:rPr lang="en-US" sz="2000" smtClean="0">
                <a:latin typeface="Arial" charset="0"/>
              </a:rPr>
              <a:t> </a:t>
            </a:r>
          </a:p>
          <a:p>
            <a:pPr marL="1258888" lvl="2" indent="-239713" algn="just" eaLnBrk="1" hangingPunct="1">
              <a:lnSpc>
                <a:spcPct val="80000"/>
              </a:lnSpc>
            </a:pPr>
            <a:endParaRPr lang="en-US" sz="1800" smtClean="0">
              <a:latin typeface="Arial" charset="0"/>
            </a:endParaRPr>
          </a:p>
          <a:p>
            <a:pPr marL="1258888" lvl="2" indent="-239713" algn="just" eaLnBrk="1" hangingPunct="1">
              <a:lnSpc>
                <a:spcPct val="80000"/>
              </a:lnSpc>
            </a:pPr>
            <a:r>
              <a:rPr lang="en-US" sz="1800" smtClean="0">
                <a:latin typeface="Arial" charset="0"/>
              </a:rPr>
              <a:t>Incomplete oxidation may result in its formation</a:t>
            </a:r>
          </a:p>
          <a:p>
            <a:pPr marL="1258888" lvl="2" indent="-239713" algn="just" eaLnBrk="1" hangingPunct="1">
              <a:lnSpc>
                <a:spcPct val="60000"/>
              </a:lnSpc>
            </a:pPr>
            <a:endParaRPr lang="en-US" sz="1800" smtClean="0">
              <a:latin typeface="Arial" charset="0"/>
            </a:endParaRPr>
          </a:p>
          <a:p>
            <a:pPr marL="1258888" lvl="2" indent="-239713" algn="just" eaLnBrk="1" hangingPunct="1">
              <a:lnSpc>
                <a:spcPct val="80000"/>
              </a:lnSpc>
            </a:pPr>
            <a:r>
              <a:rPr lang="en-US" sz="1800" smtClean="0">
                <a:latin typeface="Arial" charset="0"/>
              </a:rPr>
              <a:t>Under normal mining conditions the percentage formed is negligible and harmless in the return air of a coal mine.</a:t>
            </a:r>
          </a:p>
          <a:p>
            <a:pPr marL="660400" indent="-660400" algn="just" eaLnBrk="1" hangingPunct="1">
              <a:lnSpc>
                <a:spcPct val="40000"/>
              </a:lnSpc>
              <a:buFontTx/>
              <a:buAutoNum type="arabicPeriod"/>
            </a:pPr>
            <a:endParaRPr lang="en-US" sz="2000" smtClean="0">
              <a:latin typeface="Arial" charset="0"/>
            </a:endParaRPr>
          </a:p>
          <a:p>
            <a:pPr marL="660400" indent="-660400" algn="just" eaLnBrk="1" hangingPunct="1">
              <a:lnSpc>
                <a:spcPct val="80000"/>
              </a:lnSpc>
              <a:buFontTx/>
              <a:buAutoNum type="arabicPeriod"/>
            </a:pPr>
            <a:r>
              <a:rPr lang="en-US" sz="2000" b="1" smtClean="0">
                <a:latin typeface="Arial" charset="0"/>
              </a:rPr>
              <a:t>Spontaneous combustion of coal: </a:t>
            </a:r>
          </a:p>
          <a:p>
            <a:pPr marL="660400" indent="-660400" algn="just" eaLnBrk="1" hangingPunct="1">
              <a:lnSpc>
                <a:spcPct val="80000"/>
              </a:lnSpc>
              <a:buFontTx/>
              <a:buAutoNum type="arabicPeriod"/>
            </a:pPr>
            <a:endParaRPr lang="en-US" sz="2000" b="1" smtClean="0">
              <a:latin typeface="Arial" charset="0"/>
            </a:endParaRPr>
          </a:p>
          <a:p>
            <a:pPr marL="839788" lvl="1" indent="-382588" algn="just" eaLnBrk="1" hangingPunct="1">
              <a:lnSpc>
                <a:spcPct val="80000"/>
              </a:lnSpc>
              <a:buFontTx/>
              <a:buChar char="•"/>
            </a:pPr>
            <a:r>
              <a:rPr lang="en-US" sz="1800" smtClean="0">
                <a:latin typeface="Arial" charset="0"/>
              </a:rPr>
              <a:t>This is the main source of production of dangerous % of CO in a coal mine.</a:t>
            </a:r>
          </a:p>
          <a:p>
            <a:pPr marL="660400" indent="-660400" algn="just" eaLnBrk="1" hangingPunct="1">
              <a:lnSpc>
                <a:spcPct val="60000"/>
              </a:lnSpc>
              <a:buFontTx/>
              <a:buAutoNum type="arabicPeriod"/>
            </a:pPr>
            <a:endParaRPr lang="en-US" sz="2000" smtClean="0">
              <a:latin typeface="Arial" charset="0"/>
            </a:endParaRPr>
          </a:p>
          <a:p>
            <a:pPr marL="660400" indent="-660400" algn="just" eaLnBrk="1" hangingPunct="1">
              <a:lnSpc>
                <a:spcPct val="80000"/>
              </a:lnSpc>
              <a:buFontTx/>
              <a:buAutoNum type="arabicPeriod"/>
            </a:pPr>
            <a:r>
              <a:rPr lang="en-US" sz="2000" b="1" smtClean="0">
                <a:latin typeface="Arial" charset="0"/>
              </a:rPr>
              <a:t>Active mine fire: </a:t>
            </a:r>
          </a:p>
          <a:p>
            <a:pPr marL="660400" indent="-660400" algn="just" eaLnBrk="1" hangingPunct="1">
              <a:lnSpc>
                <a:spcPct val="50000"/>
              </a:lnSpc>
              <a:buFontTx/>
              <a:buAutoNum type="arabicPeriod"/>
            </a:pPr>
            <a:endParaRPr lang="en-US" sz="2000" b="1" smtClean="0">
              <a:latin typeface="Arial" charset="0"/>
            </a:endParaRPr>
          </a:p>
          <a:p>
            <a:pPr marL="839788" lvl="1" indent="-382588" algn="just" eaLnBrk="1" hangingPunct="1">
              <a:lnSpc>
                <a:spcPct val="80000"/>
              </a:lnSpc>
              <a:buFontTx/>
              <a:buChar char="•"/>
            </a:pPr>
            <a:r>
              <a:rPr lang="en-US" sz="1800" smtClean="0">
                <a:latin typeface="Arial" charset="0"/>
              </a:rPr>
              <a:t>Active fire in underground mine forms CO in dangerous %. </a:t>
            </a:r>
          </a:p>
          <a:p>
            <a:pPr marL="839788" lvl="1" indent="-382588" algn="just" eaLnBrk="1" hangingPunct="1">
              <a:lnSpc>
                <a:spcPct val="60000"/>
              </a:lnSpc>
              <a:buFontTx/>
              <a:buChar char="•"/>
            </a:pPr>
            <a:endParaRPr lang="en-US" sz="1800" smtClean="0">
              <a:latin typeface="Arial" charset="0"/>
            </a:endParaRPr>
          </a:p>
          <a:p>
            <a:pPr marL="839788" lvl="1" indent="-382588" algn="just" eaLnBrk="1" hangingPunct="1">
              <a:lnSpc>
                <a:spcPct val="80000"/>
              </a:lnSpc>
              <a:buFontTx/>
              <a:buChar char="•"/>
            </a:pPr>
            <a:r>
              <a:rPr lang="en-US" sz="1800" smtClean="0">
                <a:latin typeface="Arial" charset="0"/>
              </a:rPr>
              <a:t>Timber fires can also produce CO</a:t>
            </a:r>
          </a:p>
          <a:p>
            <a:pPr marL="660400" indent="-660400" algn="just" eaLnBrk="1" hangingPunct="1">
              <a:lnSpc>
                <a:spcPct val="50000"/>
              </a:lnSpc>
              <a:buFontTx/>
              <a:buAutoNum type="arabicPeriod"/>
            </a:pPr>
            <a:endParaRPr lang="en-US" sz="2000" smtClean="0">
              <a:latin typeface="Arial" charset="0"/>
            </a:endParaRPr>
          </a:p>
          <a:p>
            <a:pPr marL="660400" indent="-660400" algn="just" eaLnBrk="1" hangingPunct="1">
              <a:lnSpc>
                <a:spcPct val="80000"/>
              </a:lnSpc>
              <a:buFontTx/>
              <a:buAutoNum type="arabicPeriod"/>
            </a:pPr>
            <a:r>
              <a:rPr lang="en-US" sz="2000" b="1" smtClean="0">
                <a:latin typeface="Arial" charset="0"/>
              </a:rPr>
              <a:t>Methane or coal dust explosion:</a:t>
            </a:r>
            <a:r>
              <a:rPr lang="en-US" sz="2000" smtClean="0">
                <a:latin typeface="Arial" charset="0"/>
              </a:rPr>
              <a:t> </a:t>
            </a:r>
          </a:p>
          <a:p>
            <a:pPr marL="660400" indent="-660400" algn="just" eaLnBrk="1" hangingPunct="1">
              <a:lnSpc>
                <a:spcPct val="80000"/>
              </a:lnSpc>
              <a:buFontTx/>
              <a:buAutoNum type="arabicPeriod"/>
            </a:pPr>
            <a:endParaRPr lang="en-US" sz="2000" smtClean="0">
              <a:latin typeface="Arial" charset="0"/>
            </a:endParaRPr>
          </a:p>
          <a:p>
            <a:pPr marL="839788" lvl="1" indent="-382588" algn="just" eaLnBrk="1" hangingPunct="1">
              <a:lnSpc>
                <a:spcPct val="80000"/>
              </a:lnSpc>
              <a:buFontTx/>
              <a:buChar char="•"/>
            </a:pPr>
            <a:r>
              <a:rPr lang="en-US" sz="1800" smtClean="0">
                <a:latin typeface="Arial" charset="0"/>
              </a:rPr>
              <a:t>This is also one of the principal sources of CO.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0" y="0"/>
            <a:ext cx="9144000" cy="6858000"/>
          </a:xfrm>
        </p:spPr>
        <p:txBody>
          <a:bodyPr/>
          <a:lstStyle/>
          <a:p>
            <a:pPr marL="990600" lvl="1" indent="-533400" algn="just" eaLnBrk="1" hangingPunct="1">
              <a:lnSpc>
                <a:spcPct val="30000"/>
              </a:lnSpc>
              <a:buFontTx/>
              <a:buChar char="•"/>
            </a:pPr>
            <a:endParaRPr lang="en-US" sz="1800" smtClean="0">
              <a:latin typeface="Arial" charset="0"/>
            </a:endParaRPr>
          </a:p>
          <a:p>
            <a:pPr marL="990600" lvl="1" indent="-533400" algn="just" eaLnBrk="1" hangingPunct="1">
              <a:lnSpc>
                <a:spcPct val="80000"/>
              </a:lnSpc>
              <a:buFontTx/>
              <a:buChar char="•"/>
            </a:pPr>
            <a:endParaRPr lang="en-US" sz="1800" smtClean="0">
              <a:latin typeface="Arial" charset="0"/>
            </a:endParaRPr>
          </a:p>
          <a:p>
            <a:pPr marL="990600" lvl="1" indent="-533400" algn="just" eaLnBrk="1" hangingPunct="1">
              <a:lnSpc>
                <a:spcPct val="80000"/>
              </a:lnSpc>
              <a:buFontTx/>
              <a:buChar char="•"/>
            </a:pPr>
            <a:r>
              <a:rPr lang="en-US" sz="1800" smtClean="0">
                <a:latin typeface="Arial" charset="0"/>
              </a:rPr>
              <a:t>Gases produced by the explosions of CH</a:t>
            </a:r>
            <a:r>
              <a:rPr lang="en-US" sz="1800" baseline="-25000" smtClean="0">
                <a:latin typeface="Arial" charset="0"/>
              </a:rPr>
              <a:t>4</a:t>
            </a:r>
            <a:r>
              <a:rPr lang="en-US" sz="1800" smtClean="0">
                <a:latin typeface="Arial" charset="0"/>
              </a:rPr>
              <a:t> and coal dust invariably contain large % of CO which are responsible for deaths of victims. </a:t>
            </a:r>
          </a:p>
          <a:p>
            <a:pPr marL="990600" lvl="1" indent="-533400" algn="just" eaLnBrk="1" hangingPunct="1">
              <a:lnSpc>
                <a:spcPct val="80000"/>
              </a:lnSpc>
              <a:buFontTx/>
              <a:buChar char="•"/>
            </a:pPr>
            <a:endParaRPr lang="en-US" sz="1800" smtClean="0">
              <a:latin typeface="Arial" charset="0"/>
            </a:endParaRPr>
          </a:p>
          <a:p>
            <a:pPr marL="990600" lvl="1" indent="-533400" algn="just" eaLnBrk="1" hangingPunct="1">
              <a:lnSpc>
                <a:spcPct val="80000"/>
              </a:lnSpc>
              <a:buFontTx/>
              <a:buChar char="•"/>
            </a:pPr>
            <a:r>
              <a:rPr lang="en-US" sz="1800" smtClean="0">
                <a:latin typeface="Arial" charset="0"/>
              </a:rPr>
              <a:t>Coal dust explosions produce more CO.</a:t>
            </a:r>
          </a:p>
          <a:p>
            <a:pPr marL="609600" indent="-609600" algn="just" eaLnBrk="1" hangingPunct="1">
              <a:lnSpc>
                <a:spcPct val="50000"/>
              </a:lnSpc>
              <a:buFontTx/>
              <a:buNone/>
            </a:pPr>
            <a:endParaRPr lang="en-US" sz="2000" smtClean="0">
              <a:latin typeface="Arial" charset="0"/>
            </a:endParaRPr>
          </a:p>
          <a:p>
            <a:pPr marL="609600" indent="-609600" algn="just" eaLnBrk="1" hangingPunct="1">
              <a:lnSpc>
                <a:spcPct val="80000"/>
              </a:lnSpc>
              <a:buFontTx/>
              <a:buNone/>
            </a:pPr>
            <a:r>
              <a:rPr lang="en-US" sz="2000" b="1" smtClean="0">
                <a:latin typeface="Arial" charset="0"/>
              </a:rPr>
              <a:t>5.</a:t>
            </a:r>
            <a:r>
              <a:rPr lang="en-US" sz="2000" smtClean="0">
                <a:latin typeface="Arial" charset="0"/>
              </a:rPr>
              <a:t> </a:t>
            </a:r>
            <a:r>
              <a:rPr lang="en-US" sz="2000" b="1" smtClean="0">
                <a:latin typeface="Arial" charset="0"/>
              </a:rPr>
              <a:t>Explosives/Blasting: </a:t>
            </a:r>
          </a:p>
          <a:p>
            <a:pPr marL="609600" indent="-609600" algn="just" eaLnBrk="1" hangingPunct="1">
              <a:lnSpc>
                <a:spcPct val="80000"/>
              </a:lnSpc>
              <a:buFontTx/>
              <a:buAutoNum type="arabicPeriod"/>
            </a:pPr>
            <a:endParaRPr lang="en-US" sz="2000" b="1" smtClean="0">
              <a:latin typeface="Arial" charset="0"/>
            </a:endParaRPr>
          </a:p>
          <a:p>
            <a:pPr marL="990600" lvl="1" indent="-533400" algn="just" eaLnBrk="1" hangingPunct="1">
              <a:lnSpc>
                <a:spcPct val="80000"/>
              </a:lnSpc>
              <a:buFontTx/>
              <a:buChar char="•"/>
            </a:pPr>
            <a:r>
              <a:rPr lang="en-US" sz="1800" smtClean="0">
                <a:latin typeface="Arial" charset="0"/>
              </a:rPr>
              <a:t>Explosives contain the amount of O</a:t>
            </a:r>
            <a:r>
              <a:rPr lang="en-US" sz="1800" baseline="-25000" smtClean="0">
                <a:latin typeface="Arial" charset="0"/>
              </a:rPr>
              <a:t>2</a:t>
            </a:r>
            <a:r>
              <a:rPr lang="en-US" sz="1800" smtClean="0">
                <a:latin typeface="Arial" charset="0"/>
              </a:rPr>
              <a:t> required for complete chemical reaction but the chemical reaction when the explosive is blasted is seldom perfect and this results in the formation of CO. </a:t>
            </a:r>
          </a:p>
          <a:p>
            <a:pPr marL="990600" lvl="1" indent="-533400" algn="just" eaLnBrk="1" hangingPunct="1">
              <a:lnSpc>
                <a:spcPct val="80000"/>
              </a:lnSpc>
              <a:buFontTx/>
              <a:buChar char="•"/>
            </a:pPr>
            <a:endParaRPr lang="en-US" sz="1800" smtClean="0">
              <a:latin typeface="Arial" charset="0"/>
            </a:endParaRPr>
          </a:p>
          <a:p>
            <a:pPr marL="990600" lvl="1" indent="-533400" algn="just" eaLnBrk="1" hangingPunct="1">
              <a:lnSpc>
                <a:spcPct val="80000"/>
              </a:lnSpc>
              <a:buFontTx/>
              <a:buChar char="•"/>
            </a:pPr>
            <a:r>
              <a:rPr lang="en-US" sz="1800" smtClean="0">
                <a:latin typeface="Arial" charset="0"/>
              </a:rPr>
              <a:t>If the explosive is not oxygen balanced it produces CO.</a:t>
            </a:r>
          </a:p>
          <a:p>
            <a:pPr marL="990600" lvl="1" indent="-533400" algn="just" eaLnBrk="1" hangingPunct="1">
              <a:lnSpc>
                <a:spcPct val="80000"/>
              </a:lnSpc>
              <a:buFontTx/>
              <a:buChar char="•"/>
            </a:pPr>
            <a:endParaRPr lang="en-US" sz="1800" smtClean="0">
              <a:latin typeface="Arial" charset="0"/>
            </a:endParaRPr>
          </a:p>
          <a:p>
            <a:pPr marL="990600" lvl="1" indent="-533400" algn="just" eaLnBrk="1" hangingPunct="1">
              <a:lnSpc>
                <a:spcPct val="80000"/>
              </a:lnSpc>
              <a:buFontTx/>
              <a:buChar char="•"/>
            </a:pPr>
            <a:r>
              <a:rPr lang="en-US" sz="1800" smtClean="0">
                <a:latin typeface="Arial" charset="0"/>
              </a:rPr>
              <a:t>CO production is less if the explosive is blasted in strong rock than in weak rock</a:t>
            </a:r>
          </a:p>
          <a:p>
            <a:pPr marL="609600" indent="-609600" algn="just" eaLnBrk="1" hangingPunct="1">
              <a:lnSpc>
                <a:spcPct val="50000"/>
              </a:lnSpc>
              <a:buFontTx/>
              <a:buAutoNum type="arabicPeriod"/>
            </a:pPr>
            <a:endParaRPr lang="en-US" sz="2000" smtClean="0">
              <a:latin typeface="Arial" charset="0"/>
            </a:endParaRPr>
          </a:p>
          <a:p>
            <a:pPr marL="609600" indent="-609600" algn="just" eaLnBrk="1" hangingPunct="1">
              <a:lnSpc>
                <a:spcPct val="80000"/>
              </a:lnSpc>
              <a:buFontTx/>
              <a:buNone/>
            </a:pPr>
            <a:r>
              <a:rPr lang="en-US" sz="2000" b="1" smtClean="0">
                <a:latin typeface="Arial" charset="0"/>
              </a:rPr>
              <a:t>6.</a:t>
            </a:r>
            <a:r>
              <a:rPr lang="en-US" sz="2000" smtClean="0">
                <a:latin typeface="Arial" charset="0"/>
              </a:rPr>
              <a:t> </a:t>
            </a:r>
            <a:r>
              <a:rPr lang="en-US" sz="2000" b="1" smtClean="0">
                <a:latin typeface="Arial" charset="0"/>
              </a:rPr>
              <a:t>Underground machinery: </a:t>
            </a:r>
          </a:p>
          <a:p>
            <a:pPr marL="609600" indent="-609600" algn="just" eaLnBrk="1" hangingPunct="1">
              <a:lnSpc>
                <a:spcPct val="50000"/>
              </a:lnSpc>
              <a:buFontTx/>
              <a:buNone/>
            </a:pPr>
            <a:endParaRPr lang="en-US" sz="2000" b="1" smtClean="0">
              <a:latin typeface="Arial" charset="0"/>
            </a:endParaRPr>
          </a:p>
          <a:p>
            <a:pPr marL="990600" lvl="1" indent="-533400" algn="just" eaLnBrk="1" hangingPunct="1">
              <a:lnSpc>
                <a:spcPct val="80000"/>
              </a:lnSpc>
              <a:buFontTx/>
              <a:buChar char="•"/>
            </a:pPr>
            <a:r>
              <a:rPr lang="en-US" sz="1800" smtClean="0">
                <a:latin typeface="Arial" charset="0"/>
              </a:rPr>
              <a:t>Diesel equipments, air compressors, etc. when run faulty produce CO.</a:t>
            </a:r>
          </a:p>
          <a:p>
            <a:pPr marL="990600" lvl="1" indent="-533400" algn="just" eaLnBrk="1" hangingPunct="1">
              <a:lnSpc>
                <a:spcPct val="80000"/>
              </a:lnSpc>
              <a:buFontTx/>
              <a:buChar char="•"/>
            </a:pPr>
            <a:endParaRPr lang="en-US" sz="1800" smtClean="0">
              <a:latin typeface="Arial" charset="0"/>
            </a:endParaRPr>
          </a:p>
          <a:p>
            <a:pPr marL="990600" lvl="1" indent="-533400" algn="just" eaLnBrk="1" hangingPunct="1">
              <a:lnSpc>
                <a:spcPct val="80000"/>
              </a:lnSpc>
              <a:buFontTx/>
              <a:buChar char="•"/>
            </a:pPr>
            <a:r>
              <a:rPr lang="en-US" sz="1800" smtClean="0">
                <a:latin typeface="Arial" charset="0"/>
              </a:rPr>
              <a:t>Appreciable quantities of CO is produced in exhaust gas of internal combustion engines like diesel locomotives. </a:t>
            </a:r>
          </a:p>
          <a:p>
            <a:pPr marL="990600" lvl="1" indent="-533400" algn="just" eaLnBrk="1" hangingPunct="1">
              <a:lnSpc>
                <a:spcPct val="80000"/>
              </a:lnSpc>
              <a:buFontTx/>
              <a:buChar char="•"/>
            </a:pPr>
            <a:endParaRPr lang="en-US" sz="1800" smtClean="0">
              <a:latin typeface="Arial" charset="0"/>
            </a:endParaRPr>
          </a:p>
          <a:p>
            <a:pPr marL="990600" lvl="1" indent="-533400" algn="just" eaLnBrk="1" hangingPunct="1">
              <a:lnSpc>
                <a:spcPct val="80000"/>
              </a:lnSpc>
              <a:buFontTx/>
              <a:buChar char="•"/>
            </a:pPr>
            <a:r>
              <a:rPr lang="en-US" sz="1800" smtClean="0">
                <a:latin typeface="Arial" charset="0"/>
              </a:rPr>
              <a:t>In fact every machine produces some CO if proper lubrications are not used.</a:t>
            </a:r>
          </a:p>
          <a:p>
            <a:pPr marL="990600" lvl="1" indent="-533400" algn="just" eaLnBrk="1" hangingPunct="1">
              <a:lnSpc>
                <a:spcPct val="80000"/>
              </a:lnSpc>
              <a:buFontTx/>
              <a:buNone/>
            </a:pPr>
            <a:endParaRPr lang="en-US" sz="2000" smtClean="0">
              <a:latin typeface="Arial" charset="0"/>
            </a:endParaRPr>
          </a:p>
          <a:p>
            <a:pPr marL="609600" indent="-609600" eaLnBrk="1" hangingPunct="1">
              <a:lnSpc>
                <a:spcPct val="8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9388" y="103188"/>
            <a:ext cx="8701087" cy="588962"/>
          </a:xfrm>
        </p:spPr>
        <p:txBody>
          <a:bodyPr/>
          <a:lstStyle/>
          <a:p>
            <a:pPr eaLnBrk="1" hangingPunct="1"/>
            <a:r>
              <a:rPr lang="en-US" sz="3200" b="1" smtClean="0">
                <a:solidFill>
                  <a:schemeClr val="tx1"/>
                </a:solidFill>
                <a:effectLst/>
                <a:latin typeface="Arial" charset="0"/>
              </a:rPr>
              <a:t>PHYSIOLOGICAL EFFECTS OF CO</a:t>
            </a:r>
            <a:endParaRPr lang="en-IN" sz="3200" b="1" smtClean="0">
              <a:solidFill>
                <a:schemeClr val="tx1"/>
              </a:solidFill>
              <a:effectLst/>
              <a:latin typeface="Arial" charset="0"/>
            </a:endParaRPr>
          </a:p>
        </p:txBody>
      </p:sp>
      <p:sp>
        <p:nvSpPr>
          <p:cNvPr id="30723" name="Rectangle 3"/>
          <p:cNvSpPr>
            <a:spLocks noGrp="1" noChangeArrowheads="1"/>
          </p:cNvSpPr>
          <p:nvPr>
            <p:ph type="body" idx="1"/>
          </p:nvPr>
        </p:nvSpPr>
        <p:spPr>
          <a:xfrm>
            <a:off x="0" y="836613"/>
            <a:ext cx="9144000" cy="6021387"/>
          </a:xfrm>
        </p:spPr>
        <p:txBody>
          <a:bodyPr/>
          <a:lstStyle/>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CO is a very poisonous gas and commonly referred to as the ‘</a:t>
            </a:r>
            <a:r>
              <a:rPr lang="en-US" sz="2000" b="1" smtClean="0">
                <a:latin typeface="Arial" charset="0"/>
              </a:rPr>
              <a:t>Silent Killer</a:t>
            </a:r>
            <a:r>
              <a:rPr lang="en-US" sz="2000" smtClean="0">
                <a:latin typeface="Arial" charset="0"/>
              </a:rPr>
              <a:t>’. </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It often affects the victims in such a manner that they fail to recognize the danger until it is too late.</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Its poisonous character is due to its great affinity for haemoglobin (oxygen-carrier) of the blood.</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Its affinity for haemoglobin is 300 times that of O</a:t>
            </a:r>
            <a:r>
              <a:rPr lang="en-US" sz="2000" baseline="-25000" smtClean="0">
                <a:latin typeface="Arial" charset="0"/>
              </a:rPr>
              <a:t>2</a:t>
            </a:r>
            <a:r>
              <a:rPr lang="en-US" sz="2000" smtClean="0">
                <a:latin typeface="Arial" charset="0"/>
              </a:rPr>
              <a:t>.</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When CO reacts with haemoglobin it forms carboxyhaemoglobin (Hb.CO), a stable bright pink compound.</a:t>
            </a:r>
          </a:p>
          <a:p>
            <a:pPr eaLnBrk="1" hangingPunct="1">
              <a:lnSpc>
                <a:spcPct val="80000"/>
              </a:lnSpc>
            </a:pPr>
            <a:endParaRPr lang="en-US" sz="2000" smtClean="0">
              <a:latin typeface="Arial" charset="0"/>
            </a:endParaRPr>
          </a:p>
          <a:p>
            <a:pPr eaLnBrk="1" hangingPunct="1">
              <a:lnSpc>
                <a:spcPct val="80000"/>
              </a:lnSpc>
            </a:pPr>
            <a:r>
              <a:rPr lang="en-GB" sz="2000" smtClean="0">
                <a:latin typeface="Arial" charset="0"/>
              </a:rPr>
              <a:t>The reaction between O</a:t>
            </a:r>
            <a:r>
              <a:rPr lang="en-GB" sz="2000" baseline="-25000" smtClean="0">
                <a:latin typeface="Arial" charset="0"/>
              </a:rPr>
              <a:t>2</a:t>
            </a:r>
            <a:r>
              <a:rPr lang="en-GB" sz="2000" smtClean="0">
                <a:latin typeface="Arial" charset="0"/>
              </a:rPr>
              <a:t>, CO and haemoglobin is reversible and may be represented as</a:t>
            </a:r>
          </a:p>
          <a:p>
            <a:pPr eaLnBrk="1" hangingPunct="1">
              <a:lnSpc>
                <a:spcPct val="80000"/>
              </a:lnSpc>
            </a:pPr>
            <a:endParaRPr lang="en-GB" sz="2000" smtClean="0">
              <a:latin typeface="Arial" charset="0"/>
            </a:endParaRPr>
          </a:p>
          <a:p>
            <a:pPr algn="ctr" eaLnBrk="1" hangingPunct="1">
              <a:lnSpc>
                <a:spcPct val="80000"/>
              </a:lnSpc>
              <a:buFontTx/>
              <a:buNone/>
            </a:pPr>
            <a:r>
              <a:rPr lang="en-GB" sz="2000" smtClean="0">
                <a:latin typeface="Arial" charset="0"/>
              </a:rPr>
              <a:t>HbO</a:t>
            </a:r>
            <a:r>
              <a:rPr lang="en-GB" sz="2000" baseline="-25000" smtClean="0">
                <a:latin typeface="Arial" charset="0"/>
              </a:rPr>
              <a:t>2</a:t>
            </a:r>
            <a:r>
              <a:rPr lang="en-GB" sz="2000" smtClean="0">
                <a:latin typeface="Arial" charset="0"/>
              </a:rPr>
              <a:t> + CO = HbCO + O</a:t>
            </a:r>
            <a:r>
              <a:rPr lang="en-GB" sz="2000" baseline="-25000" smtClean="0">
                <a:latin typeface="Arial" charset="0"/>
              </a:rPr>
              <a:t>2</a:t>
            </a:r>
            <a:endParaRPr lang="en-IN" sz="2000" baseline="-25000" smtClean="0">
              <a:latin typeface="Arial" charset="0"/>
            </a:endParaRPr>
          </a:p>
          <a:p>
            <a:pPr eaLnBrk="1" hangingPunct="1">
              <a:lnSpc>
                <a:spcPct val="80000"/>
              </a:lnSpc>
            </a:pPr>
            <a:endParaRPr lang="en-US" sz="2000"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0" y="0"/>
            <a:ext cx="9144000" cy="6858000"/>
          </a:xfrm>
        </p:spPr>
        <p:txBody>
          <a:bodyPr/>
          <a:lstStyle/>
          <a:p>
            <a:pPr eaLnBrk="1" hangingPunct="1">
              <a:lnSpc>
                <a:spcPct val="80000"/>
              </a:lnSpc>
            </a:pPr>
            <a:endParaRPr lang="en-US" sz="2000" smtClean="0">
              <a:latin typeface="Arial" charset="0"/>
            </a:endParaRPr>
          </a:p>
          <a:p>
            <a:pPr eaLnBrk="1" hangingPunct="1">
              <a:lnSpc>
                <a:spcPct val="80000"/>
              </a:lnSpc>
              <a:buFontTx/>
              <a:buNone/>
            </a:pPr>
            <a:endParaRPr lang="en-US" sz="2000" smtClean="0">
              <a:latin typeface="Arial" charset="0"/>
            </a:endParaRPr>
          </a:p>
          <a:p>
            <a:pPr eaLnBrk="1" hangingPunct="1">
              <a:lnSpc>
                <a:spcPct val="140000"/>
              </a:lnSpc>
            </a:pPr>
            <a:r>
              <a:rPr lang="en-US" sz="2000" smtClean="0">
                <a:latin typeface="Arial" charset="0"/>
              </a:rPr>
              <a:t>The rate at which CO combines with the haemoglobin depends on the</a:t>
            </a:r>
          </a:p>
          <a:p>
            <a:pPr lvl="1" eaLnBrk="1" hangingPunct="1">
              <a:lnSpc>
                <a:spcPct val="140000"/>
              </a:lnSpc>
            </a:pPr>
            <a:r>
              <a:rPr lang="en-US" sz="2000" smtClean="0">
                <a:latin typeface="Arial" charset="0"/>
              </a:rPr>
              <a:t>Exposure time</a:t>
            </a:r>
          </a:p>
          <a:p>
            <a:pPr lvl="1" eaLnBrk="1" hangingPunct="1">
              <a:lnSpc>
                <a:spcPct val="140000"/>
              </a:lnSpc>
            </a:pPr>
            <a:r>
              <a:rPr lang="en-US" sz="2000" smtClean="0">
                <a:latin typeface="Arial" charset="0"/>
              </a:rPr>
              <a:t>CO-concentration, and</a:t>
            </a:r>
          </a:p>
          <a:p>
            <a:pPr lvl="1" eaLnBrk="1" hangingPunct="1">
              <a:lnSpc>
                <a:spcPct val="140000"/>
              </a:lnSpc>
            </a:pPr>
            <a:r>
              <a:rPr lang="en-US" sz="2000" smtClean="0">
                <a:latin typeface="Arial" charset="0"/>
              </a:rPr>
              <a:t>The activity being performed.</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If CO present even in small quantities in the inhaled air, it is difficult for blood to absorb proper quantity of O</a:t>
            </a:r>
            <a:r>
              <a:rPr lang="en-US" sz="2000" baseline="-25000" smtClean="0">
                <a:latin typeface="Arial" charset="0"/>
              </a:rPr>
              <a:t>2</a:t>
            </a:r>
            <a:r>
              <a:rPr lang="en-US" sz="2000" smtClean="0">
                <a:latin typeface="Arial" charset="0"/>
              </a:rPr>
              <a:t> to support life because of formation of carboxyhaemoglobin.</a:t>
            </a:r>
          </a:p>
          <a:p>
            <a:pPr eaLnBrk="1" hangingPunct="1">
              <a:lnSpc>
                <a:spcPct val="80000"/>
              </a:lnSpc>
            </a:pPr>
            <a:endParaRPr lang="en-US" sz="2000" smtClean="0">
              <a:latin typeface="Arial" charset="0"/>
            </a:endParaRPr>
          </a:p>
          <a:p>
            <a:pPr eaLnBrk="1" hangingPunct="1">
              <a:lnSpc>
                <a:spcPct val="80000"/>
              </a:lnSpc>
            </a:pPr>
            <a:r>
              <a:rPr lang="en-US" sz="2000" smtClean="0">
                <a:latin typeface="Arial" charset="0"/>
              </a:rPr>
              <a:t>Brain gets damaged when CO breathed for a sufficiently long time in large quantities due to lack of O</a:t>
            </a:r>
            <a:r>
              <a:rPr lang="en-US" sz="2000" baseline="-25000" smtClean="0">
                <a:latin typeface="Arial" charset="0"/>
              </a:rPr>
              <a:t>2</a:t>
            </a:r>
            <a:r>
              <a:rPr lang="en-US" sz="2000" smtClean="0">
                <a:latin typeface="Arial" charset="0"/>
              </a:rPr>
              <a:t>.</a:t>
            </a:r>
            <a:r>
              <a:rPr lang="en-GB" sz="2000" smtClean="0">
                <a:latin typeface="Arial" charset="0"/>
              </a:rPr>
              <a:t/>
            </a:r>
            <a:br>
              <a:rPr lang="en-GB" sz="2000" smtClean="0">
                <a:latin typeface="Arial" charset="0"/>
              </a:rPr>
            </a:br>
            <a:endParaRPr lang="en-GB" sz="2000" smtClean="0">
              <a:latin typeface="Arial" charset="0"/>
            </a:endParaRPr>
          </a:p>
          <a:p>
            <a:pPr algn="just" eaLnBrk="1" hangingPunct="1">
              <a:lnSpc>
                <a:spcPct val="80000"/>
              </a:lnSpc>
            </a:pPr>
            <a:endParaRPr lang="en-US" sz="2000" smtClean="0"/>
          </a:p>
          <a:p>
            <a:pPr algn="just" eaLnBrk="1" hangingPunct="1">
              <a:lnSpc>
                <a:spcPct val="80000"/>
              </a:lnSpc>
              <a:buFontTx/>
              <a:buNone/>
            </a:pPr>
            <a:endParaRPr lang="en-US" sz="2000" u="sng" smtClean="0"/>
          </a:p>
          <a:p>
            <a:pPr algn="just" eaLnBrk="1" hangingPunct="1">
              <a:lnSpc>
                <a:spcPct val="80000"/>
              </a:lnSpc>
            </a:pPr>
            <a:endParaRPr lang="en-IN"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body" idx="1"/>
          </p:nvPr>
        </p:nvSpPr>
        <p:spPr>
          <a:xfrm>
            <a:off x="0" y="0"/>
            <a:ext cx="9144000" cy="6858000"/>
          </a:xfrm>
        </p:spPr>
        <p:txBody>
          <a:bodyPr/>
          <a:lstStyle/>
          <a:p>
            <a:pPr algn="just" eaLnBrk="1" hangingPunct="1">
              <a:buFontTx/>
              <a:buNone/>
            </a:pPr>
            <a:r>
              <a:rPr lang="en-IN" sz="2000" b="1" u="sng" smtClean="0"/>
              <a:t>Atmospheric air and its composition</a:t>
            </a:r>
          </a:p>
          <a:p>
            <a:pPr algn="just" eaLnBrk="1" hangingPunct="1">
              <a:buFontTx/>
              <a:buNone/>
            </a:pPr>
            <a:endParaRPr lang="en-IN" sz="2000" smtClean="0"/>
          </a:p>
          <a:p>
            <a:pPr algn="just" eaLnBrk="1" hangingPunct="1"/>
            <a:r>
              <a:rPr lang="en-IN" sz="2000" smtClean="0"/>
              <a:t>The atmospheric air that we breath is a mixture of several gases.</a:t>
            </a:r>
          </a:p>
          <a:p>
            <a:pPr algn="just" eaLnBrk="1" hangingPunct="1"/>
            <a:endParaRPr lang="en-IN" sz="2000" smtClean="0"/>
          </a:p>
          <a:p>
            <a:pPr algn="just" eaLnBrk="1" hangingPunct="1"/>
            <a:r>
              <a:rPr lang="en-IN" sz="2000" smtClean="0"/>
              <a:t>Its composition is practically constant over the whole surface of the earth from the sea level up to an altitude of at least 25 km. </a:t>
            </a:r>
          </a:p>
          <a:p>
            <a:pPr algn="just" eaLnBrk="1" hangingPunct="1"/>
            <a:endParaRPr lang="en-IN" sz="2000" smtClean="0"/>
          </a:p>
          <a:p>
            <a:pPr algn="just" eaLnBrk="1" hangingPunct="1">
              <a:buFontTx/>
              <a:buNone/>
            </a:pPr>
            <a:r>
              <a:rPr lang="en-IN" sz="2000" b="1" smtClean="0"/>
              <a:t>	</a:t>
            </a:r>
          </a:p>
          <a:p>
            <a:pPr algn="just" eaLnBrk="1" hangingPunct="1">
              <a:buFontTx/>
              <a:buNone/>
            </a:pPr>
            <a:r>
              <a:rPr lang="en-IN" sz="2000" b="1" smtClean="0"/>
              <a:t>	</a:t>
            </a:r>
            <a:endParaRPr lang="en-IN"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0" y="0"/>
            <a:ext cx="9144000" cy="6858000"/>
          </a:xfrm>
        </p:spPr>
        <p:txBody>
          <a:bodyPr/>
          <a:lstStyle/>
          <a:p>
            <a:pPr algn="ctr" eaLnBrk="1" hangingPunct="1">
              <a:lnSpc>
                <a:spcPct val="90000"/>
              </a:lnSpc>
              <a:buFontTx/>
              <a:buNone/>
            </a:pPr>
            <a:endParaRPr lang="en-US" sz="2000" b="1" smtClean="0">
              <a:solidFill>
                <a:srgbClr val="CC3300"/>
              </a:solidFill>
              <a:latin typeface="Arial" charset="0"/>
            </a:endParaRPr>
          </a:p>
          <a:p>
            <a:pPr algn="ctr" eaLnBrk="1" hangingPunct="1">
              <a:lnSpc>
                <a:spcPct val="90000"/>
              </a:lnSpc>
              <a:buFontTx/>
              <a:buNone/>
            </a:pPr>
            <a:endParaRPr lang="en-US" sz="2000" b="1" smtClean="0">
              <a:solidFill>
                <a:srgbClr val="CC3300"/>
              </a:solidFill>
              <a:latin typeface="Arial" charset="0"/>
            </a:endParaRPr>
          </a:p>
          <a:p>
            <a:pPr algn="ctr" eaLnBrk="1" hangingPunct="1">
              <a:lnSpc>
                <a:spcPct val="90000"/>
              </a:lnSpc>
              <a:buFontTx/>
              <a:buNone/>
            </a:pPr>
            <a:r>
              <a:rPr lang="en-US" sz="2000" b="1" smtClean="0">
                <a:solidFill>
                  <a:srgbClr val="CC3300"/>
                </a:solidFill>
                <a:latin typeface="Arial" charset="0"/>
              </a:rPr>
              <a:t>Effects of breathing air containing CO on human beings</a:t>
            </a:r>
            <a:endParaRPr lang="en-IN" sz="2000" b="1" smtClean="0">
              <a:solidFill>
                <a:srgbClr val="CC3300"/>
              </a:solidFill>
              <a:latin typeface="Arial" charset="0"/>
            </a:endParaRPr>
          </a:p>
          <a:p>
            <a:pPr algn="ctr" eaLnBrk="1" hangingPunct="1">
              <a:lnSpc>
                <a:spcPct val="90000"/>
              </a:lnSpc>
              <a:buFontTx/>
              <a:buNone/>
            </a:pPr>
            <a:endParaRPr lang="en-US" sz="2000" b="1" smtClean="0">
              <a:solidFill>
                <a:srgbClr val="CC3300"/>
              </a:solidFill>
              <a:latin typeface="Arial" charset="0"/>
            </a:endParaRPr>
          </a:p>
          <a:p>
            <a:pPr algn="ctr" eaLnBrk="1" hangingPunct="1">
              <a:lnSpc>
                <a:spcPct val="90000"/>
              </a:lnSpc>
              <a:buFontTx/>
              <a:buNone/>
            </a:pPr>
            <a:endParaRPr lang="en-US" sz="2000" b="1" u="sng" smtClean="0">
              <a:solidFill>
                <a:srgbClr val="CC3300"/>
              </a:solidFill>
              <a:latin typeface="Arial" charset="0"/>
            </a:endParaRPr>
          </a:p>
          <a:p>
            <a:pPr algn="just" eaLnBrk="1" hangingPunct="1">
              <a:lnSpc>
                <a:spcPct val="90000"/>
              </a:lnSpc>
              <a:buFontTx/>
              <a:buNone/>
            </a:pPr>
            <a:r>
              <a:rPr lang="en-US" sz="2000" b="1" smtClean="0">
                <a:latin typeface="Arial" charset="0"/>
              </a:rPr>
              <a:t>	</a:t>
            </a:r>
            <a:endParaRPr lang="en-US" sz="2000" smtClean="0">
              <a:latin typeface="Arial" charset="0"/>
            </a:endParaRPr>
          </a:p>
          <a:p>
            <a:pPr eaLnBrk="1" hangingPunct="1">
              <a:lnSpc>
                <a:spcPct val="90000"/>
              </a:lnSpc>
            </a:pPr>
            <a:endParaRPr lang="en-IN" sz="2000" smtClean="0">
              <a:latin typeface="Arial" charset="0"/>
            </a:endParaRPr>
          </a:p>
        </p:txBody>
      </p:sp>
      <p:graphicFrame>
        <p:nvGraphicFramePr>
          <p:cNvPr id="59465" name="Group 73"/>
          <p:cNvGraphicFramePr>
            <a:graphicFrameLocks noGrp="1"/>
          </p:cNvGraphicFramePr>
          <p:nvPr>
            <p:ph type="tbl" idx="1"/>
          </p:nvPr>
        </p:nvGraphicFramePr>
        <p:xfrm>
          <a:off x="179388" y="1484313"/>
          <a:ext cx="8713787" cy="2627313"/>
        </p:xfrm>
        <a:graphic>
          <a:graphicData uri="http://schemas.openxmlformats.org/drawingml/2006/table">
            <a:tbl>
              <a:tblPr/>
              <a:tblGrid>
                <a:gridCol w="1949450"/>
                <a:gridCol w="6764337"/>
              </a:tblGrid>
              <a:tr h="463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Times New Roman" pitchFamily="18" charset="0"/>
                        </a:rPr>
                        <a:t>% of CO in air</a:t>
                      </a:r>
                      <a:endParaRPr kumimoji="0" lang="en-IN" sz="2000" b="0" i="0" u="none" strike="noStrike" cap="none" normalizeH="0" baseline="0" smtClean="0">
                        <a:ln>
                          <a:noFill/>
                        </a:ln>
                        <a:solidFill>
                          <a:schemeClr val="tx1"/>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smtClean="0">
                          <a:ln>
                            <a:noFill/>
                          </a:ln>
                          <a:solidFill>
                            <a:schemeClr val="tx1"/>
                          </a:solidFill>
                          <a:effectLst/>
                          <a:latin typeface="Arial" charset="0"/>
                          <a:cs typeface="Times New Roman" pitchFamily="18" charset="0"/>
                        </a:rPr>
                        <a:t>Symptoms</a:t>
                      </a:r>
                      <a:endParaRPr kumimoji="0" lang="en-IN"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1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Arial" charset="0"/>
                          <a:cs typeface="Times New Roman" pitchFamily="18" charset="0"/>
                        </a:rPr>
                        <a:t>0.02%</a:t>
                      </a:r>
                      <a:endParaRPr kumimoji="0" lang="en-IN"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Headache, discomfort and possibility of collapse after 45 minutes at work or 2 hours at rest</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Arial" charset="0"/>
                          <a:cs typeface="Times New Roman" pitchFamily="18" charset="0"/>
                        </a:rPr>
                        <a:t>0.12%</a:t>
                      </a:r>
                      <a:endParaRPr kumimoji="0" lang="en-IN"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Palpitation after 10 minutes at work or 30 minutes at rest</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Arial" charset="0"/>
                          <a:cs typeface="Times New Roman" pitchFamily="18" charset="0"/>
                        </a:rPr>
                        <a:t>0.2%</a:t>
                      </a:r>
                      <a:endParaRPr kumimoji="0" lang="en-IN"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Unconsciousness after 10 minutes at work or 30 minutes at rest</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Arial" charset="0"/>
                          <a:cs typeface="Times New Roman" pitchFamily="18" charset="0"/>
                        </a:rPr>
                        <a:t>0.5 to 1.0%</a:t>
                      </a:r>
                      <a:endParaRPr kumimoji="0" lang="en-IN"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Death after 10-15 minutes of work</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791" name="Text Box 72"/>
          <p:cNvSpPr txBox="1">
            <a:spLocks noChangeArrowheads="1"/>
          </p:cNvSpPr>
          <p:nvPr/>
        </p:nvSpPr>
        <p:spPr bwMode="auto">
          <a:xfrm>
            <a:off x="0" y="4868863"/>
            <a:ext cx="9144000" cy="1098550"/>
          </a:xfrm>
          <a:prstGeom prst="rect">
            <a:avLst/>
          </a:prstGeom>
          <a:noFill/>
          <a:ln w="9525">
            <a:noFill/>
            <a:miter lim="800000"/>
            <a:headEnd/>
            <a:tailEnd/>
          </a:ln>
        </p:spPr>
        <p:txBody>
          <a:bodyPr>
            <a:spAutoFit/>
          </a:bodyPr>
          <a:lstStyle/>
          <a:p>
            <a:pPr algn="just">
              <a:lnSpc>
                <a:spcPct val="90000"/>
              </a:lnSpc>
              <a:spcBef>
                <a:spcPct val="20000"/>
              </a:spcBef>
            </a:pPr>
            <a:r>
              <a:rPr lang="en-US" sz="2000">
                <a:solidFill>
                  <a:srgbClr val="000099"/>
                </a:solidFill>
              </a:rPr>
              <a:t>The after effects of CO poisoning are headache, loss of strength, and in some cases, even paralysis.</a:t>
            </a:r>
          </a:p>
          <a:p>
            <a:pPr>
              <a:spcBef>
                <a:spcPct val="50000"/>
              </a:spcBef>
            </a:pPr>
            <a:endParaRPr lang="en-IN" sz="2000">
              <a:solidFill>
                <a:srgbClr val="00009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0" y="171450"/>
            <a:ext cx="9144000" cy="6858000"/>
          </a:xfrm>
        </p:spPr>
        <p:txBody>
          <a:bodyPr/>
          <a:lstStyle/>
          <a:p>
            <a:pPr marL="609600" indent="-609600" algn="ctr" eaLnBrk="1" hangingPunct="1">
              <a:lnSpc>
                <a:spcPct val="80000"/>
              </a:lnSpc>
              <a:buFontTx/>
              <a:buNone/>
            </a:pPr>
            <a:endParaRPr lang="en-US" sz="2000" b="1" u="sng" smtClean="0">
              <a:solidFill>
                <a:srgbClr val="000099"/>
              </a:solidFill>
              <a:latin typeface="Arial" charset="0"/>
            </a:endParaRPr>
          </a:p>
          <a:p>
            <a:pPr marL="609600" indent="-609600" algn="ctr" eaLnBrk="1" hangingPunct="1">
              <a:lnSpc>
                <a:spcPct val="80000"/>
              </a:lnSpc>
              <a:buFontTx/>
              <a:buNone/>
            </a:pPr>
            <a:r>
              <a:rPr lang="en-US" sz="2000" b="1" u="sng" smtClean="0">
                <a:solidFill>
                  <a:srgbClr val="000099"/>
                </a:solidFill>
                <a:latin typeface="Arial" charset="0"/>
              </a:rPr>
              <a:t>Detection and Estimation of CO</a:t>
            </a:r>
          </a:p>
          <a:p>
            <a:pPr marL="609600" indent="-609600" algn="ctr" eaLnBrk="1" hangingPunct="1">
              <a:lnSpc>
                <a:spcPct val="80000"/>
              </a:lnSpc>
              <a:buFontTx/>
              <a:buNone/>
            </a:pPr>
            <a:r>
              <a:rPr lang="en-US" sz="2000" smtClean="0">
                <a:latin typeface="Arial" charset="0"/>
              </a:rPr>
              <a:t>The following methods are used for detection and estimation of CO in mine atmospheres:</a:t>
            </a:r>
          </a:p>
          <a:p>
            <a:pPr marL="609600" indent="-609600" eaLnBrk="1" hangingPunct="1">
              <a:lnSpc>
                <a:spcPct val="80000"/>
              </a:lnSpc>
              <a:buFontTx/>
              <a:buNone/>
            </a:pPr>
            <a:endParaRPr lang="en-US" sz="2000" smtClean="0">
              <a:latin typeface="Arial" charset="0"/>
            </a:endParaRPr>
          </a:p>
          <a:p>
            <a:pPr marL="609600" indent="-609600" eaLnBrk="1" hangingPunct="1">
              <a:lnSpc>
                <a:spcPct val="80000"/>
              </a:lnSpc>
              <a:buFontTx/>
              <a:buAutoNum type="arabicPeriod"/>
            </a:pPr>
            <a:r>
              <a:rPr lang="en-US" sz="2000" b="1" smtClean="0">
                <a:latin typeface="Arial" charset="0"/>
              </a:rPr>
              <a:t>Using birds or mouse</a:t>
            </a:r>
          </a:p>
          <a:p>
            <a:pPr marL="609600" indent="-609600" eaLnBrk="1" hangingPunct="1">
              <a:lnSpc>
                <a:spcPct val="80000"/>
              </a:lnSpc>
              <a:buFontTx/>
              <a:buAutoNum type="arabicPeriod"/>
            </a:pPr>
            <a:endParaRPr lang="en-US" sz="2000" b="1" smtClean="0">
              <a:latin typeface="Arial" charset="0"/>
            </a:endParaRPr>
          </a:p>
          <a:p>
            <a:pPr marL="990600" lvl="1" indent="-533400" eaLnBrk="1" hangingPunct="1">
              <a:lnSpc>
                <a:spcPct val="80000"/>
              </a:lnSpc>
            </a:pPr>
            <a:r>
              <a:rPr lang="en-US" sz="2000" smtClean="0">
                <a:latin typeface="Arial" charset="0"/>
              </a:rPr>
              <a:t>Exposing warm blooded birds or mice in cage to atmosphere containing gases, </a:t>
            </a:r>
          </a:p>
          <a:p>
            <a:pPr marL="990600" lvl="1" indent="-533400" eaLnBrk="1" hangingPunct="1">
              <a:lnSpc>
                <a:spcPct val="80000"/>
              </a:lnSpc>
            </a:pPr>
            <a:endParaRPr lang="en-US" sz="2000" smtClean="0">
              <a:latin typeface="Arial" charset="0"/>
            </a:endParaRPr>
          </a:p>
          <a:p>
            <a:pPr marL="990600" lvl="1" indent="-533400" eaLnBrk="1" hangingPunct="1">
              <a:lnSpc>
                <a:spcPct val="80000"/>
              </a:lnSpc>
            </a:pPr>
            <a:r>
              <a:rPr lang="en-US" sz="2000" smtClean="0">
                <a:solidFill>
                  <a:srgbClr val="CC3300"/>
                </a:solidFill>
                <a:latin typeface="Arial" charset="0"/>
              </a:rPr>
              <a:t>Canaries</a:t>
            </a:r>
            <a:r>
              <a:rPr lang="en-US" sz="2000" smtClean="0">
                <a:latin typeface="Arial" charset="0"/>
              </a:rPr>
              <a:t> are used in U.S.A. and </a:t>
            </a:r>
            <a:r>
              <a:rPr lang="en-US" sz="2000" smtClean="0">
                <a:solidFill>
                  <a:srgbClr val="CC3300"/>
                </a:solidFill>
                <a:latin typeface="Arial" charset="0"/>
              </a:rPr>
              <a:t>Lal Muniahs</a:t>
            </a:r>
            <a:r>
              <a:rPr lang="en-US" sz="2000" smtClean="0">
                <a:latin typeface="Arial" charset="0"/>
              </a:rPr>
              <a:t> in India. </a:t>
            </a:r>
          </a:p>
          <a:p>
            <a:pPr marL="990600" lvl="1" indent="-533400" eaLnBrk="1" hangingPunct="1">
              <a:lnSpc>
                <a:spcPct val="80000"/>
              </a:lnSpc>
            </a:pPr>
            <a:endParaRPr lang="en-US" sz="2000" smtClean="0">
              <a:latin typeface="Arial" charset="0"/>
            </a:endParaRPr>
          </a:p>
          <a:p>
            <a:pPr marL="990600" lvl="1" indent="-533400" eaLnBrk="1" hangingPunct="1">
              <a:lnSpc>
                <a:spcPct val="80000"/>
              </a:lnSpc>
            </a:pPr>
            <a:r>
              <a:rPr lang="en-US" sz="2000" smtClean="0">
                <a:latin typeface="Arial" charset="0"/>
              </a:rPr>
              <a:t>Bird is a better indicator than mouse</a:t>
            </a:r>
            <a:endParaRPr lang="en-US" sz="2000" b="1" smtClean="0">
              <a:latin typeface="Arial" charset="0"/>
            </a:endParaRPr>
          </a:p>
          <a:p>
            <a:pPr marL="609600" indent="-609600" eaLnBrk="1" hangingPunct="1">
              <a:lnSpc>
                <a:spcPct val="80000"/>
              </a:lnSpc>
            </a:pPr>
            <a:endParaRPr lang="en-US" sz="2000" b="1" smtClean="0">
              <a:latin typeface="Arial" charset="0"/>
            </a:endParaRPr>
          </a:p>
          <a:p>
            <a:pPr marL="609600" indent="-609600" eaLnBrk="1" hangingPunct="1">
              <a:lnSpc>
                <a:spcPct val="80000"/>
              </a:lnSpc>
              <a:buFontTx/>
              <a:buNone/>
            </a:pPr>
            <a:r>
              <a:rPr lang="en-US" sz="2000" b="1" smtClean="0">
                <a:latin typeface="Arial" charset="0"/>
              </a:rPr>
              <a:t>2. 	Using colorimetric indicating detectors</a:t>
            </a:r>
          </a:p>
          <a:p>
            <a:pPr marL="609600" indent="-609600" eaLnBrk="1" hangingPunct="1">
              <a:lnSpc>
                <a:spcPct val="80000"/>
              </a:lnSpc>
            </a:pPr>
            <a:endParaRPr lang="en-US" sz="2000" b="1" smtClean="0">
              <a:latin typeface="Arial" charset="0"/>
            </a:endParaRPr>
          </a:p>
          <a:p>
            <a:pPr marL="990600" lvl="1" indent="-533400" eaLnBrk="1" hangingPunct="1">
              <a:lnSpc>
                <a:spcPct val="80000"/>
              </a:lnSpc>
            </a:pPr>
            <a:r>
              <a:rPr lang="en-US" sz="2000" smtClean="0">
                <a:latin typeface="Arial" charset="0"/>
              </a:rPr>
              <a:t>Based on the change in colour of the chemicals used for detection due to its reaction with CO</a:t>
            </a:r>
          </a:p>
          <a:p>
            <a:pPr marL="609600" indent="-609600" eaLnBrk="1" hangingPunct="1">
              <a:lnSpc>
                <a:spcPct val="80000"/>
              </a:lnSpc>
            </a:pPr>
            <a:endParaRPr lang="en-US" sz="2000" smtClean="0">
              <a:latin typeface="Arial" charset="0"/>
            </a:endParaRPr>
          </a:p>
          <a:p>
            <a:pPr marL="609600" indent="-609600" eaLnBrk="1" hangingPunct="1">
              <a:lnSpc>
                <a:spcPct val="80000"/>
              </a:lnSpc>
              <a:buFontTx/>
              <a:buNone/>
            </a:pPr>
            <a:r>
              <a:rPr lang="en-US" sz="2000" b="1" smtClean="0">
                <a:latin typeface="Arial" charset="0"/>
              </a:rPr>
              <a:t>3. 	Using electronic measuring instruments (indicating and monitoring)</a:t>
            </a:r>
          </a:p>
          <a:p>
            <a:pPr marL="609600" indent="-609600" eaLnBrk="1" hangingPunct="1">
              <a:lnSpc>
                <a:spcPct val="80000"/>
              </a:lnSpc>
            </a:pPr>
            <a:endParaRPr lang="en-US" sz="2000" b="1" smtClean="0">
              <a:latin typeface="Arial" charset="0"/>
            </a:endParaRPr>
          </a:p>
          <a:p>
            <a:pPr marL="990600" lvl="1" indent="-533400" eaLnBrk="1" hangingPunct="1">
              <a:lnSpc>
                <a:spcPct val="80000"/>
              </a:lnSpc>
            </a:pPr>
            <a:r>
              <a:rPr lang="en-US" sz="2000" smtClean="0">
                <a:latin typeface="Arial" charset="0"/>
              </a:rPr>
              <a:t>Utilizes electronic sensors for detection of CO</a:t>
            </a:r>
          </a:p>
          <a:p>
            <a:pPr marL="609600" indent="-609600" eaLnBrk="1" hangingPunct="1">
              <a:lnSpc>
                <a:spcPct val="80000"/>
              </a:lnSpc>
            </a:pPr>
            <a:endParaRPr lang="en-US" sz="2000" smtClean="0">
              <a:latin typeface="Arial" charset="0"/>
            </a:endParaRPr>
          </a:p>
          <a:p>
            <a:pPr marL="609600" indent="-609600" eaLnBrk="1" hangingPunct="1">
              <a:lnSpc>
                <a:spcPct val="80000"/>
              </a:lnSpc>
              <a:buFontTx/>
              <a:buNone/>
            </a:pPr>
            <a:endParaRPr lang="en-US" sz="2000" smtClean="0">
              <a:latin typeface="Arial" charset="0"/>
            </a:endParaRPr>
          </a:p>
          <a:p>
            <a:pPr marL="609600" indent="-609600" eaLnBrk="1" hangingPunct="1">
              <a:lnSpc>
                <a:spcPct val="80000"/>
              </a:lnSpc>
              <a:buFontTx/>
              <a:buNone/>
            </a:pPr>
            <a:endParaRPr lang="en-US" sz="2000" smtClean="0">
              <a:latin typeface="Arial" charset="0"/>
            </a:endParaRPr>
          </a:p>
          <a:p>
            <a:pPr marL="609600" indent="-609600" eaLnBrk="1" hangingPunct="1">
              <a:lnSpc>
                <a:spcPct val="8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0" y="0"/>
            <a:ext cx="9144000" cy="6858000"/>
          </a:xfrm>
        </p:spPr>
        <p:txBody>
          <a:bodyPr/>
          <a:lstStyle/>
          <a:p>
            <a:pPr marL="609600" indent="-609600" eaLnBrk="1" hangingPunct="1">
              <a:buFontTx/>
              <a:buAutoNum type="arabicPeriod"/>
            </a:pPr>
            <a:endParaRPr lang="en-US" sz="2000" smtClean="0">
              <a:solidFill>
                <a:srgbClr val="000099"/>
              </a:solidFill>
              <a:latin typeface="Arial" charset="0"/>
            </a:endParaRPr>
          </a:p>
          <a:p>
            <a:pPr marL="609600" indent="-609600" eaLnBrk="1" hangingPunct="1">
              <a:buFontTx/>
              <a:buAutoNum type="arabicPeriod"/>
            </a:pPr>
            <a:r>
              <a:rPr lang="en-US" sz="2000" b="1" smtClean="0">
                <a:solidFill>
                  <a:srgbClr val="000099"/>
                </a:solidFill>
                <a:latin typeface="Arial" charset="0"/>
              </a:rPr>
              <a:t>Using birds or mouse</a:t>
            </a:r>
          </a:p>
          <a:p>
            <a:pPr marL="609600" indent="-609600" eaLnBrk="1" hangingPunct="1">
              <a:buFontTx/>
              <a:buAutoNum type="arabicPeriod"/>
            </a:pPr>
            <a:endParaRPr lang="en-US" sz="2000" b="1" smtClean="0">
              <a:solidFill>
                <a:srgbClr val="000099"/>
              </a:solidFill>
              <a:latin typeface="Arial" charset="0"/>
            </a:endParaRPr>
          </a:p>
          <a:p>
            <a:pPr marL="609600" indent="-609600" eaLnBrk="1" hangingPunct="1"/>
            <a:r>
              <a:rPr lang="en-US" sz="2000" smtClean="0">
                <a:latin typeface="Arial" charset="0"/>
              </a:rPr>
              <a:t>Warm blooded birds or mouse are commonly used as they are affected much earlier than man by CO.</a:t>
            </a:r>
          </a:p>
          <a:p>
            <a:pPr marL="609600" indent="-609600" eaLnBrk="1" hangingPunct="1"/>
            <a:endParaRPr lang="en-US" sz="2000" smtClean="0">
              <a:latin typeface="Arial" charset="0"/>
            </a:endParaRPr>
          </a:p>
          <a:p>
            <a:pPr marL="609600" indent="-609600" eaLnBrk="1" hangingPunct="1"/>
            <a:r>
              <a:rPr lang="en-US" sz="2000" smtClean="0">
                <a:latin typeface="Arial" charset="0"/>
              </a:rPr>
              <a:t>On account of much faster breathing rates (about 20 times), the canaries are affected more quickly by the gas than a human being and thus give a warning signal for man to retreat to fresh air.</a:t>
            </a:r>
            <a:br>
              <a:rPr lang="en-US" sz="2000" smtClean="0">
                <a:latin typeface="Arial" charset="0"/>
              </a:rPr>
            </a:br>
            <a:endParaRPr lang="en-US" sz="2000" smtClean="0">
              <a:latin typeface="Arial" charset="0"/>
            </a:endParaRPr>
          </a:p>
          <a:p>
            <a:pPr marL="609600" indent="-609600" eaLnBrk="1" hangingPunct="1"/>
            <a:r>
              <a:rPr lang="en-US" sz="2000" smtClean="0">
                <a:latin typeface="Arial" charset="0"/>
              </a:rPr>
              <a:t>Investigations carried out both in lab. and underground shown that at CO conc. greater than 0.18%, canaries are three times more sensitive than mice and 6 to 10 times more sensitive than man at rest.</a:t>
            </a:r>
          </a:p>
          <a:p>
            <a:pPr marL="609600" indent="-609600" eaLnBrk="1" hangingPunct="1"/>
            <a:endParaRPr lang="en-US" sz="2000" smtClean="0">
              <a:latin typeface="Arial" charset="0"/>
            </a:endParaRPr>
          </a:p>
          <a:p>
            <a:pPr marL="609600" indent="-609600" eaLnBrk="1" hangingPunct="1"/>
            <a:r>
              <a:rPr lang="en-US" sz="2000" smtClean="0">
                <a:latin typeface="Arial" charset="0"/>
              </a:rPr>
              <a:t>Such birds form the essential equipment of rescue team entering a mine after explosion or fire.</a:t>
            </a:r>
          </a:p>
          <a:p>
            <a:pPr marL="609600" indent="-609600" eaLnBrk="1" hangingPunct="1"/>
            <a:endParaRPr lang="en-US" sz="2000" smtClean="0">
              <a:latin typeface="Arial" charset="0"/>
            </a:endParaRPr>
          </a:p>
          <a:p>
            <a:pPr marL="609600" indent="-609600" eaLnBrk="1" hangingPunct="1"/>
            <a:r>
              <a:rPr lang="en-US" sz="2000" smtClean="0">
                <a:latin typeface="Arial" charset="0"/>
              </a:rPr>
              <a:t>Birds are taken in small cages (2 or 3 per cage) to place where CO is expected and their bahaviour observed.</a:t>
            </a:r>
            <a:br>
              <a:rPr lang="en-US" sz="2000" smtClean="0">
                <a:latin typeface="Arial" charset="0"/>
              </a:rPr>
            </a:br>
            <a:endParaRPr lang="en-US" sz="2000" smtClean="0">
              <a:latin typeface="Arial" charset="0"/>
            </a:endParaRPr>
          </a:p>
          <a:p>
            <a:pPr marL="609600" indent="-609600" eaLnBrk="1" hangingPunct="1"/>
            <a:endParaRPr lang="en-US" sz="2000" smtClean="0">
              <a:latin typeface="Arial" charset="0"/>
            </a:endParaRPr>
          </a:p>
          <a:p>
            <a:pPr marL="609600" indent="-609600" eaLnBrk="1" hangingPunct="1"/>
            <a:endParaRPr lang="en-US" sz="2000" smtClean="0">
              <a:latin typeface="Arial" charset="0"/>
            </a:endParaRPr>
          </a:p>
          <a:p>
            <a:pPr marL="609600" indent="-609600"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0" y="0"/>
            <a:ext cx="9144000" cy="6858000"/>
          </a:xfrm>
        </p:spPr>
        <p:txBody>
          <a:bodyPr/>
          <a:lstStyle/>
          <a:p>
            <a:pPr algn="just" eaLnBrk="1" hangingPunct="1">
              <a:buFontTx/>
              <a:buNone/>
            </a:pPr>
            <a:endParaRPr lang="en-US" sz="2000" b="1" u="sng" smtClean="0">
              <a:solidFill>
                <a:srgbClr val="000099"/>
              </a:solidFill>
              <a:latin typeface="Arial" charset="0"/>
            </a:endParaRPr>
          </a:p>
          <a:p>
            <a:pPr algn="just" eaLnBrk="1" hangingPunct="1">
              <a:buFontTx/>
              <a:buNone/>
            </a:pPr>
            <a:r>
              <a:rPr lang="en-US" sz="2000" b="1" u="sng" smtClean="0">
                <a:solidFill>
                  <a:srgbClr val="000099"/>
                </a:solidFill>
                <a:latin typeface="Arial" charset="0"/>
              </a:rPr>
              <a:t>Effect of CO on muniah birds</a:t>
            </a:r>
          </a:p>
          <a:p>
            <a:pPr algn="just" eaLnBrk="1" hangingPunct="1"/>
            <a:endParaRPr lang="en-US" sz="2000" b="1" u="sng" smtClean="0">
              <a:solidFill>
                <a:srgbClr val="000099"/>
              </a:solidFill>
              <a:latin typeface="Arial" charset="0"/>
            </a:endParaRPr>
          </a:p>
          <a:p>
            <a:pPr algn="just" eaLnBrk="1" hangingPunct="1"/>
            <a:r>
              <a:rPr lang="en-US" sz="2000" smtClean="0">
                <a:latin typeface="Arial" charset="0"/>
              </a:rPr>
              <a:t>With 0.15% of CO present in the air a bird shows distress (ruffing of feathers, pronounced chirping and loss of liveliness) in 3 mts. and falls off its perch in 18 mts.</a:t>
            </a:r>
          </a:p>
          <a:p>
            <a:pPr algn="just" eaLnBrk="1" hangingPunct="1"/>
            <a:endParaRPr lang="en-US" sz="2000" smtClean="0">
              <a:latin typeface="Arial" charset="0"/>
            </a:endParaRPr>
          </a:p>
          <a:p>
            <a:pPr algn="just" eaLnBrk="1" hangingPunct="1"/>
            <a:r>
              <a:rPr lang="en-US" sz="2000" smtClean="0">
                <a:latin typeface="Arial" charset="0"/>
              </a:rPr>
              <a:t>With 0.3% CO the bird shows almost immediate distress and falls off its perch in 2-3 mts.</a:t>
            </a:r>
          </a:p>
          <a:p>
            <a:pPr algn="just" eaLnBrk="1" hangingPunct="1"/>
            <a:endParaRPr lang="en-US" sz="2000" smtClean="0">
              <a:latin typeface="Arial" charset="0"/>
            </a:endParaRPr>
          </a:p>
          <a:p>
            <a:pPr algn="just" eaLnBrk="1" hangingPunct="1"/>
            <a:r>
              <a:rPr lang="en-US" sz="2000" smtClean="0">
                <a:latin typeface="Arial" charset="0"/>
              </a:rPr>
              <a:t>Immediate signs of distress are not likely to be observed when exposed to only 0.1% of CO, they are visible only when the conc. is more than 0.3%.</a:t>
            </a:r>
          </a:p>
          <a:p>
            <a:pPr algn="just" eaLnBrk="1" hangingPunct="1"/>
            <a:endParaRPr lang="en-US" sz="2000" smtClean="0">
              <a:latin typeface="Arial" charset="0"/>
            </a:endParaRPr>
          </a:p>
          <a:p>
            <a:pPr algn="just" eaLnBrk="1" hangingPunct="1"/>
            <a:r>
              <a:rPr lang="en-US" sz="2000" smtClean="0">
                <a:latin typeface="Arial" charset="0"/>
              </a:rPr>
              <a:t>Ordinary sparrows are not suitable for CO detection and in an atmosphere containing CO to the extent of 1 to 2%, sparrows did not exhibit any sign of distress until they were dead.</a:t>
            </a:r>
          </a:p>
          <a:p>
            <a:pPr algn="just" eaLnBrk="1" hangingPunct="1"/>
            <a:endParaRPr lang="en-US" sz="2000" smtClean="0">
              <a:latin typeface="Arial" charset="0"/>
            </a:endParaRPr>
          </a:p>
          <a:p>
            <a:pPr algn="just" eaLnBrk="1" hangingPunct="1"/>
            <a:r>
              <a:rPr lang="en-US" sz="2000" smtClean="0">
                <a:latin typeface="Arial" charset="0"/>
              </a:rPr>
              <a:t>For atmospheres containing more than 0.15% CO, a cage with munia birds is a good indicator.</a:t>
            </a:r>
            <a:endParaRPr lang="en-IN" sz="2000" smtClean="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0" y="0"/>
            <a:ext cx="9144000" cy="3375025"/>
          </a:xfrm>
        </p:spPr>
        <p:txBody>
          <a:bodyPr/>
          <a:lstStyle/>
          <a:p>
            <a:pPr algn="l" eaLnBrk="1" hangingPunct="1"/>
            <a:r>
              <a:rPr lang="en-GB" sz="2000" smtClean="0">
                <a:effectLst/>
                <a:latin typeface="Arial" charset="0"/>
              </a:rPr>
              <a:t/>
            </a:r>
            <a:br>
              <a:rPr lang="en-GB" sz="2000" smtClean="0">
                <a:effectLst/>
                <a:latin typeface="Arial" charset="0"/>
              </a:rPr>
            </a:br>
            <a:r>
              <a:rPr lang="en-US" sz="2000" smtClean="0">
                <a:effectLst/>
                <a:latin typeface="Arial" charset="0"/>
              </a:rPr>
              <a:t/>
            </a:r>
            <a:br>
              <a:rPr lang="en-US" sz="2000" smtClean="0">
                <a:effectLst/>
                <a:latin typeface="Arial" charset="0"/>
              </a:rPr>
            </a:br>
            <a:endParaRPr lang="en-IN" sz="2000" smtClean="0">
              <a:effectLst/>
              <a:latin typeface="Arial" charset="0"/>
            </a:endParaRPr>
          </a:p>
        </p:txBody>
      </p:sp>
      <p:grpSp>
        <p:nvGrpSpPr>
          <p:cNvPr id="36867" name="Group 6"/>
          <p:cNvGrpSpPr>
            <a:grpSpLocks/>
          </p:cNvGrpSpPr>
          <p:nvPr/>
        </p:nvGrpSpPr>
        <p:grpSpPr bwMode="auto">
          <a:xfrm>
            <a:off x="539750" y="1989138"/>
            <a:ext cx="8153400" cy="3167062"/>
            <a:chOff x="-3" y="-3"/>
            <a:chExt cx="3641" cy="2678"/>
          </a:xfrm>
        </p:grpSpPr>
        <p:grpSp>
          <p:nvGrpSpPr>
            <p:cNvPr id="36869" name="Group 7"/>
            <p:cNvGrpSpPr>
              <a:grpSpLocks/>
            </p:cNvGrpSpPr>
            <p:nvPr/>
          </p:nvGrpSpPr>
          <p:grpSpPr bwMode="auto">
            <a:xfrm>
              <a:off x="0" y="0"/>
              <a:ext cx="3635" cy="2672"/>
              <a:chOff x="0" y="0"/>
              <a:chExt cx="3635" cy="2672"/>
            </a:xfrm>
          </p:grpSpPr>
          <p:grpSp>
            <p:nvGrpSpPr>
              <p:cNvPr id="36871" name="Group 8"/>
              <p:cNvGrpSpPr>
                <a:grpSpLocks/>
              </p:cNvGrpSpPr>
              <p:nvPr/>
            </p:nvGrpSpPr>
            <p:grpSpPr bwMode="auto">
              <a:xfrm>
                <a:off x="0" y="0"/>
                <a:ext cx="608" cy="442"/>
                <a:chOff x="0" y="0"/>
                <a:chExt cx="608" cy="442"/>
              </a:xfrm>
            </p:grpSpPr>
            <p:sp>
              <p:nvSpPr>
                <p:cNvPr id="36899" name="Rectangle 9"/>
                <p:cNvSpPr>
                  <a:spLocks noChangeArrowheads="1"/>
                </p:cNvSpPr>
                <p:nvPr/>
              </p:nvSpPr>
              <p:spPr bwMode="auto">
                <a:xfrm>
                  <a:off x="43" y="0"/>
                  <a:ext cx="522" cy="442"/>
                </a:xfrm>
                <a:prstGeom prst="rect">
                  <a:avLst/>
                </a:prstGeom>
                <a:noFill/>
                <a:ln w="9525">
                  <a:noFill/>
                  <a:miter lim="800000"/>
                  <a:headEnd/>
                  <a:tailEnd/>
                </a:ln>
              </p:spPr>
              <p:txBody>
                <a:bodyPr/>
                <a:lstStyle/>
                <a:p>
                  <a:pPr algn="just"/>
                  <a:r>
                    <a:rPr lang="en-GB" sz="2000" b="1">
                      <a:latin typeface="Arial" charset="0"/>
                    </a:rPr>
                    <a:t>% CO</a:t>
                  </a:r>
                </a:p>
                <a:p>
                  <a:pPr algn="just" eaLnBrk="0" hangingPunct="0"/>
                  <a:endParaRPr lang="en-GB" sz="2000">
                    <a:latin typeface="Arial" charset="0"/>
                  </a:endParaRPr>
                </a:p>
              </p:txBody>
            </p:sp>
            <p:sp>
              <p:nvSpPr>
                <p:cNvPr id="36900" name="Rectangle 10"/>
                <p:cNvSpPr>
                  <a:spLocks noChangeArrowheads="1"/>
                </p:cNvSpPr>
                <p:nvPr/>
              </p:nvSpPr>
              <p:spPr bwMode="auto">
                <a:xfrm>
                  <a:off x="0" y="0"/>
                  <a:ext cx="608" cy="442"/>
                </a:xfrm>
                <a:prstGeom prst="rect">
                  <a:avLst/>
                </a:prstGeom>
                <a:noFill/>
                <a:ln w="7">
                  <a:solidFill>
                    <a:srgbClr val="A0A0A0"/>
                  </a:solidFill>
                  <a:miter lim="800000"/>
                  <a:headEnd/>
                  <a:tailEnd/>
                </a:ln>
              </p:spPr>
              <p:txBody>
                <a:bodyPr/>
                <a:lstStyle/>
                <a:p>
                  <a:endParaRPr lang="en-US"/>
                </a:p>
              </p:txBody>
            </p:sp>
          </p:grpSp>
          <p:grpSp>
            <p:nvGrpSpPr>
              <p:cNvPr id="36872" name="Group 11"/>
              <p:cNvGrpSpPr>
                <a:grpSpLocks/>
              </p:cNvGrpSpPr>
              <p:nvPr/>
            </p:nvGrpSpPr>
            <p:grpSpPr bwMode="auto">
              <a:xfrm>
                <a:off x="608" y="0"/>
                <a:ext cx="3027" cy="442"/>
                <a:chOff x="608" y="0"/>
                <a:chExt cx="3027" cy="442"/>
              </a:xfrm>
            </p:grpSpPr>
            <p:sp>
              <p:nvSpPr>
                <p:cNvPr id="36897" name="Rectangle 12"/>
                <p:cNvSpPr>
                  <a:spLocks noChangeArrowheads="1"/>
                </p:cNvSpPr>
                <p:nvPr/>
              </p:nvSpPr>
              <p:spPr bwMode="auto">
                <a:xfrm>
                  <a:off x="651" y="0"/>
                  <a:ext cx="2941" cy="442"/>
                </a:xfrm>
                <a:prstGeom prst="rect">
                  <a:avLst/>
                </a:prstGeom>
                <a:noFill/>
                <a:ln w="9525">
                  <a:noFill/>
                  <a:miter lim="800000"/>
                  <a:headEnd/>
                  <a:tailEnd/>
                </a:ln>
              </p:spPr>
              <p:txBody>
                <a:bodyPr/>
                <a:lstStyle/>
                <a:p>
                  <a:pPr algn="ctr"/>
                  <a:r>
                    <a:rPr lang="en-GB" sz="2000" b="1">
                      <a:latin typeface="Arial" charset="0"/>
                    </a:rPr>
                    <a:t>Effect</a:t>
                  </a:r>
                </a:p>
                <a:p>
                  <a:pPr algn="ctr" eaLnBrk="0" hangingPunct="0"/>
                  <a:endParaRPr lang="en-GB" sz="2000" b="1">
                    <a:latin typeface="Arial" charset="0"/>
                  </a:endParaRPr>
                </a:p>
              </p:txBody>
            </p:sp>
            <p:sp>
              <p:nvSpPr>
                <p:cNvPr id="36898" name="Rectangle 13"/>
                <p:cNvSpPr>
                  <a:spLocks noChangeArrowheads="1"/>
                </p:cNvSpPr>
                <p:nvPr/>
              </p:nvSpPr>
              <p:spPr bwMode="auto">
                <a:xfrm>
                  <a:off x="608" y="0"/>
                  <a:ext cx="3027" cy="442"/>
                </a:xfrm>
                <a:prstGeom prst="rect">
                  <a:avLst/>
                </a:prstGeom>
                <a:noFill/>
                <a:ln w="7">
                  <a:solidFill>
                    <a:srgbClr val="A0A0A0"/>
                  </a:solidFill>
                  <a:miter lim="800000"/>
                  <a:headEnd/>
                  <a:tailEnd/>
                </a:ln>
              </p:spPr>
              <p:txBody>
                <a:bodyPr/>
                <a:lstStyle/>
                <a:p>
                  <a:endParaRPr lang="en-US"/>
                </a:p>
              </p:txBody>
            </p:sp>
          </p:grpSp>
          <p:grpSp>
            <p:nvGrpSpPr>
              <p:cNvPr id="36873" name="Group 14"/>
              <p:cNvGrpSpPr>
                <a:grpSpLocks/>
              </p:cNvGrpSpPr>
              <p:nvPr/>
            </p:nvGrpSpPr>
            <p:grpSpPr bwMode="auto">
              <a:xfrm>
                <a:off x="0" y="442"/>
                <a:ext cx="608" cy="596"/>
                <a:chOff x="0" y="442"/>
                <a:chExt cx="608" cy="596"/>
              </a:xfrm>
            </p:grpSpPr>
            <p:sp>
              <p:nvSpPr>
                <p:cNvPr id="36895" name="Rectangle 15"/>
                <p:cNvSpPr>
                  <a:spLocks noChangeArrowheads="1"/>
                </p:cNvSpPr>
                <p:nvPr/>
              </p:nvSpPr>
              <p:spPr bwMode="auto">
                <a:xfrm>
                  <a:off x="43" y="442"/>
                  <a:ext cx="522" cy="596"/>
                </a:xfrm>
                <a:prstGeom prst="rect">
                  <a:avLst/>
                </a:prstGeom>
                <a:noFill/>
                <a:ln w="9525">
                  <a:noFill/>
                  <a:miter lim="800000"/>
                  <a:headEnd/>
                  <a:tailEnd/>
                </a:ln>
              </p:spPr>
              <p:txBody>
                <a:bodyPr/>
                <a:lstStyle/>
                <a:p>
                  <a:pPr algn="just"/>
                  <a:r>
                    <a:rPr lang="en-GB" sz="2000">
                      <a:latin typeface="Arial" charset="0"/>
                    </a:rPr>
                    <a:t>0.09%</a:t>
                  </a:r>
                </a:p>
                <a:p>
                  <a:pPr algn="just" eaLnBrk="0" hangingPunct="0"/>
                  <a:endParaRPr lang="en-GB" sz="2000">
                    <a:latin typeface="Arial" charset="0"/>
                  </a:endParaRPr>
                </a:p>
              </p:txBody>
            </p:sp>
            <p:sp>
              <p:nvSpPr>
                <p:cNvPr id="36896" name="Rectangle 16"/>
                <p:cNvSpPr>
                  <a:spLocks noChangeArrowheads="1"/>
                </p:cNvSpPr>
                <p:nvPr/>
              </p:nvSpPr>
              <p:spPr bwMode="auto">
                <a:xfrm>
                  <a:off x="0" y="442"/>
                  <a:ext cx="608" cy="596"/>
                </a:xfrm>
                <a:prstGeom prst="rect">
                  <a:avLst/>
                </a:prstGeom>
                <a:noFill/>
                <a:ln w="7">
                  <a:solidFill>
                    <a:srgbClr val="A0A0A0"/>
                  </a:solidFill>
                  <a:miter lim="800000"/>
                  <a:headEnd/>
                  <a:tailEnd/>
                </a:ln>
              </p:spPr>
              <p:txBody>
                <a:bodyPr/>
                <a:lstStyle/>
                <a:p>
                  <a:endParaRPr lang="en-US"/>
                </a:p>
              </p:txBody>
            </p:sp>
          </p:grpSp>
          <p:grpSp>
            <p:nvGrpSpPr>
              <p:cNvPr id="36874" name="Group 17"/>
              <p:cNvGrpSpPr>
                <a:grpSpLocks/>
              </p:cNvGrpSpPr>
              <p:nvPr/>
            </p:nvGrpSpPr>
            <p:grpSpPr bwMode="auto">
              <a:xfrm>
                <a:off x="608" y="442"/>
                <a:ext cx="3027" cy="596"/>
                <a:chOff x="608" y="442"/>
                <a:chExt cx="3027" cy="596"/>
              </a:xfrm>
            </p:grpSpPr>
            <p:sp>
              <p:nvSpPr>
                <p:cNvPr id="36893" name="Rectangle 18"/>
                <p:cNvSpPr>
                  <a:spLocks noChangeArrowheads="1"/>
                </p:cNvSpPr>
                <p:nvPr/>
              </p:nvSpPr>
              <p:spPr bwMode="auto">
                <a:xfrm>
                  <a:off x="651" y="442"/>
                  <a:ext cx="2941" cy="596"/>
                </a:xfrm>
                <a:prstGeom prst="rect">
                  <a:avLst/>
                </a:prstGeom>
                <a:noFill/>
                <a:ln w="9525">
                  <a:noFill/>
                  <a:miter lim="800000"/>
                  <a:headEnd/>
                  <a:tailEnd/>
                </a:ln>
              </p:spPr>
              <p:txBody>
                <a:bodyPr/>
                <a:lstStyle/>
                <a:p>
                  <a:pPr algn="just"/>
                  <a:r>
                    <a:rPr lang="en-GB" sz="2000">
                      <a:latin typeface="Arial" charset="0"/>
                    </a:rPr>
                    <a:t>Showed very slight distress after exposure for an hour</a:t>
                  </a:r>
                </a:p>
                <a:p>
                  <a:pPr algn="just" eaLnBrk="0" hangingPunct="0"/>
                  <a:endParaRPr lang="en-GB" sz="2000">
                    <a:latin typeface="Arial" charset="0"/>
                  </a:endParaRPr>
                </a:p>
              </p:txBody>
            </p:sp>
            <p:sp>
              <p:nvSpPr>
                <p:cNvPr id="36894" name="Rectangle 19"/>
                <p:cNvSpPr>
                  <a:spLocks noChangeArrowheads="1"/>
                </p:cNvSpPr>
                <p:nvPr/>
              </p:nvSpPr>
              <p:spPr bwMode="auto">
                <a:xfrm>
                  <a:off x="608" y="442"/>
                  <a:ext cx="3027" cy="596"/>
                </a:xfrm>
                <a:prstGeom prst="rect">
                  <a:avLst/>
                </a:prstGeom>
                <a:noFill/>
                <a:ln w="7">
                  <a:solidFill>
                    <a:srgbClr val="A0A0A0"/>
                  </a:solidFill>
                  <a:miter lim="800000"/>
                  <a:headEnd/>
                  <a:tailEnd/>
                </a:ln>
              </p:spPr>
              <p:txBody>
                <a:bodyPr/>
                <a:lstStyle/>
                <a:p>
                  <a:endParaRPr lang="en-US"/>
                </a:p>
              </p:txBody>
            </p:sp>
          </p:grpSp>
          <p:grpSp>
            <p:nvGrpSpPr>
              <p:cNvPr id="36875" name="Group 20"/>
              <p:cNvGrpSpPr>
                <a:grpSpLocks/>
              </p:cNvGrpSpPr>
              <p:nvPr/>
            </p:nvGrpSpPr>
            <p:grpSpPr bwMode="auto">
              <a:xfrm>
                <a:off x="0" y="1038"/>
                <a:ext cx="608" cy="596"/>
                <a:chOff x="0" y="1038"/>
                <a:chExt cx="608" cy="596"/>
              </a:xfrm>
            </p:grpSpPr>
            <p:sp>
              <p:nvSpPr>
                <p:cNvPr id="36891" name="Rectangle 21"/>
                <p:cNvSpPr>
                  <a:spLocks noChangeArrowheads="1"/>
                </p:cNvSpPr>
                <p:nvPr/>
              </p:nvSpPr>
              <p:spPr bwMode="auto">
                <a:xfrm>
                  <a:off x="43" y="1038"/>
                  <a:ext cx="522" cy="596"/>
                </a:xfrm>
                <a:prstGeom prst="rect">
                  <a:avLst/>
                </a:prstGeom>
                <a:noFill/>
                <a:ln w="9525">
                  <a:noFill/>
                  <a:miter lim="800000"/>
                  <a:headEnd/>
                  <a:tailEnd/>
                </a:ln>
              </p:spPr>
              <p:txBody>
                <a:bodyPr/>
                <a:lstStyle/>
                <a:p>
                  <a:pPr algn="just"/>
                  <a:r>
                    <a:rPr lang="en-GB" sz="2000">
                      <a:latin typeface="Arial" charset="0"/>
                    </a:rPr>
                    <a:t>0.15%</a:t>
                  </a:r>
                </a:p>
                <a:p>
                  <a:pPr algn="just" eaLnBrk="0" hangingPunct="0"/>
                  <a:endParaRPr lang="en-GB" sz="2000">
                    <a:latin typeface="Arial" charset="0"/>
                  </a:endParaRPr>
                </a:p>
              </p:txBody>
            </p:sp>
            <p:sp>
              <p:nvSpPr>
                <p:cNvPr id="36892" name="Rectangle 22"/>
                <p:cNvSpPr>
                  <a:spLocks noChangeArrowheads="1"/>
                </p:cNvSpPr>
                <p:nvPr/>
              </p:nvSpPr>
              <p:spPr bwMode="auto">
                <a:xfrm>
                  <a:off x="0" y="1038"/>
                  <a:ext cx="608" cy="596"/>
                </a:xfrm>
                <a:prstGeom prst="rect">
                  <a:avLst/>
                </a:prstGeom>
                <a:noFill/>
                <a:ln w="7">
                  <a:solidFill>
                    <a:srgbClr val="A0A0A0"/>
                  </a:solidFill>
                  <a:miter lim="800000"/>
                  <a:headEnd/>
                  <a:tailEnd/>
                </a:ln>
              </p:spPr>
              <p:txBody>
                <a:bodyPr/>
                <a:lstStyle/>
                <a:p>
                  <a:endParaRPr lang="en-US"/>
                </a:p>
              </p:txBody>
            </p:sp>
          </p:grpSp>
          <p:grpSp>
            <p:nvGrpSpPr>
              <p:cNvPr id="36876" name="Group 23"/>
              <p:cNvGrpSpPr>
                <a:grpSpLocks/>
              </p:cNvGrpSpPr>
              <p:nvPr/>
            </p:nvGrpSpPr>
            <p:grpSpPr bwMode="auto">
              <a:xfrm>
                <a:off x="608" y="1038"/>
                <a:ext cx="3027" cy="596"/>
                <a:chOff x="608" y="1038"/>
                <a:chExt cx="3027" cy="596"/>
              </a:xfrm>
            </p:grpSpPr>
            <p:sp>
              <p:nvSpPr>
                <p:cNvPr id="36889" name="Rectangle 24"/>
                <p:cNvSpPr>
                  <a:spLocks noChangeArrowheads="1"/>
                </p:cNvSpPr>
                <p:nvPr/>
              </p:nvSpPr>
              <p:spPr bwMode="auto">
                <a:xfrm>
                  <a:off x="651" y="1038"/>
                  <a:ext cx="2941" cy="596"/>
                </a:xfrm>
                <a:prstGeom prst="rect">
                  <a:avLst/>
                </a:prstGeom>
                <a:noFill/>
                <a:ln w="9525">
                  <a:noFill/>
                  <a:miter lim="800000"/>
                  <a:headEnd/>
                  <a:tailEnd/>
                </a:ln>
              </p:spPr>
              <p:txBody>
                <a:bodyPr/>
                <a:lstStyle/>
                <a:p>
                  <a:pPr algn="just"/>
                  <a:r>
                    <a:rPr lang="en-GB" sz="2000">
                      <a:latin typeface="Arial" charset="0"/>
                    </a:rPr>
                    <a:t>Distress after 3 min and fall from perch after 8 min.</a:t>
                  </a:r>
                </a:p>
                <a:p>
                  <a:pPr algn="just" eaLnBrk="0" hangingPunct="0"/>
                  <a:endParaRPr lang="en-GB" sz="2000">
                    <a:latin typeface="Arial" charset="0"/>
                  </a:endParaRPr>
                </a:p>
              </p:txBody>
            </p:sp>
            <p:sp>
              <p:nvSpPr>
                <p:cNvPr id="36890" name="Rectangle 25"/>
                <p:cNvSpPr>
                  <a:spLocks noChangeArrowheads="1"/>
                </p:cNvSpPr>
                <p:nvPr/>
              </p:nvSpPr>
              <p:spPr bwMode="auto">
                <a:xfrm>
                  <a:off x="608" y="1038"/>
                  <a:ext cx="3027" cy="596"/>
                </a:xfrm>
                <a:prstGeom prst="rect">
                  <a:avLst/>
                </a:prstGeom>
                <a:noFill/>
                <a:ln w="7">
                  <a:solidFill>
                    <a:srgbClr val="A0A0A0"/>
                  </a:solidFill>
                  <a:miter lim="800000"/>
                  <a:headEnd/>
                  <a:tailEnd/>
                </a:ln>
              </p:spPr>
              <p:txBody>
                <a:bodyPr/>
                <a:lstStyle/>
                <a:p>
                  <a:endParaRPr lang="en-US"/>
                </a:p>
              </p:txBody>
            </p:sp>
          </p:grpSp>
          <p:grpSp>
            <p:nvGrpSpPr>
              <p:cNvPr id="36877" name="Group 26"/>
              <p:cNvGrpSpPr>
                <a:grpSpLocks/>
              </p:cNvGrpSpPr>
              <p:nvPr/>
            </p:nvGrpSpPr>
            <p:grpSpPr bwMode="auto">
              <a:xfrm>
                <a:off x="0" y="1634"/>
                <a:ext cx="608" cy="596"/>
                <a:chOff x="0" y="1634"/>
                <a:chExt cx="608" cy="596"/>
              </a:xfrm>
            </p:grpSpPr>
            <p:sp>
              <p:nvSpPr>
                <p:cNvPr id="36887" name="Rectangle 27"/>
                <p:cNvSpPr>
                  <a:spLocks noChangeArrowheads="1"/>
                </p:cNvSpPr>
                <p:nvPr/>
              </p:nvSpPr>
              <p:spPr bwMode="auto">
                <a:xfrm>
                  <a:off x="43" y="1634"/>
                  <a:ext cx="522" cy="596"/>
                </a:xfrm>
                <a:prstGeom prst="rect">
                  <a:avLst/>
                </a:prstGeom>
                <a:noFill/>
                <a:ln w="9525">
                  <a:noFill/>
                  <a:miter lim="800000"/>
                  <a:headEnd/>
                  <a:tailEnd/>
                </a:ln>
              </p:spPr>
              <p:txBody>
                <a:bodyPr/>
                <a:lstStyle/>
                <a:p>
                  <a:pPr algn="just"/>
                  <a:r>
                    <a:rPr lang="en-GB" sz="2000">
                      <a:latin typeface="Arial" charset="0"/>
                    </a:rPr>
                    <a:t>0.2%</a:t>
                  </a:r>
                </a:p>
                <a:p>
                  <a:pPr algn="just" eaLnBrk="0" hangingPunct="0"/>
                  <a:endParaRPr lang="en-GB" sz="2000">
                    <a:latin typeface="Arial" charset="0"/>
                  </a:endParaRPr>
                </a:p>
              </p:txBody>
            </p:sp>
            <p:sp>
              <p:nvSpPr>
                <p:cNvPr id="36888" name="Rectangle 28"/>
                <p:cNvSpPr>
                  <a:spLocks noChangeArrowheads="1"/>
                </p:cNvSpPr>
                <p:nvPr/>
              </p:nvSpPr>
              <p:spPr bwMode="auto">
                <a:xfrm>
                  <a:off x="0" y="1634"/>
                  <a:ext cx="608" cy="596"/>
                </a:xfrm>
                <a:prstGeom prst="rect">
                  <a:avLst/>
                </a:prstGeom>
                <a:noFill/>
                <a:ln w="7">
                  <a:solidFill>
                    <a:srgbClr val="A0A0A0"/>
                  </a:solidFill>
                  <a:miter lim="800000"/>
                  <a:headEnd/>
                  <a:tailEnd/>
                </a:ln>
              </p:spPr>
              <p:txBody>
                <a:bodyPr/>
                <a:lstStyle/>
                <a:p>
                  <a:endParaRPr lang="en-US"/>
                </a:p>
              </p:txBody>
            </p:sp>
          </p:grpSp>
          <p:grpSp>
            <p:nvGrpSpPr>
              <p:cNvPr id="36878" name="Group 29"/>
              <p:cNvGrpSpPr>
                <a:grpSpLocks/>
              </p:cNvGrpSpPr>
              <p:nvPr/>
            </p:nvGrpSpPr>
            <p:grpSpPr bwMode="auto">
              <a:xfrm>
                <a:off x="608" y="1634"/>
                <a:ext cx="3027" cy="596"/>
                <a:chOff x="608" y="1634"/>
                <a:chExt cx="3027" cy="596"/>
              </a:xfrm>
            </p:grpSpPr>
            <p:sp>
              <p:nvSpPr>
                <p:cNvPr id="36885" name="Rectangle 30"/>
                <p:cNvSpPr>
                  <a:spLocks noChangeArrowheads="1"/>
                </p:cNvSpPr>
                <p:nvPr/>
              </p:nvSpPr>
              <p:spPr bwMode="auto">
                <a:xfrm>
                  <a:off x="651" y="1634"/>
                  <a:ext cx="2941" cy="596"/>
                </a:xfrm>
                <a:prstGeom prst="rect">
                  <a:avLst/>
                </a:prstGeom>
                <a:noFill/>
                <a:ln w="9525">
                  <a:noFill/>
                  <a:miter lim="800000"/>
                  <a:headEnd/>
                  <a:tailEnd/>
                </a:ln>
              </p:spPr>
              <p:txBody>
                <a:bodyPr/>
                <a:lstStyle/>
                <a:p>
                  <a:pPr algn="just"/>
                  <a:r>
                    <a:rPr lang="en-GB" sz="2000">
                      <a:latin typeface="Arial" charset="0"/>
                    </a:rPr>
                    <a:t>They are distressed in one a half min and fall from the perch after 5 min.</a:t>
                  </a:r>
                </a:p>
                <a:p>
                  <a:pPr algn="just" eaLnBrk="0" hangingPunct="0"/>
                  <a:endParaRPr lang="en-GB" sz="2000">
                    <a:latin typeface="Arial" charset="0"/>
                  </a:endParaRPr>
                </a:p>
              </p:txBody>
            </p:sp>
            <p:sp>
              <p:nvSpPr>
                <p:cNvPr id="36886" name="Rectangle 31"/>
                <p:cNvSpPr>
                  <a:spLocks noChangeArrowheads="1"/>
                </p:cNvSpPr>
                <p:nvPr/>
              </p:nvSpPr>
              <p:spPr bwMode="auto">
                <a:xfrm>
                  <a:off x="608" y="1634"/>
                  <a:ext cx="3027" cy="596"/>
                </a:xfrm>
                <a:prstGeom prst="rect">
                  <a:avLst/>
                </a:prstGeom>
                <a:noFill/>
                <a:ln w="7">
                  <a:solidFill>
                    <a:srgbClr val="A0A0A0"/>
                  </a:solidFill>
                  <a:miter lim="800000"/>
                  <a:headEnd/>
                  <a:tailEnd/>
                </a:ln>
              </p:spPr>
              <p:txBody>
                <a:bodyPr/>
                <a:lstStyle/>
                <a:p>
                  <a:endParaRPr lang="en-US"/>
                </a:p>
              </p:txBody>
            </p:sp>
          </p:grpSp>
          <p:grpSp>
            <p:nvGrpSpPr>
              <p:cNvPr id="36879" name="Group 32"/>
              <p:cNvGrpSpPr>
                <a:grpSpLocks/>
              </p:cNvGrpSpPr>
              <p:nvPr/>
            </p:nvGrpSpPr>
            <p:grpSpPr bwMode="auto">
              <a:xfrm>
                <a:off x="0" y="2230"/>
                <a:ext cx="608" cy="442"/>
                <a:chOff x="0" y="2230"/>
                <a:chExt cx="608" cy="442"/>
              </a:xfrm>
            </p:grpSpPr>
            <p:sp>
              <p:nvSpPr>
                <p:cNvPr id="36883" name="Rectangle 33"/>
                <p:cNvSpPr>
                  <a:spLocks noChangeArrowheads="1"/>
                </p:cNvSpPr>
                <p:nvPr/>
              </p:nvSpPr>
              <p:spPr bwMode="auto">
                <a:xfrm>
                  <a:off x="43" y="2230"/>
                  <a:ext cx="522" cy="442"/>
                </a:xfrm>
                <a:prstGeom prst="rect">
                  <a:avLst/>
                </a:prstGeom>
                <a:noFill/>
                <a:ln w="9525">
                  <a:noFill/>
                  <a:miter lim="800000"/>
                  <a:headEnd/>
                  <a:tailEnd/>
                </a:ln>
              </p:spPr>
              <p:txBody>
                <a:bodyPr/>
                <a:lstStyle/>
                <a:p>
                  <a:pPr algn="just"/>
                  <a:r>
                    <a:rPr lang="en-GB" sz="2000">
                      <a:latin typeface="Arial" charset="0"/>
                    </a:rPr>
                    <a:t>0.29%</a:t>
                  </a:r>
                </a:p>
                <a:p>
                  <a:pPr algn="just" eaLnBrk="0" hangingPunct="0"/>
                  <a:endParaRPr lang="en-GB" sz="2000">
                    <a:latin typeface="Arial" charset="0"/>
                  </a:endParaRPr>
                </a:p>
              </p:txBody>
            </p:sp>
            <p:sp>
              <p:nvSpPr>
                <p:cNvPr id="36884" name="Rectangle 34"/>
                <p:cNvSpPr>
                  <a:spLocks noChangeArrowheads="1"/>
                </p:cNvSpPr>
                <p:nvPr/>
              </p:nvSpPr>
              <p:spPr bwMode="auto">
                <a:xfrm>
                  <a:off x="0" y="2230"/>
                  <a:ext cx="608" cy="442"/>
                </a:xfrm>
                <a:prstGeom prst="rect">
                  <a:avLst/>
                </a:prstGeom>
                <a:noFill/>
                <a:ln w="7">
                  <a:solidFill>
                    <a:srgbClr val="A0A0A0"/>
                  </a:solidFill>
                  <a:miter lim="800000"/>
                  <a:headEnd/>
                  <a:tailEnd/>
                </a:ln>
              </p:spPr>
              <p:txBody>
                <a:bodyPr/>
                <a:lstStyle/>
                <a:p>
                  <a:endParaRPr lang="en-US"/>
                </a:p>
              </p:txBody>
            </p:sp>
          </p:grpSp>
          <p:grpSp>
            <p:nvGrpSpPr>
              <p:cNvPr id="36880" name="Group 35"/>
              <p:cNvGrpSpPr>
                <a:grpSpLocks/>
              </p:cNvGrpSpPr>
              <p:nvPr/>
            </p:nvGrpSpPr>
            <p:grpSpPr bwMode="auto">
              <a:xfrm>
                <a:off x="608" y="2230"/>
                <a:ext cx="3027" cy="442"/>
                <a:chOff x="608" y="2230"/>
                <a:chExt cx="3027" cy="442"/>
              </a:xfrm>
            </p:grpSpPr>
            <p:sp>
              <p:nvSpPr>
                <p:cNvPr id="36881" name="Rectangle 36"/>
                <p:cNvSpPr>
                  <a:spLocks noChangeArrowheads="1"/>
                </p:cNvSpPr>
                <p:nvPr/>
              </p:nvSpPr>
              <p:spPr bwMode="auto">
                <a:xfrm>
                  <a:off x="651" y="2230"/>
                  <a:ext cx="2941" cy="442"/>
                </a:xfrm>
                <a:prstGeom prst="rect">
                  <a:avLst/>
                </a:prstGeom>
                <a:noFill/>
                <a:ln w="9525">
                  <a:noFill/>
                  <a:miter lim="800000"/>
                  <a:headEnd/>
                  <a:tailEnd/>
                </a:ln>
              </p:spPr>
              <p:txBody>
                <a:bodyPr/>
                <a:lstStyle/>
                <a:p>
                  <a:pPr algn="just"/>
                  <a:r>
                    <a:rPr lang="en-GB" sz="2000">
                      <a:latin typeface="Arial" charset="0"/>
                    </a:rPr>
                    <a:t>Fall from the perch in two and half minutes</a:t>
                  </a:r>
                </a:p>
                <a:p>
                  <a:pPr algn="just" eaLnBrk="0" hangingPunct="0"/>
                  <a:endParaRPr lang="en-GB" sz="2000">
                    <a:latin typeface="Arial" charset="0"/>
                  </a:endParaRPr>
                </a:p>
              </p:txBody>
            </p:sp>
            <p:sp>
              <p:nvSpPr>
                <p:cNvPr id="36882" name="Rectangle 37"/>
                <p:cNvSpPr>
                  <a:spLocks noChangeArrowheads="1"/>
                </p:cNvSpPr>
                <p:nvPr/>
              </p:nvSpPr>
              <p:spPr bwMode="auto">
                <a:xfrm>
                  <a:off x="608" y="2230"/>
                  <a:ext cx="3027" cy="442"/>
                </a:xfrm>
                <a:prstGeom prst="rect">
                  <a:avLst/>
                </a:prstGeom>
                <a:noFill/>
                <a:ln w="7">
                  <a:solidFill>
                    <a:srgbClr val="A0A0A0"/>
                  </a:solidFill>
                  <a:miter lim="800000"/>
                  <a:headEnd/>
                  <a:tailEnd/>
                </a:ln>
              </p:spPr>
              <p:txBody>
                <a:bodyPr/>
                <a:lstStyle/>
                <a:p>
                  <a:endParaRPr lang="en-US"/>
                </a:p>
              </p:txBody>
            </p:sp>
          </p:grpSp>
        </p:grpSp>
        <p:sp>
          <p:nvSpPr>
            <p:cNvPr id="36870" name="Rectangle 38"/>
            <p:cNvSpPr>
              <a:spLocks noChangeArrowheads="1"/>
            </p:cNvSpPr>
            <p:nvPr/>
          </p:nvSpPr>
          <p:spPr bwMode="auto">
            <a:xfrm>
              <a:off x="-3" y="-3"/>
              <a:ext cx="3641" cy="2678"/>
            </a:xfrm>
            <a:prstGeom prst="rect">
              <a:avLst/>
            </a:prstGeom>
            <a:noFill/>
            <a:ln w="9525">
              <a:solidFill>
                <a:srgbClr val="A0A0A0"/>
              </a:solidFill>
              <a:miter lim="800000"/>
              <a:headEnd/>
              <a:tailEnd/>
            </a:ln>
          </p:spPr>
          <p:txBody>
            <a:bodyPr/>
            <a:lstStyle/>
            <a:p>
              <a:endParaRPr lang="en-US"/>
            </a:p>
          </p:txBody>
        </p:sp>
      </p:grpSp>
      <p:sp>
        <p:nvSpPr>
          <p:cNvPr id="36868" name="Text Box 40"/>
          <p:cNvSpPr txBox="1">
            <a:spLocks noChangeArrowheads="1"/>
          </p:cNvSpPr>
          <p:nvPr/>
        </p:nvSpPr>
        <p:spPr bwMode="auto">
          <a:xfrm>
            <a:off x="0" y="404813"/>
            <a:ext cx="9144000" cy="1006475"/>
          </a:xfrm>
          <a:prstGeom prst="rect">
            <a:avLst/>
          </a:prstGeom>
          <a:noFill/>
          <a:ln w="9525">
            <a:noFill/>
            <a:miter lim="800000"/>
            <a:headEnd/>
            <a:tailEnd/>
          </a:ln>
        </p:spPr>
        <p:txBody>
          <a:bodyPr>
            <a:spAutoFit/>
          </a:bodyPr>
          <a:lstStyle/>
          <a:p>
            <a:pPr>
              <a:spcBef>
                <a:spcPct val="50000"/>
              </a:spcBef>
            </a:pPr>
            <a:r>
              <a:rPr lang="en-US" sz="2000" b="1">
                <a:solidFill>
                  <a:schemeClr val="tx2"/>
                </a:solidFill>
                <a:latin typeface="Arial" charset="0"/>
              </a:rPr>
              <a:t>BURREL’S WORK : </a:t>
            </a:r>
            <a:br>
              <a:rPr lang="en-US" sz="2000" b="1">
                <a:solidFill>
                  <a:schemeClr val="tx2"/>
                </a:solidFill>
                <a:latin typeface="Arial" charset="0"/>
              </a:rPr>
            </a:br>
            <a:r>
              <a:rPr lang="en-US" sz="2000">
                <a:solidFill>
                  <a:schemeClr val="tx2"/>
                </a:solidFill>
                <a:latin typeface="Arial" charset="0"/>
              </a:rPr>
              <a:t/>
            </a:r>
            <a:br>
              <a:rPr lang="en-US" sz="2000">
                <a:solidFill>
                  <a:schemeClr val="tx2"/>
                </a:solidFill>
                <a:latin typeface="Arial" charset="0"/>
              </a:rPr>
            </a:br>
            <a:r>
              <a:rPr lang="en-US" sz="2000">
                <a:solidFill>
                  <a:schemeClr val="tx2"/>
                </a:solidFill>
                <a:latin typeface="Arial" charset="0"/>
              </a:rPr>
              <a:t>Behaviour of Canaries exposed to CO</a:t>
            </a:r>
            <a:endParaRPr lang="en-IN" sz="2000">
              <a:solidFill>
                <a:schemeClr val="tx2"/>
              </a:solidFill>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0" y="0"/>
            <a:ext cx="9144000" cy="6858000"/>
          </a:xfrm>
        </p:spPr>
        <p:txBody>
          <a:bodyPr/>
          <a:lstStyle/>
          <a:p>
            <a:pPr marL="609600" indent="-609600" eaLnBrk="1" hangingPunct="1">
              <a:buFontTx/>
              <a:buNone/>
            </a:pPr>
            <a:endParaRPr lang="en-US" sz="2000" b="1" smtClean="0">
              <a:latin typeface="Arial" charset="0"/>
            </a:endParaRPr>
          </a:p>
          <a:p>
            <a:pPr marL="609600" indent="-609600" eaLnBrk="1" hangingPunct="1">
              <a:buFontTx/>
              <a:buNone/>
            </a:pPr>
            <a:endParaRPr lang="en-US" sz="2000" b="1" smtClean="0">
              <a:latin typeface="Arial" charset="0"/>
            </a:endParaRPr>
          </a:p>
          <a:p>
            <a:pPr marL="609600" indent="-609600" eaLnBrk="1" hangingPunct="1">
              <a:buFontTx/>
              <a:buNone/>
            </a:pPr>
            <a:r>
              <a:rPr lang="en-US" sz="2000" b="1" smtClean="0">
                <a:latin typeface="Arial" charset="0"/>
              </a:rPr>
              <a:t>SPENCER’S WORK:</a:t>
            </a:r>
          </a:p>
          <a:p>
            <a:pPr marL="609600" indent="-609600" eaLnBrk="1" hangingPunct="1">
              <a:buFontTx/>
              <a:buNone/>
            </a:pPr>
            <a:endParaRPr lang="en-US" sz="2000" b="1" smtClean="0">
              <a:latin typeface="Arial" charset="0"/>
            </a:endParaRPr>
          </a:p>
          <a:p>
            <a:pPr marL="609600" indent="-609600" eaLnBrk="1" hangingPunct="1"/>
            <a:r>
              <a:rPr lang="en-US" sz="2000" smtClean="0">
                <a:latin typeface="Arial" charset="0"/>
              </a:rPr>
              <a:t>Canaries are useful when the CO concentration is more than 0.175%.</a:t>
            </a:r>
          </a:p>
          <a:p>
            <a:pPr marL="609600" indent="-609600" eaLnBrk="1" hangingPunct="1"/>
            <a:endParaRPr lang="en-US" sz="2000" smtClean="0">
              <a:latin typeface="Arial" charset="0"/>
            </a:endParaRPr>
          </a:p>
          <a:p>
            <a:pPr marL="609600" indent="-609600" eaLnBrk="1" hangingPunct="1"/>
            <a:r>
              <a:rPr lang="en-US" sz="2000" smtClean="0">
                <a:latin typeface="Arial" charset="0"/>
              </a:rPr>
              <a:t>Below the above concentration, canaries become less sensitive. </a:t>
            </a:r>
          </a:p>
          <a:p>
            <a:pPr marL="609600" indent="-609600" eaLnBrk="1" hangingPunct="1"/>
            <a:endParaRPr lang="en-US" sz="2000" smtClean="0">
              <a:latin typeface="Arial" charset="0"/>
            </a:endParaRPr>
          </a:p>
          <a:p>
            <a:pPr marL="609600" indent="-609600" eaLnBrk="1" hangingPunct="1"/>
            <a:r>
              <a:rPr lang="en-US" sz="2000" smtClean="0">
                <a:latin typeface="Arial" charset="0"/>
              </a:rPr>
              <a:t>Lowest concentration to make canaries insensitive is 0.125%,  whereas, man can become unconscious with as low a concentration as 0.04 – 0.05%.</a:t>
            </a:r>
            <a:endParaRPr lang="en-GB" sz="2000" smtClean="0">
              <a:latin typeface="Arial" charset="0"/>
            </a:endParaRPr>
          </a:p>
          <a:p>
            <a:pPr marL="609600" indent="-609600"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42913" y="247650"/>
            <a:ext cx="8243887" cy="517525"/>
          </a:xfrm>
        </p:spPr>
        <p:txBody>
          <a:bodyPr/>
          <a:lstStyle/>
          <a:p>
            <a:pPr eaLnBrk="1" hangingPunct="1">
              <a:defRPr/>
            </a:pPr>
            <a:r>
              <a:rPr lang="en-US" sz="2000" b="1" smtClean="0">
                <a:latin typeface="Arial" charset="0"/>
              </a:rPr>
              <a:t>2. Using colorimetric indicating detectors</a:t>
            </a:r>
            <a:endParaRPr lang="en-IN" sz="2000" b="1" smtClean="0">
              <a:latin typeface="Arial" charset="0"/>
            </a:endParaRPr>
          </a:p>
        </p:txBody>
      </p:sp>
      <p:sp>
        <p:nvSpPr>
          <p:cNvPr id="38915" name="Rectangle 3"/>
          <p:cNvSpPr>
            <a:spLocks noGrp="1" noChangeArrowheads="1"/>
          </p:cNvSpPr>
          <p:nvPr>
            <p:ph type="body" idx="1"/>
          </p:nvPr>
        </p:nvSpPr>
        <p:spPr>
          <a:xfrm>
            <a:off x="0" y="549275"/>
            <a:ext cx="9144000" cy="6308725"/>
          </a:xfrm>
        </p:spPr>
        <p:txBody>
          <a:bodyPr/>
          <a:lstStyle/>
          <a:p>
            <a:pPr algn="just" eaLnBrk="1" hangingPunct="1">
              <a:lnSpc>
                <a:spcPct val="40000"/>
              </a:lnSpc>
              <a:buFontTx/>
              <a:buNone/>
            </a:pPr>
            <a:endParaRPr lang="en-US" sz="1800" b="1" smtClean="0">
              <a:solidFill>
                <a:srgbClr val="CC3300"/>
              </a:solidFill>
              <a:latin typeface="Arial" charset="0"/>
            </a:endParaRPr>
          </a:p>
          <a:p>
            <a:pPr algn="just" eaLnBrk="1" hangingPunct="1">
              <a:lnSpc>
                <a:spcPct val="80000"/>
              </a:lnSpc>
              <a:buFontTx/>
              <a:buNone/>
            </a:pPr>
            <a:r>
              <a:rPr lang="en-US" sz="2000" smtClean="0">
                <a:solidFill>
                  <a:srgbClr val="CC3300"/>
                </a:solidFill>
                <a:latin typeface="Arial" charset="0"/>
              </a:rPr>
              <a:t>These detectors provide a rapid method of on-the-spot measurement of CO concentration.</a:t>
            </a:r>
          </a:p>
          <a:p>
            <a:pPr algn="just" eaLnBrk="1" hangingPunct="1">
              <a:lnSpc>
                <a:spcPct val="80000"/>
              </a:lnSpc>
              <a:buFontTx/>
              <a:buNone/>
            </a:pPr>
            <a:endParaRPr lang="en-US" sz="2000" b="1" smtClean="0">
              <a:solidFill>
                <a:srgbClr val="000099"/>
              </a:solidFill>
              <a:latin typeface="Arial" charset="0"/>
            </a:endParaRPr>
          </a:p>
          <a:p>
            <a:pPr algn="just" eaLnBrk="1" hangingPunct="1">
              <a:lnSpc>
                <a:spcPct val="80000"/>
              </a:lnSpc>
              <a:buFontTx/>
              <a:buNone/>
            </a:pPr>
            <a:r>
              <a:rPr lang="en-US" sz="2000" b="1" smtClean="0">
                <a:solidFill>
                  <a:srgbClr val="000099"/>
                </a:solidFill>
                <a:latin typeface="Arial" charset="0"/>
              </a:rPr>
              <a:t>Principle</a:t>
            </a:r>
          </a:p>
          <a:p>
            <a:pPr algn="just" eaLnBrk="1" hangingPunct="1">
              <a:lnSpc>
                <a:spcPct val="70000"/>
              </a:lnSpc>
              <a:buFontTx/>
              <a:buNone/>
            </a:pPr>
            <a:endParaRPr lang="en-US" sz="2000" b="1" smtClean="0">
              <a:solidFill>
                <a:srgbClr val="000099"/>
              </a:solidFill>
              <a:latin typeface="Arial" charset="0"/>
            </a:endParaRPr>
          </a:p>
          <a:p>
            <a:pPr algn="just" eaLnBrk="1" hangingPunct="1">
              <a:lnSpc>
                <a:spcPct val="80000"/>
              </a:lnSpc>
            </a:pPr>
            <a:r>
              <a:rPr lang="en-US" sz="2000" smtClean="0">
                <a:latin typeface="Arial" charset="0"/>
              </a:rPr>
              <a:t>CO colorimetric detectors are based on the chemical reaction of CO with certain chemicals resulting in a change of colour.</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 chemicals are kept in detector tubes which are sealed at both the ends and can be stored for 1-2 years.</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 seals are broken at site just before detection of gas percentage and the tube inserted into an aspirator which draws in mine air.</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 air containing CO causes change in the colour of the chemicals in the tube.</a:t>
            </a:r>
          </a:p>
          <a:p>
            <a:pPr algn="just" eaLnBrk="1" hangingPunct="1">
              <a:lnSpc>
                <a:spcPct val="60000"/>
              </a:lnSpc>
            </a:pPr>
            <a:endParaRPr lang="en-US" sz="2000" smtClean="0">
              <a:latin typeface="Arial" charset="0"/>
            </a:endParaRPr>
          </a:p>
          <a:p>
            <a:pPr algn="just" eaLnBrk="1" hangingPunct="1">
              <a:lnSpc>
                <a:spcPct val="80000"/>
              </a:lnSpc>
            </a:pPr>
            <a:r>
              <a:rPr lang="en-US" sz="2000" smtClean="0">
                <a:latin typeface="Arial" charset="0"/>
              </a:rPr>
              <a:t>Estimation of CO is done on the basis of </a:t>
            </a:r>
          </a:p>
          <a:p>
            <a:pPr lvl="1" algn="just" eaLnBrk="1" hangingPunct="1">
              <a:lnSpc>
                <a:spcPct val="130000"/>
              </a:lnSpc>
            </a:pPr>
            <a:r>
              <a:rPr lang="en-US" sz="1800" smtClean="0">
                <a:latin typeface="Arial" charset="0"/>
              </a:rPr>
              <a:t>matching changed colour with standard shades calibrated against the % of CO or </a:t>
            </a:r>
          </a:p>
          <a:p>
            <a:pPr lvl="1" algn="just" eaLnBrk="1" hangingPunct="1">
              <a:lnSpc>
                <a:spcPct val="130000"/>
              </a:lnSpc>
            </a:pPr>
            <a:r>
              <a:rPr lang="en-US" sz="1800" smtClean="0">
                <a:latin typeface="Arial" charset="0"/>
              </a:rPr>
              <a:t>noting the length of tube over which the change of colour has occurred. </a:t>
            </a:r>
            <a:endParaRPr lang="en-GB" sz="1800" smtClean="0">
              <a:latin typeface="Arial" charset="0"/>
            </a:endParaRPr>
          </a:p>
          <a:p>
            <a:pPr algn="just" eaLnBrk="1" hangingPunct="1">
              <a:lnSpc>
                <a:spcPct val="80000"/>
              </a:lnSpc>
            </a:pPr>
            <a:endParaRPr lang="en-IN" sz="1800" smtClean="0">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0" y="0"/>
            <a:ext cx="9144000" cy="6858000"/>
          </a:xfrm>
        </p:spPr>
        <p:txBody>
          <a:bodyPr/>
          <a:lstStyle/>
          <a:p>
            <a:pPr marL="533400" indent="-533400" algn="just" eaLnBrk="1" hangingPunct="1">
              <a:lnSpc>
                <a:spcPct val="90000"/>
              </a:lnSpc>
              <a:buFontTx/>
              <a:buNone/>
            </a:pPr>
            <a:endParaRPr lang="en-US" sz="2000" smtClean="0">
              <a:latin typeface="Arial" charset="0"/>
            </a:endParaRPr>
          </a:p>
          <a:p>
            <a:pPr marL="533400" indent="-533400" algn="just" eaLnBrk="1" hangingPunct="1">
              <a:lnSpc>
                <a:spcPct val="90000"/>
              </a:lnSpc>
              <a:buFontTx/>
              <a:buNone/>
            </a:pPr>
            <a:r>
              <a:rPr lang="en-US" sz="2000" smtClean="0">
                <a:latin typeface="Arial" charset="0"/>
              </a:rPr>
              <a:t>Some of the detectors are</a:t>
            </a:r>
          </a:p>
          <a:p>
            <a:pPr marL="533400" indent="-533400" algn="just" eaLnBrk="1" hangingPunct="1">
              <a:lnSpc>
                <a:spcPct val="90000"/>
              </a:lnSpc>
              <a:buFontTx/>
              <a:buNone/>
            </a:pPr>
            <a:r>
              <a:rPr lang="en-US" sz="2000" b="1" smtClean="0">
                <a:solidFill>
                  <a:srgbClr val="000099"/>
                </a:solidFill>
                <a:latin typeface="Arial" charset="0"/>
              </a:rPr>
              <a:t>The P. S. detector:</a:t>
            </a:r>
          </a:p>
          <a:p>
            <a:pPr marL="533400" indent="-533400" algn="just" eaLnBrk="1" hangingPunct="1">
              <a:lnSpc>
                <a:spcPct val="90000"/>
              </a:lnSpc>
              <a:buFontTx/>
              <a:buAutoNum type="alphaUcPeriod"/>
            </a:pPr>
            <a:endParaRPr lang="en-US" sz="2000" b="1" smtClean="0">
              <a:solidFill>
                <a:srgbClr val="000099"/>
              </a:solidFill>
              <a:latin typeface="Arial" charset="0"/>
            </a:endParaRPr>
          </a:p>
          <a:p>
            <a:pPr marL="533400" indent="-533400" algn="just" eaLnBrk="1" hangingPunct="1">
              <a:lnSpc>
                <a:spcPct val="90000"/>
              </a:lnSpc>
            </a:pPr>
            <a:r>
              <a:rPr lang="en-US" sz="2000" smtClean="0">
                <a:latin typeface="Arial" charset="0"/>
              </a:rPr>
              <a:t>This is manufactured by </a:t>
            </a:r>
            <a:r>
              <a:rPr lang="en-US" sz="2000" smtClean="0">
                <a:solidFill>
                  <a:srgbClr val="CC3300"/>
                </a:solidFill>
                <a:latin typeface="Arial" charset="0"/>
              </a:rPr>
              <a:t>Siebe Gorman and CO. Ltd., Britain</a:t>
            </a:r>
            <a:r>
              <a:rPr lang="en-US" sz="2000" smtClean="0">
                <a:latin typeface="Arial" charset="0"/>
              </a:rPr>
              <a:t>.</a:t>
            </a:r>
          </a:p>
          <a:p>
            <a:pPr marL="533400" indent="-533400" algn="just" eaLnBrk="1" hangingPunct="1">
              <a:lnSpc>
                <a:spcPct val="90000"/>
              </a:lnSpc>
            </a:pPr>
            <a:endParaRPr lang="en-US" sz="2000" smtClean="0">
              <a:latin typeface="Arial" charset="0"/>
            </a:endParaRPr>
          </a:p>
          <a:p>
            <a:pPr marL="533400" indent="-533400" algn="just" eaLnBrk="1" hangingPunct="1">
              <a:lnSpc>
                <a:spcPct val="90000"/>
              </a:lnSpc>
            </a:pPr>
            <a:r>
              <a:rPr lang="en-US" sz="2000" smtClean="0">
                <a:latin typeface="Arial" charset="0"/>
              </a:rPr>
              <a:t>It consists of a glass tube containing </a:t>
            </a:r>
            <a:r>
              <a:rPr lang="en-US" sz="2000" b="1" smtClean="0">
                <a:latin typeface="Arial" charset="0"/>
              </a:rPr>
              <a:t>silica gel</a:t>
            </a:r>
            <a:r>
              <a:rPr lang="en-US" sz="2000" smtClean="0">
                <a:latin typeface="Arial" charset="0"/>
              </a:rPr>
              <a:t> impregnated with light yellow </a:t>
            </a:r>
            <a:r>
              <a:rPr lang="en-US" sz="2000" b="1" smtClean="0">
                <a:latin typeface="Arial" charset="0"/>
              </a:rPr>
              <a:t>potassium palladium sulphite</a:t>
            </a:r>
            <a:r>
              <a:rPr lang="en-US" sz="2000" smtClean="0">
                <a:latin typeface="Arial" charset="0"/>
              </a:rPr>
              <a:t> with silica gel at both the ends to absorb other gases.</a:t>
            </a:r>
          </a:p>
          <a:p>
            <a:pPr marL="533400" indent="-533400" algn="just" eaLnBrk="1" hangingPunct="1">
              <a:lnSpc>
                <a:spcPct val="90000"/>
              </a:lnSpc>
            </a:pPr>
            <a:endParaRPr lang="en-US" sz="2000" smtClean="0">
              <a:latin typeface="Arial" charset="0"/>
            </a:endParaRPr>
          </a:p>
          <a:p>
            <a:pPr marL="533400" indent="-533400" algn="just" eaLnBrk="1" hangingPunct="1">
              <a:lnSpc>
                <a:spcPct val="90000"/>
              </a:lnSpc>
            </a:pPr>
            <a:r>
              <a:rPr lang="en-US" sz="2000" smtClean="0">
                <a:latin typeface="Arial" charset="0"/>
              </a:rPr>
              <a:t>A fixed volume of air (120cm</a:t>
            </a:r>
            <a:r>
              <a:rPr lang="en-US" sz="2000" baseline="30000" smtClean="0">
                <a:latin typeface="Arial" charset="0"/>
              </a:rPr>
              <a:t>3</a:t>
            </a:r>
            <a:r>
              <a:rPr lang="en-US" sz="2000" smtClean="0">
                <a:latin typeface="Arial" charset="0"/>
              </a:rPr>
              <a:t>) is drawn through the tube at a constant rate over a period of 2 min. through a calibrated orifice by operating a rubber aspirator.</a:t>
            </a:r>
          </a:p>
          <a:p>
            <a:pPr marL="533400" indent="-533400" algn="just" eaLnBrk="1" hangingPunct="1">
              <a:lnSpc>
                <a:spcPct val="90000"/>
              </a:lnSpc>
            </a:pPr>
            <a:endParaRPr lang="en-US" sz="2000" smtClean="0">
              <a:latin typeface="Arial" charset="0"/>
            </a:endParaRPr>
          </a:p>
          <a:p>
            <a:pPr marL="533400" indent="-533400" algn="just" eaLnBrk="1" hangingPunct="1">
              <a:lnSpc>
                <a:spcPct val="90000"/>
              </a:lnSpc>
            </a:pPr>
            <a:r>
              <a:rPr lang="en-US" sz="2000" smtClean="0">
                <a:latin typeface="Arial" charset="0"/>
              </a:rPr>
              <a:t>CO in the air turns </a:t>
            </a:r>
            <a:r>
              <a:rPr lang="en-US" sz="2000" b="1" smtClean="0">
                <a:latin typeface="Arial" charset="0"/>
              </a:rPr>
              <a:t>light yellow colour of Potassium-Palladium sulphite to brown. </a:t>
            </a:r>
          </a:p>
          <a:p>
            <a:pPr marL="533400" indent="-533400" algn="just" eaLnBrk="1" hangingPunct="1">
              <a:lnSpc>
                <a:spcPct val="90000"/>
              </a:lnSpc>
            </a:pPr>
            <a:endParaRPr lang="en-US" sz="2000" b="1" smtClean="0">
              <a:latin typeface="Arial" charset="0"/>
            </a:endParaRPr>
          </a:p>
          <a:p>
            <a:pPr marL="533400" indent="-533400" algn="just" eaLnBrk="1" hangingPunct="1">
              <a:lnSpc>
                <a:spcPct val="90000"/>
              </a:lnSpc>
            </a:pPr>
            <a:r>
              <a:rPr lang="en-US" sz="2000" smtClean="0">
                <a:latin typeface="Arial" charset="0"/>
              </a:rPr>
              <a:t>The length of colour change from one end of the tube indicates the concentration of CO.</a:t>
            </a:r>
          </a:p>
          <a:p>
            <a:pPr marL="533400" indent="-533400" algn="just" eaLnBrk="1" hangingPunct="1">
              <a:lnSpc>
                <a:spcPct val="90000"/>
              </a:lnSpc>
            </a:pPr>
            <a:endParaRPr lang="en-US" sz="2000" smtClean="0">
              <a:latin typeface="Arial" charset="0"/>
            </a:endParaRPr>
          </a:p>
          <a:p>
            <a:pPr marL="533400" indent="-533400" algn="just" eaLnBrk="1" hangingPunct="1">
              <a:lnSpc>
                <a:spcPct val="90000"/>
              </a:lnSpc>
            </a:pPr>
            <a:r>
              <a:rPr lang="en-US" sz="2000" smtClean="0">
                <a:latin typeface="Arial" charset="0"/>
              </a:rPr>
              <a:t>The range of the instrument is 0.005-</a:t>
            </a:r>
            <a:r>
              <a:rPr lang="en-US" sz="2000" smtClean="0">
                <a:latin typeface="Arial" charset="0"/>
                <a:sym typeface="Symbol" pitchFamily="18" charset="2"/>
              </a:rPr>
              <a:t>0.12% CO.</a:t>
            </a:r>
          </a:p>
          <a:p>
            <a:pPr marL="533400" indent="-533400" algn="just" eaLnBrk="1" hangingPunct="1">
              <a:lnSpc>
                <a:spcPct val="90000"/>
              </a:lnSpc>
            </a:pPr>
            <a:endParaRPr lang="en-US" sz="2000" smtClean="0">
              <a:latin typeface="Arial" charset="0"/>
            </a:endParaRPr>
          </a:p>
          <a:p>
            <a:pPr marL="533400" indent="-533400" algn="just" eaLnBrk="1" hangingPunct="1">
              <a:lnSpc>
                <a:spcPct val="9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1"/>
          <p:cNvPicPr>
            <a:picLocks noChangeAspect="1" noChangeArrowheads="1"/>
          </p:cNvPicPr>
          <p:nvPr/>
        </p:nvPicPr>
        <p:blipFill>
          <a:blip r:embed="rId2">
            <a:lum bright="12000" contrast="60000"/>
          </a:blip>
          <a:srcRect/>
          <a:stretch>
            <a:fillRect/>
          </a:stretch>
        </p:blipFill>
        <p:spPr bwMode="auto">
          <a:xfrm>
            <a:off x="2268538" y="260350"/>
            <a:ext cx="4999037" cy="612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0" y="0"/>
            <a:ext cx="9144000" cy="6858000"/>
          </a:xfrm>
        </p:spPr>
        <p:txBody>
          <a:bodyPr/>
          <a:lstStyle/>
          <a:p>
            <a:pPr algn="just" eaLnBrk="1" hangingPunct="1">
              <a:lnSpc>
                <a:spcPct val="90000"/>
              </a:lnSpc>
              <a:buFontTx/>
              <a:buNone/>
            </a:pPr>
            <a:endParaRPr lang="en-US" sz="2000" b="1" smtClean="0">
              <a:solidFill>
                <a:srgbClr val="000099"/>
              </a:solidFill>
              <a:latin typeface="Arial" charset="0"/>
              <a:sym typeface="Symbol" pitchFamily="18" charset="2"/>
            </a:endParaRPr>
          </a:p>
          <a:p>
            <a:pPr algn="just" eaLnBrk="1" hangingPunct="1">
              <a:lnSpc>
                <a:spcPct val="90000"/>
              </a:lnSpc>
              <a:buFontTx/>
              <a:buNone/>
            </a:pPr>
            <a:endParaRPr lang="en-US" sz="2000" b="1" smtClean="0">
              <a:solidFill>
                <a:srgbClr val="000099"/>
              </a:solidFill>
              <a:latin typeface="Arial" charset="0"/>
              <a:sym typeface="Symbol" pitchFamily="18" charset="2"/>
            </a:endParaRPr>
          </a:p>
          <a:p>
            <a:pPr algn="just" eaLnBrk="1" hangingPunct="1">
              <a:lnSpc>
                <a:spcPct val="90000"/>
              </a:lnSpc>
              <a:buFontTx/>
              <a:buNone/>
            </a:pPr>
            <a:r>
              <a:rPr lang="en-US" sz="2000" b="1" smtClean="0">
                <a:solidFill>
                  <a:srgbClr val="000099"/>
                </a:solidFill>
                <a:latin typeface="Arial" charset="0"/>
                <a:sym typeface="Symbol" pitchFamily="18" charset="2"/>
              </a:rPr>
              <a:t>B. The Hopcalite detector:</a:t>
            </a:r>
          </a:p>
          <a:p>
            <a:pPr algn="just" eaLnBrk="1" hangingPunct="1">
              <a:lnSpc>
                <a:spcPct val="90000"/>
              </a:lnSpc>
              <a:buFontTx/>
              <a:buNone/>
            </a:pPr>
            <a:endParaRPr lang="en-US" sz="2000" smtClean="0">
              <a:latin typeface="Arial" charset="0"/>
              <a:sym typeface="Symbol" pitchFamily="18" charset="2"/>
            </a:endParaRPr>
          </a:p>
          <a:p>
            <a:pPr algn="just" eaLnBrk="1" hangingPunct="1">
              <a:lnSpc>
                <a:spcPct val="90000"/>
              </a:lnSpc>
            </a:pPr>
            <a:r>
              <a:rPr lang="en-US" sz="2000" smtClean="0">
                <a:latin typeface="Arial" charset="0"/>
                <a:sym typeface="Symbol" pitchFamily="18" charset="2"/>
              </a:rPr>
              <a:t>Manufactured by the </a:t>
            </a:r>
            <a:r>
              <a:rPr lang="en-US" sz="2000" smtClean="0">
                <a:solidFill>
                  <a:srgbClr val="CC3300"/>
                </a:solidFill>
                <a:latin typeface="Arial" charset="0"/>
                <a:sym typeface="Symbol" pitchFamily="18" charset="2"/>
              </a:rPr>
              <a:t>Mine Safety Appliances Co. USA</a:t>
            </a:r>
            <a:r>
              <a:rPr lang="en-US" sz="2000" smtClean="0">
                <a:latin typeface="Arial" charset="0"/>
                <a:sym typeface="Symbol" pitchFamily="18" charset="2"/>
              </a:rPr>
              <a:t>. </a:t>
            </a:r>
          </a:p>
          <a:p>
            <a:pPr algn="just" eaLnBrk="1" hangingPunct="1">
              <a:lnSpc>
                <a:spcPct val="90000"/>
              </a:lnSpc>
            </a:pPr>
            <a:endParaRPr lang="en-US" sz="2000" smtClean="0">
              <a:latin typeface="Arial" charset="0"/>
              <a:sym typeface="Symbol" pitchFamily="18" charset="2"/>
            </a:endParaRPr>
          </a:p>
          <a:p>
            <a:pPr algn="just" eaLnBrk="1" hangingPunct="1">
              <a:lnSpc>
                <a:spcPct val="90000"/>
              </a:lnSpc>
            </a:pPr>
            <a:r>
              <a:rPr lang="en-US" sz="2000" smtClean="0">
                <a:latin typeface="Arial" charset="0"/>
                <a:sym typeface="Symbol" pitchFamily="18" charset="2"/>
              </a:rPr>
              <a:t>This detector utilizes the heat generated on oxidation of CO to CO</a:t>
            </a:r>
            <a:r>
              <a:rPr lang="en-US" sz="2000" baseline="-25000" smtClean="0">
                <a:latin typeface="Arial" charset="0"/>
                <a:sym typeface="Symbol" pitchFamily="18" charset="2"/>
              </a:rPr>
              <a:t>2</a:t>
            </a:r>
            <a:r>
              <a:rPr lang="en-US" sz="2000" smtClean="0">
                <a:latin typeface="Arial" charset="0"/>
                <a:sym typeface="Symbol" pitchFamily="18" charset="2"/>
              </a:rPr>
              <a:t>.</a:t>
            </a:r>
          </a:p>
          <a:p>
            <a:pPr algn="just" eaLnBrk="1" hangingPunct="1">
              <a:lnSpc>
                <a:spcPct val="90000"/>
              </a:lnSpc>
            </a:pPr>
            <a:endParaRPr lang="en-US" sz="2000" smtClean="0">
              <a:latin typeface="Arial" charset="0"/>
              <a:sym typeface="Symbol" pitchFamily="18" charset="2"/>
            </a:endParaRPr>
          </a:p>
          <a:p>
            <a:pPr algn="just" eaLnBrk="1" hangingPunct="1">
              <a:lnSpc>
                <a:spcPct val="90000"/>
              </a:lnSpc>
            </a:pPr>
            <a:r>
              <a:rPr lang="en-US" sz="2000" smtClean="0">
                <a:latin typeface="Arial" charset="0"/>
                <a:sym typeface="Symbol" pitchFamily="18" charset="2"/>
              </a:rPr>
              <a:t>It consists of an </a:t>
            </a:r>
            <a:r>
              <a:rPr lang="en-US" sz="2000" b="1" smtClean="0">
                <a:latin typeface="Arial" charset="0"/>
                <a:sym typeface="Symbol" pitchFamily="18" charset="2"/>
              </a:rPr>
              <a:t>analyzing cell</a:t>
            </a:r>
            <a:r>
              <a:rPr lang="en-US" sz="2000" smtClean="0">
                <a:latin typeface="Arial" charset="0"/>
                <a:sym typeface="Symbol" pitchFamily="18" charset="2"/>
              </a:rPr>
              <a:t> containing </a:t>
            </a:r>
            <a:r>
              <a:rPr lang="en-US" sz="2000" b="1" smtClean="0">
                <a:solidFill>
                  <a:srgbClr val="000099"/>
                </a:solidFill>
                <a:latin typeface="Arial" charset="0"/>
                <a:sym typeface="Symbol" pitchFamily="18" charset="2"/>
              </a:rPr>
              <a:t>hopcalite</a:t>
            </a:r>
            <a:r>
              <a:rPr lang="en-US" sz="2000" smtClean="0">
                <a:latin typeface="Arial" charset="0"/>
                <a:sym typeface="Symbol" pitchFamily="18" charset="2"/>
              </a:rPr>
              <a:t> (a mixture of </a:t>
            </a:r>
            <a:r>
              <a:rPr lang="en-US" sz="2000" b="1" smtClean="0">
                <a:solidFill>
                  <a:srgbClr val="000099"/>
                </a:solidFill>
                <a:latin typeface="Arial" charset="0"/>
                <a:sym typeface="Symbol" pitchFamily="18" charset="2"/>
              </a:rPr>
              <a:t>manganese dioxide (MnO</a:t>
            </a:r>
            <a:r>
              <a:rPr lang="en-US" sz="2000" b="1" baseline="-25000" smtClean="0">
                <a:solidFill>
                  <a:srgbClr val="000099"/>
                </a:solidFill>
                <a:latin typeface="Arial" charset="0"/>
                <a:sym typeface="Symbol" pitchFamily="18" charset="2"/>
              </a:rPr>
              <a:t>2</a:t>
            </a:r>
            <a:r>
              <a:rPr lang="en-US" sz="2000" b="1" smtClean="0">
                <a:solidFill>
                  <a:srgbClr val="000099"/>
                </a:solidFill>
                <a:latin typeface="Arial" charset="0"/>
                <a:sym typeface="Symbol" pitchFamily="18" charset="2"/>
              </a:rPr>
              <a:t>) and copper oxide (CuO)</a:t>
            </a:r>
            <a:r>
              <a:rPr lang="en-US" sz="2000" smtClean="0">
                <a:latin typeface="Arial" charset="0"/>
                <a:sym typeface="Symbol" pitchFamily="18" charset="2"/>
              </a:rPr>
              <a:t>).</a:t>
            </a:r>
          </a:p>
          <a:p>
            <a:pPr algn="just" eaLnBrk="1" hangingPunct="1">
              <a:lnSpc>
                <a:spcPct val="90000"/>
              </a:lnSpc>
            </a:pPr>
            <a:endParaRPr lang="en-US" sz="2000" smtClean="0">
              <a:latin typeface="Arial" charset="0"/>
              <a:sym typeface="Symbol" pitchFamily="18" charset="2"/>
            </a:endParaRPr>
          </a:p>
          <a:p>
            <a:pPr algn="just" eaLnBrk="1" hangingPunct="1">
              <a:lnSpc>
                <a:spcPct val="90000"/>
              </a:lnSpc>
            </a:pPr>
            <a:r>
              <a:rPr lang="en-US" sz="2000" smtClean="0">
                <a:latin typeface="Arial" charset="0"/>
                <a:sym typeface="Symbol" pitchFamily="18" charset="2"/>
              </a:rPr>
              <a:t>Air is drawn into the cell by a hand operated pump.</a:t>
            </a:r>
          </a:p>
          <a:p>
            <a:pPr algn="just" eaLnBrk="1" hangingPunct="1">
              <a:lnSpc>
                <a:spcPct val="90000"/>
              </a:lnSpc>
            </a:pPr>
            <a:endParaRPr lang="en-US" sz="2000" smtClean="0">
              <a:latin typeface="Arial" charset="0"/>
              <a:sym typeface="Symbol" pitchFamily="18" charset="2"/>
            </a:endParaRPr>
          </a:p>
          <a:p>
            <a:pPr algn="just" eaLnBrk="1" hangingPunct="1">
              <a:lnSpc>
                <a:spcPct val="90000"/>
              </a:lnSpc>
            </a:pPr>
            <a:r>
              <a:rPr lang="en-US" sz="2000" smtClean="0">
                <a:latin typeface="Arial" charset="0"/>
              </a:rPr>
              <a:t>CO in the air is catalytically oxidized to CO</a:t>
            </a:r>
            <a:r>
              <a:rPr lang="en-US" sz="2000" baseline="-25000" smtClean="0">
                <a:latin typeface="Arial" charset="0"/>
              </a:rPr>
              <a:t>2</a:t>
            </a:r>
            <a:r>
              <a:rPr lang="en-US" sz="2000" smtClean="0">
                <a:latin typeface="Arial" charset="0"/>
              </a:rPr>
              <a:t> by Hopcalite and generates heat. </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 rise in temp. so produced is recorded by a thermocouple connected in series to a meter which is calibrated in the % of CO. </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 instrument can read from 0.005 to 0.015 % CO.</a:t>
            </a:r>
          </a:p>
          <a:p>
            <a:pPr algn="just" eaLnBrk="1" hangingPunct="1">
              <a:lnSpc>
                <a:spcPct val="90000"/>
              </a:lnSpc>
            </a:pPr>
            <a:endParaRPr lang="en-IN" sz="2000" smtClean="0">
              <a:latin typeface="Arial" charset="0"/>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0" y="288925"/>
            <a:ext cx="9144000" cy="2492375"/>
          </a:xfrm>
        </p:spPr>
        <p:txBody>
          <a:bodyPr/>
          <a:lstStyle/>
          <a:p>
            <a:pPr algn="l" eaLnBrk="1" hangingPunct="1">
              <a:lnSpc>
                <a:spcPct val="130000"/>
              </a:lnSpc>
              <a:defRPr/>
            </a:pPr>
            <a:r>
              <a:rPr lang="en-IN" sz="1800" b="1" smtClean="0"/>
              <a:t/>
            </a:r>
            <a:br>
              <a:rPr lang="en-IN" sz="1800" b="1" smtClean="0"/>
            </a:br>
            <a:r>
              <a:rPr lang="en-IN" sz="1800" b="1" smtClean="0">
                <a:solidFill>
                  <a:schemeClr val="tx1"/>
                </a:solidFill>
              </a:rPr>
              <a:t>Typical analysis of dry atmospheric air is given as below:</a:t>
            </a:r>
            <a:br>
              <a:rPr lang="en-IN" sz="1800" b="1" smtClean="0">
                <a:solidFill>
                  <a:schemeClr val="tx1"/>
                </a:solidFill>
              </a:rPr>
            </a:br>
            <a:r>
              <a:rPr lang="en-IN" sz="1800" b="1" smtClean="0"/>
              <a:t/>
            </a:r>
            <a:br>
              <a:rPr lang="en-IN" sz="1800" b="1" smtClean="0"/>
            </a:br>
            <a:r>
              <a:rPr lang="en-IN" sz="1800" b="1" smtClean="0"/>
              <a:t>Constituent 						  % by volume</a:t>
            </a:r>
            <a:r>
              <a:rPr lang="en-IN" sz="1800" smtClean="0"/>
              <a:t/>
            </a:r>
            <a:br>
              <a:rPr lang="en-IN" sz="1800" smtClean="0"/>
            </a:br>
            <a:r>
              <a:rPr lang="en-IN" sz="1800" smtClean="0"/>
              <a:t/>
            </a:r>
            <a:br>
              <a:rPr lang="en-IN" sz="1800" smtClean="0"/>
            </a:br>
            <a:r>
              <a:rPr lang="en-IN" sz="1600" smtClean="0"/>
              <a:t>Oxygen							        20.93</a:t>
            </a:r>
            <a:br>
              <a:rPr lang="en-IN" sz="1600" smtClean="0"/>
            </a:br>
            <a:r>
              <a:rPr lang="en-IN" sz="1600" smtClean="0"/>
              <a:t>Nitrogen (including Ar and other rare inert gases          79.04 (78.10 N2 + 0.94% Ar)</a:t>
            </a:r>
            <a:br>
              <a:rPr lang="en-IN" sz="1600" smtClean="0"/>
            </a:br>
            <a:r>
              <a:rPr lang="en-IN" sz="1600" smtClean="0"/>
              <a:t>Carbon dioxide						       0.03</a:t>
            </a:r>
            <a:br>
              <a:rPr lang="en-IN" sz="1600" smtClean="0"/>
            </a:br>
            <a:endParaRPr lang="en-IN" sz="1600" smtClean="0"/>
          </a:p>
        </p:txBody>
      </p:sp>
      <p:pic>
        <p:nvPicPr>
          <p:cNvPr id="6147" name="Picture 6"/>
          <p:cNvPicPr>
            <a:picLocks noGrp="1" noChangeAspect="1" noChangeArrowheads="1"/>
          </p:cNvPicPr>
          <p:nvPr>
            <p:ph idx="1"/>
          </p:nvPr>
        </p:nvPicPr>
        <p:blipFill>
          <a:blip r:embed="rId2"/>
          <a:srcRect/>
          <a:stretch>
            <a:fillRect/>
          </a:stretch>
        </p:blipFill>
        <p:spPr>
          <a:xfrm>
            <a:off x="2411413" y="3098800"/>
            <a:ext cx="4537075" cy="3759200"/>
          </a:xfr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0" y="0"/>
            <a:ext cx="9144000" cy="6858000"/>
          </a:xfrm>
        </p:spPr>
        <p:txBody>
          <a:bodyPr/>
          <a:lstStyle/>
          <a:p>
            <a:pPr marL="609600" indent="-609600" algn="just" eaLnBrk="1" hangingPunct="1">
              <a:lnSpc>
                <a:spcPct val="90000"/>
              </a:lnSpc>
              <a:buFontTx/>
              <a:buNone/>
            </a:pPr>
            <a:endParaRPr lang="en-US" sz="2000" b="1" smtClean="0">
              <a:solidFill>
                <a:srgbClr val="000099"/>
              </a:solidFill>
              <a:latin typeface="Arial" charset="0"/>
            </a:endParaRPr>
          </a:p>
          <a:p>
            <a:pPr marL="609600" indent="-609600" algn="just" eaLnBrk="1" hangingPunct="1">
              <a:lnSpc>
                <a:spcPct val="90000"/>
              </a:lnSpc>
              <a:buFontTx/>
              <a:buNone/>
            </a:pPr>
            <a:endParaRPr lang="en-US" sz="2000" b="1" smtClean="0">
              <a:solidFill>
                <a:srgbClr val="000099"/>
              </a:solidFill>
              <a:latin typeface="Arial" charset="0"/>
            </a:endParaRPr>
          </a:p>
          <a:p>
            <a:pPr marL="609600" indent="-609600" algn="just" eaLnBrk="1" hangingPunct="1">
              <a:lnSpc>
                <a:spcPct val="90000"/>
              </a:lnSpc>
              <a:buFontTx/>
              <a:buNone/>
            </a:pPr>
            <a:r>
              <a:rPr lang="en-US" sz="2000" b="1" smtClean="0">
                <a:solidFill>
                  <a:srgbClr val="000099"/>
                </a:solidFill>
                <a:latin typeface="Arial" charset="0"/>
              </a:rPr>
              <a:t>C. The Hoolamite tube:</a:t>
            </a:r>
          </a:p>
          <a:p>
            <a:pPr marL="609600" indent="-609600" algn="just" eaLnBrk="1" hangingPunct="1">
              <a:lnSpc>
                <a:spcPct val="90000"/>
              </a:lnSpc>
              <a:buFontTx/>
              <a:buNone/>
            </a:pPr>
            <a:endParaRPr lang="en-US" sz="2000" b="1" smtClean="0">
              <a:solidFill>
                <a:srgbClr val="000099"/>
              </a:solidFill>
              <a:latin typeface="Arial" charset="0"/>
            </a:endParaRPr>
          </a:p>
          <a:p>
            <a:pPr marL="788988" lvl="1" indent="-331788" algn="just" eaLnBrk="1" hangingPunct="1">
              <a:lnSpc>
                <a:spcPct val="90000"/>
              </a:lnSpc>
              <a:buFontTx/>
              <a:buChar char="•"/>
            </a:pPr>
            <a:r>
              <a:rPr lang="en-US" sz="2000" smtClean="0">
                <a:latin typeface="Arial" charset="0"/>
              </a:rPr>
              <a:t>Glass tube filled with </a:t>
            </a:r>
            <a:r>
              <a:rPr lang="en-US" sz="2000" b="1" smtClean="0">
                <a:solidFill>
                  <a:srgbClr val="000099"/>
                </a:solidFill>
                <a:latin typeface="Arial" charset="0"/>
              </a:rPr>
              <a:t>hoolamite</a:t>
            </a:r>
            <a:r>
              <a:rPr lang="en-US" sz="2000" smtClean="0">
                <a:latin typeface="Arial" charset="0"/>
              </a:rPr>
              <a:t> which is a mixture of </a:t>
            </a:r>
            <a:r>
              <a:rPr lang="en-US" sz="2000" b="1" smtClean="0">
                <a:solidFill>
                  <a:srgbClr val="000099"/>
                </a:solidFill>
                <a:latin typeface="Arial" charset="0"/>
              </a:rPr>
              <a:t>iodine pentoxide (I</a:t>
            </a:r>
            <a:r>
              <a:rPr lang="en-US" sz="2000" b="1" baseline="-25000" smtClean="0">
                <a:solidFill>
                  <a:srgbClr val="000099"/>
                </a:solidFill>
                <a:latin typeface="Arial" charset="0"/>
              </a:rPr>
              <a:t>2</a:t>
            </a:r>
            <a:r>
              <a:rPr lang="en-US" sz="2000" b="1" smtClean="0">
                <a:solidFill>
                  <a:srgbClr val="000099"/>
                </a:solidFill>
                <a:latin typeface="Arial" charset="0"/>
              </a:rPr>
              <a:t>O</a:t>
            </a:r>
            <a:r>
              <a:rPr lang="en-US" sz="2000" b="1" baseline="-25000" smtClean="0">
                <a:solidFill>
                  <a:srgbClr val="000099"/>
                </a:solidFill>
                <a:latin typeface="Arial" charset="0"/>
              </a:rPr>
              <a:t>5</a:t>
            </a:r>
            <a:r>
              <a:rPr lang="en-US" sz="2000" b="1" smtClean="0">
                <a:solidFill>
                  <a:srgbClr val="000099"/>
                </a:solidFill>
                <a:latin typeface="Arial" charset="0"/>
              </a:rPr>
              <a:t>)</a:t>
            </a:r>
            <a:r>
              <a:rPr lang="en-US" sz="2000" smtClean="0">
                <a:solidFill>
                  <a:srgbClr val="000099"/>
                </a:solidFill>
                <a:latin typeface="Arial" charset="0"/>
              </a:rPr>
              <a:t> and </a:t>
            </a:r>
            <a:r>
              <a:rPr lang="en-US" sz="2000" b="1" smtClean="0">
                <a:solidFill>
                  <a:srgbClr val="000099"/>
                </a:solidFill>
                <a:latin typeface="Arial" charset="0"/>
              </a:rPr>
              <a:t>sulphuric acid (H</a:t>
            </a:r>
            <a:r>
              <a:rPr lang="en-US" sz="2000" b="1" baseline="-25000" smtClean="0">
                <a:solidFill>
                  <a:srgbClr val="000099"/>
                </a:solidFill>
                <a:latin typeface="Arial" charset="0"/>
              </a:rPr>
              <a:t>2</a:t>
            </a:r>
            <a:r>
              <a:rPr lang="en-US" sz="2000" b="1" smtClean="0">
                <a:solidFill>
                  <a:srgbClr val="000099"/>
                </a:solidFill>
                <a:latin typeface="Arial" charset="0"/>
              </a:rPr>
              <a:t>SO</a:t>
            </a:r>
            <a:r>
              <a:rPr lang="en-US" sz="2000" b="1" baseline="-25000" smtClean="0">
                <a:solidFill>
                  <a:srgbClr val="000099"/>
                </a:solidFill>
                <a:latin typeface="Arial" charset="0"/>
              </a:rPr>
              <a:t>4</a:t>
            </a:r>
            <a:r>
              <a:rPr lang="en-US" sz="2000" b="1" smtClean="0">
                <a:solidFill>
                  <a:srgbClr val="000099"/>
                </a:solidFill>
                <a:latin typeface="Arial" charset="0"/>
              </a:rPr>
              <a:t>)</a:t>
            </a:r>
            <a:r>
              <a:rPr lang="en-US" sz="2000" smtClean="0">
                <a:latin typeface="Arial" charset="0"/>
              </a:rPr>
              <a:t>.</a:t>
            </a:r>
          </a:p>
          <a:p>
            <a:pPr marL="788988" lvl="1" indent="-331788" algn="just" eaLnBrk="1" hangingPunct="1">
              <a:lnSpc>
                <a:spcPct val="90000"/>
              </a:lnSpc>
              <a:buFontTx/>
              <a:buChar char="•"/>
            </a:pPr>
            <a:endParaRPr lang="en-US" sz="2000" smtClean="0">
              <a:latin typeface="Arial" charset="0"/>
            </a:endParaRPr>
          </a:p>
          <a:p>
            <a:pPr marL="788988" lvl="1" indent="-331788" algn="just" eaLnBrk="1" hangingPunct="1">
              <a:lnSpc>
                <a:spcPct val="90000"/>
              </a:lnSpc>
              <a:buFontTx/>
              <a:buChar char="•"/>
            </a:pPr>
            <a:r>
              <a:rPr lang="en-US" sz="2000" smtClean="0">
                <a:latin typeface="Arial" charset="0"/>
              </a:rPr>
              <a:t>A tube containing activated charcoal introduced between intake and hoolamite to prevent gases other than CO from reaching it.</a:t>
            </a:r>
            <a:endParaRPr lang="en-GB" sz="2000" smtClean="0">
              <a:latin typeface="Arial" charset="0"/>
            </a:endParaRPr>
          </a:p>
          <a:p>
            <a:pPr marL="788988" lvl="1" indent="-331788" algn="just" eaLnBrk="1" hangingPunct="1">
              <a:lnSpc>
                <a:spcPct val="90000"/>
              </a:lnSpc>
              <a:buFontTx/>
              <a:buChar char="•"/>
            </a:pPr>
            <a:endParaRPr lang="en-US" sz="2000" smtClean="0">
              <a:latin typeface="Arial" charset="0"/>
            </a:endParaRPr>
          </a:p>
          <a:p>
            <a:pPr marL="788988" lvl="1" indent="-331788" algn="just" eaLnBrk="1" hangingPunct="1">
              <a:lnSpc>
                <a:spcPct val="90000"/>
              </a:lnSpc>
              <a:buFontTx/>
              <a:buChar char="•"/>
            </a:pPr>
            <a:r>
              <a:rPr lang="en-US" sz="2000" smtClean="0">
                <a:latin typeface="Arial" charset="0"/>
              </a:rPr>
              <a:t>CO in the air due to reaction, reduces iodine pentoxide liberating iodine.</a:t>
            </a:r>
          </a:p>
          <a:p>
            <a:pPr marL="788988" lvl="1" indent="-331788" algn="just" eaLnBrk="1" hangingPunct="1">
              <a:lnSpc>
                <a:spcPct val="90000"/>
              </a:lnSpc>
              <a:buFontTx/>
              <a:buChar char="•"/>
            </a:pPr>
            <a:endParaRPr lang="en-US" sz="2000" smtClean="0">
              <a:latin typeface="Arial" charset="0"/>
            </a:endParaRPr>
          </a:p>
          <a:p>
            <a:pPr marL="788988" lvl="1" indent="-331788" algn="just" eaLnBrk="1" hangingPunct="1">
              <a:lnSpc>
                <a:spcPct val="90000"/>
              </a:lnSpc>
              <a:buFontTx/>
              <a:buChar char="•"/>
            </a:pPr>
            <a:r>
              <a:rPr lang="en-US" sz="2000" smtClean="0">
                <a:latin typeface="Arial" charset="0"/>
              </a:rPr>
              <a:t>The grayish white colour of the hoolamite in the tube turns green, brown or black depending upon the concentration of CO.</a:t>
            </a:r>
          </a:p>
          <a:p>
            <a:pPr marL="788988" lvl="1" indent="-331788" algn="just" eaLnBrk="1" hangingPunct="1">
              <a:lnSpc>
                <a:spcPct val="90000"/>
              </a:lnSpc>
              <a:buFontTx/>
              <a:buChar char="•"/>
            </a:pPr>
            <a:endParaRPr lang="en-US" sz="2000" smtClean="0">
              <a:latin typeface="Arial" charset="0"/>
            </a:endParaRPr>
          </a:p>
          <a:p>
            <a:pPr marL="788988" lvl="1" indent="-331788" algn="just" eaLnBrk="1" hangingPunct="1">
              <a:lnSpc>
                <a:spcPct val="90000"/>
              </a:lnSpc>
              <a:buFontTx/>
              <a:buChar char="•"/>
            </a:pPr>
            <a:r>
              <a:rPr lang="en-US" sz="2000" smtClean="0">
                <a:latin typeface="Arial" charset="0"/>
              </a:rPr>
              <a:t>Concentration of CO is estimated by comparing the colour with a standard colour chart provided with the instrument. </a:t>
            </a:r>
          </a:p>
          <a:p>
            <a:pPr marL="609600" indent="-609600" algn="just" eaLnBrk="1" hangingPunct="1">
              <a:lnSpc>
                <a:spcPct val="90000"/>
              </a:lnSpc>
            </a:pPr>
            <a:endParaRPr lang="en-IN" sz="2000" smtClean="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0" y="0"/>
            <a:ext cx="9144000" cy="6858000"/>
          </a:xfrm>
        </p:spPr>
        <p:txBody>
          <a:bodyPr/>
          <a:lstStyle/>
          <a:p>
            <a:pPr algn="just" eaLnBrk="1" hangingPunct="1">
              <a:lnSpc>
                <a:spcPct val="80000"/>
              </a:lnSpc>
              <a:buFontTx/>
              <a:buNone/>
            </a:pPr>
            <a:endParaRPr lang="en-US" sz="2000" smtClean="0">
              <a:latin typeface="Arial" charset="0"/>
            </a:endParaRPr>
          </a:p>
          <a:p>
            <a:pPr algn="just" eaLnBrk="1" hangingPunct="1">
              <a:lnSpc>
                <a:spcPct val="80000"/>
              </a:lnSpc>
              <a:buFontTx/>
              <a:buNone/>
            </a:pPr>
            <a:r>
              <a:rPr lang="en-US" sz="2000" b="1" smtClean="0">
                <a:solidFill>
                  <a:srgbClr val="000099"/>
                </a:solidFill>
                <a:latin typeface="Arial" charset="0"/>
              </a:rPr>
              <a:t>D. Carbon monoxide detector of M.S.A. Ltd. </a:t>
            </a:r>
          </a:p>
          <a:p>
            <a:pPr algn="just" eaLnBrk="1" hangingPunct="1">
              <a:lnSpc>
                <a:spcPct val="50000"/>
              </a:lnSpc>
              <a:buFontTx/>
              <a:buNone/>
            </a:pPr>
            <a:endParaRPr lang="en-US" sz="2000" b="1" smtClean="0">
              <a:solidFill>
                <a:srgbClr val="000099"/>
              </a:solidFill>
              <a:latin typeface="Arial" charset="0"/>
            </a:endParaRPr>
          </a:p>
          <a:p>
            <a:pPr algn="just" eaLnBrk="1" hangingPunct="1">
              <a:lnSpc>
                <a:spcPct val="110000"/>
              </a:lnSpc>
            </a:pPr>
            <a:r>
              <a:rPr lang="en-US" sz="2000" smtClean="0">
                <a:latin typeface="Arial" charset="0"/>
              </a:rPr>
              <a:t>The detector consists of</a:t>
            </a:r>
          </a:p>
          <a:p>
            <a:pPr lvl="1" algn="just" eaLnBrk="1" hangingPunct="1">
              <a:lnSpc>
                <a:spcPct val="110000"/>
              </a:lnSpc>
            </a:pPr>
            <a:r>
              <a:rPr lang="en-US" sz="2000" smtClean="0">
                <a:solidFill>
                  <a:srgbClr val="CC3300"/>
                </a:solidFill>
                <a:latin typeface="Arial" charset="0"/>
              </a:rPr>
              <a:t>an aspirator</a:t>
            </a:r>
          </a:p>
          <a:p>
            <a:pPr lvl="1" algn="just" eaLnBrk="1" hangingPunct="1">
              <a:lnSpc>
                <a:spcPct val="110000"/>
              </a:lnSpc>
            </a:pPr>
            <a:r>
              <a:rPr lang="en-US" sz="2000" smtClean="0">
                <a:solidFill>
                  <a:srgbClr val="CC3300"/>
                </a:solidFill>
                <a:latin typeface="Arial" charset="0"/>
              </a:rPr>
              <a:t>a colour comparing scale/chart and</a:t>
            </a:r>
          </a:p>
          <a:p>
            <a:pPr lvl="1" algn="just" eaLnBrk="1" hangingPunct="1">
              <a:lnSpc>
                <a:spcPct val="110000"/>
              </a:lnSpc>
            </a:pPr>
            <a:r>
              <a:rPr lang="en-US" sz="2000" smtClean="0">
                <a:solidFill>
                  <a:srgbClr val="CC3300"/>
                </a:solidFill>
                <a:latin typeface="Arial" charset="0"/>
              </a:rPr>
              <a:t>CO detecting tubes</a:t>
            </a:r>
          </a:p>
        </p:txBody>
      </p:sp>
      <p:pic>
        <p:nvPicPr>
          <p:cNvPr id="44035" name="Picture 4" descr="3"/>
          <p:cNvPicPr>
            <a:picLocks noChangeAspect="1" noChangeArrowheads="1"/>
          </p:cNvPicPr>
          <p:nvPr/>
        </p:nvPicPr>
        <p:blipFill>
          <a:blip r:embed="rId2">
            <a:lum bright="18000" contrast="54000"/>
          </a:blip>
          <a:srcRect/>
          <a:stretch>
            <a:fillRect/>
          </a:stretch>
        </p:blipFill>
        <p:spPr bwMode="auto">
          <a:xfrm>
            <a:off x="2484438" y="2484438"/>
            <a:ext cx="5975350" cy="4373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0" y="0"/>
            <a:ext cx="9144000" cy="6858000"/>
          </a:xfrm>
        </p:spPr>
        <p:txBody>
          <a:bodyPr/>
          <a:lstStyle/>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lnSpc>
                <a:spcPct val="130000"/>
              </a:lnSpc>
            </a:pPr>
            <a:r>
              <a:rPr lang="en-US" sz="2000" smtClean="0">
                <a:latin typeface="Arial" charset="0"/>
              </a:rPr>
              <a:t>The aspirator (60 cc capacity) allows the user to use a variable no. of squeezes (1, 2 or 5), thereby enabling detection of CO conc. from as low as 10 ppm to as high as 1000 ppm by the colorimetric process.</a:t>
            </a:r>
          </a:p>
          <a:p>
            <a:pPr algn="just" eaLnBrk="1" hangingPunct="1">
              <a:lnSpc>
                <a:spcPct val="130000"/>
              </a:lnSpc>
            </a:pPr>
            <a:endParaRPr lang="en-US" sz="2000" smtClean="0">
              <a:latin typeface="Arial" charset="0"/>
            </a:endParaRPr>
          </a:p>
          <a:p>
            <a:pPr algn="just" eaLnBrk="1" hangingPunct="1">
              <a:lnSpc>
                <a:spcPct val="130000"/>
              </a:lnSpc>
            </a:pPr>
            <a:r>
              <a:rPr lang="en-US" sz="2000" smtClean="0">
                <a:latin typeface="Arial" charset="0"/>
              </a:rPr>
              <a:t>The tube contains </a:t>
            </a:r>
            <a:r>
              <a:rPr lang="en-US" sz="2000" b="1" smtClean="0">
                <a:solidFill>
                  <a:srgbClr val="000099"/>
                </a:solidFill>
                <a:latin typeface="Arial" charset="0"/>
              </a:rPr>
              <a:t>yellow silica gel</a:t>
            </a:r>
            <a:r>
              <a:rPr lang="en-US" sz="2000" smtClean="0">
                <a:latin typeface="Arial" charset="0"/>
              </a:rPr>
              <a:t> impregnated with </a:t>
            </a:r>
            <a:r>
              <a:rPr lang="en-US" sz="2000" b="1" smtClean="0">
                <a:solidFill>
                  <a:srgbClr val="000099"/>
                </a:solidFill>
                <a:latin typeface="Arial" charset="0"/>
              </a:rPr>
              <a:t>palladium sulphate (PdSO</a:t>
            </a:r>
            <a:r>
              <a:rPr lang="en-US" sz="2000" b="1" baseline="-25000" smtClean="0">
                <a:solidFill>
                  <a:srgbClr val="000099"/>
                </a:solidFill>
                <a:latin typeface="Arial" charset="0"/>
              </a:rPr>
              <a:t>4</a:t>
            </a:r>
            <a:r>
              <a:rPr lang="en-US" sz="2000" b="1" smtClean="0">
                <a:solidFill>
                  <a:srgbClr val="000099"/>
                </a:solidFill>
                <a:latin typeface="Arial" charset="0"/>
              </a:rPr>
              <a:t>)</a:t>
            </a:r>
            <a:r>
              <a:rPr lang="en-US" sz="2000" smtClean="0">
                <a:latin typeface="Arial" charset="0"/>
              </a:rPr>
              <a:t> and </a:t>
            </a:r>
            <a:r>
              <a:rPr lang="en-US" sz="2000" b="1" smtClean="0">
                <a:solidFill>
                  <a:srgbClr val="000099"/>
                </a:solidFill>
                <a:latin typeface="Arial" charset="0"/>
              </a:rPr>
              <a:t>ammonium molybdate, (NH</a:t>
            </a:r>
            <a:r>
              <a:rPr lang="en-US" sz="2000" b="1" baseline="-25000" smtClean="0">
                <a:solidFill>
                  <a:srgbClr val="000099"/>
                </a:solidFill>
                <a:latin typeface="Arial" charset="0"/>
              </a:rPr>
              <a:t>4</a:t>
            </a:r>
            <a:r>
              <a:rPr lang="en-US" sz="2000" b="1" smtClean="0">
                <a:solidFill>
                  <a:srgbClr val="000099"/>
                </a:solidFill>
                <a:latin typeface="Arial" charset="0"/>
              </a:rPr>
              <a:t>)</a:t>
            </a:r>
            <a:r>
              <a:rPr lang="en-US" sz="2000" b="1" baseline="-25000" smtClean="0">
                <a:solidFill>
                  <a:srgbClr val="000099"/>
                </a:solidFill>
                <a:latin typeface="Arial" charset="0"/>
              </a:rPr>
              <a:t>2</a:t>
            </a:r>
            <a:r>
              <a:rPr lang="en-US" sz="2000" b="1" smtClean="0">
                <a:solidFill>
                  <a:srgbClr val="000099"/>
                </a:solidFill>
                <a:latin typeface="Arial" charset="0"/>
              </a:rPr>
              <a:t>MoO</a:t>
            </a:r>
            <a:r>
              <a:rPr lang="en-US" sz="2000" b="1" baseline="-25000" smtClean="0">
                <a:solidFill>
                  <a:srgbClr val="000099"/>
                </a:solidFill>
                <a:latin typeface="Arial" charset="0"/>
              </a:rPr>
              <a:t>4</a:t>
            </a:r>
            <a:r>
              <a:rPr lang="en-US" sz="2000" b="1" smtClean="0">
                <a:solidFill>
                  <a:srgbClr val="000099"/>
                </a:solidFill>
                <a:latin typeface="Arial" charset="0"/>
              </a:rPr>
              <a:t> </a:t>
            </a:r>
            <a:r>
              <a:rPr lang="en-US" sz="2000" smtClean="0">
                <a:latin typeface="Arial" charset="0"/>
              </a:rPr>
              <a:t>and sealed at both the ends.</a:t>
            </a:r>
          </a:p>
          <a:p>
            <a:pPr algn="just" eaLnBrk="1" hangingPunct="1">
              <a:lnSpc>
                <a:spcPct val="130000"/>
              </a:lnSpc>
            </a:pPr>
            <a:endParaRPr lang="en-US" sz="2000" smtClean="0">
              <a:latin typeface="Arial" charset="0"/>
            </a:endParaRPr>
          </a:p>
          <a:p>
            <a:pPr algn="just" eaLnBrk="1" hangingPunct="1">
              <a:lnSpc>
                <a:spcPct val="130000"/>
              </a:lnSpc>
            </a:pPr>
            <a:r>
              <a:rPr lang="en-US" sz="2000" smtClean="0">
                <a:latin typeface="Arial" charset="0"/>
              </a:rPr>
              <a:t>The sealed tips are broken at the spot of detection and inserted into the CO detecting aspirator.</a:t>
            </a:r>
          </a:p>
          <a:p>
            <a:pPr algn="just" eaLnBrk="1" hangingPunct="1">
              <a:lnSpc>
                <a:spcPct val="130000"/>
              </a:lnSpc>
            </a:pPr>
            <a:endParaRPr lang="en-US" sz="2000" b="1" smtClean="0">
              <a:solidFill>
                <a:srgbClr val="000099"/>
              </a:solidFill>
              <a:latin typeface="Arial" charset="0"/>
            </a:endParaRPr>
          </a:p>
          <a:p>
            <a:pPr algn="just" eaLnBrk="1" hangingPunct="1">
              <a:lnSpc>
                <a:spcPct val="130000"/>
              </a:lnSpc>
            </a:pPr>
            <a:r>
              <a:rPr lang="en-US" sz="2000" smtClean="0">
                <a:latin typeface="Arial" charset="0"/>
              </a:rPr>
              <a:t>As the aspirator bulb is squeezed, mine air is drawn into the tube through glass fibre and silica gel at the end of the tube so as to absorb gases other than CO.</a:t>
            </a:r>
          </a:p>
          <a:p>
            <a:pPr algn="just" eaLnBrk="1" hangingPunct="1"/>
            <a:endParaRPr lang="en-US" sz="2000" smtClean="0">
              <a:latin typeface="Arial" charset="0"/>
            </a:endParaRPr>
          </a:p>
          <a:p>
            <a:pPr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body" idx="1"/>
          </p:nvPr>
        </p:nvSpPr>
        <p:spPr>
          <a:xfrm>
            <a:off x="0" y="0"/>
            <a:ext cx="9144000" cy="6858000"/>
          </a:xfrm>
        </p:spPr>
        <p:txBody>
          <a:bodyPr/>
          <a:lstStyle/>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r>
              <a:rPr lang="en-US" sz="2000" b="1" smtClean="0">
                <a:latin typeface="Arial" charset="0"/>
              </a:rPr>
              <a:t>CO in air reacts with Ammonium Palladium Complex producing oxides, predominantly that of molybdenum and thereby change the yellow colour to shades of green depending upon the concentration of CO.</a:t>
            </a:r>
          </a:p>
          <a:p>
            <a:pPr algn="just" eaLnBrk="1" hangingPunct="1"/>
            <a:endParaRPr lang="en-US" sz="2000" b="1" smtClean="0">
              <a:latin typeface="Arial" charset="0"/>
            </a:endParaRPr>
          </a:p>
          <a:p>
            <a:pPr algn="just" eaLnBrk="1" hangingPunct="1"/>
            <a:r>
              <a:rPr lang="en-US" sz="2000" smtClean="0">
                <a:latin typeface="Arial" charset="0"/>
              </a:rPr>
              <a:t>The CO % is determined by matching with colour scale/chart provided with the instrument. </a:t>
            </a:r>
          </a:p>
          <a:p>
            <a:pPr algn="just" eaLnBrk="1" hangingPunct="1"/>
            <a:endParaRPr lang="en-US" sz="2000" smtClean="0">
              <a:latin typeface="Arial" charset="0"/>
            </a:endParaRPr>
          </a:p>
          <a:p>
            <a:pPr algn="just" eaLnBrk="1" hangingPunct="1"/>
            <a:r>
              <a:rPr lang="en-US" sz="2000" smtClean="0">
                <a:latin typeface="Arial" charset="0"/>
              </a:rPr>
              <a:t>The CO% read off corresponding to the no. of squeezes. </a:t>
            </a:r>
          </a:p>
          <a:p>
            <a:pPr algn="just" eaLnBrk="1" hangingPunct="1"/>
            <a:endParaRPr lang="en-US" sz="2000" smtClean="0">
              <a:latin typeface="Arial" charset="0"/>
            </a:endParaRPr>
          </a:p>
          <a:p>
            <a:pPr algn="just" eaLnBrk="1" hangingPunct="1"/>
            <a:r>
              <a:rPr lang="en-US" sz="2000" smtClean="0">
                <a:latin typeface="Arial" charset="0"/>
              </a:rPr>
              <a:t>Instrument is sensitive to a conc. of 0.01% CO and can detect a range of 0.01 to 0.4%.</a:t>
            </a:r>
          </a:p>
          <a:p>
            <a:pPr algn="just" eaLnBrk="1" hangingPunct="1"/>
            <a:endParaRPr lang="en-US" sz="2000" smtClean="0">
              <a:latin typeface="Arial" charset="0"/>
            </a:endParaRPr>
          </a:p>
          <a:p>
            <a:pPr algn="just" eaLnBrk="1" hangingPunct="1"/>
            <a:r>
              <a:rPr lang="en-US" sz="2000" smtClean="0">
                <a:latin typeface="Arial" charset="0"/>
              </a:rPr>
              <a:t>If the CO% is less, 5 squeezes of the aspirator bulb is necessary.</a:t>
            </a:r>
            <a:endParaRPr lang="en-IN" sz="2000" smtClean="0">
              <a:latin typeface="Arial" charset="0"/>
            </a:endParaRPr>
          </a:p>
          <a:p>
            <a:pPr eaLnBrk="1" hangingPunct="1"/>
            <a:endParaRPr lang="en-I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0" y="0"/>
            <a:ext cx="9144000" cy="6858000"/>
          </a:xfrm>
        </p:spPr>
        <p:txBody>
          <a:bodyPr/>
          <a:lstStyle/>
          <a:p>
            <a:pPr algn="ctr" eaLnBrk="1" hangingPunct="1">
              <a:buFontTx/>
              <a:buNone/>
              <a:defRPr/>
            </a:pPr>
            <a:endParaRPr lang="en-US" sz="2000" b="1" smtClean="0">
              <a:effectLst>
                <a:outerShdw blurRad="38100" dist="38100" dir="2700000" algn="tl">
                  <a:srgbClr val="C0C0C0"/>
                </a:outerShdw>
              </a:effectLst>
              <a:latin typeface="Arial" charset="0"/>
            </a:endParaRPr>
          </a:p>
          <a:p>
            <a:pPr algn="ctr" eaLnBrk="1" hangingPunct="1">
              <a:buFontTx/>
              <a:buNone/>
              <a:defRPr/>
            </a:pPr>
            <a:r>
              <a:rPr lang="en-US" sz="2000" b="1" smtClean="0">
                <a:effectLst>
                  <a:outerShdw blurRad="38100" dist="38100" dir="2700000" algn="tl">
                    <a:srgbClr val="C0C0C0"/>
                  </a:outerShdw>
                </a:effectLst>
                <a:latin typeface="Arial" charset="0"/>
              </a:rPr>
              <a:t>3. Using electronic measuring instruments</a:t>
            </a:r>
          </a:p>
          <a:p>
            <a:pPr algn="just" eaLnBrk="1" hangingPunct="1">
              <a:defRPr/>
            </a:pPr>
            <a:endParaRPr lang="en-US" sz="2000" b="1" smtClean="0">
              <a:latin typeface="Arial" charset="0"/>
            </a:endParaRPr>
          </a:p>
          <a:p>
            <a:pPr algn="just" eaLnBrk="1" hangingPunct="1">
              <a:lnSpc>
                <a:spcPct val="130000"/>
              </a:lnSpc>
              <a:defRPr/>
            </a:pPr>
            <a:r>
              <a:rPr lang="en-US" sz="2000" smtClean="0">
                <a:latin typeface="Arial" charset="0"/>
              </a:rPr>
              <a:t>For frequent measurement of CO, portable electronic measuring instruments are more accurate and economical than a detector with detector tubes.</a:t>
            </a:r>
          </a:p>
          <a:p>
            <a:pPr algn="just" eaLnBrk="1" hangingPunct="1">
              <a:lnSpc>
                <a:spcPct val="130000"/>
              </a:lnSpc>
              <a:defRPr/>
            </a:pPr>
            <a:endParaRPr lang="en-US" sz="2000" smtClean="0">
              <a:latin typeface="Arial" charset="0"/>
            </a:endParaRPr>
          </a:p>
          <a:p>
            <a:pPr algn="just" eaLnBrk="1" hangingPunct="1">
              <a:lnSpc>
                <a:spcPct val="130000"/>
              </a:lnSpc>
              <a:defRPr/>
            </a:pPr>
            <a:r>
              <a:rPr lang="en-US" sz="2000" smtClean="0">
                <a:latin typeface="Arial" charset="0"/>
              </a:rPr>
              <a:t>These are self-contained battery-powered instrument capable of measuring CO in air in a range of 0 to 100 or 0 to 500 ppm by vol.</a:t>
            </a:r>
          </a:p>
          <a:p>
            <a:pPr algn="just" eaLnBrk="1" hangingPunct="1">
              <a:lnSpc>
                <a:spcPct val="130000"/>
              </a:lnSpc>
              <a:defRPr/>
            </a:pPr>
            <a:endParaRPr lang="en-US" sz="2000" smtClean="0">
              <a:latin typeface="Arial" charset="0"/>
            </a:endParaRPr>
          </a:p>
          <a:p>
            <a:pPr algn="just" eaLnBrk="1" hangingPunct="1">
              <a:lnSpc>
                <a:spcPct val="130000"/>
              </a:lnSpc>
              <a:defRPr/>
            </a:pPr>
            <a:r>
              <a:rPr lang="en-US" sz="2000" smtClean="0">
                <a:latin typeface="Arial" charset="0"/>
              </a:rPr>
              <a:t>These are used for on-the-spot measurement of CO in air for fixed point continuous monitoring in any location.</a:t>
            </a:r>
          </a:p>
          <a:p>
            <a:pPr algn="just" eaLnBrk="1" hangingPunct="1">
              <a:lnSpc>
                <a:spcPct val="130000"/>
              </a:lnSpc>
              <a:defRPr/>
            </a:pPr>
            <a:endParaRPr lang="en-US" sz="2000" smtClean="0">
              <a:latin typeface="Arial" charset="0"/>
            </a:endParaRPr>
          </a:p>
          <a:p>
            <a:pPr algn="just" eaLnBrk="1" hangingPunct="1">
              <a:lnSpc>
                <a:spcPct val="130000"/>
              </a:lnSpc>
              <a:defRPr/>
            </a:pPr>
            <a:r>
              <a:rPr lang="en-US" sz="2000" smtClean="0">
                <a:latin typeface="Arial" charset="0"/>
              </a:rPr>
              <a:t>They utilize </a:t>
            </a:r>
            <a:r>
              <a:rPr lang="en-US" sz="2000" b="1" smtClean="0">
                <a:latin typeface="Arial" charset="0"/>
              </a:rPr>
              <a:t>electro-chemical polarographic cell sensors</a:t>
            </a:r>
            <a:r>
              <a:rPr lang="en-US" sz="2000" smtClean="0">
                <a:latin typeface="Arial" charset="0"/>
              </a:rPr>
              <a:t> and provide direct readings as well as audible and visual alarms if present at 50 ppm conc. or at any other desired level.</a:t>
            </a:r>
          </a:p>
          <a:p>
            <a:pPr algn="just" eaLnBrk="1" hangingPunct="1">
              <a:defRPr/>
            </a:pPr>
            <a:endParaRPr lang="en-US" sz="2000" smtClean="0">
              <a:latin typeface="Arial" charset="0"/>
            </a:endParaRPr>
          </a:p>
          <a:p>
            <a:pPr algn="just" eaLnBrk="1" hangingPunct="1">
              <a:defRPr/>
            </a:pPr>
            <a:endParaRPr lang="en-IN" sz="2000" smtClean="0">
              <a:latin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0" y="0"/>
            <a:ext cx="9144000" cy="6858000"/>
          </a:xfrm>
        </p:spPr>
        <p:txBody>
          <a:bodyPr/>
          <a:lstStyle/>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r>
              <a:rPr lang="en-US" sz="2000" smtClean="0">
                <a:latin typeface="Arial" charset="0"/>
              </a:rPr>
              <a:t>The rechargeable 2.4 V Ni-Cd battery pack sealed in a plastic case provides 8 to 10 hrs of sampling in fully charged condition.</a:t>
            </a:r>
          </a:p>
          <a:p>
            <a:pPr algn="just" eaLnBrk="1" hangingPunct="1"/>
            <a:endParaRPr lang="en-US" sz="2000" smtClean="0">
              <a:latin typeface="Arial" charset="0"/>
            </a:endParaRPr>
          </a:p>
          <a:p>
            <a:pPr algn="just" eaLnBrk="1" hangingPunct="1"/>
            <a:r>
              <a:rPr lang="en-US" sz="2000" smtClean="0">
                <a:latin typeface="Arial" charset="0"/>
              </a:rPr>
              <a:t>A small pump draws an air sample into the inlet through a flowmeter and a factory-set flow control valve.</a:t>
            </a:r>
          </a:p>
          <a:p>
            <a:pPr algn="just" eaLnBrk="1" hangingPunct="1"/>
            <a:endParaRPr lang="en-US" sz="2000" smtClean="0">
              <a:latin typeface="Arial" charset="0"/>
            </a:endParaRPr>
          </a:p>
          <a:p>
            <a:pPr algn="just" eaLnBrk="1" hangingPunct="1"/>
            <a:r>
              <a:rPr lang="en-US" sz="2000" smtClean="0">
                <a:latin typeface="Arial" charset="0"/>
              </a:rPr>
              <a:t>A portion of the sample is routed into the sensor sample chamber through an interferant filter to minimize their effects.</a:t>
            </a:r>
          </a:p>
          <a:p>
            <a:pPr algn="just" eaLnBrk="1" hangingPunct="1"/>
            <a:endParaRPr lang="en-US" sz="2000" smtClean="0">
              <a:latin typeface="Arial" charset="0"/>
            </a:endParaRPr>
          </a:p>
          <a:p>
            <a:pPr algn="just" eaLnBrk="1" hangingPunct="1"/>
            <a:r>
              <a:rPr lang="en-US" sz="2000" smtClean="0">
                <a:latin typeface="Arial" charset="0"/>
              </a:rPr>
              <a:t>The sample then exhausts through a port in the sample chamber.</a:t>
            </a:r>
          </a:p>
          <a:p>
            <a:pPr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0" y="0"/>
            <a:ext cx="9144000" cy="6858000"/>
          </a:xfrm>
        </p:spPr>
        <p:txBody>
          <a:bodyPr/>
          <a:lstStyle/>
          <a:p>
            <a:pPr marL="609600" indent="-609600" algn="ctr" eaLnBrk="1" hangingPunct="1">
              <a:buFontTx/>
              <a:buNone/>
              <a:defRPr/>
            </a:pPr>
            <a:endParaRPr lang="en-US" sz="2400" b="1" smtClean="0">
              <a:solidFill>
                <a:srgbClr val="CC3300"/>
              </a:solidFill>
              <a:effectLst>
                <a:outerShdw blurRad="38100" dist="38100" dir="2700000" algn="tl">
                  <a:srgbClr val="C0C0C0"/>
                </a:outerShdw>
              </a:effectLst>
              <a:latin typeface="Arial" charset="0"/>
            </a:endParaRPr>
          </a:p>
          <a:p>
            <a:pPr marL="609600" indent="-609600" algn="ctr" eaLnBrk="1" hangingPunct="1">
              <a:buFontTx/>
              <a:buNone/>
              <a:defRPr/>
            </a:pPr>
            <a:r>
              <a:rPr lang="en-US" sz="2400" b="1" smtClean="0">
                <a:solidFill>
                  <a:srgbClr val="CC3300"/>
                </a:solidFill>
                <a:effectLst>
                  <a:outerShdw blurRad="38100" dist="38100" dir="2700000" algn="tl">
                    <a:srgbClr val="C0C0C0"/>
                  </a:outerShdw>
                </a:effectLst>
                <a:latin typeface="Arial" charset="0"/>
              </a:rPr>
              <a:t>HYDROGEN SULPHIDE</a:t>
            </a:r>
          </a:p>
          <a:p>
            <a:pPr marL="609600" indent="-609600" algn="ctr" eaLnBrk="1" hangingPunct="1">
              <a:buFontTx/>
              <a:buNone/>
              <a:defRPr/>
            </a:pPr>
            <a:endParaRPr lang="en-US" sz="2400" b="1" smtClean="0">
              <a:latin typeface="Arial" charset="0"/>
            </a:endParaRPr>
          </a:p>
          <a:p>
            <a:pPr marL="609600" indent="-609600" eaLnBrk="1" hangingPunct="1">
              <a:defRPr/>
            </a:pPr>
            <a:r>
              <a:rPr lang="en-US" sz="2000" smtClean="0">
                <a:latin typeface="Arial" charset="0"/>
              </a:rPr>
              <a:t>H</a:t>
            </a:r>
            <a:r>
              <a:rPr lang="en-US" sz="2000" baseline="-25000" smtClean="0">
                <a:latin typeface="Arial" charset="0"/>
              </a:rPr>
              <a:t>2</a:t>
            </a:r>
            <a:r>
              <a:rPr lang="en-US" sz="2000" smtClean="0">
                <a:latin typeface="Arial" charset="0"/>
              </a:rPr>
              <a:t>S was referred to as </a:t>
            </a:r>
            <a:r>
              <a:rPr lang="en-US" sz="2000" b="1" smtClean="0">
                <a:latin typeface="Arial" charset="0"/>
              </a:rPr>
              <a:t>stinkdamp</a:t>
            </a:r>
            <a:r>
              <a:rPr lang="en-US" sz="2000" smtClean="0">
                <a:latin typeface="Arial" charset="0"/>
              </a:rPr>
              <a:t> in early mining days.</a:t>
            </a:r>
          </a:p>
          <a:p>
            <a:pPr marL="609600" indent="-609600" eaLnBrk="1" hangingPunct="1">
              <a:defRPr/>
            </a:pPr>
            <a:endParaRPr lang="en-US" sz="2000" smtClean="0">
              <a:latin typeface="Arial" charset="0"/>
            </a:endParaRPr>
          </a:p>
          <a:p>
            <a:pPr marL="609600" indent="-609600" eaLnBrk="1" hangingPunct="1">
              <a:defRPr/>
            </a:pPr>
            <a:r>
              <a:rPr lang="en-US" sz="2000" smtClean="0">
                <a:latin typeface="Arial" charset="0"/>
              </a:rPr>
              <a:t>It is as poisonous as CO and may cause death in a short time if inhaled in large quantities.</a:t>
            </a:r>
          </a:p>
          <a:p>
            <a:pPr marL="609600" indent="-609600" eaLnBrk="1" hangingPunct="1">
              <a:lnSpc>
                <a:spcPct val="70000"/>
              </a:lnSpc>
              <a:buFontTx/>
              <a:buNone/>
              <a:defRPr/>
            </a:pPr>
            <a:endParaRPr lang="en-US" sz="2000" b="1" smtClean="0">
              <a:solidFill>
                <a:srgbClr val="000099"/>
              </a:solidFill>
              <a:latin typeface="Arial" charset="0"/>
            </a:endParaRPr>
          </a:p>
          <a:p>
            <a:pPr marL="609600" indent="-609600" eaLnBrk="1" hangingPunct="1">
              <a:buFontTx/>
              <a:buNone/>
              <a:defRPr/>
            </a:pPr>
            <a:r>
              <a:rPr lang="en-US" sz="2000" b="1" smtClean="0">
                <a:solidFill>
                  <a:srgbClr val="000099"/>
                </a:solidFill>
                <a:latin typeface="Arial" charset="0"/>
              </a:rPr>
              <a:t>Physical properties of H</a:t>
            </a:r>
            <a:r>
              <a:rPr lang="en-US" sz="2000" b="1" baseline="-25000" smtClean="0">
                <a:solidFill>
                  <a:srgbClr val="000099"/>
                </a:solidFill>
                <a:latin typeface="Arial" charset="0"/>
              </a:rPr>
              <a:t>2</a:t>
            </a:r>
            <a:r>
              <a:rPr lang="en-US" sz="2000" b="1" smtClean="0">
                <a:solidFill>
                  <a:srgbClr val="000099"/>
                </a:solidFill>
                <a:latin typeface="Arial" charset="0"/>
              </a:rPr>
              <a:t>S:</a:t>
            </a:r>
          </a:p>
          <a:p>
            <a:pPr marL="609600" indent="-609600" eaLnBrk="1" hangingPunct="1">
              <a:lnSpc>
                <a:spcPct val="30000"/>
              </a:lnSpc>
              <a:buFontTx/>
              <a:buNone/>
              <a:defRPr/>
            </a:pPr>
            <a:endParaRPr lang="en-US" sz="2000" b="1" smtClean="0">
              <a:solidFill>
                <a:srgbClr val="000099"/>
              </a:solidFill>
              <a:latin typeface="Arial" charset="0"/>
            </a:endParaRPr>
          </a:p>
          <a:p>
            <a:pPr marL="609600" indent="-609600" eaLnBrk="1" hangingPunct="1">
              <a:lnSpc>
                <a:spcPct val="120000"/>
              </a:lnSpc>
              <a:defRPr/>
            </a:pPr>
            <a:r>
              <a:rPr lang="en-US" sz="2000" smtClean="0">
                <a:latin typeface="Arial" charset="0"/>
              </a:rPr>
              <a:t>It is a colourless gas.</a:t>
            </a:r>
          </a:p>
          <a:p>
            <a:pPr marL="609600" indent="-609600" eaLnBrk="1" hangingPunct="1">
              <a:lnSpc>
                <a:spcPct val="120000"/>
              </a:lnSpc>
              <a:defRPr/>
            </a:pPr>
            <a:endParaRPr lang="en-US" sz="2000" smtClean="0">
              <a:latin typeface="Arial" charset="0"/>
            </a:endParaRPr>
          </a:p>
          <a:p>
            <a:pPr marL="609600" indent="-609600" eaLnBrk="1" hangingPunct="1">
              <a:lnSpc>
                <a:spcPct val="120000"/>
              </a:lnSpc>
              <a:defRPr/>
            </a:pPr>
            <a:r>
              <a:rPr lang="en-US" sz="2000" smtClean="0">
                <a:latin typeface="Arial" charset="0"/>
              </a:rPr>
              <a:t>Smells like rotten eggs.</a:t>
            </a:r>
          </a:p>
          <a:p>
            <a:pPr marL="609600" indent="-609600" eaLnBrk="1" hangingPunct="1">
              <a:lnSpc>
                <a:spcPct val="120000"/>
              </a:lnSpc>
              <a:defRPr/>
            </a:pPr>
            <a:endParaRPr lang="en-US" sz="2000" smtClean="0">
              <a:latin typeface="Arial" charset="0"/>
            </a:endParaRPr>
          </a:p>
          <a:p>
            <a:pPr marL="609600" indent="-609600" eaLnBrk="1" hangingPunct="1">
              <a:lnSpc>
                <a:spcPct val="120000"/>
              </a:lnSpc>
              <a:defRPr/>
            </a:pPr>
            <a:r>
              <a:rPr lang="en-US" sz="2000" smtClean="0">
                <a:latin typeface="Arial" charset="0"/>
              </a:rPr>
              <a:t>Slightly heavier than air. Has specific gravity 1.175 and density 1.5 kg/Nm</a:t>
            </a:r>
            <a:r>
              <a:rPr lang="en-US" sz="2000" baseline="30000" smtClean="0">
                <a:latin typeface="Arial" charset="0"/>
              </a:rPr>
              <a:t>3.</a:t>
            </a:r>
          </a:p>
          <a:p>
            <a:pPr marL="609600" indent="-609600" eaLnBrk="1" hangingPunct="1">
              <a:lnSpc>
                <a:spcPct val="120000"/>
              </a:lnSpc>
              <a:defRPr/>
            </a:pPr>
            <a:endParaRPr lang="en-US" sz="2000" baseline="30000" smtClean="0">
              <a:latin typeface="Arial" charset="0"/>
            </a:endParaRPr>
          </a:p>
          <a:p>
            <a:pPr marL="609600" indent="-609600" eaLnBrk="1" hangingPunct="1">
              <a:lnSpc>
                <a:spcPct val="120000"/>
              </a:lnSpc>
              <a:defRPr/>
            </a:pPr>
            <a:r>
              <a:rPr lang="en-US" sz="2000" smtClean="0">
                <a:latin typeface="Arial" charset="0"/>
              </a:rPr>
              <a:t>It is readily soluble in water: 1 vol. of water dissolving about 3 vols. of H</a:t>
            </a:r>
            <a:r>
              <a:rPr lang="en-US" sz="2000" baseline="-25000" smtClean="0">
                <a:latin typeface="Arial" charset="0"/>
              </a:rPr>
              <a:t>2</a:t>
            </a:r>
            <a:r>
              <a:rPr lang="en-US" sz="2000" smtClean="0">
                <a:latin typeface="Arial" charset="0"/>
              </a:rPr>
              <a:t>S.</a:t>
            </a:r>
          </a:p>
          <a:p>
            <a:pPr marL="609600" indent="-609600" eaLnBrk="1" hangingPunct="1">
              <a:lnSpc>
                <a:spcPct val="50000"/>
              </a:lnSpc>
              <a:defRPr/>
            </a:pPr>
            <a:endParaRPr lang="en-US" sz="2000" smtClean="0">
              <a:latin typeface="Arial" charset="0"/>
            </a:endParaRPr>
          </a:p>
          <a:p>
            <a:pPr marL="609600" indent="-609600" eaLnBrk="1" hangingPunct="1">
              <a:defRPr/>
            </a:pPr>
            <a:endParaRPr lang="en-IN" sz="2000" smtClean="0">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0" y="0"/>
            <a:ext cx="9144000" cy="6858000"/>
          </a:xfrm>
        </p:spPr>
        <p:txBody>
          <a:bodyPr/>
          <a:lstStyle/>
          <a:p>
            <a:pPr eaLnBrk="1" hangingPunct="1"/>
            <a:endParaRPr lang="en-US" sz="2000" smtClean="0">
              <a:latin typeface="Arial" charset="0"/>
            </a:endParaRPr>
          </a:p>
          <a:p>
            <a:pPr eaLnBrk="1" hangingPunct="1">
              <a:buFontTx/>
              <a:buNone/>
            </a:pPr>
            <a:endParaRPr lang="en-US" sz="2000" smtClean="0">
              <a:latin typeface="Arial" charset="0"/>
            </a:endParaRPr>
          </a:p>
          <a:p>
            <a:pPr eaLnBrk="1" hangingPunct="1">
              <a:lnSpc>
                <a:spcPct val="120000"/>
              </a:lnSpc>
            </a:pPr>
            <a:r>
              <a:rPr lang="en-US" sz="2000" smtClean="0">
                <a:latin typeface="Arial" charset="0"/>
              </a:rPr>
              <a:t>It is combustible but does not support combustion.</a:t>
            </a:r>
          </a:p>
          <a:p>
            <a:pPr eaLnBrk="1" hangingPunct="1">
              <a:lnSpc>
                <a:spcPct val="120000"/>
              </a:lnSpc>
            </a:pPr>
            <a:endParaRPr lang="en-US" sz="2000" smtClean="0">
              <a:latin typeface="Arial" charset="0"/>
            </a:endParaRPr>
          </a:p>
          <a:p>
            <a:pPr eaLnBrk="1" hangingPunct="1">
              <a:lnSpc>
                <a:spcPct val="120000"/>
              </a:lnSpc>
            </a:pPr>
            <a:r>
              <a:rPr lang="en-US" sz="2000" smtClean="0">
                <a:latin typeface="Arial" charset="0"/>
              </a:rPr>
              <a:t>The gas burns in air with pale blue flame.</a:t>
            </a:r>
          </a:p>
          <a:p>
            <a:pPr eaLnBrk="1" hangingPunct="1">
              <a:lnSpc>
                <a:spcPct val="120000"/>
              </a:lnSpc>
            </a:pPr>
            <a:endParaRPr lang="en-US" sz="2000" smtClean="0">
              <a:latin typeface="Arial" charset="0"/>
            </a:endParaRPr>
          </a:p>
          <a:p>
            <a:pPr eaLnBrk="1" hangingPunct="1">
              <a:lnSpc>
                <a:spcPct val="120000"/>
              </a:lnSpc>
            </a:pPr>
            <a:r>
              <a:rPr lang="en-US" sz="2000" smtClean="0">
                <a:latin typeface="Arial" charset="0"/>
              </a:rPr>
              <a:t>It forms flammable mixtures when mixed with air: the flammable range being 4.3 to 45%.</a:t>
            </a:r>
          </a:p>
          <a:p>
            <a:pPr eaLnBrk="1" hangingPunct="1">
              <a:lnSpc>
                <a:spcPct val="120000"/>
              </a:lnSpc>
            </a:pPr>
            <a:endParaRPr lang="en-US" sz="2000" smtClean="0">
              <a:latin typeface="Arial" charset="0"/>
            </a:endParaRPr>
          </a:p>
          <a:p>
            <a:pPr eaLnBrk="1" hangingPunct="1"/>
            <a:endParaRPr lang="en-IN" sz="2000" smtClean="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0" y="0"/>
            <a:ext cx="9144000" cy="6858000"/>
          </a:xfrm>
        </p:spPr>
        <p:txBody>
          <a:bodyPr/>
          <a:lstStyle/>
          <a:p>
            <a:pPr marL="609600" indent="-609600" eaLnBrk="1" hangingPunct="1">
              <a:lnSpc>
                <a:spcPct val="90000"/>
              </a:lnSpc>
              <a:buFontTx/>
              <a:buNone/>
            </a:pPr>
            <a:endParaRPr lang="en-US" sz="2000" b="1" smtClean="0">
              <a:latin typeface="Arial" charset="0"/>
            </a:endParaRPr>
          </a:p>
          <a:p>
            <a:pPr marL="609600" indent="-609600" eaLnBrk="1" hangingPunct="1">
              <a:lnSpc>
                <a:spcPct val="90000"/>
              </a:lnSpc>
              <a:buFontTx/>
              <a:buNone/>
            </a:pPr>
            <a:endParaRPr lang="en-US" sz="2000" b="1" smtClean="0">
              <a:latin typeface="Arial" charset="0"/>
            </a:endParaRPr>
          </a:p>
          <a:p>
            <a:pPr marL="609600" indent="-609600" eaLnBrk="1" hangingPunct="1">
              <a:lnSpc>
                <a:spcPct val="90000"/>
              </a:lnSpc>
              <a:buFontTx/>
              <a:buNone/>
            </a:pPr>
            <a:r>
              <a:rPr lang="en-US" sz="2000" b="1" smtClean="0">
                <a:latin typeface="Arial" charset="0"/>
              </a:rPr>
              <a:t>Sources of H</a:t>
            </a:r>
            <a:r>
              <a:rPr lang="en-US" sz="2000" b="1" baseline="-25000" smtClean="0">
                <a:latin typeface="Arial" charset="0"/>
              </a:rPr>
              <a:t>2</a:t>
            </a:r>
            <a:r>
              <a:rPr lang="en-US" sz="2000" b="1" smtClean="0">
                <a:latin typeface="Arial" charset="0"/>
              </a:rPr>
              <a:t>S in mine:</a:t>
            </a:r>
          </a:p>
          <a:p>
            <a:pPr marL="609600" indent="-609600" eaLnBrk="1" hangingPunct="1">
              <a:lnSpc>
                <a:spcPct val="90000"/>
              </a:lnSpc>
              <a:buFontTx/>
              <a:buNone/>
            </a:pPr>
            <a:endParaRPr lang="en-US" sz="2000" b="1" smtClean="0">
              <a:latin typeface="Arial" charset="0"/>
            </a:endParaRPr>
          </a:p>
          <a:p>
            <a:pPr marL="609600" indent="-609600" eaLnBrk="1" hangingPunct="1">
              <a:lnSpc>
                <a:spcPct val="90000"/>
              </a:lnSpc>
            </a:pPr>
            <a:r>
              <a:rPr lang="en-US" sz="2000" smtClean="0">
                <a:latin typeface="Arial" charset="0"/>
              </a:rPr>
              <a:t>H</a:t>
            </a:r>
            <a:r>
              <a:rPr lang="en-US" sz="2000" baseline="-25000" smtClean="0">
                <a:latin typeface="Arial" charset="0"/>
              </a:rPr>
              <a:t>2</a:t>
            </a:r>
            <a:r>
              <a:rPr lang="en-US" sz="2000" smtClean="0">
                <a:latin typeface="Arial" charset="0"/>
              </a:rPr>
              <a:t>S gas occurs only in traces relatively in few coal and metal mines.</a:t>
            </a:r>
          </a:p>
          <a:p>
            <a:pPr marL="609600" indent="-609600" eaLnBrk="1" hangingPunct="1">
              <a:lnSpc>
                <a:spcPct val="90000"/>
              </a:lnSpc>
            </a:pPr>
            <a:endParaRPr lang="en-US" sz="2000" smtClean="0">
              <a:latin typeface="Arial" charset="0"/>
            </a:endParaRPr>
          </a:p>
          <a:p>
            <a:pPr marL="609600" indent="-609600" eaLnBrk="1" hangingPunct="1">
              <a:lnSpc>
                <a:spcPct val="90000"/>
              </a:lnSpc>
              <a:buFontTx/>
              <a:buNone/>
            </a:pPr>
            <a:endParaRPr lang="en-US" sz="2000" smtClean="0">
              <a:latin typeface="Arial" charset="0"/>
            </a:endParaRPr>
          </a:p>
          <a:p>
            <a:pPr marL="609600" indent="-609600" eaLnBrk="1" hangingPunct="1">
              <a:lnSpc>
                <a:spcPct val="90000"/>
              </a:lnSpc>
              <a:buFontTx/>
              <a:buNone/>
            </a:pPr>
            <a:r>
              <a:rPr lang="en-US" sz="2000" b="1" smtClean="0">
                <a:solidFill>
                  <a:srgbClr val="000099"/>
                </a:solidFill>
                <a:latin typeface="Arial" charset="0"/>
              </a:rPr>
              <a:t>H2S is produced in mines from the following causes:</a:t>
            </a:r>
          </a:p>
          <a:p>
            <a:pPr marL="609600" indent="-609600" eaLnBrk="1" hangingPunct="1">
              <a:lnSpc>
                <a:spcPct val="90000"/>
              </a:lnSpc>
              <a:buFontTx/>
              <a:buNone/>
            </a:pPr>
            <a:endParaRPr lang="en-US" sz="2000" smtClean="0">
              <a:latin typeface="Arial" charset="0"/>
            </a:endParaRPr>
          </a:p>
          <a:p>
            <a:pPr marL="609600" indent="-609600" eaLnBrk="1" hangingPunct="1">
              <a:lnSpc>
                <a:spcPct val="110000"/>
              </a:lnSpc>
            </a:pPr>
            <a:r>
              <a:rPr lang="en-US" sz="2000" smtClean="0">
                <a:latin typeface="Arial" charset="0"/>
              </a:rPr>
              <a:t>Spontaneous heating of coal containing sulphur in the form of pyrites or finely disseminated organic compounds. </a:t>
            </a:r>
          </a:p>
          <a:p>
            <a:pPr marL="609600" indent="-609600" eaLnBrk="1" hangingPunct="1">
              <a:lnSpc>
                <a:spcPct val="110000"/>
              </a:lnSpc>
            </a:pPr>
            <a:endParaRPr lang="en-US" sz="2000" smtClean="0">
              <a:latin typeface="Arial" charset="0"/>
            </a:endParaRPr>
          </a:p>
          <a:p>
            <a:pPr marL="609600" indent="-609600" eaLnBrk="1" hangingPunct="1">
              <a:lnSpc>
                <a:spcPct val="110000"/>
              </a:lnSpc>
            </a:pPr>
            <a:r>
              <a:rPr lang="en-US" sz="2000" smtClean="0">
                <a:latin typeface="Arial" charset="0"/>
              </a:rPr>
              <a:t>Decay of organic matter especially timbers.</a:t>
            </a:r>
          </a:p>
          <a:p>
            <a:pPr marL="609600" indent="-609600" eaLnBrk="1" hangingPunct="1">
              <a:lnSpc>
                <a:spcPct val="110000"/>
              </a:lnSpc>
            </a:pPr>
            <a:endParaRPr lang="en-US" sz="2000" smtClean="0">
              <a:latin typeface="Arial" charset="0"/>
            </a:endParaRPr>
          </a:p>
          <a:p>
            <a:pPr marL="609600" indent="-609600" eaLnBrk="1" hangingPunct="1">
              <a:lnSpc>
                <a:spcPct val="110000"/>
              </a:lnSpc>
            </a:pPr>
            <a:r>
              <a:rPr lang="en-US" sz="2000" smtClean="0">
                <a:latin typeface="Arial" charset="0"/>
              </a:rPr>
              <a:t>Action of acid mine water on sulphides (iron pyrites).</a:t>
            </a:r>
          </a:p>
          <a:p>
            <a:pPr marL="609600" indent="-609600" eaLnBrk="1" hangingPunct="1">
              <a:lnSpc>
                <a:spcPct val="110000"/>
              </a:lnSpc>
            </a:pPr>
            <a:endParaRPr lang="en-US" sz="2000" smtClean="0">
              <a:latin typeface="Arial" charset="0"/>
            </a:endParaRPr>
          </a:p>
          <a:p>
            <a:pPr marL="609600" indent="-609600" eaLnBrk="1" hangingPunct="1">
              <a:lnSpc>
                <a:spcPct val="110000"/>
              </a:lnSpc>
            </a:pPr>
            <a:r>
              <a:rPr lang="en-US" sz="2000" smtClean="0">
                <a:latin typeface="Arial" charset="0"/>
              </a:rPr>
              <a:t>Methane blowers and outburst give small quantities of H</a:t>
            </a:r>
            <a:r>
              <a:rPr lang="en-US" sz="2000" baseline="-25000" smtClean="0">
                <a:latin typeface="Arial" charset="0"/>
              </a:rPr>
              <a:t>2</a:t>
            </a:r>
            <a:r>
              <a:rPr lang="en-US" sz="2000" smtClean="0">
                <a:latin typeface="Arial" charset="0"/>
              </a:rPr>
              <a:t>S.</a:t>
            </a:r>
          </a:p>
          <a:p>
            <a:pPr marL="609600" indent="-609600" eaLnBrk="1" hangingPunct="1">
              <a:lnSpc>
                <a:spcPct val="110000"/>
              </a:lnSpc>
            </a:pPr>
            <a:endParaRPr lang="en-US" sz="2000" smtClean="0">
              <a:latin typeface="Arial" charset="0"/>
            </a:endParaRPr>
          </a:p>
          <a:p>
            <a:pPr marL="609600" indent="-609600" eaLnBrk="1" hangingPunct="1">
              <a:lnSpc>
                <a:spcPct val="90000"/>
              </a:lnSpc>
            </a:pPr>
            <a:endParaRPr lang="en-IN" sz="2000" smtClean="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0" y="188913"/>
            <a:ext cx="9144000" cy="6669087"/>
          </a:xfrm>
        </p:spPr>
        <p:txBody>
          <a:bodyPr/>
          <a:lstStyle/>
          <a:p>
            <a:pPr eaLnBrk="1" hangingPunct="1"/>
            <a:endParaRPr lang="en-US" sz="2000" smtClean="0">
              <a:latin typeface="Arial" charset="0"/>
            </a:endParaRPr>
          </a:p>
          <a:p>
            <a:pPr eaLnBrk="1" hangingPunct="1"/>
            <a:endParaRPr lang="en-US" sz="2000" smtClean="0">
              <a:latin typeface="Arial" charset="0"/>
            </a:endParaRPr>
          </a:p>
          <a:p>
            <a:pPr eaLnBrk="1" hangingPunct="1"/>
            <a:r>
              <a:rPr lang="en-US" sz="2000" smtClean="0">
                <a:latin typeface="Arial" charset="0"/>
              </a:rPr>
              <a:t>Emission from fissures and joints of strata especially in potash mines.</a:t>
            </a:r>
          </a:p>
          <a:p>
            <a:pPr eaLnBrk="1" hangingPunct="1"/>
            <a:endParaRPr lang="en-US" sz="2000" smtClean="0">
              <a:latin typeface="Arial" charset="0"/>
            </a:endParaRPr>
          </a:p>
          <a:p>
            <a:pPr eaLnBrk="1" hangingPunct="1"/>
            <a:r>
              <a:rPr lang="en-US" sz="2000" smtClean="0">
                <a:latin typeface="Arial" charset="0"/>
              </a:rPr>
              <a:t>Emission from water of mineral springs when intersected.</a:t>
            </a:r>
          </a:p>
          <a:p>
            <a:pPr eaLnBrk="1" hangingPunct="1"/>
            <a:endParaRPr lang="en-US" sz="2000" smtClean="0">
              <a:latin typeface="Arial" charset="0"/>
            </a:endParaRPr>
          </a:p>
          <a:p>
            <a:pPr eaLnBrk="1" hangingPunct="1"/>
            <a:r>
              <a:rPr lang="en-US" sz="2000" smtClean="0">
                <a:latin typeface="Arial" charset="0"/>
              </a:rPr>
              <a:t>Emission in association with firedamp.</a:t>
            </a:r>
          </a:p>
          <a:p>
            <a:pPr eaLnBrk="1" hangingPunct="1"/>
            <a:endParaRPr lang="en-US" sz="2000" smtClean="0">
              <a:latin typeface="Arial" charset="0"/>
            </a:endParaRPr>
          </a:p>
          <a:p>
            <a:pPr eaLnBrk="1" hangingPunct="1"/>
            <a:r>
              <a:rPr lang="en-US" sz="2000" smtClean="0">
                <a:latin typeface="Arial" charset="0"/>
              </a:rPr>
              <a:t>Improper detonation of gun powder.</a:t>
            </a:r>
          </a:p>
          <a:p>
            <a:pPr eaLnBrk="1" hangingPunct="1"/>
            <a:endParaRPr lang="en-US" sz="2000" smtClean="0">
              <a:latin typeface="Arial" charset="0"/>
            </a:endParaRPr>
          </a:p>
          <a:p>
            <a:pPr eaLnBrk="1" hangingPunct="1"/>
            <a:r>
              <a:rPr lang="en-US" sz="2000" smtClean="0">
                <a:latin typeface="Arial" charset="0"/>
              </a:rPr>
              <a:t>Blasting in heavy sulphide ore.</a:t>
            </a:r>
          </a:p>
          <a:p>
            <a:pPr eaLnBrk="1" hangingPunct="1"/>
            <a:endParaRPr lang="en-US" sz="2000" smtClean="0">
              <a:latin typeface="Arial" charset="0"/>
            </a:endParaRPr>
          </a:p>
          <a:p>
            <a:pPr eaLnBrk="1" hangingPunct="1"/>
            <a:r>
              <a:rPr lang="en-US" sz="2000" smtClean="0">
                <a:latin typeface="Arial" charset="0"/>
              </a:rPr>
              <a:t>Bacterial action on sulphates.</a:t>
            </a:r>
          </a:p>
          <a:p>
            <a:pPr eaLnBrk="1" hangingPunct="1"/>
            <a:endParaRPr lang="en-US" sz="2000" smtClean="0">
              <a:latin typeface="Arial" charset="0"/>
            </a:endParaRPr>
          </a:p>
          <a:p>
            <a:pPr eaLnBrk="1" hangingPunct="1"/>
            <a:r>
              <a:rPr lang="en-US" sz="2000" smtClean="0">
                <a:latin typeface="Arial" charset="0"/>
              </a:rPr>
              <a:t>Dust explosion in sulphide mines.</a:t>
            </a:r>
          </a:p>
          <a:p>
            <a:pPr eaLnBrk="1" hangingPunct="1"/>
            <a:endParaRPr lang="en-US" sz="2000" smtClean="0">
              <a:latin typeface="Arial" charset="0"/>
            </a:endParaRPr>
          </a:p>
          <a:p>
            <a:pPr eaLnBrk="1" hangingPunct="1"/>
            <a:endParaRPr lang="en-IN" sz="2000"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0" y="0"/>
            <a:ext cx="9144000" cy="6858000"/>
          </a:xfrm>
        </p:spPr>
        <p:txBody>
          <a:bodyPr/>
          <a:lstStyle/>
          <a:p>
            <a:pPr algn="just" eaLnBrk="1" hangingPunct="1">
              <a:lnSpc>
                <a:spcPct val="120000"/>
              </a:lnSpc>
            </a:pPr>
            <a:r>
              <a:rPr lang="en-IN" sz="2000" smtClean="0"/>
              <a:t>In addition to the above gases, the total amount of other gases is less than 0.01%. </a:t>
            </a:r>
          </a:p>
          <a:p>
            <a:pPr algn="just" eaLnBrk="1" hangingPunct="1">
              <a:lnSpc>
                <a:spcPct val="120000"/>
              </a:lnSpc>
            </a:pPr>
            <a:endParaRPr lang="en-IN" sz="2000" smtClean="0"/>
          </a:p>
          <a:p>
            <a:pPr algn="just" eaLnBrk="1" hangingPunct="1">
              <a:lnSpc>
                <a:spcPct val="120000"/>
              </a:lnSpc>
            </a:pPr>
            <a:r>
              <a:rPr lang="en-IN" sz="2000" smtClean="0"/>
              <a:t>In normal atmospheric air, moisture is also always present, from a fraction of 1% up to a maximum of about 6%.</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0" y="0"/>
            <a:ext cx="9144000" cy="6858000"/>
          </a:xfrm>
        </p:spPr>
        <p:txBody>
          <a:bodyPr/>
          <a:lstStyle/>
          <a:p>
            <a:pPr marL="609600" indent="-609600" eaLnBrk="1" hangingPunct="1">
              <a:buFontTx/>
              <a:buNone/>
            </a:pPr>
            <a:endParaRPr lang="en-US" sz="2000" b="1" smtClean="0">
              <a:latin typeface="Arial" charset="0"/>
            </a:endParaRPr>
          </a:p>
          <a:p>
            <a:pPr marL="609600" indent="-609600" eaLnBrk="1" hangingPunct="1">
              <a:buFontTx/>
              <a:buNone/>
            </a:pPr>
            <a:endParaRPr lang="en-US" sz="2000" b="1" smtClean="0">
              <a:latin typeface="Arial" charset="0"/>
            </a:endParaRPr>
          </a:p>
          <a:p>
            <a:pPr marL="609600" indent="-609600" eaLnBrk="1" hangingPunct="1">
              <a:buFontTx/>
              <a:buNone/>
            </a:pPr>
            <a:r>
              <a:rPr lang="en-US" sz="2000" b="1" smtClean="0">
                <a:latin typeface="Arial" charset="0"/>
              </a:rPr>
              <a:t>Place of Occurrence of H</a:t>
            </a:r>
            <a:r>
              <a:rPr lang="en-US" sz="2000" b="1" baseline="-25000" smtClean="0">
                <a:latin typeface="Arial" charset="0"/>
              </a:rPr>
              <a:t>2</a:t>
            </a:r>
            <a:r>
              <a:rPr lang="en-US" sz="2000" b="1" smtClean="0">
                <a:latin typeface="Arial" charset="0"/>
              </a:rPr>
              <a:t>S in Mines</a:t>
            </a:r>
          </a:p>
          <a:p>
            <a:pPr marL="609600" indent="-609600" eaLnBrk="1" hangingPunct="1">
              <a:buFontTx/>
              <a:buNone/>
            </a:pPr>
            <a:endParaRPr lang="en-US" sz="2000" b="1" smtClean="0">
              <a:latin typeface="Arial" charset="0"/>
            </a:endParaRPr>
          </a:p>
          <a:p>
            <a:pPr marL="609600" indent="-609600" eaLnBrk="1" hangingPunct="1"/>
            <a:r>
              <a:rPr lang="en-US" sz="2000" smtClean="0">
                <a:latin typeface="Arial" charset="0"/>
              </a:rPr>
              <a:t>Found in stagnant water in old workings since highly soluble in water. </a:t>
            </a:r>
          </a:p>
          <a:p>
            <a:pPr marL="609600" indent="-609600" eaLnBrk="1" hangingPunct="1"/>
            <a:endParaRPr lang="en-US" sz="2000" smtClean="0">
              <a:latin typeface="Arial" charset="0"/>
            </a:endParaRPr>
          </a:p>
          <a:p>
            <a:pPr marL="609600" indent="-609600" eaLnBrk="1" hangingPunct="1"/>
            <a:r>
              <a:rPr lang="en-US" sz="2000" smtClean="0">
                <a:latin typeface="Arial" charset="0"/>
              </a:rPr>
              <a:t>Intermediate and main sump.</a:t>
            </a:r>
          </a:p>
          <a:p>
            <a:pPr marL="609600" indent="-609600" eaLnBrk="1" hangingPunct="1"/>
            <a:endParaRPr lang="en-US" sz="2000" smtClean="0">
              <a:latin typeface="Arial" charset="0"/>
            </a:endParaRPr>
          </a:p>
          <a:p>
            <a:pPr marL="609600" indent="-609600" eaLnBrk="1" hangingPunct="1"/>
            <a:r>
              <a:rPr lang="en-US" sz="2000" smtClean="0">
                <a:latin typeface="Arial" charset="0"/>
              </a:rPr>
              <a:t>In areas of gob fires or spontaneous heating.</a:t>
            </a:r>
          </a:p>
          <a:p>
            <a:pPr marL="609600" indent="-609600" eaLnBrk="1" hangingPunct="1"/>
            <a:endParaRPr lang="en-US" sz="2000" smtClean="0">
              <a:latin typeface="Arial" charset="0"/>
            </a:endParaRPr>
          </a:p>
          <a:p>
            <a:pPr marL="609600" indent="-609600" eaLnBrk="1" hangingPunct="1"/>
            <a:r>
              <a:rPr lang="en-US" sz="2000" smtClean="0">
                <a:latin typeface="Arial" charset="0"/>
              </a:rPr>
              <a:t>Old workings (decay of organic matter) due to poor ventilation. </a:t>
            </a:r>
          </a:p>
          <a:p>
            <a:pPr marL="609600" indent="-609600" eaLnBrk="1" hangingPunct="1"/>
            <a:endParaRPr lang="en-IN" sz="2000" smtClean="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0" y="0"/>
            <a:ext cx="9144000" cy="6858000"/>
          </a:xfrm>
        </p:spPr>
        <p:txBody>
          <a:bodyPr/>
          <a:lstStyle/>
          <a:p>
            <a:pPr eaLnBrk="1" hangingPunct="1">
              <a:lnSpc>
                <a:spcPct val="90000"/>
              </a:lnSpc>
              <a:buFontTx/>
              <a:buNone/>
            </a:pPr>
            <a:endParaRPr lang="en-US" sz="2000" b="1" smtClean="0">
              <a:latin typeface="Arial" charset="0"/>
            </a:endParaRPr>
          </a:p>
          <a:p>
            <a:pPr eaLnBrk="1" hangingPunct="1">
              <a:lnSpc>
                <a:spcPct val="90000"/>
              </a:lnSpc>
              <a:buFontTx/>
              <a:buNone/>
            </a:pPr>
            <a:endParaRPr lang="en-US" sz="2000" b="1" smtClean="0">
              <a:latin typeface="Arial" charset="0"/>
            </a:endParaRPr>
          </a:p>
          <a:p>
            <a:pPr eaLnBrk="1" hangingPunct="1">
              <a:lnSpc>
                <a:spcPct val="90000"/>
              </a:lnSpc>
              <a:buFontTx/>
              <a:buNone/>
            </a:pPr>
            <a:r>
              <a:rPr lang="en-US" sz="2000" b="1" smtClean="0">
                <a:latin typeface="Arial" charset="0"/>
              </a:rPr>
              <a:t>PHYSIOLOGICAL EFFECTS OF H</a:t>
            </a:r>
            <a:r>
              <a:rPr lang="en-US" sz="2000" b="1" baseline="-25000" smtClean="0">
                <a:latin typeface="Arial" charset="0"/>
              </a:rPr>
              <a:t>2</a:t>
            </a:r>
            <a:r>
              <a:rPr lang="en-US" sz="2000" b="1" smtClean="0">
                <a:latin typeface="Arial" charset="0"/>
              </a:rPr>
              <a:t>S</a:t>
            </a:r>
          </a:p>
          <a:p>
            <a:pPr eaLnBrk="1" hangingPunct="1">
              <a:lnSpc>
                <a:spcPct val="90000"/>
              </a:lnSpc>
            </a:pPr>
            <a:endParaRPr lang="en-US" sz="2000" b="1" smtClean="0">
              <a:latin typeface="Arial" charset="0"/>
            </a:endParaRPr>
          </a:p>
          <a:p>
            <a:pPr eaLnBrk="1" hangingPunct="1">
              <a:lnSpc>
                <a:spcPct val="130000"/>
              </a:lnSpc>
            </a:pPr>
            <a:r>
              <a:rPr lang="en-US" sz="2000" smtClean="0">
                <a:latin typeface="Arial" charset="0"/>
              </a:rPr>
              <a:t>H</a:t>
            </a:r>
            <a:r>
              <a:rPr lang="en-US" sz="2000" baseline="-25000" smtClean="0">
                <a:latin typeface="Arial" charset="0"/>
              </a:rPr>
              <a:t>2</a:t>
            </a:r>
            <a:r>
              <a:rPr lang="en-US" sz="2000" smtClean="0">
                <a:latin typeface="Arial" charset="0"/>
              </a:rPr>
              <a:t>S is extremely toxic.</a:t>
            </a:r>
          </a:p>
          <a:p>
            <a:pPr eaLnBrk="1" hangingPunct="1">
              <a:lnSpc>
                <a:spcPct val="130000"/>
              </a:lnSpc>
            </a:pPr>
            <a:endParaRPr lang="en-US" sz="2000" smtClean="0">
              <a:latin typeface="Arial" charset="0"/>
            </a:endParaRPr>
          </a:p>
          <a:p>
            <a:pPr eaLnBrk="1" hangingPunct="1">
              <a:lnSpc>
                <a:spcPct val="130000"/>
              </a:lnSpc>
            </a:pPr>
            <a:r>
              <a:rPr lang="en-US" sz="2000" smtClean="0">
                <a:latin typeface="Arial" charset="0"/>
              </a:rPr>
              <a:t>Highly poisonous gas: it is more poisonous than CO but it gives an immediate warning.</a:t>
            </a:r>
          </a:p>
          <a:p>
            <a:pPr eaLnBrk="1" hangingPunct="1">
              <a:lnSpc>
                <a:spcPct val="130000"/>
              </a:lnSpc>
            </a:pPr>
            <a:endParaRPr lang="en-US" sz="2000" smtClean="0">
              <a:latin typeface="Arial" charset="0"/>
            </a:endParaRPr>
          </a:p>
          <a:p>
            <a:pPr eaLnBrk="1" hangingPunct="1">
              <a:lnSpc>
                <a:spcPct val="130000"/>
              </a:lnSpc>
            </a:pPr>
            <a:r>
              <a:rPr lang="en-US" sz="2000" smtClean="0">
                <a:latin typeface="Arial" charset="0"/>
              </a:rPr>
              <a:t>It causes irritation and inflammation of eyes and respiratory tracts at conc. of 50-100 ppm after 1 hr. of exposure.</a:t>
            </a:r>
          </a:p>
          <a:p>
            <a:pPr eaLnBrk="1" hangingPunct="1">
              <a:lnSpc>
                <a:spcPct val="130000"/>
              </a:lnSpc>
            </a:pPr>
            <a:endParaRPr lang="en-US" sz="2000" smtClean="0">
              <a:latin typeface="Arial" charset="0"/>
            </a:endParaRPr>
          </a:p>
          <a:p>
            <a:pPr eaLnBrk="1" hangingPunct="1">
              <a:lnSpc>
                <a:spcPct val="130000"/>
              </a:lnSpc>
            </a:pPr>
            <a:r>
              <a:rPr lang="en-US" sz="2000" smtClean="0">
                <a:latin typeface="Arial" charset="0"/>
              </a:rPr>
              <a:t>At high conc. of 200-700 ppm, it causes pain in throat and chest.</a:t>
            </a:r>
          </a:p>
          <a:p>
            <a:pPr eaLnBrk="1" hangingPunct="1">
              <a:lnSpc>
                <a:spcPct val="90000"/>
              </a:lnSpc>
            </a:pPr>
            <a:endParaRPr lang="en-US" sz="2000" smtClean="0">
              <a:latin typeface="Arial" charset="0"/>
            </a:endParaRPr>
          </a:p>
          <a:p>
            <a:pPr eaLnBrk="1" hangingPunct="1">
              <a:lnSpc>
                <a:spcPct val="90000"/>
              </a:lnSpc>
            </a:pPr>
            <a:endParaRPr lang="en-IN" sz="2000" smtClean="0">
              <a:latin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42" name="Group 98"/>
          <p:cNvGraphicFramePr>
            <a:graphicFrameLocks noGrp="1"/>
          </p:cNvGraphicFramePr>
          <p:nvPr>
            <p:ph type="tbl" idx="1"/>
          </p:nvPr>
        </p:nvGraphicFramePr>
        <p:xfrm>
          <a:off x="71438" y="1773238"/>
          <a:ext cx="8964612" cy="4025901"/>
        </p:xfrm>
        <a:graphic>
          <a:graphicData uri="http://schemas.openxmlformats.org/drawingml/2006/table">
            <a:tbl>
              <a:tblPr/>
              <a:tblGrid>
                <a:gridCol w="2039937"/>
                <a:gridCol w="6924675"/>
              </a:tblGrid>
              <a:tr h="581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smtClean="0">
                          <a:ln>
                            <a:noFill/>
                          </a:ln>
                          <a:solidFill>
                            <a:schemeClr val="tx1"/>
                          </a:solidFill>
                          <a:effectLst/>
                          <a:latin typeface="Arial" charset="0"/>
                          <a:cs typeface="Times New Roman" pitchFamily="18" charset="0"/>
                        </a:rPr>
                        <a:t>Concentration</a:t>
                      </a:r>
                      <a:endParaRPr kumimoji="0" lang="en-IN" sz="20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smtClean="0">
                          <a:ln>
                            <a:noFill/>
                          </a:ln>
                          <a:solidFill>
                            <a:schemeClr val="tx1"/>
                          </a:solidFill>
                          <a:effectLst/>
                          <a:latin typeface="Arial" charset="0"/>
                          <a:cs typeface="Times New Roman" pitchFamily="18" charset="0"/>
                        </a:rPr>
                        <a:t>Symptoms</a:t>
                      </a:r>
                      <a:endParaRPr kumimoji="0" lang="en-IN" sz="20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0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0.005 – 0.01%</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Slight symptoms such as eye and respiratory tract irritation after 1 hr exposure</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0.01%</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Loss of odour after exposure  of 15 minutes</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0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0.02 – 0.07%</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Increased eye irritation, headache, dizziness, nausea, dryness, and pain in nose, throat, and chest</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0.07 – 0.1%</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Unconsciousness, cessation of respiration and death</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0.1%</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Times New Roman" pitchFamily="18" charset="0"/>
                        </a:rPr>
                        <a:t>Death in a few minutes</a:t>
                      </a:r>
                      <a:endParaRPr kumimoji="0" lang="en-IN"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21" name="Text Box 97"/>
          <p:cNvSpPr txBox="1">
            <a:spLocks noChangeArrowheads="1"/>
          </p:cNvSpPr>
          <p:nvPr/>
        </p:nvSpPr>
        <p:spPr bwMode="auto">
          <a:xfrm>
            <a:off x="0" y="687388"/>
            <a:ext cx="9144000" cy="869950"/>
          </a:xfrm>
          <a:prstGeom prst="rect">
            <a:avLst/>
          </a:prstGeom>
          <a:noFill/>
          <a:ln w="9525">
            <a:noFill/>
            <a:miter lim="800000"/>
            <a:headEnd/>
            <a:tailEnd/>
          </a:ln>
        </p:spPr>
        <p:txBody>
          <a:bodyPr>
            <a:spAutoFit/>
          </a:bodyPr>
          <a:lstStyle/>
          <a:p>
            <a:pPr algn="ctr">
              <a:spcBef>
                <a:spcPct val="50000"/>
              </a:spcBef>
            </a:pPr>
            <a:r>
              <a:rPr lang="en-US" sz="2400" b="1"/>
              <a:t>Physiological effects of H2S </a:t>
            </a:r>
          </a:p>
          <a:p>
            <a:pPr algn="ctr">
              <a:spcBef>
                <a:spcPct val="50000"/>
              </a:spcBef>
            </a:pPr>
            <a:r>
              <a:rPr lang="en-US" b="1"/>
              <a:t>(Source: Forbes and Grove (1954) and Sunshine (1969))</a:t>
            </a:r>
            <a:endParaRPr lang="en-IN"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0" y="0"/>
            <a:ext cx="9144000" cy="6858000"/>
          </a:xfrm>
        </p:spPr>
        <p:txBody>
          <a:bodyPr/>
          <a:lstStyle/>
          <a:p>
            <a:pPr algn="ctr" eaLnBrk="1" hangingPunct="1">
              <a:lnSpc>
                <a:spcPct val="80000"/>
              </a:lnSpc>
              <a:buFontTx/>
              <a:buNone/>
            </a:pPr>
            <a:endParaRPr lang="en-US" sz="2000" b="1" smtClean="0">
              <a:latin typeface="Arial" charset="0"/>
            </a:endParaRPr>
          </a:p>
          <a:p>
            <a:pPr algn="ctr" eaLnBrk="1" hangingPunct="1">
              <a:lnSpc>
                <a:spcPct val="80000"/>
              </a:lnSpc>
              <a:buFontTx/>
              <a:buNone/>
            </a:pPr>
            <a:r>
              <a:rPr lang="en-US" sz="2000" b="1" smtClean="0">
                <a:latin typeface="Arial" charset="0"/>
              </a:rPr>
              <a:t>DETECTION OF H2S</a:t>
            </a:r>
          </a:p>
          <a:p>
            <a:pPr algn="just" eaLnBrk="1" hangingPunct="1">
              <a:lnSpc>
                <a:spcPct val="80000"/>
              </a:lnSpc>
              <a:buFontTx/>
              <a:buNone/>
            </a:pPr>
            <a:r>
              <a:rPr lang="en-US" sz="2000" b="1" smtClean="0">
                <a:latin typeface="Arial" charset="0"/>
              </a:rPr>
              <a:t>BY SMELL:</a:t>
            </a:r>
          </a:p>
          <a:p>
            <a:pPr algn="just" eaLnBrk="1" hangingPunct="1">
              <a:lnSpc>
                <a:spcPct val="80000"/>
              </a:lnSpc>
            </a:pPr>
            <a:endParaRPr lang="en-US" sz="2000" b="1" smtClean="0">
              <a:latin typeface="Arial" charset="0"/>
            </a:endParaRPr>
          </a:p>
          <a:p>
            <a:pPr algn="just" eaLnBrk="1" hangingPunct="1">
              <a:lnSpc>
                <a:spcPct val="80000"/>
              </a:lnSpc>
            </a:pPr>
            <a:r>
              <a:rPr lang="en-US" sz="2000" smtClean="0">
                <a:latin typeface="Arial" charset="0"/>
              </a:rPr>
              <a:t>Presence of H</a:t>
            </a:r>
            <a:r>
              <a:rPr lang="en-US" sz="2000" baseline="-25000" smtClean="0">
                <a:latin typeface="Arial" charset="0"/>
              </a:rPr>
              <a:t>2</a:t>
            </a:r>
            <a:r>
              <a:rPr lang="en-US" sz="2000" smtClean="0">
                <a:latin typeface="Arial" charset="0"/>
              </a:rPr>
              <a:t>S can be easily detected by the typical odour of rotten egg even at conc. as low as 0.0001% (1 ppm).</a:t>
            </a:r>
          </a:p>
          <a:p>
            <a:pPr algn="just" eaLnBrk="1" hangingPunct="1">
              <a:lnSpc>
                <a:spcPct val="80000"/>
              </a:lnSpc>
              <a:buFontTx/>
              <a:buNone/>
            </a:pPr>
            <a:r>
              <a:rPr lang="en-US" sz="2000" smtClean="0">
                <a:latin typeface="Arial" charset="0"/>
              </a:rPr>
              <a:t>	</a:t>
            </a:r>
          </a:p>
          <a:p>
            <a:pPr algn="just" eaLnBrk="1" hangingPunct="1">
              <a:lnSpc>
                <a:spcPct val="80000"/>
              </a:lnSpc>
            </a:pPr>
            <a:r>
              <a:rPr lang="en-US" sz="2000" smtClean="0">
                <a:latin typeface="Arial" charset="0"/>
              </a:rPr>
              <a:t>This distinctive odour, however is noticed only in conc. less than 0.2%.</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At higher concentrations or following continued exposure to conc. as low as 0.01%, the gas paralyzes the sense of smell and the sensory response is not proportional to the conc. of the gas.</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Therefore, the sense of smell cannot be relied upon as a means of detection.</a:t>
            </a:r>
          </a:p>
          <a:p>
            <a:pPr algn="just" eaLnBrk="1" hangingPunct="1">
              <a:lnSpc>
                <a:spcPct val="80000"/>
              </a:lnSpc>
              <a:buFontTx/>
              <a:buNone/>
            </a:pPr>
            <a:r>
              <a:rPr lang="en-US" sz="2000" smtClean="0">
                <a:latin typeface="Arial" charset="0"/>
              </a:rPr>
              <a:t> </a:t>
            </a:r>
          </a:p>
          <a:p>
            <a:pPr algn="just" eaLnBrk="1" hangingPunct="1">
              <a:lnSpc>
                <a:spcPct val="80000"/>
              </a:lnSpc>
              <a:buFontTx/>
              <a:buNone/>
            </a:pPr>
            <a:r>
              <a:rPr lang="en-US" sz="2000" b="1" smtClean="0">
                <a:latin typeface="Arial" charset="0"/>
              </a:rPr>
              <a:t>Using blotting paper:</a:t>
            </a:r>
            <a:r>
              <a:rPr lang="en-US" sz="2000" smtClean="0">
                <a:latin typeface="Arial" charset="0"/>
              </a:rPr>
              <a:t> </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A blotting paper soaked in lead acetate changes its colour to black in presence of H</a:t>
            </a:r>
            <a:r>
              <a:rPr lang="en-US" sz="2000" baseline="-25000" smtClean="0">
                <a:latin typeface="Arial" charset="0"/>
              </a:rPr>
              <a:t>2</a:t>
            </a:r>
            <a:r>
              <a:rPr lang="en-US" sz="2000" smtClean="0">
                <a:latin typeface="Arial" charset="0"/>
              </a:rPr>
              <a:t>S gas.</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A moist silver coin would also change to black in presence of H</a:t>
            </a:r>
            <a:r>
              <a:rPr lang="en-US" sz="2000" baseline="-25000" smtClean="0">
                <a:latin typeface="Arial" charset="0"/>
              </a:rPr>
              <a:t>2</a:t>
            </a:r>
            <a:r>
              <a:rPr lang="en-US" sz="2000" smtClean="0">
                <a:latin typeface="Arial" charset="0"/>
              </a:rPr>
              <a:t>S due to formation of black sulphide on the surface.</a:t>
            </a:r>
            <a:endParaRPr lang="en-GB" sz="2000" smtClean="0">
              <a:latin typeface="Arial" charset="0"/>
            </a:endParaRPr>
          </a:p>
          <a:p>
            <a:pPr algn="just" eaLnBrk="1" hangingPunct="1">
              <a:lnSpc>
                <a:spcPct val="80000"/>
              </a:lnSpc>
            </a:pPr>
            <a:endParaRPr lang="en-IN" sz="2000" smtClean="0">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0" y="0"/>
            <a:ext cx="9144000" cy="6858000"/>
          </a:xfrm>
        </p:spPr>
        <p:txBody>
          <a:bodyPr/>
          <a:lstStyle/>
          <a:p>
            <a:pPr algn="just" eaLnBrk="1" hangingPunct="1">
              <a:lnSpc>
                <a:spcPct val="80000"/>
              </a:lnSpc>
              <a:buFontTx/>
              <a:buNone/>
            </a:pPr>
            <a:endParaRPr lang="en-US" sz="2000" b="1" u="sng" smtClean="0">
              <a:latin typeface="Arial" charset="0"/>
            </a:endParaRPr>
          </a:p>
          <a:p>
            <a:pPr algn="just" eaLnBrk="1" hangingPunct="1">
              <a:lnSpc>
                <a:spcPct val="80000"/>
              </a:lnSpc>
              <a:buFontTx/>
              <a:buNone/>
            </a:pPr>
            <a:r>
              <a:rPr lang="en-US" sz="2000" b="1" u="sng" smtClean="0">
                <a:latin typeface="Arial" charset="0"/>
              </a:rPr>
              <a:t>Using colorimetric indicating detectors</a:t>
            </a:r>
            <a:r>
              <a:rPr lang="en-US" sz="2000" b="1" smtClean="0">
                <a:latin typeface="Arial" charset="0"/>
              </a:rPr>
              <a:t>:</a:t>
            </a:r>
          </a:p>
          <a:p>
            <a:pPr algn="just" eaLnBrk="1" hangingPunct="1">
              <a:lnSpc>
                <a:spcPct val="80000"/>
              </a:lnSpc>
              <a:buFontTx/>
              <a:buNone/>
            </a:pPr>
            <a:endParaRPr lang="en-US" sz="2000" b="1" smtClean="0">
              <a:latin typeface="Arial" charset="0"/>
            </a:endParaRPr>
          </a:p>
          <a:p>
            <a:pPr algn="just" eaLnBrk="1" hangingPunct="1">
              <a:lnSpc>
                <a:spcPct val="80000"/>
              </a:lnSpc>
              <a:buFontTx/>
              <a:buNone/>
            </a:pPr>
            <a:r>
              <a:rPr lang="en-US" sz="2000" b="1" smtClean="0">
                <a:latin typeface="Arial" charset="0"/>
              </a:rPr>
              <a:t>Using MSA  H</a:t>
            </a:r>
            <a:r>
              <a:rPr lang="en-US" sz="2000" b="1" baseline="-25000" smtClean="0">
                <a:latin typeface="Arial" charset="0"/>
              </a:rPr>
              <a:t>2</a:t>
            </a:r>
            <a:r>
              <a:rPr lang="en-US" sz="2000" b="1" smtClean="0">
                <a:latin typeface="Arial" charset="0"/>
              </a:rPr>
              <a:t>S detectors:</a:t>
            </a:r>
          </a:p>
          <a:p>
            <a:pPr algn="just" eaLnBrk="1" hangingPunct="1">
              <a:lnSpc>
                <a:spcPct val="80000"/>
              </a:lnSpc>
              <a:buFontTx/>
              <a:buNone/>
            </a:pPr>
            <a:endParaRPr lang="en-US" sz="2000" b="1" smtClean="0">
              <a:latin typeface="Arial" charset="0"/>
            </a:endParaRPr>
          </a:p>
          <a:p>
            <a:pPr algn="just" eaLnBrk="1" hangingPunct="1">
              <a:lnSpc>
                <a:spcPct val="80000"/>
              </a:lnSpc>
            </a:pPr>
            <a:r>
              <a:rPr lang="en-US" sz="2000" smtClean="0">
                <a:latin typeface="Arial" charset="0"/>
              </a:rPr>
              <a:t>MSA detector consists of </a:t>
            </a:r>
            <a:r>
              <a:rPr lang="en-US" sz="2000" smtClean="0">
                <a:solidFill>
                  <a:srgbClr val="CC3300"/>
                </a:solidFill>
                <a:latin typeface="Arial" charset="0"/>
              </a:rPr>
              <a:t>palladium chloride in an acetone-water solution, </a:t>
            </a:r>
            <a:r>
              <a:rPr lang="en-US" sz="2000" smtClean="0">
                <a:latin typeface="Arial" charset="0"/>
              </a:rPr>
              <a:t>sealed in a small glass tube which is surrounded with absorbent cotton.</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Presence of H</a:t>
            </a:r>
            <a:r>
              <a:rPr lang="en-US" sz="2000" baseline="-25000" smtClean="0">
                <a:latin typeface="Arial" charset="0"/>
              </a:rPr>
              <a:t>2</a:t>
            </a:r>
            <a:r>
              <a:rPr lang="en-US" sz="2000" smtClean="0">
                <a:latin typeface="Arial" charset="0"/>
              </a:rPr>
              <a:t>S is indicated by colour change to dark in the cotton when the tube is crushed between thumbs and forefingers; </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Discolouration is compared with the scale on a standard colour chart supplied.</a:t>
            </a:r>
          </a:p>
          <a:p>
            <a:pPr algn="just" eaLnBrk="1" hangingPunct="1">
              <a:lnSpc>
                <a:spcPct val="80000"/>
              </a:lnSpc>
            </a:pPr>
            <a:endParaRPr lang="en-US" sz="2000" smtClean="0">
              <a:latin typeface="Arial" charset="0"/>
            </a:endParaRPr>
          </a:p>
          <a:p>
            <a:pPr algn="just" eaLnBrk="1" hangingPunct="1">
              <a:lnSpc>
                <a:spcPct val="80000"/>
              </a:lnSpc>
              <a:buFontTx/>
              <a:buNone/>
            </a:pPr>
            <a:r>
              <a:rPr lang="en-US" sz="2000" b="1" smtClean="0">
                <a:latin typeface="Arial" charset="0"/>
              </a:rPr>
              <a:t>Using length-of-stain H</a:t>
            </a:r>
            <a:r>
              <a:rPr lang="en-US" sz="2000" b="1" baseline="-25000" smtClean="0">
                <a:latin typeface="Arial" charset="0"/>
              </a:rPr>
              <a:t>2</a:t>
            </a:r>
            <a:r>
              <a:rPr lang="en-US" sz="2000" b="1" smtClean="0">
                <a:latin typeface="Arial" charset="0"/>
              </a:rPr>
              <a:t>S detectors:</a:t>
            </a:r>
          </a:p>
          <a:p>
            <a:pPr algn="just" eaLnBrk="1" hangingPunct="1">
              <a:lnSpc>
                <a:spcPct val="80000"/>
              </a:lnSpc>
              <a:buFontTx/>
              <a:buNone/>
            </a:pPr>
            <a:endParaRPr lang="en-US" sz="2000" b="1" smtClean="0">
              <a:latin typeface="Arial" charset="0"/>
            </a:endParaRPr>
          </a:p>
          <a:p>
            <a:pPr algn="just" eaLnBrk="1" hangingPunct="1">
              <a:lnSpc>
                <a:spcPct val="80000"/>
              </a:lnSpc>
            </a:pPr>
            <a:r>
              <a:rPr lang="en-US" sz="2000" smtClean="0">
                <a:latin typeface="Arial" charset="0"/>
              </a:rPr>
              <a:t>length-of-stain H</a:t>
            </a:r>
            <a:r>
              <a:rPr lang="en-US" sz="2000" baseline="-25000" smtClean="0">
                <a:latin typeface="Arial" charset="0"/>
              </a:rPr>
              <a:t>2</a:t>
            </a:r>
            <a:r>
              <a:rPr lang="en-US" sz="2000" smtClean="0">
                <a:latin typeface="Arial" charset="0"/>
              </a:rPr>
              <a:t>S detectors using detector tubes are available from Draeger, MSA, Auer. </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 detector tube of MSA H</a:t>
            </a:r>
            <a:r>
              <a:rPr lang="en-US" sz="2000" baseline="-25000" smtClean="0">
                <a:latin typeface="Arial" charset="0"/>
              </a:rPr>
              <a:t>2</a:t>
            </a:r>
            <a:r>
              <a:rPr lang="en-US" sz="2000" smtClean="0">
                <a:latin typeface="Arial" charset="0"/>
              </a:rPr>
              <a:t>S detector contains </a:t>
            </a:r>
            <a:r>
              <a:rPr lang="en-US" sz="2000" smtClean="0">
                <a:solidFill>
                  <a:srgbClr val="CC3300"/>
                </a:solidFill>
                <a:latin typeface="Arial" charset="0"/>
              </a:rPr>
              <a:t>white granules of activated aluminium oxide (alumina) coated with silver cyanide</a:t>
            </a:r>
            <a:r>
              <a:rPr lang="en-US" sz="2000" smtClean="0">
                <a:latin typeface="Arial" charset="0"/>
              </a:rPr>
              <a:t> which turn greyish-black on coming into contact with the H2S in the air sample drawn through the tube due to formation of black silver sulphide.</a:t>
            </a:r>
          </a:p>
          <a:p>
            <a:pPr algn="just" eaLnBrk="1" hangingPunct="1">
              <a:lnSpc>
                <a:spcPct val="80000"/>
              </a:lnSpc>
            </a:pPr>
            <a:endParaRPr lang="en-US" sz="2000" smtClean="0">
              <a:latin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0" y="0"/>
            <a:ext cx="9144000" cy="6858000"/>
          </a:xfrm>
        </p:spPr>
        <p:txBody>
          <a:bodyPr/>
          <a:lstStyle/>
          <a:p>
            <a:pPr algn="just" eaLnBrk="1" hangingPunct="1">
              <a:lnSpc>
                <a:spcPct val="80000"/>
              </a:lnSpc>
            </a:pPr>
            <a:endParaRPr lang="en-US" sz="2000" smtClean="0">
              <a:latin typeface="Arial" charset="0"/>
            </a:endParaRP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From the length of travel of discolouration through the granules, the percentage of H</a:t>
            </a:r>
            <a:r>
              <a:rPr lang="en-US" sz="2000" baseline="-25000" smtClean="0">
                <a:latin typeface="Arial" charset="0"/>
              </a:rPr>
              <a:t>2</a:t>
            </a:r>
            <a:r>
              <a:rPr lang="en-US" sz="2000" smtClean="0">
                <a:latin typeface="Arial" charset="0"/>
              </a:rPr>
              <a:t>S in the air is directly read off the calibrated graduated scale.</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 instrument has a measuring range of 0 to 800 ppm.</a:t>
            </a:r>
          </a:p>
          <a:p>
            <a:pPr algn="just" eaLnBrk="1" hangingPunct="1">
              <a:lnSpc>
                <a:spcPct val="80000"/>
              </a:lnSpc>
            </a:pPr>
            <a:endParaRPr lang="en-US" sz="2000" smtClean="0">
              <a:latin typeface="Arial" charset="0"/>
            </a:endParaRPr>
          </a:p>
          <a:p>
            <a:pPr algn="just" eaLnBrk="1" hangingPunct="1">
              <a:lnSpc>
                <a:spcPct val="80000"/>
              </a:lnSpc>
              <a:buFontTx/>
              <a:buNone/>
            </a:pPr>
            <a:r>
              <a:rPr lang="en-US" sz="2000" b="1" smtClean="0">
                <a:latin typeface="Arial" charset="0"/>
              </a:rPr>
              <a:t>Portable H</a:t>
            </a:r>
            <a:r>
              <a:rPr lang="en-US" sz="2000" b="1" baseline="-25000" smtClean="0">
                <a:latin typeface="Arial" charset="0"/>
              </a:rPr>
              <a:t>2</a:t>
            </a:r>
            <a:r>
              <a:rPr lang="en-US" sz="2000" b="1" smtClean="0">
                <a:latin typeface="Arial" charset="0"/>
              </a:rPr>
              <a:t>S detectors:</a:t>
            </a:r>
          </a:p>
          <a:p>
            <a:pPr algn="just" eaLnBrk="1" hangingPunct="1">
              <a:lnSpc>
                <a:spcPct val="80000"/>
              </a:lnSpc>
              <a:buFontTx/>
              <a:buNone/>
            </a:pPr>
            <a:endParaRPr lang="en-US" sz="2000" b="1" smtClean="0">
              <a:latin typeface="Arial" charset="0"/>
            </a:endParaRPr>
          </a:p>
          <a:p>
            <a:pPr algn="just" eaLnBrk="1" hangingPunct="1">
              <a:lnSpc>
                <a:spcPct val="80000"/>
              </a:lnSpc>
            </a:pPr>
            <a:r>
              <a:rPr lang="en-US" sz="2000" smtClean="0">
                <a:latin typeface="Arial" charset="0"/>
              </a:rPr>
              <a:t>Such detectors are manufactured by the MSA.</a:t>
            </a:r>
          </a:p>
          <a:p>
            <a:pPr algn="just" eaLnBrk="1" hangingPunct="1">
              <a:lnSpc>
                <a:spcPct val="80000"/>
              </a:lnSpc>
              <a:buFontTx/>
              <a:buNone/>
            </a:pPr>
            <a:endParaRPr lang="en-US" sz="2000" b="1" smtClean="0">
              <a:latin typeface="Arial" charset="0"/>
            </a:endParaRPr>
          </a:p>
          <a:p>
            <a:pPr algn="just" eaLnBrk="1" hangingPunct="1">
              <a:lnSpc>
                <a:spcPct val="80000"/>
              </a:lnSpc>
            </a:pPr>
            <a:r>
              <a:rPr lang="en-US" sz="2000" smtClean="0">
                <a:latin typeface="Arial" charset="0"/>
              </a:rPr>
              <a:t>Like portable CO indicators, these are self-contained battery-powered solid-state instruments using an electrochemical polarographic cell for their operation. </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They provide direct readings as well as audible and visual alarms if concentrations exceed present limits on the low and high ranges.</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The measuring ranges are 0 to 20 and 0 to 100 ppm H</a:t>
            </a:r>
            <a:r>
              <a:rPr lang="en-US" sz="2000" baseline="-25000" smtClean="0">
                <a:latin typeface="Arial" charset="0"/>
              </a:rPr>
              <a:t>2</a:t>
            </a:r>
            <a:r>
              <a:rPr lang="en-US" sz="2000" smtClean="0">
                <a:latin typeface="Arial" charset="0"/>
              </a:rPr>
              <a:t>S in air with a min. detectable conc. of 0.5 ppm.</a:t>
            </a:r>
          </a:p>
          <a:p>
            <a:pPr algn="just" eaLnBrk="1" hangingPunct="1">
              <a:lnSpc>
                <a:spcPct val="80000"/>
              </a:lnSpc>
            </a:pPr>
            <a:endParaRPr lang="en-US" sz="2000" smtClean="0">
              <a:latin typeface="Arial" charset="0"/>
            </a:endParaRPr>
          </a:p>
          <a:p>
            <a:pPr algn="just" eaLnBrk="1" hangingPunct="1">
              <a:lnSpc>
                <a:spcPct val="80000"/>
              </a:lnSpc>
            </a:pPr>
            <a:r>
              <a:rPr lang="en-US" sz="2000" smtClean="0">
                <a:latin typeface="Arial" charset="0"/>
              </a:rPr>
              <a:t>A small pump draws a sample of air which is analyzed for H</a:t>
            </a:r>
            <a:r>
              <a:rPr lang="en-US" sz="2000" baseline="-25000" smtClean="0">
                <a:latin typeface="Arial" charset="0"/>
              </a:rPr>
              <a:t>2</a:t>
            </a:r>
            <a:r>
              <a:rPr lang="en-US" sz="2000" smtClean="0">
                <a:latin typeface="Arial" charset="0"/>
              </a:rPr>
              <a:t>S. </a:t>
            </a:r>
          </a:p>
          <a:p>
            <a:pPr algn="just" eaLnBrk="1" hangingPunct="1">
              <a:lnSpc>
                <a:spcPct val="80000"/>
              </a:lnSpc>
            </a:pPr>
            <a:endParaRPr lang="en-US" sz="2000" smtClean="0">
              <a:latin typeface="Arial" charset="0"/>
            </a:endParaRPr>
          </a:p>
          <a:p>
            <a:pPr algn="just" eaLnBrk="1" hangingPunct="1">
              <a:lnSpc>
                <a:spcPct val="80000"/>
              </a:lnSpc>
              <a:buFontTx/>
              <a:buNone/>
            </a:pPr>
            <a:endParaRPr lang="en-IN" sz="2000" smtClean="0">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0" y="0"/>
            <a:ext cx="9144000" cy="6858000"/>
          </a:xfrm>
        </p:spPr>
        <p:txBody>
          <a:bodyPr/>
          <a:lstStyle/>
          <a:p>
            <a:pPr algn="ctr" eaLnBrk="1" hangingPunct="1">
              <a:lnSpc>
                <a:spcPct val="90000"/>
              </a:lnSpc>
              <a:buFontTx/>
              <a:buNone/>
            </a:pPr>
            <a:endParaRPr lang="en-US" sz="2000" b="1" smtClean="0">
              <a:latin typeface="Arial" charset="0"/>
            </a:endParaRPr>
          </a:p>
          <a:p>
            <a:pPr algn="ctr" eaLnBrk="1" hangingPunct="1">
              <a:lnSpc>
                <a:spcPct val="90000"/>
              </a:lnSpc>
              <a:buFontTx/>
              <a:buNone/>
            </a:pPr>
            <a:r>
              <a:rPr lang="en-US" sz="2000" b="1" smtClean="0">
                <a:latin typeface="Arial" charset="0"/>
              </a:rPr>
              <a:t>NITROUS FUMES (OXIDES OF NITROGEN), NO</a:t>
            </a:r>
            <a:r>
              <a:rPr lang="en-US" sz="2000" b="1" baseline="-25000" smtClean="0">
                <a:latin typeface="Arial" charset="0"/>
              </a:rPr>
              <a:t>X</a:t>
            </a:r>
          </a:p>
          <a:p>
            <a:pPr algn="ctr" eaLnBrk="1" hangingPunct="1">
              <a:lnSpc>
                <a:spcPct val="90000"/>
              </a:lnSpc>
              <a:buFontTx/>
              <a:buNone/>
            </a:pPr>
            <a:endParaRPr lang="en-US" sz="2000" b="1" baseline="-25000" smtClean="0">
              <a:latin typeface="Arial" charset="0"/>
            </a:endParaRPr>
          </a:p>
          <a:p>
            <a:pPr algn="just" eaLnBrk="1" hangingPunct="1">
              <a:lnSpc>
                <a:spcPct val="90000"/>
              </a:lnSpc>
            </a:pPr>
            <a:r>
              <a:rPr lang="en-US" sz="2000" smtClean="0">
                <a:latin typeface="Arial" charset="0"/>
              </a:rPr>
              <a:t>N2 is physiologically inert; however, under certain conditions it forms several oxides, some of which are extremely toxic.</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There are six oxides of N2. These are NO, NO2, N2O, N2O3, N2O4, N2O5.</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N2O5 (Unstable white crystalline solid)</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NO (Nitric Oxide), NO2 (Nitrogen dioxide), N2O4 (Nitrogen tetroxide) are having a biting and chocking smell.</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They are yellow to reddish-brown in colour and have a smell of blasting powder fumes.</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They are easily dissolved by the moisture in mine air.</a:t>
            </a:r>
          </a:p>
          <a:p>
            <a:pPr algn="just" eaLnBrk="1" hangingPunct="1">
              <a:lnSpc>
                <a:spcPct val="90000"/>
              </a:lnSpc>
            </a:pPr>
            <a:endParaRPr lang="en-US" sz="2000" smtClean="0">
              <a:latin typeface="Arial" charset="0"/>
            </a:endParaRPr>
          </a:p>
          <a:p>
            <a:pPr algn="just" eaLnBrk="1" hangingPunct="1">
              <a:lnSpc>
                <a:spcPct val="90000"/>
              </a:lnSpc>
            </a:pPr>
            <a:r>
              <a:rPr lang="en-GB" sz="2000" b="1" smtClean="0">
                <a:solidFill>
                  <a:srgbClr val="CC3300"/>
                </a:solidFill>
                <a:latin typeface="Arial" charset="0"/>
              </a:rPr>
              <a:t>Nitrogen dioxide (NO2) is the most toxic of these oxides of </a:t>
            </a:r>
            <a:r>
              <a:rPr lang="en-US" sz="2000" b="1" smtClean="0">
                <a:solidFill>
                  <a:srgbClr val="CC3300"/>
                </a:solidFill>
                <a:latin typeface="Arial" charset="0"/>
              </a:rPr>
              <a:t>N2</a:t>
            </a:r>
            <a:r>
              <a:rPr lang="en-GB" sz="2000" b="1" smtClean="0">
                <a:solidFill>
                  <a:srgbClr val="CC3300"/>
                </a:solidFill>
                <a:latin typeface="Arial" charset="0"/>
              </a:rPr>
              <a:t>.</a:t>
            </a:r>
          </a:p>
          <a:p>
            <a:pPr algn="just" eaLnBrk="1" hangingPunct="1">
              <a:lnSpc>
                <a:spcPct val="90000"/>
              </a:lnSpc>
            </a:pPr>
            <a:endParaRPr lang="en-IN" sz="2000" b="1" smtClean="0">
              <a:solidFill>
                <a:srgbClr val="CC3300"/>
              </a:solidFill>
              <a:latin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0" y="0"/>
            <a:ext cx="9144000" cy="6858000"/>
          </a:xfrm>
        </p:spPr>
        <p:txBody>
          <a:bodyPr/>
          <a:lstStyle/>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r>
              <a:rPr lang="en-US" sz="2000" smtClean="0">
                <a:latin typeface="Arial" charset="0"/>
              </a:rPr>
              <a:t>Original product is NO, quickly combines with O2 to form red fumes of nitrogen dioxide (NO2) – this has got pungent smell like fuming nitric acid.</a:t>
            </a:r>
          </a:p>
          <a:p>
            <a:pPr algn="just" eaLnBrk="1" hangingPunct="1"/>
            <a:endParaRPr lang="en-US" sz="2000" smtClean="0">
              <a:latin typeface="Arial" charset="0"/>
            </a:endParaRPr>
          </a:p>
          <a:p>
            <a:pPr algn="just" eaLnBrk="1" hangingPunct="1"/>
            <a:r>
              <a:rPr lang="en-US" sz="2000" smtClean="0">
                <a:latin typeface="Arial" charset="0"/>
              </a:rPr>
              <a:t>As NO2 cools down, it is slowly converted into colourless nitrogen tetroxide (N2O4)</a:t>
            </a:r>
          </a:p>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endParaRPr lang="en-US" sz="2000" smtClean="0">
              <a:latin typeface="Arial" charset="0"/>
            </a:endParaRPr>
          </a:p>
          <a:p>
            <a:pPr algn="just" eaLnBrk="1" hangingPunct="1"/>
            <a:r>
              <a:rPr lang="en-US" sz="2000" smtClean="0">
                <a:latin typeface="Arial" charset="0"/>
              </a:rPr>
              <a:t>Out of nitrous fumes, NO2 is most prisonous. NO is also poisonous, but less poisonous than NO2.</a:t>
            </a:r>
          </a:p>
          <a:p>
            <a:pPr algn="just" eaLnBrk="1" hangingPunct="1"/>
            <a:endParaRPr lang="en-US" sz="2000" smtClean="0">
              <a:latin typeface="Arial" charset="0"/>
            </a:endParaRPr>
          </a:p>
          <a:p>
            <a:pPr algn="just" eaLnBrk="1" hangingPunct="1"/>
            <a:r>
              <a:rPr lang="en-US" sz="2000" smtClean="0">
                <a:latin typeface="Arial" charset="0"/>
              </a:rPr>
              <a:t>N2O5 is unstable crystalline solid – readily decomposes into O2 and NO2</a:t>
            </a:r>
          </a:p>
          <a:p>
            <a:pPr algn="just" eaLnBrk="1" hangingPunct="1">
              <a:buFontTx/>
              <a:buNone/>
            </a:pPr>
            <a:r>
              <a:rPr lang="en-US" sz="2000" smtClean="0">
                <a:latin typeface="Arial" charset="0"/>
              </a:rPr>
              <a:t>		</a:t>
            </a:r>
          </a:p>
          <a:p>
            <a:pPr algn="ctr" eaLnBrk="1" hangingPunct="1">
              <a:buFontTx/>
              <a:buNone/>
            </a:pPr>
            <a:r>
              <a:rPr lang="en-US" sz="2000" smtClean="0">
                <a:latin typeface="Arial" charset="0"/>
              </a:rPr>
              <a:t>2N2O5 </a:t>
            </a:r>
            <a:r>
              <a:rPr lang="en-US" sz="2000" smtClean="0">
                <a:latin typeface="Arial" charset="0"/>
                <a:sym typeface="Symbol" pitchFamily="18" charset="2"/>
              </a:rPr>
              <a:t>4NO2 + O2</a:t>
            </a:r>
          </a:p>
          <a:p>
            <a:pPr algn="just" eaLnBrk="1" hangingPunct="1"/>
            <a:endParaRPr lang="en-IN" sz="2000" smtClean="0">
              <a:latin typeface="Arial" charset="0"/>
            </a:endParaRPr>
          </a:p>
        </p:txBody>
      </p:sp>
      <p:graphicFrame>
        <p:nvGraphicFramePr>
          <p:cNvPr id="1026" name="Object 7"/>
          <p:cNvGraphicFramePr>
            <a:graphicFrameLocks noChangeAspect="1"/>
          </p:cNvGraphicFramePr>
          <p:nvPr>
            <p:ph sz="half" idx="2"/>
          </p:nvPr>
        </p:nvGraphicFramePr>
        <p:xfrm>
          <a:off x="1979613" y="2640013"/>
          <a:ext cx="5113337" cy="860425"/>
        </p:xfrm>
        <a:graphic>
          <a:graphicData uri="http://schemas.openxmlformats.org/presentationml/2006/ole">
            <p:oleObj spid="_x0000_s1026" name="Equation" r:id="rId3" imgW="2717640" imgH="457200" progId="Equation.3">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0" y="0"/>
            <a:ext cx="9144000" cy="6858000"/>
          </a:xfrm>
        </p:spPr>
        <p:txBody>
          <a:bodyPr/>
          <a:lstStyle/>
          <a:p>
            <a:pPr marL="609600" indent="-609600" algn="just" eaLnBrk="1" hangingPunct="1">
              <a:lnSpc>
                <a:spcPct val="80000"/>
              </a:lnSpc>
              <a:buFontTx/>
              <a:buNone/>
            </a:pPr>
            <a:endParaRPr lang="en-US" sz="1800" b="1" smtClean="0">
              <a:latin typeface="Arial" charset="0"/>
            </a:endParaRPr>
          </a:p>
          <a:p>
            <a:pPr marL="609600" indent="-609600" algn="just" eaLnBrk="1" hangingPunct="1">
              <a:lnSpc>
                <a:spcPct val="80000"/>
              </a:lnSpc>
              <a:buFontTx/>
              <a:buNone/>
            </a:pPr>
            <a:r>
              <a:rPr lang="en-US" sz="1800" b="1" smtClean="0">
                <a:latin typeface="Arial" charset="0"/>
              </a:rPr>
              <a:t>SOURCES OF NITROUS FUMES MINES</a:t>
            </a:r>
          </a:p>
          <a:p>
            <a:pPr marL="609600" indent="-609600" algn="just" eaLnBrk="1" hangingPunct="1">
              <a:lnSpc>
                <a:spcPct val="80000"/>
              </a:lnSpc>
              <a:buFontTx/>
              <a:buNone/>
            </a:pPr>
            <a:endParaRPr lang="en-US" sz="1800" b="1" smtClean="0">
              <a:latin typeface="Arial" charset="0"/>
            </a:endParaRPr>
          </a:p>
          <a:p>
            <a:pPr marL="609600" indent="-609600" algn="just" eaLnBrk="1" hangingPunct="1">
              <a:lnSpc>
                <a:spcPct val="80000"/>
              </a:lnSpc>
            </a:pPr>
            <a:r>
              <a:rPr lang="en-US" sz="1800" smtClean="0">
                <a:latin typeface="Arial" charset="0"/>
              </a:rPr>
              <a:t>Nitrous fumes are formed during blasting by high explosives such as gelatine dynamite due to incomplete detonation. </a:t>
            </a:r>
          </a:p>
          <a:p>
            <a:pPr marL="609600" indent="-609600" algn="just" eaLnBrk="1" hangingPunct="1">
              <a:lnSpc>
                <a:spcPct val="80000"/>
              </a:lnSpc>
            </a:pPr>
            <a:endParaRPr lang="en-US" sz="1800" b="1" smtClean="0">
              <a:latin typeface="Arial" charset="0"/>
            </a:endParaRPr>
          </a:p>
          <a:p>
            <a:pPr marL="609600" indent="-609600" algn="just" eaLnBrk="1" hangingPunct="1">
              <a:lnSpc>
                <a:spcPct val="80000"/>
              </a:lnSpc>
            </a:pPr>
            <a:r>
              <a:rPr lang="en-US" sz="1800" b="1" smtClean="0">
                <a:latin typeface="Arial" charset="0"/>
              </a:rPr>
              <a:t>Explosives:</a:t>
            </a:r>
            <a:r>
              <a:rPr lang="en-US" sz="1800" smtClean="0">
                <a:latin typeface="Arial" charset="0"/>
              </a:rPr>
              <a:t> When explosives containing NG undergo combustion instead of detonations as may occur with weak detonators</a:t>
            </a:r>
          </a:p>
          <a:p>
            <a:pPr marL="609600" indent="-609600" algn="just" eaLnBrk="1" hangingPunct="1">
              <a:lnSpc>
                <a:spcPct val="80000"/>
              </a:lnSpc>
            </a:pPr>
            <a:endParaRPr lang="en-US" sz="1800" smtClean="0">
              <a:latin typeface="Arial" charset="0"/>
            </a:endParaRPr>
          </a:p>
          <a:p>
            <a:pPr marL="990600" lvl="1" indent="-533400" algn="just" eaLnBrk="1" hangingPunct="1">
              <a:lnSpc>
                <a:spcPct val="80000"/>
              </a:lnSpc>
              <a:buFontTx/>
              <a:buNone/>
            </a:pPr>
            <a:r>
              <a:rPr lang="en-US" sz="1800" smtClean="0">
                <a:latin typeface="Arial" charset="0"/>
              </a:rPr>
              <a:t>NG explosives with oxygen imbalance: an excess of O2 produces nitrous fumes and an deficiency of O2 produces CO.</a:t>
            </a:r>
          </a:p>
          <a:p>
            <a:pPr marL="609600" indent="-609600" algn="just" eaLnBrk="1" hangingPunct="1">
              <a:lnSpc>
                <a:spcPct val="80000"/>
              </a:lnSpc>
            </a:pPr>
            <a:endParaRPr lang="en-US" sz="1800" smtClean="0">
              <a:latin typeface="Arial" charset="0"/>
            </a:endParaRPr>
          </a:p>
          <a:p>
            <a:pPr marL="609600" indent="-609600" algn="just" eaLnBrk="1" hangingPunct="1">
              <a:lnSpc>
                <a:spcPct val="80000"/>
              </a:lnSpc>
            </a:pPr>
            <a:r>
              <a:rPr lang="en-US" sz="1800" smtClean="0">
                <a:latin typeface="Arial" charset="0"/>
              </a:rPr>
              <a:t>They tend to settle in the freshly blasted and dry muck pile, being about </a:t>
            </a:r>
            <a:r>
              <a:rPr lang="en-US" sz="1800" b="1" smtClean="0">
                <a:solidFill>
                  <a:srgbClr val="CC3300"/>
                </a:solidFill>
                <a:latin typeface="Arial" charset="0"/>
              </a:rPr>
              <a:t>1.5 times heavier than air</a:t>
            </a:r>
            <a:r>
              <a:rPr lang="en-US" sz="1800" smtClean="0">
                <a:latin typeface="Arial" charset="0"/>
              </a:rPr>
              <a:t> and released when muck pile is disturbed posing a hazard to the loader operator.</a:t>
            </a:r>
          </a:p>
          <a:p>
            <a:pPr marL="609600" indent="-609600" algn="just" eaLnBrk="1" hangingPunct="1">
              <a:lnSpc>
                <a:spcPct val="80000"/>
              </a:lnSpc>
            </a:pPr>
            <a:endParaRPr lang="en-US" sz="1800" smtClean="0">
              <a:latin typeface="Arial" charset="0"/>
            </a:endParaRPr>
          </a:p>
          <a:p>
            <a:pPr marL="609600" indent="-609600" algn="just" eaLnBrk="1" hangingPunct="1">
              <a:lnSpc>
                <a:spcPct val="80000"/>
              </a:lnSpc>
            </a:pPr>
            <a:r>
              <a:rPr lang="en-US" sz="1800" smtClean="0">
                <a:latin typeface="Arial" charset="0"/>
              </a:rPr>
              <a:t>Nitrous fumes are also produced during the combustion process inside the cylinders of a diesel engine.</a:t>
            </a:r>
          </a:p>
          <a:p>
            <a:pPr marL="609600" indent="-609600" algn="just" eaLnBrk="1" hangingPunct="1">
              <a:lnSpc>
                <a:spcPct val="80000"/>
              </a:lnSpc>
            </a:pPr>
            <a:endParaRPr lang="en-US" sz="1800" smtClean="0">
              <a:latin typeface="Arial" charset="0"/>
            </a:endParaRPr>
          </a:p>
          <a:p>
            <a:pPr marL="990600" lvl="1" indent="-533400" algn="just" eaLnBrk="1" hangingPunct="1">
              <a:lnSpc>
                <a:spcPct val="80000"/>
              </a:lnSpc>
            </a:pPr>
            <a:endParaRPr lang="en-US" sz="1800" smtClean="0">
              <a:latin typeface="Arial" charset="0"/>
            </a:endParaRPr>
          </a:p>
          <a:p>
            <a:pPr marL="609600" indent="-609600" algn="just" eaLnBrk="1" hangingPunct="1">
              <a:lnSpc>
                <a:spcPct val="80000"/>
              </a:lnSpc>
            </a:pPr>
            <a:r>
              <a:rPr lang="en-US" sz="1800" smtClean="0">
                <a:latin typeface="Arial" charset="0"/>
              </a:rPr>
              <a:t>Diesel Loco: In small quantities in exhaust fumes of diesel loco.</a:t>
            </a:r>
          </a:p>
          <a:p>
            <a:pPr marL="609600" indent="-609600" algn="just" eaLnBrk="1" hangingPunct="1">
              <a:lnSpc>
                <a:spcPct val="80000"/>
              </a:lnSpc>
            </a:pPr>
            <a:endParaRPr lang="en-US" sz="1800" smtClean="0">
              <a:latin typeface="Arial" charset="0"/>
            </a:endParaRPr>
          </a:p>
          <a:p>
            <a:pPr marL="609600" indent="-609600" algn="just" eaLnBrk="1" hangingPunct="1">
              <a:lnSpc>
                <a:spcPct val="80000"/>
              </a:lnSpc>
            </a:pPr>
            <a:r>
              <a:rPr lang="en-US" sz="1800" smtClean="0">
                <a:latin typeface="Arial" charset="0"/>
              </a:rPr>
              <a:t>Shafts and Tunnels: Shafts and tunnels where heavy shot firing takes place in a confined space.</a:t>
            </a:r>
          </a:p>
          <a:p>
            <a:pPr marL="609600" indent="-609600" algn="just" eaLnBrk="1" hangingPunct="1">
              <a:lnSpc>
                <a:spcPct val="80000"/>
              </a:lnSpc>
            </a:pPr>
            <a:endParaRPr lang="en-US" sz="1800" smtClean="0">
              <a:latin typeface="Arial" charset="0"/>
            </a:endParaRPr>
          </a:p>
          <a:p>
            <a:pPr marL="609600" indent="-609600" algn="just" eaLnBrk="1" hangingPunct="1">
              <a:lnSpc>
                <a:spcPct val="80000"/>
              </a:lnSpc>
            </a:pPr>
            <a:endParaRPr lang="en-IN" sz="1800" smtClean="0">
              <a:latin typeface="Arial"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0" y="0"/>
            <a:ext cx="9144000" cy="6858000"/>
          </a:xfrm>
        </p:spPr>
        <p:txBody>
          <a:bodyPr/>
          <a:lstStyle/>
          <a:p>
            <a:pPr marL="609600" indent="-609600" algn="just" eaLnBrk="1" hangingPunct="1">
              <a:lnSpc>
                <a:spcPct val="80000"/>
              </a:lnSpc>
              <a:buFontTx/>
              <a:buNone/>
            </a:pPr>
            <a:endParaRPr lang="en-US" sz="2000" b="1" smtClean="0">
              <a:latin typeface="Arial" charset="0"/>
            </a:endParaRPr>
          </a:p>
          <a:p>
            <a:pPr marL="609600" indent="-609600" algn="just" eaLnBrk="1" hangingPunct="1">
              <a:lnSpc>
                <a:spcPct val="80000"/>
              </a:lnSpc>
              <a:buFontTx/>
              <a:buNone/>
            </a:pPr>
            <a:r>
              <a:rPr lang="en-US" sz="2000" b="1" smtClean="0">
                <a:latin typeface="Arial" charset="0"/>
              </a:rPr>
              <a:t>Physiological Properties:</a:t>
            </a:r>
          </a:p>
          <a:p>
            <a:pPr marL="609600" indent="-609600" algn="just" eaLnBrk="1" hangingPunct="1">
              <a:lnSpc>
                <a:spcPct val="80000"/>
              </a:lnSpc>
              <a:buFontTx/>
              <a:buNone/>
            </a:pPr>
            <a:endParaRPr lang="en-US" sz="2000" b="1" smtClean="0">
              <a:latin typeface="Arial" charset="0"/>
            </a:endParaRPr>
          </a:p>
          <a:p>
            <a:pPr marL="609600" indent="-609600" algn="just" eaLnBrk="1" hangingPunct="1">
              <a:lnSpc>
                <a:spcPct val="80000"/>
              </a:lnSpc>
            </a:pPr>
            <a:r>
              <a:rPr lang="en-US" sz="2000" smtClean="0">
                <a:latin typeface="Arial" charset="0"/>
              </a:rPr>
              <a:t>Nitrous fumes are highly poisonous and 7 to 10 times more toxic than CO.</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Nitrogen dioxide (NO2) is 5 times more toxic than nitric oxide (NO).</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NO2 combines with the hemoglobin of the blood about 300,000 times more readily than O2 to form an extremely stable compound thereby quickly reducing the O2-carrying capacity of the blood.</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solidFill>
                  <a:srgbClr val="CC3300"/>
                </a:solidFill>
                <a:latin typeface="Arial" charset="0"/>
              </a:rPr>
              <a:t>Threshold limit value of NO2 is given as 5 ppm as per DGMS circular.</a:t>
            </a:r>
          </a:p>
          <a:p>
            <a:pPr marL="609600" indent="-609600" algn="just" eaLnBrk="1" hangingPunct="1">
              <a:lnSpc>
                <a:spcPct val="80000"/>
              </a:lnSpc>
            </a:pPr>
            <a:endParaRPr lang="en-US" sz="2000" smtClean="0">
              <a:solidFill>
                <a:srgbClr val="CC3300"/>
              </a:solidFill>
              <a:latin typeface="Arial" charset="0"/>
            </a:endParaRPr>
          </a:p>
          <a:p>
            <a:pPr marL="609600" indent="-609600" algn="just" eaLnBrk="1" hangingPunct="1">
              <a:lnSpc>
                <a:spcPct val="80000"/>
              </a:lnSpc>
            </a:pPr>
            <a:r>
              <a:rPr lang="en-US" sz="2000" smtClean="0">
                <a:latin typeface="Arial" charset="0"/>
              </a:rPr>
              <a:t>Even at low concs. (10-20 ppm) NO2 exerts corrosive effect on lung tissues. </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As NO2 is fairly soluble in water forming nitric acid, the moist air-passages of the nose, throat, and lungs are irritated immediately.</a:t>
            </a:r>
          </a:p>
          <a:p>
            <a:pPr marL="609600" indent="-609600" algn="just" eaLnBrk="1" hangingPunct="1">
              <a:lnSpc>
                <a:spcPct val="80000"/>
              </a:lnSpc>
            </a:pPr>
            <a:endParaRPr lang="en-US" sz="2000" smtClean="0">
              <a:latin typeface="Arial" charset="0"/>
            </a:endParaRPr>
          </a:p>
          <a:p>
            <a:pPr marL="609600" indent="-609600" eaLnBrk="1" hangingPunct="1">
              <a:lnSpc>
                <a:spcPct val="80000"/>
              </a:lnSpc>
            </a:pPr>
            <a:r>
              <a:rPr lang="en-US" sz="2000" smtClean="0">
                <a:latin typeface="Arial" charset="0"/>
              </a:rPr>
              <a:t>Men affected by nitrous fumes show immediate symptoms of cough, nausea, choking, perspiration and headache, but later develop serious bronchial troubles such as bronchitis which may prove fatal within 48 hrs.</a:t>
            </a:r>
          </a:p>
          <a:p>
            <a:pPr marL="609600" indent="-609600" algn="just" eaLnBrk="1" hangingPunct="1">
              <a:lnSpc>
                <a:spcPct val="80000"/>
              </a:lnSpc>
            </a:pPr>
            <a:endParaRPr lang="en-US" sz="2000" smtClean="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0" y="0"/>
            <a:ext cx="9144000" cy="6858000"/>
          </a:xfrm>
        </p:spPr>
        <p:txBody>
          <a:bodyPr/>
          <a:lstStyle/>
          <a:p>
            <a:pPr algn="ctr" eaLnBrk="1" hangingPunct="1">
              <a:buFontTx/>
              <a:buNone/>
            </a:pPr>
            <a:r>
              <a:rPr lang="en-US" sz="2400" b="1" u="sng" smtClean="0"/>
              <a:t>MINE GASES</a:t>
            </a:r>
          </a:p>
          <a:p>
            <a:pPr algn="just" eaLnBrk="1" hangingPunct="1">
              <a:buFontTx/>
              <a:buNone/>
            </a:pPr>
            <a:endParaRPr lang="en-US" sz="2400" b="1" u="sng" smtClean="0"/>
          </a:p>
          <a:p>
            <a:pPr algn="just" eaLnBrk="1" hangingPunct="1">
              <a:lnSpc>
                <a:spcPct val="150000"/>
              </a:lnSpc>
              <a:buFontTx/>
              <a:buNone/>
            </a:pPr>
            <a:r>
              <a:rPr lang="en-IN" sz="2000" b="1" smtClean="0"/>
              <a:t>In addition to O</a:t>
            </a:r>
            <a:r>
              <a:rPr lang="en-IN" sz="2000" b="1" baseline="-25000" smtClean="0"/>
              <a:t>2</a:t>
            </a:r>
            <a:r>
              <a:rPr lang="en-IN" sz="2000" b="1" smtClean="0"/>
              <a:t> and N</a:t>
            </a:r>
            <a:r>
              <a:rPr lang="en-IN" sz="2000" b="1" baseline="-25000" smtClean="0"/>
              <a:t>2</a:t>
            </a:r>
            <a:r>
              <a:rPr lang="en-IN" sz="2000" b="1" smtClean="0"/>
              <a:t>, the underground atmosphere contains small amounts of other gases, namely, </a:t>
            </a:r>
          </a:p>
          <a:p>
            <a:pPr algn="just" eaLnBrk="1" hangingPunct="1">
              <a:lnSpc>
                <a:spcPct val="150000"/>
              </a:lnSpc>
              <a:buFontTx/>
              <a:buNone/>
            </a:pPr>
            <a:endParaRPr lang="en-IN" sz="2000" b="1" smtClean="0"/>
          </a:p>
          <a:p>
            <a:pPr lvl="1" algn="just" eaLnBrk="1" hangingPunct="1">
              <a:lnSpc>
                <a:spcPct val="150000"/>
              </a:lnSpc>
            </a:pPr>
            <a:r>
              <a:rPr lang="en-IN" sz="2000" smtClean="0"/>
              <a:t>Methane (CH</a:t>
            </a:r>
            <a:r>
              <a:rPr lang="en-IN" sz="2000" baseline="-25000" smtClean="0"/>
              <a:t>4</a:t>
            </a:r>
            <a:r>
              <a:rPr lang="en-IN" sz="2000" smtClean="0"/>
              <a:t>), </a:t>
            </a:r>
          </a:p>
          <a:p>
            <a:pPr lvl="1" algn="just" eaLnBrk="1" hangingPunct="1">
              <a:lnSpc>
                <a:spcPct val="150000"/>
              </a:lnSpc>
            </a:pPr>
            <a:r>
              <a:rPr lang="en-IN" sz="2000" smtClean="0"/>
              <a:t>Carbon dioxide</a:t>
            </a:r>
            <a:r>
              <a:rPr lang="en-US" sz="2000" smtClean="0"/>
              <a:t> (CO</a:t>
            </a:r>
            <a:r>
              <a:rPr lang="en-US" sz="2000" baseline="-25000" smtClean="0"/>
              <a:t>2</a:t>
            </a:r>
            <a:r>
              <a:rPr lang="en-US" sz="2000" smtClean="0"/>
              <a:t>),</a:t>
            </a:r>
            <a:endParaRPr lang="en-IN" sz="2000" smtClean="0"/>
          </a:p>
          <a:p>
            <a:pPr lvl="1" algn="just" eaLnBrk="1" hangingPunct="1">
              <a:lnSpc>
                <a:spcPct val="150000"/>
              </a:lnSpc>
            </a:pPr>
            <a:r>
              <a:rPr lang="en-IN" sz="2000" smtClean="0"/>
              <a:t>Carbon monoxide (CO),</a:t>
            </a:r>
          </a:p>
          <a:p>
            <a:pPr lvl="1" algn="just" eaLnBrk="1" hangingPunct="1">
              <a:lnSpc>
                <a:spcPct val="150000"/>
              </a:lnSpc>
            </a:pPr>
            <a:r>
              <a:rPr lang="en-IN" sz="2000" smtClean="0"/>
              <a:t> Unburned hydrocarbons, </a:t>
            </a:r>
          </a:p>
          <a:p>
            <a:pPr lvl="1" algn="just" eaLnBrk="1" hangingPunct="1">
              <a:lnSpc>
                <a:spcPct val="150000"/>
              </a:lnSpc>
            </a:pPr>
            <a:r>
              <a:rPr lang="en-IN" sz="2000" smtClean="0"/>
              <a:t>Partially oxidised hydrocarbons (aldehydes), </a:t>
            </a:r>
          </a:p>
          <a:p>
            <a:pPr lvl="1" algn="just" eaLnBrk="1" hangingPunct="1">
              <a:lnSpc>
                <a:spcPct val="150000"/>
              </a:lnSpc>
            </a:pPr>
            <a:r>
              <a:rPr lang="en-IN" sz="2000" smtClean="0"/>
              <a:t>Ammonia, </a:t>
            </a:r>
          </a:p>
          <a:p>
            <a:pPr lvl="1" algn="just" eaLnBrk="1" hangingPunct="1">
              <a:lnSpc>
                <a:spcPct val="150000"/>
              </a:lnSpc>
            </a:pPr>
            <a:r>
              <a:rPr lang="en-IN" sz="2000" smtClean="0"/>
              <a:t>Hydrogen sulphide (H</a:t>
            </a:r>
            <a:r>
              <a:rPr lang="en-IN" sz="2000" baseline="-25000" smtClean="0"/>
              <a:t>2</a:t>
            </a:r>
            <a:r>
              <a:rPr lang="en-IN" sz="2000" smtClean="0"/>
              <a:t>S) and </a:t>
            </a:r>
          </a:p>
          <a:p>
            <a:pPr lvl="1" algn="just" eaLnBrk="1" hangingPunct="1">
              <a:lnSpc>
                <a:spcPct val="150000"/>
              </a:lnSpc>
            </a:pPr>
            <a:r>
              <a:rPr lang="en-IN" sz="2000" smtClean="0"/>
              <a:t>Sulphur dioxide (SO</a:t>
            </a:r>
            <a:r>
              <a:rPr lang="en-IN" sz="2000" baseline="-25000" smtClean="0"/>
              <a:t>2</a:t>
            </a:r>
            <a:r>
              <a:rPr lang="en-IN" sz="2000" smtClean="0"/>
              <a:t>).</a:t>
            </a:r>
          </a:p>
          <a:p>
            <a:pPr algn="just" eaLnBrk="1" hangingPunct="1">
              <a:buFontTx/>
              <a:buNone/>
            </a:pPr>
            <a:endParaRPr lang="en-IN" sz="2000" u="sng"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a:spLocks noGrp="1" noChangeArrowheads="1"/>
          </p:cNvSpPr>
          <p:nvPr>
            <p:ph type="body" idx="1"/>
          </p:nvPr>
        </p:nvSpPr>
        <p:spPr>
          <a:xfrm>
            <a:off x="395288" y="1125538"/>
            <a:ext cx="8229600" cy="574675"/>
          </a:xfrm>
          <a:noFill/>
        </p:spPr>
        <p:txBody>
          <a:bodyPr/>
          <a:lstStyle/>
          <a:p>
            <a:pPr eaLnBrk="1" hangingPunct="1">
              <a:lnSpc>
                <a:spcPct val="80000"/>
              </a:lnSpc>
              <a:spcBef>
                <a:spcPct val="50000"/>
              </a:spcBef>
              <a:buFontTx/>
              <a:buNone/>
            </a:pPr>
            <a:r>
              <a:rPr lang="en-GB" sz="2000" smtClean="0">
                <a:latin typeface="Arial" charset="0"/>
              </a:rPr>
              <a:t>Table: Effects of Exposure to the Toxic Odixes of Nitrogen (Forbes and Grove (1954) and Christensen and Luginbyhl (1975))</a:t>
            </a:r>
          </a:p>
          <a:p>
            <a:pPr eaLnBrk="1" hangingPunct="1">
              <a:lnSpc>
                <a:spcPct val="80000"/>
              </a:lnSpc>
              <a:spcBef>
                <a:spcPct val="50000"/>
              </a:spcBef>
              <a:buFontTx/>
              <a:buNone/>
            </a:pPr>
            <a:endParaRPr lang="en-GB" sz="2000" smtClean="0">
              <a:latin typeface="Arial" charset="0"/>
            </a:endParaRPr>
          </a:p>
        </p:txBody>
      </p:sp>
      <p:grpSp>
        <p:nvGrpSpPr>
          <p:cNvPr id="62467" name="Group 5"/>
          <p:cNvGrpSpPr>
            <a:grpSpLocks/>
          </p:cNvGrpSpPr>
          <p:nvPr/>
        </p:nvGrpSpPr>
        <p:grpSpPr bwMode="auto">
          <a:xfrm>
            <a:off x="179388" y="2060575"/>
            <a:ext cx="8713787" cy="3240088"/>
            <a:chOff x="-3" y="-3"/>
            <a:chExt cx="2957" cy="2476"/>
          </a:xfrm>
        </p:grpSpPr>
        <p:grpSp>
          <p:nvGrpSpPr>
            <p:cNvPr id="62468" name="Group 6"/>
            <p:cNvGrpSpPr>
              <a:grpSpLocks/>
            </p:cNvGrpSpPr>
            <p:nvPr/>
          </p:nvGrpSpPr>
          <p:grpSpPr bwMode="auto">
            <a:xfrm>
              <a:off x="0" y="0"/>
              <a:ext cx="2951" cy="2470"/>
              <a:chOff x="0" y="0"/>
              <a:chExt cx="2951" cy="2470"/>
            </a:xfrm>
          </p:grpSpPr>
          <p:grpSp>
            <p:nvGrpSpPr>
              <p:cNvPr id="62470" name="Group 7"/>
              <p:cNvGrpSpPr>
                <a:grpSpLocks/>
              </p:cNvGrpSpPr>
              <p:nvPr/>
            </p:nvGrpSpPr>
            <p:grpSpPr bwMode="auto">
              <a:xfrm>
                <a:off x="0" y="0"/>
                <a:ext cx="813" cy="500"/>
                <a:chOff x="0" y="0"/>
                <a:chExt cx="813" cy="500"/>
              </a:xfrm>
            </p:grpSpPr>
            <p:sp>
              <p:nvSpPr>
                <p:cNvPr id="62504" name="Rectangle 8"/>
                <p:cNvSpPr>
                  <a:spLocks noChangeArrowheads="1"/>
                </p:cNvSpPr>
                <p:nvPr/>
              </p:nvSpPr>
              <p:spPr bwMode="auto">
                <a:xfrm>
                  <a:off x="43" y="0"/>
                  <a:ext cx="727" cy="500"/>
                </a:xfrm>
                <a:prstGeom prst="rect">
                  <a:avLst/>
                </a:prstGeom>
                <a:noFill/>
                <a:ln w="9525">
                  <a:noFill/>
                  <a:miter lim="800000"/>
                  <a:headEnd/>
                  <a:tailEnd/>
                </a:ln>
              </p:spPr>
              <p:txBody>
                <a:bodyPr/>
                <a:lstStyle/>
                <a:p>
                  <a:r>
                    <a:rPr lang="en-GB" sz="2000">
                      <a:latin typeface="Arial" charset="0"/>
                    </a:rPr>
                    <a:t>Concentration ppm</a:t>
                  </a:r>
                </a:p>
                <a:p>
                  <a:pPr eaLnBrk="0" hangingPunct="0"/>
                  <a:endParaRPr lang="en-GB" sz="2000">
                    <a:latin typeface="Arial" charset="0"/>
                  </a:endParaRPr>
                </a:p>
              </p:txBody>
            </p:sp>
            <p:sp>
              <p:nvSpPr>
                <p:cNvPr id="62505" name="Rectangle 9"/>
                <p:cNvSpPr>
                  <a:spLocks noChangeArrowheads="1"/>
                </p:cNvSpPr>
                <p:nvPr/>
              </p:nvSpPr>
              <p:spPr bwMode="auto">
                <a:xfrm>
                  <a:off x="0" y="0"/>
                  <a:ext cx="813" cy="500"/>
                </a:xfrm>
                <a:prstGeom prst="rect">
                  <a:avLst/>
                </a:prstGeom>
                <a:noFill/>
                <a:ln w="7">
                  <a:solidFill>
                    <a:srgbClr val="A0A0A0"/>
                  </a:solidFill>
                  <a:miter lim="800000"/>
                  <a:headEnd/>
                  <a:tailEnd/>
                </a:ln>
              </p:spPr>
              <p:txBody>
                <a:bodyPr/>
                <a:lstStyle/>
                <a:p>
                  <a:endParaRPr lang="en-US"/>
                </a:p>
              </p:txBody>
            </p:sp>
          </p:grpSp>
          <p:grpSp>
            <p:nvGrpSpPr>
              <p:cNvPr id="62471" name="Group 10"/>
              <p:cNvGrpSpPr>
                <a:grpSpLocks/>
              </p:cNvGrpSpPr>
              <p:nvPr/>
            </p:nvGrpSpPr>
            <p:grpSpPr bwMode="auto">
              <a:xfrm>
                <a:off x="813" y="0"/>
                <a:ext cx="2138" cy="500"/>
                <a:chOff x="813" y="0"/>
                <a:chExt cx="2138" cy="500"/>
              </a:xfrm>
            </p:grpSpPr>
            <p:sp>
              <p:nvSpPr>
                <p:cNvPr id="62502" name="Rectangle 11"/>
                <p:cNvSpPr>
                  <a:spLocks noChangeArrowheads="1"/>
                </p:cNvSpPr>
                <p:nvPr/>
              </p:nvSpPr>
              <p:spPr bwMode="auto">
                <a:xfrm>
                  <a:off x="856" y="0"/>
                  <a:ext cx="2052" cy="500"/>
                </a:xfrm>
                <a:prstGeom prst="rect">
                  <a:avLst/>
                </a:prstGeom>
                <a:noFill/>
                <a:ln w="9525">
                  <a:noFill/>
                  <a:miter lim="800000"/>
                  <a:headEnd/>
                  <a:tailEnd/>
                </a:ln>
              </p:spPr>
              <p:txBody>
                <a:bodyPr/>
                <a:lstStyle/>
                <a:p>
                  <a:pPr algn="ctr"/>
                  <a:r>
                    <a:rPr lang="en-GB" sz="2000">
                      <a:latin typeface="Arial" charset="0"/>
                    </a:rPr>
                    <a:t>Effect</a:t>
                  </a:r>
                </a:p>
                <a:p>
                  <a:pPr algn="ctr" eaLnBrk="0" hangingPunct="0"/>
                  <a:endParaRPr lang="en-GB" sz="2000">
                    <a:latin typeface="Arial" charset="0"/>
                  </a:endParaRPr>
                </a:p>
              </p:txBody>
            </p:sp>
            <p:sp>
              <p:nvSpPr>
                <p:cNvPr id="62503" name="Rectangle 12"/>
                <p:cNvSpPr>
                  <a:spLocks noChangeArrowheads="1"/>
                </p:cNvSpPr>
                <p:nvPr/>
              </p:nvSpPr>
              <p:spPr bwMode="auto">
                <a:xfrm>
                  <a:off x="813" y="0"/>
                  <a:ext cx="2138" cy="500"/>
                </a:xfrm>
                <a:prstGeom prst="rect">
                  <a:avLst/>
                </a:prstGeom>
                <a:noFill/>
                <a:ln w="7">
                  <a:solidFill>
                    <a:srgbClr val="A0A0A0"/>
                  </a:solidFill>
                  <a:miter lim="800000"/>
                  <a:headEnd/>
                  <a:tailEnd/>
                </a:ln>
              </p:spPr>
              <p:txBody>
                <a:bodyPr/>
                <a:lstStyle/>
                <a:p>
                  <a:endParaRPr lang="en-US"/>
                </a:p>
              </p:txBody>
            </p:sp>
          </p:grpSp>
          <p:grpSp>
            <p:nvGrpSpPr>
              <p:cNvPr id="62472" name="Group 13"/>
              <p:cNvGrpSpPr>
                <a:grpSpLocks/>
              </p:cNvGrpSpPr>
              <p:nvPr/>
            </p:nvGrpSpPr>
            <p:grpSpPr bwMode="auto">
              <a:xfrm>
                <a:off x="0" y="500"/>
                <a:ext cx="813" cy="394"/>
                <a:chOff x="0" y="500"/>
                <a:chExt cx="813" cy="394"/>
              </a:xfrm>
            </p:grpSpPr>
            <p:sp>
              <p:nvSpPr>
                <p:cNvPr id="62500" name="Rectangle 14"/>
                <p:cNvSpPr>
                  <a:spLocks noChangeArrowheads="1"/>
                </p:cNvSpPr>
                <p:nvPr/>
              </p:nvSpPr>
              <p:spPr bwMode="auto">
                <a:xfrm>
                  <a:off x="43" y="500"/>
                  <a:ext cx="727" cy="394"/>
                </a:xfrm>
                <a:prstGeom prst="rect">
                  <a:avLst/>
                </a:prstGeom>
                <a:noFill/>
                <a:ln w="9525">
                  <a:noFill/>
                  <a:miter lim="800000"/>
                  <a:headEnd/>
                  <a:tailEnd/>
                </a:ln>
              </p:spPr>
              <p:txBody>
                <a:bodyPr/>
                <a:lstStyle/>
                <a:p>
                  <a:r>
                    <a:rPr lang="en-GB" sz="2000">
                      <a:latin typeface="Arial" charset="0"/>
                    </a:rPr>
                    <a:t>5</a:t>
                  </a:r>
                </a:p>
                <a:p>
                  <a:pPr eaLnBrk="0" hangingPunct="0"/>
                  <a:endParaRPr lang="en-GB" sz="2000">
                    <a:latin typeface="Arial" charset="0"/>
                  </a:endParaRPr>
                </a:p>
              </p:txBody>
            </p:sp>
            <p:sp>
              <p:nvSpPr>
                <p:cNvPr id="62501" name="Rectangle 15"/>
                <p:cNvSpPr>
                  <a:spLocks noChangeArrowheads="1"/>
                </p:cNvSpPr>
                <p:nvPr/>
              </p:nvSpPr>
              <p:spPr bwMode="auto">
                <a:xfrm>
                  <a:off x="0" y="500"/>
                  <a:ext cx="813" cy="394"/>
                </a:xfrm>
                <a:prstGeom prst="rect">
                  <a:avLst/>
                </a:prstGeom>
                <a:noFill/>
                <a:ln w="7">
                  <a:solidFill>
                    <a:srgbClr val="A0A0A0"/>
                  </a:solidFill>
                  <a:miter lim="800000"/>
                  <a:headEnd/>
                  <a:tailEnd/>
                </a:ln>
              </p:spPr>
              <p:txBody>
                <a:bodyPr/>
                <a:lstStyle/>
                <a:p>
                  <a:endParaRPr lang="en-US"/>
                </a:p>
              </p:txBody>
            </p:sp>
          </p:grpSp>
          <p:grpSp>
            <p:nvGrpSpPr>
              <p:cNvPr id="62473" name="Group 16"/>
              <p:cNvGrpSpPr>
                <a:grpSpLocks/>
              </p:cNvGrpSpPr>
              <p:nvPr/>
            </p:nvGrpSpPr>
            <p:grpSpPr bwMode="auto">
              <a:xfrm>
                <a:off x="813" y="500"/>
                <a:ext cx="2138" cy="394"/>
                <a:chOff x="813" y="500"/>
                <a:chExt cx="2138" cy="394"/>
              </a:xfrm>
            </p:grpSpPr>
            <p:sp>
              <p:nvSpPr>
                <p:cNvPr id="62498" name="Rectangle 17"/>
                <p:cNvSpPr>
                  <a:spLocks noChangeArrowheads="1"/>
                </p:cNvSpPr>
                <p:nvPr/>
              </p:nvSpPr>
              <p:spPr bwMode="auto">
                <a:xfrm>
                  <a:off x="856" y="500"/>
                  <a:ext cx="2052" cy="394"/>
                </a:xfrm>
                <a:prstGeom prst="rect">
                  <a:avLst/>
                </a:prstGeom>
                <a:noFill/>
                <a:ln w="9525">
                  <a:noFill/>
                  <a:miter lim="800000"/>
                  <a:headEnd/>
                  <a:tailEnd/>
                </a:ln>
              </p:spPr>
              <p:txBody>
                <a:bodyPr/>
                <a:lstStyle/>
                <a:p>
                  <a:r>
                    <a:rPr lang="en-GB" sz="2000">
                      <a:latin typeface="Arial" charset="0"/>
                    </a:rPr>
                    <a:t>Current TLV</a:t>
                  </a:r>
                </a:p>
                <a:p>
                  <a:pPr eaLnBrk="0" hangingPunct="0"/>
                  <a:endParaRPr lang="en-GB" sz="2000">
                    <a:latin typeface="Arial" charset="0"/>
                  </a:endParaRPr>
                </a:p>
              </p:txBody>
            </p:sp>
            <p:sp>
              <p:nvSpPr>
                <p:cNvPr id="62499" name="Rectangle 18"/>
                <p:cNvSpPr>
                  <a:spLocks noChangeArrowheads="1"/>
                </p:cNvSpPr>
                <p:nvPr/>
              </p:nvSpPr>
              <p:spPr bwMode="auto">
                <a:xfrm>
                  <a:off x="813" y="500"/>
                  <a:ext cx="2138" cy="394"/>
                </a:xfrm>
                <a:prstGeom prst="rect">
                  <a:avLst/>
                </a:prstGeom>
                <a:noFill/>
                <a:ln w="7">
                  <a:solidFill>
                    <a:srgbClr val="A0A0A0"/>
                  </a:solidFill>
                  <a:miter lim="800000"/>
                  <a:headEnd/>
                  <a:tailEnd/>
                </a:ln>
              </p:spPr>
              <p:txBody>
                <a:bodyPr/>
                <a:lstStyle/>
                <a:p>
                  <a:endParaRPr lang="en-US"/>
                </a:p>
              </p:txBody>
            </p:sp>
          </p:grpSp>
          <p:grpSp>
            <p:nvGrpSpPr>
              <p:cNvPr id="62474" name="Group 19"/>
              <p:cNvGrpSpPr>
                <a:grpSpLocks/>
              </p:cNvGrpSpPr>
              <p:nvPr/>
            </p:nvGrpSpPr>
            <p:grpSpPr bwMode="auto">
              <a:xfrm>
                <a:off x="0" y="894"/>
                <a:ext cx="813" cy="394"/>
                <a:chOff x="0" y="894"/>
                <a:chExt cx="813" cy="394"/>
              </a:xfrm>
            </p:grpSpPr>
            <p:sp>
              <p:nvSpPr>
                <p:cNvPr id="62496" name="Rectangle 20"/>
                <p:cNvSpPr>
                  <a:spLocks noChangeArrowheads="1"/>
                </p:cNvSpPr>
                <p:nvPr/>
              </p:nvSpPr>
              <p:spPr bwMode="auto">
                <a:xfrm>
                  <a:off x="43" y="894"/>
                  <a:ext cx="727" cy="394"/>
                </a:xfrm>
                <a:prstGeom prst="rect">
                  <a:avLst/>
                </a:prstGeom>
                <a:noFill/>
                <a:ln w="9525">
                  <a:noFill/>
                  <a:miter lim="800000"/>
                  <a:headEnd/>
                  <a:tailEnd/>
                </a:ln>
              </p:spPr>
              <p:txBody>
                <a:bodyPr/>
                <a:lstStyle/>
                <a:p>
                  <a:r>
                    <a:rPr lang="en-GB" sz="2000">
                      <a:latin typeface="Arial" charset="0"/>
                    </a:rPr>
                    <a:t>60</a:t>
                  </a:r>
                </a:p>
                <a:p>
                  <a:pPr eaLnBrk="0" hangingPunct="0"/>
                  <a:endParaRPr lang="en-GB" sz="2000">
                    <a:latin typeface="Arial" charset="0"/>
                  </a:endParaRPr>
                </a:p>
              </p:txBody>
            </p:sp>
            <p:sp>
              <p:nvSpPr>
                <p:cNvPr id="62497" name="Rectangle 21"/>
                <p:cNvSpPr>
                  <a:spLocks noChangeArrowheads="1"/>
                </p:cNvSpPr>
                <p:nvPr/>
              </p:nvSpPr>
              <p:spPr bwMode="auto">
                <a:xfrm>
                  <a:off x="0" y="894"/>
                  <a:ext cx="813" cy="394"/>
                </a:xfrm>
                <a:prstGeom prst="rect">
                  <a:avLst/>
                </a:prstGeom>
                <a:noFill/>
                <a:ln w="7">
                  <a:solidFill>
                    <a:srgbClr val="A0A0A0"/>
                  </a:solidFill>
                  <a:miter lim="800000"/>
                  <a:headEnd/>
                  <a:tailEnd/>
                </a:ln>
              </p:spPr>
              <p:txBody>
                <a:bodyPr/>
                <a:lstStyle/>
                <a:p>
                  <a:endParaRPr lang="en-US"/>
                </a:p>
              </p:txBody>
            </p:sp>
          </p:grpSp>
          <p:grpSp>
            <p:nvGrpSpPr>
              <p:cNvPr id="62475" name="Group 22"/>
              <p:cNvGrpSpPr>
                <a:grpSpLocks/>
              </p:cNvGrpSpPr>
              <p:nvPr/>
            </p:nvGrpSpPr>
            <p:grpSpPr bwMode="auto">
              <a:xfrm>
                <a:off x="813" y="894"/>
                <a:ext cx="2138" cy="394"/>
                <a:chOff x="813" y="894"/>
                <a:chExt cx="2138" cy="394"/>
              </a:xfrm>
            </p:grpSpPr>
            <p:sp>
              <p:nvSpPr>
                <p:cNvPr id="62494" name="Rectangle 23"/>
                <p:cNvSpPr>
                  <a:spLocks noChangeArrowheads="1"/>
                </p:cNvSpPr>
                <p:nvPr/>
              </p:nvSpPr>
              <p:spPr bwMode="auto">
                <a:xfrm>
                  <a:off x="856" y="894"/>
                  <a:ext cx="2052" cy="394"/>
                </a:xfrm>
                <a:prstGeom prst="rect">
                  <a:avLst/>
                </a:prstGeom>
                <a:noFill/>
                <a:ln w="9525">
                  <a:noFill/>
                  <a:miter lim="800000"/>
                  <a:headEnd/>
                  <a:tailEnd/>
                </a:ln>
              </p:spPr>
              <p:txBody>
                <a:bodyPr/>
                <a:lstStyle/>
                <a:p>
                  <a:r>
                    <a:rPr lang="en-GB" sz="2000">
                      <a:latin typeface="Arial" charset="0"/>
                    </a:rPr>
                    <a:t>Least amount causing immediate throat irritation</a:t>
                  </a:r>
                </a:p>
                <a:p>
                  <a:pPr eaLnBrk="0" hangingPunct="0"/>
                  <a:endParaRPr lang="en-GB" sz="2000">
                    <a:latin typeface="Arial" charset="0"/>
                  </a:endParaRPr>
                </a:p>
              </p:txBody>
            </p:sp>
            <p:sp>
              <p:nvSpPr>
                <p:cNvPr id="62495" name="Rectangle 24"/>
                <p:cNvSpPr>
                  <a:spLocks noChangeArrowheads="1"/>
                </p:cNvSpPr>
                <p:nvPr/>
              </p:nvSpPr>
              <p:spPr bwMode="auto">
                <a:xfrm>
                  <a:off x="813" y="894"/>
                  <a:ext cx="2138" cy="394"/>
                </a:xfrm>
                <a:prstGeom prst="rect">
                  <a:avLst/>
                </a:prstGeom>
                <a:noFill/>
                <a:ln w="7">
                  <a:solidFill>
                    <a:srgbClr val="A0A0A0"/>
                  </a:solidFill>
                  <a:miter lim="800000"/>
                  <a:headEnd/>
                  <a:tailEnd/>
                </a:ln>
              </p:spPr>
              <p:txBody>
                <a:bodyPr/>
                <a:lstStyle/>
                <a:p>
                  <a:endParaRPr lang="en-US"/>
                </a:p>
              </p:txBody>
            </p:sp>
          </p:grpSp>
          <p:grpSp>
            <p:nvGrpSpPr>
              <p:cNvPr id="62476" name="Group 25"/>
              <p:cNvGrpSpPr>
                <a:grpSpLocks/>
              </p:cNvGrpSpPr>
              <p:nvPr/>
            </p:nvGrpSpPr>
            <p:grpSpPr bwMode="auto">
              <a:xfrm>
                <a:off x="0" y="1288"/>
                <a:ext cx="813" cy="394"/>
                <a:chOff x="0" y="1288"/>
                <a:chExt cx="813" cy="394"/>
              </a:xfrm>
            </p:grpSpPr>
            <p:sp>
              <p:nvSpPr>
                <p:cNvPr id="62492" name="Rectangle 26"/>
                <p:cNvSpPr>
                  <a:spLocks noChangeArrowheads="1"/>
                </p:cNvSpPr>
                <p:nvPr/>
              </p:nvSpPr>
              <p:spPr bwMode="auto">
                <a:xfrm>
                  <a:off x="43" y="1288"/>
                  <a:ext cx="727" cy="394"/>
                </a:xfrm>
                <a:prstGeom prst="rect">
                  <a:avLst/>
                </a:prstGeom>
                <a:noFill/>
                <a:ln w="9525">
                  <a:noFill/>
                  <a:miter lim="800000"/>
                  <a:headEnd/>
                  <a:tailEnd/>
                </a:ln>
              </p:spPr>
              <p:txBody>
                <a:bodyPr/>
                <a:lstStyle/>
                <a:p>
                  <a:r>
                    <a:rPr lang="en-GB" sz="2000">
                      <a:latin typeface="Arial" charset="0"/>
                    </a:rPr>
                    <a:t>100</a:t>
                  </a:r>
                </a:p>
                <a:p>
                  <a:pPr eaLnBrk="0" hangingPunct="0"/>
                  <a:endParaRPr lang="en-GB" sz="2000">
                    <a:latin typeface="Arial" charset="0"/>
                  </a:endParaRPr>
                </a:p>
              </p:txBody>
            </p:sp>
            <p:sp>
              <p:nvSpPr>
                <p:cNvPr id="62493" name="Rectangle 27"/>
                <p:cNvSpPr>
                  <a:spLocks noChangeArrowheads="1"/>
                </p:cNvSpPr>
                <p:nvPr/>
              </p:nvSpPr>
              <p:spPr bwMode="auto">
                <a:xfrm>
                  <a:off x="0" y="1288"/>
                  <a:ext cx="813" cy="394"/>
                </a:xfrm>
                <a:prstGeom prst="rect">
                  <a:avLst/>
                </a:prstGeom>
                <a:noFill/>
                <a:ln w="7">
                  <a:solidFill>
                    <a:srgbClr val="A0A0A0"/>
                  </a:solidFill>
                  <a:miter lim="800000"/>
                  <a:headEnd/>
                  <a:tailEnd/>
                </a:ln>
              </p:spPr>
              <p:txBody>
                <a:bodyPr/>
                <a:lstStyle/>
                <a:p>
                  <a:endParaRPr lang="en-US"/>
                </a:p>
              </p:txBody>
            </p:sp>
          </p:grpSp>
          <p:grpSp>
            <p:nvGrpSpPr>
              <p:cNvPr id="62477" name="Group 28"/>
              <p:cNvGrpSpPr>
                <a:grpSpLocks/>
              </p:cNvGrpSpPr>
              <p:nvPr/>
            </p:nvGrpSpPr>
            <p:grpSpPr bwMode="auto">
              <a:xfrm>
                <a:off x="813" y="1288"/>
                <a:ext cx="2138" cy="394"/>
                <a:chOff x="813" y="1288"/>
                <a:chExt cx="2138" cy="394"/>
              </a:xfrm>
            </p:grpSpPr>
            <p:sp>
              <p:nvSpPr>
                <p:cNvPr id="62490" name="Rectangle 29"/>
                <p:cNvSpPr>
                  <a:spLocks noChangeArrowheads="1"/>
                </p:cNvSpPr>
                <p:nvPr/>
              </p:nvSpPr>
              <p:spPr bwMode="auto">
                <a:xfrm>
                  <a:off x="856" y="1288"/>
                  <a:ext cx="2052" cy="394"/>
                </a:xfrm>
                <a:prstGeom prst="rect">
                  <a:avLst/>
                </a:prstGeom>
                <a:noFill/>
                <a:ln w="9525">
                  <a:noFill/>
                  <a:miter lim="800000"/>
                  <a:headEnd/>
                  <a:tailEnd/>
                </a:ln>
              </p:spPr>
              <p:txBody>
                <a:bodyPr/>
                <a:lstStyle/>
                <a:p>
                  <a:r>
                    <a:rPr lang="en-GB" sz="2000">
                      <a:latin typeface="Arial" charset="0"/>
                    </a:rPr>
                    <a:t>Least amount causing coughing</a:t>
                  </a:r>
                </a:p>
                <a:p>
                  <a:pPr eaLnBrk="0" hangingPunct="0"/>
                  <a:endParaRPr lang="en-GB" sz="2000">
                    <a:latin typeface="Arial" charset="0"/>
                  </a:endParaRPr>
                </a:p>
              </p:txBody>
            </p:sp>
            <p:sp>
              <p:nvSpPr>
                <p:cNvPr id="62491" name="Rectangle 30"/>
                <p:cNvSpPr>
                  <a:spLocks noChangeArrowheads="1"/>
                </p:cNvSpPr>
                <p:nvPr/>
              </p:nvSpPr>
              <p:spPr bwMode="auto">
                <a:xfrm>
                  <a:off x="813" y="1288"/>
                  <a:ext cx="2138" cy="394"/>
                </a:xfrm>
                <a:prstGeom prst="rect">
                  <a:avLst/>
                </a:prstGeom>
                <a:noFill/>
                <a:ln w="7">
                  <a:solidFill>
                    <a:srgbClr val="A0A0A0"/>
                  </a:solidFill>
                  <a:miter lim="800000"/>
                  <a:headEnd/>
                  <a:tailEnd/>
                </a:ln>
              </p:spPr>
              <p:txBody>
                <a:bodyPr/>
                <a:lstStyle/>
                <a:p>
                  <a:endParaRPr lang="en-US"/>
                </a:p>
              </p:txBody>
            </p:sp>
          </p:grpSp>
          <p:grpSp>
            <p:nvGrpSpPr>
              <p:cNvPr id="62478" name="Group 31"/>
              <p:cNvGrpSpPr>
                <a:grpSpLocks/>
              </p:cNvGrpSpPr>
              <p:nvPr/>
            </p:nvGrpSpPr>
            <p:grpSpPr bwMode="auto">
              <a:xfrm>
                <a:off x="0" y="1682"/>
                <a:ext cx="813" cy="394"/>
                <a:chOff x="0" y="1682"/>
                <a:chExt cx="813" cy="394"/>
              </a:xfrm>
            </p:grpSpPr>
            <p:sp>
              <p:nvSpPr>
                <p:cNvPr id="62488" name="Rectangle 32"/>
                <p:cNvSpPr>
                  <a:spLocks noChangeArrowheads="1"/>
                </p:cNvSpPr>
                <p:nvPr/>
              </p:nvSpPr>
              <p:spPr bwMode="auto">
                <a:xfrm>
                  <a:off x="43" y="1682"/>
                  <a:ext cx="727" cy="394"/>
                </a:xfrm>
                <a:prstGeom prst="rect">
                  <a:avLst/>
                </a:prstGeom>
                <a:noFill/>
                <a:ln w="9525">
                  <a:noFill/>
                  <a:miter lim="800000"/>
                  <a:headEnd/>
                  <a:tailEnd/>
                </a:ln>
              </p:spPr>
              <p:txBody>
                <a:bodyPr/>
                <a:lstStyle/>
                <a:p>
                  <a:r>
                    <a:rPr lang="en-GB" sz="2000">
                      <a:latin typeface="Arial" charset="0"/>
                    </a:rPr>
                    <a:t>100-150</a:t>
                  </a:r>
                </a:p>
                <a:p>
                  <a:pPr eaLnBrk="0" hangingPunct="0"/>
                  <a:endParaRPr lang="en-GB" sz="2000">
                    <a:latin typeface="Arial" charset="0"/>
                  </a:endParaRPr>
                </a:p>
              </p:txBody>
            </p:sp>
            <p:sp>
              <p:nvSpPr>
                <p:cNvPr id="62489" name="Rectangle 33"/>
                <p:cNvSpPr>
                  <a:spLocks noChangeArrowheads="1"/>
                </p:cNvSpPr>
                <p:nvPr/>
              </p:nvSpPr>
              <p:spPr bwMode="auto">
                <a:xfrm>
                  <a:off x="0" y="1682"/>
                  <a:ext cx="813" cy="394"/>
                </a:xfrm>
                <a:prstGeom prst="rect">
                  <a:avLst/>
                </a:prstGeom>
                <a:noFill/>
                <a:ln w="7">
                  <a:solidFill>
                    <a:srgbClr val="A0A0A0"/>
                  </a:solidFill>
                  <a:miter lim="800000"/>
                  <a:headEnd/>
                  <a:tailEnd/>
                </a:ln>
              </p:spPr>
              <p:txBody>
                <a:bodyPr/>
                <a:lstStyle/>
                <a:p>
                  <a:endParaRPr lang="en-US"/>
                </a:p>
              </p:txBody>
            </p:sp>
          </p:grpSp>
          <p:grpSp>
            <p:nvGrpSpPr>
              <p:cNvPr id="62479" name="Group 34"/>
              <p:cNvGrpSpPr>
                <a:grpSpLocks/>
              </p:cNvGrpSpPr>
              <p:nvPr/>
            </p:nvGrpSpPr>
            <p:grpSpPr bwMode="auto">
              <a:xfrm>
                <a:off x="813" y="1682"/>
                <a:ext cx="2138" cy="394"/>
                <a:chOff x="813" y="1682"/>
                <a:chExt cx="2138" cy="394"/>
              </a:xfrm>
            </p:grpSpPr>
            <p:sp>
              <p:nvSpPr>
                <p:cNvPr id="62486" name="Rectangle 35"/>
                <p:cNvSpPr>
                  <a:spLocks noChangeArrowheads="1"/>
                </p:cNvSpPr>
                <p:nvPr/>
              </p:nvSpPr>
              <p:spPr bwMode="auto">
                <a:xfrm>
                  <a:off x="856" y="1682"/>
                  <a:ext cx="2052" cy="394"/>
                </a:xfrm>
                <a:prstGeom prst="rect">
                  <a:avLst/>
                </a:prstGeom>
                <a:noFill/>
                <a:ln w="9525">
                  <a:noFill/>
                  <a:miter lim="800000"/>
                  <a:headEnd/>
                  <a:tailEnd/>
                </a:ln>
              </p:spPr>
              <p:txBody>
                <a:bodyPr/>
                <a:lstStyle/>
                <a:p>
                  <a:r>
                    <a:rPr lang="en-GB" sz="2000">
                      <a:latin typeface="Arial" charset="0"/>
                    </a:rPr>
                    <a:t>Dangerous even for short exposure</a:t>
                  </a:r>
                </a:p>
                <a:p>
                  <a:pPr eaLnBrk="0" hangingPunct="0"/>
                  <a:endParaRPr lang="en-GB" sz="2000">
                    <a:latin typeface="Arial" charset="0"/>
                  </a:endParaRPr>
                </a:p>
              </p:txBody>
            </p:sp>
            <p:sp>
              <p:nvSpPr>
                <p:cNvPr id="62487" name="Rectangle 36"/>
                <p:cNvSpPr>
                  <a:spLocks noChangeArrowheads="1"/>
                </p:cNvSpPr>
                <p:nvPr/>
              </p:nvSpPr>
              <p:spPr bwMode="auto">
                <a:xfrm>
                  <a:off x="813" y="1682"/>
                  <a:ext cx="2138" cy="394"/>
                </a:xfrm>
                <a:prstGeom prst="rect">
                  <a:avLst/>
                </a:prstGeom>
                <a:noFill/>
                <a:ln w="7">
                  <a:solidFill>
                    <a:srgbClr val="A0A0A0"/>
                  </a:solidFill>
                  <a:miter lim="800000"/>
                  <a:headEnd/>
                  <a:tailEnd/>
                </a:ln>
              </p:spPr>
              <p:txBody>
                <a:bodyPr/>
                <a:lstStyle/>
                <a:p>
                  <a:endParaRPr lang="en-US"/>
                </a:p>
              </p:txBody>
            </p:sp>
          </p:grpSp>
          <p:grpSp>
            <p:nvGrpSpPr>
              <p:cNvPr id="62480" name="Group 37"/>
              <p:cNvGrpSpPr>
                <a:grpSpLocks/>
              </p:cNvGrpSpPr>
              <p:nvPr/>
            </p:nvGrpSpPr>
            <p:grpSpPr bwMode="auto">
              <a:xfrm>
                <a:off x="0" y="2076"/>
                <a:ext cx="813" cy="394"/>
                <a:chOff x="0" y="2076"/>
                <a:chExt cx="813" cy="394"/>
              </a:xfrm>
            </p:grpSpPr>
            <p:sp>
              <p:nvSpPr>
                <p:cNvPr id="62484" name="Rectangle 38"/>
                <p:cNvSpPr>
                  <a:spLocks noChangeArrowheads="1"/>
                </p:cNvSpPr>
                <p:nvPr/>
              </p:nvSpPr>
              <p:spPr bwMode="auto">
                <a:xfrm>
                  <a:off x="43" y="2076"/>
                  <a:ext cx="727" cy="394"/>
                </a:xfrm>
                <a:prstGeom prst="rect">
                  <a:avLst/>
                </a:prstGeom>
                <a:noFill/>
                <a:ln w="9525">
                  <a:noFill/>
                  <a:miter lim="800000"/>
                  <a:headEnd/>
                  <a:tailEnd/>
                </a:ln>
              </p:spPr>
              <p:txBody>
                <a:bodyPr/>
                <a:lstStyle/>
                <a:p>
                  <a:r>
                    <a:rPr lang="en-GB" sz="2000">
                      <a:latin typeface="Arial" charset="0"/>
                    </a:rPr>
                    <a:t>200-700</a:t>
                  </a:r>
                </a:p>
                <a:p>
                  <a:pPr eaLnBrk="0" hangingPunct="0"/>
                  <a:endParaRPr lang="en-GB" sz="2000">
                    <a:latin typeface="Arial" charset="0"/>
                  </a:endParaRPr>
                </a:p>
              </p:txBody>
            </p:sp>
            <p:sp>
              <p:nvSpPr>
                <p:cNvPr id="62485" name="Rectangle 39"/>
                <p:cNvSpPr>
                  <a:spLocks noChangeArrowheads="1"/>
                </p:cNvSpPr>
                <p:nvPr/>
              </p:nvSpPr>
              <p:spPr bwMode="auto">
                <a:xfrm>
                  <a:off x="0" y="2076"/>
                  <a:ext cx="813" cy="394"/>
                </a:xfrm>
                <a:prstGeom prst="rect">
                  <a:avLst/>
                </a:prstGeom>
                <a:noFill/>
                <a:ln w="7">
                  <a:solidFill>
                    <a:srgbClr val="A0A0A0"/>
                  </a:solidFill>
                  <a:miter lim="800000"/>
                  <a:headEnd/>
                  <a:tailEnd/>
                </a:ln>
              </p:spPr>
              <p:txBody>
                <a:bodyPr/>
                <a:lstStyle/>
                <a:p>
                  <a:endParaRPr lang="en-US"/>
                </a:p>
              </p:txBody>
            </p:sp>
          </p:grpSp>
          <p:grpSp>
            <p:nvGrpSpPr>
              <p:cNvPr id="62481" name="Group 40"/>
              <p:cNvGrpSpPr>
                <a:grpSpLocks/>
              </p:cNvGrpSpPr>
              <p:nvPr/>
            </p:nvGrpSpPr>
            <p:grpSpPr bwMode="auto">
              <a:xfrm>
                <a:off x="813" y="2076"/>
                <a:ext cx="2138" cy="394"/>
                <a:chOff x="813" y="2076"/>
                <a:chExt cx="2138" cy="394"/>
              </a:xfrm>
            </p:grpSpPr>
            <p:sp>
              <p:nvSpPr>
                <p:cNvPr id="62482" name="Rectangle 41"/>
                <p:cNvSpPr>
                  <a:spLocks noChangeArrowheads="1"/>
                </p:cNvSpPr>
                <p:nvPr/>
              </p:nvSpPr>
              <p:spPr bwMode="auto">
                <a:xfrm>
                  <a:off x="856" y="2076"/>
                  <a:ext cx="2052" cy="394"/>
                </a:xfrm>
                <a:prstGeom prst="rect">
                  <a:avLst/>
                </a:prstGeom>
                <a:noFill/>
                <a:ln w="9525">
                  <a:noFill/>
                  <a:miter lim="800000"/>
                  <a:headEnd/>
                  <a:tailEnd/>
                </a:ln>
              </p:spPr>
              <p:txBody>
                <a:bodyPr/>
                <a:lstStyle/>
                <a:p>
                  <a:r>
                    <a:rPr lang="en-GB" sz="2000">
                      <a:latin typeface="Arial" charset="0"/>
                    </a:rPr>
                    <a:t>Rapidly fatal</a:t>
                  </a:r>
                </a:p>
                <a:p>
                  <a:pPr eaLnBrk="0" hangingPunct="0"/>
                  <a:endParaRPr lang="en-GB" sz="2000">
                    <a:latin typeface="Arial" charset="0"/>
                  </a:endParaRPr>
                </a:p>
              </p:txBody>
            </p:sp>
            <p:sp>
              <p:nvSpPr>
                <p:cNvPr id="62483" name="Rectangle 42"/>
                <p:cNvSpPr>
                  <a:spLocks noChangeArrowheads="1"/>
                </p:cNvSpPr>
                <p:nvPr/>
              </p:nvSpPr>
              <p:spPr bwMode="auto">
                <a:xfrm>
                  <a:off x="813" y="2076"/>
                  <a:ext cx="2138" cy="394"/>
                </a:xfrm>
                <a:prstGeom prst="rect">
                  <a:avLst/>
                </a:prstGeom>
                <a:noFill/>
                <a:ln w="7">
                  <a:solidFill>
                    <a:srgbClr val="A0A0A0"/>
                  </a:solidFill>
                  <a:miter lim="800000"/>
                  <a:headEnd/>
                  <a:tailEnd/>
                </a:ln>
              </p:spPr>
              <p:txBody>
                <a:bodyPr/>
                <a:lstStyle/>
                <a:p>
                  <a:endParaRPr lang="en-US"/>
                </a:p>
              </p:txBody>
            </p:sp>
          </p:grpSp>
        </p:grpSp>
        <p:sp>
          <p:nvSpPr>
            <p:cNvPr id="62469" name="Rectangle 43"/>
            <p:cNvSpPr>
              <a:spLocks noChangeArrowheads="1"/>
            </p:cNvSpPr>
            <p:nvPr/>
          </p:nvSpPr>
          <p:spPr bwMode="auto">
            <a:xfrm>
              <a:off x="-3" y="-3"/>
              <a:ext cx="2957" cy="2476"/>
            </a:xfrm>
            <a:prstGeom prst="rect">
              <a:avLst/>
            </a:prstGeom>
            <a:noFill/>
            <a:ln w="9525">
              <a:solidFill>
                <a:srgbClr val="A0A0A0"/>
              </a:solidFill>
              <a:miter lim="800000"/>
              <a:headEnd/>
              <a:tailEnd/>
            </a:ln>
          </p:spPr>
          <p:txBody>
            <a:bodyPr/>
            <a:lstStyle/>
            <a:p>
              <a:endParaRPr lang="en-US" sz="2000">
                <a:latin typeface="Arial" charset="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0" y="0"/>
            <a:ext cx="9144000" cy="6858000"/>
          </a:xfrm>
        </p:spPr>
        <p:txBody>
          <a:bodyPr/>
          <a:lstStyle/>
          <a:p>
            <a:pPr marL="609600" indent="-609600" eaLnBrk="1" hangingPunct="1">
              <a:lnSpc>
                <a:spcPct val="80000"/>
              </a:lnSpc>
              <a:buFontTx/>
              <a:buNone/>
            </a:pPr>
            <a:endParaRPr lang="en-US" sz="2000" b="1" smtClean="0">
              <a:latin typeface="Arial" charset="0"/>
            </a:endParaRPr>
          </a:p>
          <a:p>
            <a:pPr marL="609600" indent="-609600" eaLnBrk="1" hangingPunct="1">
              <a:lnSpc>
                <a:spcPct val="80000"/>
              </a:lnSpc>
              <a:buFontTx/>
              <a:buNone/>
            </a:pPr>
            <a:endParaRPr lang="en-US" sz="2000" b="1" smtClean="0">
              <a:latin typeface="Arial" charset="0"/>
            </a:endParaRPr>
          </a:p>
          <a:p>
            <a:pPr marL="609600" indent="-609600" eaLnBrk="1" hangingPunct="1">
              <a:lnSpc>
                <a:spcPct val="80000"/>
              </a:lnSpc>
              <a:buFontTx/>
              <a:buNone/>
            </a:pPr>
            <a:r>
              <a:rPr lang="en-US" sz="2000" b="1" smtClean="0">
                <a:latin typeface="Arial" charset="0"/>
              </a:rPr>
              <a:t>Detection and estimation:</a:t>
            </a:r>
          </a:p>
          <a:p>
            <a:pPr marL="609600" indent="-609600" eaLnBrk="1" hangingPunct="1">
              <a:lnSpc>
                <a:spcPct val="80000"/>
              </a:lnSpc>
              <a:buFontTx/>
              <a:buNone/>
            </a:pPr>
            <a:endParaRPr lang="en-US" sz="2000" b="1" smtClean="0">
              <a:latin typeface="Arial" charset="0"/>
            </a:endParaRPr>
          </a:p>
          <a:p>
            <a:pPr marL="609600" indent="-609600" algn="just" eaLnBrk="1" hangingPunct="1">
              <a:lnSpc>
                <a:spcPct val="80000"/>
              </a:lnSpc>
              <a:buFontTx/>
              <a:buNone/>
            </a:pPr>
            <a:r>
              <a:rPr lang="en-US" sz="2000" b="1" u="sng" smtClean="0">
                <a:latin typeface="Arial" charset="0"/>
              </a:rPr>
              <a:t>Using colour-stain detector tubes:</a:t>
            </a:r>
          </a:p>
          <a:p>
            <a:pPr marL="609600" indent="-609600" algn="just" eaLnBrk="1" hangingPunct="1">
              <a:lnSpc>
                <a:spcPct val="80000"/>
              </a:lnSpc>
            </a:pPr>
            <a:r>
              <a:rPr lang="en-US" sz="2000" smtClean="0">
                <a:latin typeface="Arial" charset="0"/>
              </a:rPr>
              <a:t>Nitrous fumes can be detected by colour-stain detector tubes in conc. up to 100 ppm. </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The Draeger detector tubes measure nitrous fumes (NO + NO2) in the ranges 0.5-10 ppm, 2-50 ppm, and 5-100 ppm. </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The detector tube contains a reddish-brown oxidation layer containing a </a:t>
            </a:r>
            <a:r>
              <a:rPr lang="en-US" sz="2000" b="1" smtClean="0">
                <a:latin typeface="Arial" charset="0"/>
              </a:rPr>
              <a:t>chromium compound and a yellow indicating layer of N-diphenyl benzidine which changes colour to dark bluish-grey in the presence of the fumes. </a:t>
            </a:r>
          </a:p>
          <a:p>
            <a:pPr marL="609600" indent="-609600" algn="just" eaLnBrk="1" hangingPunct="1">
              <a:lnSpc>
                <a:spcPct val="80000"/>
              </a:lnSpc>
            </a:pPr>
            <a:endParaRPr lang="en-US" sz="2000" b="1" smtClean="0">
              <a:latin typeface="Arial" charset="0"/>
            </a:endParaRPr>
          </a:p>
          <a:p>
            <a:pPr marL="609600" indent="-609600" algn="just" eaLnBrk="1" hangingPunct="1">
              <a:lnSpc>
                <a:spcPct val="80000"/>
              </a:lnSpc>
            </a:pPr>
            <a:endParaRPr lang="en-US" sz="2000" smtClean="0">
              <a:latin typeface="Arial" charset="0"/>
            </a:endParaRPr>
          </a:p>
          <a:p>
            <a:pPr marL="609600" indent="-609600" eaLnBrk="1" hangingPunct="1">
              <a:lnSpc>
                <a:spcPct val="80000"/>
              </a:lnSpc>
              <a:buFontTx/>
              <a:buNone/>
            </a:pPr>
            <a:r>
              <a:rPr lang="en-US" sz="2000" b="1" u="sng" smtClean="0">
                <a:latin typeface="Arial" charset="0"/>
              </a:rPr>
              <a:t>Exposing a filter paper soaked with starch and Pottasium iodine solution to the fumes. </a:t>
            </a:r>
          </a:p>
          <a:p>
            <a:pPr marL="609600" indent="-609600" eaLnBrk="1" hangingPunct="1">
              <a:lnSpc>
                <a:spcPct val="80000"/>
              </a:lnSpc>
              <a:buFontTx/>
              <a:buAutoNum type="arabicParenR"/>
            </a:pPr>
            <a:endParaRPr lang="en-US" sz="2000" b="1" u="sng" smtClean="0">
              <a:latin typeface="Arial" charset="0"/>
            </a:endParaRPr>
          </a:p>
          <a:p>
            <a:pPr marL="609600" indent="-609600" eaLnBrk="1" hangingPunct="1">
              <a:lnSpc>
                <a:spcPct val="80000"/>
              </a:lnSpc>
            </a:pPr>
            <a:r>
              <a:rPr lang="en-US" sz="2000" smtClean="0">
                <a:latin typeface="Arial" charset="0"/>
              </a:rPr>
              <a:t>Filter paper turns blue by the liberation of iodine in the presence of nitrous fumes.</a:t>
            </a:r>
            <a:endParaRPr lang="en-GB" sz="2000" smtClean="0">
              <a:latin typeface="Arial" charset="0"/>
            </a:endParaRPr>
          </a:p>
          <a:p>
            <a:pPr marL="609600" indent="-609600" eaLnBrk="1" hangingPunct="1">
              <a:lnSpc>
                <a:spcPct val="80000"/>
              </a:lnSpc>
            </a:pPr>
            <a:endParaRPr lang="en-IN" sz="2000" smtClean="0">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0" y="0"/>
            <a:ext cx="9144000" cy="6858000"/>
          </a:xfrm>
        </p:spPr>
        <p:txBody>
          <a:bodyPr/>
          <a:lstStyle/>
          <a:p>
            <a:pPr marL="609600" indent="-609600" algn="ctr" eaLnBrk="1" hangingPunct="1">
              <a:lnSpc>
                <a:spcPct val="80000"/>
              </a:lnSpc>
              <a:buFontTx/>
              <a:buNone/>
            </a:pPr>
            <a:endParaRPr lang="en-US" sz="2000" b="1" smtClean="0"/>
          </a:p>
          <a:p>
            <a:pPr marL="609600" indent="-609600" algn="ctr" eaLnBrk="1" hangingPunct="1">
              <a:lnSpc>
                <a:spcPct val="80000"/>
              </a:lnSpc>
              <a:buFontTx/>
              <a:buNone/>
            </a:pPr>
            <a:endParaRPr lang="en-US" sz="2000" b="1" smtClean="0"/>
          </a:p>
          <a:p>
            <a:pPr marL="609600" indent="-609600" algn="ctr" eaLnBrk="1" hangingPunct="1">
              <a:lnSpc>
                <a:spcPct val="80000"/>
              </a:lnSpc>
              <a:buFontTx/>
              <a:buNone/>
            </a:pPr>
            <a:r>
              <a:rPr lang="en-US" sz="2000" b="1" smtClean="0"/>
              <a:t>RADON (Rn)</a:t>
            </a:r>
          </a:p>
          <a:p>
            <a:pPr marL="609600" indent="-609600" algn="ctr" eaLnBrk="1" hangingPunct="1">
              <a:lnSpc>
                <a:spcPct val="80000"/>
              </a:lnSpc>
              <a:buFontTx/>
              <a:buNone/>
            </a:pPr>
            <a:endParaRPr lang="en-US" sz="2000" b="1" smtClean="0"/>
          </a:p>
          <a:p>
            <a:pPr marL="609600" indent="-609600" algn="just" eaLnBrk="1" hangingPunct="1">
              <a:lnSpc>
                <a:spcPct val="80000"/>
              </a:lnSpc>
            </a:pPr>
            <a:r>
              <a:rPr lang="en-US" sz="2000" smtClean="0">
                <a:latin typeface="Arial" charset="0"/>
              </a:rPr>
              <a:t>Radon is a noble gas produced by the decay of radium 226 (</a:t>
            </a:r>
            <a:r>
              <a:rPr lang="en-US" sz="2000" baseline="30000" smtClean="0">
                <a:latin typeface="Arial" charset="0"/>
              </a:rPr>
              <a:t>226</a:t>
            </a:r>
            <a:r>
              <a:rPr lang="en-US" sz="2000" smtClean="0">
                <a:latin typeface="Arial" charset="0"/>
              </a:rPr>
              <a:t>Ra).</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It is a colourless, odourless, tasteless, non-flammable, and radioactive gas having a density of approx. 9.73 kg/m3 at 0°C and 100 kPa.</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It is chemically inert and not toxic, radioactive product of disintegration of radium.</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Found primarily in uranium mines, although present in trace amounts in other mines including coal mines.</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smtClean="0">
                <a:latin typeface="Arial" charset="0"/>
              </a:rPr>
              <a:t>It is considered to be a health hazard due to its radioactivity and a great concern to ventilation engineers.</a:t>
            </a: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r>
              <a:rPr lang="en-US" sz="2000" b="1" smtClean="0">
                <a:latin typeface="Arial" charset="0"/>
              </a:rPr>
              <a:t>Breathing of high conc. of radon causes lung cancer.</a:t>
            </a:r>
          </a:p>
          <a:p>
            <a:pPr marL="609600" indent="-609600" algn="just" eaLnBrk="1" hangingPunct="1">
              <a:lnSpc>
                <a:spcPct val="80000"/>
              </a:lnSpc>
              <a:buFontTx/>
              <a:buNone/>
            </a:pPr>
            <a:endParaRPr lang="en-US" sz="2000" b="1" smtClean="0">
              <a:latin typeface="Arial" charset="0"/>
            </a:endParaRPr>
          </a:p>
          <a:p>
            <a:pPr marL="609600" indent="-609600" algn="just" eaLnBrk="1" hangingPunct="1">
              <a:lnSpc>
                <a:spcPct val="80000"/>
              </a:lnSpc>
            </a:pPr>
            <a:endParaRPr lang="en-US" sz="2000" smtClean="0">
              <a:latin typeface="Arial" charset="0"/>
            </a:endParaRPr>
          </a:p>
          <a:p>
            <a:pPr marL="609600" indent="-609600" algn="just" eaLnBrk="1" hangingPunct="1">
              <a:lnSpc>
                <a:spcPct val="80000"/>
              </a:lnSpc>
            </a:pPr>
            <a:endParaRPr lang="en-IN" sz="2000" smtClean="0">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42913" y="246063"/>
            <a:ext cx="8701087" cy="661987"/>
          </a:xfrm>
        </p:spPr>
        <p:txBody>
          <a:bodyPr/>
          <a:lstStyle/>
          <a:p>
            <a:pPr eaLnBrk="1" hangingPunct="1">
              <a:defRPr/>
            </a:pPr>
            <a:r>
              <a:rPr lang="en-US" sz="2800" smtClean="0"/>
              <a:t>Radiation dose pathways for uranium workers</a:t>
            </a:r>
            <a:endParaRPr lang="en-IN" sz="2800" smtClean="0"/>
          </a:p>
        </p:txBody>
      </p:sp>
      <p:sp>
        <p:nvSpPr>
          <p:cNvPr id="65539" name="Rectangle 3"/>
          <p:cNvSpPr>
            <a:spLocks noGrp="1" noChangeArrowheads="1"/>
          </p:cNvSpPr>
          <p:nvPr>
            <p:ph type="body" idx="1"/>
          </p:nvPr>
        </p:nvSpPr>
        <p:spPr>
          <a:xfrm>
            <a:off x="0" y="1600200"/>
            <a:ext cx="9144000" cy="4456113"/>
          </a:xfrm>
        </p:spPr>
        <p:txBody>
          <a:bodyPr/>
          <a:lstStyle/>
          <a:p>
            <a:pPr eaLnBrk="1" hangingPunct="1"/>
            <a:r>
              <a:rPr lang="en-US" sz="2400" smtClean="0"/>
              <a:t>External Gamma Radiation: from uranium ore</a:t>
            </a:r>
          </a:p>
          <a:p>
            <a:pPr eaLnBrk="1" hangingPunct="1"/>
            <a:endParaRPr lang="en-US" sz="2400" smtClean="0"/>
          </a:p>
          <a:p>
            <a:pPr eaLnBrk="1" hangingPunct="1"/>
            <a:r>
              <a:rPr lang="en-US" sz="2400" smtClean="0"/>
              <a:t>Internal exposure to the lungs: via inhalation of </a:t>
            </a:r>
            <a:r>
              <a:rPr lang="en-US" sz="2400" baseline="30000" smtClean="0">
                <a:latin typeface="Arial" charset="0"/>
              </a:rPr>
              <a:t>222</a:t>
            </a:r>
            <a:r>
              <a:rPr lang="en-US" sz="2400" smtClean="0">
                <a:latin typeface="Arial" charset="0"/>
              </a:rPr>
              <a:t>Rn gas and </a:t>
            </a:r>
            <a:r>
              <a:rPr lang="en-US" sz="2400" baseline="30000" smtClean="0">
                <a:latin typeface="Arial" charset="0"/>
              </a:rPr>
              <a:t>222</a:t>
            </a:r>
            <a:r>
              <a:rPr lang="en-US" sz="2400" smtClean="0">
                <a:latin typeface="Arial" charset="0"/>
              </a:rPr>
              <a:t>Rn progeny.</a:t>
            </a:r>
          </a:p>
          <a:p>
            <a:pPr eaLnBrk="1" hangingPunct="1"/>
            <a:endParaRPr lang="en-US" sz="2400" smtClean="0">
              <a:latin typeface="Arial" charset="0"/>
            </a:endParaRPr>
          </a:p>
          <a:p>
            <a:pPr eaLnBrk="1" hangingPunct="1"/>
            <a:r>
              <a:rPr lang="en-US" sz="2400" smtClean="0">
                <a:latin typeface="Arial" charset="0"/>
              </a:rPr>
              <a:t>Internal exposure to the lungs and organs: via inhalation of airborne radioactive dust particles. </a:t>
            </a:r>
            <a:endParaRPr lang="en-IN" sz="2400" smtClean="0">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0" y="115888"/>
            <a:ext cx="9144000" cy="6669087"/>
          </a:xfrm>
        </p:spPr>
        <p:txBody>
          <a:bodyPr/>
          <a:lstStyle/>
          <a:p>
            <a:pPr eaLnBrk="1" hangingPunct="1">
              <a:lnSpc>
                <a:spcPct val="90000"/>
              </a:lnSpc>
            </a:pPr>
            <a:endParaRPr lang="en-US" sz="2000" smtClean="0">
              <a:latin typeface="Arial" charset="0"/>
            </a:endParaRPr>
          </a:p>
          <a:p>
            <a:pPr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Radon diffuses from the rock strata into the mine environment where the decay process continue with the formation of radium A, which decays to radium B, which produces radium C, and so forth.</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During the decay process, often alpha or beta particles and gamma rays are emitted.</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Alpha particles are positively charged, have low energy and can travel 3.8 to 7.6 cm in air. </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They do not penetrate the outer layers of skin and can be stopped by heavy clothing.</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Beta particles are negatively charged and can penetrate skin and  few mm of lead.</a:t>
            </a:r>
          </a:p>
          <a:p>
            <a:pPr eaLnBrk="1" hangingPunct="1">
              <a:lnSpc>
                <a:spcPct val="70000"/>
              </a:lnSpc>
            </a:pPr>
            <a:endParaRPr lang="en-US" sz="2000" smtClean="0">
              <a:latin typeface="Arial" charset="0"/>
            </a:endParaRPr>
          </a:p>
          <a:p>
            <a:pPr eaLnBrk="1" hangingPunct="1">
              <a:lnSpc>
                <a:spcPct val="90000"/>
              </a:lnSpc>
            </a:pPr>
            <a:r>
              <a:rPr lang="en-US" sz="2000" smtClean="0">
                <a:latin typeface="Arial" charset="0"/>
              </a:rPr>
              <a:t>Gamma radiation is electromagnetic radiation and has a relatively high penetration.</a:t>
            </a:r>
            <a:endParaRPr lang="en-IN" sz="2000" smtClean="0">
              <a:latin typeface="Arial" charset="0"/>
            </a:endParaRPr>
          </a:p>
          <a:p>
            <a:pPr eaLnBrk="1" hangingPunct="1">
              <a:lnSpc>
                <a:spcPct val="90000"/>
              </a:lnSpc>
            </a:pPr>
            <a:endParaRPr lang="en-IN" sz="20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0" y="0"/>
            <a:ext cx="9144000" cy="6858000"/>
          </a:xfrm>
        </p:spPr>
        <p:txBody>
          <a:bodyPr/>
          <a:lstStyle/>
          <a:p>
            <a:pPr eaLnBrk="1" hangingPunct="1">
              <a:lnSpc>
                <a:spcPct val="90000"/>
              </a:lnSpc>
            </a:pPr>
            <a:endParaRPr lang="en-US" sz="2000" smtClean="0">
              <a:latin typeface="Arial" charset="0"/>
            </a:endParaRP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Radon has no stable isotope and has atomic masses ranging between 204 and 224. </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Radon 222 (</a:t>
            </a:r>
            <a:r>
              <a:rPr lang="en-US" sz="2000" baseline="30000" smtClean="0">
                <a:latin typeface="Arial" charset="0"/>
              </a:rPr>
              <a:t>222</a:t>
            </a:r>
            <a:r>
              <a:rPr lang="en-US" sz="2000" smtClean="0">
                <a:latin typeface="Arial" charset="0"/>
              </a:rPr>
              <a:t>Rn) is the longest lived isotope with a half-life of 3.82 days.</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All of the radon isotopes undergo radioactive decay producing their decay products (known as daughter products) until equilibrium is reached when (206Pb) is formed.</a:t>
            </a:r>
          </a:p>
          <a:p>
            <a:pPr eaLnBrk="1" hangingPunct="1">
              <a:lnSpc>
                <a:spcPct val="90000"/>
              </a:lnSpc>
            </a:pPr>
            <a:endParaRPr lang="en-US" sz="1800" smtClean="0">
              <a:latin typeface="Arial" charset="0"/>
            </a:endParaRPr>
          </a:p>
          <a:p>
            <a:pPr eaLnBrk="1" hangingPunct="1">
              <a:lnSpc>
                <a:spcPct val="90000"/>
              </a:lnSpc>
            </a:pPr>
            <a:r>
              <a:rPr lang="en-US" sz="1800" smtClean="0">
                <a:latin typeface="Arial" charset="0"/>
              </a:rPr>
              <a:t>Radon daughter products are atoms of solid matter having relatively short half-lives.</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In the disintegration process, the uranium-238 decays to lead-206.</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The half-life of a radioactive substance is the time required for a given amount of that substance to lose one half of its radioactivity.</a:t>
            </a: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For example, the half life of uranium-238 is approx. 4.5 billion years; radium, 1622 years; and radon 3.82 days.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0" y="0"/>
            <a:ext cx="9144000" cy="6858000"/>
          </a:xfrm>
        </p:spPr>
        <p:txBody>
          <a:bodyPr/>
          <a:lstStyle/>
          <a:p>
            <a:pPr algn="just" eaLnBrk="1" hangingPunct="1">
              <a:lnSpc>
                <a:spcPct val="90000"/>
              </a:lnSpc>
              <a:buFontTx/>
              <a:buNone/>
            </a:pPr>
            <a:endParaRPr lang="en-US" sz="2000" b="1" smtClean="0">
              <a:latin typeface="Arial" charset="0"/>
            </a:endParaRPr>
          </a:p>
          <a:p>
            <a:pPr algn="just" eaLnBrk="1" hangingPunct="1">
              <a:lnSpc>
                <a:spcPct val="90000"/>
              </a:lnSpc>
              <a:buFontTx/>
              <a:buNone/>
            </a:pPr>
            <a:endParaRPr lang="en-US" sz="2000" b="1" smtClean="0">
              <a:latin typeface="Arial" charset="0"/>
            </a:endParaRPr>
          </a:p>
          <a:p>
            <a:pPr algn="just" eaLnBrk="1" hangingPunct="1">
              <a:lnSpc>
                <a:spcPct val="90000"/>
              </a:lnSpc>
              <a:buFontTx/>
              <a:buNone/>
            </a:pPr>
            <a:r>
              <a:rPr lang="en-US" sz="2000" b="1" u="sng" smtClean="0">
                <a:latin typeface="Arial" charset="0"/>
              </a:rPr>
              <a:t>Sources of Radon in Mines</a:t>
            </a:r>
          </a:p>
          <a:p>
            <a:pPr algn="just" eaLnBrk="1" hangingPunct="1">
              <a:lnSpc>
                <a:spcPct val="90000"/>
              </a:lnSpc>
            </a:pPr>
            <a:endParaRPr lang="en-US" sz="2000" b="1" u="sng" smtClean="0">
              <a:latin typeface="Arial" charset="0"/>
            </a:endParaRPr>
          </a:p>
          <a:p>
            <a:pPr algn="just" eaLnBrk="1" hangingPunct="1">
              <a:lnSpc>
                <a:spcPct val="90000"/>
              </a:lnSpc>
            </a:pPr>
            <a:r>
              <a:rPr lang="en-US" sz="2000" smtClean="0">
                <a:latin typeface="Arial" charset="0"/>
              </a:rPr>
              <a:t>Radon is found in small concentrations in most hard rock mines.</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Coals are also known to contain traces of radium which can produce radon in underground mines.</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In uranium mines the radiation level is quite high and directly prop. to the grade of the uranium ore.</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 radon gas diffuses out into mine atmosphere through cracks and fissures or by way of mine water which dissolves radon.</a:t>
            </a:r>
          </a:p>
          <a:p>
            <a:pPr algn="just" eaLnBrk="1" hangingPunct="1">
              <a:lnSpc>
                <a:spcPct val="90000"/>
              </a:lnSpc>
            </a:pPr>
            <a:endParaRPr lang="en-US" sz="2000" smtClean="0">
              <a:latin typeface="Arial" charset="0"/>
            </a:endParaRPr>
          </a:p>
          <a:p>
            <a:pPr algn="just" eaLnBrk="1" hangingPunct="1">
              <a:lnSpc>
                <a:spcPct val="90000"/>
              </a:lnSpc>
            </a:pPr>
            <a:r>
              <a:rPr lang="en-US" sz="2000" smtClean="0">
                <a:latin typeface="Arial" charset="0"/>
              </a:rPr>
              <a:t>The emanation is enhanced if the host rock has a weak or porous structure.</a:t>
            </a:r>
            <a:endParaRPr lang="en-IN" sz="2000" smtClean="0">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0" y="0"/>
            <a:ext cx="9144000" cy="6858000"/>
          </a:xfrm>
        </p:spPr>
        <p:txBody>
          <a:bodyPr/>
          <a:lstStyle/>
          <a:p>
            <a:pPr marL="265113" indent="-265113" eaLnBrk="1" hangingPunct="1">
              <a:lnSpc>
                <a:spcPct val="90000"/>
              </a:lnSpc>
              <a:buFontTx/>
              <a:buNone/>
            </a:pPr>
            <a:endParaRPr lang="en-US" sz="2200" smtClean="0">
              <a:latin typeface="Arial" charset="0"/>
            </a:endParaRPr>
          </a:p>
          <a:p>
            <a:pPr marL="265113" indent="-265113" eaLnBrk="1" hangingPunct="1">
              <a:lnSpc>
                <a:spcPct val="90000"/>
              </a:lnSpc>
              <a:buFontTx/>
              <a:buNone/>
            </a:pPr>
            <a:endParaRPr lang="en-US" sz="2200" smtClean="0">
              <a:latin typeface="Arial" charset="0"/>
            </a:endParaRPr>
          </a:p>
          <a:p>
            <a:pPr marL="265113" indent="-265113" eaLnBrk="1" hangingPunct="1">
              <a:lnSpc>
                <a:spcPct val="90000"/>
              </a:lnSpc>
              <a:buFontTx/>
              <a:buNone/>
            </a:pPr>
            <a:r>
              <a:rPr lang="en-US" sz="2200" b="1" u="sng" smtClean="0">
                <a:latin typeface="Arial" charset="0"/>
              </a:rPr>
              <a:t>Reduction of conc. of radon and daughter products in mine environment </a:t>
            </a:r>
          </a:p>
          <a:p>
            <a:pPr marL="265113" indent="-265113" eaLnBrk="1" hangingPunct="1">
              <a:lnSpc>
                <a:spcPct val="90000"/>
              </a:lnSpc>
              <a:buFontTx/>
              <a:buNone/>
            </a:pPr>
            <a:endParaRPr lang="en-US" sz="2200" u="sng" smtClean="0">
              <a:latin typeface="Arial" charset="0"/>
            </a:endParaRPr>
          </a:p>
          <a:p>
            <a:pPr marL="265113" indent="-265113" eaLnBrk="1" hangingPunct="1">
              <a:lnSpc>
                <a:spcPct val="90000"/>
              </a:lnSpc>
              <a:buFontTx/>
              <a:buNone/>
            </a:pPr>
            <a:r>
              <a:rPr lang="en-US" sz="2200" smtClean="0">
                <a:latin typeface="Arial" charset="0"/>
              </a:rPr>
              <a:t>Conc. of radon and daughter products in the mine environment is controlled by</a:t>
            </a:r>
          </a:p>
          <a:p>
            <a:pPr marL="265113" indent="-265113" eaLnBrk="1" hangingPunct="1">
              <a:lnSpc>
                <a:spcPct val="70000"/>
              </a:lnSpc>
              <a:buFontTx/>
              <a:buNone/>
            </a:pPr>
            <a:endParaRPr lang="en-US" sz="2200" smtClean="0">
              <a:latin typeface="Arial" charset="0"/>
            </a:endParaRPr>
          </a:p>
          <a:p>
            <a:pPr marL="265113" indent="-265113" eaLnBrk="1" hangingPunct="1">
              <a:lnSpc>
                <a:spcPct val="90000"/>
              </a:lnSpc>
              <a:buFontTx/>
              <a:buAutoNum type="arabicPeriod"/>
            </a:pPr>
            <a:r>
              <a:rPr lang="en-US" sz="2200" smtClean="0">
                <a:latin typeface="Arial" charset="0"/>
              </a:rPr>
              <a:t>Providing adequate quantity of fresh air containing as low a concentration of radon as possible to the working section.</a:t>
            </a:r>
          </a:p>
          <a:p>
            <a:pPr marL="265113" indent="-265113" eaLnBrk="1" hangingPunct="1">
              <a:lnSpc>
                <a:spcPct val="90000"/>
              </a:lnSpc>
              <a:buFontTx/>
              <a:buAutoNum type="arabicPeriod"/>
            </a:pPr>
            <a:endParaRPr lang="en-US" sz="2200" smtClean="0">
              <a:latin typeface="Arial" charset="0"/>
            </a:endParaRPr>
          </a:p>
          <a:p>
            <a:pPr marL="265113" indent="-265113" eaLnBrk="1" hangingPunct="1">
              <a:lnSpc>
                <a:spcPct val="90000"/>
              </a:lnSpc>
              <a:buFontTx/>
              <a:buNone/>
            </a:pPr>
            <a:r>
              <a:rPr lang="en-US" sz="2200" smtClean="0">
                <a:latin typeface="Arial" charset="0"/>
              </a:rPr>
              <a:t>2. Providing high air velocities to keep the air residence time to a minimum.</a:t>
            </a:r>
          </a:p>
          <a:p>
            <a:pPr marL="265113" indent="-265113" eaLnBrk="1" hangingPunct="1">
              <a:lnSpc>
                <a:spcPct val="90000"/>
              </a:lnSpc>
              <a:buFontTx/>
              <a:buNone/>
            </a:pPr>
            <a:endParaRPr lang="en-US" sz="2200" smtClean="0">
              <a:latin typeface="Arial" charset="0"/>
            </a:endParaRPr>
          </a:p>
          <a:p>
            <a:pPr marL="265113" indent="-265113" eaLnBrk="1" hangingPunct="1">
              <a:lnSpc>
                <a:spcPct val="90000"/>
              </a:lnSpc>
              <a:buFontTx/>
              <a:buNone/>
            </a:pPr>
            <a:r>
              <a:rPr lang="en-US" sz="2200" smtClean="0">
                <a:latin typeface="Arial" charset="0"/>
              </a:rPr>
              <a:t>3. Avoiding local recirculation of air.</a:t>
            </a:r>
          </a:p>
          <a:p>
            <a:pPr marL="265113" indent="-265113" eaLnBrk="1" hangingPunct="1">
              <a:lnSpc>
                <a:spcPct val="90000"/>
              </a:lnSpc>
              <a:buFontTx/>
              <a:buNone/>
            </a:pPr>
            <a:endParaRPr lang="en-US" sz="2200" smtClean="0">
              <a:latin typeface="Arial" charset="0"/>
            </a:endParaRPr>
          </a:p>
          <a:p>
            <a:pPr marL="265113" indent="-265113" eaLnBrk="1" hangingPunct="1">
              <a:lnSpc>
                <a:spcPct val="90000"/>
              </a:lnSpc>
              <a:buFontTx/>
              <a:buNone/>
            </a:pPr>
            <a:r>
              <a:rPr lang="en-US" sz="2200" smtClean="0">
                <a:latin typeface="Arial" charset="0"/>
              </a:rPr>
              <a:t>4. Selecting a suitable mining method.</a:t>
            </a:r>
          </a:p>
          <a:p>
            <a:pPr marL="265113" indent="-265113" eaLnBrk="1" hangingPunct="1">
              <a:lnSpc>
                <a:spcPct val="90000"/>
              </a:lnSpc>
              <a:buFontTx/>
              <a:buNone/>
            </a:pPr>
            <a:endParaRPr lang="en-US" sz="2200" smtClean="0">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p:txBody>
          <a:bodyPr/>
          <a:lstStyle/>
          <a:p>
            <a:pPr eaLnBrk="1" hangingPunct="1">
              <a:buFontTx/>
              <a:buNone/>
            </a:pPr>
            <a:r>
              <a:rPr lang="en-US" sz="2200" smtClean="0">
                <a:latin typeface="Arial" charset="0"/>
              </a:rPr>
              <a:t>5. Sealing-off worked out sections effectively.</a:t>
            </a:r>
          </a:p>
          <a:p>
            <a:pPr eaLnBrk="1" hangingPunct="1">
              <a:buFontTx/>
              <a:buNone/>
            </a:pPr>
            <a:endParaRPr lang="en-US" sz="2200" smtClean="0">
              <a:latin typeface="Arial" charset="0"/>
            </a:endParaRPr>
          </a:p>
          <a:p>
            <a:pPr eaLnBrk="1" hangingPunct="1">
              <a:buFontTx/>
              <a:buNone/>
            </a:pPr>
            <a:r>
              <a:rPr lang="en-US" sz="2200" smtClean="0">
                <a:latin typeface="Arial" charset="0"/>
              </a:rPr>
              <a:t>6. Using air-stream helmets for selected tasks.</a:t>
            </a:r>
          </a:p>
          <a:p>
            <a:pPr eaLnBrk="1" hangingPunct="1">
              <a:buFontTx/>
              <a:buNone/>
            </a:pPr>
            <a:endParaRPr lang="en-US" sz="2200" smtClean="0">
              <a:latin typeface="Arial" charset="0"/>
            </a:endParaRPr>
          </a:p>
          <a:p>
            <a:pPr eaLnBrk="1" hangingPunct="1">
              <a:buFontTx/>
              <a:buNone/>
            </a:pPr>
            <a:r>
              <a:rPr lang="en-US" sz="2200" smtClean="0">
                <a:latin typeface="Arial" charset="0"/>
              </a:rPr>
              <a:t>7. Worker education.</a:t>
            </a:r>
          </a:p>
          <a:p>
            <a:pPr eaLnBrk="1" hangingPunct="1">
              <a:buFontTx/>
              <a:buNone/>
            </a:pPr>
            <a:endParaRPr lang="en-US" sz="2200" smtClean="0">
              <a:latin typeface="Arial" charset="0"/>
            </a:endParaRPr>
          </a:p>
          <a:p>
            <a:pPr eaLnBrk="1" hangingPunct="1">
              <a:buFontTx/>
              <a:buNone/>
            </a:pPr>
            <a:r>
              <a:rPr lang="en-US" sz="2200" smtClean="0">
                <a:latin typeface="Arial" charset="0"/>
              </a:rPr>
              <a:t>8. Applying radon barrier sealant coatings to exposed rock surfaces.</a:t>
            </a:r>
            <a:endParaRPr lang="en-IN" sz="2200" smtClean="0">
              <a:latin typeface="Arial" charset="0"/>
            </a:endParaRPr>
          </a:p>
          <a:p>
            <a:pPr eaLnBrk="1" hangingPunct="1"/>
            <a:endParaRPr lang="en-IN" sz="22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0"/>
            <a:ext cx="9144000" cy="6858000"/>
          </a:xfrm>
        </p:spPr>
        <p:txBody>
          <a:bodyPr/>
          <a:lstStyle/>
          <a:p>
            <a:pPr algn="just" eaLnBrk="1" hangingPunct="1">
              <a:buFontTx/>
              <a:buNone/>
            </a:pPr>
            <a:r>
              <a:rPr lang="en-IN" sz="2000" b="1" u="sng" smtClean="0"/>
              <a:t>Composition of mine atmosphere</a:t>
            </a:r>
            <a:endParaRPr lang="en-IN" sz="2000" smtClean="0"/>
          </a:p>
          <a:p>
            <a:pPr algn="just" eaLnBrk="1" hangingPunct="1"/>
            <a:endParaRPr lang="en-US" sz="2000" smtClean="0"/>
          </a:p>
          <a:p>
            <a:pPr algn="just" eaLnBrk="1" hangingPunct="1">
              <a:buFontTx/>
              <a:buNone/>
            </a:pPr>
            <a:r>
              <a:rPr lang="en-IN" sz="2000" smtClean="0"/>
              <a:t>Analysis of air in the return airway of a gassy coal mine is generally as follows:</a:t>
            </a:r>
            <a:endParaRPr lang="en-IN" sz="2000" b="1" smtClean="0"/>
          </a:p>
          <a:p>
            <a:pPr algn="just" eaLnBrk="1" hangingPunct="1"/>
            <a:endParaRPr lang="en-IN" sz="2000" b="1" smtClean="0"/>
          </a:p>
          <a:p>
            <a:pPr algn="just" eaLnBrk="1" hangingPunct="1">
              <a:lnSpc>
                <a:spcPct val="130000"/>
              </a:lnSpc>
              <a:buFontTx/>
              <a:buNone/>
            </a:pPr>
            <a:r>
              <a:rPr lang="en-IN" sz="2000" b="1" smtClean="0"/>
              <a:t>Constituent 						    % by volume</a:t>
            </a:r>
            <a:endParaRPr lang="en-IN" sz="2000" smtClean="0"/>
          </a:p>
          <a:p>
            <a:pPr algn="just" eaLnBrk="1" hangingPunct="1">
              <a:lnSpc>
                <a:spcPct val="130000"/>
              </a:lnSpc>
            </a:pPr>
            <a:r>
              <a:rPr lang="en-IN" sz="2000" smtClean="0"/>
              <a:t>Oxygen							20.28</a:t>
            </a:r>
          </a:p>
          <a:p>
            <a:pPr algn="just" eaLnBrk="1" hangingPunct="1">
              <a:lnSpc>
                <a:spcPct val="130000"/>
              </a:lnSpc>
            </a:pPr>
            <a:r>
              <a:rPr lang="en-IN" sz="2000" smtClean="0"/>
              <a:t>Nitrogen 							78.90</a:t>
            </a:r>
          </a:p>
          <a:p>
            <a:pPr algn="just" eaLnBrk="1" hangingPunct="1">
              <a:lnSpc>
                <a:spcPct val="130000"/>
              </a:lnSpc>
            </a:pPr>
            <a:r>
              <a:rPr lang="en-IN" sz="2000" smtClean="0"/>
              <a:t>Carbon dioxide						0.36</a:t>
            </a:r>
          </a:p>
          <a:p>
            <a:pPr algn="just" eaLnBrk="1" hangingPunct="1">
              <a:lnSpc>
                <a:spcPct val="130000"/>
              </a:lnSpc>
            </a:pPr>
            <a:r>
              <a:rPr lang="en-IN" sz="2000" smtClean="0"/>
              <a:t>Methane							0.46</a:t>
            </a:r>
          </a:p>
          <a:p>
            <a:pPr algn="just" eaLnBrk="1" hangingPunct="1"/>
            <a:endParaRPr lang="en-US" sz="2000" smtClean="0"/>
          </a:p>
          <a:p>
            <a:pPr algn="just" eaLnBrk="1" hangingPunct="1"/>
            <a:r>
              <a:rPr lang="en-IN" sz="2000" smtClean="0"/>
              <a:t>It will be observed that return air is depleted in oxygen content and contaminated by mine gases. </a:t>
            </a:r>
          </a:p>
          <a:p>
            <a:pPr algn="just" eaLnBrk="1" hangingPunct="1"/>
            <a:endParaRPr lang="en-IN" sz="2000" smtClean="0"/>
          </a:p>
          <a:p>
            <a:pPr algn="just" eaLnBrk="1" hangingPunct="1"/>
            <a:r>
              <a:rPr lang="en-IN" sz="2000" smtClean="0"/>
              <a:t>Impurities comes from exhalation by men, blasting, underground fires, burning of lights, bacterial action and gases given off from strata.</a:t>
            </a:r>
          </a:p>
          <a:p>
            <a:pPr algn="just" eaLnBrk="1" hangingPunct="1"/>
            <a:endParaRPr lang="en-I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0" y="0"/>
            <a:ext cx="9144000" cy="6858000"/>
          </a:xfrm>
        </p:spPr>
        <p:txBody>
          <a:bodyPr/>
          <a:lstStyle/>
          <a:p>
            <a:pPr algn="just" eaLnBrk="1" hangingPunct="1">
              <a:lnSpc>
                <a:spcPct val="90000"/>
              </a:lnSpc>
              <a:buFont typeface="Wingdings" pitchFamily="2" charset="2"/>
              <a:buChar char="Ø"/>
            </a:pPr>
            <a:r>
              <a:rPr lang="en-IN" sz="2000" smtClean="0">
                <a:solidFill>
                  <a:srgbClr val="0000CC"/>
                </a:solidFill>
              </a:rPr>
              <a:t>The foul or poisonous gases that pollute the air in coal mines are called </a:t>
            </a:r>
            <a:r>
              <a:rPr lang="en-IN" sz="2000" b="1" smtClean="0">
                <a:solidFill>
                  <a:srgbClr val="0000CC"/>
                </a:solidFill>
              </a:rPr>
              <a:t>damp</a:t>
            </a:r>
            <a:r>
              <a:rPr lang="en-IN" sz="2000" smtClean="0"/>
              <a:t>.</a:t>
            </a:r>
          </a:p>
          <a:p>
            <a:pPr algn="just" eaLnBrk="1" hangingPunct="1">
              <a:lnSpc>
                <a:spcPct val="90000"/>
              </a:lnSpc>
              <a:buFont typeface="Wingdings" pitchFamily="2" charset="2"/>
              <a:buChar char="Ø"/>
            </a:pPr>
            <a:endParaRPr lang="en-IN" sz="2000" smtClean="0"/>
          </a:p>
          <a:p>
            <a:pPr algn="just" eaLnBrk="1" hangingPunct="1">
              <a:lnSpc>
                <a:spcPct val="90000"/>
              </a:lnSpc>
              <a:buFont typeface="Wingdings" pitchFamily="2" charset="2"/>
              <a:buChar char="Ø"/>
            </a:pPr>
            <a:r>
              <a:rPr lang="en-IN" sz="2000" smtClean="0"/>
              <a:t>Names commonly used in Indian coal mines are;</a:t>
            </a:r>
          </a:p>
          <a:p>
            <a:pPr algn="just" eaLnBrk="1" hangingPunct="1">
              <a:lnSpc>
                <a:spcPct val="90000"/>
              </a:lnSpc>
            </a:pPr>
            <a:endParaRPr lang="en-IN" sz="2000" b="1" smtClean="0"/>
          </a:p>
          <a:p>
            <a:pPr algn="just" eaLnBrk="1" hangingPunct="1">
              <a:lnSpc>
                <a:spcPct val="90000"/>
              </a:lnSpc>
              <a:buFontTx/>
              <a:buNone/>
            </a:pPr>
            <a:r>
              <a:rPr lang="en-IN" sz="2000" b="1" smtClean="0"/>
              <a:t>1. Blackdamp:</a:t>
            </a:r>
            <a:r>
              <a:rPr lang="en-IN" sz="2000" smtClean="0"/>
              <a:t> </a:t>
            </a:r>
          </a:p>
          <a:p>
            <a:pPr algn="just" eaLnBrk="1" hangingPunct="1">
              <a:lnSpc>
                <a:spcPct val="90000"/>
              </a:lnSpc>
            </a:pPr>
            <a:endParaRPr lang="en-IN" sz="2000" smtClean="0"/>
          </a:p>
          <a:p>
            <a:pPr algn="just" eaLnBrk="1" hangingPunct="1">
              <a:lnSpc>
                <a:spcPct val="90000"/>
              </a:lnSpc>
            </a:pPr>
            <a:r>
              <a:rPr lang="en-IN" sz="2000" smtClean="0"/>
              <a:t>It is a mechanical mixture of the extinctive gases, e. g. CO</a:t>
            </a:r>
            <a:r>
              <a:rPr lang="en-IN" sz="2000" baseline="-25000" smtClean="0"/>
              <a:t>2</a:t>
            </a:r>
            <a:r>
              <a:rPr lang="en-IN" sz="2000" smtClean="0"/>
              <a:t> and excess N</a:t>
            </a:r>
            <a:r>
              <a:rPr lang="en-IN" sz="2000" baseline="-25000" smtClean="0"/>
              <a:t>2</a:t>
            </a:r>
            <a:r>
              <a:rPr lang="en-IN" sz="2000" smtClean="0"/>
              <a:t>.</a:t>
            </a:r>
          </a:p>
          <a:p>
            <a:pPr algn="just" eaLnBrk="1" hangingPunct="1">
              <a:lnSpc>
                <a:spcPct val="90000"/>
              </a:lnSpc>
            </a:pPr>
            <a:endParaRPr lang="en-IN" sz="2000" smtClean="0"/>
          </a:p>
          <a:p>
            <a:pPr algn="just" eaLnBrk="1" hangingPunct="1">
              <a:lnSpc>
                <a:spcPct val="90000"/>
              </a:lnSpc>
            </a:pPr>
            <a:r>
              <a:rPr lang="en-US" sz="2000" smtClean="0"/>
              <a:t>CO</a:t>
            </a:r>
            <a:r>
              <a:rPr lang="en-US" sz="2000" baseline="-25000" smtClean="0"/>
              <a:t>2</a:t>
            </a:r>
            <a:r>
              <a:rPr lang="en-US" sz="2000" smtClean="0"/>
              <a:t> may vary from 5-18% and rest is N</a:t>
            </a:r>
            <a:r>
              <a:rPr lang="en-US" sz="2000" baseline="-25000" smtClean="0"/>
              <a:t>2.</a:t>
            </a:r>
          </a:p>
          <a:p>
            <a:pPr algn="just" eaLnBrk="1" hangingPunct="1">
              <a:lnSpc>
                <a:spcPct val="90000"/>
              </a:lnSpc>
            </a:pPr>
            <a:endParaRPr lang="en-IN" sz="2000" baseline="-25000" smtClean="0"/>
          </a:p>
          <a:p>
            <a:pPr algn="just" eaLnBrk="1" hangingPunct="1">
              <a:lnSpc>
                <a:spcPct val="90000"/>
              </a:lnSpc>
            </a:pPr>
            <a:r>
              <a:rPr lang="en-IN" sz="2000" smtClean="0"/>
              <a:t>Sometimes it is referred to as </a:t>
            </a:r>
            <a:r>
              <a:rPr lang="en-IN" sz="2000" b="1" i="1" smtClean="0">
                <a:solidFill>
                  <a:srgbClr val="000099"/>
                </a:solidFill>
              </a:rPr>
              <a:t>chokedamp</a:t>
            </a:r>
            <a:r>
              <a:rPr lang="en-IN" sz="2000" smtClean="0"/>
              <a:t> or </a:t>
            </a:r>
            <a:r>
              <a:rPr lang="en-IN" sz="2000" b="1" i="1" smtClean="0">
                <a:solidFill>
                  <a:srgbClr val="000099"/>
                </a:solidFill>
              </a:rPr>
              <a:t>stythe</a:t>
            </a:r>
            <a:r>
              <a:rPr lang="en-IN" sz="2000" smtClean="0"/>
              <a:t>. </a:t>
            </a:r>
          </a:p>
          <a:p>
            <a:pPr algn="just" eaLnBrk="1" hangingPunct="1">
              <a:lnSpc>
                <a:spcPct val="90000"/>
              </a:lnSpc>
            </a:pPr>
            <a:endParaRPr lang="en-US" sz="2000" b="1" smtClean="0"/>
          </a:p>
          <a:p>
            <a:pPr algn="just" eaLnBrk="1" hangingPunct="1">
              <a:lnSpc>
                <a:spcPct val="90000"/>
              </a:lnSpc>
              <a:buFontTx/>
              <a:buNone/>
            </a:pPr>
            <a:r>
              <a:rPr lang="en-IN" sz="2000" b="1" smtClean="0"/>
              <a:t>2. Firedamp:</a:t>
            </a:r>
            <a:r>
              <a:rPr lang="en-IN" sz="2000" smtClean="0"/>
              <a:t> </a:t>
            </a:r>
          </a:p>
          <a:p>
            <a:pPr algn="just" eaLnBrk="1" hangingPunct="1">
              <a:spcBef>
                <a:spcPct val="50000"/>
              </a:spcBef>
            </a:pPr>
            <a:r>
              <a:rPr lang="en-US" sz="2000" smtClean="0"/>
              <a:t>It is a mechanical mixture of inflammable gases emitted naturally from coal strata – mostly methane (CH</a:t>
            </a:r>
            <a:r>
              <a:rPr lang="en-US" sz="2000" baseline="-25000" smtClean="0"/>
              <a:t>4</a:t>
            </a:r>
            <a:r>
              <a:rPr lang="en-US" sz="2000" smtClean="0"/>
              <a:t>). </a:t>
            </a:r>
          </a:p>
          <a:p>
            <a:pPr algn="just" eaLnBrk="1" hangingPunct="1">
              <a:spcBef>
                <a:spcPct val="50000"/>
              </a:spcBef>
            </a:pPr>
            <a:endParaRPr lang="en-US" sz="2000" smtClean="0"/>
          </a:p>
          <a:p>
            <a:pPr algn="just" eaLnBrk="1" hangingPunct="1">
              <a:spcBef>
                <a:spcPct val="50000"/>
              </a:spcBef>
            </a:pPr>
            <a:r>
              <a:rPr lang="en-US" sz="2000" smtClean="0"/>
              <a:t>Firedamp sometimes used synonymously with methane</a:t>
            </a:r>
          </a:p>
          <a:p>
            <a:pPr algn="just" eaLnBrk="1" hangingPunct="1">
              <a:lnSpc>
                <a:spcPct val="90000"/>
              </a:lnSpc>
              <a:buFontTx/>
              <a:buNone/>
            </a:pPr>
            <a:endParaRPr lang="en-IN" sz="2000" smtClean="0"/>
          </a:p>
          <a:p>
            <a:pPr algn="just" eaLnBrk="1" hangingPunct="1">
              <a:lnSpc>
                <a:spcPct val="90000"/>
              </a:lnSpc>
            </a:pPr>
            <a:endParaRPr lang="en-IN"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0" y="0"/>
            <a:ext cx="9144000" cy="6858000"/>
          </a:xfrm>
        </p:spPr>
        <p:txBody>
          <a:bodyPr/>
          <a:lstStyle/>
          <a:p>
            <a:pPr algn="just" eaLnBrk="1" hangingPunct="1">
              <a:lnSpc>
                <a:spcPct val="80000"/>
              </a:lnSpc>
              <a:buFontTx/>
              <a:buNone/>
            </a:pPr>
            <a:endParaRPr lang="en-IN" sz="2000" b="1" smtClean="0"/>
          </a:p>
          <a:p>
            <a:pPr algn="just" eaLnBrk="1" hangingPunct="1">
              <a:lnSpc>
                <a:spcPct val="80000"/>
              </a:lnSpc>
              <a:buFontTx/>
              <a:buNone/>
            </a:pPr>
            <a:r>
              <a:rPr lang="en-IN" sz="2000" b="1" smtClean="0"/>
              <a:t>3. Whitedamp:</a:t>
            </a:r>
            <a:r>
              <a:rPr lang="en-IN" sz="2000" smtClean="0"/>
              <a:t> </a:t>
            </a:r>
          </a:p>
          <a:p>
            <a:pPr algn="just" eaLnBrk="1" hangingPunct="1">
              <a:lnSpc>
                <a:spcPct val="80000"/>
              </a:lnSpc>
              <a:buFontTx/>
              <a:buNone/>
            </a:pPr>
            <a:endParaRPr lang="en-IN" sz="2000" smtClean="0"/>
          </a:p>
          <a:p>
            <a:pPr eaLnBrk="1" hangingPunct="1">
              <a:lnSpc>
                <a:spcPct val="80000"/>
              </a:lnSpc>
              <a:spcBef>
                <a:spcPct val="50000"/>
              </a:spcBef>
            </a:pPr>
            <a:r>
              <a:rPr lang="en-US" sz="2000" smtClean="0"/>
              <a:t>Mixture of CO and air. </a:t>
            </a:r>
          </a:p>
          <a:p>
            <a:pPr eaLnBrk="1" hangingPunct="1">
              <a:lnSpc>
                <a:spcPct val="80000"/>
              </a:lnSpc>
              <a:spcBef>
                <a:spcPct val="50000"/>
              </a:spcBef>
            </a:pPr>
            <a:endParaRPr lang="en-US" sz="2000" smtClean="0"/>
          </a:p>
          <a:p>
            <a:pPr eaLnBrk="1" hangingPunct="1">
              <a:lnSpc>
                <a:spcPct val="80000"/>
              </a:lnSpc>
              <a:spcBef>
                <a:spcPct val="50000"/>
              </a:spcBef>
            </a:pPr>
            <a:r>
              <a:rPr lang="en-US" sz="2000" smtClean="0"/>
              <a:t>When a person dies his face becomes white and got its name as white damp. </a:t>
            </a:r>
          </a:p>
          <a:p>
            <a:pPr eaLnBrk="1" hangingPunct="1">
              <a:lnSpc>
                <a:spcPct val="80000"/>
              </a:lnSpc>
              <a:spcBef>
                <a:spcPct val="50000"/>
              </a:spcBef>
            </a:pPr>
            <a:endParaRPr lang="en-US" sz="2000" smtClean="0"/>
          </a:p>
          <a:p>
            <a:pPr eaLnBrk="1" hangingPunct="1">
              <a:lnSpc>
                <a:spcPct val="80000"/>
              </a:lnSpc>
              <a:spcBef>
                <a:spcPct val="50000"/>
              </a:spcBef>
            </a:pPr>
            <a:r>
              <a:rPr lang="en-US" sz="2000" smtClean="0"/>
              <a:t>It is used synonymous with CO.</a:t>
            </a:r>
          </a:p>
          <a:p>
            <a:pPr eaLnBrk="1" hangingPunct="1">
              <a:lnSpc>
                <a:spcPct val="80000"/>
              </a:lnSpc>
              <a:spcBef>
                <a:spcPct val="50000"/>
              </a:spcBef>
            </a:pPr>
            <a:endParaRPr lang="en-US" sz="2000" smtClean="0"/>
          </a:p>
          <a:p>
            <a:pPr algn="just" eaLnBrk="1" hangingPunct="1">
              <a:lnSpc>
                <a:spcPct val="80000"/>
              </a:lnSpc>
              <a:buFontTx/>
              <a:buNone/>
            </a:pPr>
            <a:endParaRPr lang="en-IN" sz="2000" smtClean="0"/>
          </a:p>
          <a:p>
            <a:pPr algn="just" eaLnBrk="1" hangingPunct="1">
              <a:lnSpc>
                <a:spcPct val="80000"/>
              </a:lnSpc>
              <a:buFontTx/>
              <a:buNone/>
            </a:pPr>
            <a:r>
              <a:rPr lang="en-IN" sz="2000" b="1" smtClean="0"/>
              <a:t>4. Stinkdamp: </a:t>
            </a:r>
          </a:p>
          <a:p>
            <a:pPr algn="just" eaLnBrk="1" hangingPunct="1">
              <a:lnSpc>
                <a:spcPct val="80000"/>
              </a:lnSpc>
              <a:buFontTx/>
              <a:buNone/>
            </a:pPr>
            <a:endParaRPr lang="en-IN" sz="2000" b="1" smtClean="0"/>
          </a:p>
          <a:p>
            <a:pPr algn="just" eaLnBrk="1" hangingPunct="1">
              <a:lnSpc>
                <a:spcPct val="80000"/>
              </a:lnSpc>
            </a:pPr>
            <a:r>
              <a:rPr lang="en-US" sz="2000" smtClean="0"/>
              <a:t>Mixture of H</a:t>
            </a:r>
            <a:r>
              <a:rPr lang="en-US" sz="2000" baseline="-25000" smtClean="0"/>
              <a:t>2</a:t>
            </a:r>
            <a:r>
              <a:rPr lang="en-US" sz="2000" smtClean="0"/>
              <a:t>S and air.</a:t>
            </a:r>
          </a:p>
          <a:p>
            <a:pPr algn="just" eaLnBrk="1" hangingPunct="1">
              <a:lnSpc>
                <a:spcPct val="80000"/>
              </a:lnSpc>
            </a:pPr>
            <a:endParaRPr lang="en-IN" sz="2000" smtClean="0"/>
          </a:p>
          <a:p>
            <a:pPr algn="just" eaLnBrk="1" hangingPunct="1">
              <a:lnSpc>
                <a:spcPct val="80000"/>
              </a:lnSpc>
            </a:pPr>
            <a:r>
              <a:rPr lang="en-IN" sz="2000" smtClean="0"/>
              <a:t>It is synonymous with sulphuretted hydrogen, H</a:t>
            </a:r>
            <a:r>
              <a:rPr lang="en-IN" sz="2000" baseline="-25000" smtClean="0"/>
              <a:t>2</a:t>
            </a:r>
            <a:r>
              <a:rPr lang="en-IN" sz="2000" smtClean="0"/>
              <a:t>S (Hydrogen sulphide)</a:t>
            </a:r>
          </a:p>
          <a:p>
            <a:pPr algn="just" eaLnBrk="1" hangingPunct="1">
              <a:lnSpc>
                <a:spcPct val="80000"/>
              </a:lnSpc>
            </a:pPr>
            <a:endParaRPr lang="en-IN" sz="2000" smtClean="0"/>
          </a:p>
          <a:p>
            <a:pPr algn="just" eaLnBrk="1" hangingPunct="1">
              <a:lnSpc>
                <a:spcPct val="80000"/>
              </a:lnSpc>
            </a:pPr>
            <a:endParaRPr lang="en-IN" sz="2000" smtClean="0"/>
          </a:p>
          <a:p>
            <a:pPr eaLnBrk="1" hangingPunct="1">
              <a:lnSpc>
                <a:spcPct val="80000"/>
              </a:lnSpc>
            </a:pPr>
            <a:endParaRPr lang="en-IN"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Balloons</Template>
  <TotalTime>2684</TotalTime>
  <Words>5235</Words>
  <Application>Microsoft Office PowerPoint</Application>
  <PresentationFormat>On-screen Show (4:3)</PresentationFormat>
  <Paragraphs>877</Paragraphs>
  <Slides>68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Balloons</vt:lpstr>
      <vt:lpstr>Equation</vt:lpstr>
      <vt:lpstr>Slide 1</vt:lpstr>
      <vt:lpstr>   MINE GASES   </vt:lpstr>
      <vt:lpstr>Slide 3</vt:lpstr>
      <vt:lpstr> Typical analysis of dry atmospheric air is given as below:  Constituent         % by volume  Oxygen               20.93 Nitrogen (including Ar and other rare inert gases          79.04 (78.10 N2 + 0.94% Ar) Carbon dioxide             0.03 </vt:lpstr>
      <vt:lpstr>Slide 5</vt:lpstr>
      <vt:lpstr>Slide 6</vt:lpstr>
      <vt:lpstr>Slide 7</vt:lpstr>
      <vt:lpstr>Slide 8</vt:lpstr>
      <vt:lpstr>Slide 9</vt:lpstr>
      <vt:lpstr>Slide 10</vt:lpstr>
      <vt:lpstr>Slide 11</vt:lpstr>
      <vt:lpstr>Slide 12</vt:lpstr>
      <vt:lpstr>Table: O2 Consumption at different work situation</vt:lpstr>
      <vt:lpstr>Slide 14</vt:lpstr>
      <vt:lpstr>Slide 15</vt:lpstr>
      <vt:lpstr>Physiological effects of an O2 deficient environment will vary from individual to individual and with the length of exposure  </vt:lpstr>
      <vt:lpstr>Slide 17</vt:lpstr>
      <vt:lpstr>Slide 18</vt:lpstr>
      <vt:lpstr>Slide 19</vt:lpstr>
      <vt:lpstr>   Physiological effect of CO2  The effect is due to presence of CO2, which is accompanied by corresponding depletion of O2. </vt:lpstr>
      <vt:lpstr>Slide 21</vt:lpstr>
      <vt:lpstr>Slide 22</vt:lpstr>
      <vt:lpstr>Slide 23</vt:lpstr>
      <vt:lpstr>Slide 24</vt:lpstr>
      <vt:lpstr>Slide 25</vt:lpstr>
      <vt:lpstr>Slide 26</vt:lpstr>
      <vt:lpstr>Slide 27</vt:lpstr>
      <vt:lpstr>PHYSIOLOGICAL EFFECTS OF CO</vt:lpstr>
      <vt:lpstr>Slide 29</vt:lpstr>
      <vt:lpstr>Slide 30</vt:lpstr>
      <vt:lpstr>Slide 31</vt:lpstr>
      <vt:lpstr>Slide 32</vt:lpstr>
      <vt:lpstr>Slide 33</vt:lpstr>
      <vt:lpstr>  </vt:lpstr>
      <vt:lpstr>Slide 35</vt:lpstr>
      <vt:lpstr>2. Using colorimetric indicating detectors</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Radiation dose pathways for uranium workers</vt:lpstr>
      <vt:lpstr>Slide 64</vt:lpstr>
      <vt:lpstr>Slide 65</vt:lpstr>
      <vt:lpstr>Slide 66</vt:lpstr>
      <vt:lpstr>Slide 67</vt:lpstr>
      <vt:lpstr>Slide 68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MINE GASES </dc:title>
  <dc:creator>Devi</dc:creator>
  <cp:lastModifiedBy>rcc</cp:lastModifiedBy>
  <cp:revision>189</cp:revision>
  <dcterms:created xsi:type="dcterms:W3CDTF">2008-12-01T18:19:44Z</dcterms:created>
  <dcterms:modified xsi:type="dcterms:W3CDTF">2018-09-12T09:20:04Z</dcterms:modified>
</cp:coreProperties>
</file>