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60" r:id="rId3"/>
    <p:sldId id="257" r:id="rId4"/>
    <p:sldId id="263" r:id="rId5"/>
    <p:sldId id="258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4779-F2AA-4968-B9C9-70CC3F462644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2A1F-9847-45C6-8AF8-A42D490B3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4779-F2AA-4968-B9C9-70CC3F462644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2A1F-9847-45C6-8AF8-A42D490B3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4779-F2AA-4968-B9C9-70CC3F462644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2A1F-9847-45C6-8AF8-A42D490B3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4779-F2AA-4968-B9C9-70CC3F462644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2A1F-9847-45C6-8AF8-A42D490B3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4779-F2AA-4968-B9C9-70CC3F462644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2A1F-9847-45C6-8AF8-A42D490B3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4779-F2AA-4968-B9C9-70CC3F462644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2A1F-9847-45C6-8AF8-A42D490B3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4779-F2AA-4968-B9C9-70CC3F462644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2A1F-9847-45C6-8AF8-A42D490B3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4779-F2AA-4968-B9C9-70CC3F462644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D32A1F-9847-45C6-8AF8-A42D490B3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4779-F2AA-4968-B9C9-70CC3F462644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2A1F-9847-45C6-8AF8-A42D490B3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4779-F2AA-4968-B9C9-70CC3F462644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CD32A1F-9847-45C6-8AF8-A42D490B3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1B04779-F2AA-4968-B9C9-70CC3F462644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2A1F-9847-45C6-8AF8-A42D490B3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rgbClr val="DDEBCF">
                <a:alpha val="83000"/>
              </a:srgbClr>
            </a:gs>
            <a:gs pos="33000">
              <a:srgbClr val="92D050"/>
            </a:gs>
            <a:gs pos="100000">
              <a:schemeClr val="accent2">
                <a:lumMod val="40000"/>
                <a:lumOff val="60000"/>
                <a:alpha val="0"/>
              </a:schemeClr>
            </a:gs>
            <a:gs pos="33000">
              <a:srgbClr val="156B13">
                <a:alpha val="62000"/>
              </a:srgbClr>
            </a:gs>
            <a:gs pos="98000">
              <a:schemeClr val="accent2">
                <a:lumMod val="40000"/>
                <a:lumOff val="60000"/>
              </a:schemeClr>
            </a:gs>
            <a:gs pos="87000">
              <a:schemeClr val="accent1">
                <a:lumMod val="50000"/>
              </a:schemeClr>
            </a:gs>
            <a:gs pos="21000">
              <a:srgbClr val="156B13"/>
            </a:gs>
            <a:gs pos="23000">
              <a:srgbClr val="156B13"/>
            </a:gs>
            <a:gs pos="23000">
              <a:schemeClr val="accent2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1B04779-F2AA-4968-B9C9-70CC3F462644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CD32A1F-9847-45C6-8AF8-A42D490B3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392113"/>
            <a:ext cx="8858250" cy="607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rgbClr val="DDEBCF">
                <a:alpha val="83000"/>
              </a:srgbClr>
            </a:gs>
            <a:gs pos="33000">
              <a:srgbClr val="92D050"/>
            </a:gs>
            <a:gs pos="100000">
              <a:schemeClr val="accent2">
                <a:lumMod val="40000"/>
                <a:lumOff val="60000"/>
                <a:alpha val="0"/>
              </a:schemeClr>
            </a:gs>
            <a:gs pos="33000">
              <a:srgbClr val="156B13">
                <a:alpha val="62000"/>
              </a:srgbClr>
            </a:gs>
            <a:gs pos="98000">
              <a:schemeClr val="accent2">
                <a:lumMod val="40000"/>
                <a:lumOff val="60000"/>
              </a:schemeClr>
            </a:gs>
            <a:gs pos="87000">
              <a:schemeClr val="accent1">
                <a:lumMod val="50000"/>
              </a:schemeClr>
            </a:gs>
            <a:gs pos="10000">
              <a:srgbClr val="156B13"/>
            </a:gs>
            <a:gs pos="23000">
              <a:srgbClr val="156B13"/>
            </a:gs>
            <a:gs pos="23000">
              <a:schemeClr val="accent2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Manganese Nodules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first discovery of </a:t>
            </a:r>
            <a:r>
              <a:rPr lang="en-US" i="1" dirty="0"/>
              <a:t>manganese nodules </a:t>
            </a:r>
            <a:r>
              <a:rPr lang="en-US" dirty="0"/>
              <a:t>was made by the expedition of HMS Challenger in 1873. </a:t>
            </a:r>
            <a:endParaRPr lang="en-US" dirty="0" smtClean="0"/>
          </a:p>
          <a:p>
            <a:r>
              <a:rPr lang="en-US" dirty="0"/>
              <a:t>The nodules are </a:t>
            </a:r>
            <a:r>
              <a:rPr lang="en-US" dirty="0" err="1"/>
              <a:t>potatolike</a:t>
            </a:r>
            <a:r>
              <a:rPr lang="en-US" dirty="0"/>
              <a:t> encrustations of iron and manganese oxides, formed around a small nucleus, at depths usually between 17,000 and 20,000 ft (5000 and 6000 m). </a:t>
            </a:r>
            <a:endParaRPr lang="en-US" dirty="0" smtClean="0"/>
          </a:p>
          <a:p>
            <a:r>
              <a:rPr lang="en-US" dirty="0"/>
              <a:t>The minerals carry enrichments of cobalt, nickel, copper, and other metals scavenged from the seawater and represent a significant resource of some of the metals.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Manganese </a:t>
            </a:r>
            <a:r>
              <a:rPr lang="en-US" b="1" dirty="0">
                <a:solidFill>
                  <a:srgbClr val="FFFF00"/>
                </a:solidFill>
              </a:rPr>
              <a:t>Nodules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3810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Oceanic nodules may be formed from the ore material of polygenic origin, although some </a:t>
            </a:r>
            <a:r>
              <a:rPr lang="en-US" sz="2800" dirty="0" smtClean="0"/>
              <a:t>researchers </a:t>
            </a:r>
            <a:r>
              <a:rPr lang="en-US" sz="2800" dirty="0"/>
              <a:t>would emphasize the predominant role of hydrothermal sources. </a:t>
            </a:r>
            <a:endParaRPr lang="en-US" sz="2800" dirty="0" smtClean="0"/>
          </a:p>
          <a:p>
            <a:pPr algn="just"/>
            <a:r>
              <a:rPr lang="en-US" sz="2800" dirty="0"/>
              <a:t>Manganese nodules may grow due to a supply of material both from above (out of oceanic water) and below (out of host sediments</a:t>
            </a:r>
            <a:r>
              <a:rPr lang="en-US" sz="2800" dirty="0" smtClean="0"/>
              <a:t>).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Classification of Manganese Nodules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Depending on the major ore elements (manganese, iron and base metals) the nodules contain, three major types were distinguished: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000" dirty="0" smtClean="0"/>
              <a:t>Hydrogenous, i.e., formed due to slow deposition of metals out of sea water and characterized by a high concentration of base metals and varying </a:t>
            </a:r>
            <a:r>
              <a:rPr lang="en-US" sz="3000" dirty="0" err="1" smtClean="0"/>
              <a:t>Mn</a:t>
            </a:r>
            <a:r>
              <a:rPr lang="en-US" sz="3000" dirty="0" smtClean="0"/>
              <a:t>/Fe rations.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000" dirty="0" smtClean="0"/>
              <a:t>Hydrothermal, i.e., rich in iron and depleted of other metals, and turns out to be having an extremely wide range of </a:t>
            </a:r>
            <a:r>
              <a:rPr lang="en-US" sz="3000" dirty="0" err="1" smtClean="0"/>
              <a:t>Mn</a:t>
            </a:r>
            <a:r>
              <a:rPr lang="en-US" sz="3000" dirty="0" smtClean="0"/>
              <a:t>/Fe rations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000" dirty="0" err="1" smtClean="0"/>
              <a:t>Diagenetic</a:t>
            </a:r>
            <a:r>
              <a:rPr lang="en-US" sz="3000" dirty="0" smtClean="0"/>
              <a:t>, i.e., characterized by high </a:t>
            </a:r>
            <a:r>
              <a:rPr lang="en-US" sz="3000" dirty="0" err="1" smtClean="0"/>
              <a:t>Mn</a:t>
            </a:r>
            <a:r>
              <a:rPr lang="en-US" sz="3000" dirty="0" smtClean="0"/>
              <a:t>/Fe ratios and relatively low concentration of base metals.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Biogenic Aspects in Manganese Nodule Genesis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1928, </a:t>
            </a:r>
            <a:r>
              <a:rPr lang="en-US" dirty="0" err="1"/>
              <a:t>Butkevich</a:t>
            </a:r>
            <a:r>
              <a:rPr lang="en-US" dirty="0"/>
              <a:t> first reported the discovery of some specific iron bacteria in manganese nodules from the Arctic basin bottom. </a:t>
            </a:r>
            <a:endParaRPr lang="en-US" dirty="0" smtClean="0"/>
          </a:p>
          <a:p>
            <a:r>
              <a:rPr lang="en-US" dirty="0" smtClean="0"/>
              <a:t>Later</a:t>
            </a:r>
            <a:r>
              <a:rPr lang="en-US" dirty="0"/>
              <a:t>, in manganese nodules, other species of microorganisms were found which were capable of accumulating iron and manganese</a:t>
            </a:r>
            <a:r>
              <a:rPr lang="en-US" dirty="0" smtClean="0"/>
              <a:t>.</a:t>
            </a:r>
          </a:p>
          <a:p>
            <a:r>
              <a:rPr lang="en-US" dirty="0"/>
              <a:t>Although the function of microorganisms in manganese and the mechanism of oxidation are still under debate, it is believed that the biogenic factor determines to a considerable extent the manganese destiny on its ways to the ocean.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Biogenic Aspects in Manganese Nodule Genesis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fine </a:t>
            </a:r>
            <a:r>
              <a:rPr lang="en-US" dirty="0" err="1"/>
              <a:t>terrigenous</a:t>
            </a:r>
            <a:r>
              <a:rPr lang="en-US" dirty="0"/>
              <a:t> material and the greater part of hydrothermal material that enter into the ocean pass through the biogenic filter before they reach the bottom. </a:t>
            </a:r>
            <a:endParaRPr lang="en-US" dirty="0" smtClean="0"/>
          </a:p>
          <a:p>
            <a:r>
              <a:rPr lang="en-US" dirty="0"/>
              <a:t>Manganese species in water and suspension are associated with the occurrence of organic matter and activity of sea bacteria. </a:t>
            </a:r>
            <a:endParaRPr lang="en-US" dirty="0" smtClean="0"/>
          </a:p>
          <a:p>
            <a:r>
              <a:rPr lang="en-US" dirty="0"/>
              <a:t>At the oceanic bottom, manganese and other metals are also affected by the biogenic factor, beginning with the downward flux of organic matter and terminating with benthic activity. </a:t>
            </a:r>
            <a:endParaRPr lang="en-US" dirty="0" smtClean="0"/>
          </a:p>
          <a:p>
            <a:r>
              <a:rPr lang="en-US" dirty="0" smtClean="0"/>
              <a:t>Bacterial </a:t>
            </a:r>
            <a:r>
              <a:rPr lang="en-US" dirty="0"/>
              <a:t>activity can affect the growth, structure and composition of nodules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4100" dirty="0" smtClean="0">
                <a:solidFill>
                  <a:srgbClr val="FFFF00"/>
                </a:solidFill>
              </a:rPr>
              <a:t>Distribution</a:t>
            </a:r>
            <a:r>
              <a:rPr lang="en-US" dirty="0" smtClean="0">
                <a:solidFill>
                  <a:srgbClr val="FFFF00"/>
                </a:solidFill>
              </a:rPr>
              <a:t> of Manganese Nodule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4876800"/>
          </a:xfrm>
        </p:spPr>
        <p:txBody>
          <a:bodyPr>
            <a:noAutofit/>
          </a:bodyPr>
          <a:lstStyle/>
          <a:p>
            <a:r>
              <a:rPr lang="en-US" sz="2800" dirty="0"/>
              <a:t>Distribution of the nodules is widespread throughout all the oceans of the </a:t>
            </a:r>
            <a:r>
              <a:rPr lang="en-US" sz="2800" dirty="0" smtClean="0"/>
              <a:t>world, </a:t>
            </a:r>
            <a:r>
              <a:rPr lang="en-US" sz="2800" dirty="0"/>
              <a:t>but the areas of highest grade known at this time are in the Pacific Ocean between the Clarion and </a:t>
            </a:r>
            <a:r>
              <a:rPr lang="en-US" sz="2800" dirty="0" err="1"/>
              <a:t>Clipperton</a:t>
            </a:r>
            <a:r>
              <a:rPr lang="en-US" sz="2800" dirty="0"/>
              <a:t> fracture zones about 1200 mi (1930 km) west and south of </a:t>
            </a:r>
            <a:r>
              <a:rPr lang="en-US" sz="2800" dirty="0" smtClean="0"/>
              <a:t>Hawaii.</a:t>
            </a:r>
          </a:p>
          <a:p>
            <a:r>
              <a:rPr lang="en-US" sz="2800" dirty="0" smtClean="0"/>
              <a:t>Of </a:t>
            </a:r>
            <a:r>
              <a:rPr lang="en-US" sz="2800" dirty="0"/>
              <a:t>similar composition but occurring on the submerged portions of islands or seamounts between 2700 and 8000 ft (800 and 2400 m) are encrustations of </a:t>
            </a:r>
            <a:r>
              <a:rPr lang="en-US" sz="2800" dirty="0" err="1"/>
              <a:t>metalliferous</a:t>
            </a:r>
            <a:r>
              <a:rPr lang="en-US" sz="2800" dirty="0"/>
              <a:t> oxides known as </a:t>
            </a:r>
            <a:r>
              <a:rPr lang="en-US" sz="2800" i="1" dirty="0"/>
              <a:t>cobalt crusts. </a:t>
            </a:r>
            <a:endParaRPr lang="en-US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4100" dirty="0" smtClean="0">
                <a:solidFill>
                  <a:srgbClr val="FFFF00"/>
                </a:solidFill>
              </a:rPr>
              <a:t>Distribution</a:t>
            </a:r>
            <a:r>
              <a:rPr lang="en-US" dirty="0" smtClean="0">
                <a:solidFill>
                  <a:srgbClr val="FFFF00"/>
                </a:solidFill>
              </a:rPr>
              <a:t> of Manganese Nodule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These carry higher values of cobalt and platinum, up to 1.4% and 0.93 </a:t>
            </a:r>
            <a:r>
              <a:rPr lang="en-US" sz="2800" dirty="0" err="1" smtClean="0"/>
              <a:t>ppm</a:t>
            </a:r>
            <a:r>
              <a:rPr lang="en-US" sz="2800" dirty="0" smtClean="0"/>
              <a:t>, respectively, in certain cases, and they are also associated with phosphorus and rare earth elements. </a:t>
            </a:r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crust deposits are widely distributed in the </a:t>
            </a:r>
            <a:r>
              <a:rPr lang="en-US" sz="2800" dirty="0" smtClean="0"/>
              <a:t>Pacific </a:t>
            </a:r>
            <a:r>
              <a:rPr lang="en-US" sz="2800" dirty="0"/>
              <a:t>and with thicknesses ranging to 16 in. (400 mm), they may also represent a significant resource of the contained </a:t>
            </a:r>
            <a:r>
              <a:rPr lang="en-US" sz="2800" dirty="0" smtClean="0"/>
              <a:t>metals.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</TotalTime>
  <Words>577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Slide 1</vt:lpstr>
      <vt:lpstr>Manganese Nodules </vt:lpstr>
      <vt:lpstr>Manganese Nodules </vt:lpstr>
      <vt:lpstr>Classification of Manganese Nodules </vt:lpstr>
      <vt:lpstr>Biogenic Aspects in Manganese Nodule Genesis </vt:lpstr>
      <vt:lpstr>Biogenic Aspects in Manganese Nodule Genesis </vt:lpstr>
      <vt:lpstr>Distribution of Manganese Nodule </vt:lpstr>
      <vt:lpstr>Distribution of Manganese Nodule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Manganese Nodules</dc:title>
  <dc:creator>Amit Prakash</dc:creator>
  <cp:lastModifiedBy>rcc</cp:lastModifiedBy>
  <cp:revision>8</cp:revision>
  <dcterms:created xsi:type="dcterms:W3CDTF">2009-11-10T20:55:23Z</dcterms:created>
  <dcterms:modified xsi:type="dcterms:W3CDTF">2018-09-12T10:51:10Z</dcterms:modified>
</cp:coreProperties>
</file>