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58" r:id="rId4"/>
    <p:sldId id="259" r:id="rId5"/>
    <p:sldId id="260"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660066"/>
    <a:srgbClr val="00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90600" y="612775"/>
            <a:ext cx="6705600" cy="5416550"/>
          </a:xfrm>
          <a:prstGeom prst="rect">
            <a:avLst/>
          </a:prstGeom>
          <a:noFill/>
          <a:ln w="9525">
            <a:noFill/>
            <a:miter lim="800000"/>
            <a:headEnd/>
            <a:tailEnd/>
          </a:ln>
        </p:spPr>
        <p:txBody>
          <a:bodyPr>
            <a:spAutoFit/>
          </a:bodyPr>
          <a:lstStyle/>
          <a:p>
            <a:r>
              <a:rPr lang="en-US"/>
              <a:t/>
            </a:r>
            <a:br>
              <a:rPr lang="en-US"/>
            </a:br>
            <a:r>
              <a:rPr lang="en-US"/>
              <a:t>   		</a:t>
            </a:r>
            <a:r>
              <a:rPr lang="en-US" sz="4000" b="1">
                <a:latin typeface="Aharoni" pitchFamily="2" charset="-79"/>
                <a:cs typeface="Aharoni" pitchFamily="2" charset="-79"/>
                <a:hlinkClick r:id="rId2"/>
              </a:rPr>
              <a:t>www.MINEPORTAL.in</a:t>
            </a:r>
            <a:endParaRPr lang="en-US" b="1">
              <a:latin typeface="Aharoni" pitchFamily="2" charset="-79"/>
              <a:cs typeface="Aharoni" pitchFamily="2" charset="-79"/>
            </a:endParaRPr>
          </a:p>
          <a:p>
            <a:r>
              <a:rPr lang="en-US"/>
              <a:t/>
            </a:r>
            <a:br>
              <a:rPr lang="en-US"/>
            </a:br>
            <a:r>
              <a:rPr lang="en-US">
                <a:solidFill>
                  <a:srgbClr val="00B050"/>
                </a:solidFill>
              </a:rPr>
              <a:t>     ONLINE TEST SERIES FOR</a:t>
            </a:r>
            <a:br>
              <a:rPr lang="en-US">
                <a:solidFill>
                  <a:srgbClr val="00B050"/>
                </a:solidFill>
              </a:rPr>
            </a:br>
            <a:r>
              <a:rPr lang="en-US">
                <a:solidFill>
                  <a:srgbClr val="00B050"/>
                </a:solidFill>
              </a:rPr>
              <a:t>	</a:t>
            </a:r>
            <a:r>
              <a:rPr lang="en-US">
                <a:solidFill>
                  <a:srgbClr val="0070C0"/>
                </a:solidFill>
              </a:rPr>
              <a:t>GATE MINING</a:t>
            </a:r>
            <a:br>
              <a:rPr lang="en-US">
                <a:solidFill>
                  <a:srgbClr val="0070C0"/>
                </a:solidFill>
              </a:rPr>
            </a:br>
            <a:r>
              <a:rPr lang="en-US">
                <a:solidFill>
                  <a:srgbClr val="0070C0"/>
                </a:solidFill>
              </a:rPr>
              <a:t>	COAL/METAL FIRST/SECOND CLASS</a:t>
            </a:r>
            <a:br>
              <a:rPr lang="en-US">
                <a:solidFill>
                  <a:srgbClr val="0070C0"/>
                </a:solidFill>
              </a:rPr>
            </a:br>
            <a:r>
              <a:rPr lang="en-US">
                <a:solidFill>
                  <a:srgbClr val="0070C0"/>
                </a:solidFill>
              </a:rPr>
              <a:t>	COAL INDIA MT MINING EXAM</a:t>
            </a:r>
            <a:br>
              <a:rPr lang="en-US">
                <a:solidFill>
                  <a:srgbClr val="0070C0"/>
                </a:solidFill>
              </a:rPr>
            </a:br>
            <a:r>
              <a:rPr lang="en-US">
                <a:solidFill>
                  <a:srgbClr val="0070C0"/>
                </a:solidFill>
              </a:rPr>
              <a:t>	OVERMAN/SIRDAR EXAM</a:t>
            </a:r>
            <a:br>
              <a:rPr lang="en-US">
                <a:solidFill>
                  <a:srgbClr val="0070C0"/>
                </a:solidFill>
              </a:rPr>
            </a:br>
            <a:r>
              <a:rPr lang="en-US">
                <a:solidFill>
                  <a:srgbClr val="0070C0"/>
                </a:solidFill>
              </a:rPr>
              <a:t>	OTHER PSU MANAGEMENT TRAINEE EXAM</a:t>
            </a:r>
            <a:r>
              <a:rPr lang="en-US">
                <a:solidFill>
                  <a:srgbClr val="00B050"/>
                </a:solidFill>
              </a:rPr>
              <a:t/>
            </a:r>
            <a:br>
              <a:rPr lang="en-US">
                <a:solidFill>
                  <a:srgbClr val="00B050"/>
                </a:solidFill>
              </a:rPr>
            </a:br>
            <a:r>
              <a:rPr lang="en-US">
                <a:solidFill>
                  <a:srgbClr val="00B050"/>
                </a:solidFill>
              </a:rPr>
              <a:t/>
            </a:r>
            <a:br>
              <a:rPr lang="en-US">
                <a:solidFill>
                  <a:srgbClr val="00B050"/>
                </a:solidFill>
              </a:rPr>
            </a:br>
            <a:r>
              <a:rPr lang="en-US">
                <a:solidFill>
                  <a:srgbClr val="00B050"/>
                </a:solidFill>
              </a:rPr>
              <a:t>     FREE STUDY MATERIAL/VIDEO LECTURES</a:t>
            </a:r>
            <a:br>
              <a:rPr lang="en-US">
                <a:solidFill>
                  <a:srgbClr val="00B050"/>
                </a:solidFill>
              </a:rPr>
            </a:br>
            <a:r>
              <a:rPr lang="en-US">
                <a:solidFill>
                  <a:srgbClr val="00B050"/>
                </a:solidFill>
              </a:rPr>
              <a:t>     ONLINE ORDER MINING BOOKS</a:t>
            </a:r>
            <a:br>
              <a:rPr lang="en-US">
                <a:solidFill>
                  <a:srgbClr val="00B050"/>
                </a:solidFill>
              </a:rPr>
            </a:br>
            <a:r>
              <a:rPr lang="en-US">
                <a:solidFill>
                  <a:srgbClr val="00B050"/>
                </a:solidFill>
              </a:rPr>
              <a:t/>
            </a:r>
            <a:br>
              <a:rPr lang="en-US">
                <a:solidFill>
                  <a:srgbClr val="00B050"/>
                </a:solidFill>
              </a:rPr>
            </a:br>
            <a:r>
              <a:rPr lang="en-US"/>
              <a:t/>
            </a:r>
            <a:br>
              <a:rPr lang="en-US"/>
            </a:br>
            <a:r>
              <a:rPr lang="en-US"/>
              <a:t/>
            </a:r>
            <a:br>
              <a:rPr lang="en-US"/>
            </a:br>
            <a:r>
              <a:rPr lang="en-US"/>
              <a:t> </a:t>
            </a:r>
            <a:r>
              <a:rPr lang="en-US" b="1"/>
              <a:t>CALL/WHATSAPP-8804777500    www.fb.com/mineportal.in</a:t>
            </a:r>
            <a:r>
              <a:rPr lang="en-US"/>
              <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211763"/>
          </a:xfrm>
        </p:spPr>
        <p:txBody>
          <a:bodyPr>
            <a:normAutofit fontScale="70000" lnSpcReduction="20000"/>
          </a:bodyPr>
          <a:lstStyle/>
          <a:p>
            <a:r>
              <a:rPr lang="en-US" dirty="0" smtClean="0"/>
              <a:t> Colourless, tasteless and odourless gas.</a:t>
            </a:r>
          </a:p>
          <a:p>
            <a:pPr lvl="0"/>
            <a:r>
              <a:rPr lang="en-US" dirty="0" smtClean="0"/>
              <a:t>Slightly soluble in water 3.3% by volume at 0</a:t>
            </a:r>
            <a:r>
              <a:rPr lang="en-US" baseline="30000" dirty="0" smtClean="0"/>
              <a:t>0</a:t>
            </a:r>
            <a:r>
              <a:rPr lang="en-US" dirty="0" smtClean="0"/>
              <a:t>C at 1 bar.</a:t>
            </a:r>
          </a:p>
          <a:p>
            <a:pPr lvl="0"/>
            <a:r>
              <a:rPr lang="en-US" dirty="0" smtClean="0"/>
              <a:t>Molecular weight = 28, </a:t>
            </a:r>
          </a:p>
          <a:p>
            <a:pPr lvl="0"/>
            <a:r>
              <a:rPr lang="en-US" dirty="0" smtClean="0"/>
              <a:t>Sp. Weight – 1.17 </a:t>
            </a:r>
            <a:r>
              <a:rPr lang="en-US" dirty="0" err="1" smtClean="0"/>
              <a:t>kgf</a:t>
            </a:r>
            <a:r>
              <a:rPr lang="en-US" dirty="0" smtClean="0"/>
              <a:t>/m</a:t>
            </a:r>
            <a:r>
              <a:rPr lang="en-US" baseline="30000" dirty="0" smtClean="0"/>
              <a:t>3</a:t>
            </a:r>
            <a:r>
              <a:rPr lang="en-US" dirty="0" smtClean="0"/>
              <a:t> </a:t>
            </a:r>
          </a:p>
          <a:p>
            <a:pPr lvl="0"/>
            <a:r>
              <a:rPr lang="en-US" dirty="0" smtClean="0"/>
              <a:t>Specific gravity = 0.97 (air=1)</a:t>
            </a:r>
          </a:p>
          <a:p>
            <a:pPr lvl="0"/>
            <a:r>
              <a:rPr lang="en-US" dirty="0" smtClean="0"/>
              <a:t>Boiling temperature = (-) 190</a:t>
            </a:r>
            <a:r>
              <a:rPr lang="en-US" baseline="30000" dirty="0" smtClean="0"/>
              <a:t>0</a:t>
            </a:r>
            <a:r>
              <a:rPr lang="en-US" dirty="0" smtClean="0"/>
              <a:t>C </a:t>
            </a:r>
          </a:p>
          <a:p>
            <a:pPr lvl="0"/>
            <a:r>
              <a:rPr lang="en-US" dirty="0" smtClean="0"/>
              <a:t>Melting temperature = (-)207º C</a:t>
            </a:r>
          </a:p>
          <a:p>
            <a:pPr lvl="0"/>
            <a:r>
              <a:rPr lang="en-US" dirty="0" smtClean="0"/>
              <a:t>Harmless concentration = 0.0016%</a:t>
            </a:r>
          </a:p>
          <a:p>
            <a:pPr lvl="0"/>
            <a:r>
              <a:rPr lang="en-US" dirty="0" smtClean="0"/>
              <a:t>Allowable concentration = 0.005%</a:t>
            </a:r>
          </a:p>
          <a:p>
            <a:pPr lvl="0"/>
            <a:r>
              <a:rPr lang="en-US" dirty="0" smtClean="0"/>
              <a:t>Temperature of ignition = 630- 810º C</a:t>
            </a:r>
          </a:p>
          <a:p>
            <a:pPr lvl="0"/>
            <a:r>
              <a:rPr lang="en-US" dirty="0" smtClean="0"/>
              <a:t>Reaction, 2CO +O</a:t>
            </a:r>
            <a:r>
              <a:rPr lang="en-US" baseline="-25000" dirty="0" smtClean="0"/>
              <a:t>2 </a:t>
            </a:r>
            <a:r>
              <a:rPr lang="en-US" dirty="0" smtClean="0"/>
              <a:t>= 2CO</a:t>
            </a:r>
            <a:r>
              <a:rPr lang="en-US" baseline="-25000" dirty="0" smtClean="0"/>
              <a:t>2</a:t>
            </a:r>
            <a:endParaRPr lang="en-US" dirty="0" smtClean="0"/>
          </a:p>
          <a:p>
            <a:pPr lvl="0"/>
            <a:r>
              <a:rPr lang="en-US" dirty="0" smtClean="0"/>
              <a:t>CO forms due to incomplete combustion.  So detection of CO in mine air is usually an indication of fire or spontaneous combustion.</a:t>
            </a:r>
          </a:p>
          <a:p>
            <a:pPr>
              <a:buNone/>
            </a:pPr>
            <a:r>
              <a:rPr lang="en-US" dirty="0" smtClean="0"/>
              <a:t> </a:t>
            </a:r>
          </a:p>
          <a:p>
            <a:pPr>
              <a:buNone/>
            </a:pPr>
            <a:endParaRPr lang="en-US" dirty="0"/>
          </a:p>
        </p:txBody>
      </p:sp>
      <p:sp>
        <p:nvSpPr>
          <p:cNvPr id="5" name="Title 1"/>
          <p:cNvSpPr>
            <a:spLocks noGrp="1"/>
          </p:cNvSpPr>
          <p:nvPr>
            <p:ph type="title"/>
          </p:nvPr>
        </p:nvSpPr>
        <p:spPr>
          <a:xfrm>
            <a:off x="152400" y="274638"/>
            <a:ext cx="8534400" cy="411162"/>
          </a:xfrm>
        </p:spPr>
        <p:txBody>
          <a:bodyPr>
            <a:normAutofit fontScale="90000"/>
          </a:bodyPr>
          <a:lstStyle/>
          <a:p>
            <a:pPr algn="l"/>
            <a:r>
              <a:rPr lang="en-US" sz="2700" dirty="0" smtClean="0">
                <a:solidFill>
                  <a:srgbClr val="7030A0"/>
                </a:solidFill>
              </a:rPr>
              <a:t>CARBON MONOXIDE(CO) Physical Properties:</a:t>
            </a:r>
            <a:endParaRPr lang="en-US" sz="2700"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533400"/>
          </a:xfrm>
        </p:spPr>
        <p:txBody>
          <a:bodyPr>
            <a:normAutofit fontScale="90000"/>
          </a:bodyPr>
          <a:lstStyle/>
          <a:p>
            <a:pPr algn="l"/>
            <a:r>
              <a:rPr lang="en-US" dirty="0" smtClean="0"/>
              <a:t/>
            </a:r>
            <a:br>
              <a:rPr lang="en-US" dirty="0" smtClean="0"/>
            </a:br>
            <a:r>
              <a:rPr lang="en-US" sz="3100" dirty="0" smtClean="0">
                <a:solidFill>
                  <a:srgbClr val="7030A0"/>
                </a:solidFill>
              </a:rPr>
              <a:t>Toxic effect of CO on  persons</a:t>
            </a:r>
            <a:r>
              <a:rPr lang="en-US" sz="3100" dirty="0" smtClean="0"/>
              <a:t>:</a:t>
            </a:r>
            <a:br>
              <a:rPr lang="en-US" sz="3100" dirty="0" smtClean="0"/>
            </a:br>
            <a:endParaRPr lang="en-US" sz="3100" dirty="0"/>
          </a:p>
        </p:txBody>
      </p:sp>
      <p:sp>
        <p:nvSpPr>
          <p:cNvPr id="3" name="Content Placeholder 2"/>
          <p:cNvSpPr>
            <a:spLocks noGrp="1"/>
          </p:cNvSpPr>
          <p:nvPr>
            <p:ph idx="1"/>
          </p:nvPr>
        </p:nvSpPr>
        <p:spPr>
          <a:xfrm>
            <a:off x="228600" y="685800"/>
            <a:ext cx="8915400" cy="5867400"/>
          </a:xfrm>
        </p:spPr>
        <p:txBody>
          <a:bodyPr>
            <a:normAutofit lnSpcReduction="10000"/>
          </a:bodyPr>
          <a:lstStyle/>
          <a:p>
            <a:pPr>
              <a:buNone/>
            </a:pPr>
            <a:r>
              <a:rPr lang="en-US" sz="2000" dirty="0" smtClean="0"/>
              <a:t>CO % in  volume           PPM             Working time                       Effects</a:t>
            </a:r>
          </a:p>
          <a:p>
            <a:pPr>
              <a:buNone/>
            </a:pPr>
            <a:r>
              <a:rPr lang="en-US" sz="2000" dirty="0" smtClean="0">
                <a:solidFill>
                  <a:srgbClr val="00B050"/>
                </a:solidFill>
              </a:rPr>
              <a:t>Safe Limit:</a:t>
            </a:r>
          </a:p>
          <a:p>
            <a:pPr>
              <a:buNone/>
            </a:pPr>
            <a:r>
              <a:rPr lang="en-US" sz="2000" dirty="0" smtClean="0"/>
              <a:t>0.005                                50                   Full shift                      No effects</a:t>
            </a:r>
          </a:p>
          <a:p>
            <a:pPr>
              <a:buNone/>
            </a:pPr>
            <a:r>
              <a:rPr lang="en-US" sz="2000" dirty="0" smtClean="0"/>
              <a:t>0.01 – 0.02               100 – 200               1 hour                        No effects</a:t>
            </a:r>
          </a:p>
          <a:p>
            <a:pPr>
              <a:buNone/>
            </a:pPr>
            <a:r>
              <a:rPr lang="en-US" sz="2000" dirty="0" smtClean="0">
                <a:solidFill>
                  <a:srgbClr val="7030A0"/>
                </a:solidFill>
              </a:rPr>
              <a:t>Warning Limit:</a:t>
            </a:r>
          </a:p>
          <a:p>
            <a:pPr>
              <a:buNone/>
            </a:pPr>
            <a:r>
              <a:rPr lang="en-US" sz="2000" dirty="0" smtClean="0"/>
              <a:t>0.02                                 200                     2 hours                     Slight headache</a:t>
            </a:r>
          </a:p>
          <a:p>
            <a:pPr>
              <a:buNone/>
            </a:pPr>
            <a:r>
              <a:rPr lang="en-US" sz="2000" dirty="0" smtClean="0"/>
              <a:t>0.04                                 400                     45 min                      Severe headache</a:t>
            </a:r>
          </a:p>
          <a:p>
            <a:pPr>
              <a:buNone/>
            </a:pPr>
            <a:r>
              <a:rPr lang="en-US" sz="2000" dirty="0" smtClean="0">
                <a:solidFill>
                  <a:srgbClr val="FF0000"/>
                </a:solidFill>
              </a:rPr>
              <a:t>Danger Limit:</a:t>
            </a:r>
          </a:p>
          <a:p>
            <a:pPr>
              <a:buNone/>
            </a:pPr>
            <a:r>
              <a:rPr lang="en-US" sz="2000" dirty="0" smtClean="0"/>
              <a:t>0.12                                 1200                  1 hour                       Collapse</a:t>
            </a:r>
          </a:p>
          <a:p>
            <a:pPr>
              <a:buNone/>
            </a:pPr>
            <a:r>
              <a:rPr lang="en-US" sz="2000" dirty="0" smtClean="0"/>
              <a:t>0.20                                2000                   10 min                      Death possible</a:t>
            </a:r>
          </a:p>
          <a:p>
            <a:pPr>
              <a:buNone/>
            </a:pPr>
            <a:r>
              <a:rPr lang="en-US" sz="2000" dirty="0" smtClean="0"/>
              <a:t>0.30                                3000                    5 min                        Death possible</a:t>
            </a:r>
          </a:p>
          <a:p>
            <a:pPr>
              <a:buNone/>
            </a:pPr>
            <a:r>
              <a:rPr lang="en-US" sz="2000" dirty="0" smtClean="0"/>
              <a:t>1.00                               10000                   1 min                        Death possible</a:t>
            </a:r>
          </a:p>
          <a:p>
            <a:pPr>
              <a:buNone/>
            </a:pPr>
            <a:endParaRPr lang="en-US" sz="2000" dirty="0" smtClean="0"/>
          </a:p>
          <a:p>
            <a:pPr>
              <a:buNone/>
            </a:pPr>
            <a:r>
              <a:rPr lang="en-US" sz="2000" dirty="0" smtClean="0">
                <a:solidFill>
                  <a:srgbClr val="FF0000"/>
                </a:solidFill>
              </a:rPr>
              <a:t>Detection: </a:t>
            </a:r>
            <a:r>
              <a:rPr lang="en-US" sz="2000" dirty="0" smtClean="0"/>
              <a:t>Percentage of CO is detected by CO detector, Toximeter, Multi gas </a:t>
            </a:r>
          </a:p>
          <a:p>
            <a:pPr>
              <a:buNone/>
            </a:pPr>
            <a:r>
              <a:rPr lang="en-US" sz="2000" dirty="0" smtClean="0"/>
              <a:t>                   detector, Continuous Environmental Monitoring System and Chip </a:t>
            </a:r>
          </a:p>
          <a:p>
            <a:pPr>
              <a:buNone/>
            </a:pPr>
            <a:r>
              <a:rPr lang="en-US" sz="2000" dirty="0" smtClean="0"/>
              <a:t>                   Measurement System (digital).</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400" dirty="0" smtClean="0">
                <a:solidFill>
                  <a:srgbClr val="00B050"/>
                </a:solidFill>
              </a:rPr>
              <a:t>   HYDROGEN SULPHIDE (H</a:t>
            </a:r>
            <a:r>
              <a:rPr lang="en-US" sz="2400" baseline="-25000" dirty="0" smtClean="0">
                <a:solidFill>
                  <a:srgbClr val="00B050"/>
                </a:solidFill>
              </a:rPr>
              <a:t>2</a:t>
            </a:r>
            <a:r>
              <a:rPr lang="en-US" sz="2400" dirty="0" smtClean="0">
                <a:solidFill>
                  <a:srgbClr val="00B050"/>
                </a:solidFill>
              </a:rPr>
              <a:t> S) Physical properties</a:t>
            </a:r>
            <a:r>
              <a:rPr lang="en-US" sz="2400" dirty="0" smtClean="0"/>
              <a:t>:</a:t>
            </a:r>
            <a:endParaRPr lang="en-US" sz="2400" dirty="0"/>
          </a:p>
        </p:txBody>
      </p:sp>
      <p:sp>
        <p:nvSpPr>
          <p:cNvPr id="3" name="Content Placeholder 2"/>
          <p:cNvSpPr>
            <a:spLocks noGrp="1"/>
          </p:cNvSpPr>
          <p:nvPr>
            <p:ph idx="1"/>
          </p:nvPr>
        </p:nvSpPr>
        <p:spPr>
          <a:xfrm>
            <a:off x="457200" y="762000"/>
            <a:ext cx="8229600" cy="6096000"/>
          </a:xfrm>
        </p:spPr>
        <p:txBody>
          <a:bodyPr>
            <a:normAutofit fontScale="85000" lnSpcReduction="20000"/>
          </a:bodyPr>
          <a:lstStyle/>
          <a:p>
            <a:pPr lvl="0"/>
            <a:r>
              <a:rPr lang="en-US" dirty="0" smtClean="0"/>
              <a:t>Colourless, Sweetish taste with characteristic odor of rotten egg..</a:t>
            </a:r>
          </a:p>
          <a:p>
            <a:pPr lvl="0"/>
            <a:r>
              <a:rPr lang="en-US" dirty="0" smtClean="0"/>
              <a:t>Soluble in water – 440% by Vol. at 0ºC and bar.</a:t>
            </a:r>
          </a:p>
          <a:p>
            <a:pPr lvl="0"/>
            <a:r>
              <a:rPr lang="en-US" dirty="0" smtClean="0"/>
              <a:t>Molecular weight = 34</a:t>
            </a:r>
          </a:p>
          <a:p>
            <a:pPr lvl="0"/>
            <a:r>
              <a:rPr lang="en-US" dirty="0" smtClean="0"/>
              <a:t>Sp. Weight – 1.43 </a:t>
            </a:r>
            <a:r>
              <a:rPr lang="en-US" dirty="0" err="1" smtClean="0"/>
              <a:t>kgf</a:t>
            </a:r>
            <a:r>
              <a:rPr lang="en-US" dirty="0" smtClean="0"/>
              <a:t>/m</a:t>
            </a:r>
            <a:r>
              <a:rPr lang="en-US" baseline="30000" dirty="0" smtClean="0"/>
              <a:t>3</a:t>
            </a:r>
            <a:r>
              <a:rPr lang="en-US" dirty="0" smtClean="0"/>
              <a:t> </a:t>
            </a:r>
          </a:p>
          <a:p>
            <a:pPr lvl="0"/>
            <a:r>
              <a:rPr lang="en-US" dirty="0" smtClean="0"/>
              <a:t>Specific gravity = 1.2 (air = 1)</a:t>
            </a:r>
          </a:p>
          <a:p>
            <a:pPr lvl="0"/>
            <a:r>
              <a:rPr lang="en-US" dirty="0" smtClean="0"/>
              <a:t>Melting Temperature = (-)83ºC</a:t>
            </a:r>
          </a:p>
          <a:p>
            <a:pPr lvl="0"/>
            <a:r>
              <a:rPr lang="en-US" dirty="0" smtClean="0"/>
              <a:t>Boiling temperature = (-) 60.2</a:t>
            </a:r>
            <a:r>
              <a:rPr lang="en-US" baseline="30000" dirty="0" smtClean="0"/>
              <a:t>0</a:t>
            </a:r>
            <a:r>
              <a:rPr lang="en-US" dirty="0" smtClean="0"/>
              <a:t>C at 1bar.</a:t>
            </a:r>
          </a:p>
          <a:p>
            <a:pPr lvl="0"/>
            <a:r>
              <a:rPr lang="en-US" dirty="0" smtClean="0"/>
              <a:t>Allowable concentration = 0.00066%</a:t>
            </a:r>
          </a:p>
          <a:p>
            <a:pPr lvl="0"/>
            <a:r>
              <a:rPr lang="en-US" dirty="0" smtClean="0"/>
              <a:t>Odour concentration 0.0001%  to 0.0002%  and at 0.02% irritates the eyes and throat in 5 – 10 min.</a:t>
            </a:r>
          </a:p>
          <a:p>
            <a:pPr lvl="0"/>
            <a:r>
              <a:rPr lang="en-US" dirty="0" smtClean="0"/>
              <a:t>Highly poisonous gas.</a:t>
            </a:r>
          </a:p>
          <a:p>
            <a:pPr lvl="0"/>
            <a:r>
              <a:rPr lang="en-US" dirty="0" smtClean="0"/>
              <a:t>Allowable concentration = 0.00066%</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pPr lvl="0" algn="l"/>
            <a:r>
              <a:rPr lang="en-US" sz="3100" dirty="0" smtClean="0"/>
              <a:t/>
            </a:r>
            <a:br>
              <a:rPr lang="en-US" sz="3100" dirty="0" smtClean="0"/>
            </a:br>
            <a:r>
              <a:rPr lang="en-US" sz="3100" dirty="0" smtClean="0">
                <a:solidFill>
                  <a:srgbClr val="7030A0"/>
                </a:solidFill>
              </a:rPr>
              <a:t>Physiological effects</a:t>
            </a:r>
            <a:r>
              <a:rPr lang="en-US" dirty="0" smtClean="0">
                <a:solidFill>
                  <a:srgbClr val="7030A0"/>
                </a:solidFill>
              </a:rPr>
              <a:t>:</a:t>
            </a:r>
            <a:br>
              <a:rPr lang="en-US" dirty="0" smtClean="0">
                <a:solidFill>
                  <a:srgbClr val="7030A0"/>
                </a:solidFill>
              </a:rPr>
            </a:br>
            <a:endParaRPr lang="en-US" dirty="0">
              <a:solidFill>
                <a:srgbClr val="7030A0"/>
              </a:solidFill>
            </a:endParaRPr>
          </a:p>
        </p:txBody>
      </p:sp>
      <p:sp>
        <p:nvSpPr>
          <p:cNvPr id="3" name="Content Placeholder 2"/>
          <p:cNvSpPr>
            <a:spLocks noGrp="1"/>
          </p:cNvSpPr>
          <p:nvPr>
            <p:ph idx="1"/>
          </p:nvPr>
        </p:nvSpPr>
        <p:spPr>
          <a:xfrm>
            <a:off x="457200" y="457200"/>
            <a:ext cx="8229600" cy="5668963"/>
          </a:xfrm>
        </p:spPr>
        <p:txBody>
          <a:bodyPr>
            <a:normAutofit/>
          </a:bodyPr>
          <a:lstStyle/>
          <a:p>
            <a:pPr>
              <a:buNone/>
            </a:pPr>
            <a:r>
              <a:rPr lang="en-US" dirty="0" smtClean="0"/>
              <a:t>0.01% - Slight poisoning after 1 hour</a:t>
            </a:r>
          </a:p>
          <a:p>
            <a:pPr>
              <a:buNone/>
            </a:pPr>
            <a:r>
              <a:rPr lang="en-US" dirty="0" smtClean="0"/>
              <a:t>0.02% - Poisoning after one hour without </a:t>
            </a:r>
          </a:p>
          <a:p>
            <a:pPr>
              <a:buNone/>
            </a:pPr>
            <a:r>
              <a:rPr lang="en-US" dirty="0" smtClean="0"/>
              <a:t>              serious consequence.</a:t>
            </a:r>
          </a:p>
          <a:p>
            <a:pPr>
              <a:buNone/>
            </a:pPr>
            <a:r>
              <a:rPr lang="en-US" dirty="0" smtClean="0"/>
              <a:t>0.05% - Serious poisoning after 30-45 min.</a:t>
            </a:r>
          </a:p>
          <a:p>
            <a:pPr>
              <a:buNone/>
            </a:pPr>
            <a:r>
              <a:rPr lang="en-US" dirty="0" smtClean="0"/>
              <a:t>0.10% - Cessation of respiration and death       </a:t>
            </a:r>
          </a:p>
          <a:p>
            <a:pPr>
              <a:buNone/>
            </a:pPr>
            <a:r>
              <a:rPr lang="en-US" dirty="0" smtClean="0"/>
              <a:t>               quickly occurs within 10 min.</a:t>
            </a:r>
          </a:p>
          <a:p>
            <a:pPr>
              <a:buNone/>
            </a:pPr>
            <a:r>
              <a:rPr lang="en-US" dirty="0" smtClean="0">
                <a:solidFill>
                  <a:srgbClr val="FF0000"/>
                </a:solidFill>
              </a:rPr>
              <a:t>Detection: </a:t>
            </a:r>
            <a:r>
              <a:rPr lang="en-US" sz="2800" dirty="0" smtClean="0"/>
              <a:t>Percentage of H</a:t>
            </a:r>
            <a:r>
              <a:rPr lang="en-US" sz="2800" baseline="-25000" dirty="0" smtClean="0"/>
              <a:t>2</a:t>
            </a:r>
            <a:r>
              <a:rPr lang="en-US" sz="2800" dirty="0" smtClean="0"/>
              <a:t>S is detected by </a:t>
            </a:r>
          </a:p>
          <a:p>
            <a:pPr>
              <a:buNone/>
            </a:pPr>
            <a:r>
              <a:rPr lang="en-US" sz="2800" dirty="0" smtClean="0"/>
              <a:t>                      rotten egg smell and Multi gas detector.</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87362"/>
          </a:xfrm>
        </p:spPr>
        <p:txBody>
          <a:bodyPr>
            <a:noAutofit/>
          </a:bodyPr>
          <a:lstStyle/>
          <a:p>
            <a:pPr algn="l"/>
            <a:r>
              <a:rPr lang="en-US" sz="2800" dirty="0" smtClean="0">
                <a:solidFill>
                  <a:srgbClr val="FF0000"/>
                </a:solidFill>
              </a:rPr>
              <a:t>Physical and Physiological properties of SO2:</a:t>
            </a:r>
            <a:endParaRPr lang="en-US" sz="2800" dirty="0">
              <a:solidFill>
                <a:srgbClr val="FF0000"/>
              </a:solidFill>
            </a:endParaRPr>
          </a:p>
        </p:txBody>
      </p:sp>
      <p:sp>
        <p:nvSpPr>
          <p:cNvPr id="3" name="Content Placeholder 2"/>
          <p:cNvSpPr>
            <a:spLocks noGrp="1"/>
          </p:cNvSpPr>
          <p:nvPr>
            <p:ph idx="1"/>
          </p:nvPr>
        </p:nvSpPr>
        <p:spPr>
          <a:xfrm>
            <a:off x="152400" y="762000"/>
            <a:ext cx="8763000" cy="5364163"/>
          </a:xfrm>
        </p:spPr>
        <p:txBody>
          <a:bodyPr>
            <a:normAutofit fontScale="77500" lnSpcReduction="20000"/>
          </a:bodyPr>
          <a:lstStyle/>
          <a:p>
            <a:pPr lvl="0"/>
            <a:r>
              <a:rPr lang="en-US" dirty="0" smtClean="0"/>
              <a:t>Colourless, acidic taste and strong pungent smell.</a:t>
            </a:r>
          </a:p>
          <a:p>
            <a:pPr lvl="0"/>
            <a:r>
              <a:rPr lang="en-US" dirty="0" smtClean="0"/>
              <a:t>Soluble in water 4000% at 0</a:t>
            </a:r>
            <a:r>
              <a:rPr lang="en-US" sz="2400" baseline="30000" dirty="0" smtClean="0"/>
              <a:t>0</a:t>
            </a:r>
            <a:r>
              <a:rPr lang="en-US" sz="1600" dirty="0" smtClean="0"/>
              <a:t> </a:t>
            </a:r>
            <a:r>
              <a:rPr lang="en-US" dirty="0" smtClean="0"/>
              <a:t>C and 1 bar.</a:t>
            </a:r>
          </a:p>
          <a:p>
            <a:pPr lvl="0"/>
            <a:r>
              <a:rPr lang="en-US" dirty="0" smtClean="0"/>
              <a:t>Molecular wt. = 64, Specific wt. = 2.72 </a:t>
            </a:r>
            <a:r>
              <a:rPr lang="en-US" dirty="0" err="1" smtClean="0"/>
              <a:t>kgf</a:t>
            </a:r>
            <a:r>
              <a:rPr lang="en-US" dirty="0" smtClean="0"/>
              <a:t>/m</a:t>
            </a:r>
            <a:r>
              <a:rPr lang="en-US" baseline="30000" dirty="0" smtClean="0"/>
              <a:t>3</a:t>
            </a:r>
            <a:endParaRPr lang="en-US" dirty="0" smtClean="0"/>
          </a:p>
          <a:p>
            <a:pPr lvl="0"/>
            <a:r>
              <a:rPr lang="en-US" dirty="0" smtClean="0"/>
              <a:t>Specific.gr = 2.22 (air =1).</a:t>
            </a:r>
          </a:p>
          <a:p>
            <a:pPr lvl="0"/>
            <a:r>
              <a:rPr lang="en-US" dirty="0" smtClean="0"/>
              <a:t>Melting temperature = (-)72.7ºC</a:t>
            </a:r>
          </a:p>
          <a:p>
            <a:pPr lvl="0"/>
            <a:r>
              <a:rPr lang="en-US" dirty="0" smtClean="0"/>
              <a:t>Boiling temperature = (-) 10ºC</a:t>
            </a:r>
          </a:p>
          <a:p>
            <a:pPr lvl="0"/>
            <a:r>
              <a:rPr lang="en-US" b="1" dirty="0" smtClean="0"/>
              <a:t>Extremely poisonous gas, concentration of 0.05 is dangerous to life.</a:t>
            </a:r>
            <a:endParaRPr lang="en-US" dirty="0" smtClean="0"/>
          </a:p>
          <a:p>
            <a:pPr lvl="0"/>
            <a:r>
              <a:rPr lang="en-US" dirty="0" smtClean="0"/>
              <a:t>SO</a:t>
            </a:r>
            <a:r>
              <a:rPr lang="en-US" baseline="-25000" dirty="0" smtClean="0"/>
              <a:t>2</a:t>
            </a:r>
            <a:r>
              <a:rPr lang="en-US" dirty="0" smtClean="0"/>
              <a:t> is detected at a concentration of 0.0005% by its Characteristic smell – burning sulpher.</a:t>
            </a:r>
          </a:p>
          <a:p>
            <a:pPr lvl="0"/>
            <a:r>
              <a:rPr lang="en-US" dirty="0" smtClean="0"/>
              <a:t>It is formed in underground from explosives and burning of coal.</a:t>
            </a:r>
          </a:p>
          <a:p>
            <a:pPr lvl="0">
              <a:buNone/>
            </a:pPr>
            <a:r>
              <a:rPr lang="en-US" u="sng" dirty="0" smtClean="0"/>
              <a:t>Detection: </a:t>
            </a:r>
            <a:r>
              <a:rPr lang="en-US" dirty="0" smtClean="0"/>
              <a:t>Percentage of SO</a:t>
            </a:r>
            <a:r>
              <a:rPr lang="en-US" baseline="-25000" dirty="0" smtClean="0"/>
              <a:t>2 </a:t>
            </a:r>
            <a:r>
              <a:rPr lang="en-US" dirty="0" smtClean="0"/>
              <a:t>is detected by Multi gas detector</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87362"/>
          </a:xfrm>
        </p:spPr>
        <p:txBody>
          <a:bodyPr>
            <a:noAutofit/>
          </a:bodyPr>
          <a:lstStyle/>
          <a:p>
            <a:pPr algn="l"/>
            <a:r>
              <a:rPr lang="en-US" sz="3200" dirty="0" smtClean="0">
                <a:solidFill>
                  <a:srgbClr val="7030A0"/>
                </a:solidFill>
              </a:rPr>
              <a:t>Physical and Physiological properties</a:t>
            </a:r>
            <a:endParaRPr lang="en-US" sz="3200" dirty="0">
              <a:solidFill>
                <a:srgbClr val="7030A0"/>
              </a:solidFill>
            </a:endParaRPr>
          </a:p>
        </p:txBody>
      </p:sp>
      <p:sp>
        <p:nvSpPr>
          <p:cNvPr id="3" name="Content Placeholder 2"/>
          <p:cNvSpPr>
            <a:spLocks noGrp="1"/>
          </p:cNvSpPr>
          <p:nvPr>
            <p:ph idx="1"/>
          </p:nvPr>
        </p:nvSpPr>
        <p:spPr>
          <a:xfrm>
            <a:off x="228600" y="762000"/>
            <a:ext cx="8458200" cy="5867400"/>
          </a:xfrm>
        </p:spPr>
        <p:txBody>
          <a:bodyPr>
            <a:normAutofit fontScale="85000" lnSpcReduction="20000"/>
          </a:bodyPr>
          <a:lstStyle/>
          <a:p>
            <a:pPr lvl="0">
              <a:buNone/>
            </a:pPr>
            <a:r>
              <a:rPr lang="en-US" dirty="0" smtClean="0">
                <a:solidFill>
                  <a:srgbClr val="7030A0"/>
                </a:solidFill>
              </a:rPr>
              <a:t>NITROGEN OXIDES (NO</a:t>
            </a:r>
            <a:r>
              <a:rPr lang="en-US" baseline="-25000" dirty="0" smtClean="0">
                <a:solidFill>
                  <a:srgbClr val="7030A0"/>
                </a:solidFill>
              </a:rPr>
              <a:t>2</a:t>
            </a:r>
            <a:r>
              <a:rPr lang="en-US" dirty="0" smtClean="0">
                <a:solidFill>
                  <a:srgbClr val="7030A0"/>
                </a:solidFill>
              </a:rPr>
              <a:t>, N</a:t>
            </a:r>
            <a:r>
              <a:rPr lang="en-US" baseline="-25000" dirty="0" smtClean="0">
                <a:solidFill>
                  <a:srgbClr val="7030A0"/>
                </a:solidFill>
              </a:rPr>
              <a:t>2</a:t>
            </a:r>
            <a:r>
              <a:rPr lang="en-US" dirty="0" smtClean="0">
                <a:solidFill>
                  <a:srgbClr val="7030A0"/>
                </a:solidFill>
              </a:rPr>
              <a:t>O</a:t>
            </a:r>
            <a:r>
              <a:rPr lang="en-US" baseline="-25000" dirty="0" smtClean="0">
                <a:solidFill>
                  <a:srgbClr val="7030A0"/>
                </a:solidFill>
              </a:rPr>
              <a:t>4</a:t>
            </a:r>
            <a:r>
              <a:rPr lang="en-US" dirty="0" smtClean="0">
                <a:solidFill>
                  <a:srgbClr val="7030A0"/>
                </a:solidFill>
              </a:rPr>
              <a:t>, N</a:t>
            </a:r>
            <a:r>
              <a:rPr lang="en-US" baseline="-25000" dirty="0" smtClean="0">
                <a:solidFill>
                  <a:srgbClr val="7030A0"/>
                </a:solidFill>
              </a:rPr>
              <a:t>2</a:t>
            </a:r>
            <a:r>
              <a:rPr lang="en-US" dirty="0" smtClean="0">
                <a:solidFill>
                  <a:srgbClr val="7030A0"/>
                </a:solidFill>
              </a:rPr>
              <a:t>O</a:t>
            </a:r>
            <a:r>
              <a:rPr lang="en-US" baseline="-25000" dirty="0" smtClean="0">
                <a:solidFill>
                  <a:srgbClr val="7030A0"/>
                </a:solidFill>
              </a:rPr>
              <a:t>5</a:t>
            </a:r>
            <a:r>
              <a:rPr lang="en-US" dirty="0" smtClean="0">
                <a:solidFill>
                  <a:srgbClr val="7030A0"/>
                </a:solidFill>
              </a:rPr>
              <a:t>):</a:t>
            </a:r>
          </a:p>
          <a:p>
            <a:pPr lvl="0"/>
            <a:r>
              <a:rPr lang="en-US" dirty="0" smtClean="0"/>
              <a:t>Red brown colour, acidic taste and pungent smell.</a:t>
            </a:r>
          </a:p>
          <a:p>
            <a:pPr lvl="0"/>
            <a:r>
              <a:rPr lang="en-US" dirty="0" smtClean="0"/>
              <a:t>Molecular wt. (NO</a:t>
            </a:r>
            <a:r>
              <a:rPr lang="en-US" baseline="-25000" dirty="0" smtClean="0"/>
              <a:t>2</a:t>
            </a:r>
            <a:r>
              <a:rPr lang="en-US" dirty="0" smtClean="0"/>
              <a:t>) = 46,  N</a:t>
            </a:r>
            <a:r>
              <a:rPr lang="en-US" baseline="-25000" dirty="0" smtClean="0"/>
              <a:t>2</a:t>
            </a:r>
            <a:r>
              <a:rPr lang="en-US" dirty="0" smtClean="0"/>
              <a:t>O</a:t>
            </a:r>
            <a:r>
              <a:rPr lang="en-US" baseline="-25000" dirty="0" smtClean="0"/>
              <a:t>4</a:t>
            </a:r>
            <a:r>
              <a:rPr lang="en-US" dirty="0" smtClean="0"/>
              <a:t> = 92</a:t>
            </a:r>
          </a:p>
          <a:p>
            <a:pPr lvl="0"/>
            <a:r>
              <a:rPr lang="en-US" dirty="0" smtClean="0"/>
              <a:t>Specific wt.= (NO</a:t>
            </a:r>
            <a:r>
              <a:rPr lang="en-US" baseline="-25000" dirty="0" smtClean="0"/>
              <a:t>2</a:t>
            </a:r>
            <a:r>
              <a:rPr lang="en-US" dirty="0" smtClean="0"/>
              <a:t>) 1.96 </a:t>
            </a:r>
            <a:r>
              <a:rPr lang="en-US" dirty="0" err="1" smtClean="0"/>
              <a:t>kgf</a:t>
            </a:r>
            <a:r>
              <a:rPr lang="en-US" dirty="0" smtClean="0"/>
              <a:t>/m</a:t>
            </a:r>
            <a:r>
              <a:rPr lang="en-US" baseline="30000" dirty="0" smtClean="0"/>
              <a:t>3</a:t>
            </a:r>
            <a:endParaRPr lang="en-US" dirty="0" smtClean="0"/>
          </a:p>
          <a:p>
            <a:pPr lvl="0"/>
            <a:r>
              <a:rPr lang="en-US" dirty="0" smtClean="0"/>
              <a:t>Specific gr. = 1.59 (air = 1)</a:t>
            </a:r>
          </a:p>
          <a:p>
            <a:pPr lvl="0"/>
            <a:r>
              <a:rPr lang="en-US" dirty="0" smtClean="0"/>
              <a:t>Highly soluble in water.</a:t>
            </a:r>
          </a:p>
          <a:p>
            <a:pPr lvl="0"/>
            <a:r>
              <a:rPr lang="en-US" b="1" dirty="0" smtClean="0"/>
              <a:t>Harmless concentration = 0.00025%</a:t>
            </a:r>
            <a:endParaRPr lang="en-US" dirty="0" smtClean="0"/>
          </a:p>
          <a:p>
            <a:pPr lvl="0"/>
            <a:r>
              <a:rPr lang="en-US" b="1" dirty="0" smtClean="0"/>
              <a:t>Fumes extremely poisonous and its poisonous effect starts after 3-4 hours.</a:t>
            </a:r>
            <a:endParaRPr lang="en-US" dirty="0" smtClean="0"/>
          </a:p>
          <a:p>
            <a:pPr lvl="0"/>
            <a:r>
              <a:rPr lang="en-US" b="1" dirty="0" smtClean="0"/>
              <a:t>0.025% may be fatal to man and effect human lungs.</a:t>
            </a:r>
            <a:endParaRPr lang="en-US" dirty="0" smtClean="0"/>
          </a:p>
          <a:p>
            <a:pPr lvl="0"/>
            <a:r>
              <a:rPr lang="en-US" dirty="0" smtClean="0"/>
              <a:t>Formed inside the mine due to heavy blasting operation, fumes of diesel exhaust gas etc.</a:t>
            </a:r>
          </a:p>
          <a:p>
            <a:pPr>
              <a:buNone/>
            </a:pPr>
            <a:r>
              <a:rPr lang="en-US" dirty="0" smtClean="0">
                <a:solidFill>
                  <a:srgbClr val="C00000"/>
                </a:solidFill>
              </a:rPr>
              <a:t>Detection: </a:t>
            </a:r>
            <a:r>
              <a:rPr lang="en-US" dirty="0" smtClean="0"/>
              <a:t>Percentage of Oxides of Nitrogen (NO</a:t>
            </a:r>
            <a:r>
              <a:rPr lang="en-US" baseline="-25000" dirty="0" smtClean="0"/>
              <a:t>2</a:t>
            </a:r>
            <a:r>
              <a:rPr lang="en-US" dirty="0" smtClean="0"/>
              <a:t>, N</a:t>
            </a:r>
            <a:r>
              <a:rPr lang="en-US" baseline="-25000" dirty="0" smtClean="0"/>
              <a:t>2</a:t>
            </a:r>
            <a:r>
              <a:rPr lang="en-US" dirty="0" smtClean="0"/>
              <a:t>O</a:t>
            </a:r>
            <a:r>
              <a:rPr lang="en-US" baseline="-25000" dirty="0" smtClean="0"/>
              <a:t>4</a:t>
            </a:r>
            <a:r>
              <a:rPr lang="en-US" dirty="0" smtClean="0"/>
              <a:t>, N</a:t>
            </a:r>
            <a:r>
              <a:rPr lang="en-US" baseline="-25000" dirty="0" smtClean="0"/>
              <a:t>2</a:t>
            </a:r>
            <a:r>
              <a:rPr lang="en-US" dirty="0" smtClean="0"/>
              <a:t>O</a:t>
            </a:r>
            <a:r>
              <a:rPr lang="en-US" baseline="-25000" dirty="0" smtClean="0"/>
              <a:t>5</a:t>
            </a:r>
            <a:r>
              <a:rPr lang="en-US" b="1" dirty="0" smtClean="0"/>
              <a:t>) </a:t>
            </a:r>
            <a:r>
              <a:rPr lang="en-US" dirty="0" smtClean="0"/>
              <a:t>are detected by Multi gas detector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2800" dirty="0" smtClean="0">
                <a:solidFill>
                  <a:srgbClr val="7030A0"/>
                </a:solidFill>
              </a:rPr>
              <a:t>Physical properties of Methane</a:t>
            </a:r>
            <a:r>
              <a:rPr lang="en-US" sz="2800" dirty="0" smtClean="0"/>
              <a:t>:</a:t>
            </a:r>
            <a:endParaRPr lang="en-US" sz="2800" dirty="0"/>
          </a:p>
        </p:txBody>
      </p:sp>
      <p:sp>
        <p:nvSpPr>
          <p:cNvPr id="3" name="Content Placeholder 2"/>
          <p:cNvSpPr>
            <a:spLocks noGrp="1"/>
          </p:cNvSpPr>
          <p:nvPr>
            <p:ph idx="1"/>
          </p:nvPr>
        </p:nvSpPr>
        <p:spPr>
          <a:xfrm>
            <a:off x="152400" y="685800"/>
            <a:ext cx="8534400" cy="5440363"/>
          </a:xfrm>
        </p:spPr>
        <p:txBody>
          <a:bodyPr>
            <a:normAutofit fontScale="55000" lnSpcReduction="20000"/>
          </a:bodyPr>
          <a:lstStyle/>
          <a:p>
            <a:pPr>
              <a:buNone/>
            </a:pPr>
            <a:endParaRPr lang="en-US" dirty="0" smtClean="0"/>
          </a:p>
          <a:p>
            <a:pPr lvl="0"/>
            <a:r>
              <a:rPr lang="en-US" dirty="0" smtClean="0"/>
              <a:t>Colourless, odourless, tasteless gas.</a:t>
            </a:r>
          </a:p>
          <a:p>
            <a:pPr lvl="0"/>
            <a:r>
              <a:rPr lang="en-US" dirty="0" smtClean="0"/>
              <a:t>Molecular weight = 16, </a:t>
            </a:r>
          </a:p>
          <a:p>
            <a:pPr lvl="0"/>
            <a:r>
              <a:rPr lang="en-US" dirty="0" smtClean="0"/>
              <a:t>sp.weight = 0.716 Kgf/ m</a:t>
            </a:r>
            <a:r>
              <a:rPr lang="en-US" baseline="30000" dirty="0" smtClean="0"/>
              <a:t>3</a:t>
            </a:r>
            <a:endParaRPr lang="en-US" dirty="0" smtClean="0"/>
          </a:p>
          <a:p>
            <a:pPr lvl="0"/>
            <a:r>
              <a:rPr lang="en-US" dirty="0" smtClean="0"/>
              <a:t>Specific Gravity = 0.554 (air = 1)</a:t>
            </a:r>
          </a:p>
          <a:p>
            <a:pPr lvl="0"/>
            <a:r>
              <a:rPr lang="en-US" dirty="0" smtClean="0"/>
              <a:t>Slightly soluble water – 3.5% by vol.at 1 bar.</a:t>
            </a:r>
          </a:p>
          <a:p>
            <a:pPr lvl="0"/>
            <a:r>
              <a:rPr lang="en-US" dirty="0" smtClean="0"/>
              <a:t>Diffuses 1.6 times as fast as air.</a:t>
            </a:r>
          </a:p>
          <a:p>
            <a:pPr lvl="0"/>
            <a:r>
              <a:rPr lang="en-US" dirty="0" smtClean="0"/>
              <a:t>Although odourless; in some mines it is emitted with impurities and has characteristic odour.</a:t>
            </a:r>
          </a:p>
          <a:p>
            <a:pPr lvl="0"/>
            <a:r>
              <a:rPr lang="en-US" dirty="0" smtClean="0"/>
              <a:t>Methane gas is explosive and practically all mines emit methane more or less.  Methane is responsible for several explosions inside mine through out the world.</a:t>
            </a:r>
          </a:p>
          <a:p>
            <a:pPr lvl="0"/>
            <a:r>
              <a:rPr lang="en-US" dirty="0" smtClean="0"/>
              <a:t>Methane is lighter than air, so it accumulates at the roof or roof cavity and in rise workings, the chances of methane concentration is very pronounced.</a:t>
            </a:r>
          </a:p>
          <a:p>
            <a:pPr lvl="0"/>
            <a:r>
              <a:rPr lang="en-US" dirty="0" smtClean="0"/>
              <a:t>Death due to methane suffocation in dead end faces of steeply rising workings are not uncommon.</a:t>
            </a:r>
          </a:p>
          <a:p>
            <a:pPr lvl="0"/>
            <a:r>
              <a:rPr lang="en-US" dirty="0" smtClean="0"/>
              <a:t>Methane is flammable and forms explosive mixture.</a:t>
            </a:r>
          </a:p>
          <a:p>
            <a:pPr>
              <a:buNone/>
            </a:pPr>
            <a:r>
              <a:rPr lang="en-US" dirty="0" smtClean="0"/>
              <a:t>      CH</a:t>
            </a:r>
            <a:r>
              <a:rPr lang="en-US" baseline="-25000" dirty="0" smtClean="0"/>
              <a:t>4</a:t>
            </a:r>
            <a:r>
              <a:rPr lang="en-US" dirty="0" smtClean="0"/>
              <a:t> + 2O</a:t>
            </a:r>
            <a:r>
              <a:rPr lang="en-US" baseline="-25000" dirty="0" smtClean="0"/>
              <a:t>2 </a:t>
            </a:r>
            <a:r>
              <a:rPr lang="en-US" dirty="0" smtClean="0"/>
              <a:t> = CO</a:t>
            </a:r>
            <a:r>
              <a:rPr lang="en-US" baseline="-25000" dirty="0" smtClean="0"/>
              <a:t>2</a:t>
            </a:r>
            <a:r>
              <a:rPr lang="en-US" dirty="0" smtClean="0"/>
              <a:t> + 2H</a:t>
            </a:r>
            <a:r>
              <a:rPr lang="en-US" baseline="-25000" dirty="0" smtClean="0"/>
              <a:t>2</a:t>
            </a:r>
            <a:r>
              <a:rPr lang="en-US" dirty="0" smtClean="0"/>
              <a:t>O </a:t>
            </a:r>
          </a:p>
          <a:p>
            <a:r>
              <a:rPr lang="en-US" dirty="0" smtClean="0"/>
              <a:t>1 Vol +2 Vol = 1 Vol +2 Vol (condensed)</a:t>
            </a:r>
          </a:p>
          <a:p>
            <a:pPr>
              <a:buNone/>
            </a:pPr>
            <a:r>
              <a:rPr lang="en-US" dirty="0" smtClean="0"/>
              <a:t>      (Reaction starts even at 300º C)</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229600" cy="419100"/>
          </a:xfrm>
        </p:spPr>
        <p:txBody>
          <a:bodyPr>
            <a:noAutofit/>
          </a:bodyPr>
          <a:lstStyle/>
          <a:p>
            <a:pPr algn="l"/>
            <a:r>
              <a:rPr lang="en-US" sz="2400" dirty="0" smtClean="0">
                <a:solidFill>
                  <a:srgbClr val="FF0000"/>
                </a:solidFill>
              </a:rPr>
              <a:t>Continues:</a:t>
            </a:r>
            <a:endParaRPr lang="en-US" sz="2400" dirty="0">
              <a:solidFill>
                <a:srgbClr val="FF0000"/>
              </a:solidFill>
            </a:endParaRPr>
          </a:p>
        </p:txBody>
      </p:sp>
      <p:sp>
        <p:nvSpPr>
          <p:cNvPr id="3" name="Content Placeholder 2"/>
          <p:cNvSpPr>
            <a:spLocks noGrp="1"/>
          </p:cNvSpPr>
          <p:nvPr>
            <p:ph idx="1"/>
          </p:nvPr>
        </p:nvSpPr>
        <p:spPr>
          <a:xfrm>
            <a:off x="457200" y="228600"/>
            <a:ext cx="8229600" cy="6400800"/>
          </a:xfrm>
        </p:spPr>
        <p:txBody>
          <a:bodyPr>
            <a:noAutofit/>
          </a:bodyPr>
          <a:lstStyle/>
          <a:p>
            <a:pPr lvl="0"/>
            <a:r>
              <a:rPr lang="en-US" sz="1400" dirty="0" smtClean="0"/>
              <a:t>Ignition temperature 650º C to 750ºC – This temperature may be higher or lower than these limits depending on the type of igniter.</a:t>
            </a:r>
          </a:p>
          <a:p>
            <a:pPr lvl="0"/>
            <a:r>
              <a:rPr lang="en-US" sz="1400" dirty="0" smtClean="0"/>
              <a:t>The product of explosion temperature reaches 2150- 2650ºC, if it takes place in confined space (volume constant); and 1850ºC if the product of explosion can expand freely (P=constant).</a:t>
            </a:r>
          </a:p>
          <a:p>
            <a:pPr lvl="0"/>
            <a:r>
              <a:rPr lang="en-US" sz="1400" dirty="0" smtClean="0"/>
              <a:t>One volume of CH</a:t>
            </a:r>
            <a:r>
              <a:rPr lang="en-US" sz="1400" baseline="-25000" dirty="0" smtClean="0"/>
              <a:t>4</a:t>
            </a:r>
            <a:r>
              <a:rPr lang="en-US" sz="1400" dirty="0" smtClean="0"/>
              <a:t> needs 2 volumes of air, </a:t>
            </a:r>
            <a:r>
              <a:rPr lang="en-US" sz="1400" dirty="0" err="1" smtClean="0"/>
              <a:t>i.e</a:t>
            </a:r>
            <a:r>
              <a:rPr lang="en-US" sz="1400" dirty="0" smtClean="0"/>
              <a:t>, two volumes O</a:t>
            </a:r>
            <a:r>
              <a:rPr lang="en-US" sz="1400" baseline="-25000" dirty="0" smtClean="0"/>
              <a:t>2</a:t>
            </a:r>
            <a:r>
              <a:rPr lang="en-US" sz="1400" dirty="0" smtClean="0"/>
              <a:t> for complete combustion. So most powerful explosion is given by a mixture containing 1/11 by volumes of CH</a:t>
            </a:r>
            <a:r>
              <a:rPr lang="en-US" sz="1400" baseline="-25000" dirty="0" smtClean="0"/>
              <a:t>4</a:t>
            </a:r>
            <a:r>
              <a:rPr lang="en-US" sz="1400" dirty="0" smtClean="0"/>
              <a:t> (</a:t>
            </a:r>
            <a:r>
              <a:rPr lang="en-US" sz="1400" dirty="0" err="1" smtClean="0"/>
              <a:t>ie</a:t>
            </a:r>
            <a:r>
              <a:rPr lang="en-US" sz="1400" dirty="0" smtClean="0"/>
              <a:t>  9.5% CH</a:t>
            </a:r>
            <a:r>
              <a:rPr lang="en-US" sz="1400" baseline="-25000" dirty="0" smtClean="0"/>
              <a:t>4</a:t>
            </a:r>
            <a:r>
              <a:rPr lang="en-US" sz="1400" dirty="0" smtClean="0"/>
              <a:t> )</a:t>
            </a:r>
          </a:p>
          <a:p>
            <a:pPr lvl="0"/>
            <a:r>
              <a:rPr lang="en-US" sz="1400" dirty="0" smtClean="0"/>
              <a:t>Methane air mixture ignites at 510º C when adiabatically compressed to 60-70 atmospheres.</a:t>
            </a:r>
          </a:p>
          <a:p>
            <a:pPr lvl="0"/>
            <a:r>
              <a:rPr lang="en-US" sz="1400" dirty="0" smtClean="0"/>
              <a:t>In a confined space, the explosion pressure can reach up to 7-10 atmosphere.</a:t>
            </a:r>
          </a:p>
          <a:p>
            <a:pPr lvl="0"/>
            <a:r>
              <a:rPr lang="en-US" sz="1400" b="1" dirty="0" smtClean="0">
                <a:solidFill>
                  <a:srgbClr val="00B050"/>
                </a:solidFill>
              </a:rPr>
              <a:t>CH</a:t>
            </a:r>
            <a:r>
              <a:rPr lang="en-US" sz="1400" b="1" baseline="-25000" dirty="0" smtClean="0">
                <a:solidFill>
                  <a:srgbClr val="00B050"/>
                </a:solidFill>
              </a:rPr>
              <a:t>4</a:t>
            </a:r>
            <a:r>
              <a:rPr lang="en-US" sz="1400" b="1" dirty="0" smtClean="0">
                <a:solidFill>
                  <a:srgbClr val="00B050"/>
                </a:solidFill>
              </a:rPr>
              <a:t> is </a:t>
            </a:r>
            <a:r>
              <a:rPr lang="en-US" sz="1400" b="1" u="sng" dirty="0" smtClean="0">
                <a:solidFill>
                  <a:srgbClr val="00B050"/>
                </a:solidFill>
              </a:rPr>
              <a:t>not explosive  below 5% and above 16%.  </a:t>
            </a:r>
            <a:r>
              <a:rPr lang="en-US" sz="1400" u="sng" dirty="0" smtClean="0">
                <a:solidFill>
                  <a:srgbClr val="FF0000"/>
                </a:solidFill>
              </a:rPr>
              <a:t>From 5 up to 15%</a:t>
            </a:r>
            <a:r>
              <a:rPr lang="en-US" sz="1400" dirty="0" smtClean="0">
                <a:solidFill>
                  <a:srgbClr val="FF0000"/>
                </a:solidFill>
              </a:rPr>
              <a:t> CH</a:t>
            </a:r>
            <a:r>
              <a:rPr lang="en-US" sz="1400" baseline="-25000" dirty="0" smtClean="0">
                <a:solidFill>
                  <a:srgbClr val="FF0000"/>
                </a:solidFill>
              </a:rPr>
              <a:t>4</a:t>
            </a:r>
            <a:r>
              <a:rPr lang="en-US" sz="1400" dirty="0" smtClean="0">
                <a:solidFill>
                  <a:srgbClr val="FF0000"/>
                </a:solidFill>
              </a:rPr>
              <a:t> is </a:t>
            </a:r>
            <a:r>
              <a:rPr lang="en-US" sz="1400" u="sng" dirty="0" smtClean="0">
                <a:solidFill>
                  <a:srgbClr val="FF0000"/>
                </a:solidFill>
              </a:rPr>
              <a:t>explosive</a:t>
            </a:r>
            <a:r>
              <a:rPr lang="en-US" sz="1400" dirty="0" smtClean="0">
                <a:solidFill>
                  <a:srgbClr val="FF0000"/>
                </a:solidFill>
              </a:rPr>
              <a:t> </a:t>
            </a:r>
            <a:r>
              <a:rPr lang="en-US" sz="1400" dirty="0" smtClean="0"/>
              <a:t>.</a:t>
            </a:r>
          </a:p>
          <a:p>
            <a:pPr lvl="0"/>
            <a:r>
              <a:rPr lang="en-US" sz="1400" dirty="0" smtClean="0"/>
              <a:t>7-8% CH</a:t>
            </a:r>
            <a:r>
              <a:rPr lang="en-US" sz="1400" baseline="-25000" dirty="0" smtClean="0"/>
              <a:t>4</a:t>
            </a:r>
            <a:r>
              <a:rPr lang="en-US" sz="1400" dirty="0" smtClean="0"/>
              <a:t> mixture is </a:t>
            </a:r>
            <a:r>
              <a:rPr lang="en-US" sz="1400" u="sng" dirty="0" smtClean="0"/>
              <a:t> </a:t>
            </a:r>
            <a:r>
              <a:rPr lang="en-US" sz="1400" dirty="0" smtClean="0"/>
              <a:t>easily ignited.</a:t>
            </a:r>
          </a:p>
          <a:p>
            <a:pPr lvl="0"/>
            <a:r>
              <a:rPr lang="en-US" sz="1400" dirty="0" smtClean="0"/>
              <a:t>The hot surface ignites CH</a:t>
            </a:r>
            <a:r>
              <a:rPr lang="en-US" sz="1400" baseline="-25000" dirty="0" smtClean="0"/>
              <a:t>4</a:t>
            </a:r>
            <a:r>
              <a:rPr lang="en-US" sz="1400" dirty="0" smtClean="0"/>
              <a:t> at a temperature higher than flame temperature.  Flame safety gauge temperature must be about 1200º C. to ignite the gas.</a:t>
            </a:r>
          </a:p>
          <a:p>
            <a:pPr lvl="0"/>
            <a:r>
              <a:rPr lang="en-US" sz="1400" dirty="0" smtClean="0"/>
              <a:t>CH</a:t>
            </a:r>
            <a:r>
              <a:rPr lang="en-US" sz="1400" baseline="-25000" dirty="0" smtClean="0"/>
              <a:t>4</a:t>
            </a:r>
            <a:r>
              <a:rPr lang="en-US" sz="1400" dirty="0" smtClean="0"/>
              <a:t> coming in contact with hot source ignites with a delay.  Thus, at 650ºC  the delay is 10 sec. and at 1000ºC it is 1 sec. Delay time diminishes with the increase of pressure.</a:t>
            </a:r>
          </a:p>
          <a:p>
            <a:pPr lvl="0"/>
            <a:r>
              <a:rPr lang="en-US" sz="1400" dirty="0" smtClean="0"/>
              <a:t>Velocity of flame propagation depends on many factors.  At 10-12% CH</a:t>
            </a:r>
            <a:r>
              <a:rPr lang="en-US" sz="1400" baseline="-25000" dirty="0" smtClean="0"/>
              <a:t>4</a:t>
            </a:r>
            <a:r>
              <a:rPr lang="en-US" sz="1400" dirty="0" smtClean="0"/>
              <a:t> velocity of propagation is about 0.6m/sec. In still air but in a fluctuating mixture it may in crease </a:t>
            </a:r>
            <a:r>
              <a:rPr lang="en-US" sz="1400" dirty="0" err="1" smtClean="0"/>
              <a:t>upto</a:t>
            </a:r>
            <a:r>
              <a:rPr lang="en-US" sz="1400" dirty="0" smtClean="0"/>
              <a:t> hundreds of meters per sec. CH</a:t>
            </a:r>
            <a:r>
              <a:rPr lang="en-US" sz="1400" baseline="-25000" dirty="0" smtClean="0"/>
              <a:t>4</a:t>
            </a:r>
            <a:r>
              <a:rPr lang="en-US" sz="1400" dirty="0" smtClean="0"/>
              <a:t> explosions are accompanied by </a:t>
            </a:r>
            <a:r>
              <a:rPr lang="en-US" sz="1400" u="sng" dirty="0" smtClean="0"/>
              <a:t>two shocks.</a:t>
            </a:r>
            <a:r>
              <a:rPr lang="en-US" sz="1400" dirty="0" smtClean="0"/>
              <a:t>  Forward shock travels from the source of ignition and the reverse wave results from the pressure drop due to cooling of gas.  The mechanical damage by reverse wave is higher than the direct explosion wave.</a:t>
            </a:r>
          </a:p>
          <a:p>
            <a:pPr lvl="0"/>
            <a:r>
              <a:rPr lang="en-US" sz="1400" dirty="0" smtClean="0"/>
              <a:t>The explosion area is generally filled with hot gases such as CO</a:t>
            </a:r>
            <a:r>
              <a:rPr lang="en-US" sz="1400" baseline="-25000" dirty="0" smtClean="0"/>
              <a:t>2</a:t>
            </a:r>
            <a:r>
              <a:rPr lang="en-US" sz="1400" dirty="0" smtClean="0"/>
              <a:t>, N</a:t>
            </a:r>
            <a:r>
              <a:rPr lang="en-US" sz="1400" baseline="-25000" dirty="0" smtClean="0"/>
              <a:t>2</a:t>
            </a:r>
            <a:r>
              <a:rPr lang="en-US" sz="1400" dirty="0" smtClean="0"/>
              <a:t> and some CO.  The area may be devoid of O</a:t>
            </a:r>
            <a:r>
              <a:rPr lang="en-US" sz="1400" baseline="-25000" dirty="0" smtClean="0"/>
              <a:t>2</a:t>
            </a:r>
            <a:r>
              <a:rPr lang="en-US" sz="1400" dirty="0" smtClean="0"/>
              <a:t>, if coal dust takes part in explosion considerable amount of CO is formed which makes the atmosphere poisonous.</a:t>
            </a:r>
          </a:p>
          <a:p>
            <a:pPr>
              <a:buNone/>
            </a:pPr>
            <a:r>
              <a:rPr lang="en-US" sz="1400" dirty="0" smtClean="0"/>
              <a:t> </a:t>
            </a:r>
          </a:p>
          <a:p>
            <a:pPr>
              <a:buNone/>
            </a:pPr>
            <a:r>
              <a:rPr lang="en-US" sz="1400" dirty="0" smtClean="0">
                <a:solidFill>
                  <a:srgbClr val="FF0000"/>
                </a:solidFill>
              </a:rPr>
              <a:t>Detection: </a:t>
            </a:r>
            <a:r>
              <a:rPr lang="en-US" sz="1400" dirty="0" smtClean="0"/>
              <a:t>% of CH</a:t>
            </a:r>
            <a:r>
              <a:rPr lang="en-US" sz="1400" baseline="-25000" dirty="0" smtClean="0"/>
              <a:t>4 </a:t>
            </a:r>
            <a:r>
              <a:rPr lang="en-US" sz="1400" dirty="0" smtClean="0"/>
              <a:t> is detected by Flame Safety Lamp, Methane Meter, Riken Methane Indicator, Multi gas </a:t>
            </a:r>
          </a:p>
          <a:p>
            <a:pPr>
              <a:buNone/>
            </a:pPr>
            <a:r>
              <a:rPr lang="en-US" sz="1400" dirty="0" smtClean="0"/>
              <a:t>                   detector, Continuous Environmental Monitoring System and Digital PX Methanometers.</a:t>
            </a:r>
          </a:p>
          <a:p>
            <a:pPr>
              <a:buNone/>
            </a:pP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762000"/>
          </a:xfrm>
        </p:spPr>
        <p:txBody>
          <a:bodyPr>
            <a:normAutofit fontScale="90000"/>
          </a:bodyPr>
          <a:lstStyle/>
          <a:p>
            <a:pPr algn="l"/>
            <a:r>
              <a:rPr lang="en-US" sz="1600" b="1" dirty="0" smtClean="0">
                <a:solidFill>
                  <a:srgbClr val="FF0000"/>
                </a:solidFill>
              </a:rPr>
              <a:t/>
            </a:r>
            <a:br>
              <a:rPr lang="en-US" sz="1600" b="1" dirty="0" smtClean="0">
                <a:solidFill>
                  <a:srgbClr val="FF0000"/>
                </a:solidFill>
              </a:rPr>
            </a:br>
            <a:r>
              <a:rPr lang="en-US" sz="1600" b="1" dirty="0" smtClean="0">
                <a:solidFill>
                  <a:srgbClr val="FF0000"/>
                </a:solidFill>
              </a:rPr>
              <a:t/>
            </a:r>
            <a:br>
              <a:rPr lang="en-US" sz="1600" b="1" dirty="0" smtClean="0">
                <a:solidFill>
                  <a:srgbClr val="FF0000"/>
                </a:solidFill>
              </a:rPr>
            </a:br>
            <a:r>
              <a:rPr lang="en-US" sz="1600" b="1" dirty="0" smtClean="0">
                <a:solidFill>
                  <a:srgbClr val="FF0000"/>
                </a:solidFill>
              </a:rPr>
              <a:t/>
            </a:r>
            <a:br>
              <a:rPr lang="en-US" sz="1600" b="1" dirty="0" smtClean="0">
                <a:solidFill>
                  <a:srgbClr val="FF0000"/>
                </a:solidFill>
              </a:rPr>
            </a:br>
            <a:r>
              <a:rPr lang="en-US" sz="2000" b="1" dirty="0" smtClean="0">
                <a:solidFill>
                  <a:srgbClr val="FF0000"/>
                </a:solidFill>
              </a:rPr>
              <a:t>DIFFERENT FIRE RATIOS FOR ASSESSING STATUS OF UNDERGROUND FIRE OR HEATING</a:t>
            </a:r>
            <a:r>
              <a:rPr lang="en-US" sz="5300" b="1" dirty="0" smtClean="0"/>
              <a:t/>
            </a:r>
            <a:br>
              <a:rPr lang="en-US" sz="5300" b="1" dirty="0" smtClean="0"/>
            </a:br>
            <a:endParaRPr lang="en-US" dirty="0"/>
          </a:p>
        </p:txBody>
      </p:sp>
      <p:sp>
        <p:nvSpPr>
          <p:cNvPr id="3" name="Content Placeholder 2"/>
          <p:cNvSpPr>
            <a:spLocks noGrp="1"/>
          </p:cNvSpPr>
          <p:nvPr>
            <p:ph idx="1"/>
          </p:nvPr>
        </p:nvSpPr>
        <p:spPr>
          <a:xfrm>
            <a:off x="152400" y="1295400"/>
            <a:ext cx="8763000" cy="4830763"/>
          </a:xfrm>
        </p:spPr>
        <p:txBody>
          <a:bodyPr>
            <a:normAutofit/>
          </a:bodyPr>
          <a:lstStyle/>
          <a:p>
            <a:pPr>
              <a:buNone/>
            </a:pPr>
            <a:r>
              <a:rPr lang="en-US" sz="2400" dirty="0" smtClean="0"/>
              <a:t>     Interpretation of the data collected by sampling is a powerful tool known as fire indices</a:t>
            </a:r>
          </a:p>
          <a:p>
            <a:pPr>
              <a:buNone/>
            </a:pPr>
            <a:r>
              <a:rPr lang="en-US" sz="2400" dirty="0" smtClean="0"/>
              <a:t>     Some of these are as follows.</a:t>
            </a:r>
          </a:p>
          <a:p>
            <a:pPr lvl="0">
              <a:buNone/>
            </a:pPr>
            <a:r>
              <a:rPr lang="en-US" sz="2400" dirty="0" smtClean="0"/>
              <a:t>     Graham’s ratio		- [CO]/   O</a:t>
            </a:r>
            <a:r>
              <a:rPr lang="en-US" sz="2400" baseline="-25000" dirty="0" smtClean="0"/>
              <a:t>2</a:t>
            </a:r>
            <a:endParaRPr lang="en-US" sz="2400" dirty="0" smtClean="0"/>
          </a:p>
          <a:p>
            <a:pPr>
              <a:buNone/>
            </a:pPr>
            <a:r>
              <a:rPr lang="en-US" sz="2400" dirty="0" smtClean="0"/>
              <a:t>     Young’s ratio		-[CO2]/   O</a:t>
            </a:r>
            <a:r>
              <a:rPr lang="en-US" sz="2400" baseline="-25000" dirty="0" smtClean="0"/>
              <a:t>2</a:t>
            </a:r>
            <a:endParaRPr lang="en-US" sz="2400" dirty="0" smtClean="0"/>
          </a:p>
          <a:p>
            <a:pPr lvl="0">
              <a:buNone/>
            </a:pPr>
            <a:r>
              <a:rPr lang="en-US" sz="2400" dirty="0" smtClean="0"/>
              <a:t>     Willett’s ratio		- CO/[excess N</a:t>
            </a:r>
            <a:r>
              <a:rPr lang="en-US" sz="2400" baseline="-25000" dirty="0" smtClean="0"/>
              <a:t>2</a:t>
            </a:r>
            <a:r>
              <a:rPr lang="en-US" sz="2400" dirty="0" smtClean="0"/>
              <a:t> + CO </a:t>
            </a:r>
            <a:r>
              <a:rPr lang="en-US" sz="2400" baseline="-25000" dirty="0" smtClean="0"/>
              <a:t>2</a:t>
            </a:r>
            <a:r>
              <a:rPr lang="en-US" sz="2400" dirty="0" smtClean="0"/>
              <a:t>= combustibles]</a:t>
            </a:r>
          </a:p>
          <a:p>
            <a:pPr lvl="0">
              <a:buNone/>
            </a:pPr>
            <a:r>
              <a:rPr lang="en-US" sz="2400" dirty="0" smtClean="0"/>
              <a:t>     Oxides of carbon ratio	-[CO]/[CO</a:t>
            </a:r>
            <a:r>
              <a:rPr lang="en-US" sz="2400" baseline="-25000" dirty="0" smtClean="0"/>
              <a:t>2</a:t>
            </a:r>
            <a:r>
              <a:rPr lang="en-US" sz="2400" dirty="0" smtClean="0"/>
              <a:t>}</a:t>
            </a:r>
          </a:p>
          <a:p>
            <a:pPr>
              <a:buNone/>
            </a:pPr>
            <a:r>
              <a:rPr lang="en-US" sz="2400" dirty="0" smtClean="0"/>
              <a:t>     Jones and Trickett ratio	-{[CO</a:t>
            </a:r>
            <a:r>
              <a:rPr lang="en-US" sz="2400" baseline="-25000" dirty="0" smtClean="0"/>
              <a:t>2</a:t>
            </a:r>
            <a:r>
              <a:rPr lang="en-US" sz="2400" dirty="0" smtClean="0"/>
              <a:t>]+0.75[CO]-0.25[H</a:t>
            </a:r>
            <a:r>
              <a:rPr lang="en-US" sz="2400" baseline="-25000" dirty="0" smtClean="0"/>
              <a:t>2</a:t>
            </a:r>
            <a:r>
              <a:rPr lang="en-US" sz="2400" dirty="0" smtClean="0"/>
              <a:t>]}   / O</a:t>
            </a:r>
            <a:r>
              <a:rPr lang="en-US" sz="2400" baseline="-25000" dirty="0" smtClean="0"/>
              <a:t>2</a:t>
            </a:r>
            <a:endParaRPr lang="en-US" sz="2400" dirty="0" smtClean="0"/>
          </a:p>
          <a:p>
            <a:pPr>
              <a:buNone/>
            </a:pPr>
            <a:r>
              <a:rPr lang="en-US" sz="2400" dirty="0" smtClean="0"/>
              <a:t>     A feature of several of the ratios is the oxygen deficiency (O</a:t>
            </a:r>
            <a:r>
              <a:rPr lang="en-US" sz="2400" baseline="-25000" dirty="0" smtClean="0"/>
              <a:t>2</a:t>
            </a:r>
            <a:r>
              <a:rPr lang="en-US" sz="2400" dirty="0" smtClean="0"/>
              <a:t>).  This is a measure of the oxygen that has been consumed. </a:t>
            </a:r>
          </a:p>
          <a:p>
            <a:pPr>
              <a:buNone/>
            </a:pPr>
            <a:r>
              <a:rPr lang="en-US" sz="2400" b="1" dirty="0" smtClean="0"/>
              <a:t> </a:t>
            </a:r>
            <a:endParaRPr lang="en-US" sz="2400" dirty="0" smtClean="0"/>
          </a:p>
          <a:p>
            <a:pPr>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rmAutofit fontScale="90000"/>
          </a:bodyPr>
          <a:lstStyle/>
          <a:p>
            <a:pPr algn="l"/>
            <a:r>
              <a:rPr lang="en-US" dirty="0" smtClean="0"/>
              <a:t>Graham Ratio:</a:t>
            </a:r>
            <a:endParaRPr lang="en-US" dirty="0"/>
          </a:p>
        </p:txBody>
      </p:sp>
      <p:sp>
        <p:nvSpPr>
          <p:cNvPr id="3" name="Content Placeholder 2"/>
          <p:cNvSpPr>
            <a:spLocks noGrp="1"/>
          </p:cNvSpPr>
          <p:nvPr>
            <p:ph idx="1"/>
          </p:nvPr>
        </p:nvSpPr>
        <p:spPr>
          <a:xfrm>
            <a:off x="228600" y="685800"/>
            <a:ext cx="8458200" cy="5440363"/>
          </a:xfrm>
        </p:spPr>
        <p:txBody>
          <a:bodyPr>
            <a:normAutofit fontScale="55000" lnSpcReduction="20000"/>
          </a:bodyPr>
          <a:lstStyle/>
          <a:p>
            <a:pPr>
              <a:buNone/>
            </a:pPr>
            <a:endParaRPr lang="en-US" dirty="0" smtClean="0"/>
          </a:p>
          <a:p>
            <a:pPr>
              <a:buNone/>
            </a:pPr>
            <a:r>
              <a:rPr lang="en-US" dirty="0" smtClean="0"/>
              <a:t>      This ratio (CO/O</a:t>
            </a:r>
            <a:r>
              <a:rPr lang="en-US" baseline="-25000" dirty="0" smtClean="0"/>
              <a:t>2</a:t>
            </a:r>
            <a:r>
              <a:rPr lang="en-US" dirty="0" smtClean="0"/>
              <a:t> DEFICIENCY RATIO) generally expressed as a percentage, represents the fraction of the oxygen absorbed as a result of heating of fire which appears as carbon monoxide.  The formula for the calculation is:</a:t>
            </a:r>
          </a:p>
          <a:p>
            <a:pPr>
              <a:buNone/>
            </a:pPr>
            <a:r>
              <a:rPr lang="en-US" dirty="0" smtClean="0"/>
              <a:t> </a:t>
            </a:r>
          </a:p>
          <a:p>
            <a:pPr>
              <a:buNone/>
            </a:pPr>
            <a:r>
              <a:rPr lang="en-US" dirty="0" smtClean="0"/>
              <a:t>            </a:t>
            </a:r>
            <a:r>
              <a:rPr lang="en-US" u="sng" dirty="0" smtClean="0"/>
              <a:t>  CO	</a:t>
            </a:r>
            <a:r>
              <a:rPr lang="en-US" dirty="0" smtClean="0"/>
              <a:t>	ratio = </a:t>
            </a:r>
            <a:r>
              <a:rPr lang="en-US" u="sng" dirty="0" smtClean="0"/>
              <a:t>100 CO	</a:t>
            </a:r>
            <a:r>
              <a:rPr lang="en-US" dirty="0" smtClean="0"/>
              <a:t>	= </a:t>
            </a:r>
            <a:r>
              <a:rPr lang="en-US" u="sng" dirty="0" smtClean="0"/>
              <a:t>100 CO</a:t>
            </a:r>
            <a:endParaRPr lang="en-US" dirty="0" smtClean="0"/>
          </a:p>
          <a:p>
            <a:pPr>
              <a:buNone/>
            </a:pPr>
            <a:r>
              <a:rPr lang="en-US" dirty="0" smtClean="0"/>
              <a:t>              O2 def.                                 20.93/79.04 N</a:t>
            </a:r>
            <a:r>
              <a:rPr lang="en-US" baseline="-25000" dirty="0" smtClean="0"/>
              <a:t>2</a:t>
            </a:r>
            <a:r>
              <a:rPr lang="en-US" dirty="0" smtClean="0"/>
              <a:t>-O</a:t>
            </a:r>
            <a:r>
              <a:rPr lang="en-US" baseline="-25000" dirty="0" smtClean="0"/>
              <a:t>2</a:t>
            </a:r>
            <a:r>
              <a:rPr lang="en-US" dirty="0" smtClean="0"/>
              <a:t>	    0.265 N</a:t>
            </a:r>
            <a:r>
              <a:rPr lang="en-US" baseline="-25000" dirty="0" smtClean="0"/>
              <a:t>2</a:t>
            </a:r>
            <a:r>
              <a:rPr lang="en-US" dirty="0" smtClean="0"/>
              <a:t>-O</a:t>
            </a:r>
            <a:r>
              <a:rPr lang="en-US" baseline="-25000" dirty="0" smtClean="0"/>
              <a:t>2</a:t>
            </a:r>
            <a:endParaRPr lang="en-US" dirty="0" smtClean="0"/>
          </a:p>
          <a:p>
            <a:pPr>
              <a:buNone/>
            </a:pPr>
            <a:r>
              <a:rPr lang="en-US" dirty="0" smtClean="0"/>
              <a:t> </a:t>
            </a:r>
          </a:p>
          <a:p>
            <a:pPr>
              <a:buNone/>
            </a:pPr>
            <a:r>
              <a:rPr lang="en-US" dirty="0" smtClean="0"/>
              <a:t>Example:</a:t>
            </a:r>
          </a:p>
          <a:p>
            <a:r>
              <a:rPr lang="en-US" dirty="0" smtClean="0"/>
              <a:t>Suppose an air sample drawn from sealed off area have the following composition:</a:t>
            </a:r>
          </a:p>
          <a:p>
            <a:r>
              <a:rPr lang="en-US" dirty="0" smtClean="0"/>
              <a:t>CO</a:t>
            </a:r>
            <a:r>
              <a:rPr lang="en-US" baseline="-25000" dirty="0" smtClean="0"/>
              <a:t>2</a:t>
            </a:r>
            <a:r>
              <a:rPr lang="en-US" dirty="0" smtClean="0"/>
              <a:t>	=   6.79%   O</a:t>
            </a:r>
            <a:r>
              <a:rPr lang="en-US" baseline="-25000" dirty="0" smtClean="0"/>
              <a:t>2 </a:t>
            </a:r>
            <a:r>
              <a:rPr lang="en-US" dirty="0" smtClean="0"/>
              <a:t>=   5.19%   CO =   0.059%  N2</a:t>
            </a:r>
            <a:r>
              <a:rPr lang="en-US" baseline="-25000" dirty="0" smtClean="0"/>
              <a:t> </a:t>
            </a:r>
            <a:r>
              <a:rPr lang="en-US" dirty="0" smtClean="0"/>
              <a:t>=   87.96%</a:t>
            </a:r>
          </a:p>
          <a:p>
            <a:r>
              <a:rPr lang="en-US" dirty="0" smtClean="0"/>
              <a:t>Oxygen deficiency in this case = (20.93/79.04)x 87.96 - 5.19=18.11</a:t>
            </a:r>
          </a:p>
          <a:p>
            <a:r>
              <a:rPr lang="en-US" dirty="0" smtClean="0"/>
              <a:t>Then CO/O</a:t>
            </a:r>
            <a:r>
              <a:rPr lang="en-US" baseline="-25000" dirty="0" smtClean="0"/>
              <a:t>2</a:t>
            </a:r>
            <a:r>
              <a:rPr lang="en-US" dirty="0" smtClean="0"/>
              <a:t> deficiency ratio = (0.059/18.11) x 100 = 0.32%</a:t>
            </a:r>
          </a:p>
          <a:p>
            <a:pPr>
              <a:buNone/>
            </a:pPr>
            <a:r>
              <a:rPr lang="en-US" dirty="0" smtClean="0"/>
              <a:t>     </a:t>
            </a:r>
            <a:r>
              <a:rPr lang="en-US" dirty="0" smtClean="0">
                <a:solidFill>
                  <a:srgbClr val="FF0000"/>
                </a:solidFill>
              </a:rPr>
              <a:t>As a thumb rule, it can be taken that</a:t>
            </a:r>
          </a:p>
          <a:p>
            <a:pPr lvl="0"/>
            <a:r>
              <a:rPr lang="en-US" dirty="0" smtClean="0"/>
              <a:t>0.4% or less indicates normal value</a:t>
            </a:r>
          </a:p>
          <a:p>
            <a:pPr lvl="0"/>
            <a:r>
              <a:rPr lang="en-US" dirty="0" smtClean="0"/>
              <a:t>0.5% indicates necessity for a thorough a check-up</a:t>
            </a:r>
          </a:p>
          <a:p>
            <a:pPr lvl="0"/>
            <a:r>
              <a:rPr lang="en-US" dirty="0" smtClean="0"/>
              <a:t>1% indicates existence of heating</a:t>
            </a:r>
          </a:p>
          <a:p>
            <a:pPr lvl="0"/>
            <a:r>
              <a:rPr lang="en-US" dirty="0" smtClean="0"/>
              <a:t>2% indicates serious heating approaches active fire</a:t>
            </a:r>
          </a:p>
          <a:p>
            <a:pPr lvl="0"/>
            <a:r>
              <a:rPr lang="en-US" dirty="0" smtClean="0"/>
              <a:t>3% and above indicates active fire with certainly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Content Placeholder 2"/>
          <p:cNvSpPr>
            <a:spLocks noGrp="1"/>
          </p:cNvSpPr>
          <p:nvPr>
            <p:ph idx="1"/>
          </p:nvPr>
        </p:nvSpPr>
        <p:spPr/>
        <p:txBody>
          <a:bodyPr>
            <a:normAutofit/>
          </a:bodyPr>
          <a:lstStyle/>
          <a:p>
            <a:pPr marL="514350" indent="-514350" algn="ctr">
              <a:buNone/>
            </a:pPr>
            <a:r>
              <a:rPr lang="en-US" sz="4800" b="1" dirty="0" smtClean="0">
                <a:solidFill>
                  <a:srgbClr val="00B0F0"/>
                </a:solidFill>
              </a:rPr>
              <a:t>Mine </a:t>
            </a:r>
            <a:r>
              <a:rPr lang="en-US" sz="4800" b="1" dirty="0" smtClean="0">
                <a:solidFill>
                  <a:srgbClr val="00B0F0"/>
                </a:solidFill>
              </a:rPr>
              <a:t>gases and testing.</a:t>
            </a:r>
          </a:p>
          <a:p>
            <a:pPr marL="514350" indent="-514350">
              <a:buNone/>
            </a:pPr>
            <a:r>
              <a:rPr lang="en-US" sz="4800" dirty="0" smtClean="0"/>
              <a:t>                        </a:t>
            </a:r>
            <a:r>
              <a:rPr lang="en-US" sz="4800" dirty="0" smtClean="0"/>
              <a:t>&amp;</a:t>
            </a:r>
          </a:p>
          <a:p>
            <a:pPr marL="514350" indent="-514350" algn="ctr">
              <a:buNone/>
            </a:pPr>
            <a:r>
              <a:rPr lang="en-US" sz="4800" b="1" dirty="0" smtClean="0">
                <a:solidFill>
                  <a:srgbClr val="7030A0"/>
                </a:solidFill>
              </a:rPr>
              <a:t>Maintenance </a:t>
            </a:r>
            <a:r>
              <a:rPr lang="en-US" sz="4800" b="1" dirty="0" smtClean="0">
                <a:solidFill>
                  <a:srgbClr val="7030A0"/>
                </a:solidFill>
              </a:rPr>
              <a:t>of fire seals.</a:t>
            </a:r>
            <a:endParaRPr lang="en-US" sz="4800" b="1" dirty="0">
              <a:solidFill>
                <a:srgbClr val="7030A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11162"/>
          </a:xfrm>
        </p:spPr>
        <p:txBody>
          <a:bodyPr>
            <a:noAutofit/>
          </a:bodyPr>
          <a:lstStyle/>
          <a:p>
            <a:pPr algn="l"/>
            <a:r>
              <a:rPr lang="en-US" sz="2800" dirty="0" smtClean="0">
                <a:solidFill>
                  <a:srgbClr val="FF0000"/>
                </a:solidFill>
              </a:rPr>
              <a:t>Fire indices Continues:</a:t>
            </a:r>
            <a:endParaRPr lang="en-US" sz="2800" dirty="0">
              <a:solidFill>
                <a:srgbClr val="FF0000"/>
              </a:solidFill>
            </a:endParaRPr>
          </a:p>
        </p:txBody>
      </p:sp>
      <p:sp>
        <p:nvSpPr>
          <p:cNvPr id="3" name="Content Placeholder 2"/>
          <p:cNvSpPr>
            <a:spLocks noGrp="1"/>
          </p:cNvSpPr>
          <p:nvPr>
            <p:ph idx="1"/>
          </p:nvPr>
        </p:nvSpPr>
        <p:spPr>
          <a:xfrm>
            <a:off x="228600" y="914400"/>
            <a:ext cx="8458200" cy="5211763"/>
          </a:xfrm>
        </p:spPr>
        <p:txBody>
          <a:bodyPr>
            <a:normAutofit fontScale="70000" lnSpcReduction="20000"/>
          </a:bodyPr>
          <a:lstStyle/>
          <a:p>
            <a:pPr>
              <a:buNone/>
            </a:pPr>
            <a:r>
              <a:rPr lang="en-US" b="1" dirty="0" smtClean="0"/>
              <a:t>CO</a:t>
            </a:r>
            <a:r>
              <a:rPr lang="en-US" b="1" baseline="-25000" dirty="0" smtClean="0"/>
              <a:t>2</a:t>
            </a:r>
            <a:r>
              <a:rPr lang="en-US" b="1" dirty="0" smtClean="0"/>
              <a:t>/O</a:t>
            </a:r>
            <a:r>
              <a:rPr lang="en-US" b="1" baseline="-25000" dirty="0" smtClean="0"/>
              <a:t>2</a:t>
            </a:r>
            <a:r>
              <a:rPr lang="en-US" b="1" dirty="0" smtClean="0"/>
              <a:t> DEFICIENCY RATIO or YOUNG’S RATIO:</a:t>
            </a:r>
            <a:r>
              <a:rPr lang="en-US" dirty="0" smtClean="0"/>
              <a:t> </a:t>
            </a:r>
          </a:p>
          <a:p>
            <a:r>
              <a:rPr lang="en-US" dirty="0" smtClean="0"/>
              <a:t>Carbon dioxide produced as a percentage of oxygen absorbed considered to be direct guide of heating. The rise in the CO</a:t>
            </a:r>
            <a:r>
              <a:rPr lang="en-US" baseline="-25000" dirty="0" smtClean="0"/>
              <a:t>2</a:t>
            </a:r>
            <a:r>
              <a:rPr lang="en-US" dirty="0" smtClean="0"/>
              <a:t>/O</a:t>
            </a:r>
            <a:r>
              <a:rPr lang="en-US" baseline="-25000" dirty="0" smtClean="0"/>
              <a:t>2</a:t>
            </a:r>
            <a:r>
              <a:rPr lang="en-US" dirty="0" smtClean="0"/>
              <a:t> and simultaneous fall in CO/O</a:t>
            </a:r>
            <a:r>
              <a:rPr lang="en-US" baseline="-25000" dirty="0" smtClean="0"/>
              <a:t>2</a:t>
            </a:r>
            <a:r>
              <a:rPr lang="en-US" dirty="0" smtClean="0"/>
              <a:t> indicates further development of the fire. [CO</a:t>
            </a:r>
            <a:r>
              <a:rPr lang="en-US" baseline="-25000" dirty="0" smtClean="0"/>
              <a:t>2</a:t>
            </a:r>
            <a:r>
              <a:rPr lang="en-US" dirty="0" smtClean="0"/>
              <a:t>]/O</a:t>
            </a:r>
            <a:r>
              <a:rPr lang="en-US" baseline="-25000" dirty="0" smtClean="0"/>
              <a:t>2 deficiency</a:t>
            </a:r>
            <a:r>
              <a:rPr lang="en-US" dirty="0" smtClean="0"/>
              <a:t> ratio, rising trend above 40% is warning level. [CO</a:t>
            </a:r>
            <a:r>
              <a:rPr lang="en-US" baseline="-25000" dirty="0" smtClean="0"/>
              <a:t>2</a:t>
            </a:r>
            <a:r>
              <a:rPr lang="en-US" dirty="0" smtClean="0"/>
              <a:t>]/O</a:t>
            </a:r>
            <a:r>
              <a:rPr lang="en-US" baseline="-25000" dirty="0" smtClean="0"/>
              <a:t>2 </a:t>
            </a:r>
            <a:r>
              <a:rPr lang="en-US" dirty="0" smtClean="0"/>
              <a:t>deficiency ratio, above 50% indicates dangerous condition.</a:t>
            </a:r>
          </a:p>
          <a:p>
            <a:pPr>
              <a:buNone/>
            </a:pPr>
            <a:r>
              <a:rPr lang="en-US" b="1" u="sng" dirty="0" smtClean="0"/>
              <a:t>WILLETT’S RATIO</a:t>
            </a:r>
            <a:r>
              <a:rPr lang="en-US" b="1" dirty="0" smtClean="0"/>
              <a:t>:</a:t>
            </a:r>
            <a:endParaRPr lang="en-US" dirty="0" smtClean="0"/>
          </a:p>
          <a:p>
            <a:r>
              <a:rPr lang="en-US" dirty="0" smtClean="0"/>
              <a:t>This ratio carbon monoxide produced divided by sum of black damp and combustible gases present. This ratio can be used as a criterion of progress towards the extinction of fire behind the seals under circumstances where the Graham’s index does not apply.  Willett ratio below 5% indicates active fire.  As it increases to 12.5 and above indicates fire become extinct.</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11162"/>
          </a:xfrm>
        </p:spPr>
        <p:txBody>
          <a:bodyPr>
            <a:noAutofit/>
          </a:bodyPr>
          <a:lstStyle/>
          <a:p>
            <a:pPr algn="l"/>
            <a:r>
              <a:rPr lang="en-US" sz="3200" dirty="0" smtClean="0">
                <a:solidFill>
                  <a:srgbClr val="FF0000"/>
                </a:solidFill>
              </a:rPr>
              <a:t>Fire indices continues:</a:t>
            </a:r>
            <a:endParaRPr lang="en-US" sz="3200" dirty="0">
              <a:solidFill>
                <a:srgbClr val="FF0000"/>
              </a:solidFill>
            </a:endParaRPr>
          </a:p>
        </p:txBody>
      </p:sp>
      <p:sp>
        <p:nvSpPr>
          <p:cNvPr id="3" name="Content Placeholder 2"/>
          <p:cNvSpPr>
            <a:spLocks noGrp="1"/>
          </p:cNvSpPr>
          <p:nvPr>
            <p:ph idx="1"/>
          </p:nvPr>
        </p:nvSpPr>
        <p:spPr>
          <a:xfrm>
            <a:off x="152400" y="762000"/>
            <a:ext cx="8534400" cy="5364163"/>
          </a:xfrm>
        </p:spPr>
        <p:txBody>
          <a:bodyPr>
            <a:normAutofit fontScale="55000" lnSpcReduction="20000"/>
          </a:bodyPr>
          <a:lstStyle/>
          <a:p>
            <a:r>
              <a:rPr lang="en-US" b="1" u="sng" dirty="0" smtClean="0"/>
              <a:t>OXIDES OF CARBON RATIO</a:t>
            </a:r>
            <a:r>
              <a:rPr lang="en-US" b="1" dirty="0" smtClean="0"/>
              <a:t>:</a:t>
            </a:r>
            <a:endParaRPr lang="en-US" dirty="0" smtClean="0"/>
          </a:p>
          <a:p>
            <a:r>
              <a:rPr lang="en-US" dirty="0" smtClean="0"/>
              <a:t>This ratio, [CO]/ [CO</a:t>
            </a:r>
            <a:r>
              <a:rPr lang="en-US" baseline="-25000" dirty="0" smtClean="0"/>
              <a:t>2</a:t>
            </a:r>
            <a:r>
              <a:rPr lang="en-US" dirty="0" smtClean="0"/>
              <a:t>] indicates the completeness of the combustion or oxidation.  It is a powerful tool to determine the progress of the fire, rising during the early stages and tending to remain constant during flaming combustion. It rises rapidly as the fire become fuel rich.  If the value of this ratio is more than 2% it indicates native fire in the adjacent zone.</a:t>
            </a:r>
          </a:p>
          <a:p>
            <a:pPr>
              <a:buNone/>
            </a:pPr>
            <a:r>
              <a:rPr lang="en-US" dirty="0" smtClean="0"/>
              <a:t> </a:t>
            </a:r>
          </a:p>
          <a:p>
            <a:pPr>
              <a:buNone/>
            </a:pPr>
            <a:r>
              <a:rPr lang="en-US" b="1" dirty="0" smtClean="0"/>
              <a:t> </a:t>
            </a:r>
            <a:r>
              <a:rPr lang="en-US" b="1" u="sng" dirty="0" smtClean="0"/>
              <a:t>JONES AND TRICKETT RATIO:</a:t>
            </a:r>
            <a:endParaRPr lang="en-US" dirty="0" smtClean="0"/>
          </a:p>
          <a:p>
            <a:r>
              <a:rPr lang="en-US" dirty="0" smtClean="0"/>
              <a:t>This ratio {[CO</a:t>
            </a:r>
            <a:r>
              <a:rPr lang="en-US" baseline="-25000" dirty="0" smtClean="0"/>
              <a:t>2</a:t>
            </a:r>
            <a:r>
              <a:rPr lang="en-US" dirty="0" smtClean="0"/>
              <a:t>]+0.75[CO]-0.25[H</a:t>
            </a:r>
            <a:r>
              <a:rPr lang="en-US" baseline="-25000" dirty="0" smtClean="0"/>
              <a:t>2</a:t>
            </a:r>
            <a:r>
              <a:rPr lang="en-US" dirty="0" smtClean="0"/>
              <a:t>]}/   O</a:t>
            </a:r>
            <a:r>
              <a:rPr lang="en-US" baseline="-25000" dirty="0" smtClean="0"/>
              <a:t>2</a:t>
            </a:r>
            <a:r>
              <a:rPr lang="en-US" dirty="0" smtClean="0"/>
              <a:t> serves as an indicator of the type of fuel involved in any fire or explosion.  It is also used as measure of reliability of sample analysis.  This ratio was developed by Jones and Tricked for determining whether methane or coal dust has been involved in a mine explosion. Typical values of this ratio are given below.</a:t>
            </a:r>
          </a:p>
          <a:p>
            <a:r>
              <a:rPr lang="en-US" dirty="0" smtClean="0"/>
              <a:t>Methane				- 0.4 to 0.5</a:t>
            </a:r>
          </a:p>
          <a:p>
            <a:r>
              <a:rPr lang="en-US" dirty="0" smtClean="0"/>
              <a:t>Coal, oil, conveyor belting		                  - 0.5 to 1</a:t>
            </a:r>
          </a:p>
          <a:p>
            <a:r>
              <a:rPr lang="en-US" dirty="0" smtClean="0"/>
              <a:t>Timber				- 0.9 to 1.6</a:t>
            </a:r>
          </a:p>
          <a:p>
            <a:pPr>
              <a:buNone/>
            </a:pPr>
            <a:r>
              <a:rPr lang="en-US" dirty="0" smtClean="0"/>
              <a:t> </a:t>
            </a:r>
          </a:p>
          <a:p>
            <a:r>
              <a:rPr lang="en-US" dirty="0" smtClean="0"/>
              <a:t>A ratio noticeably less than 0.5 in a coal mine fire could be indicative of extinguishment or greatly reduced coal temperatures.</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US" b="1" dirty="0" smtClean="0"/>
              <a:t>CONCLUSION:</a:t>
            </a:r>
            <a:endParaRPr lang="en-US" dirty="0" smtClean="0"/>
          </a:p>
          <a:p>
            <a:r>
              <a:rPr lang="en-US" dirty="0" smtClean="0"/>
              <a:t>To assess the status of fire none of the above methods, taken singly, can             give a precise and definite picture of progress of heating.  It is therefore        needed that the information as may be available from all the indices taken   together along with temperature measurement data should be considered carefully to draw any inference regarding the status of fire.  The history of fire, the mining condition are to be kept in the perspective for making necessary interpretation.</a:t>
            </a:r>
          </a:p>
          <a:p>
            <a:pPr>
              <a:buNone/>
            </a:pPr>
            <a:r>
              <a:rPr lang="en-US" b="1"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a:buNone/>
            </a:pPr>
            <a:r>
              <a:rPr lang="en-US" b="1" u="sng" dirty="0" smtClean="0"/>
              <a:t>INTERPRETATION OF FIRE CONSTITUENTS</a:t>
            </a:r>
            <a:endParaRPr lang="en-US" dirty="0" smtClean="0"/>
          </a:p>
          <a:p>
            <a:pPr>
              <a:buNone/>
            </a:pPr>
            <a:r>
              <a:rPr lang="en-US" b="1" i="1" dirty="0" smtClean="0"/>
              <a:t> </a:t>
            </a:r>
            <a:r>
              <a:rPr lang="en-US" i="1" dirty="0" smtClean="0"/>
              <a:t>In relation to mine fire, the mining Engineer is called upon to interpret the results of samples of mine air, which have been taken for one of the following purposes:</a:t>
            </a:r>
            <a:endParaRPr lang="en-US" dirty="0" smtClean="0"/>
          </a:p>
          <a:p>
            <a:pPr lvl="0"/>
            <a:r>
              <a:rPr lang="en-US" i="1" dirty="0" smtClean="0"/>
              <a:t>to detect the occurrence of a fire or heating.</a:t>
            </a:r>
            <a:endParaRPr lang="en-US" dirty="0" smtClean="0"/>
          </a:p>
          <a:p>
            <a:pPr lvl="0"/>
            <a:r>
              <a:rPr lang="en-US" i="1" dirty="0" smtClean="0"/>
              <a:t>To determine the inflammability of the atmosphere on return side of a fire which is being attacked by direct methods of fire fighting.</a:t>
            </a:r>
            <a:endParaRPr lang="en-US" dirty="0" smtClean="0"/>
          </a:p>
          <a:p>
            <a:pPr lvl="0"/>
            <a:r>
              <a:rPr lang="en-US" i="1" dirty="0" smtClean="0"/>
              <a:t>To keep a check on the inflammability of atmosphere inside a fire area being sealed off.</a:t>
            </a:r>
            <a:endParaRPr lang="en-US" dirty="0" smtClean="0"/>
          </a:p>
          <a:p>
            <a:pPr lvl="0"/>
            <a:r>
              <a:rPr lang="en-US" i="1" dirty="0" smtClean="0"/>
              <a:t>To keep watch on the trend of development or dying of fire inside a sealed off area.</a:t>
            </a:r>
            <a:endParaRPr lang="en-US" dirty="0" smtClean="0"/>
          </a:p>
          <a:p>
            <a:pPr lvl="0"/>
            <a:r>
              <a:rPr lang="en-US" i="1" dirty="0" smtClean="0"/>
              <a:t>To find out condition of fire and inflammability of atmosphere inside a sealed off area before it is reopened.</a:t>
            </a:r>
            <a:endParaRPr lang="en-US" dirty="0" smtClean="0"/>
          </a:p>
          <a:p>
            <a:pPr>
              <a:buNone/>
            </a:pPr>
            <a:r>
              <a:rPr lang="en-US" i="1" dirty="0" smtClean="0"/>
              <a:t> </a:t>
            </a:r>
            <a:endParaRPr lang="en-US" dirty="0" smtClean="0"/>
          </a:p>
          <a:p>
            <a:pPr>
              <a:buNone/>
            </a:pPr>
            <a:r>
              <a:rPr lang="en-US"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i="1" dirty="0" smtClean="0"/>
              <a:t>The main products of combustion of coal area carbon monoxide, carbon dioxide and water vapour oxidation of sulphur in coal may give rise to some sulphur dioxide and hydrogen sulphide.  Distillation of coal may result in production of methane and hydrogen and in very small percentages of ethane, ethylene, and acetylene etc. also. </a:t>
            </a:r>
            <a:endParaRPr lang="en-US" dirty="0" smtClean="0"/>
          </a:p>
          <a:p>
            <a:pPr>
              <a:buNone/>
            </a:pPr>
            <a:r>
              <a:rPr lang="en-US" i="1" dirty="0" smtClean="0"/>
              <a:t>  </a:t>
            </a:r>
            <a:endParaRPr lang="en-US" dirty="0" smtClean="0"/>
          </a:p>
          <a:p>
            <a:pPr>
              <a:buNone/>
            </a:pPr>
            <a:endParaRPr lang="en-US" dirty="0" smtClean="0"/>
          </a:p>
          <a:p>
            <a:r>
              <a:rPr lang="en-US" i="1" dirty="0" smtClean="0"/>
              <a:t>Soon after sealing, the atmosphere in the sealed off area will be found to contain a relatively high percentage of carbon dioxide, a small percentage of carbon monoxide.  The percentage of methane depending on the gassiness of the seam, the remained being nitrogen.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smtClean="0">
                <a:solidFill>
                  <a:srgbClr val="FF0000"/>
                </a:solidFill>
              </a:rPr>
              <a:t>Continues:</a:t>
            </a:r>
            <a:endParaRPr lang="en-US" sz="2800" dirty="0">
              <a:solidFill>
                <a:srgbClr val="FF0000"/>
              </a:solidFill>
            </a:endParaRPr>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i="1" dirty="0" smtClean="0"/>
              <a:t>If the fire is active, the percentage of oxygen falls quickly and the percentages of carbon monoxide and carbon dioxide rise sharply.</a:t>
            </a:r>
            <a:endParaRPr lang="en-US" dirty="0" smtClean="0"/>
          </a:p>
          <a:p>
            <a:r>
              <a:rPr lang="en-US" i="1" dirty="0" smtClean="0"/>
              <a:t>A continuing fall in the percentage of oxygen and a continuing rise in the percentages of carbon monoxide and carbon dioxide indicate continuance of fire. The percentage of carbon monoxide may rise to as much as 0.3 to 0.4% and the percentage of carbon dioxide to as much as 5%.</a:t>
            </a:r>
            <a:endParaRPr lang="en-US" dirty="0" smtClean="0"/>
          </a:p>
          <a:p>
            <a:r>
              <a:rPr lang="en-US" i="1" dirty="0" smtClean="0"/>
              <a:t> </a:t>
            </a:r>
            <a:endParaRPr lang="en-US" dirty="0" smtClean="0"/>
          </a:p>
          <a:p>
            <a:r>
              <a:rPr lang="en-US" i="1" dirty="0" smtClean="0"/>
              <a:t>As the fire dies out, the percentages of carbon monoxide and carbon dioxide fall, their being a corresponding rise in the percentage of nitrogen.</a:t>
            </a:r>
            <a:endParaRPr lang="en-US" dirty="0" smtClean="0"/>
          </a:p>
          <a:p>
            <a:r>
              <a:rPr lang="en-US" i="1" dirty="0" smtClean="0"/>
              <a:t>Should there be a leakage of air, there will be instantaneous rise in the percentage of oxygen and a fall in the percentage of carbon monoxide and carbon dioxide because of dilution by extraneous air.</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2400" dirty="0" smtClean="0">
                <a:solidFill>
                  <a:srgbClr val="FF0000"/>
                </a:solidFill>
              </a:rPr>
              <a:t>Continues:</a:t>
            </a:r>
            <a:endParaRPr lang="en-US" sz="2400" dirty="0">
              <a:solidFill>
                <a:srgbClr val="FF0000"/>
              </a:solidFill>
            </a:endParaRPr>
          </a:p>
        </p:txBody>
      </p:sp>
      <p:sp>
        <p:nvSpPr>
          <p:cNvPr id="3" name="Content Placeholder 2"/>
          <p:cNvSpPr>
            <a:spLocks noGrp="1"/>
          </p:cNvSpPr>
          <p:nvPr>
            <p:ph idx="1"/>
          </p:nvPr>
        </p:nvSpPr>
        <p:spPr>
          <a:xfrm>
            <a:off x="228600" y="609600"/>
            <a:ext cx="8458200" cy="5516563"/>
          </a:xfrm>
        </p:spPr>
        <p:txBody>
          <a:bodyPr>
            <a:normAutofit fontScale="70000" lnSpcReduction="20000"/>
          </a:bodyPr>
          <a:lstStyle/>
          <a:p>
            <a:pPr>
              <a:buNone/>
            </a:pPr>
            <a:r>
              <a:rPr lang="en-US" i="1" dirty="0" smtClean="0"/>
              <a:t>In the application of gas analysis to the detection of heating the important thing to ascertain the CO/O2 ratio normal to the district concerned.  This may vary from about 0.1% to about 0.05% in the main returns and about 1.0% in the working place. Any increase in the ratio indicates the development of heating.  Broadly a ratio exceeding 1% demands careful watching when heating is taking place, the CO/O2 ratio increases, 2% indicates serious heating and 3% indicates active fire.</a:t>
            </a:r>
            <a:endParaRPr lang="en-US" dirty="0" smtClean="0"/>
          </a:p>
          <a:p>
            <a:pPr>
              <a:buNone/>
            </a:pPr>
            <a:r>
              <a:rPr lang="en-US" i="1" dirty="0" smtClean="0"/>
              <a:t> </a:t>
            </a:r>
            <a:endParaRPr lang="en-US" dirty="0" smtClean="0"/>
          </a:p>
          <a:p>
            <a:r>
              <a:rPr lang="en-US" i="1" dirty="0" smtClean="0"/>
              <a:t>The CO produced/O2 absorbed (CO Index) is a ratio that is not affected by dilution and is found to be widely accepted over the years as criteria of the state of heating and fires in their early as well as in their later stages of development.</a:t>
            </a:r>
            <a:endParaRPr lang="en-US" dirty="0" smtClean="0"/>
          </a:p>
          <a:p>
            <a:pPr>
              <a:buNone/>
            </a:pPr>
            <a:r>
              <a:rPr lang="en-US" i="1" dirty="0" smtClean="0"/>
              <a:t> </a:t>
            </a:r>
            <a:endParaRPr lang="en-US" dirty="0" smtClean="0"/>
          </a:p>
          <a:p>
            <a:r>
              <a:rPr lang="en-US" i="1" dirty="0" smtClean="0"/>
              <a:t>Co				100 x CO</a:t>
            </a:r>
            <a:endParaRPr lang="en-US" dirty="0" smtClean="0"/>
          </a:p>
          <a:p>
            <a:r>
              <a:rPr lang="en-US" i="1" dirty="0" smtClean="0"/>
              <a:t>Co Index. ------------------------ = --------------------------------</a:t>
            </a:r>
            <a:endParaRPr lang="en-US" dirty="0" smtClean="0"/>
          </a:p>
          <a:p>
            <a:pPr>
              <a:buNone/>
            </a:pPr>
            <a:r>
              <a:rPr lang="en-US" i="1" dirty="0" smtClean="0"/>
              <a:t>                               O2			0.265 x N2 – O2</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fontScale="70000" lnSpcReduction="20000"/>
          </a:bodyPr>
          <a:lstStyle/>
          <a:p>
            <a:r>
              <a:rPr lang="en-US" i="1" dirty="0" smtClean="0"/>
              <a:t>When Co N2 and O2 are the percentages of Carbon monoxide, Nitrogen and Oxygen in the air sample.</a:t>
            </a:r>
            <a:endParaRPr lang="en-US" dirty="0" smtClean="0"/>
          </a:p>
          <a:p>
            <a:r>
              <a:rPr lang="en-US" i="1" dirty="0" smtClean="0"/>
              <a:t> </a:t>
            </a:r>
            <a:endParaRPr lang="en-US" dirty="0" smtClean="0"/>
          </a:p>
          <a:p>
            <a:r>
              <a:rPr lang="en-US" i="1" dirty="0" smtClean="0"/>
              <a:t>The following analysis was taken in a seam when dangerous heating was taking place.</a:t>
            </a:r>
            <a:endParaRPr lang="en-US" dirty="0" smtClean="0"/>
          </a:p>
          <a:p>
            <a:pPr>
              <a:buNone/>
            </a:pPr>
            <a:r>
              <a:rPr lang="en-US" i="1" dirty="0" smtClean="0"/>
              <a:t>						</a:t>
            </a:r>
            <a:r>
              <a:rPr lang="fr-FR" i="1" dirty="0" smtClean="0"/>
              <a:t>Percent</a:t>
            </a:r>
            <a:endParaRPr lang="en-US" dirty="0" smtClean="0"/>
          </a:p>
          <a:p>
            <a:r>
              <a:rPr lang="fr-FR" i="1" dirty="0" err="1" smtClean="0"/>
              <a:t>Carbon</a:t>
            </a:r>
            <a:r>
              <a:rPr lang="fr-FR" i="1" dirty="0" smtClean="0"/>
              <a:t> </a:t>
            </a:r>
            <a:r>
              <a:rPr lang="fr-FR" i="1" dirty="0" err="1" smtClean="0"/>
              <a:t>dioxide</a:t>
            </a:r>
            <a:r>
              <a:rPr lang="fr-FR" i="1" dirty="0" smtClean="0"/>
              <a:t>				0.40</a:t>
            </a:r>
            <a:endParaRPr lang="en-US" dirty="0" smtClean="0"/>
          </a:p>
          <a:p>
            <a:r>
              <a:rPr lang="fr-FR" i="1" dirty="0" err="1" smtClean="0"/>
              <a:t>Methane</a:t>
            </a:r>
            <a:r>
              <a:rPr lang="fr-FR" i="1" dirty="0" smtClean="0"/>
              <a:t>					1.03</a:t>
            </a:r>
            <a:endParaRPr lang="en-US" dirty="0" smtClean="0"/>
          </a:p>
          <a:p>
            <a:r>
              <a:rPr lang="fr-FR" i="1" dirty="0" err="1" smtClean="0"/>
              <a:t>Oxygen</a:t>
            </a:r>
            <a:r>
              <a:rPr lang="fr-FR" i="1" dirty="0" smtClean="0"/>
              <a:t>					19.90</a:t>
            </a:r>
            <a:endParaRPr lang="en-US" dirty="0" smtClean="0"/>
          </a:p>
          <a:p>
            <a:r>
              <a:rPr lang="fr-FR" i="1" dirty="0" err="1" smtClean="0"/>
              <a:t>Nitrogen</a:t>
            </a:r>
            <a:r>
              <a:rPr lang="fr-FR" i="1" dirty="0" smtClean="0"/>
              <a:t>					78.67</a:t>
            </a:r>
            <a:endParaRPr lang="en-US" dirty="0" smtClean="0"/>
          </a:p>
          <a:p>
            <a:r>
              <a:rPr lang="fr-FR" i="1" dirty="0" err="1" smtClean="0"/>
              <a:t>Carbon</a:t>
            </a:r>
            <a:r>
              <a:rPr lang="fr-FR" i="1" dirty="0" smtClean="0"/>
              <a:t> </a:t>
            </a:r>
            <a:r>
              <a:rPr lang="fr-FR" i="1" dirty="0" err="1" smtClean="0"/>
              <a:t>monoxide</a:t>
            </a:r>
            <a:r>
              <a:rPr lang="fr-FR" i="1" dirty="0" smtClean="0"/>
              <a:t>				00.03</a:t>
            </a:r>
            <a:endParaRPr lang="en-US" dirty="0" smtClean="0"/>
          </a:p>
          <a:p>
            <a:pPr>
              <a:buNone/>
            </a:pPr>
            <a:r>
              <a:rPr lang="fr-FR" i="1" dirty="0" smtClean="0"/>
              <a:t> 	</a:t>
            </a:r>
            <a:r>
              <a:rPr lang="en-US" i="1" dirty="0" smtClean="0"/>
              <a:t>Co				100 x 0.03</a:t>
            </a:r>
            <a:endParaRPr lang="en-US" dirty="0" smtClean="0"/>
          </a:p>
          <a:p>
            <a:r>
              <a:rPr lang="en-US" i="1" dirty="0" smtClean="0"/>
              <a:t>Co Index.------------------------ = --------------------------------  =3.16%</a:t>
            </a:r>
            <a:endParaRPr lang="en-US" dirty="0" smtClean="0"/>
          </a:p>
          <a:p>
            <a:r>
              <a:rPr lang="en-US" i="1" dirty="0" smtClean="0"/>
              <a:t>                               O2		 0.265 x 78.67  – 19.90</a:t>
            </a:r>
          </a:p>
          <a:p>
            <a:r>
              <a:rPr lang="en-US" i="1" dirty="0" smtClean="0"/>
              <a:t>The panel in which the sample was taken was immediately sealed off.  Attention is specially drawn to the low value of CO percentage as compared with relatively high value of the CO/O2 RATIO.</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pPr algn="l"/>
            <a:r>
              <a:rPr lang="en-US" sz="2400" dirty="0" smtClean="0">
                <a:solidFill>
                  <a:srgbClr val="FF0000"/>
                </a:solidFill>
              </a:rPr>
              <a:t>Continues:</a:t>
            </a:r>
            <a:endParaRPr lang="en-US" sz="2400" dirty="0">
              <a:solidFill>
                <a:srgbClr val="FF0000"/>
              </a:solidFill>
            </a:endParaRPr>
          </a:p>
        </p:txBody>
      </p:sp>
      <p:sp>
        <p:nvSpPr>
          <p:cNvPr id="3" name="Content Placeholder 2"/>
          <p:cNvSpPr>
            <a:spLocks noGrp="1"/>
          </p:cNvSpPr>
          <p:nvPr>
            <p:ph idx="1"/>
          </p:nvPr>
        </p:nvSpPr>
        <p:spPr>
          <a:xfrm>
            <a:off x="457200" y="533400"/>
            <a:ext cx="8229600" cy="5592763"/>
          </a:xfrm>
        </p:spPr>
        <p:txBody>
          <a:bodyPr>
            <a:normAutofit fontScale="40000" lnSpcReduction="20000"/>
          </a:bodyPr>
          <a:lstStyle/>
          <a:p>
            <a:r>
              <a:rPr lang="en-US" b="1" i="1" dirty="0" smtClean="0"/>
              <a:t> </a:t>
            </a:r>
            <a:endParaRPr lang="en-US" dirty="0" smtClean="0"/>
          </a:p>
          <a:p>
            <a:r>
              <a:rPr lang="en-US" b="1" i="1" dirty="0" smtClean="0"/>
              <a:t>INFLAMMABILITY OF MIXTURES OF GASES</a:t>
            </a:r>
            <a:r>
              <a:rPr lang="en-US" i="1" dirty="0" smtClean="0"/>
              <a:t>:</a:t>
            </a:r>
            <a:endParaRPr lang="en-US" dirty="0" smtClean="0"/>
          </a:p>
          <a:p>
            <a:r>
              <a:rPr lang="en-US" i="1" dirty="0" smtClean="0"/>
              <a:t> </a:t>
            </a:r>
            <a:endParaRPr lang="en-US" dirty="0" smtClean="0"/>
          </a:p>
          <a:p>
            <a:r>
              <a:rPr lang="en-US" i="1" dirty="0" smtClean="0"/>
              <a:t>METHOD- I</a:t>
            </a:r>
            <a:endParaRPr lang="en-US" dirty="0" smtClean="0"/>
          </a:p>
          <a:p>
            <a:r>
              <a:rPr lang="en-US" i="1" dirty="0" smtClean="0"/>
              <a:t> </a:t>
            </a:r>
            <a:endParaRPr lang="en-US" dirty="0" smtClean="0"/>
          </a:p>
          <a:p>
            <a:r>
              <a:rPr lang="en-US" i="1" dirty="0" smtClean="0"/>
              <a:t>	The lower, upper and nose limit of inflammable gases like methane, carbon-monoxide, hydrogen and unsaturated hydrocarbons is given below:</a:t>
            </a:r>
            <a:endParaRPr lang="en-US" dirty="0" smtClean="0"/>
          </a:p>
          <a:p>
            <a:r>
              <a:rPr lang="en-US" i="1" dirty="0" smtClean="0"/>
              <a:t>						Flammability limits </a:t>
            </a:r>
            <a:r>
              <a:rPr lang="en-US" i="1" dirty="0" err="1" smtClean="0"/>
              <a:t>vol</a:t>
            </a:r>
            <a:r>
              <a:rPr lang="en-US" i="1" dirty="0" smtClean="0"/>
              <a:t> % age</a:t>
            </a:r>
            <a:endParaRPr lang="en-US" dirty="0" smtClean="0"/>
          </a:p>
          <a:p>
            <a:r>
              <a:rPr lang="en-US" i="1" dirty="0" smtClean="0"/>
              <a:t>Combustible Gas		------------------------------------------------------</a:t>
            </a:r>
            <a:endParaRPr lang="en-US" dirty="0" smtClean="0"/>
          </a:p>
          <a:p>
            <a:r>
              <a:rPr lang="en-US" i="1" dirty="0" smtClean="0"/>
              <a:t>		         Lower		      Higher	                                           Nose limit</a:t>
            </a:r>
            <a:endParaRPr lang="en-US" dirty="0" smtClean="0"/>
          </a:p>
          <a:p>
            <a:r>
              <a:rPr lang="en-US" i="1" dirty="0" smtClean="0"/>
              <a:t> Methane			        5.0			14.0		                                   5.93</a:t>
            </a:r>
            <a:endParaRPr lang="en-US" dirty="0" smtClean="0"/>
          </a:p>
          <a:p>
            <a:r>
              <a:rPr lang="en-US" i="1" dirty="0" smtClean="0"/>
              <a:t> </a:t>
            </a:r>
            <a:endParaRPr lang="en-US" dirty="0" smtClean="0"/>
          </a:p>
          <a:p>
            <a:r>
              <a:rPr lang="en-US" i="1" dirty="0" smtClean="0"/>
              <a:t>Carbon Monoxide                   13.0		      72.0	                                              13.78</a:t>
            </a:r>
            <a:endParaRPr lang="en-US" dirty="0" smtClean="0"/>
          </a:p>
          <a:p>
            <a:r>
              <a:rPr lang="en-US" i="1" dirty="0" smtClean="0"/>
              <a:t> </a:t>
            </a:r>
            <a:endParaRPr lang="en-US" dirty="0" smtClean="0"/>
          </a:p>
          <a:p>
            <a:r>
              <a:rPr lang="en-US" i="1" dirty="0" smtClean="0"/>
              <a:t>Hydrogen			     4.0		                         72.0		                                  4.30</a:t>
            </a:r>
            <a:endParaRPr lang="en-US" dirty="0" smtClean="0"/>
          </a:p>
          <a:p>
            <a:r>
              <a:rPr lang="en-US" i="1" dirty="0" smtClean="0"/>
              <a:t> </a:t>
            </a:r>
            <a:endParaRPr lang="en-US" dirty="0" smtClean="0"/>
          </a:p>
          <a:p>
            <a:r>
              <a:rPr lang="en-US" i="1" dirty="0" smtClean="0"/>
              <a:t>Unsaturated Hydrocarbon     3.0		   14.7		                         3.10</a:t>
            </a:r>
            <a:endParaRPr lang="en-US" dirty="0" smtClean="0"/>
          </a:p>
          <a:p>
            <a:r>
              <a:rPr lang="en-US" i="1" dirty="0" smtClean="0"/>
              <a:t> </a:t>
            </a:r>
            <a:endParaRPr lang="en-US" dirty="0" smtClean="0"/>
          </a:p>
          <a:p>
            <a:r>
              <a:rPr lang="en-US" i="1" dirty="0" smtClean="0"/>
              <a:t>Emission of firedamp from the strata and production of combustibles such as CO, H2 and other saturated hydrocarbons may render the atmosphere explosive.  CH4, H2 and other hydrocarbons may be found as product of combustion/distillation even in a non-gassy mine.</a:t>
            </a:r>
            <a:endParaRPr lang="en-US" dirty="0" smtClean="0"/>
          </a:p>
          <a:p>
            <a:pPr>
              <a:buNone/>
            </a:pPr>
            <a:r>
              <a:rPr lang="en-US" i="1" dirty="0" smtClean="0"/>
              <a:t> </a:t>
            </a:r>
            <a:endParaRPr lang="en-US" dirty="0" smtClean="0"/>
          </a:p>
          <a:p>
            <a:r>
              <a:rPr lang="en-US" i="1" dirty="0" smtClean="0"/>
              <a:t>For interpretation of inflammability of mixture of gases a number of methods have been developed.  Given below is one method which is found to be easy, speedy practicable and reliable.</a:t>
            </a:r>
            <a:endParaRPr lang="en-US" dirty="0" smtClean="0"/>
          </a:p>
          <a:p>
            <a:pPr>
              <a:buNone/>
            </a:pPr>
            <a:r>
              <a:rPr lang="en-US" i="1" dirty="0" smtClean="0"/>
              <a:t> </a:t>
            </a:r>
            <a:endParaRPr lang="en-US" dirty="0" smtClean="0"/>
          </a:p>
          <a:p>
            <a:pPr>
              <a:buNone/>
            </a:pPr>
            <a:r>
              <a:rPr lang="en-US" b="1"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b="1" i="1" dirty="0" smtClean="0"/>
              <a:t>GRAPHICAL METHOD BASED ON EFFECTIVE COMBUSTIBLES AND EFFECTIVE INERT GASES</a:t>
            </a:r>
            <a:r>
              <a:rPr lang="en-US" i="1" dirty="0" smtClean="0"/>
              <a:t>:</a:t>
            </a:r>
            <a:endParaRPr lang="en-US" dirty="0" smtClean="0"/>
          </a:p>
          <a:p>
            <a:r>
              <a:rPr lang="en-US" i="1" dirty="0" smtClean="0"/>
              <a:t>This method takes into account three features of mixture of fire gases:-</a:t>
            </a:r>
            <a:endParaRPr lang="en-US" dirty="0" smtClean="0"/>
          </a:p>
          <a:p>
            <a:pPr lvl="0"/>
            <a:r>
              <a:rPr lang="en-US" i="1" dirty="0" smtClean="0"/>
              <a:t>Effective inert component, which is defined as (Excess N2 + 1.5 CO2) volume percent,</a:t>
            </a:r>
            <a:endParaRPr lang="en-US" dirty="0" smtClean="0"/>
          </a:p>
          <a:p>
            <a:pPr lvl="0"/>
            <a:r>
              <a:rPr lang="en-US" i="1" dirty="0" smtClean="0"/>
              <a:t>Effective combustible component which is defined as (CH4 + 1.25 H2 + 0.4 CO) volume percent, and</a:t>
            </a:r>
            <a:endParaRPr lang="en-US" dirty="0" smtClean="0"/>
          </a:p>
          <a:p>
            <a:r>
              <a:rPr lang="en-US" i="1" dirty="0" smtClean="0"/>
              <a:t> Methane</a:t>
            </a:r>
            <a:endParaRPr lang="en-US" dirty="0" smtClean="0"/>
          </a:p>
          <a:p>
            <a:pPr lvl="0"/>
            <a:r>
              <a:rPr lang="en-US" i="1" dirty="0" smtClean="0"/>
              <a:t>The ratio R of -------------------------</a:t>
            </a:r>
            <a:endParaRPr lang="en-US" dirty="0" smtClean="0"/>
          </a:p>
          <a:p>
            <a:r>
              <a:rPr lang="en-US" i="1" dirty="0" smtClean="0"/>
              <a:t>Total combustibles    </a:t>
            </a:r>
            <a:endParaRPr lang="en-US" dirty="0" smtClean="0"/>
          </a:p>
          <a:p>
            <a:r>
              <a:rPr lang="en-US" i="1" dirty="0" smtClean="0"/>
              <a:t>For various mixtures of methane, carbon monoxide</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A.Mines gases and testing:</a:t>
            </a:r>
            <a:endParaRPr lang="en-US" dirty="0"/>
          </a:p>
        </p:txBody>
      </p:sp>
      <p:sp>
        <p:nvSpPr>
          <p:cNvPr id="3" name="Content Placeholder 2"/>
          <p:cNvSpPr>
            <a:spLocks noGrp="1"/>
          </p:cNvSpPr>
          <p:nvPr>
            <p:ph idx="1"/>
          </p:nvPr>
        </p:nvSpPr>
        <p:spPr>
          <a:xfrm>
            <a:off x="304800" y="990600"/>
            <a:ext cx="8382000" cy="5135563"/>
          </a:xfrm>
        </p:spPr>
        <p:txBody>
          <a:bodyPr>
            <a:normAutofit/>
          </a:bodyPr>
          <a:lstStyle/>
          <a:p>
            <a:pPr>
              <a:buNone/>
            </a:pPr>
            <a:r>
              <a:rPr lang="en-US" sz="3600" dirty="0" smtClean="0">
                <a:solidFill>
                  <a:srgbClr val="0033CC"/>
                </a:solidFill>
              </a:rPr>
              <a:t>Dry air at sea level will  be composed of:</a:t>
            </a:r>
          </a:p>
          <a:p>
            <a:pPr>
              <a:buNone/>
            </a:pPr>
            <a:endParaRPr lang="en-US" sz="4000" dirty="0" smtClean="0">
              <a:solidFill>
                <a:srgbClr val="00B050"/>
              </a:solidFill>
            </a:endParaRPr>
          </a:p>
          <a:p>
            <a:pPr>
              <a:buNone/>
            </a:pPr>
            <a:r>
              <a:rPr lang="en-US" sz="4000" dirty="0" smtClean="0">
                <a:solidFill>
                  <a:srgbClr val="00B050"/>
                </a:solidFill>
              </a:rPr>
              <a:t>Oxygen                                 - 20.90</a:t>
            </a:r>
          </a:p>
          <a:p>
            <a:pPr>
              <a:buNone/>
            </a:pPr>
            <a:r>
              <a:rPr lang="en-US" sz="4000" dirty="0" smtClean="0">
                <a:solidFill>
                  <a:srgbClr val="7030A0"/>
                </a:solidFill>
              </a:rPr>
              <a:t>Nitrogen including Argon - 79.07</a:t>
            </a:r>
          </a:p>
          <a:p>
            <a:pPr>
              <a:buNone/>
            </a:pPr>
            <a:r>
              <a:rPr lang="en-US" sz="4000" dirty="0" smtClean="0">
                <a:solidFill>
                  <a:srgbClr val="FF0000"/>
                </a:solidFill>
              </a:rPr>
              <a:t>Carbon dioxide                    -  0.03 </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algn="l"/>
            <a:r>
              <a:rPr lang="en-US" sz="4800" dirty="0" smtClean="0">
                <a:solidFill>
                  <a:srgbClr val="FF0000"/>
                </a:solidFill>
              </a:rPr>
              <a:t>B. Maintenance of fire seals:</a:t>
            </a:r>
            <a:endParaRPr lang="en-US" sz="4800" dirty="0">
              <a:solidFill>
                <a:srgbClr val="FF0000"/>
              </a:solidFill>
            </a:endParaRPr>
          </a:p>
        </p:txBody>
      </p:sp>
      <p:sp>
        <p:nvSpPr>
          <p:cNvPr id="3" name="Content Placeholder 2"/>
          <p:cNvSpPr>
            <a:spLocks noGrp="1"/>
          </p:cNvSpPr>
          <p:nvPr>
            <p:ph idx="1"/>
          </p:nvPr>
        </p:nvSpPr>
        <p:spPr>
          <a:xfrm>
            <a:off x="152400" y="1066800"/>
            <a:ext cx="8686800" cy="5059363"/>
          </a:xfrm>
        </p:spPr>
        <p:txBody>
          <a:bodyPr>
            <a:normAutofit/>
          </a:bodyPr>
          <a:lstStyle/>
          <a:p>
            <a:pPr>
              <a:buNone/>
            </a:pPr>
            <a:r>
              <a:rPr lang="en-US" sz="2400" dirty="0" smtClean="0"/>
              <a:t>Reg. 118A. Further precautions against sp.heating.</a:t>
            </a:r>
          </a:p>
          <a:p>
            <a:pPr algn="just">
              <a:buNone/>
            </a:pPr>
            <a:r>
              <a:rPr lang="en-US" sz="2400" dirty="0" smtClean="0"/>
              <a:t>(1):  </a:t>
            </a:r>
          </a:p>
          <a:p>
            <a:pPr algn="just">
              <a:buNone/>
            </a:pPr>
            <a:r>
              <a:rPr lang="en-US" sz="2400" dirty="0" smtClean="0"/>
              <a:t>(c)Except permitted by DGMS , no extraction of pillars in any seam or section shall be commenced until </a:t>
            </a:r>
            <a:r>
              <a:rPr lang="en-US" sz="2400" dirty="0" smtClean="0">
                <a:solidFill>
                  <a:srgbClr val="FF0000"/>
                </a:solidFill>
              </a:rPr>
              <a:t>fire dams </a:t>
            </a:r>
            <a:r>
              <a:rPr lang="en-US" sz="2400" dirty="0" smtClean="0"/>
              <a:t>or </a:t>
            </a:r>
            <a:r>
              <a:rPr lang="en-US" sz="2400" dirty="0" smtClean="0">
                <a:solidFill>
                  <a:srgbClr val="FF0000"/>
                </a:solidFill>
              </a:rPr>
              <a:t>stoppings</a:t>
            </a:r>
            <a:r>
              <a:rPr lang="en-US" sz="2400" dirty="0" smtClean="0"/>
              <a:t> have been provided in all entrances to the panel, except entrances kept open for ventilation and haulage, suitable doors or  openings may be left and bricks and other suitable material shall be kept readily available in their vicinity. Shale or other carbonaceous material shall not be used in the construction of fire dams or stoppings.</a:t>
            </a:r>
          </a:p>
          <a:p>
            <a:pPr algn="just">
              <a:buNone/>
            </a:pPr>
            <a:r>
              <a:rPr lang="en-US" sz="2400" dirty="0" smtClean="0"/>
              <a:t>(d) A panel shall be isolated by adequate stoppings as soon as it has been goaved out.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2800" dirty="0" smtClean="0">
                <a:solidFill>
                  <a:srgbClr val="FF0000"/>
                </a:solidFill>
              </a:rPr>
              <a:t>Inspection of fire seals:</a:t>
            </a:r>
            <a:endParaRPr lang="en-US" sz="2800" dirty="0">
              <a:solidFill>
                <a:srgbClr val="FF0000"/>
              </a:solidFill>
            </a:endParaRPr>
          </a:p>
        </p:txBody>
      </p:sp>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2800" dirty="0" smtClean="0"/>
              <a:t>Reg.118A</a:t>
            </a:r>
          </a:p>
          <a:p>
            <a:pPr>
              <a:buNone/>
            </a:pPr>
            <a:r>
              <a:rPr lang="en-US" sz="2800" dirty="0" smtClean="0"/>
              <a:t>(3)(c)The isolation stoppings built around goaved out area shall be inspected  once at least in every </a:t>
            </a:r>
            <a:r>
              <a:rPr lang="en-US" sz="2800" dirty="0" smtClean="0">
                <a:solidFill>
                  <a:srgbClr val="FF0000"/>
                </a:solidFill>
              </a:rPr>
              <a:t>seven</a:t>
            </a:r>
            <a:r>
              <a:rPr lang="en-US" sz="2800" dirty="0" smtClean="0"/>
              <a:t> days. A report of inspection shall be recorded in BPB and shall be signed and dated by the person making the inspection.</a:t>
            </a:r>
          </a:p>
          <a:p>
            <a:pPr>
              <a:buNone/>
            </a:pPr>
            <a:r>
              <a:rPr lang="en-US" sz="2800" dirty="0" smtClean="0"/>
              <a:t>Reg.122  </a:t>
            </a:r>
          </a:p>
          <a:p>
            <a:pPr>
              <a:buNone/>
            </a:pPr>
            <a:r>
              <a:rPr lang="en-US" sz="2800" dirty="0" smtClean="0"/>
              <a:t>(3) In every fiery seam or gassy seam of the second or third degree , arrangements shall be made once at least in every 30 days  to ascertain the atmospheric condition behind the stopping built to seal off the area of old workings, or such goaf, or a fire or sp. Heating, unless stoppings are explosion proof.</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Autofit/>
          </a:bodyPr>
          <a:lstStyle/>
          <a:p>
            <a:pPr algn="l"/>
            <a:r>
              <a:rPr lang="en-US" sz="3200" dirty="0" smtClean="0">
                <a:solidFill>
                  <a:srgbClr val="FF0000"/>
                </a:solidFill>
              </a:rPr>
              <a:t>Continues….</a:t>
            </a:r>
            <a:endParaRPr lang="en-US" sz="3200" dirty="0">
              <a:solidFill>
                <a:srgbClr val="FF0000"/>
              </a:solidFill>
            </a:endParaRPr>
          </a:p>
        </p:txBody>
      </p:sp>
      <p:sp>
        <p:nvSpPr>
          <p:cNvPr id="3" name="Content Placeholder 2"/>
          <p:cNvSpPr>
            <a:spLocks noGrp="1"/>
          </p:cNvSpPr>
          <p:nvPr>
            <p:ph idx="1"/>
          </p:nvPr>
        </p:nvSpPr>
        <p:spPr>
          <a:xfrm>
            <a:off x="457200" y="457200"/>
            <a:ext cx="8229600" cy="6019800"/>
          </a:xfrm>
        </p:spPr>
        <p:txBody>
          <a:bodyPr>
            <a:normAutofit lnSpcReduction="10000"/>
          </a:bodyPr>
          <a:lstStyle/>
          <a:p>
            <a:pPr>
              <a:buNone/>
            </a:pPr>
            <a:r>
              <a:rPr lang="en-US" sz="2000" dirty="0" smtClean="0"/>
              <a:t>(4)(a) </a:t>
            </a:r>
          </a:p>
          <a:p>
            <a:pPr algn="just">
              <a:buNone/>
            </a:pPr>
            <a:r>
              <a:rPr lang="en-US" sz="2000" dirty="0" smtClean="0"/>
              <a:t>      every stopping erected to isolate or control a fire or sp. Heating BG or to seal off goaf or an area of old workings shall be </a:t>
            </a:r>
            <a:r>
              <a:rPr lang="en-US" sz="2000" dirty="0" smtClean="0">
                <a:solidFill>
                  <a:srgbClr val="FF0000"/>
                </a:solidFill>
              </a:rPr>
              <a:t>numbered</a:t>
            </a:r>
            <a:r>
              <a:rPr lang="en-US" sz="2000" dirty="0" smtClean="0"/>
              <a:t> , and shall be of </a:t>
            </a:r>
            <a:r>
              <a:rPr lang="en-US" sz="2000" dirty="0" smtClean="0">
                <a:solidFill>
                  <a:srgbClr val="FF0000"/>
                </a:solidFill>
              </a:rPr>
              <a:t>adequate strength  </a:t>
            </a:r>
            <a:r>
              <a:rPr lang="en-US" sz="2000" dirty="0" smtClean="0"/>
              <a:t>and so maintained as to prevent any leakage of air or gas through it where water is likely to accumulate behind any such stopping, there shall be provided in the stopping a suitable pipe or other device to drain away the water with out permitting any leakage of air or gas.</a:t>
            </a:r>
          </a:p>
          <a:p>
            <a:pPr algn="just">
              <a:buNone/>
            </a:pPr>
            <a:r>
              <a:rPr lang="en-US" sz="2000" dirty="0" smtClean="0"/>
              <a:t>(5) A CP shall once at least in every 7 days , inspect all stoppings erected to isolate or control a fire or sp. Heating BG. During every such inspection, he shall ascertain the </a:t>
            </a:r>
            <a:r>
              <a:rPr lang="en-US" sz="2000" dirty="0" smtClean="0">
                <a:solidFill>
                  <a:srgbClr val="FF0000"/>
                </a:solidFill>
              </a:rPr>
              <a:t>general condition </a:t>
            </a:r>
            <a:r>
              <a:rPr lang="en-US" sz="2000" dirty="0" smtClean="0"/>
              <a:t>of the stopping, and ascertain the </a:t>
            </a:r>
            <a:r>
              <a:rPr lang="en-US" sz="2000" dirty="0" smtClean="0">
                <a:solidFill>
                  <a:srgbClr val="FF0000"/>
                </a:solidFill>
              </a:rPr>
              <a:t>temp. and humidity  </a:t>
            </a:r>
            <a:r>
              <a:rPr lang="en-US" sz="2000" dirty="0" smtClean="0"/>
              <a:t>of the atmosphere out side the stopping. For every stopping , he shall place his </a:t>
            </a:r>
            <a:r>
              <a:rPr lang="en-US" sz="2000" dirty="0" smtClean="0">
                <a:solidFill>
                  <a:srgbClr val="FF0000"/>
                </a:solidFill>
              </a:rPr>
              <a:t>signature, with date</a:t>
            </a:r>
            <a:r>
              <a:rPr lang="en-US" sz="2000" dirty="0" smtClean="0"/>
              <a:t>, on the check board provided for the purpose at suitable position on the stopping and this record shall be maintained  for a period of not less than 3 months. A report of every such inspection shall also be recorded in BPB and shall be signed and dated by the person making the inspection.</a:t>
            </a:r>
          </a:p>
          <a:p>
            <a:pPr algn="just">
              <a:buNone/>
            </a:pPr>
            <a:r>
              <a:rPr lang="en-US" sz="2000" dirty="0" smtClean="0"/>
              <a:t>      Further DMS may require above inspections to be made at shorter intervals as he may specify.</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400" dirty="0" smtClean="0"/>
              <a:t>DGMS circulars</a:t>
            </a:r>
            <a:endParaRPr lang="en-US" sz="2400" dirty="0"/>
          </a:p>
        </p:txBody>
      </p:sp>
      <p:sp>
        <p:nvSpPr>
          <p:cNvPr id="3" name="Content Placeholder 2"/>
          <p:cNvSpPr>
            <a:spLocks noGrp="1"/>
          </p:cNvSpPr>
          <p:nvPr>
            <p:ph idx="1"/>
          </p:nvPr>
        </p:nvSpPr>
        <p:spPr>
          <a:xfrm>
            <a:off x="457200" y="609600"/>
            <a:ext cx="8458200" cy="6019800"/>
          </a:xfrm>
        </p:spPr>
        <p:txBody>
          <a:bodyPr>
            <a:normAutofit lnSpcReduction="10000"/>
          </a:bodyPr>
          <a:lstStyle/>
          <a:p>
            <a:pPr>
              <a:buNone/>
            </a:pPr>
            <a:r>
              <a:rPr lang="en-US" dirty="0" smtClean="0"/>
              <a:t>CMR   100(4)118A(1)(a)/118A(4),119 &amp; 122</a:t>
            </a:r>
          </a:p>
          <a:p>
            <a:pPr>
              <a:buNone/>
            </a:pPr>
            <a:r>
              <a:rPr lang="en-US" dirty="0" smtClean="0"/>
              <a:t>Selection of site and design, standard and manner of construction of isolation and preparatory stoppings under Reg.10094)/118A as also build under Reg 119/122 to isolate or control a fire or sp. Heating or to seal off/</a:t>
            </a:r>
            <a:r>
              <a:rPr lang="en-US" dirty="0" err="1" smtClean="0"/>
              <a:t>sectionalise</a:t>
            </a:r>
            <a:r>
              <a:rPr lang="en-US" dirty="0" smtClean="0"/>
              <a:t> disused workings shall be as follows:</a:t>
            </a:r>
          </a:p>
          <a:p>
            <a:pPr>
              <a:buNone/>
            </a:pPr>
            <a:r>
              <a:rPr lang="en-US" dirty="0" smtClean="0"/>
              <a:t>1.Selection of site: be free from cracks and  geological disturbances</a:t>
            </a:r>
          </a:p>
          <a:p>
            <a:pPr>
              <a:buNone/>
            </a:pPr>
            <a:r>
              <a:rPr lang="en-US" dirty="0" smtClean="0"/>
              <a:t>2. 3 mtrs away from pillar corner</a:t>
            </a:r>
          </a:p>
          <a:p>
            <a:pPr>
              <a:buNone/>
            </a:pPr>
            <a:r>
              <a:rPr lang="en-US" dirty="0" smtClean="0"/>
              <a:t>3. Sufficient space is still available on the out bye side to enable to re-</a:t>
            </a:r>
            <a:r>
              <a:rPr lang="en-US" dirty="0" err="1" smtClean="0"/>
              <a:t>inforced</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400" dirty="0" smtClean="0"/>
              <a:t>Continues</a:t>
            </a:r>
            <a:endParaRPr lang="en-US" sz="2400" dirty="0"/>
          </a:p>
        </p:txBody>
      </p:sp>
      <p:sp>
        <p:nvSpPr>
          <p:cNvPr id="3" name="Content Placeholder 2"/>
          <p:cNvSpPr>
            <a:spLocks noGrp="1"/>
          </p:cNvSpPr>
          <p:nvPr>
            <p:ph idx="1"/>
          </p:nvPr>
        </p:nvSpPr>
        <p:spPr>
          <a:xfrm>
            <a:off x="457200" y="762000"/>
            <a:ext cx="8382000" cy="5364163"/>
          </a:xfrm>
        </p:spPr>
        <p:txBody>
          <a:bodyPr/>
          <a:lstStyle/>
          <a:p>
            <a:pPr>
              <a:buNone/>
            </a:pPr>
            <a:r>
              <a:rPr lang="en-US" dirty="0" smtClean="0"/>
              <a:t>4</a:t>
            </a:r>
            <a:r>
              <a:rPr lang="en-US" sz="2400" dirty="0" smtClean="0"/>
              <a:t>. Converted into explosion proof  subsequently.</a:t>
            </a:r>
          </a:p>
          <a:p>
            <a:pPr>
              <a:buNone/>
            </a:pPr>
            <a:r>
              <a:rPr lang="en-US" sz="2400" dirty="0" smtClean="0"/>
              <a:t>Design of construction</a:t>
            </a:r>
          </a:p>
          <a:p>
            <a:pPr marL="514350" indent="-514350">
              <a:buAutoNum type="arabicPeriod"/>
            </a:pPr>
            <a:r>
              <a:rPr lang="en-US" sz="2400" dirty="0" smtClean="0"/>
              <a:t>Bricks in lime/cement motor</a:t>
            </a:r>
          </a:p>
          <a:p>
            <a:pPr marL="514350" indent="-514350">
              <a:buAutoNum type="arabicPeriod"/>
            </a:pPr>
            <a:r>
              <a:rPr lang="en-US" sz="2400" dirty="0" smtClean="0"/>
              <a:t>Minimum thickness of stopping</a:t>
            </a:r>
          </a:p>
          <a:p>
            <a:pPr marL="514350" indent="-514350">
              <a:buNone/>
            </a:pPr>
            <a:r>
              <a:rPr lang="en-US" sz="2400" dirty="0" smtClean="0"/>
              <a:t>  </a:t>
            </a:r>
            <a:r>
              <a:rPr lang="en-US" sz="2400" dirty="0" smtClean="0">
                <a:solidFill>
                  <a:srgbClr val="FF0000"/>
                </a:solidFill>
              </a:rPr>
              <a:t>Gassiness of seam          caving                       stowing</a:t>
            </a:r>
          </a:p>
          <a:p>
            <a:pPr marL="514350" indent="-514350">
              <a:buNone/>
            </a:pPr>
            <a:r>
              <a:rPr lang="en-US" sz="2400" dirty="0" smtClean="0"/>
              <a:t>3</a:t>
            </a:r>
            <a:r>
              <a:rPr lang="en-US" sz="2400" baseline="30000" dirty="0" smtClean="0"/>
              <a:t>rd</a:t>
            </a:r>
            <a:r>
              <a:rPr lang="en-US" sz="2400" dirty="0" smtClean="0"/>
              <a:t> degree            Two stoppings each               1 M</a:t>
            </a:r>
          </a:p>
          <a:p>
            <a:pPr marL="514350" indent="-514350">
              <a:buNone/>
            </a:pPr>
            <a:r>
              <a:rPr lang="en-US" sz="2400" dirty="0" smtClean="0"/>
              <a:t>                              1 </a:t>
            </a:r>
            <a:r>
              <a:rPr lang="en-US" sz="2400" dirty="0" err="1" smtClean="0"/>
              <a:t>mtr</a:t>
            </a:r>
            <a:r>
              <a:rPr lang="en-US" sz="2400" dirty="0" smtClean="0"/>
              <a:t> thick n 4.5m apart</a:t>
            </a:r>
          </a:p>
          <a:p>
            <a:pPr marL="514350" indent="-514350">
              <a:buNone/>
            </a:pPr>
            <a:r>
              <a:rPr lang="en-US" sz="2400" dirty="0" smtClean="0"/>
              <a:t>                               filled incombustible material</a:t>
            </a:r>
          </a:p>
          <a:p>
            <a:pPr marL="514350" indent="-514350">
              <a:buNone/>
            </a:pPr>
            <a:r>
              <a:rPr lang="en-US" sz="2400" dirty="0" smtClean="0"/>
              <a:t>1 n 2</a:t>
            </a:r>
            <a:r>
              <a:rPr lang="en-US" sz="2400" baseline="30000" dirty="0" smtClean="0"/>
              <a:t>nd</a:t>
            </a:r>
            <a:r>
              <a:rPr lang="en-US" sz="2400" dirty="0" smtClean="0"/>
              <a:t> degree    1 M to be reinforced               0.5 M</a:t>
            </a:r>
          </a:p>
          <a:p>
            <a:pPr marL="514350" indent="-514350">
              <a:buNone/>
            </a:pPr>
            <a:r>
              <a:rPr lang="en-US" sz="2400" dirty="0" smtClean="0"/>
              <a:t>                                CH4 exceeds 2%</a:t>
            </a:r>
          </a:p>
          <a:p>
            <a:pPr marL="514350" indent="-514350">
              <a:buNone/>
            </a:pPr>
            <a:r>
              <a:rPr lang="en-US" sz="2400" dirty="0" smtClean="0"/>
              <a:t>                                 Explosion proof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411162"/>
          </a:xfrm>
        </p:spPr>
        <p:txBody>
          <a:bodyPr>
            <a:noAutofit/>
          </a:bodyPr>
          <a:lstStyle/>
          <a:p>
            <a:pPr algn="l"/>
            <a:r>
              <a:rPr lang="en-US" sz="2400" dirty="0" smtClean="0">
                <a:solidFill>
                  <a:srgbClr val="FF0000"/>
                </a:solidFill>
              </a:rPr>
              <a:t>Continues:</a:t>
            </a:r>
            <a:endParaRPr lang="en-US" sz="2400" dirty="0">
              <a:solidFill>
                <a:srgbClr val="FF0000"/>
              </a:solidFill>
            </a:endParaRPr>
          </a:p>
        </p:txBody>
      </p:sp>
      <p:sp>
        <p:nvSpPr>
          <p:cNvPr id="3" name="Content Placeholder 2"/>
          <p:cNvSpPr>
            <a:spLocks noGrp="1"/>
          </p:cNvSpPr>
          <p:nvPr>
            <p:ph idx="1"/>
          </p:nvPr>
        </p:nvSpPr>
        <p:spPr>
          <a:xfrm>
            <a:off x="304800" y="533400"/>
            <a:ext cx="8610600" cy="6324600"/>
          </a:xfrm>
        </p:spPr>
        <p:txBody>
          <a:bodyPr>
            <a:normAutofit fontScale="70000" lnSpcReduction="20000"/>
          </a:bodyPr>
          <a:lstStyle/>
          <a:p>
            <a:pPr>
              <a:buNone/>
            </a:pPr>
            <a:r>
              <a:rPr lang="en-US" dirty="0" smtClean="0"/>
              <a:t>Minimum depth of</a:t>
            </a:r>
            <a:r>
              <a:rPr lang="en-US" dirty="0" smtClean="0">
                <a:solidFill>
                  <a:srgbClr val="FF0000"/>
                </a:solidFill>
              </a:rPr>
              <a:t> locking </a:t>
            </a:r>
            <a:r>
              <a:rPr lang="en-US" dirty="0" smtClean="0"/>
              <a:t>of both  brick and RCC stoppings into roof, floor and sides </a:t>
            </a:r>
          </a:p>
          <a:p>
            <a:pPr>
              <a:buNone/>
            </a:pPr>
            <a:r>
              <a:rPr lang="en-US" dirty="0" smtClean="0"/>
              <a:t>In coal                             one metre             50 cms</a:t>
            </a:r>
          </a:p>
          <a:p>
            <a:pPr>
              <a:buNone/>
            </a:pPr>
            <a:r>
              <a:rPr lang="en-US" dirty="0" smtClean="0"/>
              <a:t>In shale                             30 cms                 30 cms</a:t>
            </a:r>
          </a:p>
          <a:p>
            <a:pPr>
              <a:buNone/>
            </a:pPr>
            <a:r>
              <a:rPr lang="en-US" dirty="0" smtClean="0"/>
              <a:t>In sand stone roof/floor 15 cms                15 cms</a:t>
            </a:r>
          </a:p>
          <a:p>
            <a:pPr>
              <a:buNone/>
            </a:pPr>
            <a:r>
              <a:rPr lang="en-US" dirty="0" smtClean="0">
                <a:solidFill>
                  <a:srgbClr val="FF0000"/>
                </a:solidFill>
              </a:rPr>
              <a:t>Plastering: </a:t>
            </a:r>
            <a:r>
              <a:rPr lang="en-US" dirty="0" smtClean="0"/>
              <a:t>at least 1 M in all sides with sufficient thickness of lime or cement to prevent leakage</a:t>
            </a:r>
          </a:p>
          <a:p>
            <a:pPr>
              <a:buNone/>
            </a:pPr>
            <a:r>
              <a:rPr lang="en-US" dirty="0" smtClean="0"/>
              <a:t>Water seal:</a:t>
            </a:r>
          </a:p>
          <a:p>
            <a:pPr>
              <a:buNone/>
            </a:pPr>
            <a:r>
              <a:rPr lang="en-US" dirty="0" smtClean="0"/>
              <a:t>Sampling pipe: 25 mm or 50 mm </a:t>
            </a:r>
            <a:r>
              <a:rPr lang="en-US" dirty="0" err="1" smtClean="0"/>
              <a:t>dia</a:t>
            </a:r>
            <a:r>
              <a:rPr lang="en-US" dirty="0" smtClean="0"/>
              <a:t> fitted with suitable sluice valve/cap.</a:t>
            </a:r>
          </a:p>
          <a:p>
            <a:pPr>
              <a:buNone/>
            </a:pPr>
            <a:r>
              <a:rPr lang="en-US" dirty="0" smtClean="0"/>
              <a:t>S.P. should be extended up to a distance of at least 3 M in bye of the stopping and placed with in 30 cms of the roof.</a:t>
            </a:r>
          </a:p>
          <a:p>
            <a:pPr>
              <a:buNone/>
            </a:pPr>
            <a:endParaRPr lang="en-US" dirty="0" smtClean="0"/>
          </a:p>
          <a:p>
            <a:pPr>
              <a:buNone/>
            </a:pPr>
            <a:r>
              <a:rPr lang="en-US" dirty="0" smtClean="0"/>
              <a:t>White washing: to detect fine cracks and serial numbered</a:t>
            </a:r>
          </a:p>
          <a:p>
            <a:pPr>
              <a:buNone/>
            </a:pPr>
            <a:r>
              <a:rPr lang="en-US" dirty="0" smtClean="0"/>
              <a:t>Up to stopping roof shall be well supported, properly ventilated and  kept clear of obstruction</a:t>
            </a:r>
          </a:p>
          <a:p>
            <a:pPr>
              <a:buNone/>
            </a:pPr>
            <a:r>
              <a:rPr lang="en-US" dirty="0" smtClean="0"/>
              <a:t>The pillars containing IS stopping should not be extracted or reduced.</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Mine gases continues:-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lvl="0">
              <a:buFont typeface="Wingdings" pitchFamily="2" charset="2"/>
              <a:buChar char="§"/>
            </a:pPr>
            <a:r>
              <a:rPr lang="en-US" dirty="0" smtClean="0"/>
              <a:t>    Atmospheric air entering the mine   </a:t>
            </a:r>
          </a:p>
          <a:p>
            <a:pPr lvl="0">
              <a:buNone/>
            </a:pPr>
            <a:r>
              <a:rPr lang="en-US" dirty="0" smtClean="0"/>
              <a:t>        undergoes changes and Gets contaminated    </a:t>
            </a:r>
          </a:p>
          <a:p>
            <a:pPr lvl="0">
              <a:buNone/>
            </a:pPr>
            <a:r>
              <a:rPr lang="en-US" dirty="0" smtClean="0"/>
              <a:t>        with noxious gases given by the strata and </a:t>
            </a:r>
          </a:p>
          <a:p>
            <a:pPr lvl="0">
              <a:buNone/>
            </a:pPr>
            <a:r>
              <a:rPr lang="en-US" dirty="0" smtClean="0"/>
              <a:t>        from other sources.</a:t>
            </a:r>
          </a:p>
          <a:p>
            <a:pPr lvl="0">
              <a:buFont typeface="Wingdings" pitchFamily="2" charset="2"/>
              <a:buChar char="§"/>
            </a:pPr>
            <a:r>
              <a:rPr lang="en-US" dirty="0" smtClean="0"/>
              <a:t>   Five chief harmful (i.e. Poisonous n  Toxic)  </a:t>
            </a:r>
          </a:p>
          <a:p>
            <a:pPr lvl="0">
              <a:buNone/>
            </a:pPr>
            <a:r>
              <a:rPr lang="en-US" dirty="0" smtClean="0"/>
              <a:t>       gases,   met within the mines, are CO</a:t>
            </a:r>
            <a:r>
              <a:rPr lang="en-US" baseline="-25000" dirty="0" smtClean="0"/>
              <a:t>2</a:t>
            </a:r>
            <a:r>
              <a:rPr lang="en-US" dirty="0" smtClean="0"/>
              <a:t>, CH</a:t>
            </a:r>
            <a:r>
              <a:rPr lang="en-US" baseline="-25000" dirty="0" smtClean="0"/>
              <a:t>4</a:t>
            </a:r>
            <a:r>
              <a:rPr lang="en-US" dirty="0" smtClean="0"/>
              <a:t>, </a:t>
            </a:r>
          </a:p>
          <a:p>
            <a:pPr lvl="0">
              <a:buNone/>
            </a:pPr>
            <a:r>
              <a:rPr lang="en-US" dirty="0" smtClean="0"/>
              <a:t>       CO, NO</a:t>
            </a:r>
            <a:r>
              <a:rPr lang="en-US" baseline="-25000" dirty="0" smtClean="0"/>
              <a:t>2</a:t>
            </a:r>
            <a:r>
              <a:rPr lang="en-US" dirty="0" smtClean="0"/>
              <a:t> and H</a:t>
            </a:r>
            <a:r>
              <a:rPr lang="en-US" baseline="-25000" dirty="0" smtClean="0"/>
              <a:t>2</a:t>
            </a:r>
            <a:r>
              <a:rPr lang="en-US" dirty="0" smtClean="0"/>
              <a:t>S.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639762"/>
          </a:xfrm>
        </p:spPr>
        <p:txBody>
          <a:bodyPr>
            <a:normAutofit fontScale="90000"/>
          </a:bodyPr>
          <a:lstStyle/>
          <a:p>
            <a:pPr algn="l"/>
            <a:r>
              <a:rPr lang="en-US" sz="3600" dirty="0" smtClean="0"/>
              <a:t> </a:t>
            </a:r>
            <a:r>
              <a:rPr lang="en-US" sz="3200" dirty="0" smtClean="0">
                <a:solidFill>
                  <a:srgbClr val="7030A0"/>
                </a:solidFill>
              </a:rPr>
              <a:t>OXYGEN (O</a:t>
            </a:r>
            <a:r>
              <a:rPr lang="en-US" sz="3200" baseline="-25000" dirty="0" smtClean="0">
                <a:solidFill>
                  <a:srgbClr val="7030A0"/>
                </a:solidFill>
              </a:rPr>
              <a:t>2</a:t>
            </a:r>
            <a:r>
              <a:rPr lang="en-US" sz="3200" dirty="0" smtClean="0">
                <a:solidFill>
                  <a:srgbClr val="7030A0"/>
                </a:solidFill>
              </a:rPr>
              <a:t>)</a:t>
            </a:r>
            <a:r>
              <a:rPr lang="en-US" sz="3600" dirty="0" smtClean="0">
                <a:solidFill>
                  <a:srgbClr val="7030A0"/>
                </a:solidFill>
              </a:rPr>
              <a:t> Physical properties:-</a:t>
            </a:r>
            <a:endParaRPr lang="en-US" sz="3600" dirty="0">
              <a:solidFill>
                <a:srgbClr val="7030A0"/>
              </a:solidFill>
            </a:endParaRPr>
          </a:p>
        </p:txBody>
      </p:sp>
      <p:sp>
        <p:nvSpPr>
          <p:cNvPr id="3" name="Content Placeholder 2"/>
          <p:cNvSpPr>
            <a:spLocks noGrp="1"/>
          </p:cNvSpPr>
          <p:nvPr>
            <p:ph idx="1"/>
          </p:nvPr>
        </p:nvSpPr>
        <p:spPr>
          <a:xfrm>
            <a:off x="0" y="914400"/>
            <a:ext cx="9144000" cy="5943600"/>
          </a:xfrm>
        </p:spPr>
        <p:txBody>
          <a:bodyPr>
            <a:normAutofit/>
          </a:bodyPr>
          <a:lstStyle/>
          <a:p>
            <a:pPr lvl="0"/>
            <a:r>
              <a:rPr lang="en-US" dirty="0" smtClean="0"/>
              <a:t>Colourless, tasteless and odourless gas.</a:t>
            </a:r>
          </a:p>
          <a:p>
            <a:pPr lvl="0"/>
            <a:r>
              <a:rPr lang="en-US" dirty="0" smtClean="0"/>
              <a:t>Slightly soluble in water 5% by </a:t>
            </a:r>
            <a:r>
              <a:rPr lang="en-US" dirty="0" err="1" smtClean="0"/>
              <a:t>vol</a:t>
            </a:r>
            <a:r>
              <a:rPr lang="en-US" dirty="0" smtClean="0"/>
              <a:t> at 0</a:t>
            </a:r>
            <a:r>
              <a:rPr lang="en-US" baseline="30000" dirty="0" smtClean="0"/>
              <a:t>0</a:t>
            </a:r>
            <a:r>
              <a:rPr lang="en-US" dirty="0" smtClean="0"/>
              <a:t>C at 1 bar.</a:t>
            </a:r>
          </a:p>
          <a:p>
            <a:pPr lvl="0"/>
            <a:r>
              <a:rPr lang="en-US" dirty="0" smtClean="0"/>
              <a:t>Molecular weight = 32 </a:t>
            </a:r>
          </a:p>
          <a:p>
            <a:pPr lvl="0"/>
            <a:r>
              <a:rPr lang="en-US" dirty="0" smtClean="0"/>
              <a:t>Sp. Weight – 1.33 </a:t>
            </a:r>
            <a:r>
              <a:rPr lang="en-US" dirty="0" err="1" smtClean="0"/>
              <a:t>kgf</a:t>
            </a:r>
            <a:r>
              <a:rPr lang="en-US" dirty="0" smtClean="0"/>
              <a:t>/m</a:t>
            </a:r>
            <a:r>
              <a:rPr lang="en-US" baseline="30000" dirty="0" smtClean="0"/>
              <a:t>3</a:t>
            </a:r>
            <a:r>
              <a:rPr lang="en-US" dirty="0" smtClean="0"/>
              <a:t> </a:t>
            </a:r>
          </a:p>
          <a:p>
            <a:pPr lvl="0"/>
            <a:r>
              <a:rPr lang="en-US" dirty="0" smtClean="0"/>
              <a:t>Specific gravity = 1.106</a:t>
            </a:r>
          </a:p>
          <a:p>
            <a:pPr lvl="0"/>
            <a:r>
              <a:rPr lang="en-US" dirty="0" smtClean="0"/>
              <a:t>Boiling temperature = (-) 183</a:t>
            </a:r>
            <a:r>
              <a:rPr lang="en-US" baseline="30000" dirty="0" smtClean="0"/>
              <a:t>0</a:t>
            </a:r>
            <a:r>
              <a:rPr lang="en-US" dirty="0" smtClean="0"/>
              <a:t>C at 1bar.</a:t>
            </a:r>
          </a:p>
          <a:p>
            <a:pPr lvl="0"/>
            <a:r>
              <a:rPr lang="en-US" dirty="0" smtClean="0"/>
              <a:t>Freezing temperature = (-) 219</a:t>
            </a:r>
            <a:r>
              <a:rPr lang="en-US" baseline="30000" dirty="0" smtClean="0"/>
              <a:t>0</a:t>
            </a:r>
            <a:r>
              <a:rPr lang="en-US" dirty="0" smtClean="0"/>
              <a:t>C at 1bar</a:t>
            </a:r>
          </a:p>
          <a:p>
            <a:pPr lvl="0"/>
            <a:r>
              <a:rPr lang="en-US" dirty="0" smtClean="0"/>
              <a:t>Present in air = 21% (by volume)</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dirty="0" smtClean="0">
                <a:solidFill>
                  <a:srgbClr val="7030A0"/>
                </a:solidFill>
              </a:rPr>
              <a:t>Physiological effects</a:t>
            </a:r>
            <a:r>
              <a:rPr lang="en-US" sz="2800" dirty="0" smtClean="0"/>
              <a:t>:</a:t>
            </a:r>
            <a:endParaRPr lang="en-US" sz="2800"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buNone/>
            </a:pPr>
            <a:r>
              <a:rPr lang="en-US" dirty="0" smtClean="0">
                <a:solidFill>
                  <a:srgbClr val="00B050"/>
                </a:solidFill>
              </a:rPr>
              <a:t>Safe Limit:</a:t>
            </a:r>
          </a:p>
          <a:p>
            <a:pPr>
              <a:buNone/>
            </a:pPr>
            <a:r>
              <a:rPr lang="en-US" dirty="0" smtClean="0"/>
              <a:t>20% - Normal Breathing</a:t>
            </a:r>
          </a:p>
          <a:p>
            <a:pPr>
              <a:buNone/>
            </a:pPr>
            <a:r>
              <a:rPr lang="en-US" dirty="0" smtClean="0">
                <a:solidFill>
                  <a:srgbClr val="7030A0"/>
                </a:solidFill>
              </a:rPr>
              <a:t>Warning limits:</a:t>
            </a:r>
          </a:p>
          <a:p>
            <a:pPr>
              <a:buNone/>
            </a:pPr>
            <a:r>
              <a:rPr lang="en-US" dirty="0" smtClean="0"/>
              <a:t>17% - Heavy breathing, palpitation</a:t>
            </a:r>
          </a:p>
          <a:p>
            <a:pPr>
              <a:buNone/>
            </a:pPr>
            <a:r>
              <a:rPr lang="en-US" dirty="0" smtClean="0"/>
              <a:t>15% - Losses the desire to make any effort.</a:t>
            </a:r>
          </a:p>
          <a:p>
            <a:pPr>
              <a:buNone/>
            </a:pPr>
            <a:r>
              <a:rPr lang="en-US" b="1" dirty="0" smtClean="0">
                <a:solidFill>
                  <a:srgbClr val="FF0000"/>
                </a:solidFill>
              </a:rPr>
              <a:t>Danger Limits:</a:t>
            </a:r>
          </a:p>
          <a:p>
            <a:pPr>
              <a:buNone/>
            </a:pPr>
            <a:r>
              <a:rPr lang="en-US" dirty="0" smtClean="0"/>
              <a:t>12% - Feeling of airlessness</a:t>
            </a:r>
          </a:p>
          <a:p>
            <a:pPr>
              <a:buNone/>
            </a:pPr>
            <a:r>
              <a:rPr lang="en-US" dirty="0" smtClean="0"/>
              <a:t>10% - Serious headache, bluish lips</a:t>
            </a:r>
          </a:p>
          <a:p>
            <a:pPr>
              <a:buNone/>
            </a:pPr>
            <a:r>
              <a:rPr lang="en-US" dirty="0" smtClean="0"/>
              <a:t>9%   - Unconsciousness in 1 hour and death due to oxygen  </a:t>
            </a:r>
          </a:p>
          <a:p>
            <a:pPr>
              <a:buNone/>
            </a:pPr>
            <a:r>
              <a:rPr lang="en-US" dirty="0" smtClean="0"/>
              <a:t>           starvation</a:t>
            </a:r>
          </a:p>
          <a:p>
            <a:pPr>
              <a:buNone/>
            </a:pPr>
            <a:r>
              <a:rPr lang="en-US" dirty="0" smtClean="0"/>
              <a:t>7% - Instant loss of sense – death</a:t>
            </a:r>
          </a:p>
          <a:p>
            <a:pPr>
              <a:buNone/>
            </a:pPr>
            <a:r>
              <a:rPr lang="en-US" dirty="0" smtClean="0">
                <a:solidFill>
                  <a:srgbClr val="0070C0"/>
                </a:solidFill>
              </a:rPr>
              <a:t>Detection: Percentage</a:t>
            </a:r>
            <a:r>
              <a:rPr lang="en-US" dirty="0" smtClean="0"/>
              <a:t> of O</a:t>
            </a:r>
            <a:r>
              <a:rPr lang="en-US" baseline="-25000" dirty="0" smtClean="0"/>
              <a:t>2</a:t>
            </a:r>
            <a:r>
              <a:rPr lang="en-US" dirty="0" smtClean="0"/>
              <a:t> is detected by Flame Safety Lamp, </a:t>
            </a:r>
          </a:p>
          <a:p>
            <a:pPr>
              <a:buNone/>
            </a:pPr>
            <a:r>
              <a:rPr lang="en-US" dirty="0" smtClean="0"/>
              <a:t>                    Oxor, Oxymeter and Multi gas detector.</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pPr algn="l"/>
            <a:r>
              <a:rPr lang="en-US" sz="3200" dirty="0" smtClean="0">
                <a:solidFill>
                  <a:srgbClr val="7030A0"/>
                </a:solidFill>
              </a:rPr>
              <a:t>  </a:t>
            </a:r>
            <a:r>
              <a:rPr lang="en-US" sz="2800" b="1" dirty="0" smtClean="0">
                <a:solidFill>
                  <a:srgbClr val="7030A0"/>
                </a:solidFill>
              </a:rPr>
              <a:t>NITROGEN (N</a:t>
            </a:r>
            <a:r>
              <a:rPr lang="en-US" sz="2800" b="1" baseline="-25000" dirty="0" smtClean="0">
                <a:solidFill>
                  <a:srgbClr val="7030A0"/>
                </a:solidFill>
              </a:rPr>
              <a:t>2</a:t>
            </a:r>
            <a:r>
              <a:rPr lang="en-US" sz="2800" b="1" dirty="0" smtClean="0">
                <a:solidFill>
                  <a:srgbClr val="7030A0"/>
                </a:solidFill>
              </a:rPr>
              <a:t>)</a:t>
            </a:r>
            <a:r>
              <a:rPr lang="en-US" sz="3200" dirty="0" smtClean="0">
                <a:solidFill>
                  <a:srgbClr val="7030A0"/>
                </a:solidFill>
              </a:rPr>
              <a:t> properties</a:t>
            </a:r>
            <a:r>
              <a:rPr lang="en-US" sz="3200" dirty="0" smtClean="0"/>
              <a:t>:-</a:t>
            </a:r>
            <a:endParaRPr lang="en-US" sz="3200" dirty="0"/>
          </a:p>
        </p:txBody>
      </p:sp>
      <p:sp>
        <p:nvSpPr>
          <p:cNvPr id="3" name="Content Placeholder 2"/>
          <p:cNvSpPr>
            <a:spLocks noGrp="1"/>
          </p:cNvSpPr>
          <p:nvPr>
            <p:ph idx="1"/>
          </p:nvPr>
        </p:nvSpPr>
        <p:spPr>
          <a:xfrm>
            <a:off x="152400" y="762000"/>
            <a:ext cx="8991600" cy="5364163"/>
          </a:xfrm>
        </p:spPr>
        <p:txBody>
          <a:bodyPr>
            <a:normAutofit fontScale="85000" lnSpcReduction="20000"/>
          </a:bodyPr>
          <a:lstStyle/>
          <a:p>
            <a:pPr lvl="0"/>
            <a:r>
              <a:rPr lang="en-US" dirty="0" smtClean="0"/>
              <a:t>Colourless, tasteless, odourless and  inert gas.</a:t>
            </a:r>
          </a:p>
          <a:p>
            <a:pPr lvl="0"/>
            <a:r>
              <a:rPr lang="en-US" dirty="0" smtClean="0"/>
              <a:t>Slightly soluble in water 2% by volume at 0</a:t>
            </a:r>
            <a:r>
              <a:rPr lang="en-US" baseline="30000" dirty="0" smtClean="0"/>
              <a:t>0</a:t>
            </a:r>
            <a:r>
              <a:rPr lang="en-US" dirty="0" smtClean="0"/>
              <a:t>C at 1 bar.</a:t>
            </a:r>
          </a:p>
          <a:p>
            <a:pPr lvl="0"/>
            <a:r>
              <a:rPr lang="en-US" dirty="0" smtClean="0"/>
              <a:t>Molecular weight = 28</a:t>
            </a:r>
          </a:p>
          <a:p>
            <a:pPr lvl="0"/>
            <a:r>
              <a:rPr lang="en-US" dirty="0" smtClean="0"/>
              <a:t>Sp. Weight – 1.17 </a:t>
            </a:r>
            <a:r>
              <a:rPr lang="en-US" dirty="0" err="1" smtClean="0"/>
              <a:t>kgf</a:t>
            </a:r>
            <a:r>
              <a:rPr lang="en-US" dirty="0" smtClean="0"/>
              <a:t>/m</a:t>
            </a:r>
            <a:r>
              <a:rPr lang="en-US" baseline="30000" dirty="0" smtClean="0"/>
              <a:t>3</a:t>
            </a:r>
            <a:r>
              <a:rPr lang="en-US" dirty="0" smtClean="0"/>
              <a:t> </a:t>
            </a:r>
          </a:p>
          <a:p>
            <a:pPr lvl="0"/>
            <a:r>
              <a:rPr lang="en-US" dirty="0" smtClean="0"/>
              <a:t>Specific gravity = 0.97</a:t>
            </a:r>
          </a:p>
          <a:p>
            <a:pPr lvl="0"/>
            <a:r>
              <a:rPr lang="en-US" dirty="0" smtClean="0"/>
              <a:t>Boiling temperature = (-) 195.5</a:t>
            </a:r>
            <a:r>
              <a:rPr lang="en-US" baseline="30000" dirty="0" smtClean="0"/>
              <a:t>0</a:t>
            </a:r>
            <a:r>
              <a:rPr lang="en-US" dirty="0" smtClean="0"/>
              <a:t>C at 1bar.</a:t>
            </a:r>
          </a:p>
          <a:p>
            <a:pPr lvl="0"/>
            <a:r>
              <a:rPr lang="en-US" dirty="0" smtClean="0"/>
              <a:t>Freezing temperature = (-) 237.8</a:t>
            </a:r>
            <a:r>
              <a:rPr lang="en-US" baseline="30000" dirty="0" smtClean="0"/>
              <a:t>0</a:t>
            </a:r>
            <a:r>
              <a:rPr lang="en-US" dirty="0" smtClean="0"/>
              <a:t>C at 1bar</a:t>
            </a:r>
          </a:p>
          <a:p>
            <a:pPr lvl="0"/>
            <a:r>
              <a:rPr lang="en-US" dirty="0" smtClean="0"/>
              <a:t>Present in air = 79.07% (by volume)</a:t>
            </a:r>
          </a:p>
          <a:p>
            <a:pPr lvl="0">
              <a:buNone/>
            </a:pPr>
            <a:r>
              <a:rPr lang="en-US" dirty="0" smtClean="0">
                <a:solidFill>
                  <a:srgbClr val="FF0000"/>
                </a:solidFill>
              </a:rPr>
              <a:t>Source of N</a:t>
            </a:r>
            <a:r>
              <a:rPr lang="en-US" baseline="-25000" dirty="0" smtClean="0">
                <a:solidFill>
                  <a:srgbClr val="FF0000"/>
                </a:solidFill>
              </a:rPr>
              <a:t>2</a:t>
            </a:r>
            <a:r>
              <a:rPr lang="en-US" dirty="0" smtClean="0">
                <a:solidFill>
                  <a:srgbClr val="FF0000"/>
                </a:solidFill>
              </a:rPr>
              <a:t> inside mine includes:</a:t>
            </a:r>
          </a:p>
          <a:p>
            <a:pPr lvl="0">
              <a:buFont typeface="Wingdings" pitchFamily="2" charset="2"/>
              <a:buChar char="Ø"/>
            </a:pPr>
            <a:r>
              <a:rPr lang="en-US" dirty="0" smtClean="0"/>
              <a:t>Source Explosive ( 1kgf of nitroglycerine release 135 liters of N</a:t>
            </a:r>
            <a:r>
              <a:rPr lang="en-US" baseline="-25000" dirty="0" smtClean="0"/>
              <a:t>2</a:t>
            </a:r>
            <a:r>
              <a:rPr lang="en-US" dirty="0" smtClean="0"/>
              <a:t> at STP) </a:t>
            </a:r>
          </a:p>
          <a:p>
            <a:pPr lvl="0">
              <a:buFont typeface="Wingdings" pitchFamily="2" charset="2"/>
              <a:buChar char="Ø"/>
            </a:pPr>
            <a:r>
              <a:rPr lang="en-US" dirty="0" smtClean="0"/>
              <a:t>Decomposition of organic substances.</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Autofit/>
          </a:bodyPr>
          <a:lstStyle/>
          <a:p>
            <a:pPr algn="l"/>
            <a:r>
              <a:rPr lang="en-US" sz="2800" dirty="0" smtClean="0">
                <a:solidFill>
                  <a:srgbClr val="7030A0"/>
                </a:solidFill>
              </a:rPr>
              <a:t>Physical properties of CO</a:t>
            </a:r>
            <a:r>
              <a:rPr lang="en-US" sz="2800" baseline="-25000" dirty="0" smtClean="0">
                <a:solidFill>
                  <a:srgbClr val="7030A0"/>
                </a:solidFill>
              </a:rPr>
              <a:t>2</a:t>
            </a:r>
            <a:endParaRPr lang="en-US" sz="2800" baseline="-25000" dirty="0">
              <a:solidFill>
                <a:srgbClr val="7030A0"/>
              </a:solidFill>
            </a:endParaRPr>
          </a:p>
        </p:txBody>
      </p:sp>
      <p:sp>
        <p:nvSpPr>
          <p:cNvPr id="3" name="Content Placeholder 2"/>
          <p:cNvSpPr>
            <a:spLocks noGrp="1"/>
          </p:cNvSpPr>
          <p:nvPr>
            <p:ph idx="1"/>
          </p:nvPr>
        </p:nvSpPr>
        <p:spPr>
          <a:xfrm>
            <a:off x="228600" y="838200"/>
            <a:ext cx="8458200" cy="5562600"/>
          </a:xfrm>
        </p:spPr>
        <p:txBody>
          <a:bodyPr>
            <a:normAutofit/>
          </a:bodyPr>
          <a:lstStyle/>
          <a:p>
            <a:r>
              <a:rPr lang="en-US" dirty="0" smtClean="0"/>
              <a:t> Colourless, odourless, slightly acidic taste .</a:t>
            </a:r>
          </a:p>
          <a:p>
            <a:pPr lvl="0"/>
            <a:r>
              <a:rPr lang="en-US" sz="2800" dirty="0" smtClean="0"/>
              <a:t>Soluble in water 180% by volume at 0</a:t>
            </a:r>
            <a:r>
              <a:rPr lang="en-US" sz="2800" baseline="30000" dirty="0" smtClean="0"/>
              <a:t>0</a:t>
            </a:r>
            <a:r>
              <a:rPr lang="en-US" sz="2800" dirty="0" smtClean="0"/>
              <a:t>C at 1 bar</a:t>
            </a:r>
            <a:r>
              <a:rPr lang="en-US" dirty="0" smtClean="0"/>
              <a:t>.</a:t>
            </a:r>
          </a:p>
          <a:p>
            <a:pPr lvl="0"/>
            <a:r>
              <a:rPr lang="en-US" dirty="0" smtClean="0"/>
              <a:t>Molecular weight = 44, </a:t>
            </a:r>
          </a:p>
          <a:p>
            <a:pPr lvl="0"/>
            <a:r>
              <a:rPr lang="en-US" dirty="0" smtClean="0"/>
              <a:t>Sp. Weight – 1.96 </a:t>
            </a:r>
            <a:r>
              <a:rPr lang="en-US" dirty="0" err="1" smtClean="0"/>
              <a:t>kgf</a:t>
            </a:r>
            <a:r>
              <a:rPr lang="en-US" dirty="0" smtClean="0"/>
              <a:t>/m</a:t>
            </a:r>
            <a:r>
              <a:rPr lang="en-US" baseline="30000" dirty="0" smtClean="0"/>
              <a:t>3</a:t>
            </a:r>
            <a:r>
              <a:rPr lang="en-US" dirty="0" smtClean="0"/>
              <a:t> </a:t>
            </a:r>
          </a:p>
          <a:p>
            <a:pPr lvl="0"/>
            <a:r>
              <a:rPr lang="en-US" dirty="0" smtClean="0"/>
              <a:t>Specific gravity = 1.106</a:t>
            </a:r>
          </a:p>
          <a:p>
            <a:pPr lvl="0"/>
            <a:r>
              <a:rPr lang="en-US" dirty="0" smtClean="0"/>
              <a:t>Boiling temperature = (-) 183</a:t>
            </a:r>
            <a:r>
              <a:rPr lang="en-US" baseline="30000" dirty="0" smtClean="0"/>
              <a:t>0</a:t>
            </a:r>
            <a:r>
              <a:rPr lang="en-US" dirty="0" smtClean="0"/>
              <a:t>C at 1bar.</a:t>
            </a:r>
          </a:p>
          <a:p>
            <a:pPr lvl="0"/>
            <a:r>
              <a:rPr lang="en-US" dirty="0" smtClean="0"/>
              <a:t>Freezing temperature = (-) 219</a:t>
            </a:r>
            <a:r>
              <a:rPr lang="en-US" baseline="30000" dirty="0" smtClean="0"/>
              <a:t>0</a:t>
            </a:r>
            <a:r>
              <a:rPr lang="en-US" dirty="0" smtClean="0"/>
              <a:t>C at 1bar</a:t>
            </a:r>
          </a:p>
          <a:p>
            <a:pPr lvl="0"/>
            <a:r>
              <a:rPr lang="en-US" dirty="0" smtClean="0"/>
              <a:t>Present in air = 21% (by volume)</a:t>
            </a:r>
          </a:p>
          <a:p>
            <a:pPr>
              <a:buNone/>
            </a:pPr>
            <a:r>
              <a:rPr lang="en-US" b="1"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533400"/>
          </a:xfrm>
        </p:spPr>
        <p:txBody>
          <a:bodyPr>
            <a:normAutofit fontScale="90000"/>
          </a:bodyPr>
          <a:lstStyle/>
          <a:p>
            <a:pPr algn="l"/>
            <a:r>
              <a:rPr lang="en-US" sz="3200" dirty="0" smtClean="0">
                <a:solidFill>
                  <a:srgbClr val="7030A0"/>
                </a:solidFill>
              </a:rPr>
              <a:t>Physiological effects:-</a:t>
            </a:r>
            <a:endParaRPr lang="en-US" sz="3200" dirty="0">
              <a:solidFill>
                <a:srgbClr val="7030A0"/>
              </a:solidFill>
            </a:endParaRPr>
          </a:p>
        </p:txBody>
      </p:sp>
      <p:sp>
        <p:nvSpPr>
          <p:cNvPr id="3" name="Content Placeholder 2"/>
          <p:cNvSpPr>
            <a:spLocks noGrp="1"/>
          </p:cNvSpPr>
          <p:nvPr>
            <p:ph idx="1"/>
          </p:nvPr>
        </p:nvSpPr>
        <p:spPr>
          <a:xfrm>
            <a:off x="228600" y="457200"/>
            <a:ext cx="8686800" cy="6172200"/>
          </a:xfrm>
        </p:spPr>
        <p:txBody>
          <a:bodyPr>
            <a:normAutofit fontScale="85000" lnSpcReduction="10000"/>
          </a:bodyPr>
          <a:lstStyle/>
          <a:p>
            <a:pPr>
              <a:buNone/>
            </a:pPr>
            <a:r>
              <a:rPr lang="en-US" sz="2600" u="sng" dirty="0" smtClean="0">
                <a:solidFill>
                  <a:srgbClr val="00B050"/>
                </a:solidFill>
              </a:rPr>
              <a:t>Safe Limit:</a:t>
            </a:r>
            <a:endParaRPr lang="en-US" sz="2600" dirty="0" smtClean="0">
              <a:solidFill>
                <a:srgbClr val="00B050"/>
              </a:solidFill>
            </a:endParaRPr>
          </a:p>
          <a:p>
            <a:pPr>
              <a:buNone/>
            </a:pPr>
            <a:r>
              <a:rPr lang="en-US" sz="2600" dirty="0" smtClean="0"/>
              <a:t>0.03% - Normal</a:t>
            </a:r>
          </a:p>
          <a:p>
            <a:pPr>
              <a:buNone/>
            </a:pPr>
            <a:r>
              <a:rPr lang="en-US" sz="2600" dirty="0" smtClean="0"/>
              <a:t>0.50% -Ventilation increase by 5%</a:t>
            </a:r>
          </a:p>
          <a:p>
            <a:pPr>
              <a:buNone/>
            </a:pPr>
            <a:r>
              <a:rPr lang="en-US" sz="2600" u="sng" dirty="0" smtClean="0">
                <a:solidFill>
                  <a:srgbClr val="7030A0"/>
                </a:solidFill>
              </a:rPr>
              <a:t>Warning limit:</a:t>
            </a:r>
            <a:endParaRPr lang="en-US" sz="2600" dirty="0" smtClean="0">
              <a:solidFill>
                <a:srgbClr val="7030A0"/>
              </a:solidFill>
            </a:endParaRPr>
          </a:p>
          <a:p>
            <a:pPr>
              <a:buNone/>
            </a:pPr>
            <a:r>
              <a:rPr lang="en-US" sz="2600" dirty="0" smtClean="0"/>
              <a:t>1% - Noticeably deep breathing</a:t>
            </a:r>
          </a:p>
          <a:p>
            <a:pPr>
              <a:buNone/>
            </a:pPr>
            <a:r>
              <a:rPr lang="en-US" sz="2600" dirty="0" smtClean="0"/>
              <a:t>2% - 50% increased amount of air breathed at rest</a:t>
            </a:r>
          </a:p>
          <a:p>
            <a:pPr>
              <a:buNone/>
            </a:pPr>
            <a:r>
              <a:rPr lang="en-US" sz="2600" dirty="0" smtClean="0"/>
              <a:t>3% - Breathing doubled even at rest, fatigue </a:t>
            </a:r>
          </a:p>
          <a:p>
            <a:pPr>
              <a:buNone/>
            </a:pPr>
            <a:r>
              <a:rPr lang="en-US" sz="2600" dirty="0" smtClean="0"/>
              <a:t>         (flame safety lamp will  extinguishes)</a:t>
            </a:r>
          </a:p>
          <a:p>
            <a:pPr>
              <a:buNone/>
            </a:pPr>
            <a:r>
              <a:rPr lang="en-US" sz="2600" u="sng" dirty="0" smtClean="0">
                <a:solidFill>
                  <a:srgbClr val="FF0000"/>
                </a:solidFill>
              </a:rPr>
              <a:t>Danger Limit:</a:t>
            </a:r>
          </a:p>
          <a:p>
            <a:pPr>
              <a:buNone/>
            </a:pPr>
            <a:r>
              <a:rPr lang="en-US" sz="2600" dirty="0" smtClean="0"/>
              <a:t>5%-    Breathing tripled, extremely heavy breathing</a:t>
            </a:r>
          </a:p>
          <a:p>
            <a:pPr>
              <a:buNone/>
            </a:pPr>
            <a:r>
              <a:rPr lang="en-US" sz="2600" dirty="0" smtClean="0"/>
              <a:t>6% -   Suffocation and desire to sit down, Violent panting and exhaustion</a:t>
            </a:r>
          </a:p>
          <a:p>
            <a:pPr>
              <a:buNone/>
            </a:pPr>
            <a:r>
              <a:rPr lang="en-US" sz="2600" dirty="0" smtClean="0"/>
              <a:t>10% - Loss of sense, can not be endured for more than a few minutes</a:t>
            </a:r>
          </a:p>
          <a:p>
            <a:pPr>
              <a:buNone/>
            </a:pPr>
            <a:r>
              <a:rPr lang="en-US" sz="2600" dirty="0" smtClean="0"/>
              <a:t>20-25% - Fatal, cause death after some hours</a:t>
            </a:r>
          </a:p>
          <a:p>
            <a:pPr>
              <a:buNone/>
            </a:pPr>
            <a:endParaRPr lang="en-US" sz="2000" dirty="0" smtClean="0"/>
          </a:p>
          <a:p>
            <a:pPr>
              <a:buNone/>
            </a:pPr>
            <a:r>
              <a:rPr lang="en-US" sz="2400" dirty="0" smtClean="0">
                <a:solidFill>
                  <a:srgbClr val="FF0000"/>
                </a:solidFill>
              </a:rPr>
              <a:t>Detection:  </a:t>
            </a:r>
            <a:r>
              <a:rPr lang="en-US" sz="2400" dirty="0" smtClean="0"/>
              <a:t>Percentage of CO</a:t>
            </a:r>
            <a:r>
              <a:rPr lang="en-US" sz="2400" baseline="-25000" dirty="0" smtClean="0"/>
              <a:t>2 </a:t>
            </a:r>
            <a:r>
              <a:rPr lang="en-US" sz="2400" dirty="0" smtClean="0"/>
              <a:t>is detected by Flame Safety Lamp and Multi gas detector.</a:t>
            </a:r>
          </a:p>
          <a:p>
            <a:pPr>
              <a:buNone/>
            </a:pPr>
            <a:r>
              <a:rPr lang="en-US" sz="2400" dirty="0" smtClean="0"/>
              <a:t> </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3026</Words>
  <Application>Microsoft Office PowerPoint</Application>
  <PresentationFormat>On-screen Show (4:3)</PresentationFormat>
  <Paragraphs>363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A.Mines gases and testing:</vt:lpstr>
      <vt:lpstr>Mine gases continues:-</vt:lpstr>
      <vt:lpstr> OXYGEN (O2) Physical properties:-</vt:lpstr>
      <vt:lpstr>Physiological effects:</vt:lpstr>
      <vt:lpstr>  NITROGEN (N2) properties:-</vt:lpstr>
      <vt:lpstr>Physical properties of CO2</vt:lpstr>
      <vt:lpstr>Physiological effects:-</vt:lpstr>
      <vt:lpstr>CARBON MONOXIDE(CO) Physical Properties:</vt:lpstr>
      <vt:lpstr> Toxic effect of CO on  persons: </vt:lpstr>
      <vt:lpstr>   HYDROGEN SULPHIDE (H2 S) Physical properties:</vt:lpstr>
      <vt:lpstr> Physiological effects: </vt:lpstr>
      <vt:lpstr>Physical and Physiological properties of SO2:</vt:lpstr>
      <vt:lpstr>Physical and Physiological properties</vt:lpstr>
      <vt:lpstr>Physical properties of Methane:</vt:lpstr>
      <vt:lpstr>Continues:</vt:lpstr>
      <vt:lpstr>   DIFFERENT FIRE RATIOS FOR ASSESSING STATUS OF UNDERGROUND FIRE OR HEATING </vt:lpstr>
      <vt:lpstr>Graham Ratio:</vt:lpstr>
      <vt:lpstr>Fire indices Continues:</vt:lpstr>
      <vt:lpstr>Fire indices continues:</vt:lpstr>
      <vt:lpstr>Continues:</vt:lpstr>
      <vt:lpstr>Continues:</vt:lpstr>
      <vt:lpstr>Continues:</vt:lpstr>
      <vt:lpstr>Continues:</vt:lpstr>
      <vt:lpstr>Continues:</vt:lpstr>
      <vt:lpstr>Continues:</vt:lpstr>
      <vt:lpstr>Continues:</vt:lpstr>
      <vt:lpstr>Continues:</vt:lpstr>
      <vt:lpstr>B. Maintenance of fire seals:</vt:lpstr>
      <vt:lpstr>Inspection of fire seals:</vt:lpstr>
      <vt:lpstr>Continues….</vt:lpstr>
      <vt:lpstr>DGMS circulars</vt:lpstr>
      <vt:lpstr>Continues</vt:lpstr>
      <vt:lpstr>Continues: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TRAINING  TO  FRON LINE SUPERVISORS</dc:title>
  <dc:creator>RAMANA REDDY</dc:creator>
  <cp:lastModifiedBy>Administrator</cp:lastModifiedBy>
  <cp:revision>102</cp:revision>
  <dcterms:created xsi:type="dcterms:W3CDTF">2006-08-16T00:00:00Z</dcterms:created>
  <dcterms:modified xsi:type="dcterms:W3CDTF">2019-10-21T07:05:45Z</dcterms:modified>
</cp:coreProperties>
</file>