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7" r:id="rId4"/>
    <p:sldId id="258" r:id="rId5"/>
    <p:sldId id="259" r:id="rId6"/>
    <p:sldId id="260" r:id="rId7"/>
    <p:sldId id="261" r:id="rId8"/>
    <p:sldId id="262"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A87A194-A47D-444A-B6CD-41F4D70AF801}" type="datetimeFigureOut">
              <a:rPr lang="en-US" smtClean="0"/>
              <a:pPr/>
              <a:t>9/21/2018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8E62D5-7AFF-41D0-B643-845160092515}"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A87A194-A47D-444A-B6CD-41F4D70AF801}" type="datetimeFigureOut">
              <a:rPr lang="en-US" smtClean="0"/>
              <a:pPr/>
              <a:t>9/21/2018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8E62D5-7AFF-41D0-B643-84516009251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A87A194-A47D-444A-B6CD-41F4D70AF801}" type="datetimeFigureOut">
              <a:rPr lang="en-US" smtClean="0"/>
              <a:pPr/>
              <a:t>9/21/2018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8E62D5-7AFF-41D0-B643-845160092515}"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A87A194-A47D-444A-B6CD-41F4D70AF801}" type="datetimeFigureOut">
              <a:rPr lang="en-US" smtClean="0"/>
              <a:pPr/>
              <a:t>9/21/2018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8E62D5-7AFF-41D0-B643-845160092515}"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87A194-A47D-444A-B6CD-41F4D70AF801}" type="datetimeFigureOut">
              <a:rPr lang="en-US" smtClean="0"/>
              <a:pPr/>
              <a:t>9/21/2018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8E62D5-7AFF-41D0-B643-845160092515}"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A87A194-A47D-444A-B6CD-41F4D70AF801}" type="datetimeFigureOut">
              <a:rPr lang="en-US" smtClean="0"/>
              <a:pPr/>
              <a:t>9/21/2018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08E62D5-7AFF-41D0-B643-845160092515}"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A87A194-A47D-444A-B6CD-41F4D70AF801}" type="datetimeFigureOut">
              <a:rPr lang="en-US" smtClean="0"/>
              <a:pPr/>
              <a:t>9/21/2018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08E62D5-7AFF-41D0-B643-845160092515}"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A87A194-A47D-444A-B6CD-41F4D70AF801}" type="datetimeFigureOut">
              <a:rPr lang="en-US" smtClean="0"/>
              <a:pPr/>
              <a:t>9/21/2018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08E62D5-7AFF-41D0-B643-84516009251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87A194-A47D-444A-B6CD-41F4D70AF801}" type="datetimeFigureOut">
              <a:rPr lang="en-US" smtClean="0"/>
              <a:pPr/>
              <a:t>9/21/2018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08E62D5-7AFF-41D0-B643-84516009251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7A194-A47D-444A-B6CD-41F4D70AF801}" type="datetimeFigureOut">
              <a:rPr lang="en-US" smtClean="0"/>
              <a:pPr/>
              <a:t>9/21/2018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08E62D5-7AFF-41D0-B643-845160092515}"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7A194-A47D-444A-B6CD-41F4D70AF801}" type="datetimeFigureOut">
              <a:rPr lang="en-US" smtClean="0"/>
              <a:pPr/>
              <a:t>9/21/2018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08E62D5-7AFF-41D0-B643-845160092515}"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87A194-A47D-444A-B6CD-41F4D70AF801}" type="datetimeFigureOut">
              <a:rPr lang="en-US" smtClean="0"/>
              <a:pPr/>
              <a:t>9/21/2018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8E62D5-7AFF-41D0-B643-84516009251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mineportal.i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6000" dirty="0" smtClean="0">
                <a:solidFill>
                  <a:srgbClr val="00B0F0"/>
                </a:solidFill>
                <a:latin typeface="Bahnschrift" panose="020B0502040204020203" pitchFamily="34" charset="0"/>
              </a:rPr>
              <a:t>www.MINEPORTAL.in</a:t>
            </a:r>
            <a:endParaRPr lang="en-IN" sz="6000" dirty="0">
              <a:solidFill>
                <a:srgbClr val="00B0F0"/>
              </a:solidFill>
              <a:latin typeface="Bahnschrift" panose="020B0502040204020203" pitchFamily="34" charset="0"/>
            </a:endParaRPr>
          </a:p>
        </p:txBody>
      </p:sp>
      <p:sp>
        <p:nvSpPr>
          <p:cNvPr id="3" name="Content Placeholder 2"/>
          <p:cNvSpPr>
            <a:spLocks noGrp="1"/>
          </p:cNvSpPr>
          <p:nvPr>
            <p:ph idx="1"/>
          </p:nvPr>
        </p:nvSpPr>
        <p:spPr/>
        <p:txBody>
          <a:bodyPr>
            <a:normAutofit fontScale="85000" lnSpcReduction="10000"/>
          </a:bodyPr>
          <a:lstStyle/>
          <a:p>
            <a:pPr marL="114300" indent="0">
              <a:buNone/>
            </a:pPr>
            <a:r>
              <a:rPr lang="en-IN" b="1" dirty="0" smtClean="0">
                <a:solidFill>
                  <a:schemeClr val="accent2"/>
                </a:solidFill>
              </a:rPr>
              <a:t>ONLINE TEST SERIES FOR</a:t>
            </a:r>
          </a:p>
          <a:p>
            <a:r>
              <a:rPr lang="en-IN" dirty="0" smtClean="0">
                <a:latin typeface="Bahnschrift" panose="020B0502040204020203" pitchFamily="34" charset="0"/>
              </a:rPr>
              <a:t>DGMS COAL/METAL FIRST/SECOND CLASS EXAM</a:t>
            </a:r>
          </a:p>
          <a:p>
            <a:r>
              <a:rPr lang="en-IN" dirty="0" smtClean="0">
                <a:latin typeface="Bahnschrift" panose="020B0502040204020203" pitchFamily="34" charset="0"/>
              </a:rPr>
              <a:t>GATE MINING EXAM </a:t>
            </a:r>
          </a:p>
          <a:p>
            <a:r>
              <a:rPr lang="en-IN" dirty="0" smtClean="0">
                <a:latin typeface="Bahnschrift" panose="020B0502040204020203" pitchFamily="34" charset="0"/>
              </a:rPr>
              <a:t>OVERMAN EXAM TEST</a:t>
            </a:r>
          </a:p>
          <a:p>
            <a:r>
              <a:rPr lang="en-IN" dirty="0" smtClean="0">
                <a:latin typeface="Bahnschrift" panose="020B0502040204020203" pitchFamily="34" charset="0"/>
              </a:rPr>
              <a:t>MINING INSPECTOR EXAMS</a:t>
            </a:r>
          </a:p>
          <a:p>
            <a:r>
              <a:rPr lang="en-IN" dirty="0" smtClean="0">
                <a:latin typeface="Bahnschrift" panose="020B0502040204020203" pitchFamily="34" charset="0"/>
              </a:rPr>
              <a:t>COAL INDIA MTs &amp; OTHER PSUs EXAMS</a:t>
            </a:r>
          </a:p>
          <a:p>
            <a:pPr marL="114300" indent="0">
              <a:buNone/>
            </a:pPr>
            <a:r>
              <a:rPr lang="en-IN" b="1" dirty="0" smtClean="0">
                <a:solidFill>
                  <a:schemeClr val="accent2"/>
                </a:solidFill>
              </a:rPr>
              <a:t>FREE STUDY MATERIAL &amp; VIDEO LECTURES</a:t>
            </a:r>
          </a:p>
          <a:p>
            <a:pPr marL="114300" indent="0">
              <a:buNone/>
            </a:pPr>
            <a:r>
              <a:rPr lang="en-IN" b="1" dirty="0" smtClean="0">
                <a:solidFill>
                  <a:schemeClr val="accent2"/>
                </a:solidFill>
              </a:rPr>
              <a:t>MINING JOBS NOTIFICATIONS</a:t>
            </a:r>
          </a:p>
          <a:p>
            <a:pPr marL="114300" indent="0">
              <a:buNone/>
            </a:pPr>
            <a:endParaRPr lang="en-IN" b="1" dirty="0">
              <a:solidFill>
                <a:srgbClr val="002060"/>
              </a:solidFill>
            </a:endParaRPr>
          </a:p>
          <a:p>
            <a:pPr marL="114300" indent="0">
              <a:buNone/>
            </a:pPr>
            <a:r>
              <a:rPr lang="en-IN" sz="1600" b="1" dirty="0" smtClean="0">
                <a:solidFill>
                  <a:srgbClr val="002060"/>
                </a:solidFill>
                <a:latin typeface="Arial" panose="020B0604020202020204" pitchFamily="34" charset="0"/>
                <a:cs typeface="Arial" panose="020B0604020202020204" pitchFamily="34" charset="0"/>
                <a:hlinkClick r:id="rId2"/>
              </a:rPr>
              <a:t>www.mineportal.in</a:t>
            </a:r>
            <a:r>
              <a:rPr lang="en-IN" sz="1600" b="1" dirty="0">
                <a:solidFill>
                  <a:srgbClr val="002060"/>
                </a:solidFill>
                <a:latin typeface="Arial" panose="020B0604020202020204" pitchFamily="34" charset="0"/>
                <a:cs typeface="Arial" panose="020B0604020202020204" pitchFamily="34" charset="0"/>
              </a:rPr>
              <a:t> </a:t>
            </a:r>
            <a:r>
              <a:rPr lang="en-IN" sz="1600" b="1" dirty="0" smtClean="0">
                <a:solidFill>
                  <a:srgbClr val="002060"/>
                </a:solidFill>
                <a:latin typeface="Arial" panose="020B0604020202020204" pitchFamily="34" charset="0"/>
                <a:cs typeface="Arial" panose="020B0604020202020204" pitchFamily="34" charset="0"/>
              </a:rPr>
              <a:t>  Call/Whatsapp-8804777500   www.fb.com/mineportal.in</a:t>
            </a:r>
            <a:endParaRPr lang="en-IN" sz="16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2936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428604"/>
            <a:ext cx="6400800" cy="6000792"/>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solidFill>
                  <a:schemeClr val="tx1"/>
                </a:solidFill>
              </a:rPr>
              <a:t>Auxiliary Telescope in </a:t>
            </a:r>
            <a:r>
              <a:rPr lang="en-US" dirty="0" err="1" smtClean="0">
                <a:solidFill>
                  <a:schemeClr val="tx1"/>
                </a:solidFill>
              </a:rPr>
              <a:t>Theodolite</a:t>
            </a:r>
            <a:endParaRPr lang="en-GB" dirty="0">
              <a:solidFill>
                <a:schemeClr val="tx1"/>
              </a:solidFill>
            </a:endParaRPr>
          </a:p>
        </p:txBody>
      </p:sp>
      <p:pic>
        <p:nvPicPr>
          <p:cNvPr id="4" name="Picture 3" descr="62_theodolite_500.jpg"/>
          <p:cNvPicPr>
            <a:picLocks noChangeAspect="1"/>
          </p:cNvPicPr>
          <p:nvPr/>
        </p:nvPicPr>
        <p:blipFill>
          <a:blip r:embed="rId2"/>
          <a:stretch>
            <a:fillRect/>
          </a:stretch>
        </p:blipFill>
        <p:spPr>
          <a:xfrm>
            <a:off x="428596" y="785794"/>
            <a:ext cx="3810000" cy="4762500"/>
          </a:xfrm>
          <a:prstGeom prst="rect">
            <a:avLst/>
          </a:prstGeom>
        </p:spPr>
      </p:pic>
      <p:pic>
        <p:nvPicPr>
          <p:cNvPr id="5" name="Picture 4" descr="2442-250x250.jpg"/>
          <p:cNvPicPr>
            <a:picLocks noChangeAspect="1"/>
          </p:cNvPicPr>
          <p:nvPr/>
        </p:nvPicPr>
        <p:blipFill>
          <a:blip r:embed="rId3"/>
          <a:stretch>
            <a:fillRect/>
          </a:stretch>
        </p:blipFill>
        <p:spPr>
          <a:xfrm>
            <a:off x="5214942" y="785794"/>
            <a:ext cx="3446470" cy="492922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214291"/>
            <a:ext cx="7772400" cy="500066"/>
          </a:xfrm>
        </p:spPr>
        <p:txBody>
          <a:bodyPr>
            <a:noAutofit/>
          </a:bodyPr>
          <a:lstStyle/>
          <a:p>
            <a:r>
              <a:rPr lang="en-GB" sz="2400" b="1" u="sng" dirty="0" smtClean="0"/>
              <a:t>Determination of Volume and Tonnage </a:t>
            </a:r>
            <a:br>
              <a:rPr lang="en-GB" sz="2400" b="1" u="sng" dirty="0" smtClean="0"/>
            </a:br>
            <a:endParaRPr lang="en-GB" sz="2400" u="sng" dirty="0">
              <a:latin typeface="Times New Roman" pitchFamily="18" charset="0"/>
              <a:cs typeface="Times New Roman" pitchFamily="18" charset="0"/>
            </a:endParaRPr>
          </a:p>
        </p:txBody>
      </p:sp>
      <p:sp>
        <p:nvSpPr>
          <p:cNvPr id="3" name="Subtitle 2"/>
          <p:cNvSpPr>
            <a:spLocks noGrp="1"/>
          </p:cNvSpPr>
          <p:nvPr>
            <p:ph type="subTitle" idx="1"/>
          </p:nvPr>
        </p:nvSpPr>
        <p:spPr>
          <a:xfrm>
            <a:off x="285720" y="642918"/>
            <a:ext cx="8572560" cy="5929354"/>
          </a:xfrm>
        </p:spPr>
        <p:txBody>
          <a:bodyPr>
            <a:normAutofit/>
          </a:bodyPr>
          <a:lstStyle/>
          <a:p>
            <a:pPr algn="just">
              <a:buFont typeface="Arial" pitchFamily="34" charset="0"/>
              <a:buChar char="•"/>
            </a:pPr>
            <a:r>
              <a:rPr lang="en-GB" sz="2000" dirty="0" smtClean="0">
                <a:solidFill>
                  <a:schemeClr val="tx1"/>
                </a:solidFill>
                <a:latin typeface="Times New Roman" pitchFamily="18" charset="0"/>
                <a:cs typeface="Times New Roman" pitchFamily="18" charset="0"/>
              </a:rPr>
              <a:t>  In </a:t>
            </a:r>
            <a:r>
              <a:rPr lang="en-GB" sz="2000" dirty="0">
                <a:solidFill>
                  <a:schemeClr val="tx1"/>
                </a:solidFill>
                <a:latin typeface="Times New Roman" pitchFamily="18" charset="0"/>
                <a:cs typeface="Times New Roman" pitchFamily="18" charset="0"/>
              </a:rPr>
              <a:t>the office the field data are reduced to horizontal distances and elevations. </a:t>
            </a:r>
            <a:endParaRPr lang="en-GB" sz="2000" dirty="0" smtClean="0">
              <a:solidFill>
                <a:schemeClr val="tx1"/>
              </a:solidFill>
              <a:latin typeface="Times New Roman" pitchFamily="18" charset="0"/>
              <a:cs typeface="Times New Roman" pitchFamily="18" charset="0"/>
            </a:endParaRPr>
          </a:p>
          <a:p>
            <a:pPr algn="just">
              <a:buFont typeface="Arial" pitchFamily="34" charset="0"/>
              <a:buChar char="•"/>
            </a:pPr>
            <a:r>
              <a:rPr lang="en-GB" sz="2000" dirty="0" smtClean="0">
                <a:solidFill>
                  <a:schemeClr val="tx1"/>
                </a:solidFill>
                <a:latin typeface="Times New Roman" pitchFamily="18" charset="0"/>
                <a:cs typeface="Times New Roman" pitchFamily="18" charset="0"/>
              </a:rPr>
              <a:t>The </a:t>
            </a:r>
            <a:r>
              <a:rPr lang="en-GB" sz="2000" dirty="0">
                <a:solidFill>
                  <a:schemeClr val="tx1"/>
                </a:solidFill>
                <a:latin typeface="Times New Roman" pitchFamily="18" charset="0"/>
                <a:cs typeface="Times New Roman" pitchFamily="18" charset="0"/>
              </a:rPr>
              <a:t>coordinates of the instrument stations in the </a:t>
            </a:r>
            <a:r>
              <a:rPr lang="en-GB" sz="2000" dirty="0" err="1">
                <a:solidFill>
                  <a:schemeClr val="tx1"/>
                </a:solidFill>
                <a:latin typeface="Times New Roman" pitchFamily="18" charset="0"/>
                <a:cs typeface="Times New Roman" pitchFamily="18" charset="0"/>
              </a:rPr>
              <a:t>stope</a:t>
            </a:r>
            <a:r>
              <a:rPr lang="en-GB" sz="2000" dirty="0">
                <a:solidFill>
                  <a:schemeClr val="tx1"/>
                </a:solidFill>
                <a:latin typeface="Times New Roman" pitchFamily="18" charset="0"/>
                <a:cs typeface="Times New Roman" pitchFamily="18" charset="0"/>
              </a:rPr>
              <a:t> are next determined and plotted </a:t>
            </a:r>
            <a:r>
              <a:rPr lang="en-GB" sz="2000" dirty="0" smtClean="0">
                <a:solidFill>
                  <a:schemeClr val="tx1"/>
                </a:solidFill>
                <a:latin typeface="Times New Roman" pitchFamily="18" charset="0"/>
                <a:cs typeface="Times New Roman" pitchFamily="18" charset="0"/>
              </a:rPr>
              <a:t>by </a:t>
            </a:r>
            <a:r>
              <a:rPr lang="en-GB" sz="2000" dirty="0">
                <a:solidFill>
                  <a:schemeClr val="tx1"/>
                </a:solidFill>
                <a:latin typeface="Times New Roman" pitchFamily="18" charset="0"/>
                <a:cs typeface="Times New Roman" pitchFamily="18" charset="0"/>
              </a:rPr>
              <a:t>protractor. </a:t>
            </a:r>
            <a:endParaRPr lang="en-GB" sz="2000" dirty="0" smtClean="0">
              <a:solidFill>
                <a:schemeClr val="tx1"/>
              </a:solidFill>
              <a:latin typeface="Times New Roman" pitchFamily="18" charset="0"/>
              <a:cs typeface="Times New Roman" pitchFamily="18" charset="0"/>
            </a:endParaRPr>
          </a:p>
          <a:p>
            <a:pPr algn="just">
              <a:buFont typeface="Arial" pitchFamily="34" charset="0"/>
              <a:buChar char="•"/>
            </a:pPr>
            <a:r>
              <a:rPr lang="en-GB" sz="2000" dirty="0" smtClean="0">
                <a:solidFill>
                  <a:schemeClr val="tx1"/>
                </a:solidFill>
                <a:latin typeface="Times New Roman" pitchFamily="18" charset="0"/>
                <a:cs typeface="Times New Roman" pitchFamily="18" charset="0"/>
              </a:rPr>
              <a:t>Using </a:t>
            </a:r>
            <a:r>
              <a:rPr lang="en-GB" sz="2000" dirty="0">
                <a:solidFill>
                  <a:schemeClr val="tx1"/>
                </a:solidFill>
                <a:latin typeface="Times New Roman" pitchFamily="18" charset="0"/>
                <a:cs typeface="Times New Roman" pitchFamily="18" charset="0"/>
              </a:rPr>
              <a:t>a protractor (a 5 in. circular celluloid protractor divided to 30 min. is suitable), the draftsman plots the points on the </a:t>
            </a:r>
            <a:r>
              <a:rPr lang="en-GB" sz="2000" dirty="0" err="1">
                <a:solidFill>
                  <a:schemeClr val="tx1"/>
                </a:solidFill>
                <a:latin typeface="Times New Roman" pitchFamily="18" charset="0"/>
                <a:cs typeface="Times New Roman" pitchFamily="18" charset="0"/>
              </a:rPr>
              <a:t>stope</a:t>
            </a:r>
            <a:r>
              <a:rPr lang="en-GB" sz="2000" dirty="0">
                <a:solidFill>
                  <a:schemeClr val="tx1"/>
                </a:solidFill>
                <a:latin typeface="Times New Roman" pitchFamily="18" charset="0"/>
                <a:cs typeface="Times New Roman" pitchFamily="18" charset="0"/>
              </a:rPr>
              <a:t> map. </a:t>
            </a:r>
            <a:endParaRPr lang="en-GB" sz="2000" dirty="0" smtClean="0">
              <a:solidFill>
                <a:schemeClr val="tx1"/>
              </a:solidFill>
              <a:latin typeface="Times New Roman" pitchFamily="18" charset="0"/>
              <a:cs typeface="Times New Roman" pitchFamily="18" charset="0"/>
            </a:endParaRPr>
          </a:p>
          <a:p>
            <a:pPr algn="just">
              <a:buFont typeface="Arial" pitchFamily="34" charset="0"/>
              <a:buChar char="•"/>
            </a:pPr>
            <a:r>
              <a:rPr lang="en-GB" sz="2000" dirty="0" smtClean="0">
                <a:solidFill>
                  <a:schemeClr val="tx1"/>
                </a:solidFill>
                <a:latin typeface="Times New Roman" pitchFamily="18" charset="0"/>
                <a:cs typeface="Times New Roman" pitchFamily="18" charset="0"/>
              </a:rPr>
              <a:t>Each </a:t>
            </a:r>
            <a:r>
              <a:rPr lang="en-GB" sz="2000" dirty="0">
                <a:solidFill>
                  <a:schemeClr val="tx1"/>
                </a:solidFill>
                <a:latin typeface="Times New Roman" pitchFamily="18" charset="0"/>
                <a:cs typeface="Times New Roman" pitchFamily="18" charset="0"/>
              </a:rPr>
              <a:t>station is occupied with the protractor, the zero being set on the BS. All of the points for any one setup are located by dots around the periphery of the protractor and the shot number is </a:t>
            </a:r>
            <a:r>
              <a:rPr lang="en-GB" sz="2000" dirty="0" err="1">
                <a:solidFill>
                  <a:schemeClr val="tx1"/>
                </a:solidFill>
                <a:latin typeface="Times New Roman" pitchFamily="18" charset="0"/>
                <a:cs typeface="Times New Roman" pitchFamily="18" charset="0"/>
              </a:rPr>
              <a:t>penciled</a:t>
            </a:r>
            <a:r>
              <a:rPr lang="en-GB" sz="2000" dirty="0">
                <a:solidFill>
                  <a:schemeClr val="tx1"/>
                </a:solidFill>
                <a:latin typeface="Times New Roman" pitchFamily="18" charset="0"/>
                <a:cs typeface="Times New Roman" pitchFamily="18" charset="0"/>
              </a:rPr>
              <a:t> on the map. </a:t>
            </a:r>
            <a:endParaRPr lang="en-GB" sz="2000" dirty="0" smtClean="0">
              <a:solidFill>
                <a:schemeClr val="tx1"/>
              </a:solidFill>
              <a:latin typeface="Times New Roman" pitchFamily="18" charset="0"/>
              <a:cs typeface="Times New Roman" pitchFamily="18" charset="0"/>
            </a:endParaRPr>
          </a:p>
          <a:p>
            <a:pPr algn="just">
              <a:buFont typeface="Arial" pitchFamily="34" charset="0"/>
              <a:buChar char="•"/>
            </a:pPr>
            <a:r>
              <a:rPr lang="en-GB" sz="2000" dirty="0" smtClean="0">
                <a:solidFill>
                  <a:schemeClr val="tx1"/>
                </a:solidFill>
                <a:latin typeface="Times New Roman" pitchFamily="18" charset="0"/>
                <a:cs typeface="Times New Roman" pitchFamily="18" charset="0"/>
              </a:rPr>
              <a:t>After </a:t>
            </a:r>
            <a:r>
              <a:rPr lang="en-GB" sz="2000" dirty="0">
                <a:solidFill>
                  <a:schemeClr val="tx1"/>
                </a:solidFill>
                <a:latin typeface="Times New Roman" pitchFamily="18" charset="0"/>
                <a:cs typeface="Times New Roman" pitchFamily="18" charset="0"/>
              </a:rPr>
              <a:t>this is done, the horizontal distances are scaled for each shot and the elevations are </a:t>
            </a:r>
            <a:r>
              <a:rPr lang="en-GB" sz="2000" dirty="0" smtClean="0">
                <a:solidFill>
                  <a:schemeClr val="tx1"/>
                </a:solidFill>
                <a:latin typeface="Times New Roman" pitchFamily="18" charset="0"/>
                <a:cs typeface="Times New Roman" pitchFamily="18" charset="0"/>
              </a:rPr>
              <a:t>pencilled </a:t>
            </a:r>
            <a:r>
              <a:rPr lang="en-GB" sz="2000" dirty="0">
                <a:solidFill>
                  <a:schemeClr val="tx1"/>
                </a:solidFill>
                <a:latin typeface="Times New Roman" pitchFamily="18" charset="0"/>
                <a:cs typeface="Times New Roman" pitchFamily="18" charset="0"/>
              </a:rPr>
              <a:t>on the map. </a:t>
            </a:r>
            <a:endParaRPr lang="en-GB" sz="2000" dirty="0" smtClean="0">
              <a:solidFill>
                <a:schemeClr val="tx1"/>
              </a:solidFill>
              <a:latin typeface="Times New Roman" pitchFamily="18" charset="0"/>
              <a:cs typeface="Times New Roman" pitchFamily="18" charset="0"/>
            </a:endParaRPr>
          </a:p>
          <a:p>
            <a:pPr algn="just">
              <a:buFont typeface="Arial" pitchFamily="34" charset="0"/>
              <a:buChar char="•"/>
            </a:pPr>
            <a:r>
              <a:rPr lang="en-GB" sz="2000" dirty="0" smtClean="0">
                <a:solidFill>
                  <a:schemeClr val="tx1"/>
                </a:solidFill>
                <a:latin typeface="Times New Roman" pitchFamily="18" charset="0"/>
                <a:cs typeface="Times New Roman" pitchFamily="18" charset="0"/>
              </a:rPr>
              <a:t>In </a:t>
            </a:r>
            <a:r>
              <a:rPr lang="en-GB" sz="2000" dirty="0">
                <a:solidFill>
                  <a:schemeClr val="tx1"/>
                </a:solidFill>
                <a:latin typeface="Times New Roman" pitchFamily="18" charset="0"/>
                <a:cs typeface="Times New Roman" pitchFamily="18" charset="0"/>
              </a:rPr>
              <a:t>this way the boundary is outlined and the elevations are located. In Fig. (</a:t>
            </a:r>
            <a:r>
              <a:rPr lang="en-GB" sz="2000" dirty="0" smtClean="0">
                <a:solidFill>
                  <a:schemeClr val="tx1"/>
                </a:solidFill>
                <a:latin typeface="Times New Roman" pitchFamily="18" charset="0"/>
                <a:cs typeface="Times New Roman" pitchFamily="18" charset="0"/>
              </a:rPr>
              <a:t>a) </a:t>
            </a:r>
            <a:r>
              <a:rPr lang="en-GB" sz="2000" dirty="0">
                <a:solidFill>
                  <a:schemeClr val="tx1"/>
                </a:solidFill>
                <a:latin typeface="Times New Roman" pitchFamily="18" charset="0"/>
                <a:cs typeface="Times New Roman" pitchFamily="18" charset="0"/>
              </a:rPr>
              <a:t>the shot numbers are shown for illustrative purposes. </a:t>
            </a:r>
            <a:endParaRPr lang="en-GB" sz="2000" dirty="0" smtClean="0">
              <a:solidFill>
                <a:schemeClr val="tx1"/>
              </a:solidFill>
              <a:latin typeface="Times New Roman" pitchFamily="18" charset="0"/>
              <a:cs typeface="Times New Roman" pitchFamily="18" charset="0"/>
            </a:endParaRPr>
          </a:p>
          <a:p>
            <a:pPr algn="just">
              <a:buFont typeface="Arial" pitchFamily="34" charset="0"/>
              <a:buChar char="•"/>
            </a:pPr>
            <a:r>
              <a:rPr lang="en-GB" sz="2000" dirty="0" smtClean="0">
                <a:solidFill>
                  <a:schemeClr val="tx1"/>
                </a:solidFill>
                <a:latin typeface="Times New Roman" pitchFamily="18" charset="0"/>
                <a:cs typeface="Times New Roman" pitchFamily="18" charset="0"/>
              </a:rPr>
              <a:t>In </a:t>
            </a:r>
            <a:r>
              <a:rPr lang="en-GB" sz="2000" dirty="0">
                <a:solidFill>
                  <a:schemeClr val="tx1"/>
                </a:solidFill>
                <a:latin typeface="Times New Roman" pitchFamily="18" charset="0"/>
                <a:cs typeface="Times New Roman" pitchFamily="18" charset="0"/>
              </a:rPr>
              <a:t>practice, the first two figures of the elevations to the left of the decimal point would be substituted for the shot numbers. </a:t>
            </a:r>
          </a:p>
          <a:p>
            <a:endParaRPr lang="en-GB"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285720" y="214290"/>
            <a:ext cx="8358246" cy="64294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0034" y="285728"/>
            <a:ext cx="8143932" cy="6286544"/>
          </a:xfrm>
        </p:spPr>
        <p:txBody>
          <a:bodyPr>
            <a:normAutofit/>
          </a:bodyPr>
          <a:lstStyle/>
          <a:p>
            <a:pPr algn="just">
              <a:buFont typeface="Arial" pitchFamily="34" charset="0"/>
              <a:buChar char="•"/>
            </a:pPr>
            <a:r>
              <a:rPr lang="en-GB" sz="2000" dirty="0" smtClean="0">
                <a:solidFill>
                  <a:schemeClr val="tx1"/>
                </a:solidFill>
                <a:latin typeface="Times New Roman" pitchFamily="18" charset="0"/>
                <a:cs typeface="Times New Roman" pitchFamily="18" charset="0"/>
              </a:rPr>
              <a:t>After the plan is completed, profiles or sections are drawn for each coordinate line.</a:t>
            </a:r>
          </a:p>
          <a:p>
            <a:pPr algn="just">
              <a:buFont typeface="Arial" pitchFamily="34" charset="0"/>
              <a:buChar char="•"/>
            </a:pPr>
            <a:r>
              <a:rPr lang="en-GB" sz="2000" dirty="0" smtClean="0">
                <a:solidFill>
                  <a:schemeClr val="tx1"/>
                </a:solidFill>
                <a:latin typeface="Times New Roman" pitchFamily="18" charset="0"/>
                <a:cs typeface="Times New Roman" pitchFamily="18" charset="0"/>
              </a:rPr>
              <a:t> The choice between using east-west or north-south coordinate lines depends on which system will give the most information. </a:t>
            </a:r>
          </a:p>
          <a:p>
            <a:pPr algn="just">
              <a:buFont typeface="Arial" pitchFamily="34" charset="0"/>
              <a:buChar char="•"/>
            </a:pPr>
            <a:r>
              <a:rPr lang="en-GB" sz="2000" dirty="0" smtClean="0">
                <a:solidFill>
                  <a:schemeClr val="tx1"/>
                </a:solidFill>
                <a:latin typeface="Times New Roman" pitchFamily="18" charset="0"/>
                <a:cs typeface="Times New Roman" pitchFamily="18" charset="0"/>
              </a:rPr>
              <a:t>In Fig. (a) the sections are taken along the north coordinate, that is, the line that runs east-west. </a:t>
            </a:r>
          </a:p>
          <a:p>
            <a:pPr algn="just">
              <a:buFont typeface="Arial" pitchFamily="34" charset="0"/>
              <a:buChar char="•"/>
            </a:pPr>
            <a:r>
              <a:rPr lang="en-GB" sz="2000" dirty="0" smtClean="0">
                <a:solidFill>
                  <a:schemeClr val="tx1"/>
                </a:solidFill>
                <a:latin typeface="Times New Roman" pitchFamily="18" charset="0"/>
                <a:cs typeface="Times New Roman" pitchFamily="18" charset="0"/>
              </a:rPr>
              <a:t>The monthly surveys are indicated on the plan and section by different-coloured inks and not by broken lines, as used in Fig. (a). </a:t>
            </a:r>
          </a:p>
          <a:p>
            <a:pPr algn="just">
              <a:buFont typeface="Arial" pitchFamily="34" charset="0"/>
              <a:buChar char="•"/>
            </a:pPr>
            <a:r>
              <a:rPr lang="en-GB" sz="2000" dirty="0" smtClean="0">
                <a:solidFill>
                  <a:schemeClr val="tx1"/>
                </a:solidFill>
                <a:latin typeface="Times New Roman" pitchFamily="18" charset="0"/>
                <a:cs typeface="Times New Roman" pitchFamily="18" charset="0"/>
              </a:rPr>
              <a:t>Usually the congestion becomes so great at the end of six months that a new map must be drawn. All the work is done on tracing cloth or plastic. </a:t>
            </a:r>
          </a:p>
          <a:p>
            <a:pPr algn="just">
              <a:buFont typeface="Arial" pitchFamily="34" charset="0"/>
              <a:buChar char="•"/>
            </a:pPr>
            <a:r>
              <a:rPr lang="en-GB" sz="2000" dirty="0" smtClean="0">
                <a:solidFill>
                  <a:schemeClr val="tx1"/>
                </a:solidFill>
                <a:latin typeface="Times New Roman" pitchFamily="18" charset="0"/>
                <a:cs typeface="Times New Roman" pitchFamily="18" charset="0"/>
              </a:rPr>
              <a:t>A section is made in the following way. For example, section sheet 4180 N as in Fig. (b) is laid along the corresponding coordinate line in the plan and adjusted to its proper relative position by means of known points. (The vertical projection of the north coordinate line on the section is a good way to do this.) </a:t>
            </a:r>
          </a:p>
          <a:p>
            <a:pPr algn="just">
              <a:buFont typeface="Arial" pitchFamily="34" charset="0"/>
              <a:buChar char="•"/>
            </a:pPr>
            <a:r>
              <a:rPr lang="en-GB" sz="2000" dirty="0" smtClean="0">
                <a:solidFill>
                  <a:schemeClr val="tx1"/>
                </a:solidFill>
                <a:latin typeface="Times New Roman" pitchFamily="18" charset="0"/>
                <a:cs typeface="Times New Roman" pitchFamily="18" charset="0"/>
              </a:rPr>
              <a:t>Each elevation occurring on the section line is projected on the section, with necessary interpolation of points falling on each side of the section. These points are connected to give the surface of the broken ore. </a:t>
            </a:r>
          </a:p>
          <a:p>
            <a:pPr algn="just">
              <a:buFont typeface="Arial" pitchFamily="34" charset="0"/>
              <a:buChar char="•"/>
            </a:pPr>
            <a:endParaRPr lang="en-GB" sz="20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5728"/>
            <a:ext cx="6400800" cy="6286544"/>
          </a:xfrm>
        </p:spPr>
        <p:txBody>
          <a:bodyPr/>
          <a:lstStyle/>
          <a:p>
            <a:endParaRPr lang="en-GB" dirty="0"/>
          </a:p>
        </p:txBody>
      </p:sp>
      <p:pic>
        <p:nvPicPr>
          <p:cNvPr id="1026" name="Picture 2"/>
          <p:cNvPicPr>
            <a:picLocks noChangeAspect="1" noChangeArrowheads="1"/>
          </p:cNvPicPr>
          <p:nvPr/>
        </p:nvPicPr>
        <p:blipFill>
          <a:blip r:embed="rId2"/>
          <a:srcRect/>
          <a:stretch>
            <a:fillRect/>
          </a:stretch>
        </p:blipFill>
        <p:spPr bwMode="auto">
          <a:xfrm>
            <a:off x="357159" y="571480"/>
            <a:ext cx="8001056" cy="57864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0034" y="357166"/>
            <a:ext cx="8143932" cy="6072230"/>
          </a:xfrm>
        </p:spPr>
        <p:txBody>
          <a:bodyPr>
            <a:normAutofit/>
          </a:bodyPr>
          <a:lstStyle/>
          <a:p>
            <a:pPr algn="just">
              <a:buFont typeface="Arial" pitchFamily="34" charset="0"/>
              <a:buChar char="•"/>
            </a:pPr>
            <a:r>
              <a:rPr lang="en-GB" sz="2000" dirty="0" smtClean="0">
                <a:solidFill>
                  <a:schemeClr val="tx1"/>
                </a:solidFill>
                <a:latin typeface="Times New Roman" pitchFamily="18" charset="0"/>
                <a:cs typeface="Times New Roman" pitchFamily="18" charset="0"/>
              </a:rPr>
              <a:t>The ore in the slope is that represented by the volume between two successive surveys; for example, 29/02/03 and 30/03/03. </a:t>
            </a:r>
          </a:p>
          <a:p>
            <a:pPr algn="just">
              <a:buFont typeface="Arial" pitchFamily="34" charset="0"/>
              <a:buChar char="•"/>
            </a:pPr>
            <a:r>
              <a:rPr lang="en-GB" sz="2000" dirty="0" smtClean="0">
                <a:solidFill>
                  <a:schemeClr val="tx1"/>
                </a:solidFill>
                <a:latin typeface="Times New Roman" pitchFamily="18" charset="0"/>
                <a:cs typeface="Times New Roman" pitchFamily="18" charset="0"/>
              </a:rPr>
              <a:t>This volume is found by determining the area of each section: arithmetically averaging each two adjacent sections and multiplying by the distance between the sections is satisfactory. </a:t>
            </a:r>
          </a:p>
          <a:p>
            <a:pPr algn="just">
              <a:buFont typeface="Arial" pitchFamily="34" charset="0"/>
              <a:buChar char="•"/>
            </a:pPr>
            <a:r>
              <a:rPr lang="en-GB" sz="2000" dirty="0" smtClean="0">
                <a:solidFill>
                  <a:schemeClr val="tx1"/>
                </a:solidFill>
                <a:latin typeface="Times New Roman" pitchFamily="18" charset="0"/>
                <a:cs typeface="Times New Roman" pitchFamily="18" charset="0"/>
              </a:rPr>
              <a:t>For example, the area of section 4180 N is 1500 sq. ft. and that of 4200N is 2000 sq. ft. </a:t>
            </a:r>
          </a:p>
          <a:p>
            <a:pPr algn="just">
              <a:buFont typeface="Arial" pitchFamily="34" charset="0"/>
              <a:buChar char="•"/>
            </a:pPr>
            <a:r>
              <a:rPr lang="en-GB" sz="2000" dirty="0" smtClean="0">
                <a:solidFill>
                  <a:schemeClr val="tx1"/>
                </a:solidFill>
                <a:latin typeface="Times New Roman" pitchFamily="18" charset="0"/>
                <a:cs typeface="Times New Roman" pitchFamily="18" charset="0"/>
              </a:rPr>
              <a:t>The distance between them is 20 ft. </a:t>
            </a:r>
          </a:p>
          <a:p>
            <a:pPr algn="just">
              <a:buFont typeface="Arial" pitchFamily="34" charset="0"/>
              <a:buChar char="•"/>
            </a:pPr>
            <a:r>
              <a:rPr lang="en-GB" sz="2000" dirty="0" smtClean="0">
                <a:solidFill>
                  <a:schemeClr val="tx1"/>
                </a:solidFill>
                <a:latin typeface="Times New Roman" pitchFamily="18" charset="0"/>
                <a:cs typeface="Times New Roman" pitchFamily="18" charset="0"/>
              </a:rPr>
              <a:t>The volume then is (1500 + 2000) ÷ 2 x 20 = 35,000 cu. ft. </a:t>
            </a:r>
          </a:p>
          <a:p>
            <a:pPr algn="just">
              <a:buFont typeface="Arial" pitchFamily="34" charset="0"/>
              <a:buChar char="•"/>
            </a:pPr>
            <a:r>
              <a:rPr lang="en-GB" sz="2000" dirty="0" smtClean="0">
                <a:solidFill>
                  <a:schemeClr val="tx1"/>
                </a:solidFill>
                <a:latin typeface="Times New Roman" pitchFamily="18" charset="0"/>
                <a:cs typeface="Times New Roman" pitchFamily="18" charset="0"/>
              </a:rPr>
              <a:t>This is not strictly true (formulas used in calculating earthwork for cut and fill would more closely approximate the true value) but is entirely suitable for </a:t>
            </a:r>
            <a:r>
              <a:rPr lang="en-GB" sz="2000" dirty="0" err="1" smtClean="0">
                <a:solidFill>
                  <a:schemeClr val="tx1"/>
                </a:solidFill>
                <a:latin typeface="Times New Roman" pitchFamily="18" charset="0"/>
                <a:cs typeface="Times New Roman" pitchFamily="18" charset="0"/>
              </a:rPr>
              <a:t>stope</a:t>
            </a:r>
            <a:r>
              <a:rPr lang="en-GB" sz="2000" dirty="0" smtClean="0">
                <a:solidFill>
                  <a:schemeClr val="tx1"/>
                </a:solidFill>
                <a:latin typeface="Times New Roman" pitchFamily="18" charset="0"/>
                <a:cs typeface="Times New Roman" pitchFamily="18" charset="0"/>
              </a:rPr>
              <a:t> surveys. </a:t>
            </a:r>
          </a:p>
          <a:p>
            <a:pPr algn="just">
              <a:buFont typeface="Arial" pitchFamily="34" charset="0"/>
              <a:buChar char="•"/>
            </a:pPr>
            <a:r>
              <a:rPr lang="en-GB" sz="2000" dirty="0" smtClean="0">
                <a:solidFill>
                  <a:schemeClr val="tx1"/>
                </a:solidFill>
                <a:latin typeface="Times New Roman" pitchFamily="18" charset="0"/>
                <a:cs typeface="Times New Roman" pitchFamily="18" charset="0"/>
              </a:rPr>
              <a:t>Occasionally a section will have to be taken at the boundary of the </a:t>
            </a:r>
            <a:r>
              <a:rPr lang="en-GB" sz="2000" dirty="0" err="1" smtClean="0">
                <a:solidFill>
                  <a:schemeClr val="tx1"/>
                </a:solidFill>
                <a:latin typeface="Times New Roman" pitchFamily="18" charset="0"/>
                <a:cs typeface="Times New Roman" pitchFamily="18" charset="0"/>
              </a:rPr>
              <a:t>stope</a:t>
            </a:r>
            <a:r>
              <a:rPr lang="en-GB" sz="2000" dirty="0" smtClean="0">
                <a:solidFill>
                  <a:schemeClr val="tx1"/>
                </a:solidFill>
                <a:latin typeface="Times New Roman" pitchFamily="18" charset="0"/>
                <a:cs typeface="Times New Roman" pitchFamily="18" charset="0"/>
              </a:rPr>
              <a:t> in order to include all of the ore. </a:t>
            </a:r>
          </a:p>
          <a:p>
            <a:pPr algn="just">
              <a:buFont typeface="Arial" pitchFamily="34" charset="0"/>
              <a:buChar char="•"/>
            </a:pPr>
            <a:endParaRPr lang="en-GB" sz="20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7158" y="0"/>
            <a:ext cx="8286808" cy="6858000"/>
          </a:xfrm>
        </p:spPr>
        <p:txBody>
          <a:bodyPr>
            <a:normAutofit fontScale="62500" lnSpcReduction="20000"/>
          </a:bodyPr>
          <a:lstStyle/>
          <a:p>
            <a:r>
              <a:rPr lang="en-GB" sz="3800" b="1" u="sng" dirty="0" smtClean="0">
                <a:solidFill>
                  <a:schemeClr val="tx1"/>
                </a:solidFill>
                <a:latin typeface="Times New Roman" pitchFamily="18" charset="0"/>
                <a:cs typeface="Times New Roman" pitchFamily="18" charset="0"/>
              </a:rPr>
              <a:t>Swing Compass Method </a:t>
            </a:r>
          </a:p>
          <a:p>
            <a:pPr algn="just">
              <a:buFont typeface="Arial" pitchFamily="34" charset="0"/>
              <a:buChar char="•"/>
            </a:pPr>
            <a:r>
              <a:rPr lang="en-GB" dirty="0" smtClean="0">
                <a:solidFill>
                  <a:schemeClr val="tx1"/>
                </a:solidFill>
                <a:latin typeface="Times New Roman" pitchFamily="18" charset="0"/>
                <a:cs typeface="Times New Roman" pitchFamily="18" charset="0"/>
              </a:rPr>
              <a:t>An application of the swing compass is shown in Fig. </a:t>
            </a:r>
          </a:p>
          <a:p>
            <a:pPr algn="just">
              <a:buFont typeface="Arial" pitchFamily="34" charset="0"/>
              <a:buChar char="•"/>
            </a:pPr>
            <a:r>
              <a:rPr lang="en-GB" dirty="0" smtClean="0">
                <a:solidFill>
                  <a:schemeClr val="tx1"/>
                </a:solidFill>
                <a:latin typeface="Times New Roman" pitchFamily="18" charset="0"/>
                <a:cs typeface="Times New Roman" pitchFamily="18" charset="0"/>
              </a:rPr>
              <a:t>It is somewhat useful in narrow, irregular slopes where the use of a transit would be difficult. </a:t>
            </a:r>
          </a:p>
          <a:p>
            <a:pPr algn="just">
              <a:buFont typeface="Arial" pitchFamily="34" charset="0"/>
              <a:buChar char="•"/>
            </a:pPr>
            <a:r>
              <a:rPr lang="en-GB" dirty="0" smtClean="0">
                <a:solidFill>
                  <a:schemeClr val="tx1"/>
                </a:solidFill>
                <a:latin typeface="Times New Roman" pitchFamily="18" charset="0"/>
                <a:cs typeface="Times New Roman" pitchFamily="18" charset="0"/>
              </a:rPr>
              <a:t>However, it must be kept in mind that there are very few openings so small that a transit cannot be used then the swing compass can be applied. </a:t>
            </a:r>
          </a:p>
          <a:p>
            <a:pPr algn="just">
              <a:buFont typeface="Arial" pitchFamily="34" charset="0"/>
              <a:buChar char="•"/>
            </a:pPr>
            <a:r>
              <a:rPr lang="en-GB" dirty="0" smtClean="0">
                <a:solidFill>
                  <a:schemeClr val="tx1"/>
                </a:solidFill>
                <a:latin typeface="Times New Roman" pitchFamily="18" charset="0"/>
                <a:cs typeface="Times New Roman" pitchFamily="18" charset="0"/>
              </a:rPr>
              <a:t>The reliability and accuracy of these surveys are very doubtful; they are in many cases much slower than a transit tape survey, and their use is not particularly recommended. </a:t>
            </a:r>
          </a:p>
          <a:p>
            <a:pPr algn="just">
              <a:buFont typeface="Arial" pitchFamily="34" charset="0"/>
              <a:buChar char="•"/>
            </a:pPr>
            <a:r>
              <a:rPr lang="en-GB" dirty="0" smtClean="0">
                <a:solidFill>
                  <a:schemeClr val="tx1"/>
                </a:solidFill>
                <a:latin typeface="Times New Roman" pitchFamily="18" charset="0"/>
                <a:cs typeface="Times New Roman" pitchFamily="18" charset="0"/>
              </a:rPr>
              <a:t>At one time the swing compass was extensively used; at present it is not. </a:t>
            </a:r>
          </a:p>
          <a:p>
            <a:pPr algn="just">
              <a:buFont typeface="Arial" pitchFamily="34" charset="0"/>
              <a:buChar char="•"/>
            </a:pPr>
            <a:r>
              <a:rPr lang="en-GB" dirty="0" smtClean="0">
                <a:solidFill>
                  <a:schemeClr val="tx1"/>
                </a:solidFill>
                <a:latin typeface="Times New Roman" pitchFamily="18" charset="0"/>
                <a:cs typeface="Times New Roman" pitchFamily="18" charset="0"/>
              </a:rPr>
              <a:t>To run this survey, spikes are driven in cracks in the rock or in timber, and a heavy chalk line is stretched between stations. </a:t>
            </a:r>
          </a:p>
          <a:p>
            <a:pPr algn="just">
              <a:buFont typeface="Arial" pitchFamily="34" charset="0"/>
              <a:buChar char="•"/>
            </a:pPr>
            <a:r>
              <a:rPr lang="en-GB" dirty="0" smtClean="0">
                <a:solidFill>
                  <a:schemeClr val="tx1"/>
                </a:solidFill>
                <a:latin typeface="Times New Roman" pitchFamily="18" charset="0"/>
                <a:cs typeface="Times New Roman" pitchFamily="18" charset="0"/>
              </a:rPr>
              <a:t>The compass is placed on the line and the bearing of the line is read. After removing the compass a light protractor is substituted and the inclination of the string is recorded. </a:t>
            </a:r>
          </a:p>
          <a:p>
            <a:pPr algn="just">
              <a:buFont typeface="Arial" pitchFamily="34" charset="0"/>
              <a:buChar char="•"/>
            </a:pPr>
            <a:r>
              <a:rPr lang="en-GB" dirty="0" smtClean="0">
                <a:solidFill>
                  <a:schemeClr val="tx1"/>
                </a:solidFill>
                <a:latin typeface="Times New Roman" pitchFamily="18" charset="0"/>
                <a:cs typeface="Times New Roman" pitchFamily="18" charset="0"/>
              </a:rPr>
              <a:t>With this angle and the SD between nails, the HD and elevations are computed.</a:t>
            </a:r>
          </a:p>
          <a:p>
            <a:pPr algn="just">
              <a:buFont typeface="Arial" pitchFamily="34" charset="0"/>
              <a:buChar char="•"/>
            </a:pPr>
            <a:r>
              <a:rPr lang="en-GB" dirty="0" smtClean="0">
                <a:solidFill>
                  <a:schemeClr val="tx1"/>
                </a:solidFill>
                <a:latin typeface="Times New Roman" pitchFamily="18" charset="0"/>
                <a:cs typeface="Times New Roman" pitchFamily="18" charset="0"/>
              </a:rPr>
              <a:t>It is customary to read the compass at each end of the string. Any magnetic attraction may then be eliminated. </a:t>
            </a:r>
          </a:p>
          <a:p>
            <a:pPr algn="just">
              <a:buFont typeface="Arial" pitchFamily="34" charset="0"/>
              <a:buChar char="•"/>
            </a:pPr>
            <a:r>
              <a:rPr lang="en-GB" dirty="0" smtClean="0">
                <a:solidFill>
                  <a:schemeClr val="tx1"/>
                </a:solidFill>
                <a:latin typeface="Times New Roman" pitchFamily="18" charset="0"/>
                <a:cs typeface="Times New Roman" pitchFamily="18" charset="0"/>
              </a:rPr>
              <a:t>The vertical angle should also be read from each end. Lefts and rights and ups and downs are read at necessary distances along the string. </a:t>
            </a:r>
          </a:p>
          <a:p>
            <a:pPr algn="just">
              <a:buFont typeface="Arial" pitchFamily="34" charset="0"/>
              <a:buChar char="•"/>
            </a:pPr>
            <a:r>
              <a:rPr lang="en-GB" dirty="0" smtClean="0">
                <a:solidFill>
                  <a:schemeClr val="tx1"/>
                </a:solidFill>
                <a:latin typeface="Times New Roman" pitchFamily="18" charset="0"/>
                <a:cs typeface="Times New Roman" pitchFamily="18" charset="0"/>
              </a:rPr>
              <a:t>This survey is usually conducted to give the </a:t>
            </a:r>
            <a:r>
              <a:rPr lang="en-GB" dirty="0" err="1" smtClean="0">
                <a:solidFill>
                  <a:schemeClr val="tx1"/>
                </a:solidFill>
                <a:latin typeface="Times New Roman" pitchFamily="18" charset="0"/>
                <a:cs typeface="Times New Roman" pitchFamily="18" charset="0"/>
              </a:rPr>
              <a:t>stope</a:t>
            </a:r>
            <a:r>
              <a:rPr lang="en-GB" dirty="0" smtClean="0">
                <a:solidFill>
                  <a:schemeClr val="tx1"/>
                </a:solidFill>
                <a:latin typeface="Times New Roman" pitchFamily="18" charset="0"/>
                <a:cs typeface="Times New Roman" pitchFamily="18" charset="0"/>
              </a:rPr>
              <a:t> boundary and the back of the ore, and the tonnage is computed on the basis of unbroken ore. The field data are plotted on the map by protractor. </a:t>
            </a:r>
          </a:p>
          <a:p>
            <a:pPr algn="just">
              <a:buFont typeface="Arial" pitchFamily="34" charset="0"/>
              <a:buChar char="•"/>
            </a:pPr>
            <a:endParaRPr lang="en-GB" sz="2800" u="sng"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a:p>
        </p:txBody>
      </p:sp>
      <p:pic>
        <p:nvPicPr>
          <p:cNvPr id="3074" name="Picture 2"/>
          <p:cNvPicPr>
            <a:picLocks noChangeAspect="1" noChangeArrowheads="1"/>
          </p:cNvPicPr>
          <p:nvPr/>
        </p:nvPicPr>
        <p:blipFill>
          <a:blip r:embed="rId2"/>
          <a:srcRect/>
          <a:stretch>
            <a:fillRect/>
          </a:stretch>
        </p:blipFill>
        <p:spPr bwMode="auto">
          <a:xfrm>
            <a:off x="571472" y="214290"/>
            <a:ext cx="8001056" cy="63579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28596" y="285728"/>
            <a:ext cx="8358246" cy="6215106"/>
          </a:xfrm>
        </p:spPr>
        <p:txBody>
          <a:bodyPr/>
          <a:lstStyle/>
          <a:p>
            <a:endParaRPr lang="en-GB" dirty="0"/>
          </a:p>
        </p:txBody>
      </p:sp>
      <p:pic>
        <p:nvPicPr>
          <p:cNvPr id="4" name="Picture 3" descr="10282299.jpg"/>
          <p:cNvPicPr>
            <a:picLocks noChangeAspect="1"/>
          </p:cNvPicPr>
          <p:nvPr/>
        </p:nvPicPr>
        <p:blipFill>
          <a:blip r:embed="rId2"/>
          <a:stretch>
            <a:fillRect/>
          </a:stretch>
        </p:blipFill>
        <p:spPr>
          <a:xfrm>
            <a:off x="2071670" y="0"/>
            <a:ext cx="5095875" cy="3371850"/>
          </a:xfrm>
          <a:prstGeom prst="rect">
            <a:avLst/>
          </a:prstGeom>
        </p:spPr>
      </p:pic>
      <p:pic>
        <p:nvPicPr>
          <p:cNvPr id="5" name="Picture 4" descr="brass-hanging-compass-250x250.jpg"/>
          <p:cNvPicPr>
            <a:picLocks noChangeAspect="1"/>
          </p:cNvPicPr>
          <p:nvPr/>
        </p:nvPicPr>
        <p:blipFill>
          <a:blip r:embed="rId3"/>
          <a:stretch>
            <a:fillRect/>
          </a:stretch>
        </p:blipFill>
        <p:spPr>
          <a:xfrm>
            <a:off x="2786050" y="3571876"/>
            <a:ext cx="3259282" cy="3286124"/>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953</TotalTime>
  <Words>885</Words>
  <Application>Microsoft Office PowerPoint</Application>
  <PresentationFormat>On-screen Show (4:3)</PresentationFormat>
  <Paragraphs>55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www.MINEPORTAL.in</vt:lpstr>
      <vt:lpstr>Determination of Volume and Tonnage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Tarun Verma</dc:creator>
  <cp:lastModifiedBy>ranjan kumar</cp:lastModifiedBy>
  <cp:revision>20</cp:revision>
  <dcterms:created xsi:type="dcterms:W3CDTF">2012-10-30T04:34:33Z</dcterms:created>
  <dcterms:modified xsi:type="dcterms:W3CDTF">2018-09-21T13:22:19Z</dcterms:modified>
</cp:coreProperties>
</file>