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460375"/>
          </a:xfrm>
        </p:spPr>
        <p:txBody>
          <a:bodyPr>
            <a:noAutofit/>
          </a:bodyPr>
          <a:lstStyle/>
          <a:p>
            <a:r>
              <a:rPr lang="en-US" sz="2800" b="1" dirty="0" smtClean="0"/>
              <a:t>Global Positioning System (GPS)</a:t>
            </a:r>
            <a:endParaRPr lang="en-GB" sz="2800" b="1" dirty="0"/>
          </a:p>
        </p:txBody>
      </p:sp>
      <p:sp>
        <p:nvSpPr>
          <p:cNvPr id="3" name="Subtitle 2"/>
          <p:cNvSpPr>
            <a:spLocks noGrp="1"/>
          </p:cNvSpPr>
          <p:nvPr>
            <p:ph type="subTitle" idx="1"/>
          </p:nvPr>
        </p:nvSpPr>
        <p:spPr>
          <a:xfrm>
            <a:off x="228600" y="533400"/>
            <a:ext cx="8686800" cy="6096000"/>
          </a:xfrm>
        </p:spPr>
        <p:txBody>
          <a:bodyPr>
            <a:normAutofit fontScale="85000" lnSpcReduction="20000"/>
          </a:bodyPr>
          <a:lstStyle/>
          <a:p>
            <a:pPr algn="just">
              <a:buFont typeface="Wingdings" pitchFamily="2" charset="2"/>
              <a:buChar char="q"/>
            </a:pPr>
            <a:r>
              <a:rPr lang="en-GB" sz="2100" dirty="0" smtClean="0">
                <a:solidFill>
                  <a:schemeClr val="tx1"/>
                </a:solidFill>
              </a:rPr>
              <a:t>The concept of satellite position fixing commenced with the launch of the first Sputnik satellite by the USSR in October 1957.</a:t>
            </a:r>
          </a:p>
          <a:p>
            <a:pPr algn="just">
              <a:buFont typeface="Wingdings" pitchFamily="2" charset="2"/>
              <a:buChar char="q"/>
            </a:pPr>
            <a:r>
              <a:rPr lang="en-GB" sz="2100" dirty="0" smtClean="0">
                <a:solidFill>
                  <a:schemeClr val="tx1"/>
                </a:solidFill>
              </a:rPr>
              <a:t> This was rapidly followed by the development of the Navy Navigation Satellite System (NNSS) by the US Navy referred as the </a:t>
            </a:r>
            <a:r>
              <a:rPr lang="en-GB" sz="2100" b="1" i="1" dirty="0" smtClean="0">
                <a:solidFill>
                  <a:schemeClr val="tx1"/>
                </a:solidFill>
              </a:rPr>
              <a:t>Transit system</a:t>
            </a:r>
            <a:r>
              <a:rPr lang="en-GB" sz="2100" dirty="0" smtClean="0">
                <a:solidFill>
                  <a:schemeClr val="tx1"/>
                </a:solidFill>
              </a:rPr>
              <a:t>.</a:t>
            </a:r>
          </a:p>
          <a:p>
            <a:pPr algn="just">
              <a:buFont typeface="Wingdings" pitchFamily="2" charset="2"/>
              <a:buChar char="q"/>
            </a:pPr>
            <a:r>
              <a:rPr lang="en-GB" sz="2100" dirty="0" smtClean="0">
                <a:solidFill>
                  <a:schemeClr val="tx1"/>
                </a:solidFill>
              </a:rPr>
              <a:t>In 1973, the US Department of </a:t>
            </a:r>
            <a:r>
              <a:rPr lang="en-GB" sz="2100" dirty="0" err="1" smtClean="0">
                <a:solidFill>
                  <a:schemeClr val="tx1"/>
                </a:solidFill>
              </a:rPr>
              <a:t>Defense</a:t>
            </a:r>
            <a:r>
              <a:rPr lang="en-GB" sz="2100" dirty="0" smtClean="0">
                <a:solidFill>
                  <a:schemeClr val="tx1"/>
                </a:solidFill>
              </a:rPr>
              <a:t> (</a:t>
            </a:r>
            <a:r>
              <a:rPr lang="en-GB" sz="2100" dirty="0" err="1" smtClean="0">
                <a:solidFill>
                  <a:schemeClr val="tx1"/>
                </a:solidFill>
              </a:rPr>
              <a:t>DoD</a:t>
            </a:r>
            <a:r>
              <a:rPr lang="en-GB" sz="2100" dirty="0" smtClean="0">
                <a:solidFill>
                  <a:schemeClr val="tx1"/>
                </a:solidFill>
              </a:rPr>
              <a:t>) commenced the development of NAVSTAR (Navigation System with Time and Ranging) Global Positioning System (GPS), and the first satellites were launched in 1978.</a:t>
            </a:r>
          </a:p>
          <a:p>
            <a:pPr algn="just">
              <a:buFont typeface="Wingdings" pitchFamily="2" charset="2"/>
              <a:buChar char="q"/>
            </a:pPr>
            <a:r>
              <a:rPr lang="en-GB" sz="2100" dirty="0" smtClean="0">
                <a:solidFill>
                  <a:schemeClr val="tx1"/>
                </a:solidFill>
              </a:rPr>
              <a:t>The accuracies that may be obtained from the system depend on the degree of access available to the user, the sophistication of his/her receiver hardware and data processing software, and degree of mobility during signal reception.</a:t>
            </a:r>
          </a:p>
          <a:p>
            <a:pPr algn="just">
              <a:buFont typeface="Wingdings" pitchFamily="2" charset="2"/>
              <a:buChar char="q"/>
            </a:pPr>
            <a:r>
              <a:rPr lang="en-GB" sz="2100" dirty="0" smtClean="0">
                <a:solidFill>
                  <a:schemeClr val="tx1"/>
                </a:solidFill>
              </a:rPr>
              <a:t>The GPS navigation system relies on satellites that continuously broadcast their own position in space and in this the satellites may be thought of as no more than control stations in space. </a:t>
            </a:r>
          </a:p>
          <a:p>
            <a:pPr algn="just">
              <a:buFont typeface="Wingdings" pitchFamily="2" charset="2"/>
              <a:buChar char="q"/>
            </a:pPr>
            <a:r>
              <a:rPr lang="en-GB" sz="2100" dirty="0" smtClean="0">
                <a:solidFill>
                  <a:schemeClr val="tx1"/>
                </a:solidFill>
              </a:rPr>
              <a:t>Theoretically, a user who has a clock, perfectly synchronized to the GPS time system, is able to observe the time delay of a GPS signal from its own time of transmission at the satellite, to its time of detection at the user’s equipment. </a:t>
            </a:r>
          </a:p>
          <a:p>
            <a:pPr algn="just">
              <a:buFont typeface="Wingdings" pitchFamily="2" charset="2"/>
              <a:buChar char="q"/>
            </a:pPr>
            <a:r>
              <a:rPr lang="en-GB" sz="2100" dirty="0" smtClean="0">
                <a:solidFill>
                  <a:schemeClr val="tx1"/>
                </a:solidFill>
              </a:rPr>
              <a:t>The time delay, multiplied by the mean speed of light, along the path of the transmission from the satellite to the user equipment, will give the range from the satellite at its known position, to the user.</a:t>
            </a:r>
          </a:p>
          <a:p>
            <a:pPr algn="just">
              <a:buFont typeface="Wingdings" pitchFamily="2" charset="2"/>
              <a:buChar char="q"/>
            </a:pPr>
            <a:r>
              <a:rPr lang="en-GB" sz="2100" dirty="0" smtClean="0">
                <a:solidFill>
                  <a:schemeClr val="tx1"/>
                </a:solidFill>
              </a:rPr>
              <a:t> If three such ranges are observed simultaneously, there is sufficient information to compute the user’s position in three-dimensional space, rather in the manner of a three-dimensional </a:t>
            </a:r>
            <a:r>
              <a:rPr lang="en-GB" sz="2100" dirty="0" err="1" smtClean="0">
                <a:solidFill>
                  <a:schemeClr val="tx1"/>
                </a:solidFill>
              </a:rPr>
              <a:t>trilateration</a:t>
            </a:r>
            <a:r>
              <a:rPr lang="en-GB" sz="2100" dirty="0" smtClean="0">
                <a:solidFill>
                  <a:schemeClr val="tx1"/>
                </a:solidFill>
              </a:rPr>
              <a:t>. </a:t>
            </a:r>
          </a:p>
          <a:p>
            <a:pPr algn="just">
              <a:buFont typeface="Wingdings" pitchFamily="2" charset="2"/>
              <a:buChar char="q"/>
            </a:pPr>
            <a:r>
              <a:rPr lang="en-GB" sz="2100" dirty="0" smtClean="0">
                <a:solidFill>
                  <a:schemeClr val="tx1"/>
                </a:solidFill>
              </a:rPr>
              <a:t>The false assumption in all this is that the user’s receiver clock is perfectly synchronized with the satellite clocks.</a:t>
            </a:r>
          </a:p>
          <a:p>
            <a:pPr algn="just">
              <a:buFont typeface="Wingdings" pitchFamily="2" charset="2"/>
              <a:buChar char="§"/>
            </a:pPr>
            <a:endParaRPr lang="en-GB" sz="2100" dirty="0" smtClean="0">
              <a:solidFill>
                <a:schemeClr val="tx1"/>
              </a:solidFill>
            </a:endParaRPr>
          </a:p>
          <a:p>
            <a:pPr algn="just"/>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00800"/>
          </a:xfrm>
        </p:spPr>
        <p:txBody>
          <a:bodyPr>
            <a:normAutofit/>
          </a:bodyPr>
          <a:lstStyle/>
          <a:p>
            <a:pPr algn="just">
              <a:buFont typeface="Wingdings" pitchFamily="2" charset="2"/>
              <a:buChar char="q"/>
            </a:pPr>
            <a:r>
              <a:rPr lang="en-GB" sz="1800" dirty="0" smtClean="0">
                <a:solidFill>
                  <a:schemeClr val="tx1"/>
                </a:solidFill>
              </a:rPr>
              <a:t>In practice, although the satellite clocks are almost perfectly synchronized to the GPS time system, the user clock will have an error or offset. </a:t>
            </a:r>
          </a:p>
          <a:p>
            <a:pPr algn="just">
              <a:buFont typeface="Wingdings" pitchFamily="2" charset="2"/>
              <a:buChar char="q"/>
            </a:pPr>
            <a:r>
              <a:rPr lang="en-GB" sz="1800" dirty="0" smtClean="0">
                <a:solidFill>
                  <a:schemeClr val="tx1"/>
                </a:solidFill>
              </a:rPr>
              <a:t>So the user is not directly able to measure the range to a particular satellite, but only the ‘pseudo-range’, i.e. the actual range with an unknown, but instantaneously fixed offset. This is the clock error times the speed of light. </a:t>
            </a:r>
          </a:p>
          <a:p>
            <a:pPr algn="just">
              <a:buFont typeface="Wingdings" pitchFamily="2" charset="2"/>
              <a:buChar char="q"/>
            </a:pPr>
            <a:r>
              <a:rPr lang="en-GB" sz="1800" dirty="0" smtClean="0">
                <a:solidFill>
                  <a:schemeClr val="tx1"/>
                </a:solidFill>
              </a:rPr>
              <a:t>There are four unknown parameters to be solved for in the navigation solution, the three coordinates of user position and the receiver clock offset. </a:t>
            </a:r>
          </a:p>
          <a:p>
            <a:pPr algn="just">
              <a:buFont typeface="Wingdings" pitchFamily="2" charset="2"/>
              <a:buChar char="q"/>
            </a:pPr>
            <a:r>
              <a:rPr lang="en-GB" sz="1800" dirty="0" smtClean="0">
                <a:solidFill>
                  <a:schemeClr val="tx1"/>
                </a:solidFill>
              </a:rPr>
              <a:t>A four parameter solution therefore requires simultaneous observations to four satellites. At least four satellites must be visible at all times, to any observer, wherever he/she may be on or above the surface of the Earth.</a:t>
            </a:r>
          </a:p>
          <a:p>
            <a:pPr algn="just">
              <a:buFont typeface="Wingdings" pitchFamily="2" charset="2"/>
              <a:buChar char="q"/>
            </a:pPr>
            <a:r>
              <a:rPr lang="en-GB" sz="1800" dirty="0" smtClean="0">
                <a:solidFill>
                  <a:schemeClr val="tx1"/>
                </a:solidFill>
              </a:rPr>
              <a:t>Not only must at least four satellites be visible but also they, or the best four if there are more, must be in a good geometric arrangement with respect to the user.</a:t>
            </a:r>
          </a:p>
          <a:p>
            <a:pPr algn="just"/>
            <a:endParaRPr lang="en-GB" sz="2400" i="1" dirty="0" smtClean="0">
              <a:solidFill>
                <a:schemeClr val="tx1"/>
              </a:solidFill>
            </a:endParaRPr>
          </a:p>
          <a:p>
            <a:pPr algn="just"/>
            <a:r>
              <a:rPr lang="en-GB" sz="2400" b="1" i="1" u="sng" dirty="0" smtClean="0">
                <a:solidFill>
                  <a:schemeClr val="tx1"/>
                </a:solidFill>
                <a:latin typeface="Baskerville Old Face" pitchFamily="18" charset="0"/>
              </a:rPr>
              <a:t>GPS SEGMENTS</a:t>
            </a:r>
          </a:p>
          <a:p>
            <a:pPr algn="just"/>
            <a:r>
              <a:rPr lang="en-GB" sz="1800" dirty="0" smtClean="0">
                <a:solidFill>
                  <a:schemeClr val="tx1"/>
                </a:solidFill>
              </a:rPr>
              <a:t>The GPS system can be broadly divided into three segments: </a:t>
            </a:r>
          </a:p>
          <a:p>
            <a:pPr algn="just"/>
            <a:r>
              <a:rPr lang="en-GB" sz="1800" b="1" i="1" dirty="0" smtClean="0">
                <a:solidFill>
                  <a:schemeClr val="tx1"/>
                </a:solidFill>
              </a:rPr>
              <a:t>(</a:t>
            </a:r>
            <a:r>
              <a:rPr lang="en-GB" sz="1800" b="1" i="1" dirty="0" err="1" smtClean="0">
                <a:solidFill>
                  <a:schemeClr val="tx1"/>
                </a:solidFill>
              </a:rPr>
              <a:t>i</a:t>
            </a:r>
            <a:r>
              <a:rPr lang="en-GB" sz="1800" b="1" i="1" dirty="0" smtClean="0">
                <a:solidFill>
                  <a:schemeClr val="tx1"/>
                </a:solidFill>
              </a:rPr>
              <a:t>) The space segment, </a:t>
            </a:r>
          </a:p>
          <a:p>
            <a:pPr algn="just"/>
            <a:r>
              <a:rPr lang="en-GB" sz="1800" b="1" i="1" dirty="0" smtClean="0">
                <a:solidFill>
                  <a:schemeClr val="tx1"/>
                </a:solidFill>
              </a:rPr>
              <a:t>(ii) The control segment and</a:t>
            </a:r>
          </a:p>
          <a:p>
            <a:pPr algn="just"/>
            <a:r>
              <a:rPr lang="en-GB" sz="1800" b="1" i="1" dirty="0" smtClean="0">
                <a:solidFill>
                  <a:schemeClr val="tx1"/>
                </a:solidFill>
              </a:rPr>
              <a:t>(iii) the user segment.</a:t>
            </a:r>
          </a:p>
          <a:p>
            <a:pPr algn="just"/>
            <a:endParaRPr lang="en-GB" sz="2400" i="1" dirty="0" smtClean="0">
              <a:solidFill>
                <a:schemeClr val="tx1"/>
              </a:solidFill>
            </a:endParaRPr>
          </a:p>
          <a:p>
            <a:pPr algn="just"/>
            <a:endParaRPr lang="en-GB" sz="1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534400" cy="6553200"/>
          </a:xfrm>
        </p:spPr>
        <p:txBody>
          <a:bodyPr>
            <a:normAutofit lnSpcReduction="10000"/>
          </a:bodyPr>
          <a:lstStyle/>
          <a:p>
            <a:pPr algn="just"/>
            <a:r>
              <a:rPr lang="en-US" sz="2000" b="1" u="sng" dirty="0" smtClean="0">
                <a:solidFill>
                  <a:schemeClr val="tx1"/>
                </a:solidFill>
                <a:latin typeface="Times New Roman" pitchFamily="18" charset="0"/>
                <a:cs typeface="Times New Roman" pitchFamily="18" charset="0"/>
              </a:rPr>
              <a:t>The Space segment</a:t>
            </a:r>
            <a:endParaRPr lang="en-GB" sz="2000" b="1" u="sng" dirty="0" smtClean="0">
              <a:solidFill>
                <a:schemeClr val="tx1"/>
              </a:solidFill>
              <a:latin typeface="Times New Roman" pitchFamily="18" charset="0"/>
              <a:cs typeface="Times New Roman" pitchFamily="18" charset="0"/>
            </a:endParaRPr>
          </a:p>
          <a:p>
            <a:pPr algn="just">
              <a:buFont typeface="Wingdings" pitchFamily="2" charset="2"/>
              <a:buChar char="q"/>
            </a:pPr>
            <a:r>
              <a:rPr lang="en-GB" sz="1800" dirty="0" smtClean="0">
                <a:solidFill>
                  <a:schemeClr val="tx1"/>
                </a:solidFill>
              </a:rPr>
              <a:t>The space segment is composed of satellites. The constellation consists of 27 satellites including spares. </a:t>
            </a:r>
          </a:p>
          <a:p>
            <a:pPr algn="just">
              <a:buFont typeface="Wingdings" pitchFamily="2" charset="2"/>
              <a:buChar char="q"/>
            </a:pPr>
            <a:r>
              <a:rPr lang="en-GB" sz="1800" dirty="0" smtClean="0">
                <a:solidFill>
                  <a:schemeClr val="tx1"/>
                </a:solidFill>
              </a:rPr>
              <a:t>The satellites are in almost circular orbits, at a height of 20,200 km above the Earth or about three times the radius of the Earth and with orbit times of just under 12 hours.</a:t>
            </a:r>
          </a:p>
          <a:p>
            <a:pPr algn="just">
              <a:buFont typeface="Wingdings" pitchFamily="2" charset="2"/>
              <a:buChar char="q"/>
            </a:pPr>
            <a:r>
              <a:rPr lang="en-GB" sz="1800" dirty="0" smtClean="0">
                <a:solidFill>
                  <a:schemeClr val="tx1"/>
                </a:solidFill>
              </a:rPr>
              <a:t>The six orbital planes are equally spaced, and are </a:t>
            </a:r>
          </a:p>
          <a:p>
            <a:pPr algn="just"/>
            <a:r>
              <a:rPr lang="en-GB" sz="1800" dirty="0" smtClean="0">
                <a:solidFill>
                  <a:schemeClr val="tx1"/>
                </a:solidFill>
              </a:rPr>
              <a:t>inclined at 55° to the equator. </a:t>
            </a:r>
          </a:p>
          <a:p>
            <a:pPr algn="just">
              <a:buFont typeface="Wingdings" pitchFamily="2" charset="2"/>
              <a:buChar char="q"/>
            </a:pPr>
            <a:r>
              <a:rPr lang="en-GB" sz="1800" dirty="0" smtClean="0">
                <a:solidFill>
                  <a:schemeClr val="tx1"/>
                </a:solidFill>
              </a:rPr>
              <a:t>Individual satellites may appear for up to five hours </a:t>
            </a:r>
          </a:p>
          <a:p>
            <a:pPr algn="just"/>
            <a:r>
              <a:rPr lang="en-GB" sz="1800" dirty="0" smtClean="0">
                <a:solidFill>
                  <a:schemeClr val="tx1"/>
                </a:solidFill>
              </a:rPr>
              <a:t>above the horizon. </a:t>
            </a:r>
          </a:p>
          <a:p>
            <a:pPr algn="just">
              <a:buFont typeface="Wingdings" pitchFamily="2" charset="2"/>
              <a:buChar char="q"/>
            </a:pPr>
            <a:r>
              <a:rPr lang="en-GB" sz="1800" dirty="0" smtClean="0">
                <a:solidFill>
                  <a:schemeClr val="tx1"/>
                </a:solidFill>
              </a:rPr>
              <a:t>The system has been designed so that at least four satellites will always be in view at least 15° above the horizon.</a:t>
            </a: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endParaRPr lang="en-GB" sz="1400" b="1" i="1" dirty="0" smtClean="0">
              <a:solidFill>
                <a:schemeClr val="tx1"/>
              </a:solidFill>
            </a:endParaRPr>
          </a:p>
          <a:p>
            <a:endParaRPr lang="en-GB" sz="1400" b="1" i="1" dirty="0" smtClean="0">
              <a:solidFill>
                <a:schemeClr val="tx1"/>
              </a:solidFill>
            </a:endParaRPr>
          </a:p>
          <a:p>
            <a:endParaRPr lang="en-GB" sz="1400" b="1" i="1" dirty="0" smtClean="0">
              <a:solidFill>
                <a:schemeClr val="tx1"/>
              </a:solidFill>
            </a:endParaRPr>
          </a:p>
          <a:p>
            <a:r>
              <a:rPr lang="en-GB" sz="1400" b="1" i="1" dirty="0" smtClean="0">
                <a:solidFill>
                  <a:schemeClr val="tx1"/>
                </a:solidFill>
              </a:rPr>
              <a:t>The original planned GPS constellation: 24 satellites in 6 orbital planes, at 55 °inclination and 20, 200 km</a:t>
            </a:r>
          </a:p>
          <a:p>
            <a:r>
              <a:rPr lang="en-GB" sz="1400" b="1" i="1" dirty="0" smtClean="0">
                <a:solidFill>
                  <a:schemeClr val="tx1"/>
                </a:solidFill>
              </a:rPr>
              <a:t>altitude with 12-hour orbits (courtesy </a:t>
            </a:r>
            <a:r>
              <a:rPr lang="en-GB" sz="1400" b="1" i="1" dirty="0" err="1" smtClean="0">
                <a:solidFill>
                  <a:schemeClr val="tx1"/>
                </a:solidFill>
              </a:rPr>
              <a:t>Leica</a:t>
            </a:r>
            <a:r>
              <a:rPr lang="en-GB" sz="1400" b="1" i="1" dirty="0" smtClean="0">
                <a:solidFill>
                  <a:schemeClr val="tx1"/>
                </a:solidFill>
              </a:rPr>
              <a:t> </a:t>
            </a:r>
            <a:r>
              <a:rPr lang="en-GB" sz="1400" b="1" i="1" dirty="0" err="1" smtClean="0">
                <a:solidFill>
                  <a:schemeClr val="tx1"/>
                </a:solidFill>
              </a:rPr>
              <a:t>Geosystems</a:t>
            </a:r>
            <a:r>
              <a:rPr lang="en-GB" sz="1400" b="1" i="1" dirty="0" smtClean="0">
                <a:solidFill>
                  <a:schemeClr val="tx1"/>
                </a:solidFill>
              </a:rPr>
              <a:t>)</a:t>
            </a:r>
          </a:p>
          <a:p>
            <a:pPr algn="just"/>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buFont typeface="Wingdings" pitchFamily="2" charset="2"/>
              <a:buChar char="q"/>
            </a:pPr>
            <a:endParaRPr lang="en-US" sz="1800" dirty="0" smtClean="0">
              <a:solidFill>
                <a:schemeClr val="tx1"/>
              </a:solidFill>
            </a:endParaRPr>
          </a:p>
          <a:p>
            <a:pPr algn="just"/>
            <a:endParaRPr lang="en-GB" sz="1800" dirty="0" smtClean="0">
              <a:solidFill>
                <a:schemeClr val="tx1"/>
              </a:solidFill>
            </a:endParaRPr>
          </a:p>
          <a:p>
            <a:pPr algn="just"/>
            <a:endParaRPr lang="en-GB" sz="1800" dirty="0"/>
          </a:p>
        </p:txBody>
      </p:sp>
      <p:pic>
        <p:nvPicPr>
          <p:cNvPr id="1026" name="Picture 2"/>
          <p:cNvPicPr>
            <a:picLocks noChangeAspect="1" noChangeArrowheads="1"/>
          </p:cNvPicPr>
          <p:nvPr/>
        </p:nvPicPr>
        <p:blipFill>
          <a:blip r:embed="rId2" cstate="print"/>
          <a:srcRect/>
          <a:stretch>
            <a:fillRect/>
          </a:stretch>
        </p:blipFill>
        <p:spPr bwMode="auto">
          <a:xfrm>
            <a:off x="5486400" y="1676400"/>
            <a:ext cx="3352799" cy="1219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67000" y="3637796"/>
            <a:ext cx="3048000" cy="2610604"/>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animEffect transition="in" filter="wipe(down)">
                                      <p:cBhvr>
                                        <p:cTn id="47" dur="500"/>
                                        <p:tgtEl>
                                          <p:spTgt spid="3">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9" end="19"/>
                                            </p:txEl>
                                          </p:spTgt>
                                        </p:tgtEl>
                                        <p:attrNameLst>
                                          <p:attrName>style.visibility</p:attrName>
                                        </p:attrNameLst>
                                      </p:cBhvr>
                                      <p:to>
                                        <p:strVal val="visible"/>
                                      </p:to>
                                    </p:set>
                                    <p:animEffect transition="in" filter="wipe(down)">
                                      <p:cBhvr>
                                        <p:cTn id="5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77000"/>
          </a:xfrm>
        </p:spPr>
        <p:txBody>
          <a:bodyPr>
            <a:normAutofit fontScale="55000" lnSpcReduction="20000"/>
          </a:bodyPr>
          <a:lstStyle/>
          <a:p>
            <a:pPr algn="just">
              <a:lnSpc>
                <a:spcPct val="120000"/>
              </a:lnSpc>
              <a:buFont typeface="Wingdings" pitchFamily="2" charset="2"/>
              <a:buChar char="q"/>
            </a:pPr>
            <a:r>
              <a:rPr lang="en-GB" dirty="0" smtClean="0">
                <a:solidFill>
                  <a:schemeClr val="tx1"/>
                </a:solidFill>
              </a:rPr>
              <a:t>The GPS satellites weigh, when in final orbit, approximately 850 kg. The design life of the satellites is 7.5 years but they carry 10 years’ worth of propulsion consumables. </a:t>
            </a:r>
          </a:p>
          <a:p>
            <a:pPr algn="just">
              <a:lnSpc>
                <a:spcPct val="120000"/>
              </a:lnSpc>
              <a:buFont typeface="Wingdings" pitchFamily="2" charset="2"/>
              <a:buChar char="q"/>
            </a:pPr>
            <a:r>
              <a:rPr lang="en-GB" dirty="0" smtClean="0">
                <a:solidFill>
                  <a:schemeClr val="tx1"/>
                </a:solidFill>
              </a:rPr>
              <a:t>Two sun-seeking single degree of freedom solar arrays, which together cover over 7m</a:t>
            </a:r>
            <a:r>
              <a:rPr lang="en-GB" baseline="30000" dirty="0" smtClean="0">
                <a:solidFill>
                  <a:schemeClr val="tx1"/>
                </a:solidFill>
              </a:rPr>
              <a:t>2</a:t>
            </a:r>
            <a:r>
              <a:rPr lang="en-GB" dirty="0" smtClean="0">
                <a:solidFill>
                  <a:schemeClr val="tx1"/>
                </a:solidFill>
              </a:rPr>
              <a:t> provide the electrical power. Power is retained during eclipse periods by three nickel-cadmium batteries.</a:t>
            </a:r>
          </a:p>
          <a:p>
            <a:pPr algn="just">
              <a:lnSpc>
                <a:spcPct val="120000"/>
              </a:lnSpc>
              <a:buFont typeface="Wingdings" pitchFamily="2" charset="2"/>
              <a:buChar char="q"/>
            </a:pPr>
            <a:r>
              <a:rPr lang="en-GB" dirty="0" smtClean="0">
                <a:solidFill>
                  <a:schemeClr val="tx1"/>
                </a:solidFill>
              </a:rPr>
              <a:t> Reaction wheels control the orientation and position of the satellite in space. Thermal control louvers, layered insulation and thermostatically controlled heaters control the temperature of this large satellite. </a:t>
            </a:r>
          </a:p>
          <a:p>
            <a:pPr algn="just">
              <a:lnSpc>
                <a:spcPct val="120000"/>
              </a:lnSpc>
              <a:buFont typeface="Wingdings" pitchFamily="2" charset="2"/>
              <a:buChar char="q"/>
            </a:pPr>
            <a:r>
              <a:rPr lang="en-GB" dirty="0" smtClean="0">
                <a:solidFill>
                  <a:schemeClr val="tx1"/>
                </a:solidFill>
              </a:rPr>
              <a:t>The satellite is built with a rigid body of aluminium boarded honeycomb panels. </a:t>
            </a:r>
          </a:p>
          <a:p>
            <a:pPr algn="just">
              <a:lnSpc>
                <a:spcPct val="120000"/>
              </a:lnSpc>
              <a:buFont typeface="Wingdings" pitchFamily="2" charset="2"/>
              <a:buChar char="q"/>
            </a:pPr>
            <a:r>
              <a:rPr lang="en-GB" dirty="0" smtClean="0">
                <a:solidFill>
                  <a:schemeClr val="tx1"/>
                </a:solidFill>
              </a:rPr>
              <a:t>The satellite may be ‘navigated’ to a very limited extent in space with small hydrazine jets. </a:t>
            </a:r>
          </a:p>
          <a:p>
            <a:pPr algn="just">
              <a:lnSpc>
                <a:spcPct val="120000"/>
              </a:lnSpc>
              <a:buFont typeface="Wingdings" pitchFamily="2" charset="2"/>
              <a:buChar char="q"/>
            </a:pPr>
            <a:r>
              <a:rPr lang="en-GB" dirty="0" smtClean="0">
                <a:solidFill>
                  <a:schemeClr val="tx1"/>
                </a:solidFill>
              </a:rPr>
              <a:t>There are two small trim thrusters and 20 even smaller attitude control thrusters. </a:t>
            </a:r>
          </a:p>
          <a:p>
            <a:pPr algn="just">
              <a:lnSpc>
                <a:spcPct val="120000"/>
              </a:lnSpc>
              <a:buFont typeface="Wingdings" pitchFamily="2" charset="2"/>
              <a:buChar char="q"/>
            </a:pPr>
            <a:r>
              <a:rPr lang="en-GB" dirty="0" smtClean="0">
                <a:solidFill>
                  <a:schemeClr val="tx1"/>
                </a:solidFill>
              </a:rPr>
              <a:t>Antennae transmit the satellite’s signals to the user. </a:t>
            </a:r>
          </a:p>
          <a:p>
            <a:pPr algn="just">
              <a:lnSpc>
                <a:spcPct val="120000"/>
              </a:lnSpc>
              <a:buFont typeface="Wingdings" pitchFamily="2" charset="2"/>
              <a:buChar char="q"/>
            </a:pPr>
            <a:r>
              <a:rPr lang="en-GB" dirty="0" smtClean="0">
                <a:solidFill>
                  <a:schemeClr val="tx1"/>
                </a:solidFill>
              </a:rPr>
              <a:t>Each satellite carries two rubidium and two caesium atomic clocks to ensure precise timing.</a:t>
            </a:r>
          </a:p>
          <a:p>
            <a:pPr algn="just">
              <a:lnSpc>
                <a:spcPct val="120000"/>
              </a:lnSpc>
              <a:buFont typeface="Wingdings" pitchFamily="2" charset="2"/>
              <a:buChar char="q"/>
            </a:pPr>
            <a:r>
              <a:rPr lang="en-GB" dirty="0" smtClean="0">
                <a:solidFill>
                  <a:schemeClr val="tx1"/>
                </a:solidFill>
              </a:rPr>
              <a:t>As far as the user is concerned, each GPS satellite broadcasts on two L Band carrier frequencies. </a:t>
            </a:r>
          </a:p>
          <a:p>
            <a:pPr algn="just">
              <a:lnSpc>
                <a:spcPct val="120000"/>
              </a:lnSpc>
              <a:buFont typeface="Wingdings" pitchFamily="2" charset="2"/>
              <a:buChar char="q"/>
            </a:pPr>
            <a:r>
              <a:rPr lang="en-GB" dirty="0" smtClean="0">
                <a:solidFill>
                  <a:schemeClr val="tx1"/>
                </a:solidFill>
              </a:rPr>
              <a:t>L1 = 1575.42 MHz (10.23 × 154) and L2 = 1227.6 MHz (10.23 × 120). </a:t>
            </a:r>
          </a:p>
          <a:p>
            <a:pPr algn="just">
              <a:lnSpc>
                <a:spcPct val="120000"/>
              </a:lnSpc>
              <a:buFont typeface="Wingdings" pitchFamily="2" charset="2"/>
              <a:buChar char="q"/>
            </a:pPr>
            <a:r>
              <a:rPr lang="en-GB" dirty="0" smtClean="0">
                <a:solidFill>
                  <a:schemeClr val="tx1"/>
                </a:solidFill>
              </a:rPr>
              <a:t>The carriers are phase modulated to carry two codes, known as the P code or Precise code or PPS (Precise Positioning Service) and the C/A code or Course/Acquisition code or SPS (Standard Positioning Service)</a:t>
            </a:r>
            <a:r>
              <a:rPr lang="en-GB" i="1" dirty="0" smtClean="0">
                <a:solidFill>
                  <a:schemeClr val="tx1"/>
                </a:solidFill>
              </a:rPr>
              <a:t>.</a:t>
            </a:r>
          </a:p>
          <a:p>
            <a:pPr algn="just">
              <a:lnSpc>
                <a:spcPct val="120000"/>
              </a:lnSpc>
            </a:pPr>
            <a:endParaRPr lang="en-GB" dirty="0" smtClean="0"/>
          </a:p>
          <a:p>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410200"/>
            <a:ext cx="6400800" cy="609600"/>
          </a:xfrm>
        </p:spPr>
        <p:txBody>
          <a:bodyPr>
            <a:normAutofit/>
          </a:bodyPr>
          <a:lstStyle/>
          <a:p>
            <a:r>
              <a:rPr lang="en-GB" sz="2000" b="1" dirty="0" smtClean="0">
                <a:solidFill>
                  <a:schemeClr val="tx1"/>
                </a:solidFill>
              </a:rPr>
              <a:t>GPS signal generation</a:t>
            </a:r>
          </a:p>
          <a:p>
            <a:endParaRPr lang="en-GB" dirty="0"/>
          </a:p>
        </p:txBody>
      </p:sp>
      <p:pic>
        <p:nvPicPr>
          <p:cNvPr id="2050" name="Picture 2"/>
          <p:cNvPicPr>
            <a:picLocks noChangeAspect="1" noChangeArrowheads="1"/>
          </p:cNvPicPr>
          <p:nvPr/>
        </p:nvPicPr>
        <p:blipFill>
          <a:blip r:embed="rId2"/>
          <a:srcRect/>
          <a:stretch>
            <a:fillRect/>
          </a:stretch>
        </p:blipFill>
        <p:spPr bwMode="auto">
          <a:xfrm>
            <a:off x="1905000" y="609600"/>
            <a:ext cx="5029200"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77000"/>
          </a:xfrm>
        </p:spPr>
        <p:txBody>
          <a:bodyPr>
            <a:noAutofit/>
          </a:bodyPr>
          <a:lstStyle/>
          <a:p>
            <a:pPr algn="just">
              <a:buFont typeface="Wingdings" pitchFamily="2" charset="2"/>
              <a:buChar char="q"/>
            </a:pPr>
            <a:r>
              <a:rPr lang="en-GB" sz="1800" dirty="0" smtClean="0">
                <a:solidFill>
                  <a:schemeClr val="tx1"/>
                </a:solidFill>
              </a:rPr>
              <a:t>The C/A code has a ‘chipping rate’, which is a rate of phase modulation, of 1.023 × 10</a:t>
            </a:r>
            <a:r>
              <a:rPr lang="en-GB" sz="1800" baseline="30000" dirty="0" smtClean="0">
                <a:solidFill>
                  <a:schemeClr val="tx1"/>
                </a:solidFill>
              </a:rPr>
              <a:t>6</a:t>
            </a:r>
            <a:r>
              <a:rPr lang="en-GB" sz="1800" dirty="0" smtClean="0">
                <a:solidFill>
                  <a:schemeClr val="tx1"/>
                </a:solidFill>
              </a:rPr>
              <a:t> bits/sec and the code repeats every millisecond. This means that the sequence that makes up the C/A code is only 1023 bits long. Multiplied by the speed of light, each bit is then 293 m long and the whole code about 300 km. </a:t>
            </a:r>
          </a:p>
          <a:p>
            <a:pPr algn="just">
              <a:buFont typeface="Wingdings" pitchFamily="2" charset="2"/>
              <a:buChar char="q"/>
            </a:pPr>
            <a:r>
              <a:rPr lang="en-GB" sz="1800" dirty="0" smtClean="0">
                <a:solidFill>
                  <a:schemeClr val="tx1"/>
                </a:solidFill>
              </a:rPr>
              <a:t>By contrast, the P code chips at 10.23 × 10</a:t>
            </a:r>
            <a:r>
              <a:rPr lang="en-GB" sz="1800" baseline="30000" dirty="0" smtClean="0">
                <a:solidFill>
                  <a:schemeClr val="tx1"/>
                </a:solidFill>
              </a:rPr>
              <a:t>6</a:t>
            </a:r>
            <a:r>
              <a:rPr lang="en-GB" sz="1800" dirty="0" smtClean="0">
                <a:solidFill>
                  <a:schemeClr val="tx1"/>
                </a:solidFill>
              </a:rPr>
              <a:t> bits/sec and repeats every 267 days although each satellite only uses a seven-day segment of the whole code. The P code is thus about 2.4 × 10</a:t>
            </a:r>
            <a:r>
              <a:rPr lang="en-GB" sz="1800" baseline="30000" dirty="0" smtClean="0">
                <a:solidFill>
                  <a:schemeClr val="tx1"/>
                </a:solidFill>
              </a:rPr>
              <a:t>14</a:t>
            </a:r>
            <a:r>
              <a:rPr lang="en-GB" sz="1800" dirty="0" smtClean="0">
                <a:solidFill>
                  <a:schemeClr val="tx1"/>
                </a:solidFill>
              </a:rPr>
              <a:t> bits long. </a:t>
            </a:r>
          </a:p>
          <a:p>
            <a:pPr algn="just">
              <a:buFont typeface="Wingdings" pitchFamily="2" charset="2"/>
              <a:buChar char="q"/>
            </a:pPr>
            <a:r>
              <a:rPr lang="en-GB" sz="1800" dirty="0" smtClean="0">
                <a:solidFill>
                  <a:schemeClr val="tx1"/>
                </a:solidFill>
              </a:rPr>
              <a:t>Without prior knowledge of its structure, the P code will appear as Pseudo Random Noise (PRN). This means that it is relatively easy for the user’s equipment to obtain lock onto the C/A code, since it is short, simple and repeats 1000 times a second.</a:t>
            </a:r>
          </a:p>
          <a:p>
            <a:pPr algn="just">
              <a:buFont typeface="Wingdings" pitchFamily="2" charset="2"/>
              <a:buChar char="q"/>
            </a:pPr>
            <a:r>
              <a:rPr lang="en-GB" sz="1800" dirty="0" smtClean="0">
                <a:solidFill>
                  <a:schemeClr val="tx1"/>
                </a:solidFill>
              </a:rPr>
              <a:t>Without knowledge of the P code, it is impossible in practice to obtain lock because the P code is so long and complex. </a:t>
            </a:r>
          </a:p>
          <a:p>
            <a:pPr algn="just">
              <a:buFont typeface="Wingdings" pitchFamily="2" charset="2"/>
              <a:buChar char="q"/>
            </a:pPr>
            <a:r>
              <a:rPr lang="en-GB" sz="1800" dirty="0" smtClean="0">
                <a:solidFill>
                  <a:schemeClr val="tx1"/>
                </a:solidFill>
              </a:rPr>
              <a:t>This is the key to selective access to the GPS system. Only those users approved by the US </a:t>
            </a:r>
            <a:r>
              <a:rPr lang="en-GB" sz="1800" dirty="0" err="1" smtClean="0">
                <a:solidFill>
                  <a:schemeClr val="tx1"/>
                </a:solidFill>
              </a:rPr>
              <a:t>DoD</a:t>
            </a:r>
            <a:r>
              <a:rPr lang="en-GB" sz="1800" dirty="0" smtClean="0">
                <a:solidFill>
                  <a:schemeClr val="tx1"/>
                </a:solidFill>
              </a:rPr>
              <a:t> will be able to use the P code.</a:t>
            </a:r>
          </a:p>
          <a:p>
            <a:pPr algn="just">
              <a:buFont typeface="Wingdings" pitchFamily="2" charset="2"/>
              <a:buChar char="q"/>
            </a:pPr>
            <a:r>
              <a:rPr lang="en-GB" sz="1800" dirty="0" smtClean="0">
                <a:solidFill>
                  <a:schemeClr val="tx1"/>
                </a:solidFill>
              </a:rPr>
              <a:t> A 50 Hz data stream that contains the following information further modulates each code:</a:t>
            </a:r>
          </a:p>
          <a:p>
            <a:pPr algn="just">
              <a:buFont typeface="Wingdings" pitchFamily="2" charset="2"/>
              <a:buChar char="Ø"/>
            </a:pPr>
            <a:r>
              <a:rPr lang="en-GB" sz="1800" dirty="0" smtClean="0">
                <a:solidFill>
                  <a:schemeClr val="tx1"/>
                </a:solidFill>
              </a:rPr>
              <a:t>The satellite ephemeris, i.e. its position in space with respect to time</a:t>
            </a:r>
          </a:p>
          <a:p>
            <a:pPr algn="just">
              <a:buFont typeface="Wingdings" pitchFamily="2" charset="2"/>
              <a:buChar char="Ø"/>
            </a:pPr>
            <a:r>
              <a:rPr lang="en-GB" sz="1800" dirty="0" smtClean="0">
                <a:solidFill>
                  <a:schemeClr val="tx1"/>
                </a:solidFill>
              </a:rPr>
              <a:t>Parameters for computing corrections to the satellite clock</a:t>
            </a:r>
          </a:p>
          <a:p>
            <a:pPr algn="just">
              <a:buFont typeface="Wingdings" pitchFamily="2" charset="2"/>
              <a:buChar char="Ø"/>
            </a:pPr>
            <a:r>
              <a:rPr lang="en-GB" sz="1800" dirty="0" smtClean="0">
                <a:solidFill>
                  <a:schemeClr val="tx1"/>
                </a:solidFill>
              </a:rPr>
              <a:t>The Hand </a:t>
            </a:r>
            <a:r>
              <a:rPr lang="en-GB" sz="1800" dirty="0" err="1" smtClean="0">
                <a:solidFill>
                  <a:schemeClr val="tx1"/>
                </a:solidFill>
              </a:rPr>
              <a:t>OverWord</a:t>
            </a:r>
            <a:r>
              <a:rPr lang="en-GB" sz="1800" dirty="0" smtClean="0">
                <a:solidFill>
                  <a:schemeClr val="tx1"/>
                </a:solidFill>
              </a:rPr>
              <a:t> (HOW) for time synchronization that allows the user with access to the P code to transfer from the C/A to P code</a:t>
            </a:r>
          </a:p>
          <a:p>
            <a:pPr algn="just">
              <a:buFont typeface="Wingdings" pitchFamily="2" charset="2"/>
              <a:buChar char="Ø"/>
            </a:pPr>
            <a:r>
              <a:rPr lang="en-GB" sz="1800" dirty="0" smtClean="0">
                <a:solidFill>
                  <a:schemeClr val="tx1"/>
                </a:solidFill>
              </a:rPr>
              <a:t>Information on other satellites of the constellation, including status and ephemerides</a:t>
            </a:r>
          </a:p>
          <a:p>
            <a:pPr algn="just">
              <a:buFont typeface="Arial" pitchFamily="34" charset="0"/>
              <a:buChar char="•"/>
            </a:pPr>
            <a:endParaRPr lang="en-GB" sz="1800" dirty="0" smtClean="0">
              <a:solidFill>
                <a:schemeClr val="tx1"/>
              </a:solidFill>
            </a:endParaRPr>
          </a:p>
          <a:p>
            <a:pPr algn="just"/>
            <a:endParaRPr lang="en-GB" sz="1800" dirty="0" smtClean="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0"/>
            <a:ext cx="8382000" cy="6858000"/>
          </a:xfrm>
        </p:spPr>
        <p:txBody>
          <a:bodyPr>
            <a:normAutofit fontScale="77500" lnSpcReduction="20000"/>
          </a:bodyPr>
          <a:lstStyle/>
          <a:p>
            <a:pPr algn="just"/>
            <a:r>
              <a:rPr lang="en-US" sz="2600" b="1" u="sng" dirty="0" smtClean="0">
                <a:solidFill>
                  <a:schemeClr val="tx1"/>
                </a:solidFill>
                <a:latin typeface="Times New Roman" pitchFamily="18" charset="0"/>
                <a:cs typeface="Times New Roman" pitchFamily="18" charset="0"/>
              </a:rPr>
              <a:t>The Control Segment</a:t>
            </a:r>
            <a:endParaRPr lang="en-GB" sz="2600" b="1" u="sng" dirty="0" smtClean="0">
              <a:solidFill>
                <a:schemeClr val="tx1"/>
              </a:solidFill>
              <a:latin typeface="Times New Roman" pitchFamily="18" charset="0"/>
              <a:cs typeface="Times New Roman" pitchFamily="18" charset="0"/>
            </a:endParaRPr>
          </a:p>
          <a:p>
            <a:pPr algn="just"/>
            <a:r>
              <a:rPr lang="en-GB" sz="1800" dirty="0" smtClean="0">
                <a:solidFill>
                  <a:schemeClr val="tx1"/>
                </a:solidFill>
              </a:rPr>
              <a:t>	</a:t>
            </a:r>
            <a:r>
              <a:rPr lang="en-GB" sz="2300" dirty="0" smtClean="0">
                <a:solidFill>
                  <a:schemeClr val="tx1"/>
                </a:solidFill>
              </a:rPr>
              <a:t>The satellite navigation message, which describes the satellite positions, is uploaded to the satellites by the Operational Control Segment (OCS). The OCS operates as three elements:</a:t>
            </a:r>
          </a:p>
          <a:p>
            <a:pPr algn="just"/>
            <a:r>
              <a:rPr lang="en-GB" sz="2300" dirty="0" smtClean="0">
                <a:solidFill>
                  <a:schemeClr val="tx1"/>
                </a:solidFill>
              </a:rPr>
              <a:t>• Monitor stations at Ascension Island, Diego Garcia, Kwajalein and Hawaii</a:t>
            </a:r>
          </a:p>
          <a:p>
            <a:pPr algn="just"/>
            <a:r>
              <a:rPr lang="en-GB" sz="2300" dirty="0" smtClean="0">
                <a:solidFill>
                  <a:schemeClr val="tx1"/>
                </a:solidFill>
              </a:rPr>
              <a:t>• A master control station at Colorado Springs, USA</a:t>
            </a:r>
          </a:p>
          <a:p>
            <a:pPr algn="just"/>
            <a:r>
              <a:rPr lang="en-GB" sz="2300" dirty="0" smtClean="0">
                <a:solidFill>
                  <a:schemeClr val="tx1"/>
                </a:solidFill>
              </a:rPr>
              <a:t>• An upload station at Vandenberg Air Force Base, USA</a:t>
            </a:r>
          </a:p>
          <a:p>
            <a:pPr algn="just">
              <a:buFont typeface="Wingdings" pitchFamily="2" charset="2"/>
              <a:buChar char="q"/>
            </a:pPr>
            <a:r>
              <a:rPr lang="en-GB" sz="2300" dirty="0" smtClean="0">
                <a:solidFill>
                  <a:schemeClr val="tx1"/>
                </a:solidFill>
              </a:rPr>
              <a:t>The monitor stations are remote, unmanned stations, each with a GPS receiver, a clock, meteorological sensors, data processor and communications. Their functions are to observe the broadcast satellite navigation message and the satellite clock errors and drifts.</a:t>
            </a:r>
          </a:p>
          <a:p>
            <a:pPr algn="just">
              <a:buFont typeface="Wingdings" pitchFamily="2" charset="2"/>
              <a:buChar char="q"/>
            </a:pPr>
            <a:r>
              <a:rPr lang="en-GB" sz="2300" dirty="0" smtClean="0">
                <a:solidFill>
                  <a:schemeClr val="tx1"/>
                </a:solidFill>
              </a:rPr>
              <a:t>The data is automatically gathered and processed by each monitor station and is transmitted to the master control station. </a:t>
            </a:r>
          </a:p>
          <a:p>
            <a:pPr algn="just">
              <a:buFont typeface="Wingdings" pitchFamily="2" charset="2"/>
              <a:buChar char="q"/>
            </a:pPr>
            <a:r>
              <a:rPr lang="en-GB" sz="2300" dirty="0" smtClean="0">
                <a:solidFill>
                  <a:schemeClr val="tx1"/>
                </a:solidFill>
              </a:rPr>
              <a:t>By comparing the data from the various monitor stations the master control station can compute the errors in the current navigation messages and satellite clocks, and so can compute updated navigation messages for future satellite transmission. </a:t>
            </a:r>
          </a:p>
          <a:p>
            <a:pPr algn="just">
              <a:buFont typeface="Wingdings" pitchFamily="2" charset="2"/>
              <a:buChar char="q"/>
            </a:pPr>
            <a:r>
              <a:rPr lang="en-GB" sz="2300" dirty="0" smtClean="0">
                <a:solidFill>
                  <a:schemeClr val="tx1"/>
                </a:solidFill>
              </a:rPr>
              <a:t>These navigation messages are passed to the upload station and are in turn processed for transmission to the satellites by the ground antenna. </a:t>
            </a:r>
          </a:p>
          <a:p>
            <a:pPr algn="just">
              <a:buFont typeface="Wingdings" pitchFamily="2" charset="2"/>
              <a:buChar char="q"/>
            </a:pPr>
            <a:r>
              <a:rPr lang="en-GB" sz="2300" dirty="0" smtClean="0">
                <a:solidFill>
                  <a:schemeClr val="tx1"/>
                </a:solidFill>
              </a:rPr>
              <a:t>The monitor stations then receive the updated navigation messages from the satellites and so the data transmission and processing circle is complete.</a:t>
            </a:r>
          </a:p>
          <a:p>
            <a:pPr algn="just">
              <a:buFont typeface="Wingdings" pitchFamily="2" charset="2"/>
              <a:buChar char="q"/>
            </a:pPr>
            <a:r>
              <a:rPr lang="en-GB" sz="2300" dirty="0" smtClean="0">
                <a:solidFill>
                  <a:schemeClr val="tx1"/>
                </a:solidFill>
              </a:rPr>
              <a:t>The master control station is also connected to the time standard of the US Naval Observatory in Washington, DC.</a:t>
            </a:r>
          </a:p>
          <a:p>
            <a:pPr algn="just">
              <a:buFont typeface="Wingdings" pitchFamily="2" charset="2"/>
              <a:buChar char="q"/>
            </a:pPr>
            <a:r>
              <a:rPr lang="en-GB" sz="2300" dirty="0" smtClean="0">
                <a:solidFill>
                  <a:schemeClr val="tx1"/>
                </a:solidFill>
              </a:rPr>
              <a:t> In this way, satellite time can be synchronized and data relating it to universal time transmitted. </a:t>
            </a:r>
          </a:p>
          <a:p>
            <a:pPr algn="just">
              <a:buFont typeface="Wingdings" pitchFamily="2" charset="2"/>
              <a:buChar char="q"/>
            </a:pPr>
            <a:r>
              <a:rPr lang="en-GB" sz="2300" dirty="0" smtClean="0">
                <a:solidFill>
                  <a:schemeClr val="tx1"/>
                </a:solidFill>
              </a:rPr>
              <a:t>Other data regularly updated are the parameters defining the ionosphere, to facilitate the computation of refraction corrections to the distances measured.</a:t>
            </a:r>
          </a:p>
          <a:p>
            <a:endParaRPr lang="en-GB" sz="1800" dirty="0" smtClean="0"/>
          </a:p>
          <a:p>
            <a:pPr algn="just"/>
            <a:endParaRPr lang="en-GB" sz="1800" dirty="0" smtClean="0">
              <a:solidFill>
                <a:schemeClr val="tx1"/>
              </a:solidFill>
            </a:endParaRPr>
          </a:p>
          <a:p>
            <a:endParaRPr lang="en-GB"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0"/>
            <a:ext cx="8686800" cy="6858000"/>
          </a:xfrm>
        </p:spPr>
        <p:txBody>
          <a:bodyPr/>
          <a:lstStyle/>
          <a:p>
            <a:pPr algn="just"/>
            <a:r>
              <a:rPr lang="en-US" sz="2000" b="1" u="sng" dirty="0" smtClean="0">
                <a:solidFill>
                  <a:schemeClr val="tx1"/>
                </a:solidFill>
                <a:latin typeface="Times New Roman" pitchFamily="18" charset="0"/>
                <a:cs typeface="Times New Roman" pitchFamily="18" charset="0"/>
              </a:rPr>
              <a:t>The User Segment</a:t>
            </a:r>
            <a:endParaRPr lang="en-GB" sz="2000" b="1" u="sng" dirty="0" smtClean="0">
              <a:solidFill>
                <a:schemeClr val="tx1"/>
              </a:solidFill>
              <a:latin typeface="Times New Roman" pitchFamily="18" charset="0"/>
              <a:cs typeface="Times New Roman" pitchFamily="18" charset="0"/>
            </a:endParaRPr>
          </a:p>
          <a:p>
            <a:pPr algn="just"/>
            <a:r>
              <a:rPr lang="en-GB" sz="1800" dirty="0" smtClean="0">
                <a:solidFill>
                  <a:schemeClr val="tx1"/>
                </a:solidFill>
              </a:rPr>
              <a:t>The user segment consists essentially of a portable receiver/processor with power supply and an </a:t>
            </a:r>
            <a:r>
              <a:rPr lang="en-GB" sz="1800" dirty="0" err="1" smtClean="0">
                <a:solidFill>
                  <a:schemeClr val="tx1"/>
                </a:solidFill>
              </a:rPr>
              <a:t>omnidirectional</a:t>
            </a:r>
            <a:r>
              <a:rPr lang="en-GB" sz="1800" dirty="0" smtClean="0">
                <a:solidFill>
                  <a:schemeClr val="tx1"/>
                </a:solidFill>
              </a:rPr>
              <a:t> antenna</a:t>
            </a:r>
            <a:r>
              <a:rPr lang="en-GB" sz="1800" i="1" dirty="0" smtClean="0">
                <a:solidFill>
                  <a:schemeClr val="tx1"/>
                </a:solidFill>
              </a:rPr>
              <a:t>. </a:t>
            </a:r>
          </a:p>
          <a:p>
            <a:pPr algn="just"/>
            <a:r>
              <a:rPr lang="en-GB" sz="1800" i="1" dirty="0" smtClean="0">
                <a:solidFill>
                  <a:schemeClr val="tx1"/>
                </a:solidFill>
              </a:rPr>
              <a:t>The processor </a:t>
            </a:r>
            <a:r>
              <a:rPr lang="en-GB" sz="1800" dirty="0" smtClean="0">
                <a:solidFill>
                  <a:schemeClr val="tx1"/>
                </a:solidFill>
              </a:rPr>
              <a:t>is basically a microcomputer containing all the software for processing the field data.</a:t>
            </a:r>
          </a:p>
          <a:p>
            <a:r>
              <a:rPr lang="en-US" sz="1800" b="1" dirty="0" smtClean="0">
                <a:solidFill>
                  <a:schemeClr val="tx1"/>
                </a:solidFill>
              </a:rPr>
              <a:t>Handheld GPS Receiver</a:t>
            </a:r>
            <a:endParaRPr lang="en-GB" sz="1800" b="1"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3048001" y="1905000"/>
            <a:ext cx="2971800" cy="4495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1277</Words>
  <Application>Microsoft Office PowerPoint</Application>
  <PresentationFormat>On-screen Show (4:3)</PresentationFormat>
  <Paragraphs>97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www.MINEPORTAL.in</vt:lpstr>
      <vt:lpstr>Global Positioning System (GPS)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Positioning System</dc:title>
  <dc:creator>Tarun Verma</dc:creator>
  <cp:lastModifiedBy>ranjan kumar</cp:lastModifiedBy>
  <cp:revision>45</cp:revision>
  <dcterms:created xsi:type="dcterms:W3CDTF">2006-08-16T00:00:00Z</dcterms:created>
  <dcterms:modified xsi:type="dcterms:W3CDTF">2018-09-21T13:22:32Z</dcterms:modified>
</cp:coreProperties>
</file>