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7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A8EAD3-FDDF-41F7-82AA-CDABE7808FA5}" type="datetimeFigureOut">
              <a:rPr lang="en-US" smtClean="0"/>
              <a:pPr/>
              <a:t>9/21/2018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A8EAD3-FDDF-41F7-82AA-CDABE7808FA5}" type="datetimeFigureOut">
              <a:rPr lang="en-US" smtClean="0"/>
              <a:pPr/>
              <a:t>9/21/2018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A8EAD3-FDDF-41F7-82AA-CDABE7808FA5}" type="datetimeFigureOut">
              <a:rPr lang="en-US" smtClean="0"/>
              <a:pPr/>
              <a:t>9/21/2018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A8EAD3-FDDF-41F7-82AA-CDABE7808FA5}" type="datetimeFigureOut">
              <a:rPr lang="en-US" smtClean="0"/>
              <a:pPr/>
              <a:t>9/21/2018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A8EAD3-FDDF-41F7-82AA-CDABE7808FA5}" type="datetimeFigureOut">
              <a:rPr lang="en-US" smtClean="0"/>
              <a:pPr/>
              <a:t>9/21/2018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A8EAD3-FDDF-41F7-82AA-CDABE7808FA5}" type="datetimeFigureOut">
              <a:rPr lang="en-US" smtClean="0"/>
              <a:pPr/>
              <a:t>9/21/2018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A8EAD3-FDDF-41F7-82AA-CDABE7808FA5}" type="datetimeFigureOut">
              <a:rPr lang="en-US" smtClean="0"/>
              <a:pPr/>
              <a:t>9/21/2018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A8EAD3-FDDF-41F7-82AA-CDABE7808FA5}" type="datetimeFigureOut">
              <a:rPr lang="en-US" smtClean="0"/>
              <a:pPr/>
              <a:t>9/21/2018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8EAD3-FDDF-41F7-82AA-CDABE7808FA5}" type="datetimeFigureOut">
              <a:rPr lang="en-US" smtClean="0"/>
              <a:pPr/>
              <a:t>9/21/2018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8EAD3-FDDF-41F7-82AA-CDABE7808FA5}" type="datetimeFigureOut">
              <a:rPr lang="en-US" smtClean="0"/>
              <a:pPr/>
              <a:t>9/21/2018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8EAD3-FDDF-41F7-82AA-CDABE7808FA5}" type="datetimeFigureOut">
              <a:rPr lang="en-US" smtClean="0"/>
              <a:pPr/>
              <a:t>9/21/2018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6C9EF-54F9-42BD-B6E7-AF0E18D9A81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8EAD3-FDDF-41F7-82AA-CDABE7808FA5}" type="datetimeFigureOut">
              <a:rPr lang="en-US" smtClean="0"/>
              <a:pPr/>
              <a:t>9/21/2018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6C9EF-54F9-42BD-B6E7-AF0E18D9A81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fontScale="85000"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93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0"/>
            <a:ext cx="8572560" cy="6643710"/>
          </a:xfrm>
        </p:spPr>
        <p:txBody>
          <a:bodyPr>
            <a:noAutofit/>
          </a:bodyPr>
          <a:lstStyle/>
          <a:p>
            <a:pPr algn="just">
              <a:buFont typeface="Wingdings" pitchFamily="2" charset="2"/>
              <a:buChar char="q"/>
            </a:pPr>
            <a:r>
              <a:rPr lang="en-GB" sz="1800" dirty="0" smtClean="0">
                <a:solidFill>
                  <a:schemeClr val="tx1"/>
                </a:solidFill>
              </a:rPr>
              <a:t>The master receiver is once again positioned over a known point, whilst the roving receiver visits the unknown points for a few minutes only. </a:t>
            </a:r>
          </a:p>
          <a:p>
            <a:pPr algn="just">
              <a:buFont typeface="Wingdings" pitchFamily="2" charset="2"/>
              <a:buChar char="q"/>
            </a:pPr>
            <a:r>
              <a:rPr lang="en-GB" sz="1800" dirty="0" smtClean="0">
                <a:solidFill>
                  <a:schemeClr val="tx1"/>
                </a:solidFill>
              </a:rPr>
              <a:t>After one or two hours, the roving receiver returns to the first unknown point and repeats the survey. There is no need to track the satellites whilst moving from point to point. </a:t>
            </a:r>
          </a:p>
          <a:p>
            <a:pPr algn="just">
              <a:buFont typeface="Wingdings" pitchFamily="2" charset="2"/>
              <a:buChar char="q"/>
            </a:pPr>
            <a:r>
              <a:rPr lang="en-GB" sz="1800" dirty="0" smtClean="0">
                <a:solidFill>
                  <a:schemeClr val="tx1"/>
                </a:solidFill>
              </a:rPr>
              <a:t>This technique therefore makes use of the first few epochs of data and the last few epochs that reflect the relative change in receiver/satellite geometry and so permit the ambiguities and coordinate differences to be resolved.</a:t>
            </a:r>
          </a:p>
          <a:p>
            <a:pPr algn="just"/>
            <a:r>
              <a:rPr lang="en-GB" sz="1800" b="1" dirty="0" smtClean="0">
                <a:solidFill>
                  <a:schemeClr val="tx1"/>
                </a:solidFill>
              </a:rPr>
              <a:t>4. Kinematic positioning</a:t>
            </a:r>
          </a:p>
          <a:p>
            <a:pPr algn="just">
              <a:buFont typeface="Wingdings" pitchFamily="2" charset="2"/>
              <a:buChar char="q"/>
            </a:pPr>
            <a:r>
              <a:rPr lang="en-GB" sz="1800" dirty="0" smtClean="0">
                <a:solidFill>
                  <a:schemeClr val="tx1"/>
                </a:solidFill>
              </a:rPr>
              <a:t>The major problem with static GPS is the time required for an appreciable change in the satellite/receiver geometry so that the initial integer ambiguities can be resolved. </a:t>
            </a:r>
          </a:p>
          <a:p>
            <a:pPr algn="just">
              <a:buFont typeface="Wingdings" pitchFamily="2" charset="2"/>
              <a:buChar char="q"/>
            </a:pPr>
            <a:r>
              <a:rPr lang="en-GB" sz="1800" dirty="0" smtClean="0">
                <a:solidFill>
                  <a:schemeClr val="tx1"/>
                </a:solidFill>
              </a:rPr>
              <a:t>However, if the integer ambiguities could be resolved (and constrained in a least squares solution) prior to the survey, then a single epoch of data would be sufficient to obtain relative positioning to sub-centimetre accuracy. </a:t>
            </a:r>
          </a:p>
          <a:p>
            <a:pPr algn="just">
              <a:buFont typeface="Wingdings" pitchFamily="2" charset="2"/>
              <a:buChar char="q"/>
            </a:pPr>
            <a:r>
              <a:rPr lang="en-GB" sz="1800" dirty="0" smtClean="0">
                <a:solidFill>
                  <a:schemeClr val="tx1"/>
                </a:solidFill>
              </a:rPr>
              <a:t>This concept is the basis of kinematic surveying. It can be seen from this that, if the integer ambiguities are resolved initially and quickly, it will be necessary to keep lock on these satellites whilst moving the antenna.</a:t>
            </a:r>
          </a:p>
          <a:p>
            <a:pPr algn="just"/>
            <a:r>
              <a:rPr lang="en-GB" sz="1800" b="1" i="1" dirty="0" smtClean="0">
                <a:solidFill>
                  <a:schemeClr val="tx1"/>
                </a:solidFill>
              </a:rPr>
              <a:t>4.1 Resolving the integer ambiguities</a:t>
            </a:r>
          </a:p>
          <a:p>
            <a:pPr algn="just">
              <a:buFont typeface="Wingdings" pitchFamily="2" charset="2"/>
              <a:buChar char="q"/>
            </a:pPr>
            <a:r>
              <a:rPr lang="en-GB" sz="1800" dirty="0" smtClean="0">
                <a:solidFill>
                  <a:schemeClr val="tx1"/>
                </a:solidFill>
              </a:rPr>
              <a:t>The process of resolving the integer ambiguities is called initialization and may be done by setting up both receivers at each end of a baseline whose coordinates are accurately known. In subsequent data processing, the coordinates are held fixed and the integers determined using only a single epoch of data. </a:t>
            </a:r>
            <a:endParaRPr lang="en-GB" sz="18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214290"/>
            <a:ext cx="8643998" cy="6429420"/>
          </a:xfrm>
        </p:spPr>
        <p:txBody>
          <a:bodyPr>
            <a:noAutofit/>
          </a:bodyPr>
          <a:lstStyle/>
          <a:p>
            <a:pPr algn="just">
              <a:buFont typeface="Wingdings" pitchFamily="2" charset="2"/>
              <a:buChar char="q"/>
            </a:pPr>
            <a:r>
              <a:rPr lang="en-GB" sz="1800" dirty="0" smtClean="0">
                <a:solidFill>
                  <a:schemeClr val="tx1"/>
                </a:solidFill>
              </a:rPr>
              <a:t>These values are now held fixed throughout the duration of the survey and coordinates estimated every epoch, provided there are no cycle slips.</a:t>
            </a:r>
          </a:p>
          <a:p>
            <a:pPr algn="just">
              <a:buFont typeface="Wingdings" pitchFamily="2" charset="2"/>
              <a:buChar char="q"/>
            </a:pPr>
            <a:r>
              <a:rPr lang="en-GB" sz="1800" dirty="0" smtClean="0">
                <a:solidFill>
                  <a:schemeClr val="tx1"/>
                </a:solidFill>
              </a:rPr>
              <a:t>The initial baseline may comprise points of known coordinates fixed from previous surveys, by static GPS just prior to the survey, or by transformation of points in a local coordinate system to WGS84.</a:t>
            </a:r>
          </a:p>
          <a:p>
            <a:pPr algn="just"/>
            <a:r>
              <a:rPr lang="en-GB" sz="1800" b="1" i="1" dirty="0" smtClean="0">
                <a:solidFill>
                  <a:schemeClr val="tx1"/>
                </a:solidFill>
              </a:rPr>
              <a:t>4.2 Traditional kinematic surveying</a:t>
            </a:r>
          </a:p>
          <a:p>
            <a:pPr algn="just">
              <a:buFont typeface="Wingdings" pitchFamily="2" charset="2"/>
              <a:buChar char="q"/>
            </a:pPr>
            <a:r>
              <a:rPr lang="en-GB" sz="1800" dirty="0" smtClean="0">
                <a:solidFill>
                  <a:schemeClr val="tx1"/>
                </a:solidFill>
              </a:rPr>
              <a:t>Assuming the ambiguities have been resolved, a master receiver is positioned over a reference point of known coordinates and the roving receiver commences its movement along the route required. </a:t>
            </a:r>
          </a:p>
          <a:p>
            <a:pPr algn="just">
              <a:buFont typeface="Wingdings" pitchFamily="2" charset="2"/>
              <a:buChar char="q"/>
            </a:pPr>
            <a:r>
              <a:rPr lang="en-GB" sz="1800" dirty="0" smtClean="0">
                <a:solidFill>
                  <a:schemeClr val="tx1"/>
                </a:solidFill>
              </a:rPr>
              <a:t>As the movement is continuous, the observations take place at pre-set time intervals, often less than 1 s. </a:t>
            </a:r>
          </a:p>
          <a:p>
            <a:pPr algn="just">
              <a:buFont typeface="Wingdings" pitchFamily="2" charset="2"/>
              <a:buChar char="q"/>
            </a:pPr>
            <a:r>
              <a:rPr lang="en-GB" sz="1800" dirty="0" smtClean="0">
                <a:solidFill>
                  <a:schemeClr val="tx1"/>
                </a:solidFill>
              </a:rPr>
              <a:t>Lock must be maintained to at least four satellites, or re-established when lost. In this technique it is the trajectory of the rover that is surveyed and points are surveyed by time rather than position, hence linear detail such as roads, rivers, railways, etc., can be rapidly surveyed. </a:t>
            </a:r>
          </a:p>
          <a:p>
            <a:pPr algn="just">
              <a:buFont typeface="Wingdings" pitchFamily="2" charset="2"/>
              <a:buChar char="q"/>
            </a:pPr>
            <a:r>
              <a:rPr lang="en-GB" sz="1800" dirty="0" smtClean="0">
                <a:solidFill>
                  <a:schemeClr val="tx1"/>
                </a:solidFill>
              </a:rPr>
              <a:t>Antennae can be fitted to fast moving vehicles, or even bicycles, which can be driven along a road or path to obtain a three-dimensional profile.</a:t>
            </a:r>
          </a:p>
          <a:p>
            <a:pPr algn="just"/>
            <a:r>
              <a:rPr lang="en-GB" sz="1800" b="1" i="1" dirty="0" smtClean="0">
                <a:solidFill>
                  <a:schemeClr val="tx1"/>
                </a:solidFill>
              </a:rPr>
              <a:t>4.3 Stop and go surveying</a:t>
            </a:r>
          </a:p>
          <a:p>
            <a:pPr algn="just">
              <a:buFont typeface="Wingdings" pitchFamily="2" charset="2"/>
              <a:buChar char="q"/>
            </a:pPr>
            <a:r>
              <a:rPr lang="en-GB" sz="1800" dirty="0" smtClean="0">
                <a:solidFill>
                  <a:schemeClr val="tx1"/>
                </a:solidFill>
              </a:rPr>
              <a:t>As the name implies, this kinematic technique is practically identical to the previous one, only in this case the rover stops at the point of detail or position required. </a:t>
            </a:r>
          </a:p>
          <a:p>
            <a:endParaRPr lang="en-GB" sz="1800" i="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142852"/>
            <a:ext cx="8715436" cy="6500858"/>
          </a:xfrm>
        </p:spPr>
        <p:txBody>
          <a:bodyPr>
            <a:noAutofit/>
          </a:bodyPr>
          <a:lstStyle/>
          <a:p>
            <a:pPr algn="just">
              <a:buFont typeface="Wingdings" pitchFamily="2" charset="2"/>
              <a:buChar char="q"/>
            </a:pPr>
            <a:r>
              <a:rPr lang="en-GB" sz="1800" dirty="0" smtClean="0">
                <a:solidFill>
                  <a:schemeClr val="tx1"/>
                </a:solidFill>
              </a:rPr>
              <a:t>The accent is therefore on individual points rather than a trajectory route, so data is collected only at those points. Lock must be maintained, though the data observed when moving is not necessarily recorded. </a:t>
            </a:r>
          </a:p>
          <a:p>
            <a:pPr algn="just">
              <a:buFont typeface="Wingdings" pitchFamily="2" charset="2"/>
              <a:buChar char="q"/>
            </a:pPr>
            <a:r>
              <a:rPr lang="en-GB" sz="1800" dirty="0" smtClean="0">
                <a:solidFill>
                  <a:schemeClr val="tx1"/>
                </a:solidFill>
              </a:rPr>
              <a:t>This method is ideal for engineering and topographic surveys.</a:t>
            </a:r>
          </a:p>
          <a:p>
            <a:pPr algn="just"/>
            <a:r>
              <a:rPr lang="en-GB" sz="1800" b="1" i="1" dirty="0" smtClean="0">
                <a:solidFill>
                  <a:schemeClr val="tx1"/>
                </a:solidFill>
              </a:rPr>
              <a:t>4.4 Real-time kinematic (RTK)</a:t>
            </a:r>
          </a:p>
          <a:p>
            <a:pPr algn="just">
              <a:buFont typeface="Wingdings" pitchFamily="2" charset="2"/>
              <a:buChar char="q"/>
            </a:pPr>
            <a:r>
              <a:rPr lang="en-GB" sz="1800" dirty="0" smtClean="0">
                <a:solidFill>
                  <a:schemeClr val="tx1"/>
                </a:solidFill>
              </a:rPr>
              <a:t>The previous methods that have been described all require post-processing of the results. However, RTK provides the relative position to be determined instantaneously as the roving receiver occupies a position.</a:t>
            </a:r>
          </a:p>
          <a:p>
            <a:pPr algn="just">
              <a:buFont typeface="Wingdings" pitchFamily="2" charset="2"/>
              <a:buChar char="q"/>
            </a:pPr>
            <a:r>
              <a:rPr lang="en-GB" sz="1800" dirty="0" smtClean="0">
                <a:solidFill>
                  <a:schemeClr val="tx1"/>
                </a:solidFill>
              </a:rPr>
              <a:t>The essential difference is in the use of mobile data communication to transmit information from the reference point to the rover. Indeed, it is this procedure that imposes limitation due to the range over which the communication system can operate.</a:t>
            </a:r>
          </a:p>
          <a:p>
            <a:pPr algn="just">
              <a:buFont typeface="Wingdings" pitchFamily="2" charset="2"/>
              <a:buChar char="q"/>
            </a:pPr>
            <a:r>
              <a:rPr lang="en-GB" sz="1800" dirty="0" smtClean="0">
                <a:solidFill>
                  <a:schemeClr val="tx1"/>
                </a:solidFill>
              </a:rPr>
              <a:t>The system requires two receivers with only one positioned over a known point. A static period of initialization will be required before work can commence. If lock to the minimum number of satellites is lost then a further period of initialization will be required. </a:t>
            </a:r>
          </a:p>
          <a:p>
            <a:pPr algn="just">
              <a:buFont typeface="Wingdings" pitchFamily="2" charset="2"/>
              <a:buChar char="q"/>
            </a:pPr>
            <a:r>
              <a:rPr lang="en-GB" sz="1800" dirty="0" smtClean="0">
                <a:solidFill>
                  <a:schemeClr val="tx1"/>
                </a:solidFill>
              </a:rPr>
              <a:t>Therefore the surveyor should try to avoid working close to major obstructions to line of sight to the satellites. The base station transmits code and carrier phase data to the rover. </a:t>
            </a:r>
          </a:p>
          <a:p>
            <a:pPr algn="just">
              <a:buFont typeface="Wingdings" pitchFamily="2" charset="2"/>
              <a:buChar char="q"/>
            </a:pPr>
            <a:r>
              <a:rPr lang="en-GB" sz="1800" dirty="0" smtClean="0">
                <a:solidFill>
                  <a:schemeClr val="tx1"/>
                </a:solidFill>
              </a:rPr>
              <a:t>On-board data processing resolves the ambiguities and solves for a change in coordinate differences between roving and reference receivers. </a:t>
            </a:r>
          </a:p>
          <a:p>
            <a:pPr algn="just">
              <a:buFont typeface="Wingdings" pitchFamily="2" charset="2"/>
              <a:buChar char="q"/>
            </a:pPr>
            <a:r>
              <a:rPr lang="en-GB" sz="1800" dirty="0" smtClean="0">
                <a:solidFill>
                  <a:schemeClr val="tx1"/>
                </a:solidFill>
              </a:rPr>
              <a:t>This technique can use single or dual frequency receivers. Loss of lock can be regained by remaining static for a short time over a point of known position.</a:t>
            </a:r>
          </a:p>
          <a:p>
            <a:pPr algn="just">
              <a:buFont typeface="Wingdings" pitchFamily="2" charset="2"/>
              <a:buChar char="q"/>
            </a:pPr>
            <a:endParaRPr lang="en-GB" sz="1800" dirty="0" smtClean="0">
              <a:solidFill>
                <a:schemeClr val="tx1"/>
              </a:solidFill>
            </a:endParaRPr>
          </a:p>
          <a:p>
            <a:endParaRPr lang="en-GB"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214290"/>
            <a:ext cx="8572560" cy="6429420"/>
          </a:xfrm>
        </p:spPr>
        <p:txBody>
          <a:bodyPr>
            <a:normAutofit/>
          </a:bodyPr>
          <a:lstStyle/>
          <a:p>
            <a:pPr algn="just"/>
            <a:r>
              <a:rPr lang="en-GB" sz="1800" b="1" i="1" dirty="0" smtClean="0">
                <a:solidFill>
                  <a:schemeClr val="tx1"/>
                </a:solidFill>
              </a:rPr>
              <a:t>4.5 Real-time kinematic on the fly</a:t>
            </a:r>
          </a:p>
          <a:p>
            <a:pPr algn="just">
              <a:buFont typeface="Wingdings" pitchFamily="2" charset="2"/>
              <a:buChar char="q"/>
            </a:pPr>
            <a:r>
              <a:rPr lang="en-GB" sz="1800" dirty="0" smtClean="0">
                <a:solidFill>
                  <a:schemeClr val="tx1"/>
                </a:solidFill>
              </a:rPr>
              <a:t>Throughout all the procedures described above, it can be seen that initialization or </a:t>
            </a:r>
            <a:r>
              <a:rPr lang="en-GB" sz="1800" dirty="0" err="1" smtClean="0">
                <a:solidFill>
                  <a:schemeClr val="tx1"/>
                </a:solidFill>
              </a:rPr>
              <a:t>reinitialization</a:t>
            </a:r>
            <a:r>
              <a:rPr lang="en-GB" sz="1800" dirty="0" smtClean="0">
                <a:solidFill>
                  <a:schemeClr val="tx1"/>
                </a:solidFill>
              </a:rPr>
              <a:t> can only be done with the receiver static. </a:t>
            </a:r>
          </a:p>
          <a:p>
            <a:pPr algn="just">
              <a:buFont typeface="Wingdings" pitchFamily="2" charset="2"/>
              <a:buChar char="q"/>
            </a:pPr>
            <a:r>
              <a:rPr lang="en-GB" sz="1800" dirty="0" smtClean="0">
                <a:solidFill>
                  <a:schemeClr val="tx1"/>
                </a:solidFill>
              </a:rPr>
              <a:t>This may be impossible in high accuracy </a:t>
            </a:r>
            <a:r>
              <a:rPr lang="en-GB" sz="1800" dirty="0" err="1" smtClean="0">
                <a:solidFill>
                  <a:schemeClr val="tx1"/>
                </a:solidFill>
              </a:rPr>
              <a:t>hydrographic</a:t>
            </a:r>
            <a:r>
              <a:rPr lang="en-GB" sz="1800" dirty="0" smtClean="0">
                <a:solidFill>
                  <a:schemeClr val="tx1"/>
                </a:solidFill>
              </a:rPr>
              <a:t> surveys or road profiling in a moving vehicle. </a:t>
            </a:r>
          </a:p>
          <a:p>
            <a:pPr algn="just">
              <a:buFont typeface="Wingdings" pitchFamily="2" charset="2"/>
              <a:buChar char="q"/>
            </a:pPr>
            <a:r>
              <a:rPr lang="en-GB" sz="1800" dirty="0" smtClean="0">
                <a:solidFill>
                  <a:schemeClr val="tx1"/>
                </a:solidFill>
              </a:rPr>
              <a:t>Ambiguity Resolution On the Fly (AROF) enables ambiguity resolution whilst the receiver is moving. The techniques require L1 and L2 observations from at least five satellites with a good geometry between the observer and the satellites. </a:t>
            </a:r>
          </a:p>
          <a:p>
            <a:pPr algn="just">
              <a:buFont typeface="Wingdings" pitchFamily="2" charset="2"/>
              <a:buChar char="q"/>
            </a:pPr>
            <a:r>
              <a:rPr lang="en-GB" sz="1800" dirty="0" smtClean="0">
                <a:solidFill>
                  <a:schemeClr val="tx1"/>
                </a:solidFill>
              </a:rPr>
              <a:t>There are also restrictions on the minimum periods of data collection and the presence of cycle slips. Both these limitations restrict this method of surveying to GPS friendly environments. </a:t>
            </a:r>
          </a:p>
          <a:p>
            <a:pPr algn="just">
              <a:buFont typeface="Wingdings" pitchFamily="2" charset="2"/>
              <a:buChar char="q"/>
            </a:pPr>
            <a:r>
              <a:rPr lang="en-GB" sz="1800" dirty="0" smtClean="0">
                <a:solidFill>
                  <a:schemeClr val="tx1"/>
                </a:solidFill>
              </a:rPr>
              <a:t>Depending on the level of </a:t>
            </a:r>
            <a:r>
              <a:rPr lang="en-GB" sz="1800" dirty="0" err="1" smtClean="0">
                <a:solidFill>
                  <a:schemeClr val="tx1"/>
                </a:solidFill>
              </a:rPr>
              <a:t>ionospheric</a:t>
            </a:r>
            <a:r>
              <a:rPr lang="en-GB" sz="1800" dirty="0" smtClean="0">
                <a:solidFill>
                  <a:schemeClr val="tx1"/>
                </a:solidFill>
              </a:rPr>
              <a:t> disturbances, the maximum range from the reference receiver to the rover for resolving ambiguities whilst the rover is in motion is about 10 km, with an achievable accuracy of 10–20 mm.</a:t>
            </a:r>
          </a:p>
          <a:p>
            <a:pPr algn="just">
              <a:buFont typeface="Wingdings" pitchFamily="2" charset="2"/>
              <a:buChar char="q"/>
            </a:pPr>
            <a:endParaRPr lang="en-GB" sz="18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8604"/>
            <a:ext cx="7772400" cy="142876"/>
          </a:xfrm>
        </p:spPr>
        <p:txBody>
          <a:bodyPr>
            <a:normAutofit fontScale="90000"/>
          </a:bodyPr>
          <a:lstStyle/>
          <a:p>
            <a:r>
              <a:rPr lang="en-GB" sz="3100" b="1" u="sng" dirty="0"/>
              <a:t>GPS RECEIVERS</a:t>
            </a:r>
            <a:r>
              <a:rPr lang="en-GB" b="1" u="sng" dirty="0"/>
              <a:t/>
            </a:r>
            <a:br>
              <a:rPr lang="en-GB" b="1" u="sng" dirty="0"/>
            </a:br>
            <a:endParaRPr lang="en-GB" u="sng" dirty="0"/>
          </a:p>
        </p:txBody>
      </p:sp>
      <p:sp>
        <p:nvSpPr>
          <p:cNvPr id="3" name="Subtitle 2"/>
          <p:cNvSpPr>
            <a:spLocks noGrp="1"/>
          </p:cNvSpPr>
          <p:nvPr>
            <p:ph type="subTitle" idx="1"/>
          </p:nvPr>
        </p:nvSpPr>
        <p:spPr>
          <a:xfrm>
            <a:off x="214282" y="500042"/>
            <a:ext cx="8643998" cy="6357958"/>
          </a:xfrm>
        </p:spPr>
        <p:txBody>
          <a:bodyPr>
            <a:noAutofit/>
          </a:bodyPr>
          <a:lstStyle/>
          <a:p>
            <a:pPr algn="just">
              <a:buFont typeface="Wingdings" pitchFamily="2" charset="2"/>
              <a:buChar char="q"/>
            </a:pPr>
            <a:r>
              <a:rPr lang="en-GB" sz="1800" dirty="0">
                <a:solidFill>
                  <a:schemeClr val="tx1"/>
                </a:solidFill>
              </a:rPr>
              <a:t>Basically, a receiver obtains pseudo-range or carrier phase data to at least four satellites. </a:t>
            </a:r>
            <a:endParaRPr lang="en-GB" sz="1800" dirty="0" smtClean="0">
              <a:solidFill>
                <a:schemeClr val="tx1"/>
              </a:solidFill>
            </a:endParaRPr>
          </a:p>
          <a:p>
            <a:pPr algn="just">
              <a:buFont typeface="Wingdings" pitchFamily="2" charset="2"/>
              <a:buChar char="q"/>
            </a:pPr>
            <a:r>
              <a:rPr lang="en-GB" sz="1800" dirty="0" smtClean="0">
                <a:solidFill>
                  <a:schemeClr val="tx1"/>
                </a:solidFill>
              </a:rPr>
              <a:t>The </a:t>
            </a:r>
            <a:r>
              <a:rPr lang="en-GB" sz="1800" dirty="0">
                <a:solidFill>
                  <a:schemeClr val="tx1"/>
                </a:solidFill>
              </a:rPr>
              <a:t>type of receiver used will depend largely upon the requirements of the user. For instance, </a:t>
            </a:r>
            <a:r>
              <a:rPr lang="en-GB" sz="1800" dirty="0" smtClean="0">
                <a:solidFill>
                  <a:schemeClr val="tx1"/>
                </a:solidFill>
              </a:rPr>
              <a:t>if GPS </a:t>
            </a:r>
            <a:r>
              <a:rPr lang="en-GB" sz="1800" dirty="0">
                <a:solidFill>
                  <a:schemeClr val="tx1"/>
                </a:solidFill>
              </a:rPr>
              <a:t>is to be used for absolute as well as relative positioning, then it is necessary to use pseudo-ranges</a:t>
            </a:r>
            <a:r>
              <a:rPr lang="en-GB" sz="1800" dirty="0" smtClean="0">
                <a:solidFill>
                  <a:schemeClr val="tx1"/>
                </a:solidFill>
              </a:rPr>
              <a:t>.</a:t>
            </a:r>
          </a:p>
          <a:p>
            <a:pPr algn="just">
              <a:buFont typeface="Wingdings" pitchFamily="2" charset="2"/>
              <a:buChar char="q"/>
            </a:pPr>
            <a:r>
              <a:rPr lang="en-GB" sz="1800" dirty="0" smtClean="0">
                <a:solidFill>
                  <a:schemeClr val="tx1"/>
                </a:solidFill>
              </a:rPr>
              <a:t> If high-accuracy </a:t>
            </a:r>
            <a:r>
              <a:rPr lang="en-GB" sz="1800" dirty="0">
                <a:solidFill>
                  <a:schemeClr val="tx1"/>
                </a:solidFill>
              </a:rPr>
              <a:t>relative positioning were the requirement, then the carrier phase would be the </a:t>
            </a:r>
            <a:r>
              <a:rPr lang="en-GB" sz="1800" dirty="0" smtClean="0">
                <a:solidFill>
                  <a:schemeClr val="tx1"/>
                </a:solidFill>
              </a:rPr>
              <a:t>observable involved</a:t>
            </a:r>
            <a:r>
              <a:rPr lang="en-GB" sz="1800" dirty="0">
                <a:solidFill>
                  <a:schemeClr val="tx1"/>
                </a:solidFill>
              </a:rPr>
              <a:t>. </a:t>
            </a:r>
            <a:endParaRPr lang="en-GB" sz="1800" dirty="0" smtClean="0">
              <a:solidFill>
                <a:schemeClr val="tx1"/>
              </a:solidFill>
            </a:endParaRPr>
          </a:p>
          <a:p>
            <a:pPr algn="just">
              <a:buFont typeface="Wingdings" pitchFamily="2" charset="2"/>
              <a:buChar char="q"/>
            </a:pPr>
            <a:r>
              <a:rPr lang="en-GB" sz="1800" dirty="0" smtClean="0">
                <a:solidFill>
                  <a:schemeClr val="tx1"/>
                </a:solidFill>
              </a:rPr>
              <a:t>For </a:t>
            </a:r>
            <a:r>
              <a:rPr lang="en-GB" sz="1800" dirty="0">
                <a:solidFill>
                  <a:schemeClr val="tx1"/>
                </a:solidFill>
              </a:rPr>
              <a:t>real-time pseudo-range positioning, the user’s receiver needs access to the navigation </a:t>
            </a:r>
            <a:r>
              <a:rPr lang="en-GB" sz="1800" dirty="0" smtClean="0">
                <a:solidFill>
                  <a:schemeClr val="tx1"/>
                </a:solidFill>
              </a:rPr>
              <a:t>message (</a:t>
            </a:r>
            <a:r>
              <a:rPr lang="en-GB" sz="1800" dirty="0">
                <a:solidFill>
                  <a:schemeClr val="tx1"/>
                </a:solidFill>
              </a:rPr>
              <a:t>Broadcast Ephemerides</a:t>
            </a:r>
            <a:r>
              <a:rPr lang="en-GB" sz="1800" dirty="0" smtClean="0">
                <a:solidFill>
                  <a:schemeClr val="tx1"/>
                </a:solidFill>
              </a:rPr>
              <a:t>).</a:t>
            </a:r>
          </a:p>
          <a:p>
            <a:pPr algn="just">
              <a:buFont typeface="Wingdings" pitchFamily="2" charset="2"/>
              <a:buChar char="q"/>
            </a:pPr>
            <a:r>
              <a:rPr lang="en-GB" sz="1800" dirty="0" smtClean="0">
                <a:solidFill>
                  <a:schemeClr val="tx1"/>
                </a:solidFill>
              </a:rPr>
              <a:t> </a:t>
            </a:r>
            <a:r>
              <a:rPr lang="en-GB" sz="1800" dirty="0">
                <a:solidFill>
                  <a:schemeClr val="tx1"/>
                </a:solidFill>
              </a:rPr>
              <a:t>If carrier phase observations are to be used, the data may be </a:t>
            </a:r>
            <a:r>
              <a:rPr lang="en-GB" sz="1800" dirty="0" smtClean="0">
                <a:solidFill>
                  <a:schemeClr val="tx1"/>
                </a:solidFill>
              </a:rPr>
              <a:t>post-processed.</a:t>
            </a:r>
          </a:p>
          <a:p>
            <a:pPr algn="just">
              <a:buFont typeface="Wingdings" pitchFamily="2" charset="2"/>
              <a:buChar char="q"/>
            </a:pPr>
            <a:r>
              <a:rPr lang="en-GB" sz="1800" dirty="0">
                <a:solidFill>
                  <a:schemeClr val="tx1"/>
                </a:solidFill>
              </a:rPr>
              <a:t>Most modern receivers are ‘all in view’, that is they have enough channels to track all visible </a:t>
            </a:r>
            <a:r>
              <a:rPr lang="en-GB" sz="1800" dirty="0" smtClean="0">
                <a:solidFill>
                  <a:schemeClr val="tx1"/>
                </a:solidFill>
              </a:rPr>
              <a:t>satellites simultaneously.</a:t>
            </a:r>
          </a:p>
          <a:p>
            <a:pPr algn="just">
              <a:buFont typeface="Wingdings" pitchFamily="2" charset="2"/>
              <a:buChar char="q"/>
            </a:pPr>
            <a:r>
              <a:rPr lang="en-GB" sz="1800" dirty="0" smtClean="0">
                <a:solidFill>
                  <a:schemeClr val="tx1"/>
                </a:solidFill>
              </a:rPr>
              <a:t>A channel </a:t>
            </a:r>
            <a:r>
              <a:rPr lang="en-GB" sz="1800" dirty="0">
                <a:solidFill>
                  <a:schemeClr val="tx1"/>
                </a:solidFill>
              </a:rPr>
              <a:t>consists of the hardware and software necessary to track a satellite’s code </a:t>
            </a:r>
            <a:r>
              <a:rPr lang="en-GB" sz="1800" dirty="0" smtClean="0">
                <a:solidFill>
                  <a:schemeClr val="tx1"/>
                </a:solidFill>
              </a:rPr>
              <a:t>and/or carrier </a:t>
            </a:r>
            <a:r>
              <a:rPr lang="en-GB" sz="1800" dirty="0">
                <a:solidFill>
                  <a:schemeClr val="tx1"/>
                </a:solidFill>
              </a:rPr>
              <a:t>phase measurement continuously.</a:t>
            </a:r>
          </a:p>
          <a:p>
            <a:pPr algn="just">
              <a:buFont typeface="Wingdings" pitchFamily="2" charset="2"/>
              <a:buChar char="q"/>
            </a:pPr>
            <a:r>
              <a:rPr lang="en-GB" sz="1800" dirty="0">
                <a:solidFill>
                  <a:schemeClr val="tx1"/>
                </a:solidFill>
              </a:rPr>
              <a:t>When using the carrier phase observable, it is necessary to remove the modulations</a:t>
            </a:r>
            <a:r>
              <a:rPr lang="en-GB" sz="1800" dirty="0" smtClean="0">
                <a:solidFill>
                  <a:schemeClr val="tx1"/>
                </a:solidFill>
              </a:rPr>
              <a:t>.</a:t>
            </a:r>
          </a:p>
          <a:p>
            <a:pPr algn="just">
              <a:buFont typeface="Wingdings" pitchFamily="2" charset="2"/>
              <a:buChar char="q"/>
            </a:pPr>
            <a:r>
              <a:rPr lang="en-GB" sz="1800" dirty="0" smtClean="0">
                <a:solidFill>
                  <a:schemeClr val="tx1"/>
                </a:solidFill>
              </a:rPr>
              <a:t> </a:t>
            </a:r>
            <a:r>
              <a:rPr lang="en-GB" sz="1800" dirty="0">
                <a:solidFill>
                  <a:schemeClr val="tx1"/>
                </a:solidFill>
              </a:rPr>
              <a:t>Modern </a:t>
            </a:r>
            <a:r>
              <a:rPr lang="en-GB" sz="1800" dirty="0" smtClean="0">
                <a:solidFill>
                  <a:schemeClr val="tx1"/>
                </a:solidFill>
              </a:rPr>
              <a:t>geodetic receivers </a:t>
            </a:r>
            <a:r>
              <a:rPr lang="en-GB" sz="1800" dirty="0">
                <a:solidFill>
                  <a:schemeClr val="tx1"/>
                </a:solidFill>
              </a:rPr>
              <a:t>may work in a code correlation or codeless way. Code correlation uses a delay lock loop </a:t>
            </a:r>
            <a:r>
              <a:rPr lang="en-GB" sz="1800" dirty="0" smtClean="0">
                <a:solidFill>
                  <a:schemeClr val="tx1"/>
                </a:solidFill>
              </a:rPr>
              <a:t>to maintain </a:t>
            </a:r>
            <a:r>
              <a:rPr lang="en-GB" sz="1800" dirty="0">
                <a:solidFill>
                  <a:schemeClr val="tx1"/>
                </a:solidFill>
              </a:rPr>
              <a:t>alignment with the incoming, satellite-generated signal</a:t>
            </a:r>
            <a:r>
              <a:rPr lang="en-GB" sz="1800" dirty="0" smtClean="0">
                <a:solidFill>
                  <a:schemeClr val="tx1"/>
                </a:solidFill>
              </a:rPr>
              <a:t>.</a:t>
            </a:r>
          </a:p>
          <a:p>
            <a:pPr algn="just">
              <a:buFont typeface="Wingdings" pitchFamily="2" charset="2"/>
              <a:buChar char="q"/>
            </a:pPr>
            <a:r>
              <a:rPr lang="en-GB" sz="1800" dirty="0" smtClean="0">
                <a:solidFill>
                  <a:schemeClr val="tx1"/>
                </a:solidFill>
              </a:rPr>
              <a:t> </a:t>
            </a:r>
            <a:r>
              <a:rPr lang="en-GB" sz="1800" dirty="0">
                <a:solidFill>
                  <a:schemeClr val="tx1"/>
                </a:solidFill>
              </a:rPr>
              <a:t>The incoming signal is multiplied by </a:t>
            </a:r>
            <a:r>
              <a:rPr lang="en-GB" sz="1800" dirty="0" smtClean="0">
                <a:solidFill>
                  <a:schemeClr val="tx1"/>
                </a:solidFill>
              </a:rPr>
              <a:t>its equivalent </a:t>
            </a:r>
            <a:r>
              <a:rPr lang="en-GB" sz="1800" dirty="0">
                <a:solidFill>
                  <a:schemeClr val="tx1"/>
                </a:solidFill>
              </a:rPr>
              <a:t>part of the generated signal, which has the effect of removing the codes. </a:t>
            </a:r>
            <a:endParaRPr lang="en-GB" sz="1800" dirty="0" smtClean="0">
              <a:solidFill>
                <a:schemeClr val="tx1"/>
              </a:solidFill>
            </a:endParaRPr>
          </a:p>
          <a:p>
            <a:pPr algn="just">
              <a:buFont typeface="Wingdings" pitchFamily="2" charset="2"/>
              <a:buChar char="q"/>
            </a:pPr>
            <a:r>
              <a:rPr lang="en-GB" sz="1800" dirty="0" smtClean="0">
                <a:solidFill>
                  <a:schemeClr val="tx1"/>
                </a:solidFill>
              </a:rPr>
              <a:t>It </a:t>
            </a:r>
            <a:r>
              <a:rPr lang="en-GB" sz="1800" dirty="0">
                <a:solidFill>
                  <a:schemeClr val="tx1"/>
                </a:solidFill>
              </a:rPr>
              <a:t>does still retain </a:t>
            </a:r>
            <a:r>
              <a:rPr lang="en-GB" sz="1800" dirty="0" smtClean="0">
                <a:solidFill>
                  <a:schemeClr val="tx1"/>
                </a:solidFill>
              </a:rPr>
              <a:t>the navigation </a:t>
            </a:r>
            <a:r>
              <a:rPr lang="en-GB" sz="1800" dirty="0">
                <a:solidFill>
                  <a:schemeClr val="tx1"/>
                </a:solidFill>
              </a:rPr>
              <a:t>message and can therefore utilize the Broadcast Ephemeris.</a:t>
            </a:r>
          </a:p>
          <a:p>
            <a:pPr algn="just">
              <a:buFont typeface="Wingdings" pitchFamily="2" charset="2"/>
              <a:buChar char="q"/>
            </a:pPr>
            <a:endParaRPr lang="en-GB" sz="1800" dirty="0">
              <a:solidFill>
                <a:schemeClr val="tx1"/>
              </a:solidFill>
            </a:endParaRPr>
          </a:p>
          <a:p>
            <a:endParaRPr lang="en-GB"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214290"/>
            <a:ext cx="8572560" cy="6643710"/>
          </a:xfrm>
        </p:spPr>
        <p:txBody>
          <a:bodyPr>
            <a:noAutofit/>
          </a:bodyPr>
          <a:lstStyle/>
          <a:p>
            <a:pPr algn="just">
              <a:buFont typeface="Wingdings" pitchFamily="2" charset="2"/>
              <a:buChar char="q"/>
            </a:pPr>
            <a:r>
              <a:rPr lang="en-GB" sz="1800" dirty="0">
                <a:solidFill>
                  <a:schemeClr val="tx1"/>
                </a:solidFill>
              </a:rPr>
              <a:t>In the codeless mode a receiver uses signal squaring to multiply the received signal by itself, </a:t>
            </a:r>
            <a:r>
              <a:rPr lang="en-GB" sz="1800" dirty="0" smtClean="0">
                <a:solidFill>
                  <a:schemeClr val="tx1"/>
                </a:solidFill>
              </a:rPr>
              <a:t>thereby doubling </a:t>
            </a:r>
            <a:r>
              <a:rPr lang="en-GB" sz="1800" dirty="0">
                <a:solidFill>
                  <a:schemeClr val="tx1"/>
                </a:solidFill>
              </a:rPr>
              <a:t>the frequency and removing the code modulation. This process, whilst reducing the </a:t>
            </a:r>
            <a:r>
              <a:rPr lang="en-GB" sz="1800" dirty="0" smtClean="0">
                <a:solidFill>
                  <a:schemeClr val="tx1"/>
                </a:solidFill>
              </a:rPr>
              <a:t>signal-to-noise ratio</a:t>
            </a:r>
            <a:r>
              <a:rPr lang="en-GB" sz="1800" dirty="0">
                <a:solidFill>
                  <a:schemeClr val="tx1"/>
                </a:solidFill>
              </a:rPr>
              <a:t>, loses the navigation message</a:t>
            </a:r>
            <a:r>
              <a:rPr lang="en-GB" sz="1800" dirty="0" smtClean="0">
                <a:solidFill>
                  <a:schemeClr val="tx1"/>
                </a:solidFill>
              </a:rPr>
              <a:t>.</a:t>
            </a:r>
          </a:p>
          <a:p>
            <a:pPr algn="just">
              <a:buFont typeface="Wingdings" pitchFamily="2" charset="2"/>
              <a:buChar char="q"/>
            </a:pPr>
            <a:r>
              <a:rPr lang="en-GB" sz="1800" dirty="0">
                <a:solidFill>
                  <a:schemeClr val="tx1"/>
                </a:solidFill>
              </a:rPr>
              <a:t>Geodetic receivers used in engineering surveying may be single or dual frequency, with from 12 </a:t>
            </a:r>
            <a:r>
              <a:rPr lang="en-GB" sz="1800" dirty="0" smtClean="0">
                <a:solidFill>
                  <a:schemeClr val="tx1"/>
                </a:solidFill>
              </a:rPr>
              <a:t>to 24 </a:t>
            </a:r>
            <a:r>
              <a:rPr lang="en-GB" sz="1800" dirty="0">
                <a:solidFill>
                  <a:schemeClr val="tx1"/>
                </a:solidFill>
              </a:rPr>
              <a:t>channels in order to track all the satellites available</a:t>
            </a:r>
            <a:r>
              <a:rPr lang="en-GB" sz="1800" dirty="0" smtClean="0">
                <a:solidFill>
                  <a:schemeClr val="tx1"/>
                </a:solidFill>
              </a:rPr>
              <a:t>.</a:t>
            </a:r>
          </a:p>
          <a:p>
            <a:pPr algn="just">
              <a:buFont typeface="Wingdings" pitchFamily="2" charset="2"/>
              <a:buChar char="q"/>
            </a:pPr>
            <a:r>
              <a:rPr lang="en-GB" sz="1800" dirty="0" smtClean="0">
                <a:solidFill>
                  <a:schemeClr val="tx1"/>
                </a:solidFill>
              </a:rPr>
              <a:t> </a:t>
            </a:r>
            <a:r>
              <a:rPr lang="en-GB" sz="1800" dirty="0">
                <a:solidFill>
                  <a:schemeClr val="tx1"/>
                </a:solidFill>
              </a:rPr>
              <a:t>Some geodetic receivers also have </a:t>
            </a:r>
            <a:r>
              <a:rPr lang="en-GB" sz="1800" dirty="0" smtClean="0">
                <a:solidFill>
                  <a:schemeClr val="tx1"/>
                </a:solidFill>
              </a:rPr>
              <a:t>channels available for GLONASS, the Russian system equivalent to GPS.</a:t>
            </a:r>
          </a:p>
          <a:p>
            <a:pPr algn="just">
              <a:buFont typeface="Wingdings" pitchFamily="2" charset="2"/>
              <a:buChar char="q"/>
            </a:pPr>
            <a:r>
              <a:rPr lang="en-GB" sz="1800" dirty="0" smtClean="0">
                <a:solidFill>
                  <a:schemeClr val="tx1"/>
                </a:solidFill>
              </a:rPr>
              <a:t>All </a:t>
            </a:r>
            <a:r>
              <a:rPr lang="en-GB" sz="1800" dirty="0">
                <a:solidFill>
                  <a:schemeClr val="tx1"/>
                </a:solidFill>
              </a:rPr>
              <a:t>modern receivers can acquire the L1 pseudo-range observable using a code correlation </a:t>
            </a:r>
            <a:r>
              <a:rPr lang="en-GB" sz="1800" dirty="0" smtClean="0">
                <a:solidFill>
                  <a:schemeClr val="tx1"/>
                </a:solidFill>
              </a:rPr>
              <a:t>process.</a:t>
            </a:r>
          </a:p>
          <a:p>
            <a:pPr algn="just">
              <a:buFont typeface="Wingdings" pitchFamily="2" charset="2"/>
              <a:buChar char="q"/>
            </a:pPr>
            <a:r>
              <a:rPr lang="en-GB" sz="1800" dirty="0" smtClean="0">
                <a:solidFill>
                  <a:schemeClr val="tx1"/>
                </a:solidFill>
              </a:rPr>
              <a:t> </a:t>
            </a:r>
            <a:r>
              <a:rPr lang="en-GB" sz="1800" dirty="0">
                <a:solidFill>
                  <a:schemeClr val="tx1"/>
                </a:solidFill>
              </a:rPr>
              <a:t>When the pseudo-range is computed using the C/A code it can be removed from </a:t>
            </a:r>
            <a:r>
              <a:rPr lang="en-GB" sz="1800" dirty="0" smtClean="0">
                <a:solidFill>
                  <a:schemeClr val="tx1"/>
                </a:solidFill>
              </a:rPr>
              <a:t>the signal </a:t>
            </a:r>
            <a:r>
              <a:rPr lang="en-GB" sz="1800" dirty="0">
                <a:solidFill>
                  <a:schemeClr val="tx1"/>
                </a:solidFill>
              </a:rPr>
              <a:t>in order to access the L1 carrier phase and the navigation message. </a:t>
            </a:r>
            <a:r>
              <a:rPr lang="en-GB" sz="1800" dirty="0" smtClean="0">
                <a:solidFill>
                  <a:schemeClr val="tx1"/>
                </a:solidFill>
              </a:rPr>
              <a:t>These </a:t>
            </a:r>
            <a:r>
              <a:rPr lang="en-GB" sz="1800" dirty="0">
                <a:solidFill>
                  <a:schemeClr val="tx1"/>
                </a:solidFill>
              </a:rPr>
              <a:t>two observations </a:t>
            </a:r>
            <a:r>
              <a:rPr lang="en-GB" sz="1800" dirty="0" smtClean="0">
                <a:solidFill>
                  <a:schemeClr val="tx1"/>
                </a:solidFill>
              </a:rPr>
              <a:t>could be </a:t>
            </a:r>
            <a:r>
              <a:rPr lang="en-GB" sz="1800" dirty="0">
                <a:solidFill>
                  <a:schemeClr val="tx1"/>
                </a:solidFill>
              </a:rPr>
              <a:t>classified as civilian data. </a:t>
            </a:r>
            <a:endParaRPr lang="en-GB" sz="1800" dirty="0" smtClean="0">
              <a:solidFill>
                <a:schemeClr val="tx1"/>
              </a:solidFill>
            </a:endParaRPr>
          </a:p>
          <a:p>
            <a:pPr algn="just">
              <a:buFont typeface="Wingdings" pitchFamily="2" charset="2"/>
              <a:buChar char="q"/>
            </a:pPr>
            <a:r>
              <a:rPr lang="en-GB" sz="1800" dirty="0" smtClean="0">
                <a:solidFill>
                  <a:schemeClr val="tx1"/>
                </a:solidFill>
              </a:rPr>
              <a:t>Dual </a:t>
            </a:r>
            <a:r>
              <a:rPr lang="en-GB" sz="1800" dirty="0">
                <a:solidFill>
                  <a:schemeClr val="tx1"/>
                </a:solidFill>
              </a:rPr>
              <a:t>frequency receivers also use code correlation to access the P </a:t>
            </a:r>
            <a:r>
              <a:rPr lang="en-GB" sz="1800" dirty="0" smtClean="0">
                <a:solidFill>
                  <a:schemeClr val="tx1"/>
                </a:solidFill>
              </a:rPr>
              <a:t>code pseudo-range </a:t>
            </a:r>
            <a:r>
              <a:rPr lang="en-GB" sz="1800" dirty="0">
                <a:solidFill>
                  <a:schemeClr val="tx1"/>
                </a:solidFill>
              </a:rPr>
              <a:t>data and the L2 carrier phase. </a:t>
            </a:r>
            <a:endParaRPr lang="en-GB" sz="1800" dirty="0" smtClean="0">
              <a:solidFill>
                <a:schemeClr val="tx1"/>
              </a:solidFill>
            </a:endParaRPr>
          </a:p>
          <a:p>
            <a:pPr algn="just">
              <a:buFont typeface="Wingdings" pitchFamily="2" charset="2"/>
              <a:buChar char="q"/>
            </a:pPr>
            <a:r>
              <a:rPr lang="en-GB" sz="1800" dirty="0" smtClean="0">
                <a:solidFill>
                  <a:schemeClr val="tx1"/>
                </a:solidFill>
              </a:rPr>
              <a:t>However</a:t>
            </a:r>
            <a:r>
              <a:rPr lang="en-GB" sz="1800" dirty="0">
                <a:solidFill>
                  <a:schemeClr val="tx1"/>
                </a:solidFill>
              </a:rPr>
              <a:t>, this is only possible with the ‘permission’ of </a:t>
            </a:r>
            <a:r>
              <a:rPr lang="en-GB" sz="1800" dirty="0" smtClean="0">
                <a:solidFill>
                  <a:schemeClr val="tx1"/>
                </a:solidFill>
              </a:rPr>
              <a:t>the US </a:t>
            </a:r>
            <a:r>
              <a:rPr lang="en-GB" sz="1800" dirty="0">
                <a:solidFill>
                  <a:schemeClr val="tx1"/>
                </a:solidFill>
              </a:rPr>
              <a:t>military who can prevent access to the P code. This process is called Anti-Spoofing (AS). When AS </a:t>
            </a:r>
            <a:r>
              <a:rPr lang="en-GB" sz="1800" dirty="0" smtClean="0">
                <a:solidFill>
                  <a:schemeClr val="tx1"/>
                </a:solidFill>
              </a:rPr>
              <a:t>is operative </a:t>
            </a:r>
            <a:r>
              <a:rPr lang="en-GB" sz="1800" dirty="0">
                <a:solidFill>
                  <a:schemeClr val="tx1"/>
                </a:solidFill>
              </a:rPr>
              <a:t>a signal squaring technique may be used to access the L2 carrier.</a:t>
            </a:r>
          </a:p>
          <a:p>
            <a:pPr algn="just">
              <a:buFont typeface="Wingdings" pitchFamily="2" charset="2"/>
              <a:buChar char="q"/>
            </a:pPr>
            <a:endParaRPr lang="en-GB" sz="1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44" y="214290"/>
            <a:ext cx="8786874" cy="6643710"/>
          </a:xfrm>
        </p:spPr>
        <p:txBody>
          <a:bodyPr>
            <a:normAutofit fontScale="47500" lnSpcReduction="20000"/>
          </a:bodyPr>
          <a:lstStyle/>
          <a:p>
            <a:r>
              <a:rPr lang="en-GB" sz="5100" b="1" u="sng" dirty="0">
                <a:solidFill>
                  <a:schemeClr val="tx1"/>
                </a:solidFill>
              </a:rPr>
              <a:t>BASIC PRINCIPLE OF POSITION FIXING</a:t>
            </a:r>
          </a:p>
          <a:p>
            <a:pPr algn="just"/>
            <a:r>
              <a:rPr lang="en-GB" sz="1900" dirty="0" smtClean="0">
                <a:solidFill>
                  <a:schemeClr val="tx1"/>
                </a:solidFill>
              </a:rPr>
              <a:t>	</a:t>
            </a:r>
            <a:r>
              <a:rPr lang="en-GB" sz="3300" dirty="0" smtClean="0">
                <a:solidFill>
                  <a:schemeClr val="tx1"/>
                </a:solidFill>
              </a:rPr>
              <a:t>Position </a:t>
            </a:r>
            <a:r>
              <a:rPr lang="en-GB" sz="3300" dirty="0">
                <a:solidFill>
                  <a:schemeClr val="tx1"/>
                </a:solidFill>
              </a:rPr>
              <a:t>fixing in three dimensions may involve the measurement of distance (or range) to at least </a:t>
            </a:r>
            <a:r>
              <a:rPr lang="en-GB" sz="3300" dirty="0" smtClean="0">
                <a:solidFill>
                  <a:schemeClr val="tx1"/>
                </a:solidFill>
              </a:rPr>
              <a:t>three satellites </a:t>
            </a:r>
            <a:r>
              <a:rPr lang="en-GB" sz="3300" dirty="0">
                <a:solidFill>
                  <a:schemeClr val="tx1"/>
                </a:solidFill>
              </a:rPr>
              <a:t>whose X, Y and Z position is known, in order to define the user’s </a:t>
            </a:r>
            <a:r>
              <a:rPr lang="en-GB" sz="3300" dirty="0" err="1">
                <a:solidFill>
                  <a:schemeClr val="tx1"/>
                </a:solidFill>
              </a:rPr>
              <a:t>Xp</a:t>
            </a:r>
            <a:r>
              <a:rPr lang="en-GB" sz="3300" dirty="0">
                <a:solidFill>
                  <a:schemeClr val="tx1"/>
                </a:solidFill>
              </a:rPr>
              <a:t>, </a:t>
            </a:r>
            <a:r>
              <a:rPr lang="en-GB" sz="3300" dirty="0" err="1">
                <a:solidFill>
                  <a:schemeClr val="tx1"/>
                </a:solidFill>
              </a:rPr>
              <a:t>Yp</a:t>
            </a:r>
            <a:r>
              <a:rPr lang="en-GB" sz="3300" dirty="0">
                <a:solidFill>
                  <a:schemeClr val="tx1"/>
                </a:solidFill>
              </a:rPr>
              <a:t> and </a:t>
            </a:r>
            <a:r>
              <a:rPr lang="en-GB" sz="3300" dirty="0" err="1">
                <a:solidFill>
                  <a:schemeClr val="tx1"/>
                </a:solidFill>
              </a:rPr>
              <a:t>Zp</a:t>
            </a:r>
            <a:r>
              <a:rPr lang="en-GB" sz="3300" dirty="0">
                <a:solidFill>
                  <a:schemeClr val="tx1"/>
                </a:solidFill>
              </a:rPr>
              <a:t> </a:t>
            </a:r>
            <a:r>
              <a:rPr lang="en-GB" sz="3300" dirty="0" smtClean="0">
                <a:solidFill>
                  <a:schemeClr val="tx1"/>
                </a:solidFill>
              </a:rPr>
              <a:t>position. In </a:t>
            </a:r>
            <a:r>
              <a:rPr lang="en-GB" sz="3300" dirty="0">
                <a:solidFill>
                  <a:schemeClr val="tx1"/>
                </a:solidFill>
              </a:rPr>
              <a:t>its simplest form, the satellite transmits a signal on which the time of its departure (</a:t>
            </a:r>
            <a:r>
              <a:rPr lang="en-GB" sz="3300" dirty="0" err="1" smtClean="0">
                <a:solidFill>
                  <a:schemeClr val="tx1"/>
                </a:solidFill>
              </a:rPr>
              <a:t>t</a:t>
            </a:r>
            <a:r>
              <a:rPr lang="en-GB" sz="3300" baseline="-25000" dirty="0" err="1" smtClean="0">
                <a:solidFill>
                  <a:schemeClr val="tx1"/>
                </a:solidFill>
              </a:rPr>
              <a:t>D</a:t>
            </a:r>
            <a:r>
              <a:rPr lang="en-GB" sz="3300" dirty="0" smtClean="0">
                <a:solidFill>
                  <a:schemeClr val="tx1"/>
                </a:solidFill>
              </a:rPr>
              <a:t>) </a:t>
            </a:r>
            <a:r>
              <a:rPr lang="en-GB" sz="3300" dirty="0">
                <a:solidFill>
                  <a:schemeClr val="tx1"/>
                </a:solidFill>
              </a:rPr>
              <a:t>from </a:t>
            </a:r>
            <a:r>
              <a:rPr lang="en-GB" sz="3300" dirty="0" smtClean="0">
                <a:solidFill>
                  <a:schemeClr val="tx1"/>
                </a:solidFill>
              </a:rPr>
              <a:t>the satellite </a:t>
            </a:r>
            <a:r>
              <a:rPr lang="en-GB" sz="3300" dirty="0">
                <a:solidFill>
                  <a:schemeClr val="tx1"/>
                </a:solidFill>
              </a:rPr>
              <a:t>is modulated. The receiver in turn notes the time of arrival (</a:t>
            </a:r>
            <a:r>
              <a:rPr lang="en-GB" sz="3300" dirty="0" err="1" smtClean="0">
                <a:solidFill>
                  <a:schemeClr val="tx1"/>
                </a:solidFill>
              </a:rPr>
              <a:t>t</a:t>
            </a:r>
            <a:r>
              <a:rPr lang="en-GB" sz="3300" baseline="-25000" dirty="0" err="1">
                <a:solidFill>
                  <a:schemeClr val="tx1"/>
                </a:solidFill>
              </a:rPr>
              <a:t>A</a:t>
            </a:r>
            <a:r>
              <a:rPr lang="en-GB" sz="3300" dirty="0" smtClean="0">
                <a:solidFill>
                  <a:schemeClr val="tx1"/>
                </a:solidFill>
              </a:rPr>
              <a:t>) </a:t>
            </a:r>
            <a:r>
              <a:rPr lang="en-GB" sz="3300" dirty="0">
                <a:solidFill>
                  <a:schemeClr val="tx1"/>
                </a:solidFill>
              </a:rPr>
              <a:t>of this time mark. Then the </a:t>
            </a:r>
            <a:r>
              <a:rPr lang="en-GB" sz="3300" dirty="0" smtClean="0">
                <a:solidFill>
                  <a:schemeClr val="tx1"/>
                </a:solidFill>
              </a:rPr>
              <a:t>time which </a:t>
            </a:r>
            <a:r>
              <a:rPr lang="en-GB" sz="3300" dirty="0">
                <a:solidFill>
                  <a:schemeClr val="tx1"/>
                </a:solidFill>
              </a:rPr>
              <a:t>it took the signal to go from satellite to receiver is </a:t>
            </a:r>
            <a:r>
              <a:rPr lang="en-GB" sz="3300" dirty="0" smtClean="0">
                <a:solidFill>
                  <a:schemeClr val="tx1"/>
                </a:solidFill>
              </a:rPr>
              <a:t>(</a:t>
            </a:r>
            <a:r>
              <a:rPr lang="en-GB" sz="3300" dirty="0" err="1" smtClean="0">
                <a:solidFill>
                  <a:schemeClr val="tx1"/>
                </a:solidFill>
              </a:rPr>
              <a:t>t</a:t>
            </a:r>
            <a:r>
              <a:rPr lang="en-GB" sz="3300" baseline="-25000" dirty="0" err="1" smtClean="0">
                <a:solidFill>
                  <a:schemeClr val="tx1"/>
                </a:solidFill>
              </a:rPr>
              <a:t>A</a:t>
            </a:r>
            <a:r>
              <a:rPr lang="en-GB" sz="3300" dirty="0" smtClean="0">
                <a:solidFill>
                  <a:schemeClr val="tx1"/>
                </a:solidFill>
              </a:rPr>
              <a:t> </a:t>
            </a:r>
            <a:r>
              <a:rPr lang="en-GB" sz="3300" dirty="0">
                <a:solidFill>
                  <a:schemeClr val="tx1"/>
                </a:solidFill>
              </a:rPr>
              <a:t>− </a:t>
            </a:r>
            <a:r>
              <a:rPr lang="en-GB" sz="3300" dirty="0" err="1" smtClean="0">
                <a:solidFill>
                  <a:schemeClr val="tx1"/>
                </a:solidFill>
              </a:rPr>
              <a:t>t</a:t>
            </a:r>
            <a:r>
              <a:rPr lang="en-GB" sz="3300" baseline="-25000" dirty="0" err="1" smtClean="0">
                <a:solidFill>
                  <a:schemeClr val="tx1"/>
                </a:solidFill>
              </a:rPr>
              <a:t>D</a:t>
            </a:r>
            <a:r>
              <a:rPr lang="en-GB" sz="3300" dirty="0" smtClean="0">
                <a:solidFill>
                  <a:schemeClr val="tx1"/>
                </a:solidFill>
              </a:rPr>
              <a:t>) </a:t>
            </a:r>
            <a:r>
              <a:rPr lang="en-GB" sz="3300" dirty="0">
                <a:solidFill>
                  <a:schemeClr val="tx1"/>
                </a:solidFill>
              </a:rPr>
              <a:t>= t called the delay time. </a:t>
            </a:r>
            <a:r>
              <a:rPr lang="en-GB" sz="3300" dirty="0" smtClean="0">
                <a:solidFill>
                  <a:schemeClr val="tx1"/>
                </a:solidFill>
              </a:rPr>
              <a:t>The measured </a:t>
            </a:r>
            <a:r>
              <a:rPr lang="en-GB" sz="3300" dirty="0">
                <a:solidFill>
                  <a:schemeClr val="tx1"/>
                </a:solidFill>
              </a:rPr>
              <a:t>range R is obtained from</a:t>
            </a:r>
          </a:p>
          <a:p>
            <a:r>
              <a:rPr lang="nb-NO" sz="3300" dirty="0" smtClean="0">
                <a:solidFill>
                  <a:schemeClr val="tx1"/>
                </a:solidFill>
              </a:rPr>
              <a:t>R1 = (</a:t>
            </a:r>
            <a:r>
              <a:rPr lang="en-GB" sz="3300" dirty="0" err="1" smtClean="0">
                <a:solidFill>
                  <a:schemeClr val="tx1"/>
                </a:solidFill>
              </a:rPr>
              <a:t>t</a:t>
            </a:r>
            <a:r>
              <a:rPr lang="en-GB" sz="3300" baseline="-25000" dirty="0" err="1" smtClean="0">
                <a:solidFill>
                  <a:schemeClr val="tx1"/>
                </a:solidFill>
              </a:rPr>
              <a:t>A</a:t>
            </a:r>
            <a:r>
              <a:rPr lang="en-GB" sz="3300" dirty="0" smtClean="0">
                <a:solidFill>
                  <a:schemeClr val="tx1"/>
                </a:solidFill>
              </a:rPr>
              <a:t> − </a:t>
            </a:r>
            <a:r>
              <a:rPr lang="en-GB" sz="3300" dirty="0" err="1" smtClean="0">
                <a:solidFill>
                  <a:schemeClr val="tx1"/>
                </a:solidFill>
              </a:rPr>
              <a:t>t</a:t>
            </a:r>
            <a:r>
              <a:rPr lang="en-GB" sz="3300" baseline="-25000" dirty="0" err="1" smtClean="0">
                <a:solidFill>
                  <a:schemeClr val="tx1"/>
                </a:solidFill>
              </a:rPr>
              <a:t>D</a:t>
            </a:r>
            <a:r>
              <a:rPr lang="nb-NO" sz="3300" dirty="0" smtClean="0">
                <a:solidFill>
                  <a:schemeClr val="tx1"/>
                </a:solidFill>
              </a:rPr>
              <a:t>)c =     t .c</a:t>
            </a:r>
          </a:p>
          <a:p>
            <a:r>
              <a:rPr lang="en-GB" sz="3300" dirty="0" smtClean="0">
                <a:solidFill>
                  <a:schemeClr val="tx1"/>
                </a:solidFill>
              </a:rPr>
              <a:t>where </a:t>
            </a:r>
            <a:r>
              <a:rPr lang="en-GB" sz="3300" dirty="0">
                <a:solidFill>
                  <a:schemeClr val="tx1"/>
                </a:solidFill>
              </a:rPr>
              <a:t>c = the velocity of </a:t>
            </a:r>
            <a:r>
              <a:rPr lang="en-GB" sz="3300" dirty="0" smtClean="0">
                <a:solidFill>
                  <a:schemeClr val="tx1"/>
                </a:solidFill>
              </a:rPr>
              <a:t>light</a:t>
            </a:r>
            <a:endParaRPr lang="en-GB" sz="3300" dirty="0"/>
          </a:p>
          <a:p>
            <a:pPr algn="just">
              <a:buFont typeface="Wingdings" pitchFamily="2" charset="2"/>
              <a:buChar char="q"/>
            </a:pPr>
            <a:r>
              <a:rPr lang="en-GB" sz="3300" dirty="0">
                <a:solidFill>
                  <a:schemeClr val="tx1"/>
                </a:solidFill>
              </a:rPr>
              <a:t>Whilst the above describes the basic principle of range measurement, to achieve it one would </a:t>
            </a:r>
            <a:r>
              <a:rPr lang="en-GB" sz="3300" dirty="0" smtClean="0">
                <a:solidFill>
                  <a:schemeClr val="tx1"/>
                </a:solidFill>
              </a:rPr>
              <a:t>require the </a:t>
            </a:r>
            <a:r>
              <a:rPr lang="en-GB" sz="3300" dirty="0">
                <a:solidFill>
                  <a:schemeClr val="tx1"/>
                </a:solidFill>
              </a:rPr>
              <a:t>receiver to have a clock as accurate as the satellite’s and perfectly synchronized with it. </a:t>
            </a:r>
            <a:endParaRPr lang="en-GB" sz="3300" dirty="0" smtClean="0">
              <a:solidFill>
                <a:schemeClr val="tx1"/>
              </a:solidFill>
            </a:endParaRPr>
          </a:p>
          <a:p>
            <a:pPr algn="just">
              <a:buFont typeface="Wingdings" pitchFamily="2" charset="2"/>
              <a:buChar char="q"/>
            </a:pPr>
            <a:r>
              <a:rPr lang="en-GB" sz="3300" dirty="0" smtClean="0">
                <a:solidFill>
                  <a:schemeClr val="tx1"/>
                </a:solidFill>
              </a:rPr>
              <a:t>As </a:t>
            </a:r>
            <a:r>
              <a:rPr lang="en-GB" sz="3300" dirty="0">
                <a:solidFill>
                  <a:schemeClr val="tx1"/>
                </a:solidFill>
              </a:rPr>
              <a:t>this </a:t>
            </a:r>
            <a:r>
              <a:rPr lang="en-GB" sz="3300" dirty="0" smtClean="0">
                <a:solidFill>
                  <a:schemeClr val="tx1"/>
                </a:solidFill>
              </a:rPr>
              <a:t>would render </a:t>
            </a:r>
            <a:r>
              <a:rPr lang="en-GB" sz="3300" dirty="0">
                <a:solidFill>
                  <a:schemeClr val="tx1"/>
                </a:solidFill>
              </a:rPr>
              <a:t>the receiver impossibly expensive, a correlation procedure, using the pseudo-random binary </a:t>
            </a:r>
            <a:r>
              <a:rPr lang="en-GB" sz="3300" dirty="0" smtClean="0">
                <a:solidFill>
                  <a:schemeClr val="tx1"/>
                </a:solidFill>
              </a:rPr>
              <a:t>codes (</a:t>
            </a:r>
            <a:r>
              <a:rPr lang="en-GB" sz="3300" dirty="0">
                <a:solidFill>
                  <a:schemeClr val="tx1"/>
                </a:solidFill>
              </a:rPr>
              <a:t>P or C/A), usually ‘C/A’, is adopted</a:t>
            </a:r>
            <a:r>
              <a:rPr lang="en-GB" sz="3300" dirty="0" smtClean="0">
                <a:solidFill>
                  <a:schemeClr val="tx1"/>
                </a:solidFill>
              </a:rPr>
              <a:t>.</a:t>
            </a:r>
          </a:p>
          <a:p>
            <a:pPr algn="just">
              <a:buFont typeface="Wingdings" pitchFamily="2" charset="2"/>
              <a:buChar char="q"/>
            </a:pPr>
            <a:r>
              <a:rPr lang="en-GB" sz="3300" dirty="0" smtClean="0">
                <a:solidFill>
                  <a:schemeClr val="tx1"/>
                </a:solidFill>
              </a:rPr>
              <a:t> </a:t>
            </a:r>
            <a:r>
              <a:rPr lang="en-GB" sz="3300" dirty="0">
                <a:solidFill>
                  <a:schemeClr val="tx1"/>
                </a:solidFill>
              </a:rPr>
              <a:t>The signal from the satellite arrives at the receiver and triggers </a:t>
            </a:r>
            <a:r>
              <a:rPr lang="en-GB" sz="3300" dirty="0" smtClean="0">
                <a:solidFill>
                  <a:schemeClr val="tx1"/>
                </a:solidFill>
              </a:rPr>
              <a:t>the receiver </a:t>
            </a:r>
            <a:r>
              <a:rPr lang="en-GB" sz="3300" dirty="0">
                <a:solidFill>
                  <a:schemeClr val="tx1"/>
                </a:solidFill>
              </a:rPr>
              <a:t>to commence generating its own internal copy of the C/A code. </a:t>
            </a:r>
            <a:endParaRPr lang="en-GB" sz="3300" dirty="0" smtClean="0">
              <a:solidFill>
                <a:schemeClr val="tx1"/>
              </a:solidFill>
            </a:endParaRPr>
          </a:p>
          <a:p>
            <a:pPr algn="just">
              <a:buFont typeface="Wingdings" pitchFamily="2" charset="2"/>
              <a:buChar char="q"/>
            </a:pPr>
            <a:r>
              <a:rPr lang="en-GB" sz="3300" dirty="0" smtClean="0">
                <a:solidFill>
                  <a:schemeClr val="tx1"/>
                </a:solidFill>
              </a:rPr>
              <a:t>The </a:t>
            </a:r>
            <a:r>
              <a:rPr lang="en-GB" sz="3300" dirty="0">
                <a:solidFill>
                  <a:schemeClr val="tx1"/>
                </a:solidFill>
              </a:rPr>
              <a:t>receiver-generated code </a:t>
            </a:r>
            <a:r>
              <a:rPr lang="en-GB" sz="3300" dirty="0" smtClean="0">
                <a:solidFill>
                  <a:schemeClr val="tx1"/>
                </a:solidFill>
              </a:rPr>
              <a:t>is cross-correlated </a:t>
            </a:r>
            <a:r>
              <a:rPr lang="en-GB" sz="3300" dirty="0">
                <a:solidFill>
                  <a:schemeClr val="tx1"/>
                </a:solidFill>
              </a:rPr>
              <a:t>with the satellite </a:t>
            </a:r>
            <a:r>
              <a:rPr lang="en-GB" sz="3300" dirty="0" smtClean="0">
                <a:solidFill>
                  <a:schemeClr val="tx1"/>
                </a:solidFill>
              </a:rPr>
              <a:t>code (as shown in the figure).</a:t>
            </a:r>
          </a:p>
          <a:p>
            <a:pPr algn="just">
              <a:buFont typeface="Wingdings" pitchFamily="2" charset="2"/>
              <a:buChar char="q"/>
            </a:pPr>
            <a:r>
              <a:rPr lang="en-GB" sz="3300" dirty="0" smtClean="0">
                <a:solidFill>
                  <a:schemeClr val="tx1"/>
                </a:solidFill>
              </a:rPr>
              <a:t> </a:t>
            </a:r>
            <a:r>
              <a:rPr lang="en-GB" sz="3300" dirty="0">
                <a:solidFill>
                  <a:schemeClr val="tx1"/>
                </a:solidFill>
              </a:rPr>
              <a:t>The ground receiver is then able to determine </a:t>
            </a:r>
            <a:r>
              <a:rPr lang="en-GB" sz="3300" dirty="0" smtClean="0">
                <a:solidFill>
                  <a:schemeClr val="tx1"/>
                </a:solidFill>
              </a:rPr>
              <a:t>the time </a:t>
            </a:r>
            <a:r>
              <a:rPr lang="en-GB" sz="3300" dirty="0">
                <a:solidFill>
                  <a:schemeClr val="tx1"/>
                </a:solidFill>
              </a:rPr>
              <a:t>delay </a:t>
            </a:r>
            <a:r>
              <a:rPr lang="en-GB" sz="3300" dirty="0" smtClean="0">
                <a:solidFill>
                  <a:schemeClr val="tx1"/>
                </a:solidFill>
              </a:rPr>
              <a:t>(    t</a:t>
            </a:r>
            <a:r>
              <a:rPr lang="en-GB" sz="3300" dirty="0">
                <a:solidFill>
                  <a:schemeClr val="tx1"/>
                </a:solidFill>
              </a:rPr>
              <a:t>) since it generated the same portion of the code received from the satellite. </a:t>
            </a:r>
            <a:endParaRPr lang="en-GB" sz="3300" dirty="0" smtClean="0">
              <a:solidFill>
                <a:schemeClr val="tx1"/>
              </a:solidFill>
            </a:endParaRPr>
          </a:p>
          <a:p>
            <a:pPr algn="just">
              <a:buFont typeface="Wingdings" pitchFamily="2" charset="2"/>
              <a:buChar char="q"/>
            </a:pPr>
            <a:r>
              <a:rPr lang="en-GB" sz="3300" dirty="0" smtClean="0">
                <a:solidFill>
                  <a:schemeClr val="tx1"/>
                </a:solidFill>
              </a:rPr>
              <a:t>However</a:t>
            </a:r>
            <a:r>
              <a:rPr lang="en-GB" sz="3300" dirty="0">
                <a:solidFill>
                  <a:schemeClr val="tx1"/>
                </a:solidFill>
              </a:rPr>
              <a:t>, </a:t>
            </a:r>
            <a:r>
              <a:rPr lang="en-GB" sz="3300" dirty="0" smtClean="0">
                <a:solidFill>
                  <a:schemeClr val="tx1"/>
                </a:solidFill>
              </a:rPr>
              <a:t>whilst this </a:t>
            </a:r>
            <a:r>
              <a:rPr lang="en-GB" sz="3300" dirty="0">
                <a:solidFill>
                  <a:schemeClr val="tx1"/>
                </a:solidFill>
              </a:rPr>
              <a:t>eliminates the problem of the need for an expensive receiver clock, it does not eliminate the </a:t>
            </a:r>
            <a:r>
              <a:rPr lang="en-GB" sz="3300" dirty="0" smtClean="0">
                <a:solidFill>
                  <a:schemeClr val="tx1"/>
                </a:solidFill>
              </a:rPr>
              <a:t>problem of </a:t>
            </a:r>
            <a:r>
              <a:rPr lang="en-GB" sz="3300" dirty="0">
                <a:solidFill>
                  <a:schemeClr val="tx1"/>
                </a:solidFill>
              </a:rPr>
              <a:t>exact synchronization of the two clocks. </a:t>
            </a:r>
            <a:endParaRPr lang="en-GB" sz="3300" dirty="0" smtClean="0">
              <a:solidFill>
                <a:schemeClr val="tx1"/>
              </a:solidFill>
            </a:endParaRPr>
          </a:p>
          <a:p>
            <a:pPr algn="just">
              <a:buFont typeface="Wingdings" pitchFamily="2" charset="2"/>
              <a:buChar char="q"/>
            </a:pPr>
            <a:r>
              <a:rPr lang="en-GB" sz="3300" dirty="0" smtClean="0">
                <a:solidFill>
                  <a:schemeClr val="tx1"/>
                </a:solidFill>
              </a:rPr>
              <a:t>Thus</a:t>
            </a:r>
            <a:r>
              <a:rPr lang="en-GB" sz="3300" dirty="0">
                <a:solidFill>
                  <a:schemeClr val="tx1"/>
                </a:solidFill>
              </a:rPr>
              <a:t>, the time difference between the two clocks, termed </a:t>
            </a:r>
            <a:r>
              <a:rPr lang="en-GB" sz="3300" dirty="0" smtClean="0">
                <a:solidFill>
                  <a:schemeClr val="tx1"/>
                </a:solidFill>
              </a:rPr>
              <a:t>clock bias</a:t>
            </a:r>
            <a:r>
              <a:rPr lang="en-GB" sz="3300" dirty="0">
                <a:solidFill>
                  <a:schemeClr val="tx1"/>
                </a:solidFill>
              </a:rPr>
              <a:t>, results in an incorrect assessment </a:t>
            </a:r>
            <a:r>
              <a:rPr lang="en-GB" sz="3300" dirty="0" smtClean="0">
                <a:solidFill>
                  <a:schemeClr val="tx1"/>
                </a:solidFill>
              </a:rPr>
              <a:t>of       t.</a:t>
            </a:r>
          </a:p>
          <a:p>
            <a:pPr algn="just">
              <a:buFont typeface="Wingdings" pitchFamily="2" charset="2"/>
              <a:buChar char="q"/>
            </a:pPr>
            <a:r>
              <a:rPr lang="en-GB" sz="3300" dirty="0" smtClean="0">
                <a:solidFill>
                  <a:schemeClr val="tx1"/>
                </a:solidFill>
              </a:rPr>
              <a:t> </a:t>
            </a:r>
            <a:r>
              <a:rPr lang="en-GB" sz="3300" dirty="0">
                <a:solidFill>
                  <a:schemeClr val="tx1"/>
                </a:solidFill>
              </a:rPr>
              <a:t>The distances computed are therefore called ‘pseudo-ranges’.</a:t>
            </a:r>
          </a:p>
          <a:p>
            <a:pPr algn="just">
              <a:buFont typeface="Wingdings" pitchFamily="2" charset="2"/>
              <a:buChar char="q"/>
            </a:pPr>
            <a:r>
              <a:rPr lang="en-GB" sz="3300" dirty="0">
                <a:solidFill>
                  <a:schemeClr val="tx1"/>
                </a:solidFill>
              </a:rPr>
              <a:t>The use of four satellites rather than three, however, can eliminate the effect of clock bias.</a:t>
            </a:r>
          </a:p>
          <a:p>
            <a:pPr algn="just">
              <a:buFont typeface="Wingdings" pitchFamily="2" charset="2"/>
              <a:buChar char="q"/>
            </a:pPr>
            <a:r>
              <a:rPr lang="en-GB" sz="3300" dirty="0">
                <a:solidFill>
                  <a:schemeClr val="tx1"/>
                </a:solidFill>
              </a:rPr>
              <a:t>A line in space is defined by its difference in coordinates in an X, Y and Z system:</a:t>
            </a:r>
          </a:p>
          <a:p>
            <a:endParaRPr lang="en-GB" sz="3300" dirty="0"/>
          </a:p>
        </p:txBody>
      </p:sp>
      <p:pic>
        <p:nvPicPr>
          <p:cNvPr id="1026" name="Picture 2"/>
          <p:cNvPicPr>
            <a:picLocks noChangeAspect="1" noChangeArrowheads="1"/>
          </p:cNvPicPr>
          <p:nvPr/>
        </p:nvPicPr>
        <p:blipFill>
          <a:blip r:embed="rId2"/>
          <a:srcRect/>
          <a:stretch>
            <a:fillRect/>
          </a:stretch>
        </p:blipFill>
        <p:spPr bwMode="auto">
          <a:xfrm>
            <a:off x="5000628" y="1857364"/>
            <a:ext cx="123825" cy="161925"/>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6000760" y="3857628"/>
            <a:ext cx="123825" cy="161925"/>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1571604" y="4929198"/>
            <a:ext cx="123825" cy="1619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286116" y="6000768"/>
            <a:ext cx="2019300"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214290"/>
            <a:ext cx="8715436" cy="6357982"/>
          </a:xfrm>
        </p:spPr>
        <p:txBody>
          <a:bodyPr/>
          <a:lstStyle/>
          <a:p>
            <a:pPr algn="just"/>
            <a:r>
              <a:rPr lang="en-GB" sz="1800" dirty="0">
                <a:solidFill>
                  <a:schemeClr val="tx1"/>
                </a:solidFill>
              </a:rPr>
              <a:t>If the error in </a:t>
            </a:r>
            <a:r>
              <a:rPr lang="en-GB" sz="1800" i="1" dirty="0">
                <a:solidFill>
                  <a:schemeClr val="tx1"/>
                </a:solidFill>
              </a:rPr>
              <a:t>R, due to clock bias, is </a:t>
            </a:r>
            <a:r>
              <a:rPr lang="en-GB" sz="1800" i="1" dirty="0" err="1">
                <a:solidFill>
                  <a:schemeClr val="tx1"/>
                </a:solidFill>
              </a:rPr>
              <a:t>δR</a:t>
            </a:r>
            <a:r>
              <a:rPr lang="en-GB" sz="1800" i="1" dirty="0">
                <a:solidFill>
                  <a:schemeClr val="tx1"/>
                </a:solidFill>
              </a:rPr>
              <a:t> and is constant throughout, then:</a:t>
            </a:r>
          </a:p>
          <a:p>
            <a:pPr algn="just"/>
            <a:endParaRPr lang="en-GB" sz="1800" dirty="0" smtClean="0">
              <a:solidFill>
                <a:schemeClr val="tx1"/>
              </a:solidFill>
            </a:endParaRPr>
          </a:p>
          <a:p>
            <a:pPr algn="just"/>
            <a:endParaRPr lang="en-GB" sz="1800" dirty="0">
              <a:solidFill>
                <a:schemeClr val="tx1"/>
              </a:solidFill>
            </a:endParaRPr>
          </a:p>
          <a:p>
            <a:pPr algn="just"/>
            <a:endParaRPr lang="en-GB" sz="1800" dirty="0" smtClean="0">
              <a:solidFill>
                <a:schemeClr val="tx1"/>
              </a:solidFill>
            </a:endParaRPr>
          </a:p>
          <a:p>
            <a:pPr algn="just"/>
            <a:endParaRPr lang="en-GB" sz="1800" dirty="0">
              <a:solidFill>
                <a:schemeClr val="tx1"/>
              </a:solidFill>
            </a:endParaRPr>
          </a:p>
          <a:p>
            <a:pPr algn="just"/>
            <a:endParaRPr lang="en-GB" sz="1800" dirty="0" smtClean="0">
              <a:solidFill>
                <a:schemeClr val="tx1"/>
              </a:solidFill>
            </a:endParaRPr>
          </a:p>
          <a:p>
            <a:pPr algn="just"/>
            <a:r>
              <a:rPr lang="en-GB" sz="1800" dirty="0" smtClean="0">
                <a:solidFill>
                  <a:schemeClr val="tx1"/>
                </a:solidFill>
              </a:rPr>
              <a:t>where </a:t>
            </a:r>
            <a:r>
              <a:rPr lang="en-GB" sz="1800" i="1" dirty="0" err="1">
                <a:solidFill>
                  <a:schemeClr val="tx1"/>
                </a:solidFill>
              </a:rPr>
              <a:t>Xn</a:t>
            </a:r>
            <a:r>
              <a:rPr lang="en-GB" sz="1800" i="1" dirty="0">
                <a:solidFill>
                  <a:schemeClr val="tx1"/>
                </a:solidFill>
              </a:rPr>
              <a:t>, </a:t>
            </a:r>
            <a:r>
              <a:rPr lang="en-GB" sz="1800" i="1" dirty="0" err="1">
                <a:solidFill>
                  <a:schemeClr val="tx1"/>
                </a:solidFill>
              </a:rPr>
              <a:t>Yn</a:t>
            </a:r>
            <a:r>
              <a:rPr lang="en-GB" sz="1800" i="1" dirty="0">
                <a:solidFill>
                  <a:schemeClr val="tx1"/>
                </a:solidFill>
              </a:rPr>
              <a:t>, Zn = the coordinates of satellites 1, 2, 3 and 4 (n = 1 to 4)</a:t>
            </a:r>
          </a:p>
          <a:p>
            <a:pPr algn="just"/>
            <a:r>
              <a:rPr lang="en-GB" sz="1800" i="1" dirty="0" err="1">
                <a:solidFill>
                  <a:schemeClr val="tx1"/>
                </a:solidFill>
              </a:rPr>
              <a:t>Xp</a:t>
            </a:r>
            <a:r>
              <a:rPr lang="en-GB" sz="1800" i="1" dirty="0">
                <a:solidFill>
                  <a:schemeClr val="tx1"/>
                </a:solidFill>
              </a:rPr>
              <a:t>, </a:t>
            </a:r>
            <a:r>
              <a:rPr lang="en-GB" sz="1800" i="1" dirty="0" err="1">
                <a:solidFill>
                  <a:schemeClr val="tx1"/>
                </a:solidFill>
              </a:rPr>
              <a:t>Yp</a:t>
            </a:r>
            <a:r>
              <a:rPr lang="en-GB" sz="1800" i="1" dirty="0">
                <a:solidFill>
                  <a:schemeClr val="tx1"/>
                </a:solidFill>
              </a:rPr>
              <a:t>, </a:t>
            </a:r>
            <a:r>
              <a:rPr lang="en-GB" sz="1800" i="1" dirty="0" err="1">
                <a:solidFill>
                  <a:schemeClr val="tx1"/>
                </a:solidFill>
              </a:rPr>
              <a:t>Zp</a:t>
            </a:r>
            <a:r>
              <a:rPr lang="en-GB" sz="1800" i="1" dirty="0">
                <a:solidFill>
                  <a:schemeClr val="tx1"/>
                </a:solidFill>
              </a:rPr>
              <a:t> = the coordinates required for point P</a:t>
            </a:r>
          </a:p>
          <a:p>
            <a:pPr algn="just"/>
            <a:r>
              <a:rPr lang="en-GB" sz="1800" i="1" dirty="0" err="1">
                <a:solidFill>
                  <a:schemeClr val="tx1"/>
                </a:solidFill>
              </a:rPr>
              <a:t>Rn</a:t>
            </a:r>
            <a:r>
              <a:rPr lang="en-GB" sz="1800" i="1" dirty="0">
                <a:solidFill>
                  <a:schemeClr val="tx1"/>
                </a:solidFill>
              </a:rPr>
              <a:t> = the measured ranges to the satellites</a:t>
            </a:r>
          </a:p>
          <a:p>
            <a:pPr algn="just"/>
            <a:r>
              <a:rPr lang="en-GB" sz="1800" dirty="0">
                <a:solidFill>
                  <a:schemeClr val="tx1"/>
                </a:solidFill>
              </a:rPr>
              <a:t>Solving the four equations for the four unknowns </a:t>
            </a:r>
            <a:r>
              <a:rPr lang="en-GB" sz="1800" i="1" dirty="0" err="1">
                <a:solidFill>
                  <a:schemeClr val="tx1"/>
                </a:solidFill>
              </a:rPr>
              <a:t>Xp</a:t>
            </a:r>
            <a:r>
              <a:rPr lang="en-GB" sz="1800" i="1" dirty="0">
                <a:solidFill>
                  <a:schemeClr val="tx1"/>
                </a:solidFill>
              </a:rPr>
              <a:t>, </a:t>
            </a:r>
            <a:r>
              <a:rPr lang="en-GB" sz="1800" i="1" dirty="0" err="1">
                <a:solidFill>
                  <a:schemeClr val="tx1"/>
                </a:solidFill>
              </a:rPr>
              <a:t>Yp</a:t>
            </a:r>
            <a:r>
              <a:rPr lang="en-GB" sz="1800" i="1" dirty="0">
                <a:solidFill>
                  <a:schemeClr val="tx1"/>
                </a:solidFill>
              </a:rPr>
              <a:t>, </a:t>
            </a:r>
            <a:r>
              <a:rPr lang="en-GB" sz="1800" i="1" dirty="0" err="1">
                <a:solidFill>
                  <a:schemeClr val="tx1"/>
                </a:solidFill>
              </a:rPr>
              <a:t>Zp</a:t>
            </a:r>
            <a:r>
              <a:rPr lang="en-GB" sz="1800" i="1" dirty="0">
                <a:solidFill>
                  <a:schemeClr val="tx1"/>
                </a:solidFill>
              </a:rPr>
              <a:t> and </a:t>
            </a:r>
            <a:r>
              <a:rPr lang="en-GB" sz="1800" i="1" dirty="0" err="1">
                <a:solidFill>
                  <a:schemeClr val="tx1"/>
                </a:solidFill>
              </a:rPr>
              <a:t>δR</a:t>
            </a:r>
            <a:r>
              <a:rPr lang="en-GB" sz="1800" i="1" dirty="0">
                <a:solidFill>
                  <a:schemeClr val="tx1"/>
                </a:solidFill>
              </a:rPr>
              <a:t> also solves for the error due to </a:t>
            </a:r>
            <a:r>
              <a:rPr lang="en-GB" sz="1800" i="1" dirty="0" smtClean="0">
                <a:solidFill>
                  <a:schemeClr val="tx1"/>
                </a:solidFill>
              </a:rPr>
              <a:t>clock </a:t>
            </a:r>
            <a:r>
              <a:rPr lang="en-GB" sz="1800" dirty="0" smtClean="0">
                <a:solidFill>
                  <a:schemeClr val="tx1"/>
                </a:solidFill>
              </a:rPr>
              <a:t>bias.</a:t>
            </a: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r>
              <a:rPr lang="en-US" sz="1800" b="1" u="sng" dirty="0" smtClean="0">
                <a:solidFill>
                  <a:schemeClr val="tx1"/>
                </a:solidFill>
              </a:rPr>
              <a:t>Correlation of the pseudo-binary codes</a:t>
            </a:r>
            <a:endParaRPr lang="en-GB" sz="1800" b="1" u="sng" dirty="0">
              <a:solidFill>
                <a:schemeClr val="tx1"/>
              </a:solidFill>
            </a:endParaRPr>
          </a:p>
          <a:p>
            <a:endParaRPr lang="en-GB" dirty="0"/>
          </a:p>
        </p:txBody>
      </p:sp>
      <p:pic>
        <p:nvPicPr>
          <p:cNvPr id="2050" name="Picture 2"/>
          <p:cNvPicPr>
            <a:picLocks noChangeAspect="1" noChangeArrowheads="1"/>
          </p:cNvPicPr>
          <p:nvPr/>
        </p:nvPicPr>
        <p:blipFill>
          <a:blip r:embed="rId2"/>
          <a:srcRect/>
          <a:stretch>
            <a:fillRect/>
          </a:stretch>
        </p:blipFill>
        <p:spPr bwMode="auto">
          <a:xfrm>
            <a:off x="2357422" y="714356"/>
            <a:ext cx="4076700" cy="14859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500166" y="3929066"/>
            <a:ext cx="6162675" cy="158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285728"/>
            <a:ext cx="8572560" cy="6572272"/>
          </a:xfrm>
        </p:spPr>
        <p:txBody>
          <a:bodyPr>
            <a:noAutofit/>
          </a:bodyPr>
          <a:lstStyle/>
          <a:p>
            <a:pPr algn="just">
              <a:buFont typeface="Wingdings" pitchFamily="2" charset="2"/>
              <a:buChar char="q"/>
            </a:pPr>
            <a:r>
              <a:rPr lang="en-GB" sz="1800" dirty="0">
                <a:solidFill>
                  <a:schemeClr val="tx1"/>
                </a:solidFill>
              </a:rPr>
              <a:t>Whilst the use of pseudo-range is sufficient for navigational purposes and constitutes the </a:t>
            </a:r>
            <a:r>
              <a:rPr lang="en-GB" sz="1800" dirty="0" smtClean="0">
                <a:solidFill>
                  <a:schemeClr val="tx1"/>
                </a:solidFill>
              </a:rPr>
              <a:t>fundamental approach </a:t>
            </a:r>
            <a:r>
              <a:rPr lang="en-GB" sz="1800" dirty="0">
                <a:solidFill>
                  <a:schemeClr val="tx1"/>
                </a:solidFill>
              </a:rPr>
              <a:t>for which the system was designed, a much more accurate measurement of range is </a:t>
            </a:r>
            <a:r>
              <a:rPr lang="en-GB" sz="1800" dirty="0" smtClean="0">
                <a:solidFill>
                  <a:schemeClr val="tx1"/>
                </a:solidFill>
              </a:rPr>
              <a:t>required for </a:t>
            </a:r>
            <a:r>
              <a:rPr lang="en-GB" sz="1800" dirty="0">
                <a:solidFill>
                  <a:schemeClr val="tx1"/>
                </a:solidFill>
              </a:rPr>
              <a:t>positioning in engineering surveying. </a:t>
            </a:r>
            <a:endParaRPr lang="en-GB" sz="1800" dirty="0" smtClean="0">
              <a:solidFill>
                <a:schemeClr val="tx1"/>
              </a:solidFill>
            </a:endParaRPr>
          </a:p>
          <a:p>
            <a:pPr algn="just">
              <a:buFont typeface="Wingdings" pitchFamily="2" charset="2"/>
              <a:buChar char="q"/>
            </a:pPr>
            <a:r>
              <a:rPr lang="en-GB" sz="1800" dirty="0" smtClean="0">
                <a:solidFill>
                  <a:schemeClr val="tx1"/>
                </a:solidFill>
              </a:rPr>
              <a:t>Measuring </a:t>
            </a:r>
            <a:r>
              <a:rPr lang="en-GB" sz="1800" dirty="0">
                <a:solidFill>
                  <a:schemeClr val="tx1"/>
                </a:solidFill>
              </a:rPr>
              <a:t>phase difference by means of the carrier wave in </a:t>
            </a:r>
            <a:r>
              <a:rPr lang="en-GB" sz="1800" dirty="0" smtClean="0">
                <a:solidFill>
                  <a:schemeClr val="tx1"/>
                </a:solidFill>
              </a:rPr>
              <a:t>a manner </a:t>
            </a:r>
            <a:r>
              <a:rPr lang="en-GB" sz="1800" dirty="0">
                <a:solidFill>
                  <a:schemeClr val="tx1"/>
                </a:solidFill>
              </a:rPr>
              <a:t>analogous to EDM measurement does this. </a:t>
            </a:r>
            <a:endParaRPr lang="en-GB" sz="1800" dirty="0" smtClean="0">
              <a:solidFill>
                <a:schemeClr val="tx1"/>
              </a:solidFill>
            </a:endParaRPr>
          </a:p>
          <a:p>
            <a:pPr algn="just">
              <a:buFont typeface="Wingdings" pitchFamily="2" charset="2"/>
              <a:buChar char="q"/>
            </a:pPr>
            <a:r>
              <a:rPr lang="en-GB" sz="1800" dirty="0" smtClean="0">
                <a:solidFill>
                  <a:schemeClr val="tx1"/>
                </a:solidFill>
              </a:rPr>
              <a:t>As </a:t>
            </a:r>
            <a:r>
              <a:rPr lang="en-GB" sz="1800" dirty="0">
                <a:solidFill>
                  <a:schemeClr val="tx1"/>
                </a:solidFill>
              </a:rPr>
              <a:t>observational resolution is about 1% of the </a:t>
            </a:r>
            <a:r>
              <a:rPr lang="en-GB" sz="1800" dirty="0" smtClean="0">
                <a:solidFill>
                  <a:schemeClr val="tx1"/>
                </a:solidFill>
              </a:rPr>
              <a:t>signal wavelength </a:t>
            </a:r>
            <a:r>
              <a:rPr lang="en-GB" sz="1800" dirty="0">
                <a:solidFill>
                  <a:schemeClr val="tx1"/>
                </a:solidFill>
              </a:rPr>
              <a:t>λ, the following table shows the reason for using the carrier waves; this is referred to as </a:t>
            </a:r>
            <a:r>
              <a:rPr lang="en-GB" sz="1800" dirty="0" smtClean="0">
                <a:solidFill>
                  <a:schemeClr val="tx1"/>
                </a:solidFill>
              </a:rPr>
              <a:t>the carrier </a:t>
            </a:r>
            <a:r>
              <a:rPr lang="en-GB" sz="1800" dirty="0">
                <a:solidFill>
                  <a:schemeClr val="tx1"/>
                </a:solidFill>
              </a:rPr>
              <a:t>phase observable</a:t>
            </a:r>
            <a:r>
              <a:rPr lang="en-GB" sz="1800" dirty="0" smtClean="0">
                <a:solidFill>
                  <a:schemeClr val="tx1"/>
                </a:solidFill>
              </a:rPr>
              <a:t>.</a:t>
            </a:r>
          </a:p>
          <a:p>
            <a:pPr algn="just"/>
            <a:endParaRPr lang="en-GB" sz="1800" dirty="0">
              <a:solidFill>
                <a:schemeClr val="tx1"/>
              </a:solidFill>
            </a:endParaRPr>
          </a:p>
          <a:p>
            <a:pPr algn="just"/>
            <a:endParaRPr lang="en-GB" sz="1800" dirty="0" smtClean="0">
              <a:solidFill>
                <a:schemeClr val="tx1"/>
              </a:solidFill>
            </a:endParaRPr>
          </a:p>
          <a:p>
            <a:pPr algn="just"/>
            <a:endParaRPr lang="en-GB" sz="1800" dirty="0">
              <a:solidFill>
                <a:schemeClr val="tx1"/>
              </a:solidFill>
            </a:endParaRPr>
          </a:p>
          <a:p>
            <a:pPr algn="just"/>
            <a:endParaRPr lang="en-GB" sz="1800" dirty="0" smtClean="0">
              <a:solidFill>
                <a:schemeClr val="tx1"/>
              </a:solidFill>
            </a:endParaRPr>
          </a:p>
          <a:p>
            <a:pPr algn="just"/>
            <a:endParaRPr lang="en-GB" sz="1800" dirty="0">
              <a:solidFill>
                <a:schemeClr val="tx1"/>
              </a:solidFill>
            </a:endParaRPr>
          </a:p>
          <a:p>
            <a:pPr algn="just"/>
            <a:endParaRPr lang="en-GB" sz="1800" dirty="0">
              <a:solidFill>
                <a:schemeClr val="tx1"/>
              </a:solidFill>
            </a:endParaRPr>
          </a:p>
          <a:p>
            <a:pPr algn="just">
              <a:buFont typeface="Wingdings" pitchFamily="2" charset="2"/>
              <a:buChar char="q"/>
            </a:pPr>
            <a:r>
              <a:rPr lang="en-GB" sz="1800" dirty="0" smtClean="0">
                <a:solidFill>
                  <a:schemeClr val="tx1"/>
                </a:solidFill>
              </a:rPr>
              <a:t>Carrier </a:t>
            </a:r>
            <a:r>
              <a:rPr lang="en-GB" sz="1800" dirty="0">
                <a:solidFill>
                  <a:schemeClr val="tx1"/>
                </a:solidFill>
              </a:rPr>
              <a:t>phase is the difference between the incoming satellite carrier signal and the phase of the </a:t>
            </a:r>
            <a:r>
              <a:rPr lang="en-GB" sz="1800" dirty="0" smtClean="0">
                <a:solidFill>
                  <a:schemeClr val="tx1"/>
                </a:solidFill>
              </a:rPr>
              <a:t>constant frequency signal </a:t>
            </a:r>
            <a:r>
              <a:rPr lang="en-GB" sz="1800" dirty="0">
                <a:solidFill>
                  <a:schemeClr val="tx1"/>
                </a:solidFill>
              </a:rPr>
              <a:t>generated by the receiver</a:t>
            </a:r>
            <a:r>
              <a:rPr lang="en-GB" sz="1800" dirty="0" smtClean="0">
                <a:solidFill>
                  <a:schemeClr val="tx1"/>
                </a:solidFill>
              </a:rPr>
              <a:t>.</a:t>
            </a:r>
          </a:p>
          <a:p>
            <a:pPr algn="just">
              <a:buFont typeface="Wingdings" pitchFamily="2" charset="2"/>
              <a:buChar char="q"/>
            </a:pPr>
            <a:r>
              <a:rPr lang="en-GB" sz="1800" dirty="0" smtClean="0">
                <a:solidFill>
                  <a:schemeClr val="tx1"/>
                </a:solidFill>
              </a:rPr>
              <a:t>It </a:t>
            </a:r>
            <a:r>
              <a:rPr lang="en-GB" sz="1800" dirty="0">
                <a:solidFill>
                  <a:schemeClr val="tx1"/>
                </a:solidFill>
              </a:rPr>
              <a:t>should be noted that the satellite carrier signal when it </a:t>
            </a:r>
            <a:r>
              <a:rPr lang="en-GB" sz="1800" dirty="0" smtClean="0">
                <a:solidFill>
                  <a:schemeClr val="tx1"/>
                </a:solidFill>
              </a:rPr>
              <a:t>arrives at </a:t>
            </a:r>
            <a:r>
              <a:rPr lang="en-GB" sz="1800" dirty="0">
                <a:solidFill>
                  <a:schemeClr val="tx1"/>
                </a:solidFill>
              </a:rPr>
              <a:t>the receiver is different from that initially transmitted, because of the relative velocity between </a:t>
            </a:r>
            <a:r>
              <a:rPr lang="en-GB" sz="1800" dirty="0" smtClean="0">
                <a:solidFill>
                  <a:schemeClr val="tx1"/>
                </a:solidFill>
              </a:rPr>
              <a:t>transmitter and </a:t>
            </a:r>
            <a:r>
              <a:rPr lang="en-GB" sz="1800" dirty="0">
                <a:solidFill>
                  <a:schemeClr val="tx1"/>
                </a:solidFill>
              </a:rPr>
              <a:t>receiver; this is the well-known Doppler effect. </a:t>
            </a:r>
            <a:endParaRPr lang="en-GB" sz="1800" dirty="0" smtClean="0">
              <a:solidFill>
                <a:schemeClr val="tx1"/>
              </a:solidFill>
            </a:endParaRPr>
          </a:p>
          <a:p>
            <a:pPr algn="just">
              <a:buFont typeface="Wingdings" pitchFamily="2" charset="2"/>
              <a:buChar char="q"/>
            </a:pPr>
            <a:r>
              <a:rPr lang="en-GB" sz="1800" dirty="0" smtClean="0">
                <a:solidFill>
                  <a:schemeClr val="tx1"/>
                </a:solidFill>
              </a:rPr>
              <a:t>The </a:t>
            </a:r>
            <a:r>
              <a:rPr lang="en-GB" sz="1800" dirty="0">
                <a:solidFill>
                  <a:schemeClr val="tx1"/>
                </a:solidFill>
              </a:rPr>
              <a:t>carrier phase therefore changes according to </a:t>
            </a:r>
            <a:r>
              <a:rPr lang="en-GB" sz="1800" dirty="0" smtClean="0">
                <a:solidFill>
                  <a:schemeClr val="tx1"/>
                </a:solidFill>
              </a:rPr>
              <a:t>the continuously </a:t>
            </a:r>
            <a:r>
              <a:rPr lang="en-GB" sz="1800" dirty="0">
                <a:solidFill>
                  <a:schemeClr val="tx1"/>
                </a:solidFill>
              </a:rPr>
              <a:t>integrated Doppler shift of the incoming signal. </a:t>
            </a:r>
          </a:p>
        </p:txBody>
      </p:sp>
      <p:pic>
        <p:nvPicPr>
          <p:cNvPr id="3074" name="Picture 2"/>
          <p:cNvPicPr>
            <a:picLocks noChangeAspect="1" noChangeArrowheads="1"/>
          </p:cNvPicPr>
          <p:nvPr/>
        </p:nvPicPr>
        <p:blipFill>
          <a:blip r:embed="rId2"/>
          <a:srcRect/>
          <a:stretch>
            <a:fillRect/>
          </a:stretch>
        </p:blipFill>
        <p:spPr bwMode="auto">
          <a:xfrm>
            <a:off x="2452688" y="2690813"/>
            <a:ext cx="4238625" cy="147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214290"/>
            <a:ext cx="8715436" cy="6643710"/>
          </a:xfrm>
        </p:spPr>
        <p:txBody>
          <a:bodyPr>
            <a:noAutofit/>
          </a:bodyPr>
          <a:lstStyle/>
          <a:p>
            <a:pPr algn="just">
              <a:buFont typeface="Wingdings" pitchFamily="2" charset="2"/>
              <a:buChar char="q"/>
            </a:pPr>
            <a:r>
              <a:rPr lang="en-GB" sz="1800" dirty="0" smtClean="0">
                <a:solidFill>
                  <a:schemeClr val="tx1"/>
                </a:solidFill>
              </a:rPr>
              <a:t>This observable is biased by the unknown offset between the satellite and receiver clocks and represents the difference in range to the satellite at different times or epochs. </a:t>
            </a:r>
          </a:p>
          <a:p>
            <a:pPr algn="just">
              <a:buFont typeface="Wingdings" pitchFamily="2" charset="2"/>
              <a:buChar char="q"/>
            </a:pPr>
            <a:r>
              <a:rPr lang="en-GB" sz="1800" dirty="0" smtClean="0">
                <a:solidFill>
                  <a:schemeClr val="tx1"/>
                </a:solidFill>
              </a:rPr>
              <a:t>The carrier phase movement, although analogous to EDM measurement, is a one-way measuring system, and thus the number of whole wavelengths (N) at lock-on is missing; this is referred to as the integer or phase ambiguity. </a:t>
            </a:r>
          </a:p>
          <a:p>
            <a:pPr algn="just">
              <a:buFont typeface="Wingdings" pitchFamily="2" charset="2"/>
              <a:buChar char="q"/>
            </a:pPr>
            <a:r>
              <a:rPr lang="en-GB" sz="1800" dirty="0" smtClean="0">
                <a:solidFill>
                  <a:schemeClr val="tx1"/>
                </a:solidFill>
              </a:rPr>
              <a:t>The value of N can be obtained from GPS network adjustment or from double differencing or eliminated by triple differencing.</a:t>
            </a:r>
          </a:p>
          <a:p>
            <a:pPr algn="just"/>
            <a:r>
              <a:rPr lang="en-GB" sz="1800" b="1" u="sng" dirty="0" smtClean="0">
                <a:solidFill>
                  <a:schemeClr val="tx1"/>
                </a:solidFill>
              </a:rPr>
              <a:t>GPS OBSERVING METHODS</a:t>
            </a:r>
          </a:p>
          <a:p>
            <a:pPr algn="just">
              <a:buFont typeface="Wingdings" pitchFamily="2" charset="2"/>
              <a:buChar char="q"/>
            </a:pPr>
            <a:r>
              <a:rPr lang="en-GB" sz="1800" dirty="0" smtClean="0">
                <a:solidFill>
                  <a:schemeClr val="tx1"/>
                </a:solidFill>
              </a:rPr>
              <a:t>The use of GPS for positioning to varying degrees of accuracy, in situations ranging from dynamic (navigation) to static (control networks), has resulted in a wide variety of different field procedures using one or other of the basic observables. </a:t>
            </a:r>
          </a:p>
          <a:p>
            <a:pPr algn="just">
              <a:buFont typeface="Wingdings" pitchFamily="2" charset="2"/>
              <a:buChar char="q"/>
            </a:pPr>
            <a:r>
              <a:rPr lang="en-GB" sz="1800" dirty="0" smtClean="0">
                <a:solidFill>
                  <a:schemeClr val="tx1"/>
                </a:solidFill>
              </a:rPr>
              <a:t>Generally pseudo-range measurements are used for navigation, whilst the higher precision necessary in engineering surveys requires carrier frequency phase measurements.</a:t>
            </a:r>
          </a:p>
          <a:p>
            <a:pPr algn="just">
              <a:buFont typeface="Wingdings" pitchFamily="2" charset="2"/>
              <a:buChar char="q"/>
            </a:pPr>
            <a:r>
              <a:rPr lang="en-GB" sz="1800" dirty="0" smtClean="0">
                <a:solidFill>
                  <a:schemeClr val="tx1"/>
                </a:solidFill>
              </a:rPr>
              <a:t>The basic point positioning method used in navigation gives the </a:t>
            </a:r>
            <a:r>
              <a:rPr lang="en-GB" sz="1800" i="1" dirty="0" smtClean="0">
                <a:solidFill>
                  <a:schemeClr val="tx1"/>
                </a:solidFill>
              </a:rPr>
              <a:t>X, Y, Z position to an accuracy </a:t>
            </a:r>
            <a:r>
              <a:rPr lang="en-GB" sz="1800" dirty="0" smtClean="0">
                <a:solidFill>
                  <a:schemeClr val="tx1"/>
                </a:solidFill>
              </a:rPr>
              <a:t>of better than 20 m by observation to four satellites. </a:t>
            </a:r>
          </a:p>
          <a:p>
            <a:pPr algn="just">
              <a:buFont typeface="Wingdings" pitchFamily="2" charset="2"/>
              <a:buChar char="q"/>
            </a:pPr>
            <a:r>
              <a:rPr lang="en-GB" sz="1800" dirty="0" smtClean="0">
                <a:solidFill>
                  <a:schemeClr val="tx1"/>
                </a:solidFill>
              </a:rPr>
              <a:t>However, the introduction of Selective Availability (SA), see below, degraded this accuracy to 100 m or more and so led to the development of the more accurate differential technique. </a:t>
            </a:r>
          </a:p>
          <a:p>
            <a:pPr algn="just">
              <a:buFont typeface="Wingdings" pitchFamily="2" charset="2"/>
              <a:buChar char="q"/>
            </a:pPr>
            <a:r>
              <a:rPr lang="en-GB" sz="1800" dirty="0" smtClean="0">
                <a:solidFill>
                  <a:schemeClr val="tx1"/>
                </a:solidFill>
              </a:rPr>
              <a:t>In this technique the vector between two receivers (baseline) is obtained, i.e. the difference in coordinates (</a:t>
            </a:r>
            <a:r>
              <a:rPr lang="en-GB" sz="1800" i="1" dirty="0" smtClean="0">
                <a:solidFill>
                  <a:schemeClr val="tx1"/>
                </a:solidFill>
              </a:rPr>
              <a:t>X, Y, Z). If one of the receivers is set up over a fixed </a:t>
            </a:r>
            <a:r>
              <a:rPr lang="en-GB" sz="1800" dirty="0" smtClean="0">
                <a:solidFill>
                  <a:schemeClr val="tx1"/>
                </a:solidFill>
              </a:rPr>
              <a:t>station whose coordinates are known, then comparison with the observed coordinates enables the differences to be transmitted as corrections to the second receiver (rover). </a:t>
            </a:r>
          </a:p>
          <a:p>
            <a:endParaRPr lang="en-GB"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214290"/>
            <a:ext cx="8572560" cy="6357982"/>
          </a:xfrm>
        </p:spPr>
        <p:txBody>
          <a:bodyPr>
            <a:noAutofit/>
          </a:bodyPr>
          <a:lstStyle/>
          <a:p>
            <a:pPr algn="just">
              <a:buFont typeface="Wingdings" pitchFamily="2" charset="2"/>
              <a:buChar char="q"/>
            </a:pPr>
            <a:r>
              <a:rPr lang="en-GB" sz="1800" dirty="0" smtClean="0">
                <a:solidFill>
                  <a:schemeClr val="tx1"/>
                </a:solidFill>
              </a:rPr>
              <a:t>In this way, all the various GPS errors are lumped together in a single correction. At its simplest the corrections transmitted could be in a simple coordinate format, i.e. </a:t>
            </a:r>
            <a:r>
              <a:rPr lang="en-GB" sz="1800" i="1" dirty="0" err="1" smtClean="0">
                <a:solidFill>
                  <a:schemeClr val="tx1"/>
                </a:solidFill>
              </a:rPr>
              <a:t>δX</a:t>
            </a:r>
            <a:r>
              <a:rPr lang="en-GB" sz="1800" i="1" dirty="0" smtClean="0">
                <a:solidFill>
                  <a:schemeClr val="tx1"/>
                </a:solidFill>
              </a:rPr>
              <a:t>, </a:t>
            </a:r>
            <a:r>
              <a:rPr lang="en-GB" sz="1800" i="1" dirty="0" err="1" smtClean="0">
                <a:solidFill>
                  <a:schemeClr val="tx1"/>
                </a:solidFill>
              </a:rPr>
              <a:t>δY</a:t>
            </a:r>
            <a:r>
              <a:rPr lang="en-GB" sz="1800" i="1" dirty="0" smtClean="0">
                <a:solidFill>
                  <a:schemeClr val="tx1"/>
                </a:solidFill>
              </a:rPr>
              <a:t>, </a:t>
            </a:r>
            <a:r>
              <a:rPr lang="en-GB" sz="1800" i="1" dirty="0" err="1" smtClean="0">
                <a:solidFill>
                  <a:schemeClr val="tx1"/>
                </a:solidFill>
              </a:rPr>
              <a:t>δZ</a:t>
            </a:r>
            <a:r>
              <a:rPr lang="en-GB" sz="1800" i="1" dirty="0" smtClean="0">
                <a:solidFill>
                  <a:schemeClr val="tx1"/>
                </a:solidFill>
              </a:rPr>
              <a:t>, which are easy to apply.</a:t>
            </a:r>
          </a:p>
          <a:p>
            <a:pPr algn="just">
              <a:buFont typeface="Wingdings" pitchFamily="2" charset="2"/>
              <a:buChar char="q"/>
            </a:pPr>
            <a:r>
              <a:rPr lang="en-GB" sz="1800" i="1" dirty="0" smtClean="0">
                <a:solidFill>
                  <a:schemeClr val="tx1"/>
                </a:solidFill>
              </a:rPr>
              <a:t> Alternatively, the difference in </a:t>
            </a:r>
            <a:r>
              <a:rPr lang="en-GB" sz="1800" dirty="0" smtClean="0">
                <a:solidFill>
                  <a:schemeClr val="tx1"/>
                </a:solidFill>
              </a:rPr>
              <a:t>coordinate position of the fixed station may be used to derive corrections to the ranges to the various satellites used. </a:t>
            </a:r>
          </a:p>
          <a:p>
            <a:pPr algn="just">
              <a:buFont typeface="Wingdings" pitchFamily="2" charset="2"/>
              <a:buChar char="q"/>
            </a:pPr>
            <a:r>
              <a:rPr lang="en-GB" sz="1800" dirty="0" smtClean="0">
                <a:solidFill>
                  <a:schemeClr val="tx1"/>
                </a:solidFill>
              </a:rPr>
              <a:t>The rover then applies those corrections to its own observations before computing its position.</a:t>
            </a:r>
          </a:p>
          <a:p>
            <a:pPr algn="just"/>
            <a:r>
              <a:rPr lang="en-GB" sz="1800" dirty="0" smtClean="0">
                <a:solidFill>
                  <a:schemeClr val="tx1"/>
                </a:solidFill>
              </a:rPr>
              <a:t>	The fundamental assumption in Differential GPS (DGPS) is that the errors within the area of survey would be identical. This assumption is acceptable for most engineering surveying where the areas involved are small compared with the distance to the satellites.</a:t>
            </a:r>
          </a:p>
          <a:p>
            <a:pPr algn="just"/>
            <a:r>
              <a:rPr lang="en-GB" sz="1800" dirty="0" smtClean="0">
                <a:solidFill>
                  <a:schemeClr val="tx1"/>
                </a:solidFill>
              </a:rPr>
              <a:t>	Where the area of survey becomes extensive this argument may not hold and a slightly different approach is used called Wide Area Differential GPS.</a:t>
            </a:r>
          </a:p>
          <a:p>
            <a:pPr algn="just"/>
            <a:r>
              <a:rPr lang="en-GB" sz="1800" b="1" dirty="0" smtClean="0">
                <a:solidFill>
                  <a:schemeClr val="tx1"/>
                </a:solidFill>
              </a:rPr>
              <a:t>1. Static positioning</a:t>
            </a:r>
          </a:p>
          <a:p>
            <a:pPr algn="just">
              <a:buFont typeface="Wingdings" pitchFamily="2" charset="2"/>
              <a:buChar char="q"/>
            </a:pPr>
            <a:r>
              <a:rPr lang="en-GB" sz="1800" dirty="0" smtClean="0">
                <a:solidFill>
                  <a:schemeClr val="tx1"/>
                </a:solidFill>
              </a:rPr>
              <a:t>This method is used to give high precision over long baselines such as are used in geodetic control surveys.</a:t>
            </a:r>
          </a:p>
          <a:p>
            <a:pPr algn="just">
              <a:buFont typeface="Wingdings" pitchFamily="2" charset="2"/>
              <a:buChar char="q"/>
            </a:pPr>
            <a:r>
              <a:rPr lang="en-GB" sz="1800" dirty="0" smtClean="0">
                <a:solidFill>
                  <a:schemeClr val="tx1"/>
                </a:solidFill>
              </a:rPr>
              <a:t>At its simplest, one receiver is set up over a station of known X, Y, Z coordinates, preferably in the WGS84 reference system, whilst a second receiver occupies the station whose coordinates are required.</a:t>
            </a:r>
          </a:p>
          <a:p>
            <a:pPr algn="just">
              <a:buFont typeface="Wingdings" pitchFamily="2" charset="2"/>
              <a:buChar char="q"/>
            </a:pPr>
            <a:r>
              <a:rPr lang="en-GB" sz="1800" dirty="0" smtClean="0">
                <a:solidFill>
                  <a:schemeClr val="tx1"/>
                </a:solidFill>
              </a:rPr>
              <a:t>Observation times may vary from 45 min to several hours. This long observational time is necessary to allow a change in the relative receiver/satellite geometry in order to calculate the initial integer ambiguity terms.</a:t>
            </a:r>
          </a:p>
          <a:p>
            <a:pPr algn="just">
              <a:buFont typeface="Wingdings" pitchFamily="2" charset="2"/>
              <a:buChar char="q"/>
            </a:pPr>
            <a:endParaRPr lang="en-GB" sz="1800" dirty="0" smtClean="0">
              <a:solidFill>
                <a:schemeClr val="tx1"/>
              </a:solidFill>
            </a:endParaRPr>
          </a:p>
          <a:p>
            <a:pPr algn="just"/>
            <a:endParaRPr lang="en-GB" sz="18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285728"/>
            <a:ext cx="8429684" cy="6286544"/>
          </a:xfrm>
        </p:spPr>
        <p:txBody>
          <a:bodyPr>
            <a:noAutofit/>
          </a:bodyPr>
          <a:lstStyle/>
          <a:p>
            <a:pPr algn="just"/>
            <a:r>
              <a:rPr lang="en-GB" sz="1800" b="1" dirty="0" smtClean="0">
                <a:solidFill>
                  <a:schemeClr val="tx1"/>
                </a:solidFill>
              </a:rPr>
              <a:t>2. Rapid static</a:t>
            </a:r>
          </a:p>
          <a:p>
            <a:pPr algn="just">
              <a:buFont typeface="Wingdings" pitchFamily="2" charset="2"/>
              <a:buChar char="q"/>
            </a:pPr>
            <a:r>
              <a:rPr lang="en-GB" sz="1800" dirty="0" smtClean="0">
                <a:solidFill>
                  <a:schemeClr val="tx1"/>
                </a:solidFill>
              </a:rPr>
              <a:t>Rapid static surveying is ideal for many engineering surveys and is halfway between static and kinematic procedures. </a:t>
            </a:r>
          </a:p>
          <a:p>
            <a:pPr algn="just">
              <a:buFont typeface="Wingdings" pitchFamily="2" charset="2"/>
              <a:buChar char="q"/>
            </a:pPr>
            <a:r>
              <a:rPr lang="en-GB" sz="1800" dirty="0" smtClean="0">
                <a:solidFill>
                  <a:schemeClr val="tx1"/>
                </a:solidFill>
              </a:rPr>
              <a:t>The ‘master’ receiver is set up on a reference point and continuously tracks all visible satellites throughout the duration of the survey. </a:t>
            </a:r>
          </a:p>
          <a:p>
            <a:pPr algn="just">
              <a:buFont typeface="Wingdings" pitchFamily="2" charset="2"/>
              <a:buChar char="q"/>
            </a:pPr>
            <a:r>
              <a:rPr lang="en-GB" sz="1800" dirty="0" smtClean="0">
                <a:solidFill>
                  <a:schemeClr val="tx1"/>
                </a:solidFill>
              </a:rPr>
              <a:t>The ‘roving’ receiver visits each of the remaining points to be surveyed, but stays for just a few minutes, typically 2–10 min.</a:t>
            </a:r>
          </a:p>
          <a:p>
            <a:pPr algn="just">
              <a:buFont typeface="Wingdings" pitchFamily="2" charset="2"/>
              <a:buChar char="q"/>
            </a:pPr>
            <a:r>
              <a:rPr lang="en-GB" sz="1800" dirty="0" smtClean="0">
                <a:solidFill>
                  <a:schemeClr val="tx1"/>
                </a:solidFill>
              </a:rPr>
              <a:t>Using difference algorithms, the integer ambiguity terms are quickly resolved and position, relative to the reference point, obtained to sub-centimetre accuracy. </a:t>
            </a:r>
          </a:p>
          <a:p>
            <a:pPr algn="just">
              <a:buFont typeface="Wingdings" pitchFamily="2" charset="2"/>
              <a:buChar char="q"/>
            </a:pPr>
            <a:r>
              <a:rPr lang="en-GB" sz="1800" dirty="0" smtClean="0">
                <a:solidFill>
                  <a:schemeClr val="tx1"/>
                </a:solidFill>
              </a:rPr>
              <a:t>Each point is treated independently and as it is not necessary to maintain lock on the satellites, the roving receiver may be switched off whilst travelling between stations.</a:t>
            </a:r>
          </a:p>
          <a:p>
            <a:pPr algn="just">
              <a:buFont typeface="Wingdings" pitchFamily="2" charset="2"/>
              <a:buChar char="q"/>
            </a:pPr>
            <a:r>
              <a:rPr lang="en-GB" sz="1800" dirty="0" smtClean="0">
                <a:solidFill>
                  <a:schemeClr val="tx1"/>
                </a:solidFill>
              </a:rPr>
              <a:t>Apart from a saving in power, the necessity to maintain lock, which is very onerous in urban surveys, is removed.</a:t>
            </a:r>
          </a:p>
          <a:p>
            <a:pPr algn="just">
              <a:buFont typeface="Wingdings" pitchFamily="2" charset="2"/>
              <a:buChar char="q"/>
            </a:pPr>
            <a:r>
              <a:rPr lang="en-GB" sz="1800" dirty="0" smtClean="0">
                <a:solidFill>
                  <a:schemeClr val="tx1"/>
                </a:solidFill>
              </a:rPr>
              <a:t>This method is accurate and economic where there are many points to be surveyed.</a:t>
            </a:r>
          </a:p>
          <a:p>
            <a:pPr algn="just"/>
            <a:r>
              <a:rPr lang="en-GB" sz="1800" b="1" dirty="0" smtClean="0">
                <a:solidFill>
                  <a:schemeClr val="tx1"/>
                </a:solidFill>
              </a:rPr>
              <a:t>3. Reoccupation</a:t>
            </a:r>
          </a:p>
          <a:p>
            <a:pPr algn="just">
              <a:buFont typeface="Wingdings" pitchFamily="2" charset="2"/>
              <a:buChar char="q"/>
            </a:pPr>
            <a:r>
              <a:rPr lang="en-GB" sz="1800" dirty="0" smtClean="0">
                <a:solidFill>
                  <a:schemeClr val="tx1"/>
                </a:solidFill>
              </a:rPr>
              <a:t>This technique is regarded as a third form of static surveying or as a pseudo-kinematic procedure. </a:t>
            </a:r>
          </a:p>
          <a:p>
            <a:pPr algn="just">
              <a:buFont typeface="Wingdings" pitchFamily="2" charset="2"/>
              <a:buChar char="q"/>
            </a:pPr>
            <a:r>
              <a:rPr lang="en-GB" sz="1800" dirty="0" smtClean="0">
                <a:solidFill>
                  <a:schemeClr val="tx1"/>
                </a:solidFill>
              </a:rPr>
              <a:t>It is based on repeating the survey after a time gap of one or two hours in order to make use of the change in receiver/satellite geometry to resolve the integer ambiguities.</a:t>
            </a:r>
          </a:p>
          <a:p>
            <a:endParaRPr lang="en-GB" sz="18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2284</Words>
  <Application>Microsoft Office PowerPoint</Application>
  <PresentationFormat>On-screen Show (4:3)</PresentationFormat>
  <Paragraphs>135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www.MINEPORTAL.in</vt:lpstr>
      <vt:lpstr>GPS RECEIVERS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Tarun Verma</dc:creator>
  <cp:lastModifiedBy>ranjan kumar</cp:lastModifiedBy>
  <cp:revision>36</cp:revision>
  <dcterms:created xsi:type="dcterms:W3CDTF">2012-11-06T16:26:41Z</dcterms:created>
  <dcterms:modified xsi:type="dcterms:W3CDTF">2018-09-21T13:22:41Z</dcterms:modified>
</cp:coreProperties>
</file>