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9" r:id="rId5"/>
    <p:sldId id="258"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ineportal.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smtClean="0">
                <a:solidFill>
                  <a:srgbClr val="00B0F0"/>
                </a:solidFill>
                <a:latin typeface="Bahnschrift" panose="020B0502040204020203" pitchFamily="34" charset="0"/>
              </a:rPr>
              <a:t>www.MINEPORTAL.in</a:t>
            </a:r>
            <a:endParaRPr lang="en-IN" sz="6000" dirty="0">
              <a:solidFill>
                <a:srgbClr val="00B0F0"/>
              </a:solidFill>
              <a:latin typeface="Bahnschrift" panose="020B0502040204020203" pitchFamily="34" charset="0"/>
            </a:endParaRPr>
          </a:p>
        </p:txBody>
      </p:sp>
      <p:sp>
        <p:nvSpPr>
          <p:cNvPr id="3" name="Content Placeholder 2"/>
          <p:cNvSpPr>
            <a:spLocks noGrp="1"/>
          </p:cNvSpPr>
          <p:nvPr>
            <p:ph idx="1"/>
          </p:nvPr>
        </p:nvSpPr>
        <p:spPr/>
        <p:txBody>
          <a:bodyPr>
            <a:normAutofit fontScale="85000" lnSpcReduction="10000"/>
          </a:bodyPr>
          <a:lstStyle/>
          <a:p>
            <a:pPr marL="114300" indent="0">
              <a:buNone/>
            </a:pPr>
            <a:r>
              <a:rPr lang="en-IN" b="1" dirty="0" smtClean="0">
                <a:solidFill>
                  <a:schemeClr val="accent2"/>
                </a:solidFill>
              </a:rPr>
              <a:t>ONLINE TEST SERIES FOR</a:t>
            </a:r>
          </a:p>
          <a:p>
            <a:r>
              <a:rPr lang="en-IN" dirty="0" smtClean="0">
                <a:latin typeface="Bahnschrift" panose="020B0502040204020203" pitchFamily="34" charset="0"/>
              </a:rPr>
              <a:t>DGMS COAL/METAL FIRST/SECOND CLASS EXAM</a:t>
            </a:r>
          </a:p>
          <a:p>
            <a:r>
              <a:rPr lang="en-IN" dirty="0" smtClean="0">
                <a:latin typeface="Bahnschrift" panose="020B0502040204020203" pitchFamily="34" charset="0"/>
              </a:rPr>
              <a:t>GATE MINING EXAM </a:t>
            </a:r>
          </a:p>
          <a:p>
            <a:r>
              <a:rPr lang="en-IN" dirty="0" smtClean="0">
                <a:latin typeface="Bahnschrift" panose="020B0502040204020203" pitchFamily="34" charset="0"/>
              </a:rPr>
              <a:t>OVERMAN EXAM TEST</a:t>
            </a:r>
          </a:p>
          <a:p>
            <a:r>
              <a:rPr lang="en-IN" dirty="0" smtClean="0">
                <a:latin typeface="Bahnschrift" panose="020B0502040204020203" pitchFamily="34" charset="0"/>
              </a:rPr>
              <a:t>MINING INSPECTOR EXAMS</a:t>
            </a:r>
          </a:p>
          <a:p>
            <a:r>
              <a:rPr lang="en-IN" dirty="0" smtClean="0">
                <a:latin typeface="Bahnschrift" panose="020B0502040204020203" pitchFamily="34" charset="0"/>
              </a:rPr>
              <a:t>COAL INDIA MTs &amp; OTHER PSUs EXAMS</a:t>
            </a:r>
          </a:p>
          <a:p>
            <a:pPr marL="114300" indent="0">
              <a:buNone/>
            </a:pPr>
            <a:r>
              <a:rPr lang="en-IN" b="1" dirty="0" smtClean="0">
                <a:solidFill>
                  <a:schemeClr val="accent2"/>
                </a:solidFill>
              </a:rPr>
              <a:t>FREE STUDY MATERIAL &amp; VIDEO LECTURES</a:t>
            </a:r>
          </a:p>
          <a:p>
            <a:pPr marL="114300" indent="0">
              <a:buNone/>
            </a:pPr>
            <a:r>
              <a:rPr lang="en-IN" b="1" dirty="0" smtClean="0">
                <a:solidFill>
                  <a:schemeClr val="accent2"/>
                </a:solidFill>
              </a:rPr>
              <a:t>MINING JOBS NOTIFICATIONS</a:t>
            </a:r>
          </a:p>
          <a:p>
            <a:pPr marL="114300" indent="0">
              <a:buNone/>
            </a:pPr>
            <a:endParaRPr lang="en-IN" b="1" dirty="0">
              <a:solidFill>
                <a:srgbClr val="002060"/>
              </a:solidFill>
            </a:endParaRPr>
          </a:p>
          <a:p>
            <a:pPr marL="114300" indent="0">
              <a:buNone/>
            </a:pPr>
            <a:r>
              <a:rPr lang="en-IN" sz="1600" b="1" dirty="0" smtClean="0">
                <a:solidFill>
                  <a:srgbClr val="002060"/>
                </a:solidFill>
                <a:latin typeface="Arial" panose="020B0604020202020204" pitchFamily="34" charset="0"/>
                <a:cs typeface="Arial" panose="020B0604020202020204" pitchFamily="34" charset="0"/>
                <a:hlinkClick r:id="rId2"/>
              </a:rPr>
              <a:t>www.mineportal.in</a:t>
            </a:r>
            <a:r>
              <a:rPr lang="en-IN" sz="1600" b="1" dirty="0">
                <a:solidFill>
                  <a:srgbClr val="002060"/>
                </a:solidFill>
                <a:latin typeface="Arial" panose="020B0604020202020204" pitchFamily="34" charset="0"/>
                <a:cs typeface="Arial" panose="020B0604020202020204" pitchFamily="34" charset="0"/>
              </a:rPr>
              <a:t> </a:t>
            </a:r>
            <a:r>
              <a:rPr lang="en-IN" sz="1600" b="1" dirty="0" smtClean="0">
                <a:solidFill>
                  <a:srgbClr val="002060"/>
                </a:solidFill>
                <a:latin typeface="Arial" panose="020B0604020202020204" pitchFamily="34" charset="0"/>
                <a:cs typeface="Arial" panose="020B0604020202020204" pitchFamily="34" charset="0"/>
              </a:rPr>
              <a:t>  Call/Whatsapp-8804777500   www.fb.com/mineportal.in</a:t>
            </a:r>
            <a:endParaRPr lang="en-IN"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2936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lstStyle/>
          <a:p>
            <a:pPr algn="just">
              <a:buNone/>
            </a:pPr>
            <a:r>
              <a:rPr lang="en-GB" sz="2000" i="1" dirty="0" smtClean="0">
                <a:latin typeface="Times New Roman" pitchFamily="18" charset="0"/>
                <a:cs typeface="Times New Roman" pitchFamily="18" charset="0"/>
              </a:rPr>
              <a:t>d = the centre of swing in scale units when the spinner is not spinning</a:t>
            </a:r>
          </a:p>
          <a:p>
            <a:pPr algn="just">
              <a:buNone/>
            </a:pPr>
            <a:r>
              <a:rPr lang="en-GB" sz="2000" i="1" dirty="0" smtClean="0">
                <a:latin typeface="Times New Roman" pitchFamily="18" charset="0"/>
                <a:cs typeface="Times New Roman" pitchFamily="18" charset="0"/>
              </a:rPr>
              <a:t>A = the additive constant</a:t>
            </a:r>
          </a:p>
          <a:p>
            <a:pPr algn="just">
              <a:buNone/>
            </a:pPr>
            <a:r>
              <a:rPr lang="en-GB" sz="2000" dirty="0" smtClean="0">
                <a:latin typeface="Times New Roman" pitchFamily="18" charset="0"/>
                <a:cs typeface="Times New Roman" pitchFamily="18" charset="0"/>
              </a:rPr>
              <a:t>		Like astronomical north, the north determined by a gyro is also defined by gravity and by the Earth’s rotation.</a:t>
            </a:r>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457200"/>
          </a:xfrm>
        </p:spPr>
        <p:txBody>
          <a:bodyPr>
            <a:noAutofit/>
          </a:bodyPr>
          <a:lstStyle/>
          <a:p>
            <a:r>
              <a:rPr lang="en-IN" sz="2800" b="1" u="sng" dirty="0" smtClean="0"/>
              <a:t>GYRO-THEODOLITE</a:t>
            </a:r>
            <a:endParaRPr lang="en-IN" sz="2800" u="sng" dirty="0"/>
          </a:p>
        </p:txBody>
      </p:sp>
      <p:sp>
        <p:nvSpPr>
          <p:cNvPr id="6" name="TextBox 5"/>
          <p:cNvSpPr txBox="1"/>
          <p:nvPr/>
        </p:nvSpPr>
        <p:spPr>
          <a:xfrm>
            <a:off x="685800" y="762000"/>
            <a:ext cx="8077200" cy="6096000"/>
          </a:xfrm>
          <a:prstGeom prst="rect">
            <a:avLst/>
          </a:prstGeom>
          <a:noFill/>
        </p:spPr>
        <p:txBody>
          <a:bodyPr wrap="square" rtlCol="0">
            <a:noAutofit/>
          </a:bodyPr>
          <a:lstStyle/>
          <a:p>
            <a:pPr indent="269875" algn="just">
              <a:buFont typeface="Arial" pitchFamily="34" charset="0"/>
              <a:buChar char="•"/>
            </a:pPr>
            <a:r>
              <a:rPr lang="en-IN" sz="2000" dirty="0" smtClean="0">
                <a:latin typeface="Times New Roman" pitchFamily="18" charset="0"/>
                <a:cs typeface="Times New Roman" pitchFamily="18" charset="0"/>
              </a:rPr>
              <a:t>This is a north-seeking gyroscope integrated with a </a:t>
            </a:r>
            <a:r>
              <a:rPr lang="en-IN" sz="2000" dirty="0" err="1" smtClean="0">
                <a:latin typeface="Times New Roman" pitchFamily="18" charset="0"/>
                <a:cs typeface="Times New Roman" pitchFamily="18" charset="0"/>
              </a:rPr>
              <a:t>theodolite</a:t>
            </a:r>
            <a:r>
              <a:rPr lang="en-IN" sz="2000" dirty="0" smtClean="0">
                <a:latin typeface="Times New Roman" pitchFamily="18" charset="0"/>
                <a:cs typeface="Times New Roman" pitchFamily="18" charset="0"/>
              </a:rPr>
              <a:t>, and can be used to  orientate underground base lines relative to true north.</a:t>
            </a:r>
          </a:p>
          <a:p>
            <a:pPr indent="269875" algn="just">
              <a:buFont typeface="Arial" pitchFamily="34" charset="0"/>
              <a:buChar char="•"/>
            </a:pPr>
            <a:r>
              <a:rPr lang="en-IN" sz="2000" dirty="0" smtClean="0">
                <a:latin typeface="Times New Roman" pitchFamily="18" charset="0"/>
                <a:cs typeface="Times New Roman" pitchFamily="18" charset="0"/>
              </a:rPr>
              <a:t>There are two main types of suspended gyroscope currently available.</a:t>
            </a:r>
          </a:p>
          <a:p>
            <a:pPr indent="269875" algn="just">
              <a:buFont typeface="Arial" pitchFamily="34" charset="0"/>
              <a:buChar char="•"/>
            </a:pPr>
            <a:r>
              <a:rPr lang="en-IN" sz="2000" dirty="0" smtClean="0">
                <a:latin typeface="Times New Roman" pitchFamily="18" charset="0"/>
                <a:cs typeface="Times New Roman" pitchFamily="18" charset="0"/>
              </a:rPr>
              <a:t>The older </a:t>
            </a:r>
            <a:r>
              <a:rPr lang="en-IN" sz="2000" b="1" i="1" dirty="0" smtClean="0">
                <a:latin typeface="Times New Roman" pitchFamily="18" charset="0"/>
                <a:cs typeface="Times New Roman" pitchFamily="18" charset="0"/>
              </a:rPr>
              <a:t>Wild GAK1</a:t>
            </a:r>
            <a:r>
              <a:rPr lang="en-IN" sz="2000" dirty="0" smtClean="0">
                <a:latin typeface="Times New Roman" pitchFamily="18" charset="0"/>
                <a:cs typeface="Times New Roman" pitchFamily="18" charset="0"/>
              </a:rPr>
              <a:t> developed in the 1960s–70s, which requires careful manual handling and observing to obtain orientation.</a:t>
            </a:r>
          </a:p>
          <a:p>
            <a:pPr indent="269875" algn="just">
              <a:buFont typeface="Arial" pitchFamily="34" charset="0"/>
              <a:buChar char="•"/>
            </a:pPr>
            <a:r>
              <a:rPr lang="en-IN" sz="2000" dirty="0" smtClean="0">
                <a:latin typeface="Times New Roman" pitchFamily="18" charset="0"/>
                <a:cs typeface="Times New Roman" pitchFamily="18" charset="0"/>
              </a:rPr>
              <a:t>The more modern </a:t>
            </a:r>
            <a:r>
              <a:rPr lang="en-IN" sz="2000" b="1" i="1" dirty="0" err="1" smtClean="0">
                <a:latin typeface="Times New Roman" pitchFamily="18" charset="0"/>
                <a:cs typeface="Times New Roman" pitchFamily="18" charset="0"/>
              </a:rPr>
              <a:t>Gyromat</a:t>
            </a:r>
            <a:r>
              <a:rPr lang="en-IN" sz="2000" b="1" i="1" dirty="0" smtClean="0">
                <a:latin typeface="Times New Roman" pitchFamily="18" charset="0"/>
                <a:cs typeface="Times New Roman" pitchFamily="18" charset="0"/>
              </a:rPr>
              <a:t> 3000 </a:t>
            </a:r>
            <a:r>
              <a:rPr lang="en-IN" sz="2000" dirty="0" smtClean="0">
                <a:latin typeface="Times New Roman" pitchFamily="18" charset="0"/>
                <a:cs typeface="Times New Roman" pitchFamily="18" charset="0"/>
              </a:rPr>
              <a:t>which is very much more automated.</a:t>
            </a:r>
          </a:p>
          <a:p>
            <a:pPr algn="just">
              <a:buFont typeface="Arial" pitchFamily="34" charset="0"/>
              <a:buChar char="•"/>
            </a:pPr>
            <a:r>
              <a:rPr lang="en-IN" sz="2000" dirty="0" smtClean="0">
                <a:latin typeface="Times New Roman" pitchFamily="18" charset="0"/>
                <a:cs typeface="Times New Roman" pitchFamily="18" charset="0"/>
              </a:rPr>
              <a:t>   A </a:t>
            </a:r>
            <a:r>
              <a:rPr lang="en-IN" sz="2000" dirty="0" err="1" smtClean="0">
                <a:latin typeface="Times New Roman" pitchFamily="18" charset="0"/>
                <a:cs typeface="Times New Roman" pitchFamily="18" charset="0"/>
              </a:rPr>
              <a:t>theodolite</a:t>
            </a:r>
            <a:r>
              <a:rPr lang="en-IN" sz="2000" dirty="0" smtClean="0">
                <a:latin typeface="Times New Roman" pitchFamily="18" charset="0"/>
                <a:cs typeface="Times New Roman" pitchFamily="18" charset="0"/>
              </a:rPr>
              <a:t> is an instrument that enables the user to observe the difference in bearing, i.e. the angle, between two distant stations.</a:t>
            </a:r>
          </a:p>
          <a:p>
            <a:pPr algn="just">
              <a:buFont typeface="Arial" pitchFamily="34" charset="0"/>
              <a:buChar char="•"/>
            </a:pPr>
            <a:r>
              <a:rPr lang="en-US"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Although angles are observed, it is often a bearing (relative to grid north) or azimuth (relative to true north) which is actually required.</a:t>
            </a:r>
          </a:p>
          <a:p>
            <a:pPr algn="just">
              <a:buFont typeface="Arial" pitchFamily="34" charset="0"/>
              <a:buChar char="•"/>
            </a:pPr>
            <a:r>
              <a:rPr lang="en-IN" sz="2000" dirty="0" smtClean="0">
                <a:latin typeface="Times New Roman" pitchFamily="18" charset="0"/>
                <a:cs typeface="Times New Roman" pitchFamily="18" charset="0"/>
              </a:rPr>
              <a:t>   The suspended gyroscope is a device that may be attached to a </a:t>
            </a:r>
            <a:r>
              <a:rPr lang="en-IN" sz="2000" dirty="0" err="1" smtClean="0">
                <a:latin typeface="Times New Roman" pitchFamily="18" charset="0"/>
                <a:cs typeface="Times New Roman" pitchFamily="18" charset="0"/>
              </a:rPr>
              <a:t>theodolite</a:t>
            </a:r>
            <a:r>
              <a:rPr lang="en-IN" sz="2000" dirty="0" smtClean="0">
                <a:latin typeface="Times New Roman" pitchFamily="18" charset="0"/>
                <a:cs typeface="Times New Roman" pitchFamily="18" charset="0"/>
              </a:rPr>
              <a:t> to allow observations of azimuth rather than angle.</a:t>
            </a:r>
          </a:p>
          <a:p>
            <a:pPr algn="just">
              <a:buFont typeface="Arial" pitchFamily="34" charset="0"/>
              <a:buChar char="•"/>
            </a:pPr>
            <a:r>
              <a:rPr lang="en-IN" sz="2000" dirty="0" smtClean="0">
                <a:latin typeface="Times New Roman" pitchFamily="18" charset="0"/>
                <a:cs typeface="Times New Roman" pitchFamily="18" charset="0"/>
              </a:rPr>
              <a:t>   A </a:t>
            </a:r>
            <a:r>
              <a:rPr lang="en-IN" sz="2000" b="1" i="1" dirty="0" smtClean="0">
                <a:latin typeface="Times New Roman" pitchFamily="18" charset="0"/>
                <a:cs typeface="Times New Roman" pitchFamily="18" charset="0"/>
              </a:rPr>
              <a:t>gyroscopic azimuth </a:t>
            </a:r>
            <a:r>
              <a:rPr lang="en-IN" sz="2000" dirty="0" smtClean="0">
                <a:latin typeface="Times New Roman" pitchFamily="18" charset="0"/>
                <a:cs typeface="Times New Roman" pitchFamily="18" charset="0"/>
              </a:rPr>
              <a:t>is the azimuth determined with a </a:t>
            </a:r>
            <a:r>
              <a:rPr lang="en-IN" sz="2000" dirty="0" err="1" smtClean="0">
                <a:latin typeface="Times New Roman" pitchFamily="18" charset="0"/>
                <a:cs typeface="Times New Roman" pitchFamily="18" charset="0"/>
              </a:rPr>
              <a:t>gyrotheodolite</a:t>
            </a:r>
            <a:r>
              <a:rPr lang="en-IN" sz="2000" dirty="0" smtClean="0">
                <a:latin typeface="Times New Roman" pitchFamily="18" charset="0"/>
                <a:cs typeface="Times New Roman" pitchFamily="18" charset="0"/>
              </a:rPr>
              <a:t>. </a:t>
            </a:r>
          </a:p>
          <a:p>
            <a:pPr algn="just">
              <a:buFont typeface="Arial" pitchFamily="34" charset="0"/>
              <a:buChar char="•"/>
            </a:pPr>
            <a:r>
              <a:rPr lang="en-IN" sz="2000" dirty="0" smtClean="0">
                <a:latin typeface="Times New Roman" pitchFamily="18" charset="0"/>
                <a:cs typeface="Times New Roman" pitchFamily="18" charset="0"/>
              </a:rPr>
              <a:t>  If the </a:t>
            </a:r>
            <a:r>
              <a:rPr lang="en-IN" sz="2000" dirty="0" err="1" smtClean="0">
                <a:latin typeface="Times New Roman" pitchFamily="18" charset="0"/>
                <a:cs typeface="Times New Roman" pitchFamily="18" charset="0"/>
              </a:rPr>
              <a:t>gyrotheodolite</a:t>
            </a:r>
            <a:r>
              <a:rPr lang="en-IN" sz="2000" dirty="0" smtClean="0">
                <a:latin typeface="Times New Roman" pitchFamily="18" charset="0"/>
                <a:cs typeface="Times New Roman" pitchFamily="18" charset="0"/>
              </a:rPr>
              <a:t> has been calibrated on a line of known astronomic azimuth then the gyroscopic azimuth is effectively the same as the astronomic azimuth because astronomic and gyroscopic north are both defined in terms of the local vertical and the instantaneous Earth rotation axis.</a:t>
            </a:r>
          </a:p>
          <a:p>
            <a:pPr algn="just"/>
            <a:endParaRPr lang="en-IN" dirty="0" smtClean="0">
              <a:latin typeface="Times New Roman" pitchFamily="18" charset="0"/>
              <a:cs typeface="Times New Roman" pitchFamily="18" charset="0"/>
            </a:endParaRPr>
          </a:p>
          <a:p>
            <a:pPr algn="just">
              <a:buFont typeface="Arial" pitchFamily="34" charset="0"/>
              <a:buChar char="•"/>
            </a:pPr>
            <a:endParaRPr lang="en-IN" dirty="0" smtClean="0">
              <a:latin typeface="Times New Roman" pitchFamily="18" charset="0"/>
              <a:cs typeface="Times New Roman" pitchFamily="18" charset="0"/>
            </a:endParaRPr>
          </a:p>
          <a:p>
            <a:pPr algn="just">
              <a:buFont typeface="Arial" pitchFamily="34" charset="0"/>
              <a:buChar char="•"/>
            </a:pPr>
            <a:endParaRPr lang="en-IN" dirty="0" smtClean="0">
              <a:latin typeface="Times New Roman" pitchFamily="18" charset="0"/>
              <a:cs typeface="Times New Roman" pitchFamily="18" charset="0"/>
            </a:endParaRPr>
          </a:p>
          <a:p>
            <a:pPr indent="269875" algn="just">
              <a:buFont typeface="Arial" pitchFamily="34" charset="0"/>
              <a:buChar char="•"/>
            </a:pPr>
            <a:endParaRPr lang="en-IN" dirty="0" smtClean="0">
              <a:latin typeface="Times New Roman" pitchFamily="18" charset="0"/>
              <a:cs typeface="Times New Roman" pitchFamily="18" charset="0"/>
            </a:endParaRPr>
          </a:p>
          <a:p>
            <a:pPr indent="269875" algn="just">
              <a:buFont typeface="Arial" pitchFamily="34" charset="0"/>
              <a:buChar char="•"/>
            </a:pPr>
            <a:endParaRPr lang="en-IN" dirty="0" smtClean="0">
              <a:latin typeface="Times New Roman" pitchFamily="18" charset="0"/>
              <a:cs typeface="Times New Roman" pitchFamily="18" charset="0"/>
            </a:endParaRPr>
          </a:p>
          <a:p>
            <a:pPr indent="269875" algn="just">
              <a:buFont typeface="Arial" pitchFamily="34" charset="0"/>
              <a:buChar char="•"/>
            </a:pPr>
            <a:endParaRPr lang="en-IN" dirty="0" smtClean="0">
              <a:latin typeface="Times New Roman" pitchFamily="18" charset="0"/>
              <a:cs typeface="Times New Roman" pitchFamily="18" charset="0"/>
            </a:endParaRPr>
          </a:p>
          <a:p>
            <a:pPr indent="269875" algn="just">
              <a:buFont typeface="Arial" pitchFamily="34" charset="0"/>
              <a:buChar char="•"/>
            </a:pPr>
            <a:endParaRPr lang="en-IN" sz="1600" dirty="0" smtClean="0">
              <a:latin typeface="Times New Roman" pitchFamily="18" charset="0"/>
              <a:cs typeface="Times New Roman" pitchFamily="18" charset="0"/>
            </a:endParaRPr>
          </a:p>
          <a:p>
            <a:pPr indent="269875" algn="just">
              <a:buFont typeface="Arial" pitchFamily="34" charset="0"/>
              <a:buChar char="•"/>
            </a:pPr>
            <a:endParaRPr lang="en-IN" sz="1100" dirty="0" smtClean="0">
              <a:latin typeface="Times New Roman" pitchFamily="18" charset="0"/>
              <a:cs typeface="Times New Roman" pitchFamily="18" charset="0"/>
            </a:endParaRPr>
          </a:p>
          <a:p>
            <a:pPr indent="269875" algn="just">
              <a:buFont typeface="Arial" pitchFamily="34" charset="0"/>
              <a:buChar char="•"/>
            </a:pPr>
            <a:endParaRPr lang="en-IN" sz="11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down)">
                                      <p:cBhvr>
                                        <p:cTn id="4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IN" sz="2200" dirty="0" smtClean="0">
                <a:latin typeface="Times New Roman" pitchFamily="18" charset="0"/>
                <a:cs typeface="Times New Roman" pitchFamily="18" charset="0"/>
              </a:rPr>
              <a:t>The essential elements of the suspended gyro-</a:t>
            </a:r>
            <a:r>
              <a:rPr lang="en-IN" sz="2200" dirty="0" err="1" smtClean="0">
                <a:latin typeface="Times New Roman" pitchFamily="18" charset="0"/>
                <a:cs typeface="Times New Roman" pitchFamily="18" charset="0"/>
              </a:rPr>
              <a:t>theodolite</a:t>
            </a:r>
            <a:r>
              <a:rPr lang="en-IN" sz="2200" dirty="0" smtClean="0">
                <a:latin typeface="Times New Roman" pitchFamily="18" charset="0"/>
                <a:cs typeface="Times New Roman" pitchFamily="18" charset="0"/>
              </a:rPr>
              <a:t> are shown in </a:t>
            </a:r>
            <a:r>
              <a:rPr lang="en-IN" sz="2200" i="1" dirty="0" smtClean="0">
                <a:latin typeface="Times New Roman" pitchFamily="18" charset="0"/>
                <a:cs typeface="Times New Roman" pitchFamily="18" charset="0"/>
              </a:rPr>
              <a:t>Figure </a:t>
            </a:r>
            <a:r>
              <a:rPr lang="en-IN" sz="2800" i="1" dirty="0" smtClean="0">
                <a:latin typeface="Times New Roman" pitchFamily="18" charset="0"/>
                <a:cs typeface="Times New Roman" pitchFamily="18" charset="0"/>
              </a:rPr>
              <a:t/>
            </a:r>
            <a:br>
              <a:rPr lang="en-IN" sz="2800" i="1" dirty="0" smtClean="0">
                <a:latin typeface="Times New Roman" pitchFamily="18" charset="0"/>
                <a:cs typeface="Times New Roman" pitchFamily="18" charset="0"/>
              </a:rPr>
            </a:br>
            <a:r>
              <a:rPr lang="en-IN" sz="2800" i="1" dirty="0" smtClean="0"/>
              <a:t>Suspended gyro attachment</a:t>
            </a:r>
            <a:endParaRPr lang="en-IN" sz="2800" dirty="0"/>
          </a:p>
        </p:txBody>
      </p:sp>
      <p:pic>
        <p:nvPicPr>
          <p:cNvPr id="5" name="Picture 2"/>
          <p:cNvPicPr>
            <a:picLocks noGrp="1" noChangeAspect="1" noChangeArrowheads="1"/>
          </p:cNvPicPr>
          <p:nvPr>
            <p:ph idx="1"/>
          </p:nvPr>
        </p:nvPicPr>
        <p:blipFill>
          <a:blip r:embed="rId2"/>
          <a:srcRect/>
          <a:stretch>
            <a:fillRect/>
          </a:stretch>
        </p:blipFill>
        <p:spPr bwMode="auto">
          <a:xfrm>
            <a:off x="1295400" y="1295400"/>
            <a:ext cx="60198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81000"/>
            <a:ext cx="8229600" cy="6061710"/>
          </a:xfrm>
          <a:prstGeom prst="rect">
            <a:avLst/>
          </a:prstGeom>
          <a:noFill/>
        </p:spPr>
        <p:txBody>
          <a:bodyPr wrap="square" rtlCol="0">
            <a:spAutoFit/>
          </a:bodyPr>
          <a:lstStyle/>
          <a:p>
            <a:pPr algn="just">
              <a:buFont typeface="Wingdings" pitchFamily="2" charset="2"/>
              <a:buChar char="Ø"/>
            </a:pPr>
            <a:r>
              <a:rPr lang="en-IN" dirty="0" smtClean="0">
                <a:latin typeface="Times New Roman" pitchFamily="18" charset="0"/>
                <a:cs typeface="Times New Roman" pitchFamily="18" charset="0"/>
              </a:rPr>
              <a:t>  Before the GAK1 can be used, a special mount or bridge must be fixed by the manufacturer to the top of the </a:t>
            </a:r>
            <a:r>
              <a:rPr lang="en-IN" dirty="0" err="1" smtClean="0">
                <a:latin typeface="Times New Roman" pitchFamily="18" charset="0"/>
                <a:cs typeface="Times New Roman" pitchFamily="18" charset="0"/>
              </a:rPr>
              <a:t>theodolite</a:t>
            </a:r>
            <a:r>
              <a:rPr lang="en-IN" dirty="0" smtClean="0">
                <a:latin typeface="Times New Roman" pitchFamily="18" charset="0"/>
                <a:cs typeface="Times New Roman" pitchFamily="18" charset="0"/>
              </a:rPr>
              <a:t>. </a:t>
            </a:r>
          </a:p>
          <a:p>
            <a:pPr algn="just">
              <a:buFont typeface="Wingdings" pitchFamily="2" charset="2"/>
              <a:buChar char="Ø"/>
            </a:pPr>
            <a:r>
              <a:rPr lang="en-IN" dirty="0" smtClean="0">
                <a:latin typeface="Times New Roman" pitchFamily="18" charset="0"/>
                <a:cs typeface="Times New Roman" pitchFamily="18" charset="0"/>
              </a:rPr>
              <a:t>  The gyro attachment fits into the bridge so that three studs on the base of the gyro fit into the three grooves in the bridge with the gyro scale viewed from the same position as the </a:t>
            </a:r>
            <a:r>
              <a:rPr lang="en-IN" dirty="0" err="1" smtClean="0">
                <a:latin typeface="Times New Roman" pitchFamily="18" charset="0"/>
                <a:cs typeface="Times New Roman" pitchFamily="18" charset="0"/>
              </a:rPr>
              <a:t>theodolite</a:t>
            </a:r>
            <a:r>
              <a:rPr lang="en-IN" dirty="0" smtClean="0">
                <a:latin typeface="Times New Roman" pitchFamily="18" charset="0"/>
                <a:cs typeface="Times New Roman" pitchFamily="18" charset="0"/>
              </a:rPr>
              <a:t> on face left. </a:t>
            </a:r>
          </a:p>
          <a:p>
            <a:pPr algn="just">
              <a:buFont typeface="Wingdings" pitchFamily="2" charset="2"/>
              <a:buChar char="Ø"/>
            </a:pPr>
            <a:r>
              <a:rPr lang="en-IN" dirty="0" smtClean="0">
                <a:latin typeface="Times New Roman" pitchFamily="18" charset="0"/>
                <a:cs typeface="Times New Roman" pitchFamily="18" charset="0"/>
              </a:rPr>
              <a:t>  The GAK1 consists of a spinner that is mounted in a mast, which in turn is suspended by a fine wire, or tape, from a fixed point near the top of the gyro frame. </a:t>
            </a:r>
          </a:p>
          <a:p>
            <a:pPr algn="just">
              <a:buFont typeface="Wingdings" pitchFamily="2" charset="2"/>
              <a:buChar char="Ø"/>
            </a:pPr>
            <a:r>
              <a:rPr lang="en-IN" dirty="0" smtClean="0">
                <a:latin typeface="Times New Roman" pitchFamily="18" charset="0"/>
                <a:cs typeface="Times New Roman" pitchFamily="18" charset="0"/>
              </a:rPr>
              <a:t>  The spinner is simply a cylinder of metal mounted on an axle which, in turn, is held by the mast. </a:t>
            </a:r>
          </a:p>
          <a:p>
            <a:pPr algn="just">
              <a:buFont typeface="Wingdings" pitchFamily="2" charset="2"/>
              <a:buChar char="Ø"/>
            </a:pPr>
            <a:r>
              <a:rPr lang="en-IN" dirty="0" smtClean="0">
                <a:latin typeface="Times New Roman" pitchFamily="18" charset="0"/>
                <a:cs typeface="Times New Roman" pitchFamily="18" charset="0"/>
              </a:rPr>
              <a:t>  The mast is merely a carriage for the spinner. </a:t>
            </a:r>
          </a:p>
          <a:p>
            <a:pPr algn="just">
              <a:buFont typeface="Wingdings" pitchFamily="2" charset="2"/>
              <a:buChar char="Ø"/>
            </a:pPr>
            <a:r>
              <a:rPr lang="en-IN" dirty="0" smtClean="0">
                <a:latin typeface="Times New Roman" pitchFamily="18" charset="0"/>
                <a:cs typeface="Times New Roman" pitchFamily="18" charset="0"/>
              </a:rPr>
              <a:t>  The spinner is driven by a small electric motor at a design angular rate of 22000 rpm. </a:t>
            </a:r>
          </a:p>
          <a:p>
            <a:pPr algn="just">
              <a:buFont typeface="Wingdings" pitchFamily="2" charset="2"/>
              <a:buChar char="Ø"/>
            </a:pPr>
            <a:r>
              <a:rPr lang="en-IN" dirty="0" smtClean="0">
                <a:latin typeface="Times New Roman" pitchFamily="18" charset="0"/>
                <a:cs typeface="Times New Roman" pitchFamily="18" charset="0"/>
              </a:rPr>
              <a:t>  To avoid damage during transit and during running up and slowing down of the spinner, the mast is held against the body of the gyro housing by a clamp at the gyro base. </a:t>
            </a:r>
          </a:p>
          <a:p>
            <a:pPr algn="just">
              <a:buFont typeface="Wingdings" pitchFamily="2" charset="2"/>
              <a:buChar char="Ø"/>
            </a:pPr>
            <a:r>
              <a:rPr lang="en-IN" dirty="0" smtClean="0">
                <a:latin typeface="Times New Roman" pitchFamily="18" charset="0"/>
                <a:cs typeface="Times New Roman" pitchFamily="18" charset="0"/>
              </a:rPr>
              <a:t>  When the gyro is operating the clamp is released and the mast and spinner as a complete unit hang suspended. This system then oscillates slowly about its vertical axis. </a:t>
            </a:r>
          </a:p>
          <a:p>
            <a:pPr algn="just">
              <a:buFont typeface="Wingdings" pitchFamily="2" charset="2"/>
              <a:buChar char="Ø"/>
            </a:pPr>
            <a:r>
              <a:rPr lang="en-IN" dirty="0" smtClean="0">
                <a:latin typeface="Times New Roman" pitchFamily="18" charset="0"/>
                <a:cs typeface="Times New Roman" pitchFamily="18" charset="0"/>
              </a:rPr>
              <a:t>  The amount of movement is detected by observing the shadow of a mark in a part of the optical train in the mast. </a:t>
            </a:r>
          </a:p>
          <a:p>
            <a:pPr algn="just">
              <a:buFont typeface="Wingdings" pitchFamily="2" charset="2"/>
              <a:buChar char="Ø"/>
            </a:pPr>
            <a:r>
              <a:rPr lang="en-IN" dirty="0" smtClean="0">
                <a:latin typeface="Times New Roman" pitchFamily="18" charset="0"/>
                <a:cs typeface="Times New Roman" pitchFamily="18" charset="0"/>
              </a:rPr>
              <a:t>  The shadow is projected onto a ground glass scale that may be read directly.</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down)">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down)">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wipe(down)">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a:bodyPr>
          <a:lstStyle/>
          <a:p>
            <a:r>
              <a:rPr lang="en-IN" sz="2800" i="1" dirty="0" smtClean="0"/>
              <a:t>GAK1 mounted on Wild T2</a:t>
            </a:r>
            <a:endParaRPr lang="en-IN" sz="2800" dirty="0"/>
          </a:p>
        </p:txBody>
      </p:sp>
      <p:pic>
        <p:nvPicPr>
          <p:cNvPr id="2050" name="Picture 2"/>
          <p:cNvPicPr>
            <a:picLocks noGrp="1" noChangeAspect="1" noChangeArrowheads="1"/>
          </p:cNvPicPr>
          <p:nvPr>
            <p:ph idx="1"/>
          </p:nvPr>
        </p:nvPicPr>
        <p:blipFill>
          <a:blip r:embed="rId2"/>
          <a:srcRect/>
          <a:stretch>
            <a:fillRect/>
          </a:stretch>
        </p:blipFill>
        <p:spPr bwMode="auto">
          <a:xfrm>
            <a:off x="1371600" y="990600"/>
            <a:ext cx="64008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28600"/>
            <a:ext cx="8305800" cy="6324600"/>
          </a:xfrm>
        </p:spPr>
        <p:txBody>
          <a:bodyPr>
            <a:normAutofit/>
          </a:bodyPr>
          <a:lstStyle/>
          <a:p>
            <a:pPr algn="just">
              <a:buFont typeface="Arial" pitchFamily="34" charset="0"/>
              <a:buChar char="•"/>
            </a:pPr>
            <a:r>
              <a:rPr lang="en-GB" sz="2000" dirty="0" smtClean="0">
                <a:solidFill>
                  <a:schemeClr val="tx1"/>
                </a:solidFill>
                <a:latin typeface="Times New Roman" pitchFamily="18" charset="0"/>
                <a:cs typeface="Times New Roman" pitchFamily="18" charset="0"/>
              </a:rPr>
              <a:t>The scale is viewed through a detachable eyepiece. The scale is centred at zero with divisions extending from +15 on the left to −15 on the right .</a:t>
            </a:r>
          </a:p>
          <a:p>
            <a:pPr algn="just">
              <a:buFont typeface="Arial" pitchFamily="34" charset="0"/>
              <a:buChar char="•"/>
            </a:pPr>
            <a:r>
              <a:rPr lang="en-GB" sz="2000" dirty="0" smtClean="0">
                <a:solidFill>
                  <a:schemeClr val="tx1"/>
                </a:solidFill>
                <a:latin typeface="Times New Roman" pitchFamily="18" charset="0"/>
                <a:cs typeface="Times New Roman" pitchFamily="18" charset="0"/>
              </a:rPr>
              <a:t> The position of the moving mark may only be estimated to the nearest 0.1 of a division at best. </a:t>
            </a:r>
          </a:p>
          <a:p>
            <a:pPr algn="just">
              <a:buFont typeface="Arial" pitchFamily="34" charset="0"/>
              <a:buChar char="•"/>
            </a:pPr>
            <a:r>
              <a:rPr lang="en-GB" sz="2000" dirty="0" smtClean="0">
                <a:solidFill>
                  <a:schemeClr val="tx1"/>
                </a:solidFill>
                <a:latin typeface="Times New Roman" pitchFamily="18" charset="0"/>
                <a:cs typeface="Times New Roman" pitchFamily="18" charset="0"/>
              </a:rPr>
              <a:t>Alternatively the scale may be viewed from the side of the eyepiece. This allows an instructor to monitor the observations of a student or two observers to work with the same gyro and observations.</a:t>
            </a:r>
          </a:p>
          <a:p>
            <a:pPr algn="just">
              <a:buFont typeface="Arial" pitchFamily="34" charset="0"/>
              <a:buChar char="•"/>
            </a:pPr>
            <a:r>
              <a:rPr lang="en-GB" sz="2000" dirty="0" smtClean="0">
                <a:solidFill>
                  <a:schemeClr val="tx1"/>
                </a:solidFill>
                <a:latin typeface="Times New Roman" pitchFamily="18" charset="0"/>
                <a:cs typeface="Times New Roman" pitchFamily="18" charset="0"/>
              </a:rPr>
              <a:t>When the observer uses the side viewing eyepiece the image is reversed. The precision of reading may be improved with the aid of a parallel plate micrometer attachment that allows coincidence between the image of the moving mark and a scale division to be achieved.</a:t>
            </a:r>
          </a:p>
          <a:p>
            <a:pPr algn="just">
              <a:buFont typeface="Arial" pitchFamily="34" charset="0"/>
              <a:buChar char="•"/>
            </a:pPr>
            <a:r>
              <a:rPr lang="en-GB" sz="2000" dirty="0" smtClean="0">
                <a:solidFill>
                  <a:schemeClr val="tx1"/>
                </a:solidFill>
                <a:latin typeface="Times New Roman" pitchFamily="18" charset="0"/>
                <a:cs typeface="Times New Roman" pitchFamily="18" charset="0"/>
              </a:rPr>
              <a:t>The position of the moving mark is found as the algebraic sum of the integer number of scale divisions, plus the micrometer scale reading.</a:t>
            </a:r>
          </a:p>
          <a:p>
            <a:pPr algn="just">
              <a:buFont typeface="Arial" pitchFamily="34" charset="0"/>
              <a:buChar char="•"/>
            </a:pPr>
            <a:r>
              <a:rPr lang="en-GB" sz="2000" dirty="0" smtClean="0">
                <a:solidFill>
                  <a:schemeClr val="tx1"/>
                </a:solidFill>
                <a:latin typeface="Times New Roman" pitchFamily="18" charset="0"/>
                <a:cs typeface="Times New Roman" pitchFamily="18" charset="0"/>
              </a:rPr>
              <a:t>The gyro motor is powered through a converter that contains a battery. The gyro may be powered by the converter’s internal battery or by an external battery. The converter ensures that there is a stable power supply even when the external power supply or internal battery voltage starts to run down.</a:t>
            </a:r>
          </a:p>
          <a:p>
            <a:pPr algn="just">
              <a:buFont typeface="Arial" pitchFamily="34" charset="0"/>
              <a:buChar char="•"/>
            </a:pPr>
            <a:endParaRPr lang="en-GB" sz="2000" dirty="0" smtClean="0">
              <a:solidFill>
                <a:schemeClr val="tx1"/>
              </a:solidFill>
              <a:latin typeface="Times New Roman" pitchFamily="18" charset="0"/>
              <a:cs typeface="Times New Roman" pitchFamily="18" charset="0"/>
            </a:endParaRPr>
          </a:p>
          <a:p>
            <a:pPr algn="just">
              <a:buFont typeface="Arial" pitchFamily="34" charset="0"/>
              <a:buChar char="•"/>
            </a:pPr>
            <a:endParaRPr lang="en-GB"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00800"/>
          </a:xfrm>
        </p:spPr>
        <p:txBody>
          <a:bodyPr>
            <a:noAutofit/>
          </a:bodyPr>
          <a:lstStyle/>
          <a:p>
            <a:pPr algn="just"/>
            <a:r>
              <a:rPr lang="en-GB" sz="2000" dirty="0" smtClean="0">
                <a:latin typeface="Times New Roman" pitchFamily="18" charset="0"/>
                <a:cs typeface="Times New Roman" pitchFamily="18" charset="0"/>
              </a:rPr>
              <a:t>To run up the gyro, first make sure that the gyro is clamped up to ensure that no damage is done to the gyro mechanism during acceleration of the spinner.</a:t>
            </a:r>
          </a:p>
          <a:p>
            <a:pPr algn="just"/>
            <a:r>
              <a:rPr lang="en-GB" sz="2000" dirty="0" smtClean="0">
                <a:latin typeface="Times New Roman" pitchFamily="18" charset="0"/>
                <a:cs typeface="Times New Roman" pitchFamily="18" charset="0"/>
              </a:rPr>
              <a:t> Next, see that the external power supply is correctly connected. Turn the switch to ‘run’. The ‘measure’ display turns from green to white and the ‘wait’ display turns from white to red. When the spinner is running at full speed the displays on the converter change and the gyro is ready for use.</a:t>
            </a:r>
          </a:p>
          <a:p>
            <a:pPr algn="just"/>
            <a:r>
              <a:rPr lang="en-GB" sz="2000" dirty="0" smtClean="0">
                <a:latin typeface="Times New Roman" pitchFamily="18" charset="0"/>
                <a:cs typeface="Times New Roman" pitchFamily="18" charset="0"/>
              </a:rPr>
              <a:t>Now very carefully unclamp the mast so that the gyro hangs suspended only by the tape. This is a tricky operation requiring a steady controlled hand and a little bit of luck, to get a satisfactory drop without wobble or excessive swing. The clamp should be rotated until it meets the stop. </a:t>
            </a:r>
          </a:p>
          <a:p>
            <a:pPr algn="just"/>
            <a:r>
              <a:rPr lang="en-GB" sz="2000" dirty="0" smtClean="0">
                <a:latin typeface="Times New Roman" pitchFamily="18" charset="0"/>
                <a:cs typeface="Times New Roman" pitchFamily="18" charset="0"/>
              </a:rPr>
              <a:t>A red line is now visible on the clamp. Pause for a few seconds to allow any unwanted movement to die down and then lower the clamp. The gyro is now supported only by the tape and is free to oscillate about its own vertical axis.</a:t>
            </a:r>
          </a:p>
          <a:p>
            <a:pPr algn="just"/>
            <a:r>
              <a:rPr lang="en-GB" sz="2000" dirty="0" smtClean="0">
                <a:latin typeface="Times New Roman" pitchFamily="18" charset="0"/>
                <a:cs typeface="Times New Roman" pitchFamily="18" charset="0"/>
              </a:rPr>
              <a:t>Observations may now be made of the gyro scale.</a:t>
            </a:r>
          </a:p>
          <a:p>
            <a:pPr algn="just"/>
            <a:r>
              <a:rPr lang="en-GB" sz="2000" dirty="0" smtClean="0">
                <a:latin typeface="Times New Roman" pitchFamily="18" charset="0"/>
                <a:cs typeface="Times New Roman" pitchFamily="18" charset="0"/>
              </a:rPr>
              <a:t>If the gyro is badly dropped then there may be an excessive 2 Hz wobble which will make observations difficult and inaccurate. If this happens then clamp up and try again. Alternatively, wait a little while and the wobble will decay exponentially.</a:t>
            </a:r>
          </a:p>
          <a:p>
            <a:pPr algn="just"/>
            <a:endParaRPr lang="en-GB" sz="2000" dirty="0" smtClean="0">
              <a:latin typeface="Times New Roman" pitchFamily="18" charset="0"/>
              <a:cs typeface="Times New Roman" pitchFamily="18" charset="0"/>
            </a:endParaRPr>
          </a:p>
          <a:p>
            <a:pPr algn="just"/>
            <a:endParaRPr lang="en-GB"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normAutofit/>
          </a:bodyPr>
          <a:lstStyle/>
          <a:p>
            <a:pPr algn="just"/>
            <a:r>
              <a:rPr lang="en-GB" sz="2000" dirty="0" smtClean="0">
                <a:latin typeface="Times New Roman" pitchFamily="18" charset="0"/>
                <a:cs typeface="Times New Roman" pitchFamily="18" charset="0"/>
              </a:rPr>
              <a:t>Also, with a bad drop, the moving mark may go off the scale; if this happens re-clamp the gyro and try again. Do not allow the moving mark to go off the scale as this may damage the tape, and anyway, no observations can be made.</a:t>
            </a:r>
          </a:p>
          <a:p>
            <a:pPr algn="just"/>
            <a:r>
              <a:rPr lang="en-GB" sz="2000" dirty="0" smtClean="0">
                <a:latin typeface="Times New Roman" pitchFamily="18" charset="0"/>
                <a:cs typeface="Times New Roman" pitchFamily="18" charset="0"/>
              </a:rPr>
              <a:t>When observations with the spinning gyro are complete the gyro must be clamped up and the spinner brought to rest.</a:t>
            </a:r>
          </a:p>
          <a:p>
            <a:pPr>
              <a:buNone/>
            </a:pPr>
            <a:endParaRPr lang="en-GB" sz="2000" b="1" i="1" dirty="0" smtClean="0">
              <a:latin typeface="Times New Roman" pitchFamily="18" charset="0"/>
              <a:cs typeface="Times New Roman" pitchFamily="18" charset="0"/>
            </a:endParaRPr>
          </a:p>
          <a:p>
            <a:pPr>
              <a:buNone/>
            </a:pPr>
            <a:endParaRPr lang="en-GB" sz="2000" b="1" i="1" dirty="0" smtClean="0">
              <a:latin typeface="Times New Roman" pitchFamily="18" charset="0"/>
              <a:cs typeface="Times New Roman" pitchFamily="18" charset="0"/>
            </a:endParaRPr>
          </a:p>
          <a:p>
            <a:pPr>
              <a:buNone/>
            </a:pPr>
            <a:r>
              <a:rPr lang="en-GB" sz="2000" b="1" i="1" dirty="0" smtClean="0">
                <a:latin typeface="Times New Roman" pitchFamily="18" charset="0"/>
                <a:cs typeface="Times New Roman" pitchFamily="18" charset="0"/>
              </a:rPr>
              <a:t>Basic equations</a:t>
            </a:r>
          </a:p>
          <a:p>
            <a:pPr algn="just">
              <a:buNone/>
            </a:pPr>
            <a:r>
              <a:rPr lang="en-GB" sz="2000" dirty="0" smtClean="0">
                <a:latin typeface="Times New Roman" pitchFamily="18" charset="0"/>
                <a:cs typeface="Times New Roman" pitchFamily="18" charset="0"/>
              </a:rPr>
              <a:t>		There are two basic equations that govern the behaviour of the </a:t>
            </a:r>
            <a:r>
              <a:rPr lang="en-GB" sz="2000" dirty="0" err="1" smtClean="0">
                <a:latin typeface="Times New Roman" pitchFamily="18" charset="0"/>
                <a:cs typeface="Times New Roman" pitchFamily="18" charset="0"/>
              </a:rPr>
              <a:t>gyrotheodolite</a:t>
            </a:r>
            <a:r>
              <a:rPr lang="en-GB" sz="2000" dirty="0" smtClean="0">
                <a:latin typeface="Times New Roman" pitchFamily="18" charset="0"/>
                <a:cs typeface="Times New Roman" pitchFamily="18" charset="0"/>
              </a:rPr>
              <a:t>. The first is concerned with the motion of the moving mark as it appears on the gyro scale and in particular the midpoint of that motion. </a:t>
            </a:r>
          </a:p>
          <a:p>
            <a:pPr algn="just">
              <a:buNone/>
            </a:pPr>
            <a:r>
              <a:rPr lang="en-GB" sz="2000" dirty="0" smtClean="0">
                <a:latin typeface="Times New Roman" pitchFamily="18" charset="0"/>
                <a:cs typeface="Times New Roman" pitchFamily="18" charset="0"/>
              </a:rPr>
              <a:t>		The second is concerned with the determination of north from the observed midpoints of swing of the moving mark on the gyro scale and other terms. The midpoint of motion of the moving shadow mark may be found from the equation of motion of the moving mark. This is an equation of damped harmonic motion:</a:t>
            </a:r>
          </a:p>
          <a:p>
            <a:pPr algn="ctr">
              <a:buNone/>
            </a:pPr>
            <a:r>
              <a:rPr lang="en-GB" sz="2000" b="1" i="1" dirty="0" smtClean="0">
                <a:latin typeface="Times New Roman" pitchFamily="18" charset="0"/>
                <a:cs typeface="Times New Roman" pitchFamily="18" charset="0"/>
              </a:rPr>
              <a:t>Me</a:t>
            </a:r>
            <a:r>
              <a:rPr lang="en-GB" sz="2000" b="1" i="1" baseline="30000" dirty="0" smtClean="0">
                <a:latin typeface="Times New Roman" pitchFamily="18" charset="0"/>
                <a:cs typeface="Times New Roman" pitchFamily="18" charset="0"/>
              </a:rPr>
              <a:t>−</a:t>
            </a:r>
            <a:r>
              <a:rPr lang="en-GB" sz="2000" b="1" i="1" baseline="30000" dirty="0" err="1" smtClean="0">
                <a:latin typeface="Times New Roman" pitchFamily="18" charset="0"/>
                <a:cs typeface="Times New Roman" pitchFamily="18" charset="0"/>
              </a:rPr>
              <a:t>Dt</a:t>
            </a:r>
            <a:r>
              <a:rPr lang="en-GB" sz="2000" b="1" i="1" baseline="30000" dirty="0" smtClean="0">
                <a:latin typeface="Times New Roman" pitchFamily="18" charset="0"/>
                <a:cs typeface="Times New Roman" pitchFamily="18" charset="0"/>
              </a:rPr>
              <a:t> </a:t>
            </a:r>
            <a:r>
              <a:rPr lang="en-GB" sz="2000" b="1" i="1" dirty="0" err="1" smtClean="0">
                <a:latin typeface="Times New Roman" pitchFamily="18" charset="0"/>
                <a:cs typeface="Times New Roman" pitchFamily="18" charset="0"/>
              </a:rPr>
              <a:t>cos</a:t>
            </a:r>
            <a:r>
              <a:rPr lang="en-GB" sz="2000" b="1" i="1" dirty="0" smtClean="0">
                <a:latin typeface="Times New Roman" pitchFamily="18" charset="0"/>
                <a:cs typeface="Times New Roman" pitchFamily="18" charset="0"/>
              </a:rPr>
              <a:t>(</a:t>
            </a:r>
            <a:r>
              <a:rPr lang="el-GR" sz="2000" b="1" i="1" dirty="0" smtClean="0">
                <a:latin typeface="Times New Roman" pitchFamily="18" charset="0"/>
                <a:cs typeface="Times New Roman" pitchFamily="18" charset="0"/>
              </a:rPr>
              <a:t>ω(</a:t>
            </a:r>
            <a:r>
              <a:rPr lang="en-GB" sz="2000" b="1" i="1" dirty="0" smtClean="0">
                <a:latin typeface="Times New Roman" pitchFamily="18" charset="0"/>
                <a:cs typeface="Times New Roman" pitchFamily="18" charset="0"/>
              </a:rPr>
              <a:t>t − p)) + K − y = 0------------</a:t>
            </a:r>
            <a:r>
              <a:rPr lang="en-GB" sz="2000" b="1" dirty="0" smtClean="0">
                <a:latin typeface="Times New Roman" pitchFamily="18" charset="0"/>
                <a:cs typeface="Times New Roman" pitchFamily="18" charset="0"/>
              </a:rPr>
              <a:t>(1)</a:t>
            </a:r>
            <a:endParaRPr lang="en-GB" sz="2000" b="1" i="1" dirty="0" smtClean="0">
              <a:latin typeface="Times New Roman" pitchFamily="18" charset="0"/>
              <a:cs typeface="Times New Roman" pitchFamily="18" charset="0"/>
            </a:endParaRPr>
          </a:p>
          <a:p>
            <a:pPr algn="just">
              <a:buNone/>
            </a:pPr>
            <a:endParaRPr lang="en-GB"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400800"/>
          </a:xfrm>
        </p:spPr>
        <p:txBody>
          <a:bodyPr>
            <a:noAutofit/>
          </a:bodyPr>
          <a:lstStyle/>
          <a:p>
            <a:pPr>
              <a:buNone/>
            </a:pPr>
            <a:r>
              <a:rPr lang="en-GB" sz="2000" dirty="0" smtClean="0">
                <a:latin typeface="Times New Roman" pitchFamily="18" charset="0"/>
                <a:cs typeface="Times New Roman" pitchFamily="18" charset="0"/>
              </a:rPr>
              <a:t>where: </a:t>
            </a:r>
            <a:r>
              <a:rPr lang="en-GB" sz="2000" i="1" dirty="0" smtClean="0">
                <a:latin typeface="Times New Roman" pitchFamily="18" charset="0"/>
                <a:cs typeface="Times New Roman" pitchFamily="18" charset="0"/>
              </a:rPr>
              <a:t>M = magnitude of the oscillation</a:t>
            </a:r>
          </a:p>
          <a:p>
            <a:pPr>
              <a:buNone/>
            </a:pPr>
            <a:r>
              <a:rPr lang="en-GB" sz="2000" i="1" dirty="0" smtClean="0">
                <a:latin typeface="Times New Roman" pitchFamily="18" charset="0"/>
                <a:cs typeface="Times New Roman" pitchFamily="18" charset="0"/>
              </a:rPr>
              <a:t>D = damping coefficient</a:t>
            </a:r>
          </a:p>
          <a:p>
            <a:pPr>
              <a:buNone/>
            </a:pPr>
            <a:r>
              <a:rPr lang="en-GB" sz="2000" i="1" dirty="0" smtClean="0">
                <a:latin typeface="Times New Roman" pitchFamily="18" charset="0"/>
                <a:cs typeface="Times New Roman" pitchFamily="18" charset="0"/>
              </a:rPr>
              <a:t>t = time</a:t>
            </a:r>
          </a:p>
          <a:p>
            <a:pPr>
              <a:buNone/>
            </a:pPr>
            <a:r>
              <a:rPr lang="en-GB" sz="2000" i="1" dirty="0" smtClean="0">
                <a:latin typeface="Times New Roman" pitchFamily="18" charset="0"/>
                <a:cs typeface="Times New Roman" pitchFamily="18" charset="0"/>
              </a:rPr>
              <a:t>ω = frequency of the oscillation</a:t>
            </a:r>
          </a:p>
          <a:p>
            <a:pPr>
              <a:buNone/>
            </a:pPr>
            <a:r>
              <a:rPr lang="en-GB" sz="2000" i="1" dirty="0" smtClean="0">
                <a:latin typeface="Times New Roman" pitchFamily="18" charset="0"/>
                <a:cs typeface="Times New Roman" pitchFamily="18" charset="0"/>
              </a:rPr>
              <a:t>p = time at a ‘positive turning point’, see below</a:t>
            </a:r>
          </a:p>
          <a:p>
            <a:pPr>
              <a:buNone/>
            </a:pPr>
            <a:r>
              <a:rPr lang="en-GB" sz="2000" i="1" dirty="0" smtClean="0">
                <a:latin typeface="Times New Roman" pitchFamily="18" charset="0"/>
                <a:cs typeface="Times New Roman" pitchFamily="18" charset="0"/>
              </a:rPr>
              <a:t>K = midpoint of swing as measured on the scale</a:t>
            </a:r>
          </a:p>
          <a:p>
            <a:pPr>
              <a:buNone/>
            </a:pPr>
            <a:r>
              <a:rPr lang="en-GB" sz="2000" i="1" dirty="0" smtClean="0">
                <a:latin typeface="Times New Roman" pitchFamily="18" charset="0"/>
                <a:cs typeface="Times New Roman" pitchFamily="18" charset="0"/>
              </a:rPr>
              <a:t>y = scale reading of the moving mark</a:t>
            </a:r>
          </a:p>
          <a:p>
            <a:pPr algn="just">
              <a:buNone/>
            </a:pPr>
            <a:r>
              <a:rPr lang="en-GB" sz="2000" dirty="0" smtClean="0">
                <a:latin typeface="Times New Roman" pitchFamily="18" charset="0"/>
                <a:cs typeface="Times New Roman" pitchFamily="18" charset="0"/>
              </a:rPr>
              <a:t>		The second equation, or north finding equation, finds the reading on the horizontal circle of the </a:t>
            </a:r>
            <a:r>
              <a:rPr lang="en-GB" sz="2000" dirty="0" err="1" smtClean="0">
                <a:latin typeface="Times New Roman" pitchFamily="18" charset="0"/>
                <a:cs typeface="Times New Roman" pitchFamily="18" charset="0"/>
              </a:rPr>
              <a:t>theodolite</a:t>
            </a:r>
            <a:r>
              <a:rPr lang="en-GB" sz="2000" dirty="0" smtClean="0">
                <a:latin typeface="Times New Roman" pitchFamily="18" charset="0"/>
                <a:cs typeface="Times New Roman" pitchFamily="18" charset="0"/>
              </a:rPr>
              <a:t> that is equivalent to north. It relates the K of equation (1), determined when the spinner is spinning and also, separately, when the spinner is not spinning. The equation is:</a:t>
            </a:r>
          </a:p>
          <a:p>
            <a:pPr algn="ctr">
              <a:buNone/>
            </a:pPr>
            <a:r>
              <a:rPr lang="pt-BR" sz="2000" b="1" i="1" dirty="0" smtClean="0">
                <a:latin typeface="Times New Roman" pitchFamily="18" charset="0"/>
                <a:cs typeface="Times New Roman" pitchFamily="18" charset="0"/>
              </a:rPr>
              <a:t>N = H + sB(1 + C) − sCd + A -------------</a:t>
            </a:r>
            <a:r>
              <a:rPr lang="pt-BR" sz="2000" b="1" dirty="0" smtClean="0">
                <a:latin typeface="Times New Roman" pitchFamily="18" charset="0"/>
                <a:cs typeface="Times New Roman" pitchFamily="18" charset="0"/>
              </a:rPr>
              <a:t>(2)</a:t>
            </a:r>
            <a:endParaRPr lang="pt-BR" sz="2000" b="1" i="1" dirty="0" smtClean="0">
              <a:latin typeface="Times New Roman" pitchFamily="18" charset="0"/>
              <a:cs typeface="Times New Roman" pitchFamily="18" charset="0"/>
            </a:endParaRPr>
          </a:p>
          <a:p>
            <a:pPr algn="just">
              <a:buNone/>
            </a:pPr>
            <a:r>
              <a:rPr lang="en-GB" sz="2000" dirty="0" smtClean="0">
                <a:latin typeface="Times New Roman" pitchFamily="18" charset="0"/>
                <a:cs typeface="Times New Roman" pitchFamily="18" charset="0"/>
              </a:rPr>
              <a:t>where: </a:t>
            </a:r>
            <a:r>
              <a:rPr lang="en-GB" sz="2000" i="1" dirty="0" smtClean="0">
                <a:latin typeface="Times New Roman" pitchFamily="18" charset="0"/>
                <a:cs typeface="Times New Roman" pitchFamily="18" charset="0"/>
              </a:rPr>
              <a:t>N = the horizontal circle reading of the </a:t>
            </a:r>
            <a:r>
              <a:rPr lang="en-GB" sz="2000" i="1" dirty="0" err="1" smtClean="0">
                <a:latin typeface="Times New Roman" pitchFamily="18" charset="0"/>
                <a:cs typeface="Times New Roman" pitchFamily="18" charset="0"/>
              </a:rPr>
              <a:t>theodolite</a:t>
            </a:r>
            <a:r>
              <a:rPr lang="en-GB" sz="2000" i="1" dirty="0" smtClean="0">
                <a:latin typeface="Times New Roman" pitchFamily="18" charset="0"/>
                <a:cs typeface="Times New Roman" pitchFamily="18" charset="0"/>
              </a:rPr>
              <a:t> equivalent to north</a:t>
            </a:r>
          </a:p>
          <a:p>
            <a:pPr algn="just">
              <a:buNone/>
            </a:pPr>
            <a:r>
              <a:rPr lang="en-GB" sz="2000" i="1" dirty="0" smtClean="0">
                <a:latin typeface="Times New Roman" pitchFamily="18" charset="0"/>
                <a:cs typeface="Times New Roman" pitchFamily="18" charset="0"/>
              </a:rPr>
              <a:t>H = the fixed horizontal circle reading when the </a:t>
            </a:r>
            <a:r>
              <a:rPr lang="en-GB" sz="2000" i="1" dirty="0" err="1" smtClean="0">
                <a:latin typeface="Times New Roman" pitchFamily="18" charset="0"/>
                <a:cs typeface="Times New Roman" pitchFamily="18" charset="0"/>
              </a:rPr>
              <a:t>theodolite</a:t>
            </a:r>
            <a:r>
              <a:rPr lang="en-GB" sz="2000" i="1" dirty="0" smtClean="0">
                <a:latin typeface="Times New Roman" pitchFamily="18" charset="0"/>
                <a:cs typeface="Times New Roman" pitchFamily="18" charset="0"/>
              </a:rPr>
              <a:t> is clamped </a:t>
            </a:r>
            <a:r>
              <a:rPr lang="en-GB" sz="2000" dirty="0" smtClean="0">
                <a:latin typeface="Times New Roman" pitchFamily="18" charset="0"/>
                <a:cs typeface="Times New Roman" pitchFamily="18" charset="0"/>
              </a:rPr>
              <a:t>up ready for observations of the gyro</a:t>
            </a:r>
          </a:p>
          <a:p>
            <a:pPr algn="just">
              <a:buNone/>
            </a:pPr>
            <a:r>
              <a:rPr lang="en-GB" sz="2000" i="1" dirty="0" smtClean="0">
                <a:latin typeface="Times New Roman" pitchFamily="18" charset="0"/>
                <a:cs typeface="Times New Roman" pitchFamily="18" charset="0"/>
              </a:rPr>
              <a:t>s = the value of one scale unit in angular measure</a:t>
            </a:r>
          </a:p>
          <a:p>
            <a:pPr algn="just">
              <a:buNone/>
            </a:pPr>
            <a:r>
              <a:rPr lang="en-GB" sz="2000" i="1" dirty="0" smtClean="0">
                <a:latin typeface="Times New Roman" pitchFamily="18" charset="0"/>
                <a:cs typeface="Times New Roman" pitchFamily="18" charset="0"/>
              </a:rPr>
              <a:t>B = the centre of swing in scale units when the spinner is spinning</a:t>
            </a:r>
          </a:p>
          <a:p>
            <a:pPr algn="just">
              <a:buNone/>
            </a:pPr>
            <a:r>
              <a:rPr lang="en-GB" sz="2000" i="1" dirty="0" smtClean="0">
                <a:latin typeface="Times New Roman" pitchFamily="18" charset="0"/>
                <a:cs typeface="Times New Roman" pitchFamily="18" charset="0"/>
              </a:rPr>
              <a:t>C = the ‘torque ratio constant’</a:t>
            </a:r>
          </a:p>
          <a:p>
            <a:pPr algn="just">
              <a:buNone/>
            </a:pPr>
            <a:endParaRPr lang="en-GB"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TotalTime>
  <Words>1150</Words>
  <Application>Microsoft Office PowerPoint</Application>
  <PresentationFormat>On-screen Show (4:3)</PresentationFormat>
  <Paragraphs>77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www.MINEPORTAL.in</vt:lpstr>
      <vt:lpstr>GYRO-THEODOLITE</vt:lpstr>
      <vt:lpstr>The essential elements of the suspended gyro-theodolite are shown in Figure  Suspended gyro attachment</vt:lpstr>
      <vt:lpstr>PowerPoint Presentation</vt:lpstr>
      <vt:lpstr>GAK1 mounted on Wild T2</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Tarun</dc:creator>
  <cp:lastModifiedBy>ranjan kumar</cp:lastModifiedBy>
  <cp:revision>43</cp:revision>
  <dcterms:created xsi:type="dcterms:W3CDTF">2006-08-16T00:00:00Z</dcterms:created>
  <dcterms:modified xsi:type="dcterms:W3CDTF">2018-09-21T13:22:51Z</dcterms:modified>
</cp:coreProperties>
</file>