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E1A1CF-32F6-4B0C-B9D1-16FB7ADF62C5}" type="datetimeFigureOut">
              <a:rPr lang="en-US" smtClean="0"/>
              <a:pPr/>
              <a:t>9/21/2018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453F54-4903-42B5-98D6-CED07DD9C4ED}" type="slidenum">
              <a:rPr lang="en-GB" smtClean="0"/>
              <a:pPr/>
              <a:t>‹#›</a:t>
            </a:fld>
            <a:endParaRPr lang="en-GB"/>
          </a:p>
        </p:txBody>
      </p:sp>
    </p:spTree>
    <p:extLst>
      <p:ext uri="{BB962C8B-B14F-4D97-AF65-F5344CB8AC3E}">
        <p14:creationId xmlns:p14="http://schemas.microsoft.com/office/powerpoint/2010/main" val="12605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D453F54-4903-42B5-98D6-CED07DD9C4ED}"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161A93-2DDC-4FF8-A891-4ED6B65A86C6}"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161A93-2DDC-4FF8-A891-4ED6B65A86C6}"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161A93-2DDC-4FF8-A891-4ED6B65A86C6}"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161A93-2DDC-4FF8-A891-4ED6B65A86C6}"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61A93-2DDC-4FF8-A891-4ED6B65A86C6}"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161A93-2DDC-4FF8-A891-4ED6B65A86C6}"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161A93-2DDC-4FF8-A891-4ED6B65A86C6}" type="datetimeFigureOut">
              <a:rPr lang="en-US" smtClean="0"/>
              <a:pPr/>
              <a:t>9/21/2018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161A93-2DDC-4FF8-A891-4ED6B65A86C6}" type="datetimeFigureOut">
              <a:rPr lang="en-US" smtClean="0"/>
              <a:pPr/>
              <a:t>9/21/2018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61A93-2DDC-4FF8-A891-4ED6B65A86C6}" type="datetimeFigureOut">
              <a:rPr lang="en-US" smtClean="0"/>
              <a:pPr/>
              <a:t>9/21/2018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61A93-2DDC-4FF8-A891-4ED6B65A86C6}"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61A93-2DDC-4FF8-A891-4ED6B65A86C6}"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0BDB7-C31B-4381-90BA-95C222586EE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61A93-2DDC-4FF8-A891-4ED6B65A86C6}" type="datetimeFigureOut">
              <a:rPr lang="en-US" smtClean="0"/>
              <a:pPr/>
              <a:t>9/21/2018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0BDB7-C31B-4381-90BA-95C222586EE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215106"/>
          </a:xfrm>
        </p:spPr>
        <p:txBody>
          <a:bodyPr>
            <a:normAutofit/>
          </a:bodyPr>
          <a:lstStyle/>
          <a:p>
            <a:pPr algn="just">
              <a:buNone/>
            </a:pPr>
            <a:r>
              <a:rPr lang="en-GB" sz="2000" dirty="0" smtClean="0">
                <a:latin typeface="Times New Roman" pitchFamily="18" charset="0"/>
                <a:cs typeface="Times New Roman" pitchFamily="18" charset="0"/>
              </a:rPr>
              <a:t>		The suggested order of observations, irrespective of the method of finding </a:t>
            </a:r>
            <a:r>
              <a:rPr lang="en-GB" sz="2000" i="1" dirty="0" smtClean="0">
                <a:latin typeface="Times New Roman" pitchFamily="18" charset="0"/>
                <a:cs typeface="Times New Roman" pitchFamily="18" charset="0"/>
              </a:rPr>
              <a:t>K (amplitude or transit), </a:t>
            </a:r>
            <a:r>
              <a:rPr lang="en-GB" sz="2000" dirty="0" smtClean="0">
                <a:latin typeface="Times New Roman" pitchFamily="18" charset="0"/>
                <a:cs typeface="Times New Roman" pitchFamily="18" charset="0"/>
              </a:rPr>
              <a:t>is as follows:</a:t>
            </a:r>
          </a:p>
          <a:p>
            <a:pPr algn="just">
              <a:buNone/>
            </a:pPr>
            <a:r>
              <a:rPr lang="en-GB" sz="2000" dirty="0" smtClean="0">
                <a:latin typeface="Times New Roman" pitchFamily="18" charset="0"/>
                <a:cs typeface="Times New Roman" pitchFamily="18" charset="0"/>
              </a:rPr>
              <a:t>Point to RO. Horizontal circle reading (RO) 				</a:t>
            </a:r>
            <a:r>
              <a:rPr lang="en-GB" sz="2000" i="1" dirty="0" smtClean="0">
                <a:latin typeface="Times New Roman" pitchFamily="18" charset="0"/>
                <a:cs typeface="Times New Roman" pitchFamily="18" charset="0"/>
              </a:rPr>
              <a:t>H</a:t>
            </a:r>
            <a:r>
              <a:rPr lang="en-GB" sz="2000" i="1" baseline="-25000" dirty="0" smtClean="0">
                <a:latin typeface="Times New Roman" pitchFamily="18" charset="0"/>
                <a:cs typeface="Times New Roman" pitchFamily="18" charset="0"/>
              </a:rPr>
              <a:t>RO</a:t>
            </a:r>
            <a:endParaRPr lang="en-GB" sz="2000" i="1" dirty="0" smtClean="0">
              <a:latin typeface="Times New Roman" pitchFamily="18" charset="0"/>
              <a:cs typeface="Times New Roman" pitchFamily="18" charset="0"/>
            </a:endParaRPr>
          </a:p>
          <a:p>
            <a:pPr marL="0" indent="0" algn="just">
              <a:buNone/>
            </a:pPr>
            <a:r>
              <a:rPr lang="en-GB" sz="2000" b="1" i="1" dirty="0" smtClean="0">
                <a:latin typeface="Times New Roman" pitchFamily="18" charset="0"/>
                <a:cs typeface="Times New Roman" pitchFamily="18" charset="0"/>
              </a:rPr>
              <a:t>Point the </a:t>
            </a:r>
            <a:r>
              <a:rPr lang="en-GB" sz="2000" b="1" i="1" dirty="0" err="1" smtClean="0">
                <a:latin typeface="Times New Roman" pitchFamily="18" charset="0"/>
                <a:cs typeface="Times New Roman" pitchFamily="18" charset="0"/>
              </a:rPr>
              <a:t>theodolite</a:t>
            </a:r>
            <a:r>
              <a:rPr lang="en-GB" sz="2000" b="1" i="1" dirty="0" smtClean="0">
                <a:latin typeface="Times New Roman" pitchFamily="18" charset="0"/>
                <a:cs typeface="Times New Roman" pitchFamily="18" charset="0"/>
              </a:rPr>
              <a:t> about half a degree to the west of north </a:t>
            </a:r>
          </a:p>
          <a:p>
            <a:pPr marL="0" indent="0" algn="just">
              <a:buNone/>
            </a:pPr>
            <a:r>
              <a:rPr lang="en-GB" sz="2000" dirty="0" smtClean="0">
                <a:latin typeface="Times New Roman" pitchFamily="18" charset="0"/>
                <a:cs typeface="Times New Roman" pitchFamily="18" charset="0"/>
              </a:rPr>
              <a:t>Horizontal circle reading (fix) 					</a:t>
            </a:r>
            <a:r>
              <a:rPr lang="en-GB" sz="2000" i="1" dirty="0" smtClean="0">
                <a:latin typeface="Times New Roman" pitchFamily="18" charset="0"/>
                <a:cs typeface="Times New Roman" pitchFamily="18" charset="0"/>
              </a:rPr>
              <a:t>H</a:t>
            </a:r>
            <a:r>
              <a:rPr lang="en-GB" sz="2000" i="1" baseline="-25000" dirty="0" smtClean="0">
                <a:latin typeface="Times New Roman" pitchFamily="18" charset="0"/>
                <a:cs typeface="Times New Roman" pitchFamily="18" charset="0"/>
              </a:rPr>
              <a:t>1</a:t>
            </a:r>
            <a:endParaRPr lang="en-GB" sz="2000"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Observations for centre of swing, </a:t>
            </a:r>
            <a:r>
              <a:rPr lang="en-GB" sz="2000" i="1" dirty="0" smtClean="0">
                <a:latin typeface="Times New Roman" pitchFamily="18" charset="0"/>
                <a:cs typeface="Times New Roman" pitchFamily="18" charset="0"/>
              </a:rPr>
              <a:t>non-spin mode 			K = d</a:t>
            </a:r>
            <a:r>
              <a:rPr lang="en-GB" sz="2000" i="1" baseline="-25000" dirty="0" smtClean="0">
                <a:latin typeface="Times New Roman" pitchFamily="18" charset="0"/>
                <a:cs typeface="Times New Roman" pitchFamily="18" charset="0"/>
              </a:rPr>
              <a:t>1</a:t>
            </a:r>
            <a:endParaRPr lang="en-GB" sz="2000"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Observations for centre of swing, </a:t>
            </a:r>
            <a:r>
              <a:rPr lang="en-GB" sz="2000" i="1" dirty="0" smtClean="0">
                <a:latin typeface="Times New Roman" pitchFamily="18" charset="0"/>
                <a:cs typeface="Times New Roman" pitchFamily="18" charset="0"/>
              </a:rPr>
              <a:t>spin mode 				K = B</a:t>
            </a:r>
            <a:r>
              <a:rPr lang="en-GB" sz="2000" i="1" baseline="-25000" dirty="0" smtClean="0">
                <a:latin typeface="Times New Roman" pitchFamily="18" charset="0"/>
                <a:cs typeface="Times New Roman" pitchFamily="18" charset="0"/>
              </a:rPr>
              <a:t>1</a:t>
            </a:r>
            <a:endParaRPr lang="en-GB" sz="2000" i="1" dirty="0" smtClean="0">
              <a:latin typeface="Times New Roman" pitchFamily="18" charset="0"/>
              <a:cs typeface="Times New Roman" pitchFamily="18" charset="0"/>
            </a:endParaRPr>
          </a:p>
          <a:p>
            <a:pPr algn="just">
              <a:buNone/>
            </a:pPr>
            <a:r>
              <a:rPr lang="en-GB" sz="2000" b="1" i="1" dirty="0" smtClean="0">
                <a:latin typeface="Times New Roman" pitchFamily="18" charset="0"/>
                <a:cs typeface="Times New Roman" pitchFamily="18" charset="0"/>
              </a:rPr>
              <a:t>Point the </a:t>
            </a:r>
            <a:r>
              <a:rPr lang="en-GB" sz="2000" b="1" i="1" dirty="0" err="1" smtClean="0">
                <a:latin typeface="Times New Roman" pitchFamily="18" charset="0"/>
                <a:cs typeface="Times New Roman" pitchFamily="18" charset="0"/>
              </a:rPr>
              <a:t>theodolite</a:t>
            </a:r>
            <a:r>
              <a:rPr lang="en-GB" sz="2000" b="1" i="1" dirty="0" smtClean="0">
                <a:latin typeface="Times New Roman" pitchFamily="18" charset="0"/>
                <a:cs typeface="Times New Roman" pitchFamily="18" charset="0"/>
              </a:rPr>
              <a:t> about half a degree to the east of north</a:t>
            </a:r>
          </a:p>
          <a:p>
            <a:pPr algn="just">
              <a:buNone/>
            </a:pPr>
            <a:r>
              <a:rPr lang="en-GB" sz="2000" dirty="0" smtClean="0">
                <a:latin typeface="Times New Roman" pitchFamily="18" charset="0"/>
                <a:cs typeface="Times New Roman" pitchFamily="18" charset="0"/>
              </a:rPr>
              <a:t>Observations for centre of swing, </a:t>
            </a:r>
            <a:r>
              <a:rPr lang="en-GB" sz="2000" i="1" dirty="0" smtClean="0">
                <a:latin typeface="Times New Roman" pitchFamily="18" charset="0"/>
                <a:cs typeface="Times New Roman" pitchFamily="18" charset="0"/>
              </a:rPr>
              <a:t>spin mode 				K = B</a:t>
            </a:r>
            <a:r>
              <a:rPr lang="en-GB" sz="2000" i="1" baseline="-25000" dirty="0" smtClean="0">
                <a:latin typeface="Times New Roman" pitchFamily="18" charset="0"/>
                <a:cs typeface="Times New Roman" pitchFamily="18" charset="0"/>
              </a:rPr>
              <a:t>2</a:t>
            </a:r>
            <a:endParaRPr lang="en-GB" sz="2000"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Observations for centre of swing, </a:t>
            </a:r>
            <a:r>
              <a:rPr lang="en-GB" sz="2000" i="1" dirty="0" smtClean="0">
                <a:latin typeface="Times New Roman" pitchFamily="18" charset="0"/>
                <a:cs typeface="Times New Roman" pitchFamily="18" charset="0"/>
              </a:rPr>
              <a:t>non-spin mode 			K = d</a:t>
            </a:r>
            <a:r>
              <a:rPr lang="en-GB" sz="2000" i="1" baseline="-25000" dirty="0" smtClean="0">
                <a:latin typeface="Times New Roman" pitchFamily="18" charset="0"/>
                <a:cs typeface="Times New Roman" pitchFamily="18" charset="0"/>
              </a:rPr>
              <a:t>2</a:t>
            </a:r>
            <a:endParaRPr lang="en-GB" sz="2000"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Horizontal circle reading (fix) 					</a:t>
            </a:r>
            <a:r>
              <a:rPr lang="en-GB" sz="2000" i="1" dirty="0" smtClean="0">
                <a:latin typeface="Times New Roman" pitchFamily="18" charset="0"/>
                <a:cs typeface="Times New Roman" pitchFamily="18" charset="0"/>
              </a:rPr>
              <a:t>H</a:t>
            </a:r>
            <a:r>
              <a:rPr lang="en-GB" sz="2000" i="1" baseline="-25000" dirty="0" smtClean="0">
                <a:latin typeface="Times New Roman" pitchFamily="18" charset="0"/>
                <a:cs typeface="Times New Roman" pitchFamily="18" charset="0"/>
              </a:rPr>
              <a:t>2</a:t>
            </a:r>
            <a:endParaRPr lang="en-GB" sz="2000"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Point to RO. Horizontal circle reading (RO) 				</a:t>
            </a:r>
            <a:r>
              <a:rPr lang="en-GB" sz="2000" i="1" dirty="0" smtClean="0">
                <a:latin typeface="Times New Roman" pitchFamily="18" charset="0"/>
                <a:cs typeface="Times New Roman" pitchFamily="18" charset="0"/>
              </a:rPr>
              <a:t>H</a:t>
            </a:r>
            <a:r>
              <a:rPr lang="en-GB" sz="2000" i="1" baseline="-25000" dirty="0" smtClean="0">
                <a:latin typeface="Times New Roman" pitchFamily="18" charset="0"/>
                <a:cs typeface="Times New Roman" pitchFamily="18" charset="0"/>
              </a:rPr>
              <a:t>RO</a:t>
            </a:r>
            <a:endParaRPr lang="en-GB" sz="2000"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The solution is then found from </a:t>
            </a:r>
            <a:r>
              <a:rPr lang="en-GB" sz="2000" i="1" dirty="0" smtClean="0">
                <a:latin typeface="Times New Roman" pitchFamily="18" charset="0"/>
                <a:cs typeface="Times New Roman" pitchFamily="18" charset="0"/>
              </a:rPr>
              <a:t>equations (1) to (8).</a:t>
            </a:r>
          </a:p>
          <a:p>
            <a:pPr algn="just">
              <a:buNone/>
            </a:pP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Autofit/>
          </a:bodyPr>
          <a:lstStyle/>
          <a:p>
            <a:r>
              <a:rPr lang="en-IN" sz="2800" u="sng" dirty="0" smtClean="0"/>
              <a:t/>
            </a:r>
            <a:br>
              <a:rPr lang="en-IN" sz="2800" u="sng" dirty="0" smtClean="0"/>
            </a:br>
            <a:r>
              <a:rPr lang="en-IN" sz="2800" u="sng" dirty="0" smtClean="0"/>
              <a:t>Example: Amplitude method</a:t>
            </a:r>
            <a:br>
              <a:rPr lang="en-IN" sz="2800" u="sng" dirty="0" smtClean="0"/>
            </a:br>
            <a:endParaRPr lang="en-IN" sz="2800" dirty="0"/>
          </a:p>
        </p:txBody>
      </p:sp>
      <p:pic>
        <p:nvPicPr>
          <p:cNvPr id="1028" name="Picture 4"/>
          <p:cNvPicPr>
            <a:picLocks noGrp="1" noChangeAspect="1" noChangeArrowheads="1"/>
          </p:cNvPicPr>
          <p:nvPr>
            <p:ph idx="1"/>
          </p:nvPr>
        </p:nvPicPr>
        <p:blipFill>
          <a:blip r:embed="rId2"/>
          <a:srcRect/>
          <a:stretch>
            <a:fillRect/>
          </a:stretch>
        </p:blipFill>
        <p:spPr bwMode="auto">
          <a:xfrm>
            <a:off x="428596" y="714356"/>
            <a:ext cx="8143932" cy="3429024"/>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785786" y="4143380"/>
            <a:ext cx="4500594" cy="121444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00066"/>
          </a:xfrm>
        </p:spPr>
        <p:txBody>
          <a:bodyPr>
            <a:normAutofit fontScale="90000"/>
          </a:bodyPr>
          <a:lstStyle/>
          <a:p>
            <a:r>
              <a:rPr lang="en-IN" u="sng" dirty="0" smtClean="0"/>
              <a:t/>
            </a:r>
            <a:br>
              <a:rPr lang="en-IN" u="sng" dirty="0" smtClean="0"/>
            </a:br>
            <a:r>
              <a:rPr lang="en-IN" sz="3100" u="sng" dirty="0" smtClean="0"/>
              <a:t>Example: Transit method</a:t>
            </a:r>
            <a:br>
              <a:rPr lang="en-IN" sz="3100" u="sng" dirty="0" smtClean="0"/>
            </a:br>
            <a:endParaRPr lang="en-IN" sz="3100" dirty="0"/>
          </a:p>
        </p:txBody>
      </p:sp>
      <p:pic>
        <p:nvPicPr>
          <p:cNvPr id="1026" name="Picture 2"/>
          <p:cNvPicPr>
            <a:picLocks noGrp="1" noChangeAspect="1" noChangeArrowheads="1"/>
          </p:cNvPicPr>
          <p:nvPr>
            <p:ph idx="1"/>
          </p:nvPr>
        </p:nvPicPr>
        <p:blipFill>
          <a:blip r:embed="rId2"/>
          <a:srcRect/>
          <a:stretch>
            <a:fillRect/>
          </a:stretch>
        </p:blipFill>
        <p:spPr bwMode="auto">
          <a:xfrm>
            <a:off x="642910" y="1071546"/>
            <a:ext cx="7929617" cy="492922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286808" cy="642941"/>
          </a:xfrm>
        </p:spPr>
        <p:txBody>
          <a:bodyPr>
            <a:noAutofit/>
          </a:bodyPr>
          <a:lstStyle/>
          <a:p>
            <a:r>
              <a:rPr lang="en-US" sz="2400" u="sng" dirty="0" smtClean="0"/>
              <a:t>Methods to find out mean point of swinging tape in </a:t>
            </a:r>
            <a:r>
              <a:rPr lang="en-US" sz="2400" u="sng" dirty="0" err="1" smtClean="0"/>
              <a:t>gyrotheodolite</a:t>
            </a:r>
            <a:r>
              <a:rPr lang="en-US" sz="2400" u="sng" dirty="0" smtClean="0"/>
              <a:t> </a:t>
            </a:r>
            <a:endParaRPr lang="en-IN" sz="2400" u="sng" dirty="0"/>
          </a:p>
        </p:txBody>
      </p:sp>
      <p:sp>
        <p:nvSpPr>
          <p:cNvPr id="3" name="Subtitle 2"/>
          <p:cNvSpPr>
            <a:spLocks noGrp="1"/>
          </p:cNvSpPr>
          <p:nvPr>
            <p:ph type="subTitle" idx="1"/>
          </p:nvPr>
        </p:nvSpPr>
        <p:spPr>
          <a:xfrm>
            <a:off x="214282" y="1071546"/>
            <a:ext cx="8715436" cy="5643602"/>
          </a:xfrm>
        </p:spPr>
        <p:txBody>
          <a:bodyPr>
            <a:noAutofit/>
          </a:bodyPr>
          <a:lstStyle/>
          <a:p>
            <a:pPr algn="just">
              <a:buFont typeface="Arial" pitchFamily="34" charset="0"/>
              <a:buChar char="•"/>
            </a:pPr>
            <a:r>
              <a:rPr lang="en-IN" sz="2000" dirty="0">
                <a:solidFill>
                  <a:schemeClr val="tx1"/>
                </a:solidFill>
                <a:latin typeface="Times New Roman" pitchFamily="18" charset="0"/>
                <a:cs typeface="Times New Roman" pitchFamily="18" charset="0"/>
              </a:rPr>
              <a:t>The equation of motion, </a:t>
            </a:r>
            <a:r>
              <a:rPr lang="en-IN" sz="2000" i="1" dirty="0">
                <a:solidFill>
                  <a:schemeClr val="tx1"/>
                </a:solidFill>
                <a:latin typeface="Times New Roman" pitchFamily="18" charset="0"/>
                <a:cs typeface="Times New Roman" pitchFamily="18" charset="0"/>
              </a:rPr>
              <a:t>equation (</a:t>
            </a:r>
            <a:r>
              <a:rPr lang="en-IN" sz="2000" i="1" dirty="0" smtClean="0">
                <a:solidFill>
                  <a:schemeClr val="tx1"/>
                </a:solidFill>
                <a:latin typeface="Times New Roman" pitchFamily="18" charset="0"/>
                <a:cs typeface="Times New Roman" pitchFamily="18" charset="0"/>
              </a:rPr>
              <a:t>1)</a:t>
            </a:r>
            <a:r>
              <a:rPr lang="en-IN" sz="2000" dirty="0" smtClean="0">
                <a:solidFill>
                  <a:schemeClr val="tx1"/>
                </a:solidFill>
                <a:latin typeface="Times New Roman" pitchFamily="18" charset="0"/>
                <a:cs typeface="Times New Roman" pitchFamily="18" charset="0"/>
              </a:rPr>
              <a:t>, </a:t>
            </a:r>
            <a:r>
              <a:rPr lang="en-IN" sz="2000" dirty="0">
                <a:solidFill>
                  <a:schemeClr val="tx1"/>
                </a:solidFill>
                <a:latin typeface="Times New Roman" pitchFamily="18" charset="0"/>
                <a:cs typeface="Times New Roman" pitchFamily="18" charset="0"/>
              </a:rPr>
              <a:t>is exactly the same whether the spinner is spinning or not. </a:t>
            </a:r>
          </a:p>
          <a:p>
            <a:pPr algn="just">
              <a:buFont typeface="Arial" pitchFamily="34" charset="0"/>
              <a:buChar char="•"/>
            </a:pPr>
            <a:r>
              <a:rPr lang="en-IN" sz="2000" i="1" dirty="0" smtClean="0">
                <a:solidFill>
                  <a:schemeClr val="tx1"/>
                </a:solidFill>
                <a:latin typeface="Times New Roman" pitchFamily="18" charset="0"/>
                <a:cs typeface="Times New Roman" pitchFamily="18" charset="0"/>
              </a:rPr>
              <a:t>The </a:t>
            </a:r>
            <a:r>
              <a:rPr lang="en-IN" sz="2000" dirty="0" smtClean="0">
                <a:solidFill>
                  <a:schemeClr val="tx1"/>
                </a:solidFill>
                <a:latin typeface="Times New Roman" pitchFamily="18" charset="0"/>
                <a:cs typeface="Times New Roman" pitchFamily="18" charset="0"/>
              </a:rPr>
              <a:t>only </a:t>
            </a:r>
            <a:r>
              <a:rPr lang="en-IN" sz="2000" dirty="0">
                <a:solidFill>
                  <a:schemeClr val="tx1"/>
                </a:solidFill>
                <a:latin typeface="Times New Roman" pitchFamily="18" charset="0"/>
                <a:cs typeface="Times New Roman" pitchFamily="18" charset="0"/>
              </a:rPr>
              <a:t>difference is in the values of the terms in the equation. When the spinner is spinning then the term </a:t>
            </a:r>
            <a:r>
              <a:rPr lang="en-IN" sz="2000" i="1" dirty="0" smtClean="0">
                <a:solidFill>
                  <a:schemeClr val="tx1"/>
                </a:solidFill>
                <a:latin typeface="Times New Roman" pitchFamily="18" charset="0"/>
                <a:cs typeface="Times New Roman" pitchFamily="18" charset="0"/>
              </a:rPr>
              <a:t>K </a:t>
            </a:r>
            <a:r>
              <a:rPr lang="en-IN" sz="2000" dirty="0" smtClean="0">
                <a:solidFill>
                  <a:schemeClr val="tx1"/>
                </a:solidFill>
                <a:latin typeface="Times New Roman" pitchFamily="18" charset="0"/>
                <a:cs typeface="Times New Roman" pitchFamily="18" charset="0"/>
              </a:rPr>
              <a:t>is </a:t>
            </a:r>
            <a:r>
              <a:rPr lang="en-IN" sz="2000" dirty="0">
                <a:solidFill>
                  <a:schemeClr val="tx1"/>
                </a:solidFill>
                <a:latin typeface="Times New Roman" pitchFamily="18" charset="0"/>
                <a:cs typeface="Times New Roman" pitchFamily="18" charset="0"/>
              </a:rPr>
              <a:t>the same as </a:t>
            </a:r>
            <a:r>
              <a:rPr lang="en-IN" sz="2000" i="1" dirty="0">
                <a:solidFill>
                  <a:schemeClr val="tx1"/>
                </a:solidFill>
                <a:latin typeface="Times New Roman" pitchFamily="18" charset="0"/>
                <a:cs typeface="Times New Roman" pitchFamily="18" charset="0"/>
              </a:rPr>
              <a:t>B in equation </a:t>
            </a:r>
            <a:r>
              <a:rPr lang="en-IN" sz="2000" i="1" dirty="0" smtClean="0">
                <a:solidFill>
                  <a:schemeClr val="tx1"/>
                </a:solidFill>
                <a:latin typeface="Times New Roman" pitchFamily="18" charset="0"/>
                <a:cs typeface="Times New Roman" pitchFamily="18" charset="0"/>
              </a:rPr>
              <a:t>(2). </a:t>
            </a:r>
          </a:p>
          <a:p>
            <a:pPr algn="just">
              <a:buFont typeface="Arial" pitchFamily="34" charset="0"/>
              <a:buChar char="•"/>
            </a:pPr>
            <a:r>
              <a:rPr lang="en-IN" sz="2000" dirty="0" smtClean="0">
                <a:solidFill>
                  <a:schemeClr val="tx1"/>
                </a:solidFill>
                <a:latin typeface="Times New Roman" pitchFamily="18" charset="0"/>
                <a:cs typeface="Times New Roman" pitchFamily="18" charset="0"/>
              </a:rPr>
              <a:t>When </a:t>
            </a:r>
            <a:r>
              <a:rPr lang="en-IN" sz="2000" dirty="0">
                <a:solidFill>
                  <a:schemeClr val="tx1"/>
                </a:solidFill>
                <a:latin typeface="Times New Roman" pitchFamily="18" charset="0"/>
                <a:cs typeface="Times New Roman" pitchFamily="18" charset="0"/>
              </a:rPr>
              <a:t>the spinner is not spinning then the term K is the same as </a:t>
            </a:r>
            <a:r>
              <a:rPr lang="en-IN" sz="2000" dirty="0" smtClean="0">
                <a:solidFill>
                  <a:schemeClr val="tx1"/>
                </a:solidFill>
                <a:latin typeface="Times New Roman" pitchFamily="18" charset="0"/>
                <a:cs typeface="Times New Roman" pitchFamily="18" charset="0"/>
              </a:rPr>
              <a:t>d in </a:t>
            </a:r>
            <a:r>
              <a:rPr lang="en-IN" sz="2000" i="1" dirty="0">
                <a:solidFill>
                  <a:schemeClr val="tx1"/>
                </a:solidFill>
                <a:latin typeface="Times New Roman" pitchFamily="18" charset="0"/>
                <a:cs typeface="Times New Roman" pitchFamily="18" charset="0"/>
              </a:rPr>
              <a:t>equation </a:t>
            </a:r>
            <a:r>
              <a:rPr lang="en-IN" sz="2000" i="1" dirty="0" smtClean="0">
                <a:solidFill>
                  <a:schemeClr val="tx1"/>
                </a:solidFill>
                <a:latin typeface="Times New Roman" pitchFamily="18" charset="0"/>
                <a:cs typeface="Times New Roman" pitchFamily="18" charset="0"/>
              </a:rPr>
              <a:t>(2)</a:t>
            </a:r>
            <a:r>
              <a:rPr lang="en-IN" sz="2000" dirty="0" smtClean="0">
                <a:solidFill>
                  <a:schemeClr val="tx1"/>
                </a:solidFill>
                <a:latin typeface="Times New Roman" pitchFamily="18" charset="0"/>
                <a:cs typeface="Times New Roman" pitchFamily="18" charset="0"/>
              </a:rPr>
              <a:t>.</a:t>
            </a:r>
          </a:p>
          <a:p>
            <a:pPr algn="just">
              <a:buFont typeface="Arial" pitchFamily="34" charset="0"/>
              <a:buChar char="•"/>
            </a:pPr>
            <a:r>
              <a:rPr lang="en-IN" sz="2000" dirty="0" smtClean="0">
                <a:solidFill>
                  <a:schemeClr val="tx1"/>
                </a:solidFill>
                <a:latin typeface="Times New Roman" pitchFamily="18" charset="0"/>
                <a:cs typeface="Times New Roman" pitchFamily="18" charset="0"/>
              </a:rPr>
              <a:t> </a:t>
            </a:r>
            <a:r>
              <a:rPr lang="en-IN" sz="2000" dirty="0">
                <a:solidFill>
                  <a:schemeClr val="tx1"/>
                </a:solidFill>
                <a:latin typeface="Times New Roman" pitchFamily="18" charset="0"/>
                <a:cs typeface="Times New Roman" pitchFamily="18" charset="0"/>
              </a:rPr>
              <a:t>Observations may be made, either of time as the moving shadow mark passes </a:t>
            </a:r>
            <a:r>
              <a:rPr lang="en-IN" sz="2000" dirty="0" smtClean="0">
                <a:solidFill>
                  <a:schemeClr val="tx1"/>
                </a:solidFill>
                <a:latin typeface="Times New Roman" pitchFamily="18" charset="0"/>
                <a:cs typeface="Times New Roman" pitchFamily="18" charset="0"/>
              </a:rPr>
              <a:t>scale divisions</a:t>
            </a:r>
            <a:r>
              <a:rPr lang="en-IN" sz="2000" dirty="0">
                <a:solidFill>
                  <a:schemeClr val="tx1"/>
                </a:solidFill>
                <a:latin typeface="Times New Roman" pitchFamily="18" charset="0"/>
                <a:cs typeface="Times New Roman" pitchFamily="18" charset="0"/>
              </a:rPr>
              <a:t>, or of the extent of the swing of the moving mark on the gyro scale. This is known as a </a:t>
            </a:r>
            <a:r>
              <a:rPr lang="en-IN" sz="2000" dirty="0" smtClean="0">
                <a:solidFill>
                  <a:schemeClr val="tx1"/>
                </a:solidFill>
                <a:latin typeface="Times New Roman" pitchFamily="18" charset="0"/>
                <a:cs typeface="Times New Roman" pitchFamily="18" charset="0"/>
              </a:rPr>
              <a:t>turning point </a:t>
            </a:r>
            <a:r>
              <a:rPr lang="en-IN" sz="2000" dirty="0">
                <a:solidFill>
                  <a:schemeClr val="tx1"/>
                </a:solidFill>
                <a:latin typeface="Times New Roman" pitchFamily="18" charset="0"/>
                <a:cs typeface="Times New Roman" pitchFamily="18" charset="0"/>
              </a:rPr>
              <a:t>as it is the point at which the moving mark changes direction. </a:t>
            </a:r>
            <a:endParaRPr lang="en-IN" sz="2000" dirty="0" smtClean="0">
              <a:solidFill>
                <a:schemeClr val="tx1"/>
              </a:solidFill>
              <a:latin typeface="Times New Roman" pitchFamily="18" charset="0"/>
              <a:cs typeface="Times New Roman" pitchFamily="18" charset="0"/>
            </a:endParaRPr>
          </a:p>
          <a:p>
            <a:pPr algn="just">
              <a:buFont typeface="Arial" pitchFamily="34" charset="0"/>
              <a:buChar char="•"/>
            </a:pPr>
            <a:r>
              <a:rPr lang="en-IN" sz="2000" dirty="0" smtClean="0">
                <a:solidFill>
                  <a:schemeClr val="tx1"/>
                </a:solidFill>
                <a:latin typeface="Times New Roman" pitchFamily="18" charset="0"/>
                <a:cs typeface="Times New Roman" pitchFamily="18" charset="0"/>
              </a:rPr>
              <a:t>In </a:t>
            </a:r>
            <a:r>
              <a:rPr lang="en-IN" sz="2000" dirty="0">
                <a:solidFill>
                  <a:schemeClr val="tx1"/>
                </a:solidFill>
                <a:latin typeface="Times New Roman" pitchFamily="18" charset="0"/>
                <a:cs typeface="Times New Roman" pitchFamily="18" charset="0"/>
              </a:rPr>
              <a:t>this latter case precise </a:t>
            </a:r>
            <a:r>
              <a:rPr lang="en-IN" sz="2000" dirty="0" smtClean="0">
                <a:solidFill>
                  <a:schemeClr val="tx1"/>
                </a:solidFill>
                <a:latin typeface="Times New Roman" pitchFamily="18" charset="0"/>
                <a:cs typeface="Times New Roman" pitchFamily="18" charset="0"/>
              </a:rPr>
              <a:t>observations can </a:t>
            </a:r>
            <a:r>
              <a:rPr lang="en-IN" sz="2000" dirty="0">
                <a:solidFill>
                  <a:schemeClr val="tx1"/>
                </a:solidFill>
                <a:latin typeface="Times New Roman" pitchFamily="18" charset="0"/>
                <a:cs typeface="Times New Roman" pitchFamily="18" charset="0"/>
              </a:rPr>
              <a:t>only be made if the GAK1 is fitted with a parallel plate micrometer that allows the image of the </a:t>
            </a:r>
            <a:r>
              <a:rPr lang="en-IN" sz="2000" dirty="0" smtClean="0">
                <a:solidFill>
                  <a:schemeClr val="tx1"/>
                </a:solidFill>
                <a:latin typeface="Times New Roman" pitchFamily="18" charset="0"/>
                <a:cs typeface="Times New Roman" pitchFamily="18" charset="0"/>
              </a:rPr>
              <a:t>moving shadow </a:t>
            </a:r>
            <a:r>
              <a:rPr lang="en-IN" sz="2000" dirty="0">
                <a:solidFill>
                  <a:schemeClr val="tx1"/>
                </a:solidFill>
                <a:latin typeface="Times New Roman" pitchFamily="18" charset="0"/>
                <a:cs typeface="Times New Roman" pitchFamily="18" charset="0"/>
              </a:rPr>
              <a:t>mark to be made coincident with a scale division. The reading on the parallel plate </a:t>
            </a:r>
            <a:r>
              <a:rPr lang="en-IN" sz="2000" dirty="0" smtClean="0">
                <a:solidFill>
                  <a:schemeClr val="tx1"/>
                </a:solidFill>
                <a:latin typeface="Times New Roman" pitchFamily="18" charset="0"/>
                <a:cs typeface="Times New Roman" pitchFamily="18" charset="0"/>
              </a:rPr>
              <a:t>micrometer is </a:t>
            </a:r>
            <a:r>
              <a:rPr lang="en-IN" sz="2000" dirty="0">
                <a:solidFill>
                  <a:schemeClr val="tx1"/>
                </a:solidFill>
                <a:latin typeface="Times New Roman" pitchFamily="18" charset="0"/>
                <a:cs typeface="Times New Roman" pitchFamily="18" charset="0"/>
              </a:rPr>
              <a:t>then algebraically added to the value of the observed scale division. </a:t>
            </a:r>
            <a:endParaRPr lang="en-IN" sz="2000" dirty="0" smtClean="0">
              <a:solidFill>
                <a:schemeClr val="tx1"/>
              </a:solidFill>
              <a:latin typeface="Times New Roman" pitchFamily="18" charset="0"/>
              <a:cs typeface="Times New Roman" pitchFamily="18" charset="0"/>
            </a:endParaRPr>
          </a:p>
          <a:p>
            <a:pPr algn="just">
              <a:buFont typeface="Arial" pitchFamily="34" charset="0"/>
              <a:buChar char="•"/>
            </a:pPr>
            <a:r>
              <a:rPr lang="en-IN" sz="2000" dirty="0" smtClean="0">
                <a:solidFill>
                  <a:schemeClr val="tx1"/>
                </a:solidFill>
                <a:latin typeface="Times New Roman" pitchFamily="18" charset="0"/>
                <a:cs typeface="Times New Roman" pitchFamily="18" charset="0"/>
              </a:rPr>
              <a:t>There </a:t>
            </a:r>
            <a:r>
              <a:rPr lang="en-IN" sz="2000" dirty="0">
                <a:solidFill>
                  <a:schemeClr val="tx1"/>
                </a:solidFill>
                <a:latin typeface="Times New Roman" pitchFamily="18" charset="0"/>
                <a:cs typeface="Times New Roman" pitchFamily="18" charset="0"/>
              </a:rPr>
              <a:t>are a number of </a:t>
            </a:r>
            <a:r>
              <a:rPr lang="en-IN" sz="2000" dirty="0" smtClean="0">
                <a:solidFill>
                  <a:schemeClr val="tx1"/>
                </a:solidFill>
                <a:latin typeface="Times New Roman" pitchFamily="18" charset="0"/>
                <a:cs typeface="Times New Roman" pitchFamily="18" charset="0"/>
              </a:rPr>
              <a:t>methods available </a:t>
            </a:r>
            <a:r>
              <a:rPr lang="en-IN" sz="2000" dirty="0">
                <a:solidFill>
                  <a:schemeClr val="tx1"/>
                </a:solidFill>
                <a:latin typeface="Times New Roman" pitchFamily="18" charset="0"/>
                <a:cs typeface="Times New Roman" pitchFamily="18" charset="0"/>
              </a:rPr>
              <a:t>for finding </a:t>
            </a:r>
            <a:r>
              <a:rPr lang="en-IN" sz="2000" i="1" dirty="0">
                <a:solidFill>
                  <a:schemeClr val="tx1"/>
                </a:solidFill>
                <a:latin typeface="Times New Roman" pitchFamily="18" charset="0"/>
                <a:cs typeface="Times New Roman" pitchFamily="18" charset="0"/>
              </a:rPr>
              <a:t>K </a:t>
            </a:r>
            <a:r>
              <a:rPr lang="en-IN" sz="2000" i="1" dirty="0" smtClean="0">
                <a:solidFill>
                  <a:schemeClr val="tx1"/>
                </a:solidFill>
                <a:latin typeface="Times New Roman" pitchFamily="18" charset="0"/>
                <a:cs typeface="Times New Roman" pitchFamily="18" charset="0"/>
              </a:rPr>
              <a:t>. </a:t>
            </a:r>
          </a:p>
          <a:p>
            <a:pPr algn="just">
              <a:buFont typeface="Arial" pitchFamily="34" charset="0"/>
              <a:buChar char="•"/>
            </a:pPr>
            <a:r>
              <a:rPr lang="en-IN" sz="2000" i="1" dirty="0" smtClean="0">
                <a:solidFill>
                  <a:schemeClr val="tx1"/>
                </a:solidFill>
                <a:latin typeface="Times New Roman" pitchFamily="18" charset="0"/>
                <a:cs typeface="Times New Roman" pitchFamily="18" charset="0"/>
              </a:rPr>
              <a:t>Two </a:t>
            </a:r>
            <a:r>
              <a:rPr lang="en-IN" sz="2000" i="1" dirty="0">
                <a:solidFill>
                  <a:schemeClr val="tx1"/>
                </a:solidFill>
                <a:latin typeface="Times New Roman" pitchFamily="18" charset="0"/>
                <a:cs typeface="Times New Roman" pitchFamily="18" charset="0"/>
              </a:rPr>
              <a:t>are presented </a:t>
            </a:r>
            <a:r>
              <a:rPr lang="en-IN" sz="2000" i="1" dirty="0" smtClean="0">
                <a:solidFill>
                  <a:schemeClr val="tx1"/>
                </a:solidFill>
                <a:latin typeface="Times New Roman" pitchFamily="18" charset="0"/>
                <a:cs typeface="Times New Roman" pitchFamily="18" charset="0"/>
              </a:rPr>
              <a:t>as follows:</a:t>
            </a:r>
            <a:endParaRPr lang="en-IN"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368280"/>
          </a:xfrm>
        </p:spPr>
        <p:txBody>
          <a:bodyPr>
            <a:normAutofit fontScale="90000"/>
          </a:bodyPr>
          <a:lstStyle/>
          <a:p>
            <a:r>
              <a:rPr lang="en-IN" i="1" dirty="0"/>
              <a:t>Amplitude method</a:t>
            </a:r>
            <a:endParaRPr lang="en-IN" dirty="0"/>
          </a:p>
        </p:txBody>
      </p:sp>
      <p:sp>
        <p:nvSpPr>
          <p:cNvPr id="3" name="Content Placeholder 2"/>
          <p:cNvSpPr>
            <a:spLocks noGrp="1"/>
          </p:cNvSpPr>
          <p:nvPr>
            <p:ph idx="1"/>
          </p:nvPr>
        </p:nvSpPr>
        <p:spPr>
          <a:xfrm>
            <a:off x="214282" y="500042"/>
            <a:ext cx="8715436" cy="6357958"/>
          </a:xfrm>
        </p:spPr>
        <p:txBody>
          <a:bodyPr>
            <a:noAutofit/>
          </a:bodyPr>
          <a:lstStyle/>
          <a:p>
            <a:pPr marL="0" indent="0" algn="just">
              <a:buNone/>
            </a:pPr>
            <a:r>
              <a:rPr lang="en-IN" sz="2000" dirty="0" smtClean="0">
                <a:latin typeface="Times New Roman" pitchFamily="18" charset="0"/>
                <a:cs typeface="Times New Roman" pitchFamily="18" charset="0"/>
              </a:rPr>
              <a:t>		The </a:t>
            </a:r>
            <a:r>
              <a:rPr lang="en-IN" sz="2000" dirty="0">
                <a:latin typeface="Times New Roman" pitchFamily="18" charset="0"/>
                <a:cs typeface="Times New Roman" pitchFamily="18" charset="0"/>
              </a:rPr>
              <a:t>scale value is observed at three or four successive turning points</a:t>
            </a:r>
            <a:r>
              <a:rPr lang="en-IN" sz="2000" dirty="0" smtClean="0">
                <a:latin typeface="Times New Roman" pitchFamily="18" charset="0"/>
                <a:cs typeface="Times New Roman" pitchFamily="18" charset="0"/>
              </a:rPr>
              <a:t>. With </a:t>
            </a:r>
            <a:r>
              <a:rPr lang="en-IN" sz="2000" dirty="0">
                <a:latin typeface="Times New Roman" pitchFamily="18" charset="0"/>
                <a:cs typeface="Times New Roman" pitchFamily="18" charset="0"/>
              </a:rPr>
              <a:t>the motion of the moving </a:t>
            </a:r>
            <a:r>
              <a:rPr lang="en-IN" sz="2000" dirty="0" smtClean="0">
                <a:latin typeface="Times New Roman" pitchFamily="18" charset="0"/>
                <a:cs typeface="Times New Roman" pitchFamily="18" charset="0"/>
              </a:rPr>
              <a:t>mark slightly </a:t>
            </a:r>
            <a:r>
              <a:rPr lang="en-IN" sz="2000" dirty="0">
                <a:latin typeface="Times New Roman" pitchFamily="18" charset="0"/>
                <a:cs typeface="Times New Roman" pitchFamily="18" charset="0"/>
              </a:rPr>
              <a:t>damped by hysteresis in the tape and air resistance, the damped harmonic motion of the </a:t>
            </a:r>
            <a:r>
              <a:rPr lang="en-IN" sz="2000" dirty="0" smtClean="0">
                <a:latin typeface="Times New Roman" pitchFamily="18" charset="0"/>
                <a:cs typeface="Times New Roman" pitchFamily="18" charset="0"/>
              </a:rPr>
              <a:t>moving mark </a:t>
            </a:r>
            <a:r>
              <a:rPr lang="en-IN" sz="2000" dirty="0">
                <a:latin typeface="Times New Roman" pitchFamily="18" charset="0"/>
                <a:cs typeface="Times New Roman" pitchFamily="18" charset="0"/>
              </a:rPr>
              <a:t>is of the form described by </a:t>
            </a:r>
            <a:r>
              <a:rPr lang="en-IN" sz="2000" i="1" dirty="0">
                <a:latin typeface="Times New Roman" pitchFamily="18" charset="0"/>
                <a:cs typeface="Times New Roman" pitchFamily="18" charset="0"/>
              </a:rPr>
              <a:t>equation (</a:t>
            </a:r>
            <a:r>
              <a:rPr lang="en-IN" sz="2000" i="1" dirty="0" smtClean="0">
                <a:latin typeface="Times New Roman" pitchFamily="18" charset="0"/>
                <a:cs typeface="Times New Roman" pitchFamily="18" charset="0"/>
              </a:rPr>
              <a:t>1) </a:t>
            </a:r>
            <a:r>
              <a:rPr lang="en-IN" sz="2000" dirty="0">
                <a:latin typeface="Times New Roman" pitchFamily="18" charset="0"/>
                <a:cs typeface="Times New Roman" pitchFamily="18" charset="0"/>
              </a:rPr>
              <a:t>which can be rearranged as</a:t>
            </a:r>
            <a:r>
              <a:rPr lang="en-IN" sz="2000" dirty="0" smtClean="0">
                <a:latin typeface="Times New Roman" pitchFamily="18" charset="0"/>
                <a:cs typeface="Times New Roman" pitchFamily="18" charset="0"/>
              </a:rPr>
              <a:t>:</a:t>
            </a:r>
          </a:p>
          <a:p>
            <a:pPr marL="0" indent="0" algn="just">
              <a:buNone/>
            </a:pPr>
            <a:r>
              <a:rPr lang="en-IN" sz="2000" i="1" dirty="0">
                <a:latin typeface="Times New Roman" pitchFamily="18" charset="0"/>
                <a:cs typeface="Times New Roman" pitchFamily="18" charset="0"/>
              </a:rPr>
              <a:t>y = K + Me</a:t>
            </a:r>
            <a:r>
              <a:rPr lang="en-IN" sz="2000" i="1" baseline="30000" dirty="0">
                <a:latin typeface="Times New Roman" pitchFamily="18" charset="0"/>
                <a:cs typeface="Times New Roman" pitchFamily="18" charset="0"/>
              </a:rPr>
              <a:t>−</a:t>
            </a:r>
            <a:r>
              <a:rPr lang="en-IN" sz="2000" i="1" baseline="30000" dirty="0" err="1">
                <a:latin typeface="Times New Roman" pitchFamily="18" charset="0"/>
                <a:cs typeface="Times New Roman" pitchFamily="18" charset="0"/>
              </a:rPr>
              <a:t>Dt</a:t>
            </a:r>
            <a:r>
              <a:rPr lang="en-IN" sz="2000" i="1" baseline="30000" dirty="0">
                <a:latin typeface="Times New Roman" pitchFamily="18" charset="0"/>
                <a:cs typeface="Times New Roman" pitchFamily="18" charset="0"/>
              </a:rPr>
              <a:t> </a:t>
            </a:r>
            <a:r>
              <a:rPr lang="en-IN" sz="2000" i="1" dirty="0" err="1">
                <a:latin typeface="Times New Roman" pitchFamily="18" charset="0"/>
                <a:cs typeface="Times New Roman" pitchFamily="18" charset="0"/>
              </a:rPr>
              <a:t>cos</a:t>
            </a:r>
            <a:r>
              <a:rPr lang="en-IN" sz="2000" i="1" dirty="0">
                <a:latin typeface="Times New Roman" pitchFamily="18" charset="0"/>
                <a:cs typeface="Times New Roman" pitchFamily="18" charset="0"/>
              </a:rPr>
              <a:t>(</a:t>
            </a:r>
            <a:r>
              <a:rPr lang="el-GR" sz="2000" i="1" dirty="0">
                <a:latin typeface="Times New Roman" pitchFamily="18" charset="0"/>
                <a:cs typeface="Times New Roman" pitchFamily="18" charset="0"/>
              </a:rPr>
              <a:t>ω(</a:t>
            </a:r>
            <a:r>
              <a:rPr lang="en-IN" sz="2000" i="1" dirty="0">
                <a:latin typeface="Times New Roman" pitchFamily="18" charset="0"/>
                <a:cs typeface="Times New Roman" pitchFamily="18" charset="0"/>
              </a:rPr>
              <a:t>t − p</a:t>
            </a:r>
            <a:r>
              <a:rPr lang="en-IN" sz="2000" i="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----------------(3)</a:t>
            </a:r>
          </a:p>
          <a:p>
            <a:pPr marL="0" indent="0" algn="just">
              <a:buNone/>
            </a:pPr>
            <a:r>
              <a:rPr lang="en-US" sz="2000" dirty="0" smtClean="0">
                <a:latin typeface="Times New Roman" pitchFamily="18" charset="0"/>
                <a:cs typeface="Times New Roman" pitchFamily="18" charset="0"/>
              </a:rPr>
              <a:t>				y</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+3y</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+3y</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+y</a:t>
            </a:r>
            <a:r>
              <a:rPr lang="en-US" sz="2000" baseline="-25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For non spin mode </a:t>
            </a:r>
            <a:r>
              <a:rPr lang="en-US" sz="2000" dirty="0" err="1" smtClean="0">
                <a:latin typeface="Times New Roman" pitchFamily="18" charset="0"/>
                <a:cs typeface="Times New Roman" pitchFamily="18" charset="0"/>
              </a:rPr>
              <a:t>d</a:t>
            </a:r>
            <a:r>
              <a:rPr lang="en-US" sz="2000" baseline="-25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=&gt;               </a:t>
            </a:r>
          </a:p>
          <a:p>
            <a:pPr marL="0" indent="0" algn="just">
              <a:buNone/>
            </a:pPr>
            <a:r>
              <a:rPr lang="en-US" sz="2000" dirty="0" smtClean="0">
                <a:latin typeface="Times New Roman" pitchFamily="18" charset="0"/>
                <a:cs typeface="Times New Roman" pitchFamily="18" charset="0"/>
              </a:rPr>
              <a:t>				          8                       ---------------(4)</a:t>
            </a:r>
          </a:p>
          <a:p>
            <a:pPr marL="0" indent="0" algn="just">
              <a:buNone/>
            </a:pPr>
            <a:r>
              <a:rPr lang="en-US" sz="2000" dirty="0" smtClean="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	For spin mode B</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=&gt;			-----------------------(5)</a:t>
            </a:r>
          </a:p>
          <a:p>
            <a:pPr marL="0" indent="0" algn="just">
              <a:buNone/>
            </a:pPr>
            <a:endParaRPr lang="en-US" sz="2000" dirty="0" smtClean="0">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To be successful the amplitude method requires an element of skill and experience. The observer must have light and nimble fingers to make the observations with the micrometer while not disturbing the smooth motion of the suspended gyroscope. </a:t>
            </a:r>
          </a:p>
          <a:p>
            <a:pPr algn="just"/>
            <a:r>
              <a:rPr lang="en-GB" sz="1800" dirty="0" smtClean="0">
                <a:latin typeface="Times New Roman" pitchFamily="18" charset="0"/>
                <a:cs typeface="Times New Roman" pitchFamily="18" charset="0"/>
              </a:rPr>
              <a:t>The slightest pressure on the gyro casing may set up a 2 Hz wobble on the shadow mark making reading difficult and inaccurate. For ease of reading, at the next turning point, the micrometer should be returned to zero. This is easily forgotten especially in the non-spin mode when there will be at most 25 seconds before the next reading.</a:t>
            </a:r>
          </a:p>
          <a:p>
            <a:pPr marL="0" indent="0" algn="just">
              <a:buNone/>
            </a:pPr>
            <a:endParaRPr lang="en-IN" sz="2000" dirty="0">
              <a:latin typeface="Times New Roman" pitchFamily="18" charset="0"/>
              <a:cs typeface="Times New Roman" pitchFamily="18" charset="0"/>
            </a:endParaRPr>
          </a:p>
        </p:txBody>
      </p:sp>
      <p:pic>
        <p:nvPicPr>
          <p:cNvPr id="6" name="Picture 5" descr="Untitled.png"/>
          <p:cNvPicPr>
            <a:picLocks noChangeAspect="1"/>
          </p:cNvPicPr>
          <p:nvPr/>
        </p:nvPicPr>
        <p:blipFill>
          <a:blip r:embed="rId2" cstate="print"/>
          <a:stretch>
            <a:fillRect/>
          </a:stretch>
        </p:blipFill>
        <p:spPr>
          <a:xfrm>
            <a:off x="3428992" y="3429000"/>
            <a:ext cx="2229161" cy="714475"/>
          </a:xfrm>
          <a:prstGeom prst="rect">
            <a:avLst/>
          </a:prstGeom>
        </p:spPr>
      </p:pic>
      <p:cxnSp>
        <p:nvCxnSpPr>
          <p:cNvPr id="9" name="Straight Connector 8"/>
          <p:cNvCxnSpPr/>
          <p:nvPr/>
        </p:nvCxnSpPr>
        <p:spPr>
          <a:xfrm>
            <a:off x="3929058" y="2786058"/>
            <a:ext cx="164307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439718"/>
          </a:xfrm>
        </p:spPr>
        <p:txBody>
          <a:bodyPr>
            <a:normAutofit fontScale="90000"/>
          </a:bodyPr>
          <a:lstStyle/>
          <a:p>
            <a:r>
              <a:rPr lang="en-GB" sz="2700" i="1" dirty="0" smtClean="0"/>
              <a:t/>
            </a:r>
            <a:br>
              <a:rPr lang="en-GB" sz="2700" i="1" dirty="0" smtClean="0"/>
            </a:br>
            <a:r>
              <a:rPr lang="en-GB" sz="2700" i="1" dirty="0" smtClean="0"/>
              <a:t/>
            </a:r>
            <a:br>
              <a:rPr lang="en-GB" sz="2700" i="1" dirty="0" smtClean="0"/>
            </a:br>
            <a:r>
              <a:rPr lang="en-GB" i="1" dirty="0" smtClean="0"/>
              <a:t>Transit method</a:t>
            </a:r>
            <a:br>
              <a:rPr lang="en-GB" i="1" dirty="0" smtClean="0"/>
            </a:br>
            <a:endParaRPr lang="en-GB" dirty="0"/>
          </a:p>
        </p:txBody>
      </p:sp>
      <p:sp>
        <p:nvSpPr>
          <p:cNvPr id="3" name="Content Placeholder 2"/>
          <p:cNvSpPr>
            <a:spLocks noGrp="1"/>
          </p:cNvSpPr>
          <p:nvPr>
            <p:ph idx="1"/>
          </p:nvPr>
        </p:nvSpPr>
        <p:spPr>
          <a:xfrm>
            <a:off x="285720" y="642918"/>
            <a:ext cx="8572560" cy="6000792"/>
          </a:xfrm>
        </p:spPr>
        <p:txBody>
          <a:bodyPr>
            <a:normAutofit/>
          </a:bodyPr>
          <a:lstStyle/>
          <a:p>
            <a:pPr algn="just"/>
            <a:r>
              <a:rPr lang="en-GB" sz="2000" dirty="0" smtClean="0">
                <a:latin typeface="Times New Roman" pitchFamily="18" charset="0"/>
                <a:cs typeface="Times New Roman" pitchFamily="18" charset="0"/>
              </a:rPr>
              <a:t>In the transit method the observations are of time. The effect of the damping term is assumed to be negligible. </a:t>
            </a:r>
          </a:p>
          <a:p>
            <a:pPr algn="just"/>
            <a:r>
              <a:rPr lang="en-GB" sz="2000" dirty="0" smtClean="0">
                <a:latin typeface="Times New Roman" pitchFamily="18" charset="0"/>
                <a:cs typeface="Times New Roman" pitchFamily="18" charset="0"/>
              </a:rPr>
              <a:t>Four observations of time are made as the moving shadow mark crosses specific divisions on the gyro scale. </a:t>
            </a:r>
          </a:p>
          <a:p>
            <a:pPr algn="just"/>
            <a:r>
              <a:rPr lang="en-GB" sz="2000" dirty="0" smtClean="0">
                <a:latin typeface="Times New Roman" pitchFamily="18" charset="0"/>
                <a:cs typeface="Times New Roman" pitchFamily="18" charset="0"/>
              </a:rPr>
              <a:t>The parallel plate micrometer must of course be set to zero throughout these observations.</a:t>
            </a:r>
          </a:p>
          <a:p>
            <a:pPr algn="just"/>
            <a:r>
              <a:rPr lang="en-GB" sz="2000" dirty="0" smtClean="0">
                <a:latin typeface="Times New Roman" pitchFamily="18" charset="0"/>
                <a:cs typeface="Times New Roman" pitchFamily="18" charset="0"/>
              </a:rPr>
              <a:t>Three of the times, t</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t</a:t>
            </a:r>
            <a:r>
              <a:rPr lang="en-GB" sz="2000" baseline="-25000" dirty="0" smtClean="0">
                <a:latin typeface="Times New Roman" pitchFamily="18" charset="0"/>
                <a:cs typeface="Times New Roman" pitchFamily="18" charset="0"/>
              </a:rPr>
              <a:t>1</a:t>
            </a:r>
            <a:r>
              <a:rPr lang="en-GB" sz="2000" dirty="0" smtClean="0">
                <a:latin typeface="Times New Roman" pitchFamily="18" charset="0"/>
                <a:cs typeface="Times New Roman" pitchFamily="18" charset="0"/>
              </a:rPr>
              <a:t> and t</a:t>
            </a:r>
            <a:r>
              <a:rPr lang="en-GB" sz="2000" baseline="-25000" dirty="0" smtClean="0">
                <a:latin typeface="Times New Roman" pitchFamily="18" charset="0"/>
                <a:cs typeface="Times New Roman" pitchFamily="18" charset="0"/>
              </a:rPr>
              <a:t>2</a:t>
            </a:r>
            <a:r>
              <a:rPr lang="en-GB" sz="2000" dirty="0" smtClean="0">
                <a:latin typeface="Times New Roman" pitchFamily="18" charset="0"/>
                <a:cs typeface="Times New Roman" pitchFamily="18" charset="0"/>
              </a:rPr>
              <a:t>, are when the moving shadow mark passes a scale division, y</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near the midpoint of swing and the other, </a:t>
            </a:r>
            <a:r>
              <a:rPr lang="en-GB" sz="2000" dirty="0" err="1" smtClean="0">
                <a:latin typeface="Times New Roman" pitchFamily="18" charset="0"/>
                <a:cs typeface="Times New Roman" pitchFamily="18" charset="0"/>
              </a:rPr>
              <a:t>t</a:t>
            </a:r>
            <a:r>
              <a:rPr lang="en-GB" sz="2000" baseline="-25000" dirty="0" err="1" smtClean="0">
                <a:latin typeface="Times New Roman" pitchFamily="18" charset="0"/>
                <a:cs typeface="Times New Roman" pitchFamily="18" charset="0"/>
              </a:rPr>
              <a:t>r</a:t>
            </a:r>
            <a:r>
              <a:rPr lang="en-GB" sz="2000" dirty="0" smtClean="0">
                <a:latin typeface="Times New Roman" pitchFamily="18" charset="0"/>
                <a:cs typeface="Times New Roman" pitchFamily="18" charset="0"/>
              </a:rPr>
              <a:t> , is when the moving shadow mark passes a scale division, y</a:t>
            </a:r>
            <a:r>
              <a:rPr lang="en-GB" sz="2000" baseline="-25000" dirty="0" smtClean="0">
                <a:latin typeface="Times New Roman" pitchFamily="18" charset="0"/>
                <a:cs typeface="Times New Roman" pitchFamily="18" charset="0"/>
              </a:rPr>
              <a:t>r</a:t>
            </a:r>
            <a:r>
              <a:rPr lang="en-GB" sz="2000" dirty="0" smtClean="0">
                <a:latin typeface="Times New Roman" pitchFamily="18" charset="0"/>
                <a:cs typeface="Times New Roman" pitchFamily="18" charset="0"/>
              </a:rPr>
              <a:t>, near a turning point.</a:t>
            </a:r>
          </a:p>
          <a:p>
            <a:pPr algn="just"/>
            <a:r>
              <a:rPr lang="en-GB" sz="2000" dirty="0" smtClean="0">
                <a:latin typeface="Times New Roman" pitchFamily="18" charset="0"/>
                <a:cs typeface="Times New Roman" pitchFamily="18" charset="0"/>
              </a:rPr>
              <a:t>To do this in practice, first drop the mast, and see the approximate extent of the swing in both the positive and negative directions. </a:t>
            </a:r>
          </a:p>
          <a:p>
            <a:pPr algn="just"/>
            <a:r>
              <a:rPr lang="en-GB" sz="2000" dirty="0" smtClean="0">
                <a:latin typeface="Times New Roman" pitchFamily="18" charset="0"/>
                <a:cs typeface="Times New Roman" pitchFamily="18" charset="0"/>
              </a:rPr>
              <a:t>Find the scale division nearest the centre of swing and a scale division close to the turning point. This division must not be so close to the turning point that there is a chance that the moving mark’s swing might decay, so that the moving mark does not go far enough on subsequent swings. </a:t>
            </a:r>
          </a:p>
          <a:p>
            <a:pPr algn="just"/>
            <a:r>
              <a:rPr lang="en-GB" sz="2000" dirty="0" smtClean="0">
                <a:latin typeface="Times New Roman" pitchFamily="18" charset="0"/>
                <a:cs typeface="Times New Roman" pitchFamily="18" charset="0"/>
              </a:rPr>
              <a:t>The first part of the swing may be to either side of the 0 scale division.</a:t>
            </a:r>
          </a:p>
          <a:p>
            <a:pPr algn="just"/>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a:bodyPr>
          <a:lstStyle/>
          <a:p>
            <a:pPr algn="just"/>
            <a:r>
              <a:rPr lang="en-GB" sz="2000" dirty="0" smtClean="0">
                <a:latin typeface="Times New Roman" pitchFamily="18" charset="0"/>
                <a:cs typeface="Times New Roman" pitchFamily="18" charset="0"/>
              </a:rPr>
              <a:t>Having chosen the scale divisions which are to be y</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and y</a:t>
            </a:r>
            <a:r>
              <a:rPr lang="en-GB" sz="2000" baseline="-25000" dirty="0" smtClean="0">
                <a:latin typeface="Times New Roman" pitchFamily="18" charset="0"/>
                <a:cs typeface="Times New Roman" pitchFamily="18" charset="0"/>
              </a:rPr>
              <a:t>r</a:t>
            </a:r>
            <a:r>
              <a:rPr lang="en-GB" sz="2000" dirty="0" smtClean="0">
                <a:latin typeface="Times New Roman" pitchFamily="18" charset="0"/>
                <a:cs typeface="Times New Roman" pitchFamily="18" charset="0"/>
              </a:rPr>
              <a:t> , wait until the moving mark approaches the y</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scale division in the direction of y</a:t>
            </a:r>
            <a:r>
              <a:rPr lang="en-GB" sz="2000" baseline="-25000" dirty="0" smtClean="0">
                <a:latin typeface="Times New Roman" pitchFamily="18" charset="0"/>
                <a:cs typeface="Times New Roman" pitchFamily="18" charset="0"/>
              </a:rPr>
              <a:t>r</a:t>
            </a:r>
            <a:r>
              <a:rPr lang="en-GB" sz="2000" dirty="0" smtClean="0">
                <a:latin typeface="Times New Roman" pitchFamily="18" charset="0"/>
                <a:cs typeface="Times New Roman" pitchFamily="18" charset="0"/>
              </a:rPr>
              <a:t> . Take the time t</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a:t>
            </a:r>
          </a:p>
          <a:p>
            <a:pPr algn="just"/>
            <a:r>
              <a:rPr lang="en-GB" sz="2000" dirty="0" smtClean="0">
                <a:latin typeface="Times New Roman" pitchFamily="18" charset="0"/>
                <a:cs typeface="Times New Roman" pitchFamily="18" charset="0"/>
              </a:rPr>
              <a:t>Next, time the moving mark as it crosses the y</a:t>
            </a:r>
            <a:r>
              <a:rPr lang="en-GB" sz="2000" baseline="-25000" dirty="0" smtClean="0">
                <a:latin typeface="Times New Roman" pitchFamily="18" charset="0"/>
                <a:cs typeface="Times New Roman" pitchFamily="18" charset="0"/>
              </a:rPr>
              <a:t>r</a:t>
            </a:r>
            <a:r>
              <a:rPr lang="en-GB" sz="2000" dirty="0" smtClean="0">
                <a:latin typeface="Times New Roman" pitchFamily="18" charset="0"/>
                <a:cs typeface="Times New Roman" pitchFamily="18" charset="0"/>
              </a:rPr>
              <a:t> scale division, </a:t>
            </a:r>
            <a:r>
              <a:rPr lang="en-GB" sz="2000" dirty="0" err="1" smtClean="0">
                <a:latin typeface="Times New Roman" pitchFamily="18" charset="0"/>
                <a:cs typeface="Times New Roman" pitchFamily="18" charset="0"/>
              </a:rPr>
              <a:t>t</a:t>
            </a:r>
            <a:r>
              <a:rPr lang="en-GB" sz="2000" baseline="-25000" dirty="0" err="1" smtClean="0">
                <a:latin typeface="Times New Roman" pitchFamily="18" charset="0"/>
                <a:cs typeface="Times New Roman" pitchFamily="18" charset="0"/>
              </a:rPr>
              <a:t>r</a:t>
            </a:r>
            <a:r>
              <a:rPr lang="en-GB" sz="2000" dirty="0" smtClean="0">
                <a:latin typeface="Times New Roman" pitchFamily="18" charset="0"/>
                <a:cs typeface="Times New Roman" pitchFamily="18" charset="0"/>
              </a:rPr>
              <a:t> . It does not matter whether the moving mark is on its way out, or on the return towards y</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for this time.</a:t>
            </a:r>
          </a:p>
          <a:p>
            <a:pPr algn="just"/>
            <a:r>
              <a:rPr lang="en-GB" sz="2000" dirty="0" smtClean="0">
                <a:latin typeface="Times New Roman" pitchFamily="18" charset="0"/>
                <a:cs typeface="Times New Roman" pitchFamily="18" charset="0"/>
              </a:rPr>
              <a:t>The final two times, t</a:t>
            </a:r>
            <a:r>
              <a:rPr lang="en-GB" sz="2000" baseline="-25000" dirty="0" smtClean="0">
                <a:latin typeface="Times New Roman" pitchFamily="18" charset="0"/>
                <a:cs typeface="Times New Roman" pitchFamily="18" charset="0"/>
              </a:rPr>
              <a:t>1</a:t>
            </a:r>
            <a:r>
              <a:rPr lang="en-GB" sz="2000" dirty="0" smtClean="0">
                <a:latin typeface="Times New Roman" pitchFamily="18" charset="0"/>
                <a:cs typeface="Times New Roman" pitchFamily="18" charset="0"/>
              </a:rPr>
              <a:t> and t</a:t>
            </a:r>
            <a:r>
              <a:rPr lang="en-GB" sz="2000" baseline="-25000" dirty="0" smtClean="0">
                <a:latin typeface="Times New Roman" pitchFamily="18" charset="0"/>
                <a:cs typeface="Times New Roman" pitchFamily="18" charset="0"/>
              </a:rPr>
              <a:t>2</a:t>
            </a:r>
            <a:r>
              <a:rPr lang="en-GB" sz="2000" dirty="0" smtClean="0">
                <a:latin typeface="Times New Roman" pitchFamily="18" charset="0"/>
                <a:cs typeface="Times New Roman" pitchFamily="18" charset="0"/>
              </a:rPr>
              <a:t>, are as the moving mark successively crosses y</a:t>
            </a:r>
            <a:r>
              <a:rPr lang="en-GB" sz="2000" baseline="-25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a:t>
            </a:r>
          </a:p>
          <a:p>
            <a:pPr algn="just">
              <a:buNone/>
            </a:pPr>
            <a:r>
              <a:rPr lang="en-US" sz="2000" b="1" i="1" u="sng" dirty="0" smtClean="0">
                <a:latin typeface="Times New Roman" pitchFamily="18" charset="0"/>
                <a:cs typeface="Times New Roman" pitchFamily="18" charset="0"/>
              </a:rPr>
              <a:t>Formulae:</a:t>
            </a:r>
          </a:p>
          <a:p>
            <a:pPr algn="just">
              <a:buNone/>
            </a:pPr>
            <a:endParaRPr lang="en-US" sz="2000" b="1" i="1" u="sng" dirty="0" smtClean="0">
              <a:latin typeface="Times New Roman" pitchFamily="18" charset="0"/>
              <a:cs typeface="Times New Roman" pitchFamily="18" charset="0"/>
            </a:endParaRPr>
          </a:p>
          <a:p>
            <a:pPr algn="just">
              <a:buNone/>
            </a:pPr>
            <a:endParaRPr lang="en-US" sz="2000" b="1" i="1" u="sng" dirty="0" smtClean="0">
              <a:latin typeface="Times New Roman" pitchFamily="18" charset="0"/>
              <a:cs typeface="Times New Roman" pitchFamily="18" charset="0"/>
            </a:endParaRPr>
          </a:p>
          <a:p>
            <a:pPr algn="just">
              <a:buNone/>
            </a:pPr>
            <a:endParaRPr lang="en-US" sz="2000" b="1" i="1" u="sng" dirty="0" smtClean="0">
              <a:latin typeface="Times New Roman" pitchFamily="18" charset="0"/>
              <a:cs typeface="Times New Roman" pitchFamily="18" charset="0"/>
            </a:endParaRPr>
          </a:p>
          <a:p>
            <a:pPr algn="just">
              <a:buNone/>
            </a:pPr>
            <a:endParaRPr lang="en-US" sz="2000" b="1" i="1" u="sng" dirty="0" smtClean="0">
              <a:latin typeface="Times New Roman" pitchFamily="18" charset="0"/>
              <a:cs typeface="Times New Roman" pitchFamily="18" charset="0"/>
            </a:endParaRPr>
          </a:p>
          <a:p>
            <a:pPr algn="just">
              <a:buNone/>
            </a:pPr>
            <a:endParaRPr lang="en-US" sz="2000" b="1" i="1" u="sng" dirty="0" smtClean="0">
              <a:latin typeface="Times New Roman" pitchFamily="18" charset="0"/>
              <a:cs typeface="Times New Roman" pitchFamily="18" charset="0"/>
            </a:endParaRPr>
          </a:p>
          <a:p>
            <a:pPr algn="just">
              <a:buNone/>
            </a:pPr>
            <a:endParaRPr lang="en-US" sz="2000" b="1" i="1" dirty="0" smtClean="0">
              <a:latin typeface="Times New Roman" pitchFamily="18" charset="0"/>
              <a:cs typeface="Times New Roman" pitchFamily="18" charset="0"/>
            </a:endParaRPr>
          </a:p>
          <a:p>
            <a:pPr algn="just">
              <a:buNone/>
            </a:pPr>
            <a:endParaRPr lang="en-GB" sz="2000" b="1" i="1" dirty="0">
              <a:latin typeface="Times New Roman" pitchFamily="18" charset="0"/>
              <a:cs typeface="Times New Roman" pitchFamily="18" charset="0"/>
            </a:endParaRPr>
          </a:p>
        </p:txBody>
      </p:sp>
      <p:pic>
        <p:nvPicPr>
          <p:cNvPr id="6" name="Picture 5" descr="Untitled.png"/>
          <p:cNvPicPr>
            <a:picLocks noChangeAspect="1"/>
          </p:cNvPicPr>
          <p:nvPr/>
        </p:nvPicPr>
        <p:blipFill>
          <a:blip r:embed="rId3"/>
          <a:stretch>
            <a:fillRect/>
          </a:stretch>
        </p:blipFill>
        <p:spPr>
          <a:xfrm>
            <a:off x="2786050" y="3286124"/>
            <a:ext cx="2814907" cy="3571876"/>
          </a:xfrm>
          <a:prstGeom prst="rect">
            <a:avLst/>
          </a:prstGeom>
        </p:spPr>
      </p:pic>
      <p:cxnSp>
        <p:nvCxnSpPr>
          <p:cNvPr id="8" name="Straight Connector 7"/>
          <p:cNvCxnSpPr/>
          <p:nvPr/>
        </p:nvCxnSpPr>
        <p:spPr>
          <a:xfrm>
            <a:off x="6215074" y="4500570"/>
            <a:ext cx="1643074"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72462" y="4286256"/>
            <a:ext cx="642942" cy="369332"/>
          </a:xfrm>
          <a:prstGeom prst="rect">
            <a:avLst/>
          </a:prstGeom>
          <a:noFill/>
        </p:spPr>
        <p:txBody>
          <a:bodyPr wrap="square" rtlCol="0">
            <a:spAutoFit/>
          </a:bodyPr>
          <a:lstStyle/>
          <a:p>
            <a:r>
              <a:rPr lang="en-US" dirty="0" smtClean="0"/>
              <a:t>(6)</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0108"/>
          </a:xfrm>
        </p:spPr>
        <p:txBody>
          <a:bodyPr>
            <a:normAutofit fontScale="90000"/>
          </a:bodyPr>
          <a:lstStyle/>
          <a:p>
            <a:r>
              <a:rPr lang="en-GB" sz="3600" b="1" i="1" dirty="0" smtClean="0"/>
              <a:t/>
            </a:r>
            <a:br>
              <a:rPr lang="en-GB" sz="3600" b="1" i="1" dirty="0" smtClean="0"/>
            </a:br>
            <a:r>
              <a:rPr lang="en-GB" sz="3600" b="1" i="1" dirty="0" smtClean="0"/>
              <a:t>The practical solution of the north finding equation</a:t>
            </a:r>
            <a:r>
              <a:rPr lang="en-GB" b="1" i="1" dirty="0" smtClean="0"/>
              <a:t/>
            </a:r>
            <a:br>
              <a:rPr lang="en-GB" b="1" i="1" dirty="0" smtClean="0"/>
            </a:br>
            <a:endParaRPr lang="en-GB" dirty="0"/>
          </a:p>
        </p:txBody>
      </p:sp>
      <p:sp>
        <p:nvSpPr>
          <p:cNvPr id="3" name="Content Placeholder 2"/>
          <p:cNvSpPr>
            <a:spLocks noGrp="1"/>
          </p:cNvSpPr>
          <p:nvPr>
            <p:ph idx="1"/>
          </p:nvPr>
        </p:nvSpPr>
        <p:spPr>
          <a:xfrm>
            <a:off x="214282" y="857232"/>
            <a:ext cx="8715436" cy="5786478"/>
          </a:xfrm>
        </p:spPr>
        <p:txBody>
          <a:bodyPr>
            <a:normAutofit/>
          </a:bodyPr>
          <a:lstStyle/>
          <a:p>
            <a:pPr algn="just">
              <a:buNone/>
            </a:pPr>
            <a:r>
              <a:rPr lang="en-GB" sz="2200" dirty="0" smtClean="0">
                <a:latin typeface="Times New Roman" pitchFamily="18" charset="0"/>
                <a:cs typeface="Times New Roman" pitchFamily="18" charset="0"/>
              </a:rPr>
              <a:t>		To solve the north finding equation, equation (2), each of the terms must be solved for.</a:t>
            </a:r>
          </a:p>
          <a:p>
            <a:pPr algn="just">
              <a:buNone/>
            </a:pPr>
            <a:r>
              <a:rPr lang="en-GB" sz="2200" dirty="0" smtClean="0">
                <a:latin typeface="Times New Roman" pitchFamily="18" charset="0"/>
                <a:cs typeface="Times New Roman" pitchFamily="18" charset="0"/>
              </a:rPr>
              <a:t>		In the above section, on the practical solution of the equation of motion, two methods were presented for the solution of B and d, the scale readings for the centres of swing in the spin and non-spin modes respectively. </a:t>
            </a:r>
          </a:p>
          <a:p>
            <a:pPr algn="just">
              <a:buNone/>
            </a:pPr>
            <a:r>
              <a:rPr lang="en-GB" sz="2200" dirty="0" smtClean="0">
                <a:latin typeface="Times New Roman" pitchFamily="18" charset="0"/>
                <a:cs typeface="Times New Roman" pitchFamily="18" charset="0"/>
              </a:rPr>
              <a:t>		In practice d will be determined twice, before and after the determinations of B. The two solutions might vary a little because of heating effects in the gyro and stretching and twisting of the tape.</a:t>
            </a:r>
          </a:p>
          <a:p>
            <a:pPr algn="just">
              <a:buNone/>
            </a:pPr>
            <a:r>
              <a:rPr lang="en-GB" sz="2200" dirty="0" smtClean="0">
                <a:latin typeface="Times New Roman" pitchFamily="18" charset="0"/>
                <a:cs typeface="Times New Roman" pitchFamily="18" charset="0"/>
              </a:rPr>
              <a:t>		If the two determinations of the midpoint of swing in the non-spin mode are d</a:t>
            </a:r>
            <a:r>
              <a:rPr lang="en-GB" sz="2200" baseline="-25000" dirty="0" smtClean="0">
                <a:latin typeface="Times New Roman" pitchFamily="18" charset="0"/>
                <a:cs typeface="Times New Roman" pitchFamily="18" charset="0"/>
              </a:rPr>
              <a:t>1</a:t>
            </a:r>
            <a:r>
              <a:rPr lang="en-GB" sz="2200" dirty="0" smtClean="0">
                <a:latin typeface="Times New Roman" pitchFamily="18" charset="0"/>
                <a:cs typeface="Times New Roman" pitchFamily="18" charset="0"/>
              </a:rPr>
              <a:t> and d</a:t>
            </a:r>
            <a:r>
              <a:rPr lang="en-GB" sz="2200" baseline="-25000" dirty="0" smtClean="0">
                <a:latin typeface="Times New Roman" pitchFamily="18" charset="0"/>
                <a:cs typeface="Times New Roman" pitchFamily="18" charset="0"/>
              </a:rPr>
              <a:t>2</a:t>
            </a:r>
            <a:r>
              <a:rPr lang="en-GB" sz="2200" dirty="0" smtClean="0">
                <a:latin typeface="Times New Roman" pitchFamily="18" charset="0"/>
                <a:cs typeface="Times New Roman" pitchFamily="18" charset="0"/>
              </a:rPr>
              <a:t> then the value of d is taken as:</a:t>
            </a:r>
          </a:p>
          <a:p>
            <a:pPr algn="ctr">
              <a:buNone/>
            </a:pPr>
            <a:r>
              <a:rPr lang="en-GB" sz="2000" dirty="0" smtClean="0">
                <a:latin typeface="Times New Roman" pitchFamily="18" charset="0"/>
                <a:cs typeface="Times New Roman" pitchFamily="18" charset="0"/>
              </a:rPr>
              <a:t>d</a:t>
            </a:r>
            <a:r>
              <a:rPr lang="en-GB" sz="2000" baseline="-25000" dirty="0" smtClean="0">
                <a:latin typeface="Times New Roman" pitchFamily="18" charset="0"/>
                <a:cs typeface="Times New Roman" pitchFamily="18" charset="0"/>
              </a:rPr>
              <a:t>1</a:t>
            </a:r>
            <a:r>
              <a:rPr lang="en-GB" sz="2000" dirty="0" smtClean="0">
                <a:latin typeface="Times New Roman" pitchFamily="18" charset="0"/>
                <a:cs typeface="Times New Roman" pitchFamily="18" charset="0"/>
              </a:rPr>
              <a:t> + 3d</a:t>
            </a:r>
            <a:r>
              <a:rPr lang="en-GB" sz="2000" baseline="-25000" dirty="0" smtClean="0">
                <a:latin typeface="Times New Roman" pitchFamily="18" charset="0"/>
                <a:cs typeface="Times New Roman" pitchFamily="18" charset="0"/>
              </a:rPr>
              <a:t>2</a:t>
            </a:r>
          </a:p>
          <a:p>
            <a:pPr>
              <a:buNone/>
            </a:pPr>
            <a:r>
              <a:rPr lang="en-GB" sz="2000" baseline="-25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 = 			--------------------(7)</a:t>
            </a:r>
          </a:p>
          <a:p>
            <a:pPr>
              <a:buNone/>
            </a:pPr>
            <a:r>
              <a:rPr lang="en-US" sz="2000" dirty="0" smtClean="0">
                <a:latin typeface="Times New Roman" pitchFamily="18" charset="0"/>
                <a:cs typeface="Times New Roman" pitchFamily="18" charset="0"/>
              </a:rPr>
              <a:t>					        4</a:t>
            </a:r>
          </a:p>
          <a:p>
            <a:pPr>
              <a:buNone/>
            </a:pPr>
            <a:r>
              <a:rPr lang="en-GB" sz="2000" dirty="0" smtClean="0">
                <a:latin typeface="Times New Roman" pitchFamily="18" charset="0"/>
                <a:cs typeface="Times New Roman" pitchFamily="18" charset="0"/>
              </a:rPr>
              <a:t>The </a:t>
            </a:r>
            <a:r>
              <a:rPr lang="en-GB" sz="2000" dirty="0" err="1" smtClean="0">
                <a:latin typeface="Times New Roman" pitchFamily="18" charset="0"/>
                <a:cs typeface="Times New Roman" pitchFamily="18" charset="0"/>
              </a:rPr>
              <a:t>weightages</a:t>
            </a:r>
            <a:r>
              <a:rPr lang="en-GB" sz="2000" dirty="0" smtClean="0">
                <a:latin typeface="Times New Roman" pitchFamily="18" charset="0"/>
                <a:cs typeface="Times New Roman" pitchFamily="18" charset="0"/>
              </a:rPr>
              <a:t> in equation (7) is purely arbitrary but reflects best experience.</a:t>
            </a:r>
          </a:p>
          <a:p>
            <a:pPr>
              <a:buNone/>
            </a:pPr>
            <a:endParaRPr lang="en-GB" sz="2000" b="1" dirty="0">
              <a:latin typeface="Times New Roman" pitchFamily="18" charset="0"/>
              <a:cs typeface="Times New Roman" pitchFamily="18" charset="0"/>
            </a:endParaRPr>
          </a:p>
        </p:txBody>
      </p:sp>
      <p:cxnSp>
        <p:nvCxnSpPr>
          <p:cNvPr id="5" name="Straight Connector 4"/>
          <p:cNvCxnSpPr/>
          <p:nvPr/>
        </p:nvCxnSpPr>
        <p:spPr>
          <a:xfrm>
            <a:off x="4000496" y="5357826"/>
            <a:ext cx="135732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lgn="just">
              <a:buNone/>
            </a:pPr>
            <a:r>
              <a:rPr lang="en-GB" sz="2000" dirty="0" smtClean="0">
                <a:latin typeface="Times New Roman" pitchFamily="18" charset="0"/>
                <a:cs typeface="Times New Roman" pitchFamily="18" charset="0"/>
              </a:rPr>
              <a:t>		To find the torque ratio constant, </a:t>
            </a:r>
            <a:r>
              <a:rPr lang="en-GB" sz="2000" i="1" dirty="0" smtClean="0">
                <a:latin typeface="Times New Roman" pitchFamily="18" charset="0"/>
                <a:cs typeface="Times New Roman" pitchFamily="18" charset="0"/>
              </a:rPr>
              <a:t>C, two sets of observations are made with the </a:t>
            </a:r>
            <a:r>
              <a:rPr lang="en-GB" sz="2000" i="1" dirty="0" err="1" smtClean="0">
                <a:latin typeface="Times New Roman" pitchFamily="18" charset="0"/>
                <a:cs typeface="Times New Roman" pitchFamily="18" charset="0"/>
              </a:rPr>
              <a:t>theodolite</a:t>
            </a:r>
            <a:r>
              <a:rPr lang="en-GB" sz="2000" i="1" dirty="0" smtClean="0">
                <a:latin typeface="Times New Roman" pitchFamily="18" charset="0"/>
                <a:cs typeface="Times New Roman" pitchFamily="18" charset="0"/>
              </a:rPr>
              <a:t> pointing a </a:t>
            </a:r>
            <a:r>
              <a:rPr lang="en-GB" sz="2000" dirty="0" smtClean="0">
                <a:latin typeface="Times New Roman" pitchFamily="18" charset="0"/>
                <a:cs typeface="Times New Roman" pitchFamily="18" charset="0"/>
              </a:rPr>
              <a:t>little either side of north. </a:t>
            </a:r>
            <a:r>
              <a:rPr lang="en-GB" sz="2000" i="1" dirty="0" smtClean="0">
                <a:latin typeface="Times New Roman" pitchFamily="18" charset="0"/>
                <a:cs typeface="Times New Roman" pitchFamily="18" charset="0"/>
              </a:rPr>
              <a:t>Equation (2) may be applied to each set of observations as follows:</a:t>
            </a:r>
          </a:p>
          <a:p>
            <a:pPr algn="just">
              <a:buNone/>
            </a:pPr>
            <a:r>
              <a:rPr lang="en-GB" sz="2000" i="1" dirty="0" smtClean="0">
                <a:latin typeface="Times New Roman" pitchFamily="18" charset="0"/>
                <a:cs typeface="Times New Roman" pitchFamily="18" charset="0"/>
              </a:rPr>
              <a:t>	</a:t>
            </a:r>
            <a:r>
              <a:rPr lang="en-GB" sz="2000" b="1" i="1" dirty="0" smtClean="0">
                <a:latin typeface="Times New Roman" pitchFamily="18" charset="0"/>
                <a:cs typeface="Times New Roman" pitchFamily="18" charset="0"/>
              </a:rPr>
              <a:t>N = H</a:t>
            </a:r>
            <a:r>
              <a:rPr lang="en-GB" sz="2000" b="1" i="1" baseline="-25000" dirty="0" smtClean="0">
                <a:latin typeface="Times New Roman" pitchFamily="18" charset="0"/>
                <a:cs typeface="Times New Roman" pitchFamily="18" charset="0"/>
              </a:rPr>
              <a:t>1</a:t>
            </a:r>
            <a:r>
              <a:rPr lang="en-GB" sz="2000" b="1" i="1" dirty="0" smtClean="0">
                <a:latin typeface="Times New Roman" pitchFamily="18" charset="0"/>
                <a:cs typeface="Times New Roman" pitchFamily="18" charset="0"/>
              </a:rPr>
              <a:t> + sB</a:t>
            </a:r>
            <a:r>
              <a:rPr lang="en-GB" sz="2000" b="1" i="1" baseline="-25000" dirty="0" smtClean="0">
                <a:latin typeface="Times New Roman" pitchFamily="18" charset="0"/>
                <a:cs typeface="Times New Roman" pitchFamily="18" charset="0"/>
              </a:rPr>
              <a:t>1</a:t>
            </a:r>
            <a:r>
              <a:rPr lang="en-GB" sz="2000" b="1" i="1" dirty="0" smtClean="0">
                <a:latin typeface="Times New Roman" pitchFamily="18" charset="0"/>
                <a:cs typeface="Times New Roman" pitchFamily="18" charset="0"/>
              </a:rPr>
              <a:t>(1 + C) − </a:t>
            </a:r>
            <a:r>
              <a:rPr lang="en-GB" sz="2000" b="1" i="1" dirty="0" err="1" smtClean="0">
                <a:latin typeface="Times New Roman" pitchFamily="18" charset="0"/>
                <a:cs typeface="Times New Roman" pitchFamily="18" charset="0"/>
              </a:rPr>
              <a:t>sCd</a:t>
            </a:r>
            <a:r>
              <a:rPr lang="en-GB" sz="2000" b="1" i="1" dirty="0" smtClean="0">
                <a:latin typeface="Times New Roman" pitchFamily="18" charset="0"/>
                <a:cs typeface="Times New Roman" pitchFamily="18" charset="0"/>
              </a:rPr>
              <a:t> + A 	one side of north-----------[2(</a:t>
            </a:r>
            <a:r>
              <a:rPr lang="en-GB" sz="2000" b="1" i="1" dirty="0" err="1" smtClean="0">
                <a:latin typeface="Times New Roman" pitchFamily="18" charset="0"/>
                <a:cs typeface="Times New Roman" pitchFamily="18" charset="0"/>
              </a:rPr>
              <a:t>i</a:t>
            </a:r>
            <a:r>
              <a:rPr lang="en-GB" sz="2000" b="1" i="1" dirty="0" smtClean="0">
                <a:latin typeface="Times New Roman" pitchFamily="18" charset="0"/>
                <a:cs typeface="Times New Roman" pitchFamily="18" charset="0"/>
              </a:rPr>
              <a:t>)]</a:t>
            </a:r>
          </a:p>
          <a:p>
            <a:pPr algn="just">
              <a:buNone/>
            </a:pPr>
            <a:r>
              <a:rPr lang="en-GB" sz="2000" b="1" i="1" dirty="0" smtClean="0">
                <a:latin typeface="Times New Roman" pitchFamily="18" charset="0"/>
                <a:cs typeface="Times New Roman" pitchFamily="18" charset="0"/>
              </a:rPr>
              <a:t>	N = H</a:t>
            </a:r>
            <a:r>
              <a:rPr lang="en-GB" sz="2000" b="1" i="1" baseline="-25000" dirty="0" smtClean="0">
                <a:latin typeface="Times New Roman" pitchFamily="18" charset="0"/>
                <a:cs typeface="Times New Roman" pitchFamily="18" charset="0"/>
              </a:rPr>
              <a:t>2</a:t>
            </a:r>
            <a:r>
              <a:rPr lang="en-GB" sz="2000" b="1" i="1" dirty="0" smtClean="0">
                <a:latin typeface="Times New Roman" pitchFamily="18" charset="0"/>
                <a:cs typeface="Times New Roman" pitchFamily="18" charset="0"/>
              </a:rPr>
              <a:t> + sB</a:t>
            </a:r>
            <a:r>
              <a:rPr lang="en-GB" sz="2000" b="1" i="1" baseline="-25000" dirty="0" smtClean="0">
                <a:latin typeface="Times New Roman" pitchFamily="18" charset="0"/>
                <a:cs typeface="Times New Roman" pitchFamily="18" charset="0"/>
              </a:rPr>
              <a:t>2</a:t>
            </a:r>
            <a:r>
              <a:rPr lang="en-GB" sz="2000" b="1" i="1" dirty="0" smtClean="0">
                <a:latin typeface="Times New Roman" pitchFamily="18" charset="0"/>
                <a:cs typeface="Times New Roman" pitchFamily="18" charset="0"/>
              </a:rPr>
              <a:t>(1 + C) − </a:t>
            </a:r>
            <a:r>
              <a:rPr lang="en-GB" sz="2000" b="1" i="1" dirty="0" err="1" smtClean="0">
                <a:latin typeface="Times New Roman" pitchFamily="18" charset="0"/>
                <a:cs typeface="Times New Roman" pitchFamily="18" charset="0"/>
              </a:rPr>
              <a:t>sCd</a:t>
            </a:r>
            <a:r>
              <a:rPr lang="en-GB" sz="2000" b="1" i="1" dirty="0" smtClean="0">
                <a:latin typeface="Times New Roman" pitchFamily="18" charset="0"/>
                <a:cs typeface="Times New Roman" pitchFamily="18" charset="0"/>
              </a:rPr>
              <a:t> + A 	the other side of north-----[2(ii)]</a:t>
            </a:r>
          </a:p>
          <a:p>
            <a:pPr>
              <a:buNone/>
            </a:pPr>
            <a:r>
              <a:rPr lang="en-GB" sz="2000" dirty="0" smtClean="0">
                <a:latin typeface="Times New Roman" pitchFamily="18" charset="0"/>
                <a:cs typeface="Times New Roman" pitchFamily="18" charset="0"/>
              </a:rPr>
              <a:t>	If equation [2(ii)] is taken from equation [2(</a:t>
            </a:r>
            <a:r>
              <a:rPr lang="en-GB" sz="2000" dirty="0" err="1" smtClean="0">
                <a:latin typeface="Times New Roman" pitchFamily="18" charset="0"/>
                <a:cs typeface="Times New Roman" pitchFamily="18" charset="0"/>
              </a:rPr>
              <a:t>i</a:t>
            </a:r>
            <a:r>
              <a:rPr lang="en-GB" sz="2000" dirty="0" smtClean="0">
                <a:latin typeface="Times New Roman" pitchFamily="18" charset="0"/>
                <a:cs typeface="Times New Roman" pitchFamily="18" charset="0"/>
              </a:rPr>
              <a:t>)] then:</a:t>
            </a:r>
          </a:p>
          <a:p>
            <a:pPr algn="ctr">
              <a:buNone/>
            </a:pPr>
            <a:r>
              <a:rPr lang="pt-BR" sz="2000" b="1" i="1" dirty="0" smtClean="0">
                <a:latin typeface="Times New Roman" pitchFamily="18" charset="0"/>
                <a:cs typeface="Times New Roman" pitchFamily="18" charset="0"/>
              </a:rPr>
              <a:t>0 = (H</a:t>
            </a:r>
            <a:r>
              <a:rPr lang="pt-BR" sz="2000" b="1" i="1" baseline="-25000" dirty="0" smtClean="0">
                <a:latin typeface="Times New Roman" pitchFamily="18" charset="0"/>
                <a:cs typeface="Times New Roman" pitchFamily="18" charset="0"/>
              </a:rPr>
              <a:t>1</a:t>
            </a:r>
            <a:r>
              <a:rPr lang="pt-BR" sz="2000" b="1" i="1" dirty="0" smtClean="0">
                <a:latin typeface="Times New Roman" pitchFamily="18" charset="0"/>
                <a:cs typeface="Times New Roman" pitchFamily="18" charset="0"/>
              </a:rPr>
              <a:t> − H</a:t>
            </a:r>
            <a:r>
              <a:rPr lang="pt-BR" sz="2000" b="1" i="1" baseline="-25000" dirty="0" smtClean="0">
                <a:latin typeface="Times New Roman" pitchFamily="18" charset="0"/>
                <a:cs typeface="Times New Roman" pitchFamily="18" charset="0"/>
              </a:rPr>
              <a:t>2</a:t>
            </a:r>
            <a:r>
              <a:rPr lang="pt-BR" sz="2000" b="1" i="1" dirty="0" smtClean="0">
                <a:latin typeface="Times New Roman" pitchFamily="18" charset="0"/>
                <a:cs typeface="Times New Roman" pitchFamily="18" charset="0"/>
              </a:rPr>
              <a:t>) + s(B</a:t>
            </a:r>
            <a:r>
              <a:rPr lang="pt-BR" sz="2000" b="1" i="1" baseline="-25000" dirty="0" smtClean="0">
                <a:latin typeface="Times New Roman" pitchFamily="18" charset="0"/>
                <a:cs typeface="Times New Roman" pitchFamily="18" charset="0"/>
              </a:rPr>
              <a:t>1</a:t>
            </a:r>
            <a:r>
              <a:rPr lang="pt-BR" sz="2000" b="1" i="1" dirty="0" smtClean="0">
                <a:latin typeface="Times New Roman" pitchFamily="18" charset="0"/>
                <a:cs typeface="Times New Roman" pitchFamily="18" charset="0"/>
              </a:rPr>
              <a:t> − B</a:t>
            </a:r>
            <a:r>
              <a:rPr lang="pt-BR" sz="2000" b="1" i="1" baseline="-25000" dirty="0" smtClean="0">
                <a:latin typeface="Times New Roman" pitchFamily="18" charset="0"/>
                <a:cs typeface="Times New Roman" pitchFamily="18" charset="0"/>
              </a:rPr>
              <a:t>2</a:t>
            </a:r>
            <a:r>
              <a:rPr lang="pt-BR" sz="2000" b="1" i="1" dirty="0" smtClean="0">
                <a:latin typeface="Times New Roman" pitchFamily="18" charset="0"/>
                <a:cs typeface="Times New Roman" pitchFamily="18" charset="0"/>
              </a:rPr>
              <a:t>)(1 + C)</a:t>
            </a:r>
          </a:p>
          <a:p>
            <a:pPr>
              <a:buNone/>
            </a:pPr>
            <a:r>
              <a:rPr lang="en-GB" sz="2000" dirty="0" smtClean="0">
                <a:latin typeface="Times New Roman" pitchFamily="18" charset="0"/>
                <a:cs typeface="Times New Roman" pitchFamily="18" charset="0"/>
              </a:rPr>
              <a:t>and so, on making C the subject of the equation: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-----------------(8)</a:t>
            </a:r>
          </a:p>
          <a:p>
            <a:pPr algn="just"/>
            <a:endParaRPr lang="en-GB" sz="2000"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		Therefore, to determine the torque ratio constant for the instrument, the horizontal circle reading of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is taken for each pointing of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a little east and a little west of north, when the observations for the determination of the midpoint of swing in the spin mode are made. 	Once the torque ratio constant C has been found then the value will hold for all observations over a limited latitude range of about 10 of arc, or about 20 km in a north–south direction. </a:t>
            </a:r>
          </a:p>
          <a:p>
            <a:pPr>
              <a:buNone/>
            </a:pPr>
            <a:endParaRPr lang="en-GB" sz="2000" dirty="0" smtClean="0">
              <a:latin typeface="Times New Roman" pitchFamily="18" charset="0"/>
              <a:cs typeface="Times New Roman" pitchFamily="18" charset="0"/>
            </a:endParaRPr>
          </a:p>
          <a:p>
            <a:pPr algn="just">
              <a:buNone/>
            </a:pPr>
            <a:endParaRPr lang="en-GB" sz="2000" dirty="0">
              <a:latin typeface="Times New Roman" pitchFamily="18" charset="0"/>
              <a:cs typeface="Times New Roman" pitchFamily="18" charset="0"/>
            </a:endParaRPr>
          </a:p>
        </p:txBody>
      </p:sp>
      <p:pic>
        <p:nvPicPr>
          <p:cNvPr id="4" name="Picture 3" descr="Untitled1.png"/>
          <p:cNvPicPr>
            <a:picLocks noChangeAspect="1"/>
          </p:cNvPicPr>
          <p:nvPr/>
        </p:nvPicPr>
        <p:blipFill>
          <a:blip r:embed="rId2"/>
          <a:stretch>
            <a:fillRect/>
          </a:stretch>
        </p:blipFill>
        <p:spPr>
          <a:xfrm>
            <a:off x="2500298" y="3000372"/>
            <a:ext cx="2400559" cy="107168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lgn="just">
              <a:buNone/>
            </a:pPr>
            <a:r>
              <a:rPr lang="en-GB" sz="2000" dirty="0" smtClean="0">
                <a:latin typeface="Times New Roman" pitchFamily="18" charset="0"/>
                <a:cs typeface="Times New Roman" pitchFamily="18" charset="0"/>
              </a:rPr>
              <a:t>		Alternatively if C is observed and computed, C</a:t>
            </a:r>
            <a:r>
              <a:rPr lang="en-GB" sz="2000" baseline="-25000" dirty="0" smtClean="0">
                <a:latin typeface="Times New Roman" pitchFamily="18" charset="0"/>
                <a:cs typeface="Times New Roman" pitchFamily="18" charset="0"/>
              </a:rPr>
              <a:t>1</a:t>
            </a:r>
            <a:r>
              <a:rPr lang="en-GB" sz="2000" dirty="0" smtClean="0">
                <a:latin typeface="Times New Roman" pitchFamily="18" charset="0"/>
                <a:cs typeface="Times New Roman" pitchFamily="18" charset="0"/>
              </a:rPr>
              <a:t> at latitude φ</a:t>
            </a:r>
            <a:r>
              <a:rPr lang="en-GB" sz="2000" baseline="-25000" dirty="0" smtClean="0">
                <a:latin typeface="Times New Roman" pitchFamily="18" charset="0"/>
                <a:cs typeface="Times New Roman" pitchFamily="18" charset="0"/>
              </a:rPr>
              <a:t>1</a:t>
            </a:r>
            <a:r>
              <a:rPr lang="en-GB" sz="2000" dirty="0" smtClean="0">
                <a:latin typeface="Times New Roman" pitchFamily="18" charset="0"/>
                <a:cs typeface="Times New Roman" pitchFamily="18" charset="0"/>
              </a:rPr>
              <a:t>, its value, C2 at latitude φ</a:t>
            </a:r>
            <a:r>
              <a:rPr lang="en-GB" sz="2000" baseline="-25000" dirty="0" smtClean="0">
                <a:latin typeface="Times New Roman" pitchFamily="18" charset="0"/>
                <a:cs typeface="Times New Roman" pitchFamily="18" charset="0"/>
              </a:rPr>
              <a:t>2</a:t>
            </a:r>
            <a:r>
              <a:rPr lang="en-GB" sz="2000" dirty="0" smtClean="0">
                <a:latin typeface="Times New Roman" pitchFamily="18" charset="0"/>
                <a:cs typeface="Times New Roman" pitchFamily="18" charset="0"/>
              </a:rPr>
              <a:t>, may be found from:</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-----------------------------(9)</a:t>
            </a:r>
          </a:p>
          <a:p>
            <a:pPr algn="just">
              <a:buNone/>
            </a:pPr>
            <a:endParaRPr lang="en-US" sz="2000" dirty="0" smtClean="0">
              <a:latin typeface="Times New Roman" pitchFamily="18" charset="0"/>
              <a:cs typeface="Times New Roman" pitchFamily="18" charset="0"/>
            </a:endParaRPr>
          </a:p>
          <a:p>
            <a:endParaRPr lang="en-GB" sz="2000" b="1" i="1" dirty="0" smtClean="0">
              <a:latin typeface="Times New Roman" pitchFamily="18" charset="0"/>
              <a:cs typeface="Times New Roman" pitchFamily="18" charset="0"/>
            </a:endParaRPr>
          </a:p>
          <a:p>
            <a:pPr algn="ctr">
              <a:buNone/>
            </a:pPr>
            <a:r>
              <a:rPr lang="en-GB" sz="2800" b="1" i="1" dirty="0" smtClean="0">
                <a:latin typeface="Times New Roman" pitchFamily="18" charset="0"/>
                <a:cs typeface="Times New Roman" pitchFamily="18" charset="0"/>
              </a:rPr>
              <a:t>	</a:t>
            </a:r>
            <a:r>
              <a:rPr lang="en-GB" sz="2800" b="1" u="sng" dirty="0" smtClean="0">
                <a:latin typeface="Times New Roman" pitchFamily="18" charset="0"/>
                <a:cs typeface="Times New Roman" pitchFamily="18" charset="0"/>
              </a:rPr>
              <a:t>Practical observations</a:t>
            </a:r>
          </a:p>
          <a:p>
            <a:pPr algn="just"/>
            <a:r>
              <a:rPr lang="en-GB" sz="2000" dirty="0" smtClean="0">
                <a:latin typeface="Times New Roman" pitchFamily="18" charset="0"/>
                <a:cs typeface="Times New Roman" pitchFamily="18" charset="0"/>
              </a:rPr>
              <a:t>Firstly, an approximate direction of north is required. This may be obtained from known approximate coordinates of the instrument and another position, from a good magnetic compass provided that the local magnetic deviation and individual compass error are well known, an astronomic determination of north, or most easily from the use of the gyro in the ‘unclamped method’.</a:t>
            </a:r>
          </a:p>
          <a:p>
            <a:pPr algn="just"/>
            <a:r>
              <a:rPr lang="en-GB" sz="2000" dirty="0" smtClean="0">
                <a:latin typeface="Times New Roman" pitchFamily="18" charset="0"/>
                <a:cs typeface="Times New Roman" pitchFamily="18" charset="0"/>
              </a:rPr>
              <a:t>In the unclamped method the mast is dropped in the spin mode. Instead of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remaining clamped and the moving mark being observed,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is unclamped and the observer attempts to keep the moving mark on the 0 division by slowly rotating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to follow the moving mark. </a:t>
            </a:r>
          </a:p>
          <a:p>
            <a:pPr algn="just">
              <a:buNone/>
            </a:pPr>
            <a:endParaRPr lang="en-GB" sz="2000" dirty="0">
              <a:latin typeface="Times New Roman" pitchFamily="18" charset="0"/>
              <a:cs typeface="Times New Roman" pitchFamily="18" charset="0"/>
            </a:endParaRPr>
          </a:p>
        </p:txBody>
      </p:sp>
      <p:pic>
        <p:nvPicPr>
          <p:cNvPr id="4" name="Picture 3" descr="Untitled2.png"/>
          <p:cNvPicPr>
            <a:picLocks noChangeAspect="1"/>
          </p:cNvPicPr>
          <p:nvPr/>
        </p:nvPicPr>
        <p:blipFill>
          <a:blip r:embed="rId2"/>
          <a:stretch>
            <a:fillRect/>
          </a:stretch>
        </p:blipFill>
        <p:spPr>
          <a:xfrm>
            <a:off x="2928926" y="1071546"/>
            <a:ext cx="2357454" cy="11573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6500858"/>
          </a:xfrm>
        </p:spPr>
        <p:txBody>
          <a:bodyPr>
            <a:normAutofit/>
          </a:bodyPr>
          <a:lstStyle/>
          <a:p>
            <a:pPr algn="just"/>
            <a:r>
              <a:rPr lang="en-GB" sz="2000" dirty="0" smtClean="0">
                <a:latin typeface="Times New Roman" pitchFamily="18" charset="0"/>
                <a:cs typeface="Times New Roman" pitchFamily="18" charset="0"/>
              </a:rPr>
              <a:t>At the full extremities of this motion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is quickly clamped up and the horizontal circle is read. </a:t>
            </a:r>
          </a:p>
          <a:p>
            <a:pPr algn="just"/>
            <a:r>
              <a:rPr lang="en-GB" sz="2000" dirty="0" smtClean="0">
                <a:latin typeface="Times New Roman" pitchFamily="18" charset="0"/>
                <a:cs typeface="Times New Roman" pitchFamily="18" charset="0"/>
              </a:rPr>
              <a:t>The mean of two successive readings gives a provisional estimate of north.</a:t>
            </a:r>
          </a:p>
          <a:p>
            <a:pPr algn="just"/>
            <a:r>
              <a:rPr lang="en-GB" sz="2000" dirty="0" smtClean="0">
                <a:latin typeface="Times New Roman" pitchFamily="18" charset="0"/>
                <a:cs typeface="Times New Roman" pitchFamily="18" charset="0"/>
              </a:rPr>
              <a:t>If the difference between the two readings is greater than a few degrees it is best to repeat the process starting with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at the previous best estimate of north before dropping the mast. </a:t>
            </a:r>
          </a:p>
          <a:p>
            <a:pPr algn="just"/>
            <a:r>
              <a:rPr lang="en-GB" sz="2000" dirty="0" smtClean="0">
                <a:latin typeface="Times New Roman" pitchFamily="18" charset="0"/>
                <a:cs typeface="Times New Roman" pitchFamily="18" charset="0"/>
              </a:rPr>
              <a:t>The precision of this as a method of finding north is, at best, a few minutes of arc. That is provided that a steady hand is used, the moving mark is kept strictly on the 0 division and that the value of </a:t>
            </a:r>
            <a:r>
              <a:rPr lang="en-GB" sz="2000" i="1" dirty="0" smtClean="0">
                <a:latin typeface="Times New Roman" pitchFamily="18" charset="0"/>
                <a:cs typeface="Times New Roman" pitchFamily="18" charset="0"/>
              </a:rPr>
              <a:t>d, </a:t>
            </a:r>
            <a:r>
              <a:rPr lang="en-GB" sz="2000" dirty="0" smtClean="0">
                <a:latin typeface="Times New Roman" pitchFamily="18" charset="0"/>
                <a:cs typeface="Times New Roman" pitchFamily="18" charset="0"/>
              </a:rPr>
              <a:t>the centre of swing on the gyro scale when the spinner is not spinning, is strictly 0. The whole process takes about 10 to 15 minutes.</a:t>
            </a:r>
          </a:p>
          <a:p>
            <a:pPr algn="just"/>
            <a:r>
              <a:rPr lang="en-GB" sz="2000" dirty="0" smtClean="0">
                <a:latin typeface="Times New Roman" pitchFamily="18" charset="0"/>
                <a:cs typeface="Times New Roman" pitchFamily="18" charset="0"/>
              </a:rPr>
              <a:t>Having achieved pre-orientation, the user is then ready to make sufficient observations to find the horizontal circle reading equivalent to north, or more likely, the azimuth of a Reference Object (RO).</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744</Words>
  <Application>Microsoft Office PowerPoint</Application>
  <PresentationFormat>On-screen Show (4:3)</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www.MINEPORTAL.in</vt:lpstr>
      <vt:lpstr>Methods to find out mean point of swinging tape in gyrotheodolite </vt:lpstr>
      <vt:lpstr>Amplitude method</vt:lpstr>
      <vt:lpstr>  Transit method </vt:lpstr>
      <vt:lpstr>PowerPoint Presentation</vt:lpstr>
      <vt:lpstr> The practical solution of the north finding equation </vt:lpstr>
      <vt:lpstr>PowerPoint Presentation</vt:lpstr>
      <vt:lpstr>PowerPoint Presentation</vt:lpstr>
      <vt:lpstr>PowerPoint Presentation</vt:lpstr>
      <vt:lpstr>PowerPoint Presentation</vt:lpstr>
      <vt:lpstr> Example: Amplitude method </vt:lpstr>
      <vt:lpstr> Example: Transit method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Tarun Verma</dc:creator>
  <cp:lastModifiedBy>ranjan kumar</cp:lastModifiedBy>
  <cp:revision>53</cp:revision>
  <dcterms:created xsi:type="dcterms:W3CDTF">2012-08-13T10:42:13Z</dcterms:created>
  <dcterms:modified xsi:type="dcterms:W3CDTF">2018-09-21T13:23:06Z</dcterms:modified>
</cp:coreProperties>
</file>