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1"/>
            <a:ext cx="8610600" cy="990599"/>
          </a:xfrm>
        </p:spPr>
        <p:txBody>
          <a:bodyPr>
            <a:normAutofit/>
          </a:bodyPr>
          <a:lstStyle/>
          <a:p>
            <a:r>
              <a:rPr lang="en-IN" sz="2400" b="1" u="sng" dirty="0" smtClean="0">
                <a:latin typeface="Times New Roman" pitchFamily="18" charset="0"/>
                <a:cs typeface="Times New Roman" pitchFamily="18" charset="0"/>
              </a:rPr>
              <a:t>Statutory Provisions for the preparation of mine plans and sections</a:t>
            </a:r>
            <a:endParaRPr lang="en-IN" sz="24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219200"/>
            <a:ext cx="8534400" cy="5334000"/>
          </a:xfrm>
        </p:spPr>
        <p:txBody>
          <a:bodyPr>
            <a:normAutofit lnSpcReduction="10000"/>
          </a:bodyPr>
          <a:lstStyle/>
          <a:p>
            <a:pPr algn="just"/>
            <a:r>
              <a:rPr lang="en-US" sz="2000" b="1" i="1" dirty="0" smtClean="0">
                <a:solidFill>
                  <a:schemeClr val="tx1"/>
                </a:solidFill>
                <a:latin typeface="Times New Roman" pitchFamily="18" charset="0"/>
                <a:cs typeface="Times New Roman" pitchFamily="18" charset="0"/>
              </a:rPr>
              <a:t>1.  When a mine is abandoned :</a:t>
            </a:r>
            <a:r>
              <a:rPr lang="en-US" sz="2000" i="1" dirty="0" smtClean="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Where any mine is abandoned, two true copies of the up-to-date plan and section of the workings of the mine maintained under clauses (b) and (c) of </a:t>
            </a:r>
            <a:r>
              <a:rPr lang="en-US" sz="2000" dirty="0" err="1" smtClean="0">
                <a:solidFill>
                  <a:schemeClr val="tx1"/>
                </a:solidFill>
                <a:latin typeface="Times New Roman" pitchFamily="18" charset="0"/>
                <a:cs typeface="Times New Roman" pitchFamily="18" charset="0"/>
              </a:rPr>
              <a:t>Reg</a:t>
            </a:r>
            <a:r>
              <a:rPr lang="en-US" sz="2000" dirty="0" smtClean="0">
                <a:solidFill>
                  <a:schemeClr val="tx1"/>
                </a:solidFill>
                <a:latin typeface="Times New Roman" pitchFamily="18" charset="0"/>
                <a:cs typeface="Times New Roman" pitchFamily="18" charset="0"/>
              </a:rPr>
              <a:t> 59 (1) of the Coal Mine Regulation, 1957 shall be prepared by the surveyor for submission to the Director General of Mines Safety within 30 days after the abandonment.  Every such copy shall show the bearing and distance of at least one of the shafts or opening of the mine from a </a:t>
            </a:r>
            <a:r>
              <a:rPr lang="en-US" sz="2000" dirty="0" err="1" smtClean="0">
                <a:solidFill>
                  <a:schemeClr val="tx1"/>
                </a:solidFill>
                <a:latin typeface="Times New Roman" pitchFamily="18" charset="0"/>
                <a:cs typeface="Times New Roman" pitchFamily="18" charset="0"/>
              </a:rPr>
              <a:t>trijunction</a:t>
            </a:r>
            <a:r>
              <a:rPr lang="en-US" sz="2000" dirty="0" smtClean="0">
                <a:solidFill>
                  <a:schemeClr val="tx1"/>
                </a:solidFill>
                <a:latin typeface="Times New Roman" pitchFamily="18" charset="0"/>
                <a:cs typeface="Times New Roman" pitchFamily="18" charset="0"/>
              </a:rPr>
              <a:t> or revenue pillar or form any other prominent and permanent surface feature, the position of all water dams built belowground (with dimensions and other particulars of construction) and also the spot levels at the ends of workings. </a:t>
            </a:r>
            <a:endParaRPr lang="en-IN" sz="2000" dirty="0" smtClean="0">
              <a:solidFill>
                <a:schemeClr val="tx1"/>
              </a:solidFill>
              <a:latin typeface="Times New Roman" pitchFamily="18" charset="0"/>
              <a:cs typeface="Times New Roman" pitchFamily="18" charset="0"/>
            </a:endParaRPr>
          </a:p>
          <a:p>
            <a:pPr algn="just"/>
            <a:r>
              <a:rPr lang="en-US" sz="2000" b="1" i="1" dirty="0" smtClean="0">
                <a:solidFill>
                  <a:schemeClr val="tx1"/>
                </a:solidFill>
                <a:latin typeface="Times New Roman" pitchFamily="18" charset="0"/>
                <a:cs typeface="Times New Roman" pitchFamily="18" charset="0"/>
              </a:rPr>
              <a:t>2.  When ownership of the mine changed :</a:t>
            </a:r>
            <a:r>
              <a:rPr lang="en-US" sz="2000" b="1" dirty="0" smtClean="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The surveyor shall ensure that the plans and sections of the mine or part are accurate. If any doubt arises as to the accuracy of the plans and sections in any respect, he shall have accurate plans and sections prepared afresh before any </a:t>
            </a:r>
            <a:r>
              <a:rPr lang="en-US" sz="2000" dirty="0" err="1" smtClean="0">
                <a:solidFill>
                  <a:schemeClr val="tx1"/>
                </a:solidFill>
                <a:latin typeface="Times New Roman" pitchFamily="18" charset="0"/>
                <a:cs typeface="Times New Roman" pitchFamily="18" charset="0"/>
              </a:rPr>
              <a:t>drivage</a:t>
            </a:r>
            <a:r>
              <a:rPr lang="en-US" sz="2000" dirty="0" smtClean="0">
                <a:solidFill>
                  <a:schemeClr val="tx1"/>
                </a:solidFill>
                <a:latin typeface="Times New Roman" pitchFamily="18" charset="0"/>
                <a:cs typeface="Times New Roman" pitchFamily="18" charset="0"/>
              </a:rPr>
              <a:t> or other work of development or reduction of pillars is commenced. </a:t>
            </a:r>
            <a:endParaRPr lang="en-IN" sz="2000" dirty="0" smtClean="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 </a:t>
            </a:r>
            <a:r>
              <a:rPr lang="en-US" sz="2000" b="1" i="1" dirty="0" smtClean="0">
                <a:solidFill>
                  <a:schemeClr val="tx1"/>
                </a:solidFill>
                <a:latin typeface="Times New Roman" pitchFamily="18" charset="0"/>
                <a:cs typeface="Times New Roman" pitchFamily="18" charset="0"/>
              </a:rPr>
              <a:t>3.  When an old mine is re-opened :</a:t>
            </a:r>
            <a:r>
              <a:rPr lang="en-US" sz="2000" b="1" dirty="0" smtClean="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Plans and sections of the mine is checked to ensure their accuracy.  In case of any doubt as to their accuracy, accurate plans and sections shall be prepared afresh. </a:t>
            </a:r>
            <a:endParaRPr lang="en-IN" sz="2000" dirty="0" smtClean="0">
              <a:solidFill>
                <a:schemeClr val="tx1"/>
              </a:solidFill>
              <a:latin typeface="Times New Roman" pitchFamily="18" charset="0"/>
              <a:cs typeface="Times New Roman" pitchFamily="18" charset="0"/>
            </a:endParaRPr>
          </a:p>
          <a:p>
            <a:pPr algn="just"/>
            <a:endParaRPr lang="en-IN" sz="2000"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a:bodyPr>
          <a:lstStyle/>
          <a:p>
            <a:pPr algn="just">
              <a:buNone/>
            </a:pPr>
            <a:r>
              <a:rPr lang="en-US" sz="2000" b="1" i="1" dirty="0" smtClean="0">
                <a:latin typeface="Times New Roman" pitchFamily="18" charset="0"/>
                <a:cs typeface="Times New Roman" pitchFamily="18" charset="0"/>
              </a:rPr>
              <a:t>4.  When a tracing of Plan is prepared :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Every tracing of a plan or section or any part thereof shall be prepared by or under the personal supervision of the surveyor, and shall bear a reference to the original plan or section from which it was copied and shall  be certified thereon by the surveyor to be a true copy of the original plan and section.  The certificate shall be signed and dated by him. </a:t>
            </a:r>
            <a:endParaRPr lang="en-IN" sz="2000" dirty="0" smtClean="0">
              <a:latin typeface="Times New Roman" pitchFamily="18" charset="0"/>
              <a:cs typeface="Times New Roman" pitchFamily="18" charset="0"/>
            </a:endParaRPr>
          </a:p>
          <a:p>
            <a:pPr algn="just">
              <a:buNone/>
            </a:pPr>
            <a:r>
              <a:rPr lang="en-US" sz="2000" b="1" i="1" dirty="0" smtClean="0">
                <a:latin typeface="Times New Roman" pitchFamily="18" charset="0"/>
                <a:cs typeface="Times New Roman" pitchFamily="18" charset="0"/>
              </a:rPr>
              <a:t>5. When workings are approaching the mine boundary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surveyor shall record, in a bound-paged book kept for the purpose, the full facts when workings of the mine have approached to about 75 meters from the mine boundary.  Every entry in the book shall be signed and dated by the surveyor and countersigned by the manger. </a:t>
            </a:r>
            <a:endParaRPr lang="en-IN" sz="2000" dirty="0" smtClean="0">
              <a:latin typeface="Times New Roman" pitchFamily="18" charset="0"/>
              <a:cs typeface="Times New Roman" pitchFamily="18" charset="0"/>
            </a:endParaRPr>
          </a:p>
          <a:p>
            <a:pPr algn="just">
              <a:buNone/>
            </a:pPr>
            <a:r>
              <a:rPr lang="en-US" sz="2000" b="1" i="1" dirty="0" smtClean="0">
                <a:latin typeface="Times New Roman" pitchFamily="18" charset="0"/>
                <a:cs typeface="Times New Roman" pitchFamily="18" charset="0"/>
              </a:rPr>
              <a:t>6. When doubts arise concerning the accuracy of plans :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Any doubts which may exist concerning the accuracy of the plans or sections prepared under the regulations shall be recorded by the surveyor in the bound-paged book kept under regulation.  The entry shall be signed and dated by him and countersigned and dated by the manager of the mine. </a:t>
            </a:r>
          </a:p>
          <a:p>
            <a:pPr algn="just">
              <a:buNone/>
            </a:pPr>
            <a:r>
              <a:rPr lang="en-US" sz="2000" b="1" i="1" dirty="0" smtClean="0">
                <a:latin typeface="Times New Roman" pitchFamily="18" charset="0"/>
                <a:cs typeface="Times New Roman" pitchFamily="18" charset="0"/>
              </a:rPr>
              <a:t>7.  When it is proposed to start extraction of pillars :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surveyor shall ensure that the plans or sections of the mine or part are correct.  If any doubt arises as to the accuracy of the plans and sections in any respect he shall have accurate plans and sections prepared afresh before any work of extraction or reduction of pillar is commenced.</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Autofit/>
          </a:bodyPr>
          <a:lstStyle/>
          <a:p>
            <a:pPr algn="just">
              <a:buNone/>
            </a:pPr>
            <a:r>
              <a:rPr lang="en-US" sz="2000" dirty="0" smtClean="0">
                <a:latin typeface="Times New Roman" pitchFamily="18" charset="0"/>
                <a:cs typeface="Times New Roman" pitchFamily="18" charset="0"/>
              </a:rPr>
              <a:t>		The application, for permission in writing of the Chief Inspector of Mines, shall be accompanied by two copies of an up-to-date plan of the area where the pillars are proposed to be extracted or reduced showing-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the proposed extent of extraction or reduction of pillars, and the manner of extraction;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(ii) the thickness and depth of the seam; </a:t>
            </a:r>
          </a:p>
          <a:p>
            <a:pPr algn="just">
              <a:buNone/>
            </a:pPr>
            <a:r>
              <a:rPr lang="en-US" sz="2000" dirty="0" smtClean="0">
                <a:latin typeface="Times New Roman" pitchFamily="18" charset="0"/>
                <a:cs typeface="Times New Roman" pitchFamily="18" charset="0"/>
              </a:rPr>
              <a:t>(iii)the rate and direction of dip; </a:t>
            </a:r>
          </a:p>
          <a:p>
            <a:pPr algn="just">
              <a:buNone/>
            </a:pPr>
            <a:r>
              <a:rPr lang="en-US" sz="2000" dirty="0" smtClean="0">
                <a:latin typeface="Times New Roman" pitchFamily="18" charset="0"/>
                <a:cs typeface="Times New Roman" pitchFamily="18" charset="0"/>
              </a:rPr>
              <a:t>(iv) the nature of roof; and</a:t>
            </a:r>
          </a:p>
          <a:p>
            <a:pPr algn="just">
              <a:buNone/>
            </a:pPr>
            <a:r>
              <a:rPr lang="en-US" sz="2000" dirty="0" smtClean="0">
                <a:latin typeface="Times New Roman" pitchFamily="18" charset="0"/>
                <a:cs typeface="Times New Roman" pitchFamily="18" charset="0"/>
              </a:rPr>
              <a:t>(v)  the line of extraction passing over full pillars.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8.  When working under railway, roads, etc. : </a:t>
            </a:r>
            <a:endParaRPr lang="en-IN" sz="2000" i="1"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)No workings shall be made and no work of extraction or reduction or pillars shall be conducted at, or extended to any point within 45 meters of any railway, or any public work, load, building or other permanent structure not belonging to the owner of the mine, without the prior permission in writing of the Chief Inspector and subject to such conditions as he may specify therein.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(ii)Every application for permission shall be accompanied by two copies of plan showing-</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 the position of workings in relation to the railways, roads, etc. </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lvl="0" algn="just">
              <a:buNone/>
            </a:pPr>
            <a:r>
              <a:rPr lang="en-US" sz="2000" dirty="0" smtClean="0">
                <a:latin typeface="Times New Roman" pitchFamily="18" charset="0"/>
                <a:cs typeface="Times New Roman" pitchFamily="18" charset="0"/>
              </a:rPr>
              <a:t>(b)	the manner in which it is proposed to carry out the intended operations, and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(c)	the limits to which it is proposed to carry out the said operations.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 copy of the application and the plans shall also be sent to the railway administrations concerned in case of railways and such other authorities as the Central Government may direct by order in other cases.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An offset plan on a scale having a R.F. of 1:500 should also be maintained in the mine. </a:t>
            </a:r>
            <a:endParaRPr lang="en-IN" sz="2000" dirty="0" smtClean="0">
              <a:latin typeface="Times New Roman" pitchFamily="18" charset="0"/>
              <a:cs typeface="Times New Roman" pitchFamily="18" charset="0"/>
            </a:endParaRPr>
          </a:p>
          <a:p>
            <a:pPr lvl="0" algn="just">
              <a:buNone/>
            </a:pPr>
            <a:r>
              <a:rPr lang="en-US" sz="2000" b="1" dirty="0" smtClean="0">
                <a:latin typeface="Times New Roman" pitchFamily="18" charset="0"/>
                <a:cs typeface="Times New Roman" pitchFamily="18" charset="0"/>
              </a:rPr>
              <a:t>9.	When working below river, canal, etc. :  </a:t>
            </a:r>
            <a:r>
              <a:rPr lang="en-US" sz="2000" dirty="0" smtClean="0">
                <a:latin typeface="Times New Roman" pitchFamily="18" charset="0"/>
                <a:cs typeface="Times New Roman" pitchFamily="18" charset="0"/>
              </a:rPr>
              <a:t>No working shall be made in any mine vertically below any part of river, canal, lake, tank or other surface reservoir, or any spot lying within 15 meters from either bank of the river or canal, or form the boundary of the lake, tank or other surface reservoir except with the prior permission of the Chief Inspector and subject or such conditions as he may specify therein.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application for such permission shall be accompanied by 2 copies of a plan and section showing :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existing position of the workings, </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(ii)	proposed layout of the workings, </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(iii)	</a:t>
            </a:r>
            <a:r>
              <a:rPr lang="en-US" sz="2000" dirty="0" smtClean="0">
                <a:latin typeface="Times New Roman" pitchFamily="18" charset="0"/>
                <a:cs typeface="Times New Roman" pitchFamily="18" charset="0"/>
              </a:rPr>
              <a:t>depth of the workings from the surface,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a:bodyPr>
          <a:lstStyle/>
          <a:p>
            <a:pPr algn="just">
              <a:buNone/>
            </a:pPr>
            <a:r>
              <a:rPr lang="en-US" sz="2000" dirty="0" smtClean="0">
                <a:latin typeface="Times New Roman" pitchFamily="18" charset="0"/>
                <a:cs typeface="Times New Roman" pitchFamily="18" charset="0"/>
              </a:rPr>
              <a:t>		Where sand, alluvium, etc. are lying in the course of a river, etc., the depth from the surface shall be reckoned form the surface of the hard ground underlying such sand or alluvium.  To ascertain the hard bed-rock a borehole section has to be included in the application.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(iv)	all faults, dykes, and other geological disturbances, </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(v)	</a:t>
            </a:r>
            <a:r>
              <a:rPr lang="en-US" sz="2000" dirty="0" smtClean="0">
                <a:latin typeface="Times New Roman" pitchFamily="18" charset="0"/>
                <a:cs typeface="Times New Roman" pitchFamily="18" charset="0"/>
              </a:rPr>
              <a:t>position and depth of any </a:t>
            </a:r>
            <a:r>
              <a:rPr lang="en-US" sz="2000" dirty="0" err="1" smtClean="0">
                <a:latin typeface="Times New Roman" pitchFamily="18" charset="0"/>
                <a:cs typeface="Times New Roman" pitchFamily="18" charset="0"/>
              </a:rPr>
              <a:t>goaves</a:t>
            </a:r>
            <a:r>
              <a:rPr lang="en-US" sz="2000" dirty="0" smtClean="0">
                <a:latin typeface="Times New Roman" pitchFamily="18" charset="0"/>
                <a:cs typeface="Times New Roman" pitchFamily="18" charset="0"/>
              </a:rPr>
              <a:t> in the neighborhood, and </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(vi)	</a:t>
            </a:r>
            <a:r>
              <a:rPr lang="en-US" sz="2000" dirty="0" smtClean="0">
                <a:latin typeface="Times New Roman" pitchFamily="18" charset="0"/>
                <a:cs typeface="Times New Roman" pitchFamily="18" charset="0"/>
              </a:rPr>
              <a:t>such other particulars as may affect the safety of the mine or of the persons employed therein.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All the above workings shall also be clearly demarcated underground.  An offset plan on a scale having R.F.1:500 should be maintained in the mine.</a:t>
            </a:r>
          </a:p>
          <a:p>
            <a:pPr algn="just">
              <a:buNone/>
            </a:pPr>
            <a:endParaRPr lang="en-US" sz="2000" dirty="0" smtClean="0">
              <a:latin typeface="Times New Roman" pitchFamily="18" charset="0"/>
              <a:cs typeface="Times New Roman" pitchFamily="18" charset="0"/>
            </a:endParaRPr>
          </a:p>
          <a:p>
            <a:pPr algn="just">
              <a:buNone/>
            </a:pPr>
            <a:r>
              <a:rPr lang="en-US" sz="2000" b="1" i="1" dirty="0" smtClean="0">
                <a:latin typeface="Times New Roman" pitchFamily="18" charset="0"/>
                <a:cs typeface="Times New Roman" pitchFamily="18" charset="0"/>
              </a:rPr>
              <a:t>10.  When workings are approaching disused or water-logged workings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surveyor shall record in a bound-paged book dept for the purpose the full facts when workings of the mine have approached to about 75 meters from the disused or water-logged workings.  The entry shall be signed and dated by the surveyor and countersigned and dated by the manager. </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62500" lnSpcReduction="20000"/>
          </a:bodyPr>
          <a:lstStyle/>
          <a:p>
            <a:pPr algn="just">
              <a:buNone/>
            </a:pPr>
            <a:r>
              <a:rPr lang="en-US" dirty="0" smtClean="0">
                <a:latin typeface="Times New Roman" pitchFamily="18" charset="0"/>
                <a:cs typeface="Times New Roman" pitchFamily="18" charset="0"/>
              </a:rPr>
              <a:t>		Every application to the Chief Inspector for the extension of any working which has approached within a distance of 60 meters (the shortest distance measured in any direction horizontal, vertical or inclined) of any disused or abandoned workings (not being working which have been examined and free from accumulation of water), whether in the same or in the adjoining mine, or where any heavy seepage of water, which is not the normal to seam is noticed, shall be accompanied by 2 copies of a plan and section showing : </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the outlines of all such abandoned or disused workings, which are approach the said workings; </a:t>
            </a:r>
            <a:endParaRPr lang="en-IN" dirty="0" smtClean="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(ii)	the depth of such disused or abandoned workings; </a:t>
            </a:r>
            <a:endParaRPr lang="en-IN" dirty="0" smtClean="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(iii)the outlines, the layout and the method of the proposed working for which permission is sought; and </a:t>
            </a:r>
            <a:endParaRPr lang="en-IN" dirty="0" smtClean="0">
              <a:latin typeface="Times New Roman" pitchFamily="18" charset="0"/>
              <a:cs typeface="Times New Roman" pitchFamily="18" charset="0"/>
            </a:endParaRPr>
          </a:p>
          <a:p>
            <a:pPr lvl="0" algn="just">
              <a:buNone/>
            </a:pPr>
            <a:r>
              <a:rPr lang="en-US" dirty="0" smtClean="0">
                <a:latin typeface="Times New Roman" pitchFamily="18" charset="0"/>
                <a:cs typeface="Times New Roman" pitchFamily="18" charset="0"/>
              </a:rPr>
              <a:t>(iv) the faults, dykes, etc. in relation to the working. </a:t>
            </a:r>
          </a:p>
          <a:p>
            <a:pPr lvl="0" algn="just">
              <a:buNone/>
            </a:pP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11.  When it is intended to construct a water dam in any mine : </a:t>
            </a:r>
            <a:r>
              <a:rPr lang="en-US" dirty="0" smtClean="0">
                <a:latin typeface="Times New Roman" pitchFamily="18" charset="0"/>
                <a:cs typeface="Times New Roman" pitchFamily="18" charset="0"/>
              </a:rPr>
              <a:t>The owner, agent, manager shall give in writing not less than 14 day’s notice of such intention to the Region Inspector.  Every such notice shall be accompanied by two copies of plans and section showing the design and other details or the proposed construction (including the depth to which recessed into the roof, and sides, and materials to be used in its construction). </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buNone/>
            </a:pP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lgn="just">
              <a:buNone/>
            </a:pPr>
            <a:r>
              <a:rPr lang="en-US" sz="2000" b="1" i="1" dirty="0" smtClean="0">
                <a:latin typeface="Times New Roman" pitchFamily="18" charset="0"/>
                <a:cs typeface="Times New Roman" pitchFamily="18" charset="0"/>
              </a:rPr>
              <a:t>12.	When working is more than one section in a seam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Every application for permission from the Chief Inspector of Mines for multi-section and contiguous workings lying within 9m of each other shall be accompanied by two copies or a plan showing:</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the proposed layout of the workings;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(ii)	a section of the seam/seams;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(iii) depth of the seam/seams from the surface;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(iv) the rate and direction of dip;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(v) the proposed dimension of pillars and galleries in the seam or section; and </a:t>
            </a:r>
            <a:endParaRPr lang="en-IN"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(vi) the thickness of the parting between the seams or sections. </a:t>
            </a:r>
            <a:endParaRPr lang="en-IN"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An offset plan showing the size of pillars and galleries in both the sections, should accompany the application to facilitate ascertaining the coincident verticality of pillars.   </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529</Words>
  <Application>Microsoft Office PowerPoint</Application>
  <PresentationFormat>On-screen Show (4:3)</PresentationFormat>
  <Paragraphs>63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www.MINEPORTAL.in</vt:lpstr>
      <vt:lpstr>Statutory Provisions for the preparation of mine plans and sections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Statutory Provisions for the preparation of mine plans and sections</dc:title>
  <dc:creator>Tarun</dc:creator>
  <cp:lastModifiedBy>ranjan kumar</cp:lastModifiedBy>
  <cp:revision>11</cp:revision>
  <dcterms:created xsi:type="dcterms:W3CDTF">2006-08-16T00:00:00Z</dcterms:created>
  <dcterms:modified xsi:type="dcterms:W3CDTF">2018-09-21T13:23:14Z</dcterms:modified>
</cp:coreProperties>
</file>