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80" r:id="rId2"/>
    <p:sldId id="256" r:id="rId3"/>
    <p:sldId id="257" r:id="rId4"/>
    <p:sldId id="261" r:id="rId5"/>
    <p:sldId id="260" r:id="rId6"/>
    <p:sldId id="259" r:id="rId7"/>
    <p:sldId id="269" r:id="rId8"/>
    <p:sldId id="270" r:id="rId9"/>
    <p:sldId id="267" r:id="rId10"/>
    <p:sldId id="279" r:id="rId11"/>
    <p:sldId id="258" r:id="rId12"/>
    <p:sldId id="277" r:id="rId13"/>
    <p:sldId id="262" r:id="rId14"/>
    <p:sldId id="263" r:id="rId15"/>
    <p:sldId id="264" r:id="rId16"/>
    <p:sldId id="265" r:id="rId17"/>
    <p:sldId id="278" r:id="rId18"/>
    <p:sldId id="266" r:id="rId19"/>
    <p:sldId id="274" r:id="rId20"/>
    <p:sldId id="273" r:id="rId21"/>
    <p:sldId id="275" r:id="rId22"/>
    <p:sldId id="276" r:id="rId23"/>
    <p:sldId id="272" r:id="rId24"/>
    <p:sldId id="26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9D810D-2227-4AEA-9984-742730E8549B}" type="datetimeFigureOut">
              <a:rPr lang="en-IN" smtClean="0"/>
              <a:t>21-09-2018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2FD17-82FF-4736-806C-CAD80861BDB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D810D-2227-4AEA-9984-742730E8549B}" type="datetimeFigureOut">
              <a:rPr lang="en-IN" smtClean="0"/>
              <a:t>21-09-2018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2FD17-82FF-4736-806C-CAD80861BDB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D810D-2227-4AEA-9984-742730E8549B}" type="datetimeFigureOut">
              <a:rPr lang="en-IN" smtClean="0"/>
              <a:t>21-09-2018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2FD17-82FF-4736-806C-CAD80861BDB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D810D-2227-4AEA-9984-742730E8549B}" type="datetimeFigureOut">
              <a:rPr lang="en-IN" smtClean="0"/>
              <a:t>21-09-2018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2FD17-82FF-4736-806C-CAD80861BDB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9D810D-2227-4AEA-9984-742730E8549B}" type="datetimeFigureOut">
              <a:rPr lang="en-IN" smtClean="0"/>
              <a:t>21-09-2018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2FD17-82FF-4736-806C-CAD80861BDB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9D810D-2227-4AEA-9984-742730E8549B}" type="datetimeFigureOut">
              <a:rPr lang="en-IN" smtClean="0"/>
              <a:t>21-09-2018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2FD17-82FF-4736-806C-CAD80861BDB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9D810D-2227-4AEA-9984-742730E8549B}" type="datetimeFigureOut">
              <a:rPr lang="en-IN" smtClean="0"/>
              <a:t>21-09-2018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32FD17-82FF-4736-806C-CAD80861BDB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9D810D-2227-4AEA-9984-742730E8549B}" type="datetimeFigureOut">
              <a:rPr lang="en-IN" smtClean="0"/>
              <a:t>21-09-2018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32FD17-82FF-4736-806C-CAD80861BDB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9D810D-2227-4AEA-9984-742730E8549B}" type="datetimeFigureOut">
              <a:rPr lang="en-IN" smtClean="0"/>
              <a:t>21-09-2018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32FD17-82FF-4736-806C-CAD80861BDB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9D810D-2227-4AEA-9984-742730E8549B}" type="datetimeFigureOut">
              <a:rPr lang="en-IN" smtClean="0"/>
              <a:t>21-09-2018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2FD17-82FF-4736-806C-CAD80861BDB4}"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19D810D-2227-4AEA-9984-742730E8549B}" type="datetimeFigureOut">
              <a:rPr lang="en-IN" smtClean="0"/>
              <a:t>21-09-2018</a:t>
            </a:fld>
            <a:endParaRPr lang="en-IN"/>
          </a:p>
        </p:txBody>
      </p:sp>
      <p:sp>
        <p:nvSpPr>
          <p:cNvPr id="9" name="Slide Number Placeholder 8"/>
          <p:cNvSpPr>
            <a:spLocks noGrp="1"/>
          </p:cNvSpPr>
          <p:nvPr>
            <p:ph type="sldNum" sz="quarter" idx="11"/>
          </p:nvPr>
        </p:nvSpPr>
        <p:spPr/>
        <p:txBody>
          <a:bodyPr/>
          <a:lstStyle/>
          <a:p>
            <a:fld id="{E832FD17-82FF-4736-806C-CAD80861BDB4}"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32FD17-82FF-4736-806C-CAD80861BDB4}"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19D810D-2227-4AEA-9984-742730E8549B}" type="datetimeFigureOut">
              <a:rPr lang="en-IN" smtClean="0"/>
              <a:t>21-09-2018</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ineportal.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solidFill>
                  <a:srgbClr val="00B0F0"/>
                </a:solidFill>
                <a:latin typeface="Bahnschrift" panose="020B0502040204020203" pitchFamily="34" charset="0"/>
              </a:rPr>
              <a:t>www.MINEPORTAL.in</a:t>
            </a:r>
            <a:endParaRPr lang="en-IN" sz="6000" dirty="0">
              <a:solidFill>
                <a:srgbClr val="00B0F0"/>
              </a:solidFill>
              <a:latin typeface="Bahnschrift" panose="020B0502040204020203" pitchFamily="34" charset="0"/>
            </a:endParaRPr>
          </a:p>
        </p:txBody>
      </p:sp>
      <p:sp>
        <p:nvSpPr>
          <p:cNvPr id="3" name="Content Placeholder 2"/>
          <p:cNvSpPr>
            <a:spLocks noGrp="1"/>
          </p:cNvSpPr>
          <p:nvPr>
            <p:ph idx="1"/>
          </p:nvPr>
        </p:nvSpPr>
        <p:spPr/>
        <p:txBody>
          <a:bodyPr/>
          <a:lstStyle/>
          <a:p>
            <a:pPr marL="114300" indent="0">
              <a:buNone/>
            </a:pPr>
            <a:r>
              <a:rPr lang="en-IN" b="1" dirty="0" smtClean="0">
                <a:solidFill>
                  <a:schemeClr val="accent2"/>
                </a:solidFill>
              </a:rPr>
              <a:t>ONLINE TEST SERIES FOR</a:t>
            </a:r>
          </a:p>
          <a:p>
            <a:r>
              <a:rPr lang="en-IN" dirty="0" smtClean="0">
                <a:latin typeface="Bahnschrift" panose="020B0502040204020203" pitchFamily="34" charset="0"/>
              </a:rPr>
              <a:t>DGMS COAL/METAL FIRST/SECOND CLASS EXAM</a:t>
            </a:r>
          </a:p>
          <a:p>
            <a:r>
              <a:rPr lang="en-IN" dirty="0" smtClean="0">
                <a:latin typeface="Bahnschrift" panose="020B0502040204020203" pitchFamily="34" charset="0"/>
              </a:rPr>
              <a:t>GATE MINING EXAM </a:t>
            </a:r>
          </a:p>
          <a:p>
            <a:r>
              <a:rPr lang="en-IN" dirty="0" smtClean="0">
                <a:latin typeface="Bahnschrift" panose="020B0502040204020203" pitchFamily="34" charset="0"/>
              </a:rPr>
              <a:t>OVERMAN EXAM TEST</a:t>
            </a:r>
          </a:p>
          <a:p>
            <a:r>
              <a:rPr lang="en-IN" dirty="0" smtClean="0">
                <a:latin typeface="Bahnschrift" panose="020B0502040204020203" pitchFamily="34" charset="0"/>
              </a:rPr>
              <a:t>MINING INSPECTOR EXAMS</a:t>
            </a:r>
          </a:p>
          <a:p>
            <a:r>
              <a:rPr lang="en-IN" dirty="0" smtClean="0">
                <a:latin typeface="Bahnschrift" panose="020B0502040204020203" pitchFamily="34" charset="0"/>
              </a:rPr>
              <a:t>COAL INDIA MTs &amp; OTHER PSUs EXAMS</a:t>
            </a:r>
          </a:p>
          <a:p>
            <a:pPr marL="114300" indent="0">
              <a:buNone/>
            </a:pPr>
            <a:r>
              <a:rPr lang="en-IN" b="1" dirty="0" smtClean="0">
                <a:solidFill>
                  <a:schemeClr val="accent2"/>
                </a:solidFill>
              </a:rPr>
              <a:t>FREE STUDY MATERIAL &amp; VIDEO LECTURES</a:t>
            </a:r>
          </a:p>
          <a:p>
            <a:pPr marL="114300" indent="0">
              <a:buNone/>
            </a:pPr>
            <a:r>
              <a:rPr lang="en-IN" b="1" dirty="0" smtClean="0">
                <a:solidFill>
                  <a:schemeClr val="accent2"/>
                </a:solidFill>
              </a:rPr>
              <a:t>MINING JOBS NOTIFICATIONS</a:t>
            </a:r>
          </a:p>
          <a:p>
            <a:pPr marL="114300" indent="0">
              <a:buNone/>
            </a:pPr>
            <a:endParaRPr lang="en-IN" b="1" dirty="0">
              <a:solidFill>
                <a:srgbClr val="002060"/>
              </a:solidFill>
            </a:endParaRPr>
          </a:p>
          <a:p>
            <a:pPr marL="114300" indent="0">
              <a:buNone/>
            </a:pPr>
            <a:r>
              <a:rPr lang="en-IN" sz="1600" b="1" dirty="0" smtClean="0">
                <a:solidFill>
                  <a:srgbClr val="002060"/>
                </a:solidFill>
                <a:latin typeface="Arial" panose="020B0604020202020204" pitchFamily="34" charset="0"/>
                <a:cs typeface="Arial" panose="020B0604020202020204" pitchFamily="34" charset="0"/>
                <a:hlinkClick r:id="rId2"/>
              </a:rPr>
              <a:t>www.mineportal.in</a:t>
            </a:r>
            <a:r>
              <a:rPr lang="en-IN" sz="1600" b="1" dirty="0">
                <a:solidFill>
                  <a:srgbClr val="002060"/>
                </a:solidFill>
                <a:latin typeface="Arial" panose="020B0604020202020204" pitchFamily="34" charset="0"/>
                <a:cs typeface="Arial" panose="020B0604020202020204" pitchFamily="34" charset="0"/>
              </a:rPr>
              <a:t> </a:t>
            </a:r>
            <a:r>
              <a:rPr lang="en-IN" sz="1600" b="1" dirty="0" smtClean="0">
                <a:solidFill>
                  <a:srgbClr val="002060"/>
                </a:solidFill>
                <a:latin typeface="Arial" panose="020B0604020202020204" pitchFamily="34" charset="0"/>
                <a:cs typeface="Arial" panose="020B0604020202020204" pitchFamily="34" charset="0"/>
              </a:rPr>
              <a:t>  Call/Whatsapp-8804777500   www.fb.com/mineportal.in</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83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Advantages (Continued)</a:t>
            </a:r>
            <a:endParaRPr lang="en-IN" sz="3600" dirty="0"/>
          </a:p>
        </p:txBody>
      </p:sp>
      <p:sp>
        <p:nvSpPr>
          <p:cNvPr id="3" name="Content Placeholder 2"/>
          <p:cNvSpPr>
            <a:spLocks noGrp="1"/>
          </p:cNvSpPr>
          <p:nvPr>
            <p:ph idx="1"/>
          </p:nvPr>
        </p:nvSpPr>
        <p:spPr/>
        <p:txBody>
          <a:bodyPr/>
          <a:lstStyle/>
          <a:p>
            <a:r>
              <a:rPr lang="en-IN" dirty="0"/>
              <a:t>Advantages of long transmission distance, large volume and continuous conveyance. </a:t>
            </a:r>
          </a:p>
          <a:p>
            <a:r>
              <a:rPr lang="en-IN" dirty="0"/>
              <a:t>Operation reliability.</a:t>
            </a:r>
          </a:p>
          <a:p>
            <a:r>
              <a:rPr lang="en-IN" dirty="0"/>
              <a:t>Easy to implement automation and centralization control; especially for high yield and efficient mine.</a:t>
            </a:r>
          </a:p>
          <a:p>
            <a:r>
              <a:rPr lang="en-IN" dirty="0"/>
              <a:t>The body can flex easily with a belt-warehousing </a:t>
            </a:r>
          </a:p>
          <a:p>
            <a:r>
              <a:rPr lang="en-IN" dirty="0"/>
              <a:t>Compact structure, light and handy rack and convenient disassembly. </a:t>
            </a:r>
            <a:br>
              <a:rPr lang="en-IN" dirty="0"/>
            </a:br>
            <a:endParaRPr lang="en-IN" dirty="0"/>
          </a:p>
          <a:p>
            <a:endParaRPr lang="en-IN" dirty="0"/>
          </a:p>
        </p:txBody>
      </p:sp>
    </p:spTree>
    <p:extLst>
      <p:ext uri="{BB962C8B-B14F-4D97-AF65-F5344CB8AC3E}">
        <p14:creationId xmlns:p14="http://schemas.microsoft.com/office/powerpoint/2010/main" val="3507140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7620000" cy="1143000"/>
          </a:xfrm>
        </p:spPr>
        <p:txBody>
          <a:bodyPr>
            <a:noAutofit/>
          </a:bodyPr>
          <a:lstStyle/>
          <a:p>
            <a:r>
              <a:rPr lang="en-US" sz="3600" dirty="0" smtClean="0"/>
              <a:t>VIII. Components Schematic Diagram</a:t>
            </a:r>
            <a:br>
              <a:rPr lang="en-US" sz="3600" dirty="0" smtClean="0"/>
            </a:br>
            <a:endParaRPr lang="en-IN" sz="3600" dirty="0"/>
          </a:p>
        </p:txBody>
      </p:sp>
      <p:grpSp>
        <p:nvGrpSpPr>
          <p:cNvPr id="6" name="Group 2"/>
          <p:cNvGrpSpPr>
            <a:grpSpLocks/>
          </p:cNvGrpSpPr>
          <p:nvPr/>
        </p:nvGrpSpPr>
        <p:grpSpPr bwMode="auto">
          <a:xfrm>
            <a:off x="395711" y="1452169"/>
            <a:ext cx="7273925" cy="4089400"/>
            <a:chOff x="192" y="576"/>
            <a:chExt cx="5302" cy="2792"/>
          </a:xfrm>
        </p:grpSpPr>
        <p:sp>
          <p:nvSpPr>
            <p:cNvPr id="7" name="Oval 3"/>
            <p:cNvSpPr>
              <a:spLocks noChangeArrowheads="1"/>
            </p:cNvSpPr>
            <p:nvPr/>
          </p:nvSpPr>
          <p:spPr bwMode="auto">
            <a:xfrm>
              <a:off x="624" y="1968"/>
              <a:ext cx="240" cy="240"/>
            </a:xfrm>
            <a:prstGeom prst="ellipse">
              <a:avLst/>
            </a:prstGeom>
            <a:gradFill rotWithShape="0">
              <a:gsLst>
                <a:gs pos="0">
                  <a:schemeClr val="folHlink"/>
                </a:gs>
                <a:gs pos="100000">
                  <a:schemeClr val="bg1"/>
                </a:gs>
              </a:gsLst>
              <a:lin ang="5400000" scaled="1"/>
            </a:gradFill>
            <a:ln w="9525">
              <a:solidFill>
                <a:schemeClr val="tx1"/>
              </a:solidFill>
              <a:round/>
              <a:headEnd/>
              <a:tailEnd/>
            </a:ln>
          </p:spPr>
          <p:txBody>
            <a:bodyPr wrap="none" anchor="ctr"/>
            <a:lstStyle/>
            <a:p>
              <a:endParaRPr lang="en-US"/>
            </a:p>
          </p:txBody>
        </p:sp>
        <p:sp>
          <p:nvSpPr>
            <p:cNvPr id="8" name="Oval 4"/>
            <p:cNvSpPr>
              <a:spLocks noChangeArrowheads="1"/>
            </p:cNvSpPr>
            <p:nvPr/>
          </p:nvSpPr>
          <p:spPr bwMode="auto">
            <a:xfrm rot="1060566">
              <a:off x="4928" y="1968"/>
              <a:ext cx="192" cy="192"/>
            </a:xfrm>
            <a:prstGeom prst="ellipse">
              <a:avLst/>
            </a:prstGeom>
            <a:gradFill rotWithShape="0">
              <a:gsLst>
                <a:gs pos="0">
                  <a:schemeClr val="folHlink"/>
                </a:gs>
                <a:gs pos="100000">
                  <a:schemeClr val="bg1"/>
                </a:gs>
              </a:gsLst>
              <a:lin ang="5400000" scaled="1"/>
            </a:gradFill>
            <a:ln w="9525">
              <a:solidFill>
                <a:schemeClr val="tx1"/>
              </a:solidFill>
              <a:round/>
              <a:headEnd/>
              <a:tailEnd/>
            </a:ln>
          </p:spPr>
          <p:txBody>
            <a:bodyPr wrap="none" anchor="ctr"/>
            <a:lstStyle/>
            <a:p>
              <a:endParaRPr lang="en-US"/>
            </a:p>
          </p:txBody>
        </p:sp>
        <p:grpSp>
          <p:nvGrpSpPr>
            <p:cNvPr id="9" name="Group 5"/>
            <p:cNvGrpSpPr>
              <a:grpSpLocks/>
            </p:cNvGrpSpPr>
            <p:nvPr/>
          </p:nvGrpSpPr>
          <p:grpSpPr bwMode="auto">
            <a:xfrm>
              <a:off x="4320" y="1488"/>
              <a:ext cx="258" cy="816"/>
              <a:chOff x="1694" y="1794"/>
              <a:chExt cx="258" cy="816"/>
            </a:xfrm>
          </p:grpSpPr>
          <p:grpSp>
            <p:nvGrpSpPr>
              <p:cNvPr id="163" name="Group 6"/>
              <p:cNvGrpSpPr>
                <a:grpSpLocks/>
              </p:cNvGrpSpPr>
              <p:nvPr/>
            </p:nvGrpSpPr>
            <p:grpSpPr bwMode="auto">
              <a:xfrm rot="1308166">
                <a:off x="1694" y="1794"/>
                <a:ext cx="106" cy="816"/>
                <a:chOff x="1622" y="2167"/>
                <a:chExt cx="84" cy="425"/>
              </a:xfrm>
            </p:grpSpPr>
            <p:sp>
              <p:nvSpPr>
                <p:cNvPr id="165" name="Freeform 7"/>
                <p:cNvSpPr>
                  <a:spLocks/>
                </p:cNvSpPr>
                <p:nvPr/>
              </p:nvSpPr>
              <p:spPr bwMode="auto">
                <a:xfrm>
                  <a:off x="1622" y="2215"/>
                  <a:ext cx="58" cy="377"/>
                </a:xfrm>
                <a:custGeom>
                  <a:avLst/>
                  <a:gdLst>
                    <a:gd name="T0" fmla="*/ 41 w 58"/>
                    <a:gd name="T1" fmla="*/ 0 h 377"/>
                    <a:gd name="T2" fmla="*/ 9 w 58"/>
                    <a:gd name="T3" fmla="*/ 97 h 377"/>
                    <a:gd name="T4" fmla="*/ 10 w 58"/>
                    <a:gd name="T5" fmla="*/ 185 h 377"/>
                    <a:gd name="T6" fmla="*/ 58 w 58"/>
                    <a:gd name="T7" fmla="*/ 137 h 377"/>
                    <a:gd name="T8" fmla="*/ 58 w 58"/>
                    <a:gd name="T9" fmla="*/ 377 h 377"/>
                    <a:gd name="T10" fmla="*/ 0 60000 65536"/>
                    <a:gd name="T11" fmla="*/ 0 60000 65536"/>
                    <a:gd name="T12" fmla="*/ 0 60000 65536"/>
                    <a:gd name="T13" fmla="*/ 0 60000 65536"/>
                    <a:gd name="T14" fmla="*/ 0 60000 65536"/>
                    <a:gd name="T15" fmla="*/ 0 w 58"/>
                    <a:gd name="T16" fmla="*/ 0 h 377"/>
                    <a:gd name="T17" fmla="*/ 58 w 58"/>
                    <a:gd name="T18" fmla="*/ 377 h 377"/>
                  </a:gdLst>
                  <a:ahLst/>
                  <a:cxnLst>
                    <a:cxn ang="T10">
                      <a:pos x="T0" y="T1"/>
                    </a:cxn>
                    <a:cxn ang="T11">
                      <a:pos x="T2" y="T3"/>
                    </a:cxn>
                    <a:cxn ang="T12">
                      <a:pos x="T4" y="T5"/>
                    </a:cxn>
                    <a:cxn ang="T13">
                      <a:pos x="T6" y="T7"/>
                    </a:cxn>
                    <a:cxn ang="T14">
                      <a:pos x="T8" y="T9"/>
                    </a:cxn>
                  </a:cxnLst>
                  <a:rect l="T15" t="T16" r="T17" b="T18"/>
                  <a:pathLst>
                    <a:path w="58" h="377">
                      <a:moveTo>
                        <a:pt x="41" y="0"/>
                      </a:moveTo>
                      <a:cubicBezTo>
                        <a:pt x="0" y="27"/>
                        <a:pt x="9" y="51"/>
                        <a:pt x="9" y="97"/>
                      </a:cubicBezTo>
                      <a:lnTo>
                        <a:pt x="10" y="185"/>
                      </a:lnTo>
                      <a:lnTo>
                        <a:pt x="58" y="137"/>
                      </a:lnTo>
                      <a:lnTo>
                        <a:pt x="58" y="37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6" name="Freeform 8"/>
                <p:cNvSpPr>
                  <a:spLocks/>
                </p:cNvSpPr>
                <p:nvPr/>
              </p:nvSpPr>
              <p:spPr bwMode="auto">
                <a:xfrm>
                  <a:off x="1648" y="2167"/>
                  <a:ext cx="58" cy="377"/>
                </a:xfrm>
                <a:custGeom>
                  <a:avLst/>
                  <a:gdLst>
                    <a:gd name="T0" fmla="*/ 41 w 58"/>
                    <a:gd name="T1" fmla="*/ 0 h 377"/>
                    <a:gd name="T2" fmla="*/ 9 w 58"/>
                    <a:gd name="T3" fmla="*/ 97 h 377"/>
                    <a:gd name="T4" fmla="*/ 10 w 58"/>
                    <a:gd name="T5" fmla="*/ 185 h 377"/>
                    <a:gd name="T6" fmla="*/ 58 w 58"/>
                    <a:gd name="T7" fmla="*/ 137 h 377"/>
                    <a:gd name="T8" fmla="*/ 58 w 58"/>
                    <a:gd name="T9" fmla="*/ 377 h 377"/>
                    <a:gd name="T10" fmla="*/ 0 60000 65536"/>
                    <a:gd name="T11" fmla="*/ 0 60000 65536"/>
                    <a:gd name="T12" fmla="*/ 0 60000 65536"/>
                    <a:gd name="T13" fmla="*/ 0 60000 65536"/>
                    <a:gd name="T14" fmla="*/ 0 60000 65536"/>
                    <a:gd name="T15" fmla="*/ 0 w 58"/>
                    <a:gd name="T16" fmla="*/ 0 h 377"/>
                    <a:gd name="T17" fmla="*/ 58 w 58"/>
                    <a:gd name="T18" fmla="*/ 377 h 377"/>
                  </a:gdLst>
                  <a:ahLst/>
                  <a:cxnLst>
                    <a:cxn ang="T10">
                      <a:pos x="T0" y="T1"/>
                    </a:cxn>
                    <a:cxn ang="T11">
                      <a:pos x="T2" y="T3"/>
                    </a:cxn>
                    <a:cxn ang="T12">
                      <a:pos x="T4" y="T5"/>
                    </a:cxn>
                    <a:cxn ang="T13">
                      <a:pos x="T6" y="T7"/>
                    </a:cxn>
                    <a:cxn ang="T14">
                      <a:pos x="T8" y="T9"/>
                    </a:cxn>
                  </a:cxnLst>
                  <a:rect l="T15" t="T16" r="T17" b="T18"/>
                  <a:pathLst>
                    <a:path w="58" h="377">
                      <a:moveTo>
                        <a:pt x="41" y="0"/>
                      </a:moveTo>
                      <a:cubicBezTo>
                        <a:pt x="0" y="27"/>
                        <a:pt x="9" y="51"/>
                        <a:pt x="9" y="97"/>
                      </a:cubicBezTo>
                      <a:lnTo>
                        <a:pt x="10" y="185"/>
                      </a:lnTo>
                      <a:lnTo>
                        <a:pt x="58" y="137"/>
                      </a:lnTo>
                      <a:lnTo>
                        <a:pt x="58" y="37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64" name="Rectangle 9"/>
              <p:cNvSpPr>
                <a:spLocks noChangeArrowheads="1"/>
              </p:cNvSpPr>
              <p:nvPr/>
            </p:nvSpPr>
            <p:spPr bwMode="auto">
              <a:xfrm>
                <a:off x="1760" y="1824"/>
                <a:ext cx="192"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 name="Line 10"/>
            <p:cNvSpPr>
              <a:spLocks noChangeShapeType="1"/>
            </p:cNvSpPr>
            <p:nvPr/>
          </p:nvSpPr>
          <p:spPr bwMode="auto">
            <a:xfrm>
              <a:off x="76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 name="Freeform 11"/>
            <p:cNvSpPr>
              <a:spLocks/>
            </p:cNvSpPr>
            <p:nvPr/>
          </p:nvSpPr>
          <p:spPr bwMode="auto">
            <a:xfrm>
              <a:off x="2112" y="872"/>
              <a:ext cx="1344" cy="1120"/>
            </a:xfrm>
            <a:custGeom>
              <a:avLst/>
              <a:gdLst>
                <a:gd name="T0" fmla="*/ 0 w 1344"/>
                <a:gd name="T1" fmla="*/ 1096 h 1120"/>
                <a:gd name="T2" fmla="*/ 144 w 1344"/>
                <a:gd name="T3" fmla="*/ 1096 h 1120"/>
                <a:gd name="T4" fmla="*/ 288 w 1344"/>
                <a:gd name="T5" fmla="*/ 952 h 1120"/>
                <a:gd name="T6" fmla="*/ 1104 w 1344"/>
                <a:gd name="T7" fmla="*/ 136 h 1120"/>
                <a:gd name="T8" fmla="*/ 1344 w 1344"/>
                <a:gd name="T9" fmla="*/ 136 h 1120"/>
                <a:gd name="T10" fmla="*/ 0 60000 65536"/>
                <a:gd name="T11" fmla="*/ 0 60000 65536"/>
                <a:gd name="T12" fmla="*/ 0 60000 65536"/>
                <a:gd name="T13" fmla="*/ 0 60000 65536"/>
                <a:gd name="T14" fmla="*/ 0 60000 65536"/>
                <a:gd name="T15" fmla="*/ 0 w 1344"/>
                <a:gd name="T16" fmla="*/ 0 h 1120"/>
                <a:gd name="T17" fmla="*/ 1344 w 1344"/>
                <a:gd name="T18" fmla="*/ 1120 h 1120"/>
              </a:gdLst>
              <a:ahLst/>
              <a:cxnLst>
                <a:cxn ang="T10">
                  <a:pos x="T0" y="T1"/>
                </a:cxn>
                <a:cxn ang="T11">
                  <a:pos x="T2" y="T3"/>
                </a:cxn>
                <a:cxn ang="T12">
                  <a:pos x="T4" y="T5"/>
                </a:cxn>
                <a:cxn ang="T13">
                  <a:pos x="T6" y="T7"/>
                </a:cxn>
                <a:cxn ang="T14">
                  <a:pos x="T8" y="T9"/>
                </a:cxn>
              </a:cxnLst>
              <a:rect l="T15" t="T16" r="T17" b="T18"/>
              <a:pathLst>
                <a:path w="1344" h="1120">
                  <a:moveTo>
                    <a:pt x="0" y="1096"/>
                  </a:moveTo>
                  <a:cubicBezTo>
                    <a:pt x="48" y="1108"/>
                    <a:pt x="96" y="1120"/>
                    <a:pt x="144" y="1096"/>
                  </a:cubicBezTo>
                  <a:cubicBezTo>
                    <a:pt x="192" y="1072"/>
                    <a:pt x="128" y="1112"/>
                    <a:pt x="288" y="952"/>
                  </a:cubicBezTo>
                  <a:cubicBezTo>
                    <a:pt x="448" y="792"/>
                    <a:pt x="928" y="272"/>
                    <a:pt x="1104" y="136"/>
                  </a:cubicBezTo>
                  <a:cubicBezTo>
                    <a:pt x="1280" y="0"/>
                    <a:pt x="1312" y="68"/>
                    <a:pt x="1344" y="13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Oval 12"/>
            <p:cNvSpPr>
              <a:spLocks noChangeArrowheads="1"/>
            </p:cNvSpPr>
            <p:nvPr/>
          </p:nvSpPr>
          <p:spPr bwMode="auto">
            <a:xfrm>
              <a:off x="3264" y="936"/>
              <a:ext cx="192" cy="144"/>
            </a:xfrm>
            <a:prstGeom prst="ellipse">
              <a:avLst/>
            </a:prstGeom>
            <a:gradFill rotWithShape="0">
              <a:gsLst>
                <a:gs pos="0">
                  <a:schemeClr val="folHlink"/>
                </a:gs>
                <a:gs pos="100000">
                  <a:schemeClr val="bg1"/>
                </a:gs>
              </a:gsLst>
              <a:lin ang="5400000" scaled="1"/>
            </a:gradFill>
            <a:ln w="9525">
              <a:solidFill>
                <a:schemeClr val="tx1"/>
              </a:solidFill>
              <a:round/>
              <a:headEnd/>
              <a:tailEnd/>
            </a:ln>
          </p:spPr>
          <p:txBody>
            <a:bodyPr wrap="none" anchor="ctr"/>
            <a:lstStyle/>
            <a:p>
              <a:endParaRPr lang="en-US"/>
            </a:p>
          </p:txBody>
        </p:sp>
        <p:sp>
          <p:nvSpPr>
            <p:cNvPr id="13" name="Line 13"/>
            <p:cNvSpPr>
              <a:spLocks noChangeShapeType="1"/>
            </p:cNvSpPr>
            <p:nvPr/>
          </p:nvSpPr>
          <p:spPr bwMode="auto">
            <a:xfrm flipH="1">
              <a:off x="3176" y="1016"/>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 name="Oval 14"/>
            <p:cNvSpPr>
              <a:spLocks noChangeArrowheads="1"/>
            </p:cNvSpPr>
            <p:nvPr/>
          </p:nvSpPr>
          <p:spPr bwMode="auto">
            <a:xfrm>
              <a:off x="3144" y="1344"/>
              <a:ext cx="144" cy="144"/>
            </a:xfrm>
            <a:prstGeom prst="ellipse">
              <a:avLst/>
            </a:prstGeom>
            <a:gradFill rotWithShape="0">
              <a:gsLst>
                <a:gs pos="0">
                  <a:schemeClr val="folHlink"/>
                </a:gs>
                <a:gs pos="100000">
                  <a:schemeClr val="bg1"/>
                </a:gs>
              </a:gsLst>
              <a:lin ang="5400000" scaled="1"/>
            </a:gradFill>
            <a:ln w="9525">
              <a:solidFill>
                <a:schemeClr val="tx1"/>
              </a:solidFill>
              <a:round/>
              <a:headEnd/>
              <a:tailEnd/>
            </a:ln>
          </p:spPr>
          <p:txBody>
            <a:bodyPr wrap="none" anchor="ctr"/>
            <a:lstStyle/>
            <a:p>
              <a:endParaRPr lang="en-US"/>
            </a:p>
          </p:txBody>
        </p:sp>
        <p:sp>
          <p:nvSpPr>
            <p:cNvPr id="15" name="Line 15"/>
            <p:cNvSpPr>
              <a:spLocks noChangeShapeType="1"/>
            </p:cNvSpPr>
            <p:nvPr/>
          </p:nvSpPr>
          <p:spPr bwMode="auto">
            <a:xfrm>
              <a:off x="3144" y="1392"/>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 name="Oval 16"/>
            <p:cNvSpPr>
              <a:spLocks noChangeArrowheads="1"/>
            </p:cNvSpPr>
            <p:nvPr/>
          </p:nvSpPr>
          <p:spPr bwMode="auto">
            <a:xfrm>
              <a:off x="3144" y="1832"/>
              <a:ext cx="144" cy="144"/>
            </a:xfrm>
            <a:prstGeom prst="ellipse">
              <a:avLst/>
            </a:prstGeom>
            <a:gradFill rotWithShape="0">
              <a:gsLst>
                <a:gs pos="0">
                  <a:schemeClr val="folHlink"/>
                </a:gs>
                <a:gs pos="100000">
                  <a:schemeClr val="bg1"/>
                </a:gs>
              </a:gsLst>
              <a:lin ang="5400000" scaled="1"/>
            </a:gradFill>
            <a:ln w="9525">
              <a:solidFill>
                <a:schemeClr val="tx1"/>
              </a:solidFill>
              <a:round/>
              <a:headEnd/>
              <a:tailEnd/>
            </a:ln>
          </p:spPr>
          <p:txBody>
            <a:bodyPr wrap="none" anchor="ctr"/>
            <a:lstStyle/>
            <a:p>
              <a:endParaRPr lang="en-US"/>
            </a:p>
          </p:txBody>
        </p:sp>
        <p:sp>
          <p:nvSpPr>
            <p:cNvPr id="17" name="Line 17"/>
            <p:cNvSpPr>
              <a:spLocks noChangeShapeType="1"/>
            </p:cNvSpPr>
            <p:nvPr/>
          </p:nvSpPr>
          <p:spPr bwMode="auto">
            <a:xfrm>
              <a:off x="3216" y="1976"/>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 name="Line 18"/>
            <p:cNvSpPr>
              <a:spLocks noChangeShapeType="1"/>
            </p:cNvSpPr>
            <p:nvPr/>
          </p:nvSpPr>
          <p:spPr bwMode="auto">
            <a:xfrm>
              <a:off x="4416" y="1968"/>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 name="Line 19"/>
            <p:cNvSpPr>
              <a:spLocks noChangeShapeType="1"/>
            </p:cNvSpPr>
            <p:nvPr/>
          </p:nvSpPr>
          <p:spPr bwMode="auto">
            <a:xfrm>
              <a:off x="960" y="2104"/>
              <a:ext cx="29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 name="Oval 20"/>
            <p:cNvSpPr>
              <a:spLocks noChangeArrowheads="1"/>
            </p:cNvSpPr>
            <p:nvPr/>
          </p:nvSpPr>
          <p:spPr bwMode="auto">
            <a:xfrm>
              <a:off x="3848" y="2104"/>
              <a:ext cx="144" cy="144"/>
            </a:xfrm>
            <a:prstGeom prst="ellipse">
              <a:avLst/>
            </a:prstGeom>
            <a:gradFill rotWithShape="0">
              <a:gsLst>
                <a:gs pos="0">
                  <a:schemeClr val="folHlink"/>
                </a:gs>
                <a:gs pos="100000">
                  <a:schemeClr val="bg1"/>
                </a:gs>
              </a:gsLst>
              <a:lin ang="5400000" scaled="1"/>
            </a:gradFill>
            <a:ln w="9525">
              <a:solidFill>
                <a:schemeClr val="tx1"/>
              </a:solidFill>
              <a:round/>
              <a:headEnd/>
              <a:tailEnd/>
            </a:ln>
          </p:spPr>
          <p:txBody>
            <a:bodyPr wrap="none" anchor="ctr"/>
            <a:lstStyle/>
            <a:p>
              <a:endParaRPr lang="en-US"/>
            </a:p>
          </p:txBody>
        </p:sp>
        <p:sp>
          <p:nvSpPr>
            <p:cNvPr id="21" name="Oval 21"/>
            <p:cNvSpPr>
              <a:spLocks noChangeArrowheads="1"/>
            </p:cNvSpPr>
            <p:nvPr/>
          </p:nvSpPr>
          <p:spPr bwMode="auto">
            <a:xfrm>
              <a:off x="880" y="2104"/>
              <a:ext cx="144" cy="144"/>
            </a:xfrm>
            <a:prstGeom prst="ellipse">
              <a:avLst/>
            </a:prstGeom>
            <a:gradFill rotWithShape="0">
              <a:gsLst>
                <a:gs pos="0">
                  <a:schemeClr val="folHlink"/>
                </a:gs>
                <a:gs pos="100000">
                  <a:schemeClr val="bg1"/>
                </a:gs>
              </a:gsLst>
              <a:lin ang="5400000" scaled="1"/>
            </a:gradFill>
            <a:ln w="9525">
              <a:solidFill>
                <a:schemeClr val="tx1"/>
              </a:solidFill>
              <a:round/>
              <a:headEnd/>
              <a:tailEnd/>
            </a:ln>
          </p:spPr>
          <p:txBody>
            <a:bodyPr wrap="none" anchor="ctr"/>
            <a:lstStyle/>
            <a:p>
              <a:endParaRPr lang="en-US"/>
            </a:p>
          </p:txBody>
        </p:sp>
        <p:sp>
          <p:nvSpPr>
            <p:cNvPr id="22" name="Line 22"/>
            <p:cNvSpPr>
              <a:spLocks noChangeShapeType="1"/>
            </p:cNvSpPr>
            <p:nvPr/>
          </p:nvSpPr>
          <p:spPr bwMode="auto">
            <a:xfrm flipV="1">
              <a:off x="768" y="2112"/>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 name="Line 23"/>
            <p:cNvSpPr>
              <a:spLocks noChangeShapeType="1"/>
            </p:cNvSpPr>
            <p:nvPr/>
          </p:nvSpPr>
          <p:spPr bwMode="auto">
            <a:xfrm>
              <a:off x="3984" y="2160"/>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4" name="Oval 24"/>
            <p:cNvSpPr>
              <a:spLocks noChangeArrowheads="1"/>
            </p:cNvSpPr>
            <p:nvPr/>
          </p:nvSpPr>
          <p:spPr bwMode="auto">
            <a:xfrm>
              <a:off x="3984" y="2736"/>
              <a:ext cx="144" cy="160"/>
            </a:xfrm>
            <a:prstGeom prst="ellipse">
              <a:avLst/>
            </a:prstGeom>
            <a:gradFill rotWithShape="0">
              <a:gsLst>
                <a:gs pos="0">
                  <a:schemeClr val="folHlink"/>
                </a:gs>
                <a:gs pos="100000">
                  <a:schemeClr val="bg1"/>
                </a:gs>
              </a:gsLst>
              <a:lin ang="5400000" scaled="1"/>
            </a:gradFill>
            <a:ln w="9525">
              <a:solidFill>
                <a:schemeClr val="tx1"/>
              </a:solidFill>
              <a:round/>
              <a:headEnd/>
              <a:tailEnd/>
            </a:ln>
          </p:spPr>
          <p:txBody>
            <a:bodyPr wrap="none" anchor="ctr"/>
            <a:lstStyle/>
            <a:p>
              <a:endParaRPr lang="en-US"/>
            </a:p>
          </p:txBody>
        </p:sp>
        <p:sp>
          <p:nvSpPr>
            <p:cNvPr id="25" name="Line 25"/>
            <p:cNvSpPr>
              <a:spLocks noChangeShapeType="1"/>
            </p:cNvSpPr>
            <p:nvPr/>
          </p:nvSpPr>
          <p:spPr bwMode="auto">
            <a:xfrm flipV="1">
              <a:off x="4128" y="2160"/>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 name="Oval 26"/>
            <p:cNvSpPr>
              <a:spLocks noChangeArrowheads="1"/>
            </p:cNvSpPr>
            <p:nvPr/>
          </p:nvSpPr>
          <p:spPr bwMode="auto">
            <a:xfrm>
              <a:off x="4128" y="2112"/>
              <a:ext cx="144" cy="144"/>
            </a:xfrm>
            <a:prstGeom prst="ellipse">
              <a:avLst/>
            </a:prstGeom>
            <a:gradFill rotWithShape="0">
              <a:gsLst>
                <a:gs pos="0">
                  <a:schemeClr val="folHlink"/>
                </a:gs>
                <a:gs pos="100000">
                  <a:schemeClr val="bg1"/>
                </a:gs>
              </a:gsLst>
              <a:lin ang="5400000" scaled="1"/>
            </a:gradFill>
            <a:ln w="9525">
              <a:solidFill>
                <a:schemeClr val="tx1"/>
              </a:solidFill>
              <a:round/>
              <a:headEnd/>
              <a:tailEnd/>
            </a:ln>
          </p:spPr>
          <p:txBody>
            <a:bodyPr wrap="none" anchor="ctr"/>
            <a:lstStyle/>
            <a:p>
              <a:endParaRPr lang="en-US"/>
            </a:p>
          </p:txBody>
        </p:sp>
        <p:sp>
          <p:nvSpPr>
            <p:cNvPr id="27" name="Line 27"/>
            <p:cNvSpPr>
              <a:spLocks noChangeShapeType="1"/>
            </p:cNvSpPr>
            <p:nvPr/>
          </p:nvSpPr>
          <p:spPr bwMode="auto">
            <a:xfrm>
              <a:off x="4224" y="211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 name="Line 28"/>
            <p:cNvSpPr>
              <a:spLocks noChangeShapeType="1"/>
            </p:cNvSpPr>
            <p:nvPr/>
          </p:nvSpPr>
          <p:spPr bwMode="auto">
            <a:xfrm>
              <a:off x="4320" y="2112"/>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 name="Oval 29"/>
            <p:cNvSpPr>
              <a:spLocks noChangeArrowheads="1"/>
            </p:cNvSpPr>
            <p:nvPr/>
          </p:nvSpPr>
          <p:spPr bwMode="auto">
            <a:xfrm>
              <a:off x="4800" y="2112"/>
              <a:ext cx="144" cy="144"/>
            </a:xfrm>
            <a:prstGeom prst="ellipse">
              <a:avLst/>
            </a:prstGeom>
            <a:gradFill rotWithShape="0">
              <a:gsLst>
                <a:gs pos="0">
                  <a:schemeClr val="folHlink"/>
                </a:gs>
                <a:gs pos="100000">
                  <a:schemeClr val="bg1"/>
                </a:gs>
              </a:gsLst>
              <a:lin ang="5400000" scaled="1"/>
            </a:gradFill>
            <a:ln w="9525">
              <a:solidFill>
                <a:schemeClr val="tx1"/>
              </a:solidFill>
              <a:round/>
              <a:headEnd/>
              <a:tailEnd/>
            </a:ln>
          </p:spPr>
          <p:txBody>
            <a:bodyPr wrap="none" anchor="ctr"/>
            <a:lstStyle/>
            <a:p>
              <a:endParaRPr lang="en-US"/>
            </a:p>
          </p:txBody>
        </p:sp>
        <p:sp>
          <p:nvSpPr>
            <p:cNvPr id="30" name="Line 30"/>
            <p:cNvSpPr>
              <a:spLocks noChangeShapeType="1"/>
            </p:cNvSpPr>
            <p:nvPr/>
          </p:nvSpPr>
          <p:spPr bwMode="auto">
            <a:xfrm>
              <a:off x="4896" y="2112"/>
              <a:ext cx="144"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 name="Oval 31"/>
            <p:cNvSpPr>
              <a:spLocks noChangeArrowheads="1"/>
            </p:cNvSpPr>
            <p:nvPr/>
          </p:nvSpPr>
          <p:spPr bwMode="auto">
            <a:xfrm>
              <a:off x="1536" y="2112"/>
              <a:ext cx="96" cy="96"/>
            </a:xfrm>
            <a:prstGeom prst="ellipse">
              <a:avLst/>
            </a:prstGeom>
            <a:gradFill rotWithShape="0">
              <a:gsLst>
                <a:gs pos="0">
                  <a:schemeClr val="tx1"/>
                </a:gs>
                <a:gs pos="100000">
                  <a:srgbClr val="FFFFFF"/>
                </a:gs>
              </a:gsLst>
              <a:path path="shape">
                <a:fillToRect l="50000" t="50000" r="50000" b="50000"/>
              </a:path>
            </a:gradFill>
            <a:ln w="9525">
              <a:solidFill>
                <a:schemeClr val="tx1"/>
              </a:solidFill>
              <a:round/>
              <a:headEnd/>
              <a:tailEnd/>
            </a:ln>
          </p:spPr>
          <p:txBody>
            <a:bodyPr wrap="none" anchor="ctr"/>
            <a:lstStyle/>
            <a:p>
              <a:endParaRPr lang="en-US"/>
            </a:p>
          </p:txBody>
        </p:sp>
        <p:sp>
          <p:nvSpPr>
            <p:cNvPr id="32" name="Oval 32"/>
            <p:cNvSpPr>
              <a:spLocks noChangeArrowheads="1"/>
            </p:cNvSpPr>
            <p:nvPr/>
          </p:nvSpPr>
          <p:spPr bwMode="auto">
            <a:xfrm>
              <a:off x="2448" y="2112"/>
              <a:ext cx="96" cy="96"/>
            </a:xfrm>
            <a:prstGeom prst="ellipse">
              <a:avLst/>
            </a:prstGeom>
            <a:gradFill rotWithShape="0">
              <a:gsLst>
                <a:gs pos="0">
                  <a:schemeClr val="tx1"/>
                </a:gs>
                <a:gs pos="100000">
                  <a:srgbClr val="FFFFFF"/>
                </a:gs>
              </a:gsLst>
              <a:path path="shape">
                <a:fillToRect l="50000" t="50000" r="50000" b="50000"/>
              </a:path>
            </a:gradFill>
            <a:ln w="9525">
              <a:solidFill>
                <a:schemeClr val="tx1"/>
              </a:solidFill>
              <a:round/>
              <a:headEnd/>
              <a:tailEnd/>
            </a:ln>
          </p:spPr>
          <p:txBody>
            <a:bodyPr wrap="none" anchor="ctr"/>
            <a:lstStyle/>
            <a:p>
              <a:endParaRPr lang="en-US"/>
            </a:p>
          </p:txBody>
        </p:sp>
        <p:sp>
          <p:nvSpPr>
            <p:cNvPr id="33" name="Oval 33"/>
            <p:cNvSpPr>
              <a:spLocks noChangeArrowheads="1"/>
            </p:cNvSpPr>
            <p:nvPr/>
          </p:nvSpPr>
          <p:spPr bwMode="auto">
            <a:xfrm>
              <a:off x="3360" y="2112"/>
              <a:ext cx="96" cy="96"/>
            </a:xfrm>
            <a:prstGeom prst="ellipse">
              <a:avLst/>
            </a:prstGeom>
            <a:gradFill rotWithShape="0">
              <a:gsLst>
                <a:gs pos="0">
                  <a:schemeClr val="tx1"/>
                </a:gs>
                <a:gs pos="100000">
                  <a:srgbClr val="FFFFFF"/>
                </a:gs>
              </a:gsLst>
              <a:path path="shape">
                <a:fillToRect l="50000" t="50000" r="50000" b="50000"/>
              </a:path>
            </a:gradFill>
            <a:ln w="9525">
              <a:solidFill>
                <a:schemeClr val="tx1"/>
              </a:solidFill>
              <a:round/>
              <a:headEnd/>
              <a:tailEnd/>
            </a:ln>
          </p:spPr>
          <p:txBody>
            <a:bodyPr wrap="none" anchor="ctr"/>
            <a:lstStyle/>
            <a:p>
              <a:endParaRPr lang="en-US"/>
            </a:p>
          </p:txBody>
        </p:sp>
        <p:sp>
          <p:nvSpPr>
            <p:cNvPr id="34" name="Oval 34"/>
            <p:cNvSpPr>
              <a:spLocks noChangeArrowheads="1"/>
            </p:cNvSpPr>
            <p:nvPr/>
          </p:nvSpPr>
          <p:spPr bwMode="auto">
            <a:xfrm>
              <a:off x="4416" y="2112"/>
              <a:ext cx="96" cy="96"/>
            </a:xfrm>
            <a:prstGeom prst="ellipse">
              <a:avLst/>
            </a:prstGeom>
            <a:gradFill rotWithShape="0">
              <a:gsLst>
                <a:gs pos="0">
                  <a:schemeClr val="tx1"/>
                </a:gs>
                <a:gs pos="100000">
                  <a:srgbClr val="FFFFFF"/>
                </a:gs>
              </a:gsLst>
              <a:path path="shape">
                <a:fillToRect l="50000" t="50000" r="50000" b="50000"/>
              </a:path>
            </a:gradFill>
            <a:ln w="9525">
              <a:solidFill>
                <a:schemeClr val="tx1"/>
              </a:solidFill>
              <a:round/>
              <a:headEnd/>
              <a:tailEnd/>
            </a:ln>
          </p:spPr>
          <p:txBody>
            <a:bodyPr wrap="none" anchor="ctr"/>
            <a:lstStyle/>
            <a:p>
              <a:endParaRPr lang="en-US"/>
            </a:p>
          </p:txBody>
        </p:sp>
        <p:sp>
          <p:nvSpPr>
            <p:cNvPr id="35" name="Oval 35"/>
            <p:cNvSpPr>
              <a:spLocks noChangeArrowheads="1"/>
            </p:cNvSpPr>
            <p:nvPr/>
          </p:nvSpPr>
          <p:spPr bwMode="auto">
            <a:xfrm>
              <a:off x="4608" y="1968"/>
              <a:ext cx="96" cy="96"/>
            </a:xfrm>
            <a:prstGeom prst="ellipse">
              <a:avLst/>
            </a:prstGeom>
            <a:gradFill rotWithShape="0">
              <a:gsLst>
                <a:gs pos="0">
                  <a:schemeClr val="tx1"/>
                </a:gs>
                <a:gs pos="100000">
                  <a:srgbClr val="FFFFFF"/>
                </a:gs>
              </a:gsLst>
              <a:path path="rect">
                <a:fillToRect r="100000" b="100000"/>
              </a:path>
            </a:gradFill>
            <a:ln w="9525">
              <a:solidFill>
                <a:schemeClr val="tx1"/>
              </a:solidFill>
              <a:round/>
              <a:headEnd/>
              <a:tailEnd/>
            </a:ln>
          </p:spPr>
          <p:txBody>
            <a:bodyPr wrap="none" anchor="ctr"/>
            <a:lstStyle/>
            <a:p>
              <a:endParaRPr lang="en-US"/>
            </a:p>
          </p:txBody>
        </p:sp>
        <p:sp>
          <p:nvSpPr>
            <p:cNvPr id="36" name="Oval 36"/>
            <p:cNvSpPr>
              <a:spLocks noChangeArrowheads="1"/>
            </p:cNvSpPr>
            <p:nvPr/>
          </p:nvSpPr>
          <p:spPr bwMode="auto">
            <a:xfrm>
              <a:off x="4240" y="1976"/>
              <a:ext cx="96" cy="96"/>
            </a:xfrm>
            <a:prstGeom prst="ellipse">
              <a:avLst/>
            </a:prstGeom>
            <a:gradFill rotWithShape="0">
              <a:gsLst>
                <a:gs pos="0">
                  <a:schemeClr val="tx1"/>
                </a:gs>
                <a:gs pos="100000">
                  <a:srgbClr val="FFFFFF"/>
                </a:gs>
              </a:gsLst>
              <a:path path="rect">
                <a:fillToRect r="100000" b="100000"/>
              </a:path>
            </a:gradFill>
            <a:ln w="9525">
              <a:solidFill>
                <a:schemeClr val="tx1"/>
              </a:solidFill>
              <a:round/>
              <a:headEnd/>
              <a:tailEnd/>
            </a:ln>
          </p:spPr>
          <p:txBody>
            <a:bodyPr wrap="none" anchor="ctr"/>
            <a:lstStyle/>
            <a:p>
              <a:endParaRPr lang="en-US"/>
            </a:p>
          </p:txBody>
        </p:sp>
        <p:sp>
          <p:nvSpPr>
            <p:cNvPr id="37" name="Oval 37"/>
            <p:cNvSpPr>
              <a:spLocks noChangeArrowheads="1"/>
            </p:cNvSpPr>
            <p:nvPr/>
          </p:nvSpPr>
          <p:spPr bwMode="auto">
            <a:xfrm>
              <a:off x="3912" y="1968"/>
              <a:ext cx="96" cy="96"/>
            </a:xfrm>
            <a:prstGeom prst="ellipse">
              <a:avLst/>
            </a:prstGeom>
            <a:gradFill rotWithShape="0">
              <a:gsLst>
                <a:gs pos="0">
                  <a:schemeClr val="tx1"/>
                </a:gs>
                <a:gs pos="100000">
                  <a:srgbClr val="FFFFFF"/>
                </a:gs>
              </a:gsLst>
              <a:path path="rect">
                <a:fillToRect r="100000" b="100000"/>
              </a:path>
            </a:gradFill>
            <a:ln w="9525">
              <a:solidFill>
                <a:schemeClr val="tx1"/>
              </a:solidFill>
              <a:round/>
              <a:headEnd/>
              <a:tailEnd/>
            </a:ln>
          </p:spPr>
          <p:txBody>
            <a:bodyPr wrap="none" anchor="ctr"/>
            <a:lstStyle/>
            <a:p>
              <a:endParaRPr lang="en-US"/>
            </a:p>
          </p:txBody>
        </p:sp>
        <p:sp>
          <p:nvSpPr>
            <p:cNvPr id="38" name="Oval 38"/>
            <p:cNvSpPr>
              <a:spLocks noChangeArrowheads="1"/>
            </p:cNvSpPr>
            <p:nvPr/>
          </p:nvSpPr>
          <p:spPr bwMode="auto">
            <a:xfrm>
              <a:off x="3496" y="1976"/>
              <a:ext cx="96" cy="96"/>
            </a:xfrm>
            <a:prstGeom prst="ellipse">
              <a:avLst/>
            </a:prstGeom>
            <a:gradFill rotWithShape="0">
              <a:gsLst>
                <a:gs pos="0">
                  <a:schemeClr val="tx1"/>
                </a:gs>
                <a:gs pos="100000">
                  <a:srgbClr val="FFFFFF"/>
                </a:gs>
              </a:gsLst>
              <a:path path="rect">
                <a:fillToRect r="100000" b="100000"/>
              </a:path>
            </a:gradFill>
            <a:ln w="9525">
              <a:solidFill>
                <a:schemeClr val="tx1"/>
              </a:solidFill>
              <a:round/>
              <a:headEnd/>
              <a:tailEnd/>
            </a:ln>
          </p:spPr>
          <p:txBody>
            <a:bodyPr wrap="none" anchor="ctr"/>
            <a:lstStyle/>
            <a:p>
              <a:endParaRPr lang="en-US"/>
            </a:p>
          </p:txBody>
        </p:sp>
        <p:sp>
          <p:nvSpPr>
            <p:cNvPr id="39" name="Oval 39"/>
            <p:cNvSpPr>
              <a:spLocks noChangeArrowheads="1"/>
            </p:cNvSpPr>
            <p:nvPr/>
          </p:nvSpPr>
          <p:spPr bwMode="auto">
            <a:xfrm>
              <a:off x="3168" y="1968"/>
              <a:ext cx="96" cy="96"/>
            </a:xfrm>
            <a:prstGeom prst="ellipse">
              <a:avLst/>
            </a:prstGeom>
            <a:gradFill rotWithShape="0">
              <a:gsLst>
                <a:gs pos="0">
                  <a:schemeClr val="tx1"/>
                </a:gs>
                <a:gs pos="100000">
                  <a:srgbClr val="FFFFFF"/>
                </a:gs>
              </a:gsLst>
              <a:path path="rect">
                <a:fillToRect r="100000" b="100000"/>
              </a:path>
            </a:gradFill>
            <a:ln w="9525">
              <a:solidFill>
                <a:schemeClr val="tx1"/>
              </a:solidFill>
              <a:round/>
              <a:headEnd/>
              <a:tailEnd/>
            </a:ln>
          </p:spPr>
          <p:txBody>
            <a:bodyPr wrap="none" anchor="ctr"/>
            <a:lstStyle/>
            <a:p>
              <a:endParaRPr lang="en-US"/>
            </a:p>
          </p:txBody>
        </p:sp>
        <p:sp>
          <p:nvSpPr>
            <p:cNvPr id="40" name="Oval 40"/>
            <p:cNvSpPr>
              <a:spLocks noChangeArrowheads="1"/>
            </p:cNvSpPr>
            <p:nvPr/>
          </p:nvSpPr>
          <p:spPr bwMode="auto">
            <a:xfrm>
              <a:off x="2152" y="1976"/>
              <a:ext cx="96" cy="96"/>
            </a:xfrm>
            <a:prstGeom prst="ellipse">
              <a:avLst/>
            </a:prstGeom>
            <a:gradFill rotWithShape="0">
              <a:gsLst>
                <a:gs pos="0">
                  <a:schemeClr val="tx1"/>
                </a:gs>
                <a:gs pos="100000">
                  <a:srgbClr val="FFFFFF"/>
                </a:gs>
              </a:gsLst>
              <a:path path="rect">
                <a:fillToRect r="100000" b="100000"/>
              </a:path>
            </a:gradFill>
            <a:ln w="9525">
              <a:solidFill>
                <a:schemeClr val="tx1"/>
              </a:solidFill>
              <a:round/>
              <a:headEnd/>
              <a:tailEnd/>
            </a:ln>
          </p:spPr>
          <p:txBody>
            <a:bodyPr wrap="none" anchor="ctr"/>
            <a:lstStyle/>
            <a:p>
              <a:endParaRPr lang="en-US"/>
            </a:p>
          </p:txBody>
        </p:sp>
        <p:sp>
          <p:nvSpPr>
            <p:cNvPr id="41" name="Oval 41"/>
            <p:cNvSpPr>
              <a:spLocks noChangeArrowheads="1"/>
            </p:cNvSpPr>
            <p:nvPr/>
          </p:nvSpPr>
          <p:spPr bwMode="auto">
            <a:xfrm>
              <a:off x="1824" y="1968"/>
              <a:ext cx="96" cy="96"/>
            </a:xfrm>
            <a:prstGeom prst="ellipse">
              <a:avLst/>
            </a:prstGeom>
            <a:gradFill rotWithShape="0">
              <a:gsLst>
                <a:gs pos="0">
                  <a:schemeClr val="tx1"/>
                </a:gs>
                <a:gs pos="100000">
                  <a:srgbClr val="FFFFFF"/>
                </a:gs>
              </a:gsLst>
              <a:path path="rect">
                <a:fillToRect r="100000" b="100000"/>
              </a:path>
            </a:gradFill>
            <a:ln w="9525">
              <a:solidFill>
                <a:schemeClr val="tx1"/>
              </a:solidFill>
              <a:round/>
              <a:headEnd/>
              <a:tailEnd/>
            </a:ln>
          </p:spPr>
          <p:txBody>
            <a:bodyPr wrap="none" anchor="ctr"/>
            <a:lstStyle/>
            <a:p>
              <a:endParaRPr lang="en-US"/>
            </a:p>
          </p:txBody>
        </p:sp>
        <p:sp>
          <p:nvSpPr>
            <p:cNvPr id="42" name="Oval 42"/>
            <p:cNvSpPr>
              <a:spLocks noChangeArrowheads="1"/>
            </p:cNvSpPr>
            <p:nvPr/>
          </p:nvSpPr>
          <p:spPr bwMode="auto">
            <a:xfrm>
              <a:off x="2784" y="1976"/>
              <a:ext cx="96" cy="96"/>
            </a:xfrm>
            <a:prstGeom prst="ellipse">
              <a:avLst/>
            </a:prstGeom>
            <a:gradFill rotWithShape="0">
              <a:gsLst>
                <a:gs pos="0">
                  <a:schemeClr val="tx1"/>
                </a:gs>
                <a:gs pos="100000">
                  <a:srgbClr val="FFFFFF"/>
                </a:gs>
              </a:gsLst>
              <a:path path="rect">
                <a:fillToRect r="100000" b="100000"/>
              </a:path>
            </a:gradFill>
            <a:ln w="9525">
              <a:solidFill>
                <a:schemeClr val="tx1"/>
              </a:solidFill>
              <a:round/>
              <a:headEnd/>
              <a:tailEnd/>
            </a:ln>
          </p:spPr>
          <p:txBody>
            <a:bodyPr wrap="none" anchor="ctr"/>
            <a:lstStyle/>
            <a:p>
              <a:endParaRPr lang="en-US"/>
            </a:p>
          </p:txBody>
        </p:sp>
        <p:sp>
          <p:nvSpPr>
            <p:cNvPr id="43" name="Oval 43"/>
            <p:cNvSpPr>
              <a:spLocks noChangeArrowheads="1"/>
            </p:cNvSpPr>
            <p:nvPr/>
          </p:nvSpPr>
          <p:spPr bwMode="auto">
            <a:xfrm>
              <a:off x="2456" y="1968"/>
              <a:ext cx="96" cy="96"/>
            </a:xfrm>
            <a:prstGeom prst="ellipse">
              <a:avLst/>
            </a:prstGeom>
            <a:gradFill rotWithShape="0">
              <a:gsLst>
                <a:gs pos="0">
                  <a:schemeClr val="tx1"/>
                </a:gs>
                <a:gs pos="100000">
                  <a:srgbClr val="FFFFFF"/>
                </a:gs>
              </a:gsLst>
              <a:path path="rect">
                <a:fillToRect r="100000" b="100000"/>
              </a:path>
            </a:gradFill>
            <a:ln w="9525">
              <a:solidFill>
                <a:schemeClr val="tx1"/>
              </a:solidFill>
              <a:round/>
              <a:headEnd/>
              <a:tailEnd/>
            </a:ln>
          </p:spPr>
          <p:txBody>
            <a:bodyPr wrap="none" anchor="ctr"/>
            <a:lstStyle/>
            <a:p>
              <a:endParaRPr lang="en-US"/>
            </a:p>
          </p:txBody>
        </p:sp>
        <p:sp>
          <p:nvSpPr>
            <p:cNvPr id="44" name="Oval 44"/>
            <p:cNvSpPr>
              <a:spLocks noChangeArrowheads="1"/>
            </p:cNvSpPr>
            <p:nvPr/>
          </p:nvSpPr>
          <p:spPr bwMode="auto">
            <a:xfrm>
              <a:off x="1056" y="1968"/>
              <a:ext cx="96" cy="96"/>
            </a:xfrm>
            <a:prstGeom prst="ellipse">
              <a:avLst/>
            </a:prstGeom>
            <a:gradFill rotWithShape="0">
              <a:gsLst>
                <a:gs pos="0">
                  <a:schemeClr val="tx1"/>
                </a:gs>
                <a:gs pos="100000">
                  <a:srgbClr val="FFFFFF"/>
                </a:gs>
              </a:gsLst>
              <a:path path="rect">
                <a:fillToRect r="100000" b="100000"/>
              </a:path>
            </a:gradFill>
            <a:ln w="9525">
              <a:solidFill>
                <a:schemeClr val="tx1"/>
              </a:solidFill>
              <a:round/>
              <a:headEnd/>
              <a:tailEnd/>
            </a:ln>
          </p:spPr>
          <p:txBody>
            <a:bodyPr wrap="none" anchor="ctr"/>
            <a:lstStyle/>
            <a:p>
              <a:endParaRPr lang="en-US"/>
            </a:p>
          </p:txBody>
        </p:sp>
        <p:sp>
          <p:nvSpPr>
            <p:cNvPr id="45" name="Oval 45"/>
            <p:cNvSpPr>
              <a:spLocks noChangeArrowheads="1"/>
            </p:cNvSpPr>
            <p:nvPr/>
          </p:nvSpPr>
          <p:spPr bwMode="auto">
            <a:xfrm>
              <a:off x="1200" y="1968"/>
              <a:ext cx="96" cy="96"/>
            </a:xfrm>
            <a:prstGeom prst="ellipse">
              <a:avLst/>
            </a:prstGeom>
            <a:gradFill rotWithShape="0">
              <a:gsLst>
                <a:gs pos="0">
                  <a:schemeClr val="tx1"/>
                </a:gs>
                <a:gs pos="100000">
                  <a:srgbClr val="FFFFFF"/>
                </a:gs>
              </a:gsLst>
              <a:path path="rect">
                <a:fillToRect r="100000" b="100000"/>
              </a:path>
            </a:gradFill>
            <a:ln w="9525">
              <a:solidFill>
                <a:schemeClr val="tx1"/>
              </a:solidFill>
              <a:round/>
              <a:headEnd/>
              <a:tailEnd/>
            </a:ln>
          </p:spPr>
          <p:txBody>
            <a:bodyPr wrap="none" anchor="ctr"/>
            <a:lstStyle/>
            <a:p>
              <a:endParaRPr lang="en-US"/>
            </a:p>
          </p:txBody>
        </p:sp>
        <p:sp>
          <p:nvSpPr>
            <p:cNvPr id="46" name="Oval 46"/>
            <p:cNvSpPr>
              <a:spLocks noChangeArrowheads="1"/>
            </p:cNvSpPr>
            <p:nvPr/>
          </p:nvSpPr>
          <p:spPr bwMode="auto">
            <a:xfrm>
              <a:off x="1344" y="1968"/>
              <a:ext cx="96" cy="96"/>
            </a:xfrm>
            <a:prstGeom prst="ellipse">
              <a:avLst/>
            </a:prstGeom>
            <a:gradFill rotWithShape="0">
              <a:gsLst>
                <a:gs pos="0">
                  <a:schemeClr val="tx1"/>
                </a:gs>
                <a:gs pos="100000">
                  <a:srgbClr val="FFFFFF"/>
                </a:gs>
              </a:gsLst>
              <a:path path="rect">
                <a:fillToRect r="100000" b="100000"/>
              </a:path>
            </a:gradFill>
            <a:ln w="9525">
              <a:solidFill>
                <a:schemeClr val="tx1"/>
              </a:solidFill>
              <a:round/>
              <a:headEnd/>
              <a:tailEnd/>
            </a:ln>
          </p:spPr>
          <p:txBody>
            <a:bodyPr wrap="none" anchor="ctr"/>
            <a:lstStyle/>
            <a:p>
              <a:endParaRPr lang="en-US"/>
            </a:p>
          </p:txBody>
        </p:sp>
        <p:sp>
          <p:nvSpPr>
            <p:cNvPr id="47" name="Oval 47"/>
            <p:cNvSpPr>
              <a:spLocks noChangeArrowheads="1"/>
            </p:cNvSpPr>
            <p:nvPr/>
          </p:nvSpPr>
          <p:spPr bwMode="auto">
            <a:xfrm>
              <a:off x="1488" y="1968"/>
              <a:ext cx="96" cy="96"/>
            </a:xfrm>
            <a:prstGeom prst="ellipse">
              <a:avLst/>
            </a:prstGeom>
            <a:gradFill rotWithShape="0">
              <a:gsLst>
                <a:gs pos="0">
                  <a:schemeClr val="tx1"/>
                </a:gs>
                <a:gs pos="100000">
                  <a:srgbClr val="FFFFFF"/>
                </a:gs>
              </a:gsLst>
              <a:path path="rect">
                <a:fillToRect r="100000" b="100000"/>
              </a:path>
            </a:gradFill>
            <a:ln w="9525">
              <a:solidFill>
                <a:schemeClr val="tx1"/>
              </a:solidFill>
              <a:round/>
              <a:headEnd/>
              <a:tailEnd/>
            </a:ln>
          </p:spPr>
          <p:txBody>
            <a:bodyPr wrap="none" anchor="ctr"/>
            <a:lstStyle/>
            <a:p>
              <a:endParaRPr lang="en-US"/>
            </a:p>
          </p:txBody>
        </p:sp>
        <p:grpSp>
          <p:nvGrpSpPr>
            <p:cNvPr id="48" name="Group 48"/>
            <p:cNvGrpSpPr>
              <a:grpSpLocks/>
            </p:cNvGrpSpPr>
            <p:nvPr/>
          </p:nvGrpSpPr>
          <p:grpSpPr bwMode="auto">
            <a:xfrm>
              <a:off x="480" y="960"/>
              <a:ext cx="1152" cy="864"/>
              <a:chOff x="480" y="960"/>
              <a:chExt cx="1152" cy="864"/>
            </a:xfrm>
          </p:grpSpPr>
          <p:sp>
            <p:nvSpPr>
              <p:cNvPr id="159" name="Line 49"/>
              <p:cNvSpPr>
                <a:spLocks noChangeShapeType="1"/>
              </p:cNvSpPr>
              <p:nvPr/>
            </p:nvSpPr>
            <p:spPr bwMode="auto">
              <a:xfrm>
                <a:off x="480" y="1152"/>
                <a:ext cx="48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0" name="Line 50"/>
              <p:cNvSpPr>
                <a:spLocks noChangeShapeType="1"/>
              </p:cNvSpPr>
              <p:nvPr/>
            </p:nvSpPr>
            <p:spPr bwMode="auto">
              <a:xfrm>
                <a:off x="960" y="1824"/>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1" name="Line 51"/>
              <p:cNvSpPr>
                <a:spLocks noChangeShapeType="1"/>
              </p:cNvSpPr>
              <p:nvPr/>
            </p:nvSpPr>
            <p:spPr bwMode="auto">
              <a:xfrm flipH="1">
                <a:off x="1056" y="960"/>
                <a:ext cx="33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2" name="Line 52"/>
              <p:cNvSpPr>
                <a:spLocks noChangeShapeType="1"/>
              </p:cNvSpPr>
              <p:nvPr/>
            </p:nvSpPr>
            <p:spPr bwMode="auto">
              <a:xfrm>
                <a:off x="1056" y="163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49" name="Arc 53"/>
            <p:cNvSpPr>
              <a:spLocks/>
            </p:cNvSpPr>
            <p:nvPr/>
          </p:nvSpPr>
          <p:spPr bwMode="auto">
            <a:xfrm>
              <a:off x="3360" y="912"/>
              <a:ext cx="288" cy="192"/>
            </a:xfrm>
            <a:custGeom>
              <a:avLst/>
              <a:gdLst>
                <a:gd name="T0" fmla="*/ 0 w 21600"/>
                <a:gd name="T1" fmla="*/ 0 h 21600"/>
                <a:gd name="T2" fmla="*/ 4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 name="Arc 54"/>
            <p:cNvSpPr>
              <a:spLocks/>
            </p:cNvSpPr>
            <p:nvPr/>
          </p:nvSpPr>
          <p:spPr bwMode="auto">
            <a:xfrm>
              <a:off x="3456" y="912"/>
              <a:ext cx="288" cy="192"/>
            </a:xfrm>
            <a:custGeom>
              <a:avLst/>
              <a:gdLst>
                <a:gd name="T0" fmla="*/ 0 w 21600"/>
                <a:gd name="T1" fmla="*/ 0 h 21600"/>
                <a:gd name="T2" fmla="*/ 4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 name="Arc 55"/>
            <p:cNvSpPr>
              <a:spLocks/>
            </p:cNvSpPr>
            <p:nvPr/>
          </p:nvSpPr>
          <p:spPr bwMode="auto">
            <a:xfrm rot="263305">
              <a:off x="3312" y="912"/>
              <a:ext cx="288" cy="235"/>
            </a:xfrm>
            <a:custGeom>
              <a:avLst/>
              <a:gdLst>
                <a:gd name="T0" fmla="*/ 0 w 21600"/>
                <a:gd name="T1" fmla="*/ 0 h 26448"/>
                <a:gd name="T2" fmla="*/ 4 w 21600"/>
                <a:gd name="T3" fmla="*/ 2 h 26448"/>
                <a:gd name="T4" fmla="*/ 0 w 21600"/>
                <a:gd name="T5" fmla="*/ 2 h 26448"/>
                <a:gd name="T6" fmla="*/ 0 60000 65536"/>
                <a:gd name="T7" fmla="*/ 0 60000 65536"/>
                <a:gd name="T8" fmla="*/ 0 60000 65536"/>
                <a:gd name="T9" fmla="*/ 0 w 21600"/>
                <a:gd name="T10" fmla="*/ 0 h 26448"/>
                <a:gd name="T11" fmla="*/ 21600 w 21600"/>
                <a:gd name="T12" fmla="*/ 26448 h 26448"/>
              </a:gdLst>
              <a:ahLst/>
              <a:cxnLst>
                <a:cxn ang="T6">
                  <a:pos x="T0" y="T1"/>
                </a:cxn>
                <a:cxn ang="T7">
                  <a:pos x="T2" y="T3"/>
                </a:cxn>
                <a:cxn ang="T8">
                  <a:pos x="T4" y="T5"/>
                </a:cxn>
              </a:cxnLst>
              <a:rect l="T9" t="T10" r="T11" b="T12"/>
              <a:pathLst>
                <a:path w="21600" h="26448" fill="none" extrusionOk="0">
                  <a:moveTo>
                    <a:pt x="-1" y="0"/>
                  </a:moveTo>
                  <a:cubicBezTo>
                    <a:pt x="11929" y="0"/>
                    <a:pt x="21600" y="9670"/>
                    <a:pt x="21600" y="21600"/>
                  </a:cubicBezTo>
                  <a:cubicBezTo>
                    <a:pt x="21600" y="23231"/>
                    <a:pt x="21415" y="24857"/>
                    <a:pt x="21048" y="26447"/>
                  </a:cubicBezTo>
                </a:path>
                <a:path w="21600" h="26448" stroke="0" extrusionOk="0">
                  <a:moveTo>
                    <a:pt x="-1" y="0"/>
                  </a:moveTo>
                  <a:cubicBezTo>
                    <a:pt x="11929" y="0"/>
                    <a:pt x="21600" y="9670"/>
                    <a:pt x="21600" y="21600"/>
                  </a:cubicBezTo>
                  <a:cubicBezTo>
                    <a:pt x="21600" y="23231"/>
                    <a:pt x="21415" y="24857"/>
                    <a:pt x="21048" y="26447"/>
                  </a:cubicBezTo>
                  <a:lnTo>
                    <a:pt x="0" y="21600"/>
                  </a:lnTo>
                  <a:close/>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 name="Line 56"/>
            <p:cNvSpPr>
              <a:spLocks noChangeShapeType="1"/>
            </p:cNvSpPr>
            <p:nvPr/>
          </p:nvSpPr>
          <p:spPr bwMode="auto">
            <a:xfrm>
              <a:off x="3408" y="720"/>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 name="Line 57"/>
            <p:cNvSpPr>
              <a:spLocks noChangeShapeType="1"/>
            </p:cNvSpPr>
            <p:nvPr/>
          </p:nvSpPr>
          <p:spPr bwMode="auto">
            <a:xfrm>
              <a:off x="3888" y="720"/>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4" name="Line 58"/>
            <p:cNvSpPr>
              <a:spLocks noChangeShapeType="1"/>
            </p:cNvSpPr>
            <p:nvPr/>
          </p:nvSpPr>
          <p:spPr bwMode="auto">
            <a:xfrm>
              <a:off x="3456" y="1152"/>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55" name="Group 59"/>
            <p:cNvGrpSpPr>
              <a:grpSpLocks/>
            </p:cNvGrpSpPr>
            <p:nvPr/>
          </p:nvGrpSpPr>
          <p:grpSpPr bwMode="auto">
            <a:xfrm>
              <a:off x="3552" y="1152"/>
              <a:ext cx="240" cy="48"/>
              <a:chOff x="1920" y="2976"/>
              <a:chExt cx="336" cy="96"/>
            </a:xfrm>
          </p:grpSpPr>
          <p:sp>
            <p:nvSpPr>
              <p:cNvPr id="156" name="Line 60"/>
              <p:cNvSpPr>
                <a:spLocks noChangeShapeType="1"/>
              </p:cNvSpPr>
              <p:nvPr/>
            </p:nvSpPr>
            <p:spPr bwMode="auto">
              <a:xfrm flipV="1">
                <a:off x="2160" y="29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7" name="Line 61"/>
              <p:cNvSpPr>
                <a:spLocks noChangeShapeType="1"/>
              </p:cNvSpPr>
              <p:nvPr/>
            </p:nvSpPr>
            <p:spPr bwMode="auto">
              <a:xfrm flipH="1" flipV="1">
                <a:off x="1920" y="29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8" name="Line 62"/>
              <p:cNvSpPr>
                <a:spLocks noChangeShapeType="1"/>
              </p:cNvSpPr>
              <p:nvPr/>
            </p:nvSpPr>
            <p:spPr bwMode="auto">
              <a:xfrm>
                <a:off x="2016" y="307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56" name="Line 63"/>
            <p:cNvSpPr>
              <a:spLocks noChangeShapeType="1"/>
            </p:cNvSpPr>
            <p:nvPr/>
          </p:nvSpPr>
          <p:spPr bwMode="auto">
            <a:xfrm>
              <a:off x="3592" y="124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 name="Line 64"/>
            <p:cNvSpPr>
              <a:spLocks noChangeShapeType="1"/>
            </p:cNvSpPr>
            <p:nvPr/>
          </p:nvSpPr>
          <p:spPr bwMode="auto">
            <a:xfrm>
              <a:off x="3880" y="2352"/>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 name="Line 65"/>
            <p:cNvSpPr>
              <a:spLocks noChangeShapeType="1"/>
            </p:cNvSpPr>
            <p:nvPr/>
          </p:nvSpPr>
          <p:spPr bwMode="auto">
            <a:xfrm>
              <a:off x="4224" y="2352"/>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 name="Line 66"/>
            <p:cNvSpPr>
              <a:spLocks noChangeShapeType="1"/>
            </p:cNvSpPr>
            <p:nvPr/>
          </p:nvSpPr>
          <p:spPr bwMode="auto">
            <a:xfrm>
              <a:off x="3888" y="326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 name="Line 67"/>
            <p:cNvSpPr>
              <a:spLocks noChangeShapeType="1"/>
            </p:cNvSpPr>
            <p:nvPr/>
          </p:nvSpPr>
          <p:spPr bwMode="auto">
            <a:xfrm>
              <a:off x="4224" y="235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 name="Line 68"/>
            <p:cNvSpPr>
              <a:spLocks noChangeShapeType="1"/>
            </p:cNvSpPr>
            <p:nvPr/>
          </p:nvSpPr>
          <p:spPr bwMode="auto">
            <a:xfrm>
              <a:off x="3744" y="235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2" name="Line 69"/>
            <p:cNvSpPr>
              <a:spLocks noChangeShapeType="1"/>
            </p:cNvSpPr>
            <p:nvPr/>
          </p:nvSpPr>
          <p:spPr bwMode="auto">
            <a:xfrm flipH="1">
              <a:off x="3792" y="240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3" name="Line 70"/>
            <p:cNvSpPr>
              <a:spLocks noChangeShapeType="1"/>
            </p:cNvSpPr>
            <p:nvPr/>
          </p:nvSpPr>
          <p:spPr bwMode="auto">
            <a:xfrm flipH="1">
              <a:off x="3792" y="244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 name="Line 71"/>
            <p:cNvSpPr>
              <a:spLocks noChangeShapeType="1"/>
            </p:cNvSpPr>
            <p:nvPr/>
          </p:nvSpPr>
          <p:spPr bwMode="auto">
            <a:xfrm flipH="1">
              <a:off x="3792" y="249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5" name="Line 72"/>
            <p:cNvSpPr>
              <a:spLocks noChangeShapeType="1"/>
            </p:cNvSpPr>
            <p:nvPr/>
          </p:nvSpPr>
          <p:spPr bwMode="auto">
            <a:xfrm flipH="1">
              <a:off x="3792" y="254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6" name="Line 73"/>
            <p:cNvSpPr>
              <a:spLocks noChangeShapeType="1"/>
            </p:cNvSpPr>
            <p:nvPr/>
          </p:nvSpPr>
          <p:spPr bwMode="auto">
            <a:xfrm flipH="1">
              <a:off x="3792" y="259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 name="Line 74"/>
            <p:cNvSpPr>
              <a:spLocks noChangeShapeType="1"/>
            </p:cNvSpPr>
            <p:nvPr/>
          </p:nvSpPr>
          <p:spPr bwMode="auto">
            <a:xfrm flipH="1">
              <a:off x="3792" y="264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8" name="Line 75"/>
            <p:cNvSpPr>
              <a:spLocks noChangeShapeType="1"/>
            </p:cNvSpPr>
            <p:nvPr/>
          </p:nvSpPr>
          <p:spPr bwMode="auto">
            <a:xfrm flipH="1">
              <a:off x="3792" y="268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 name="Line 76"/>
            <p:cNvSpPr>
              <a:spLocks noChangeShapeType="1"/>
            </p:cNvSpPr>
            <p:nvPr/>
          </p:nvSpPr>
          <p:spPr bwMode="auto">
            <a:xfrm flipH="1">
              <a:off x="3792" y="273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 name="Line 77"/>
            <p:cNvSpPr>
              <a:spLocks noChangeShapeType="1"/>
            </p:cNvSpPr>
            <p:nvPr/>
          </p:nvSpPr>
          <p:spPr bwMode="auto">
            <a:xfrm flipH="1">
              <a:off x="3792" y="278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 name="Line 78"/>
            <p:cNvSpPr>
              <a:spLocks noChangeShapeType="1"/>
            </p:cNvSpPr>
            <p:nvPr/>
          </p:nvSpPr>
          <p:spPr bwMode="auto">
            <a:xfrm flipH="1">
              <a:off x="3792" y="283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 name="Line 79"/>
            <p:cNvSpPr>
              <a:spLocks noChangeShapeType="1"/>
            </p:cNvSpPr>
            <p:nvPr/>
          </p:nvSpPr>
          <p:spPr bwMode="auto">
            <a:xfrm flipH="1">
              <a:off x="3792" y="288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 name="Line 80"/>
            <p:cNvSpPr>
              <a:spLocks noChangeShapeType="1"/>
            </p:cNvSpPr>
            <p:nvPr/>
          </p:nvSpPr>
          <p:spPr bwMode="auto">
            <a:xfrm flipH="1">
              <a:off x="3792" y="292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4" name="Line 81"/>
            <p:cNvSpPr>
              <a:spLocks noChangeShapeType="1"/>
            </p:cNvSpPr>
            <p:nvPr/>
          </p:nvSpPr>
          <p:spPr bwMode="auto">
            <a:xfrm flipH="1">
              <a:off x="3792" y="297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 name="Line 82"/>
            <p:cNvSpPr>
              <a:spLocks noChangeShapeType="1"/>
            </p:cNvSpPr>
            <p:nvPr/>
          </p:nvSpPr>
          <p:spPr bwMode="auto">
            <a:xfrm flipH="1">
              <a:off x="3792" y="302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 name="Line 83"/>
            <p:cNvSpPr>
              <a:spLocks noChangeShapeType="1"/>
            </p:cNvSpPr>
            <p:nvPr/>
          </p:nvSpPr>
          <p:spPr bwMode="auto">
            <a:xfrm flipH="1">
              <a:off x="3792" y="307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 name="Line 84"/>
            <p:cNvSpPr>
              <a:spLocks noChangeShapeType="1"/>
            </p:cNvSpPr>
            <p:nvPr/>
          </p:nvSpPr>
          <p:spPr bwMode="auto">
            <a:xfrm flipH="1">
              <a:off x="3792" y="312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 name="Line 85"/>
            <p:cNvSpPr>
              <a:spLocks noChangeShapeType="1"/>
            </p:cNvSpPr>
            <p:nvPr/>
          </p:nvSpPr>
          <p:spPr bwMode="auto">
            <a:xfrm rot="-624463">
              <a:off x="4288" y="241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 name="Line 86"/>
            <p:cNvSpPr>
              <a:spLocks noChangeShapeType="1"/>
            </p:cNvSpPr>
            <p:nvPr/>
          </p:nvSpPr>
          <p:spPr bwMode="auto">
            <a:xfrm rot="-624463">
              <a:off x="4288" y="246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 name="Line 87"/>
            <p:cNvSpPr>
              <a:spLocks noChangeShapeType="1"/>
            </p:cNvSpPr>
            <p:nvPr/>
          </p:nvSpPr>
          <p:spPr bwMode="auto">
            <a:xfrm rot="-624463">
              <a:off x="4288" y="251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 name="Line 88"/>
            <p:cNvSpPr>
              <a:spLocks noChangeShapeType="1"/>
            </p:cNvSpPr>
            <p:nvPr/>
          </p:nvSpPr>
          <p:spPr bwMode="auto">
            <a:xfrm rot="-624463">
              <a:off x="4288" y="256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 name="Line 89"/>
            <p:cNvSpPr>
              <a:spLocks noChangeShapeType="1"/>
            </p:cNvSpPr>
            <p:nvPr/>
          </p:nvSpPr>
          <p:spPr bwMode="auto">
            <a:xfrm rot="-624463">
              <a:off x="4288" y="260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3" name="Line 90"/>
            <p:cNvSpPr>
              <a:spLocks noChangeShapeType="1"/>
            </p:cNvSpPr>
            <p:nvPr/>
          </p:nvSpPr>
          <p:spPr bwMode="auto">
            <a:xfrm rot="-624463">
              <a:off x="4288" y="26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4" name="Line 91"/>
            <p:cNvSpPr>
              <a:spLocks noChangeShapeType="1"/>
            </p:cNvSpPr>
            <p:nvPr/>
          </p:nvSpPr>
          <p:spPr bwMode="auto">
            <a:xfrm rot="-624463">
              <a:off x="4288" y="270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5" name="Line 92"/>
            <p:cNvSpPr>
              <a:spLocks noChangeShapeType="1"/>
            </p:cNvSpPr>
            <p:nvPr/>
          </p:nvSpPr>
          <p:spPr bwMode="auto">
            <a:xfrm rot="-624463">
              <a:off x="4288" y="275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 name="Line 93"/>
            <p:cNvSpPr>
              <a:spLocks noChangeShapeType="1"/>
            </p:cNvSpPr>
            <p:nvPr/>
          </p:nvSpPr>
          <p:spPr bwMode="auto">
            <a:xfrm rot="-624463">
              <a:off x="4288" y="280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 name="Line 94"/>
            <p:cNvSpPr>
              <a:spLocks noChangeShapeType="1"/>
            </p:cNvSpPr>
            <p:nvPr/>
          </p:nvSpPr>
          <p:spPr bwMode="auto">
            <a:xfrm rot="-624463">
              <a:off x="4288" y="284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8" name="Line 95"/>
            <p:cNvSpPr>
              <a:spLocks noChangeShapeType="1"/>
            </p:cNvSpPr>
            <p:nvPr/>
          </p:nvSpPr>
          <p:spPr bwMode="auto">
            <a:xfrm rot="-624463">
              <a:off x="4288" y="289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 name="Line 96"/>
            <p:cNvSpPr>
              <a:spLocks noChangeShapeType="1"/>
            </p:cNvSpPr>
            <p:nvPr/>
          </p:nvSpPr>
          <p:spPr bwMode="auto">
            <a:xfrm rot="-624463">
              <a:off x="4288" y="294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0" name="Line 97"/>
            <p:cNvSpPr>
              <a:spLocks noChangeShapeType="1"/>
            </p:cNvSpPr>
            <p:nvPr/>
          </p:nvSpPr>
          <p:spPr bwMode="auto">
            <a:xfrm rot="-624463">
              <a:off x="4288" y="299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1" name="Line 98"/>
            <p:cNvSpPr>
              <a:spLocks noChangeShapeType="1"/>
            </p:cNvSpPr>
            <p:nvPr/>
          </p:nvSpPr>
          <p:spPr bwMode="auto">
            <a:xfrm rot="-624463">
              <a:off x="4288" y="304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 name="Line 99"/>
            <p:cNvSpPr>
              <a:spLocks noChangeShapeType="1"/>
            </p:cNvSpPr>
            <p:nvPr/>
          </p:nvSpPr>
          <p:spPr bwMode="auto">
            <a:xfrm rot="-624463">
              <a:off x="4288" y="308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3" name="Line 100"/>
            <p:cNvSpPr>
              <a:spLocks noChangeShapeType="1"/>
            </p:cNvSpPr>
            <p:nvPr/>
          </p:nvSpPr>
          <p:spPr bwMode="auto">
            <a:xfrm rot="-624463">
              <a:off x="4288" y="313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4" name="Line 101"/>
            <p:cNvSpPr>
              <a:spLocks noChangeShapeType="1"/>
            </p:cNvSpPr>
            <p:nvPr/>
          </p:nvSpPr>
          <p:spPr bwMode="auto">
            <a:xfrm flipH="1">
              <a:off x="3792" y="316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5" name="Line 102"/>
            <p:cNvSpPr>
              <a:spLocks noChangeShapeType="1"/>
            </p:cNvSpPr>
            <p:nvPr/>
          </p:nvSpPr>
          <p:spPr bwMode="auto">
            <a:xfrm flipH="1">
              <a:off x="3792" y="321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6" name="Line 103"/>
            <p:cNvSpPr>
              <a:spLocks noChangeShapeType="1"/>
            </p:cNvSpPr>
            <p:nvPr/>
          </p:nvSpPr>
          <p:spPr bwMode="auto">
            <a:xfrm flipH="1">
              <a:off x="3792" y="326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7" name="Line 104"/>
            <p:cNvSpPr>
              <a:spLocks noChangeShapeType="1"/>
            </p:cNvSpPr>
            <p:nvPr/>
          </p:nvSpPr>
          <p:spPr bwMode="auto">
            <a:xfrm flipH="1">
              <a:off x="3792" y="331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 name="Line 105"/>
            <p:cNvSpPr>
              <a:spLocks noChangeShapeType="1"/>
            </p:cNvSpPr>
            <p:nvPr/>
          </p:nvSpPr>
          <p:spPr bwMode="auto">
            <a:xfrm>
              <a:off x="4272" y="316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 name="Line 106"/>
            <p:cNvSpPr>
              <a:spLocks noChangeShapeType="1"/>
            </p:cNvSpPr>
            <p:nvPr/>
          </p:nvSpPr>
          <p:spPr bwMode="auto">
            <a:xfrm>
              <a:off x="4272" y="321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0" name="Line 107"/>
            <p:cNvSpPr>
              <a:spLocks noChangeShapeType="1"/>
            </p:cNvSpPr>
            <p:nvPr/>
          </p:nvSpPr>
          <p:spPr bwMode="auto">
            <a:xfrm>
              <a:off x="4272" y="326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1" name="Line 108"/>
            <p:cNvSpPr>
              <a:spLocks noChangeShapeType="1"/>
            </p:cNvSpPr>
            <p:nvPr/>
          </p:nvSpPr>
          <p:spPr bwMode="auto">
            <a:xfrm>
              <a:off x="4272" y="331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 name="Line 109"/>
            <p:cNvSpPr>
              <a:spLocks noChangeShapeType="1"/>
            </p:cNvSpPr>
            <p:nvPr/>
          </p:nvSpPr>
          <p:spPr bwMode="auto">
            <a:xfrm rot="-10552130" flipH="1" flipV="1">
              <a:off x="3888" y="3303"/>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3" name="Line 110"/>
            <p:cNvSpPr>
              <a:spLocks noChangeShapeType="1"/>
            </p:cNvSpPr>
            <p:nvPr/>
          </p:nvSpPr>
          <p:spPr bwMode="auto">
            <a:xfrm rot="-10552130" flipH="1" flipV="1">
              <a:off x="3936" y="330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4" name="Line 111"/>
            <p:cNvSpPr>
              <a:spLocks noChangeShapeType="1"/>
            </p:cNvSpPr>
            <p:nvPr/>
          </p:nvSpPr>
          <p:spPr bwMode="auto">
            <a:xfrm rot="-10552130" flipH="1" flipV="1">
              <a:off x="3984" y="331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5" name="Line 112"/>
            <p:cNvSpPr>
              <a:spLocks noChangeShapeType="1"/>
            </p:cNvSpPr>
            <p:nvPr/>
          </p:nvSpPr>
          <p:spPr bwMode="auto">
            <a:xfrm rot="-10552130" flipH="1" flipV="1">
              <a:off x="4031" y="3313"/>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6" name="Line 113"/>
            <p:cNvSpPr>
              <a:spLocks noChangeShapeType="1"/>
            </p:cNvSpPr>
            <p:nvPr/>
          </p:nvSpPr>
          <p:spPr bwMode="auto">
            <a:xfrm rot="-10552130" flipH="1" flipV="1">
              <a:off x="4079" y="3317"/>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7" name="Line 114"/>
            <p:cNvSpPr>
              <a:spLocks noChangeShapeType="1"/>
            </p:cNvSpPr>
            <p:nvPr/>
          </p:nvSpPr>
          <p:spPr bwMode="auto">
            <a:xfrm rot="-10552130" flipH="1" flipV="1">
              <a:off x="4127" y="332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8" name="Line 115"/>
            <p:cNvSpPr>
              <a:spLocks noChangeShapeType="1"/>
            </p:cNvSpPr>
            <p:nvPr/>
          </p:nvSpPr>
          <p:spPr bwMode="auto">
            <a:xfrm rot="-10552130" flipH="1" flipV="1">
              <a:off x="4160" y="331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9" name="Line 116"/>
            <p:cNvSpPr>
              <a:spLocks noChangeShapeType="1"/>
            </p:cNvSpPr>
            <p:nvPr/>
          </p:nvSpPr>
          <p:spPr bwMode="auto">
            <a:xfrm rot="-10552130" flipH="1" flipV="1">
              <a:off x="4208" y="331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0" name="Line 117"/>
            <p:cNvSpPr>
              <a:spLocks noChangeShapeType="1"/>
            </p:cNvSpPr>
            <p:nvPr/>
          </p:nvSpPr>
          <p:spPr bwMode="auto">
            <a:xfrm rot="-10552130" flipH="1" flipV="1">
              <a:off x="4256" y="3319"/>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1" name="Line 118"/>
            <p:cNvSpPr>
              <a:spLocks noChangeShapeType="1"/>
            </p:cNvSpPr>
            <p:nvPr/>
          </p:nvSpPr>
          <p:spPr bwMode="auto">
            <a:xfrm rot="-10552130" flipH="1" flipV="1">
              <a:off x="3840" y="3319"/>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 name="Line 119"/>
            <p:cNvSpPr>
              <a:spLocks noChangeShapeType="1"/>
            </p:cNvSpPr>
            <p:nvPr/>
          </p:nvSpPr>
          <p:spPr bwMode="auto">
            <a:xfrm rot="-10552130" flipH="1" flipV="1">
              <a:off x="4335" y="240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 name="Line 120"/>
            <p:cNvSpPr>
              <a:spLocks noChangeShapeType="1"/>
            </p:cNvSpPr>
            <p:nvPr/>
          </p:nvSpPr>
          <p:spPr bwMode="auto">
            <a:xfrm rot="-10552130" flipH="1" flipV="1">
              <a:off x="4368" y="240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4" name="Line 121"/>
            <p:cNvSpPr>
              <a:spLocks noChangeShapeType="1"/>
            </p:cNvSpPr>
            <p:nvPr/>
          </p:nvSpPr>
          <p:spPr bwMode="auto">
            <a:xfrm rot="-10552130" flipH="1" flipV="1">
              <a:off x="4416" y="240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 name="Line 122"/>
            <p:cNvSpPr>
              <a:spLocks noChangeShapeType="1"/>
            </p:cNvSpPr>
            <p:nvPr/>
          </p:nvSpPr>
          <p:spPr bwMode="auto">
            <a:xfrm rot="10552130" flipV="1">
              <a:off x="3648" y="240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 name="Line 123"/>
            <p:cNvSpPr>
              <a:spLocks noChangeShapeType="1"/>
            </p:cNvSpPr>
            <p:nvPr/>
          </p:nvSpPr>
          <p:spPr bwMode="auto">
            <a:xfrm rot="10552130" flipV="1">
              <a:off x="3681" y="240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7" name="Line 124"/>
            <p:cNvSpPr>
              <a:spLocks noChangeShapeType="1"/>
            </p:cNvSpPr>
            <p:nvPr/>
          </p:nvSpPr>
          <p:spPr bwMode="auto">
            <a:xfrm rot="10552130" flipV="1">
              <a:off x="3729" y="240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8" name="Line 125"/>
            <p:cNvSpPr>
              <a:spLocks noChangeShapeType="1"/>
            </p:cNvSpPr>
            <p:nvPr/>
          </p:nvSpPr>
          <p:spPr bwMode="auto">
            <a:xfrm rot="1203180">
              <a:off x="5040" y="1968"/>
              <a:ext cx="1"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9" name="Line 126"/>
            <p:cNvSpPr>
              <a:spLocks noChangeShapeType="1"/>
            </p:cNvSpPr>
            <p:nvPr/>
          </p:nvSpPr>
          <p:spPr bwMode="auto">
            <a:xfrm rot="1061972">
              <a:off x="4936" y="2064"/>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 name="Line 127"/>
            <p:cNvSpPr>
              <a:spLocks noChangeShapeType="1"/>
            </p:cNvSpPr>
            <p:nvPr/>
          </p:nvSpPr>
          <p:spPr bwMode="auto">
            <a:xfrm flipH="1">
              <a:off x="640" y="2048"/>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1" name="Line 128"/>
            <p:cNvSpPr>
              <a:spLocks noChangeShapeType="1"/>
            </p:cNvSpPr>
            <p:nvPr/>
          </p:nvSpPr>
          <p:spPr bwMode="auto">
            <a:xfrm>
              <a:off x="696" y="2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2" name="Text Box 129"/>
            <p:cNvSpPr txBox="1">
              <a:spLocks noChangeArrowheads="1"/>
            </p:cNvSpPr>
            <p:nvPr/>
          </p:nvSpPr>
          <p:spPr bwMode="auto">
            <a:xfrm>
              <a:off x="192" y="1680"/>
              <a:ext cx="55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GB" sz="900"/>
                <a:t>END PULLEY</a:t>
              </a:r>
            </a:p>
          </p:txBody>
        </p:sp>
        <p:sp>
          <p:nvSpPr>
            <p:cNvPr id="123" name="Text Box 130"/>
            <p:cNvSpPr txBox="1">
              <a:spLocks noChangeArrowheads="1"/>
            </p:cNvSpPr>
            <p:nvPr/>
          </p:nvSpPr>
          <p:spPr bwMode="auto">
            <a:xfrm>
              <a:off x="4848" y="1584"/>
              <a:ext cx="55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GB" sz="900"/>
                <a:t>END PULLEY</a:t>
              </a:r>
            </a:p>
          </p:txBody>
        </p:sp>
        <p:sp>
          <p:nvSpPr>
            <p:cNvPr id="124" name="Text Box 131"/>
            <p:cNvSpPr txBox="1">
              <a:spLocks noChangeArrowheads="1"/>
            </p:cNvSpPr>
            <p:nvPr/>
          </p:nvSpPr>
          <p:spPr bwMode="auto">
            <a:xfrm>
              <a:off x="768" y="2448"/>
              <a:ext cx="6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GB" sz="900"/>
                <a:t>SNUB  PULLEY</a:t>
              </a:r>
            </a:p>
          </p:txBody>
        </p:sp>
        <p:sp>
          <p:nvSpPr>
            <p:cNvPr id="125" name="Text Box 132"/>
            <p:cNvSpPr txBox="1">
              <a:spLocks noChangeArrowheads="1"/>
            </p:cNvSpPr>
            <p:nvPr/>
          </p:nvSpPr>
          <p:spPr bwMode="auto">
            <a:xfrm>
              <a:off x="3168" y="2352"/>
              <a:ext cx="6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GB" sz="900"/>
                <a:t>BEND  PULLEY</a:t>
              </a:r>
            </a:p>
          </p:txBody>
        </p:sp>
        <p:sp>
          <p:nvSpPr>
            <p:cNvPr id="126" name="Text Box 133"/>
            <p:cNvSpPr txBox="1">
              <a:spLocks noChangeArrowheads="1"/>
            </p:cNvSpPr>
            <p:nvPr/>
          </p:nvSpPr>
          <p:spPr bwMode="auto">
            <a:xfrm>
              <a:off x="2592" y="2448"/>
              <a:ext cx="67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GB" sz="900"/>
                <a:t>RETURN IDLERS</a:t>
              </a:r>
            </a:p>
          </p:txBody>
        </p:sp>
        <p:sp>
          <p:nvSpPr>
            <p:cNvPr id="127" name="Text Box 134"/>
            <p:cNvSpPr txBox="1">
              <a:spLocks noChangeArrowheads="1"/>
            </p:cNvSpPr>
            <p:nvPr/>
          </p:nvSpPr>
          <p:spPr bwMode="auto">
            <a:xfrm>
              <a:off x="1584" y="2448"/>
              <a:ext cx="79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GB" sz="900" dirty="0"/>
                <a:t>CARRYING   IDLERS</a:t>
              </a:r>
            </a:p>
          </p:txBody>
        </p:sp>
        <p:sp>
          <p:nvSpPr>
            <p:cNvPr id="128" name="Line 135"/>
            <p:cNvSpPr>
              <a:spLocks noChangeShapeType="1"/>
            </p:cNvSpPr>
            <p:nvPr/>
          </p:nvSpPr>
          <p:spPr bwMode="auto">
            <a:xfrm>
              <a:off x="4064" y="28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9" name="AutoShape 136"/>
            <p:cNvSpPr>
              <a:spLocks noChangeArrowheads="1"/>
            </p:cNvSpPr>
            <p:nvPr/>
          </p:nvSpPr>
          <p:spPr bwMode="auto">
            <a:xfrm>
              <a:off x="4016" y="3072"/>
              <a:ext cx="96" cy="96"/>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p>
          </p:txBody>
        </p:sp>
        <p:sp>
          <p:nvSpPr>
            <p:cNvPr id="130" name="Text Box 137"/>
            <p:cNvSpPr txBox="1">
              <a:spLocks noChangeArrowheads="1"/>
            </p:cNvSpPr>
            <p:nvPr/>
          </p:nvSpPr>
          <p:spPr bwMode="auto">
            <a:xfrm>
              <a:off x="2928" y="3120"/>
              <a:ext cx="7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GB" sz="900"/>
                <a:t>GRAVITY TAKE-UP</a:t>
              </a:r>
            </a:p>
          </p:txBody>
        </p:sp>
        <p:sp>
          <p:nvSpPr>
            <p:cNvPr id="131" name="Text Box 138"/>
            <p:cNvSpPr txBox="1">
              <a:spLocks noChangeArrowheads="1"/>
            </p:cNvSpPr>
            <p:nvPr/>
          </p:nvSpPr>
          <p:spPr bwMode="auto">
            <a:xfrm>
              <a:off x="2352" y="1152"/>
              <a:ext cx="4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GB" sz="900"/>
                <a:t>TRIPPER</a:t>
              </a:r>
            </a:p>
          </p:txBody>
        </p:sp>
        <p:sp>
          <p:nvSpPr>
            <p:cNvPr id="132" name="Text Box 139"/>
            <p:cNvSpPr txBox="1">
              <a:spLocks noChangeArrowheads="1"/>
            </p:cNvSpPr>
            <p:nvPr/>
          </p:nvSpPr>
          <p:spPr bwMode="auto">
            <a:xfrm>
              <a:off x="1344" y="1488"/>
              <a:ext cx="5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GB" sz="900"/>
                <a:t>SKIRT BOARD</a:t>
              </a:r>
            </a:p>
          </p:txBody>
        </p:sp>
        <p:sp>
          <p:nvSpPr>
            <p:cNvPr id="133" name="Text Box 140"/>
            <p:cNvSpPr txBox="1">
              <a:spLocks noChangeArrowheads="1"/>
            </p:cNvSpPr>
            <p:nvPr/>
          </p:nvSpPr>
          <p:spPr bwMode="auto">
            <a:xfrm>
              <a:off x="1056" y="2208"/>
              <a:ext cx="6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GB" sz="900"/>
                <a:t>IMPACT   IDLERS</a:t>
              </a:r>
            </a:p>
          </p:txBody>
        </p:sp>
        <p:sp>
          <p:nvSpPr>
            <p:cNvPr id="134" name="Text Box 141"/>
            <p:cNvSpPr txBox="1">
              <a:spLocks noChangeArrowheads="1"/>
            </p:cNvSpPr>
            <p:nvPr/>
          </p:nvSpPr>
          <p:spPr bwMode="auto">
            <a:xfrm>
              <a:off x="3744" y="576"/>
              <a:ext cx="75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GB" sz="900"/>
                <a:t>DISCHARGE HOOD</a:t>
              </a:r>
            </a:p>
          </p:txBody>
        </p:sp>
        <p:sp>
          <p:nvSpPr>
            <p:cNvPr id="135" name="AutoShape 142"/>
            <p:cNvSpPr>
              <a:spLocks noChangeArrowheads="1"/>
            </p:cNvSpPr>
            <p:nvPr/>
          </p:nvSpPr>
          <p:spPr bwMode="auto">
            <a:xfrm>
              <a:off x="3648" y="2064"/>
              <a:ext cx="48" cy="4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36" name="Text Box 143"/>
            <p:cNvSpPr txBox="1">
              <a:spLocks noChangeArrowheads="1"/>
            </p:cNvSpPr>
            <p:nvPr/>
          </p:nvSpPr>
          <p:spPr bwMode="auto">
            <a:xfrm>
              <a:off x="3504" y="1632"/>
              <a:ext cx="4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GB" sz="900"/>
                <a:t>SCRAPER</a:t>
              </a:r>
            </a:p>
          </p:txBody>
        </p:sp>
        <p:sp>
          <p:nvSpPr>
            <p:cNvPr id="137" name="AutoShape 144"/>
            <p:cNvSpPr>
              <a:spLocks noChangeArrowheads="1"/>
            </p:cNvSpPr>
            <p:nvPr/>
          </p:nvSpPr>
          <p:spPr bwMode="auto">
            <a:xfrm rot="10744320">
              <a:off x="5136" y="2112"/>
              <a:ext cx="48" cy="4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38" name="Line 145"/>
            <p:cNvSpPr>
              <a:spLocks noChangeShapeType="1"/>
            </p:cNvSpPr>
            <p:nvPr/>
          </p:nvSpPr>
          <p:spPr bwMode="auto">
            <a:xfrm flipH="1">
              <a:off x="5128" y="206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9" name="Text Box 146"/>
            <p:cNvSpPr txBox="1">
              <a:spLocks noChangeArrowheads="1"/>
            </p:cNvSpPr>
            <p:nvPr/>
          </p:nvSpPr>
          <p:spPr bwMode="auto">
            <a:xfrm>
              <a:off x="4848" y="2448"/>
              <a:ext cx="64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GB" sz="900"/>
                <a:t>BELT CLEANER</a:t>
              </a:r>
            </a:p>
          </p:txBody>
        </p:sp>
        <p:sp>
          <p:nvSpPr>
            <p:cNvPr id="140" name="Line 147"/>
            <p:cNvSpPr>
              <a:spLocks noChangeShapeType="1"/>
            </p:cNvSpPr>
            <p:nvPr/>
          </p:nvSpPr>
          <p:spPr bwMode="auto">
            <a:xfrm flipH="1" flipV="1">
              <a:off x="5184" y="2160"/>
              <a:ext cx="144" cy="288"/>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IN"/>
            </a:p>
          </p:txBody>
        </p:sp>
        <p:sp>
          <p:nvSpPr>
            <p:cNvPr id="141" name="Line 148"/>
            <p:cNvSpPr>
              <a:spLocks noChangeShapeType="1"/>
            </p:cNvSpPr>
            <p:nvPr/>
          </p:nvSpPr>
          <p:spPr bwMode="auto">
            <a:xfrm flipV="1">
              <a:off x="5136" y="1680"/>
              <a:ext cx="240" cy="288"/>
            </a:xfrm>
            <a:prstGeom prst="line">
              <a:avLst/>
            </a:prstGeom>
            <a:noFill/>
            <a:ln w="9525">
              <a:solidFill>
                <a:schemeClr val="tx1"/>
              </a:solidFill>
              <a:round/>
              <a:headEnd type="stealth" w="sm" len="lg"/>
              <a:tailEnd/>
            </a:ln>
            <a:extLst>
              <a:ext uri="{909E8E84-426E-40DD-AFC4-6F175D3DCCD1}">
                <a14:hiddenFill xmlns:a14="http://schemas.microsoft.com/office/drawing/2010/main">
                  <a:noFill/>
                </a14:hiddenFill>
              </a:ext>
            </a:extLst>
          </p:spPr>
          <p:txBody>
            <a:bodyPr/>
            <a:lstStyle/>
            <a:p>
              <a:endParaRPr lang="en-IN"/>
            </a:p>
          </p:txBody>
        </p:sp>
        <p:sp>
          <p:nvSpPr>
            <p:cNvPr id="142" name="Line 149"/>
            <p:cNvSpPr>
              <a:spLocks noChangeShapeType="1"/>
            </p:cNvSpPr>
            <p:nvPr/>
          </p:nvSpPr>
          <p:spPr bwMode="auto">
            <a:xfrm flipV="1">
              <a:off x="3552" y="2255"/>
              <a:ext cx="288" cy="145"/>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IN"/>
            </a:p>
          </p:txBody>
        </p:sp>
        <p:sp>
          <p:nvSpPr>
            <p:cNvPr id="143" name="Line 150"/>
            <p:cNvSpPr>
              <a:spLocks noChangeShapeType="1"/>
            </p:cNvSpPr>
            <p:nvPr/>
          </p:nvSpPr>
          <p:spPr bwMode="auto">
            <a:xfrm flipH="1" flipV="1">
              <a:off x="2496" y="2256"/>
              <a:ext cx="144" cy="192"/>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IN"/>
            </a:p>
          </p:txBody>
        </p:sp>
        <p:sp>
          <p:nvSpPr>
            <p:cNvPr id="144" name="Line 151"/>
            <p:cNvSpPr>
              <a:spLocks noChangeShapeType="1"/>
            </p:cNvSpPr>
            <p:nvPr/>
          </p:nvSpPr>
          <p:spPr bwMode="auto">
            <a:xfrm flipV="1">
              <a:off x="2736" y="2208"/>
              <a:ext cx="624" cy="24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IN"/>
            </a:p>
          </p:txBody>
        </p:sp>
        <p:sp>
          <p:nvSpPr>
            <p:cNvPr id="145" name="Line 152"/>
            <p:cNvSpPr>
              <a:spLocks noChangeShapeType="1"/>
            </p:cNvSpPr>
            <p:nvPr/>
          </p:nvSpPr>
          <p:spPr bwMode="auto">
            <a:xfrm>
              <a:off x="3936" y="1680"/>
              <a:ext cx="144" cy="0"/>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en-IN"/>
            </a:p>
          </p:txBody>
        </p:sp>
        <p:sp>
          <p:nvSpPr>
            <p:cNvPr id="146" name="Line 153"/>
            <p:cNvSpPr>
              <a:spLocks noChangeShapeType="1"/>
            </p:cNvSpPr>
            <p:nvPr/>
          </p:nvSpPr>
          <p:spPr bwMode="auto">
            <a:xfrm flipH="1">
              <a:off x="3696" y="1680"/>
              <a:ext cx="384" cy="384"/>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IN"/>
            </a:p>
          </p:txBody>
        </p:sp>
        <p:sp>
          <p:nvSpPr>
            <p:cNvPr id="147" name="Line 154"/>
            <p:cNvSpPr>
              <a:spLocks noChangeShapeType="1"/>
            </p:cNvSpPr>
            <p:nvPr/>
          </p:nvSpPr>
          <p:spPr bwMode="auto">
            <a:xfrm flipH="1" flipV="1">
              <a:off x="1872" y="2064"/>
              <a:ext cx="48" cy="336"/>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IN"/>
            </a:p>
          </p:txBody>
        </p:sp>
        <p:sp>
          <p:nvSpPr>
            <p:cNvPr id="148" name="Line 155"/>
            <p:cNvSpPr>
              <a:spLocks noChangeShapeType="1"/>
            </p:cNvSpPr>
            <p:nvPr/>
          </p:nvSpPr>
          <p:spPr bwMode="auto">
            <a:xfrm flipV="1">
              <a:off x="1968" y="2064"/>
              <a:ext cx="480" cy="384"/>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IN"/>
            </a:p>
          </p:txBody>
        </p:sp>
        <p:sp>
          <p:nvSpPr>
            <p:cNvPr id="149" name="Line 156"/>
            <p:cNvSpPr>
              <a:spLocks noChangeShapeType="1"/>
            </p:cNvSpPr>
            <p:nvPr/>
          </p:nvSpPr>
          <p:spPr bwMode="auto">
            <a:xfrm flipH="1" flipV="1">
              <a:off x="1152" y="2016"/>
              <a:ext cx="144" cy="192"/>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IN"/>
            </a:p>
          </p:txBody>
        </p:sp>
        <p:sp>
          <p:nvSpPr>
            <p:cNvPr id="150" name="Line 157"/>
            <p:cNvSpPr>
              <a:spLocks noChangeShapeType="1"/>
            </p:cNvSpPr>
            <p:nvPr/>
          </p:nvSpPr>
          <p:spPr bwMode="auto">
            <a:xfrm flipV="1">
              <a:off x="1296" y="2064"/>
              <a:ext cx="240" cy="144"/>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IN"/>
            </a:p>
          </p:txBody>
        </p:sp>
        <p:sp>
          <p:nvSpPr>
            <p:cNvPr id="151" name="Line 158"/>
            <p:cNvSpPr>
              <a:spLocks noChangeShapeType="1"/>
            </p:cNvSpPr>
            <p:nvPr/>
          </p:nvSpPr>
          <p:spPr bwMode="auto">
            <a:xfrm>
              <a:off x="432" y="1824"/>
              <a:ext cx="192" cy="192"/>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IN"/>
            </a:p>
          </p:txBody>
        </p:sp>
        <p:sp>
          <p:nvSpPr>
            <p:cNvPr id="152" name="Line 159"/>
            <p:cNvSpPr>
              <a:spLocks noChangeShapeType="1"/>
            </p:cNvSpPr>
            <p:nvPr/>
          </p:nvSpPr>
          <p:spPr bwMode="auto">
            <a:xfrm flipH="1" flipV="1">
              <a:off x="1008" y="2256"/>
              <a:ext cx="96" cy="192"/>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IN"/>
            </a:p>
          </p:txBody>
        </p:sp>
        <p:sp>
          <p:nvSpPr>
            <p:cNvPr id="153" name="Line 160"/>
            <p:cNvSpPr>
              <a:spLocks noChangeShapeType="1"/>
            </p:cNvSpPr>
            <p:nvPr/>
          </p:nvSpPr>
          <p:spPr bwMode="auto">
            <a:xfrm flipH="1">
              <a:off x="1488" y="1632"/>
              <a:ext cx="336" cy="192"/>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IN"/>
            </a:p>
          </p:txBody>
        </p:sp>
        <p:sp>
          <p:nvSpPr>
            <p:cNvPr id="154" name="Line 161"/>
            <p:cNvSpPr>
              <a:spLocks noChangeShapeType="1"/>
            </p:cNvSpPr>
            <p:nvPr/>
          </p:nvSpPr>
          <p:spPr bwMode="auto">
            <a:xfrm flipV="1">
              <a:off x="2688" y="1008"/>
              <a:ext cx="528" cy="24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IN"/>
            </a:p>
          </p:txBody>
        </p:sp>
        <p:sp>
          <p:nvSpPr>
            <p:cNvPr id="155" name="Line 162"/>
            <p:cNvSpPr>
              <a:spLocks noChangeShapeType="1"/>
            </p:cNvSpPr>
            <p:nvPr/>
          </p:nvSpPr>
          <p:spPr bwMode="auto">
            <a:xfrm flipH="1">
              <a:off x="3888" y="672"/>
              <a:ext cx="288" cy="24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3229213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Components List</a:t>
            </a:r>
            <a:endParaRPr lang="en-IN" sz="3600" dirty="0"/>
          </a:p>
        </p:txBody>
      </p:sp>
      <p:sp>
        <p:nvSpPr>
          <p:cNvPr id="4" name="Content Placeholder 4"/>
          <p:cNvSpPr>
            <a:spLocks noGrp="1"/>
          </p:cNvSpPr>
          <p:nvPr>
            <p:ph idx="1"/>
          </p:nvPr>
        </p:nvSpPr>
        <p:spPr/>
        <p:txBody>
          <a:bodyPr>
            <a:normAutofit/>
          </a:bodyPr>
          <a:lstStyle/>
          <a:p>
            <a:r>
              <a:rPr lang="en-US" b="1" dirty="0" smtClean="0"/>
              <a:t>Endless Belt- </a:t>
            </a:r>
            <a:r>
              <a:rPr lang="en-US" dirty="0" smtClean="0"/>
              <a:t>A flat endless belt which continuously travels and carries on its top surface, the material to be conveyed</a:t>
            </a:r>
          </a:p>
          <a:p>
            <a:r>
              <a:rPr lang="en-US" b="1" dirty="0" smtClean="0"/>
              <a:t>Idler</a:t>
            </a:r>
            <a:r>
              <a:rPr lang="en-US" dirty="0" smtClean="0"/>
              <a:t>- This component supports the belt.</a:t>
            </a:r>
          </a:p>
          <a:p>
            <a:r>
              <a:rPr lang="en-US" b="1" dirty="0" smtClean="0"/>
              <a:t>Channel Iron- </a:t>
            </a:r>
            <a:r>
              <a:rPr lang="en-US" dirty="0" smtClean="0"/>
              <a:t>Also known as Angle iron, it is used to mount the Idler.</a:t>
            </a:r>
          </a:p>
          <a:p>
            <a:r>
              <a:rPr lang="en-US" b="1" dirty="0" smtClean="0"/>
              <a:t>Tension Arrangement- </a:t>
            </a:r>
            <a:r>
              <a:rPr lang="en-US" dirty="0" smtClean="0"/>
              <a:t>This arrangement is used for keeping the belt in proper tension, including the loop </a:t>
            </a:r>
            <a:r>
              <a:rPr lang="en-US" dirty="0" err="1" smtClean="0"/>
              <a:t>takeup</a:t>
            </a:r>
            <a:r>
              <a:rPr lang="en-US" dirty="0" smtClean="0"/>
              <a:t> arrangement.</a:t>
            </a:r>
          </a:p>
          <a:p>
            <a:r>
              <a:rPr lang="en-US" b="1" dirty="0" smtClean="0"/>
              <a:t>Drums</a:t>
            </a:r>
            <a:r>
              <a:rPr lang="en-US" dirty="0" smtClean="0"/>
              <a:t>- The drums at the discharge end and tail end over which the belt passes.</a:t>
            </a:r>
          </a:p>
          <a:p>
            <a:r>
              <a:rPr lang="en-US" b="1" dirty="0" smtClean="0"/>
              <a:t>Drive Head- </a:t>
            </a:r>
            <a:r>
              <a:rPr lang="en-US" dirty="0" smtClean="0"/>
              <a:t>The Drive Head comprises the electric motor, coupling, gearing and snub pulley. </a:t>
            </a:r>
            <a:endParaRPr lang="en-IN" dirty="0"/>
          </a:p>
        </p:txBody>
      </p:sp>
    </p:spTree>
    <p:extLst>
      <p:ext uri="{BB962C8B-B14F-4D97-AF65-F5344CB8AC3E}">
        <p14:creationId xmlns:p14="http://schemas.microsoft.com/office/powerpoint/2010/main" val="3984555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IX. Component Description</a:t>
            </a:r>
            <a:endParaRPr lang="en-IN" sz="3600"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sz="2800" u="sng" dirty="0" smtClean="0"/>
              <a:t>The Belt</a:t>
            </a:r>
            <a:r>
              <a:rPr lang="en-US" sz="2800" dirty="0" smtClean="0"/>
              <a:t>: </a:t>
            </a:r>
          </a:p>
          <a:p>
            <a:pPr marL="514350" indent="-514350">
              <a:buAutoNum type="alphaLcParenR"/>
            </a:pPr>
            <a:r>
              <a:rPr lang="en-US" dirty="0" smtClean="0"/>
              <a:t>The belt is an endless thick flat strip of woven cotton, rayon or nylon laid up in piles  and covered with rubber, plastic or PVC. </a:t>
            </a:r>
          </a:p>
          <a:p>
            <a:pPr marL="514350" indent="-514350">
              <a:buAutoNum type="alphaLcParenR"/>
            </a:pPr>
            <a:r>
              <a:rPr lang="en-US" dirty="0" smtClean="0"/>
              <a:t>Belt having nylon fabric are stronger as they offer high resistance to longitudinal tearing.</a:t>
            </a:r>
          </a:p>
          <a:p>
            <a:pPr marL="514350" indent="-514350">
              <a:buAutoNum type="alphaLcParenR"/>
            </a:pPr>
            <a:r>
              <a:rPr lang="en-US" dirty="0" smtClean="0"/>
              <a:t>The belt conveyor works on a straight roadway which maybe level, inclined or partially level or inclined.</a:t>
            </a:r>
          </a:p>
          <a:p>
            <a:pPr marL="514350" indent="-514350">
              <a:buAutoNum type="alphaLcParenR"/>
            </a:pPr>
            <a:r>
              <a:rPr lang="en-US" dirty="0" smtClean="0"/>
              <a:t>The belt speed varies from 45m/min to 150m/min but a speed of 45m/min to 60m/min is generally preferred.</a:t>
            </a:r>
          </a:p>
          <a:p>
            <a:pPr marL="514350" indent="-514350">
              <a:buAutoNum type="alphaLcParenR"/>
            </a:pPr>
            <a:r>
              <a:rPr lang="en-US" dirty="0" smtClean="0"/>
              <a:t>The belt width varies from 0.6m to 1m in underground coal mine but surface installations may have belt as wide as 1.2m. The maximum size is 1.5m.</a:t>
            </a:r>
          </a:p>
          <a:p>
            <a:pPr marL="514350" indent="-514350">
              <a:buAutoNum type="alphaLcParenR"/>
            </a:pPr>
            <a:endParaRPr lang="en-US" sz="1800" dirty="0" smtClean="0"/>
          </a:p>
          <a:p>
            <a:pPr marL="514350" indent="-514350">
              <a:buAutoNum type="alphaLcParenR"/>
            </a:pPr>
            <a:endParaRPr lang="en-US" sz="1800" dirty="0" smtClean="0"/>
          </a:p>
          <a:p>
            <a:pPr marL="514350" indent="-514350">
              <a:buAutoNum type="alphaLcParenR"/>
            </a:pPr>
            <a:endParaRPr lang="en-US" sz="1800" dirty="0" smtClean="0"/>
          </a:p>
          <a:p>
            <a:pPr marL="0" indent="0">
              <a:buNone/>
            </a:pPr>
            <a:endParaRPr lang="en-US" sz="1800" dirty="0" smtClean="0"/>
          </a:p>
          <a:p>
            <a:pPr marL="514350" indent="-514350">
              <a:buAutoNum type="alphaLcParenR"/>
            </a:pPr>
            <a:endParaRPr lang="en-US" sz="1800" dirty="0" smtClean="0"/>
          </a:p>
          <a:p>
            <a:pPr marL="514350" indent="-514350">
              <a:buAutoNum type="alphaLcParenR"/>
            </a:pPr>
            <a:endParaRPr lang="en-US" sz="1800" dirty="0" smtClean="0"/>
          </a:p>
          <a:p>
            <a:pPr marL="514350" indent="-514350">
              <a:buAutoNum type="alphaLcParenR"/>
            </a:pPr>
            <a:endParaRPr lang="en-US" sz="1800" dirty="0"/>
          </a:p>
          <a:p>
            <a:pPr marL="514350" indent="-514350">
              <a:buAutoNum type="alphaLcParenR"/>
            </a:pPr>
            <a:endParaRPr lang="en-US" sz="1800" dirty="0" smtClean="0"/>
          </a:p>
          <a:p>
            <a:pPr marL="514350" indent="-514350">
              <a:buAutoNum type="alphaLcParenR"/>
            </a:pPr>
            <a:endParaRPr lang="en-US" sz="1800" dirty="0"/>
          </a:p>
          <a:p>
            <a:pPr marL="514350" indent="-514350">
              <a:buAutoNum type="alphaLcParenR"/>
            </a:pPr>
            <a:endParaRPr lang="en-US" sz="1800" dirty="0" smtClean="0"/>
          </a:p>
          <a:p>
            <a:pPr marL="514350" indent="-514350">
              <a:buAutoNum type="alphaLcParenR"/>
            </a:pPr>
            <a:endParaRPr lang="en-US" sz="1800" dirty="0"/>
          </a:p>
          <a:p>
            <a:pPr marL="514350" indent="-514350">
              <a:buAutoNum type="alphaLcParenR"/>
            </a:pPr>
            <a:endParaRPr lang="en-US" sz="1800" dirty="0" smtClean="0"/>
          </a:p>
          <a:p>
            <a:pPr marL="514350" indent="-514350">
              <a:buAutoNum type="alphaLcParenR"/>
            </a:pPr>
            <a:endParaRPr lang="en-US" sz="1800" dirty="0"/>
          </a:p>
          <a:p>
            <a:pPr marL="514350" indent="-514350">
              <a:buAutoNum type="alphaLcParenR"/>
            </a:pPr>
            <a:endParaRPr lang="en-US" sz="1800" dirty="0" smtClean="0"/>
          </a:p>
          <a:p>
            <a:pPr marL="514350" indent="-514350">
              <a:buAutoNum type="alphaLcParenR"/>
            </a:pPr>
            <a:endParaRPr lang="en-US" sz="1800" dirty="0"/>
          </a:p>
          <a:p>
            <a:pPr marL="514350" indent="-514350">
              <a:buAutoNum type="alphaLcParenR"/>
            </a:pPr>
            <a:endParaRPr lang="en-US" sz="1800" dirty="0" smtClean="0"/>
          </a:p>
          <a:p>
            <a:pPr marL="514350" indent="-514350">
              <a:buAutoNum type="alphaLcParenR"/>
            </a:pPr>
            <a:endParaRPr lang="en-US" sz="1800" dirty="0"/>
          </a:p>
          <a:p>
            <a:pPr marL="514350" indent="-514350">
              <a:buAutoNum type="alphaLcParenR"/>
            </a:pPr>
            <a:endParaRPr lang="en-US" sz="1800" dirty="0" smtClean="0"/>
          </a:p>
          <a:p>
            <a:pPr marL="514350" indent="-514350">
              <a:buAutoNum type="alphaLcParenR"/>
            </a:pPr>
            <a:endParaRPr lang="en-US" sz="1800" dirty="0"/>
          </a:p>
          <a:p>
            <a:pPr marL="514350" indent="-514350">
              <a:buAutoNum type="alphaLcParenR"/>
            </a:pPr>
            <a:endParaRPr lang="en-US" sz="1800" dirty="0" smtClean="0"/>
          </a:p>
          <a:p>
            <a:pPr marL="514350" indent="-514350">
              <a:buAutoNum type="alphaLcParenR"/>
            </a:pPr>
            <a:endParaRPr lang="en-US" sz="1800" dirty="0"/>
          </a:p>
          <a:p>
            <a:pPr marL="514350" indent="-514350">
              <a:buAutoNum type="alphaLcParenR"/>
            </a:pPr>
            <a:endParaRPr lang="en-US" sz="1800" dirty="0" smtClean="0"/>
          </a:p>
          <a:p>
            <a:pPr marL="514350" indent="-514350">
              <a:buAutoNum type="alphaLcParenR"/>
            </a:pPr>
            <a:endParaRPr lang="en-US" sz="1800" dirty="0"/>
          </a:p>
          <a:p>
            <a:pPr marL="514350" indent="-514350">
              <a:buAutoNum type="alphaLcParenR"/>
            </a:pPr>
            <a:endParaRPr lang="en-US" sz="1800" dirty="0" smtClean="0"/>
          </a:p>
          <a:p>
            <a:pPr marL="514350" indent="-514350">
              <a:buAutoNum type="alphaLcParenR"/>
            </a:pPr>
            <a:endParaRPr lang="en-US" sz="1800" dirty="0"/>
          </a:p>
          <a:p>
            <a:pPr marL="0" indent="0">
              <a:buNone/>
            </a:pPr>
            <a:endParaRPr lang="en-US" sz="1800" dirty="0" smtClean="0"/>
          </a:p>
          <a:p>
            <a:pPr marL="514350" indent="-514350">
              <a:buAutoNum type="alphaLcParenR"/>
            </a:pPr>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2003650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7620000" cy="4800600"/>
          </a:xfrm>
        </p:spPr>
        <p:txBody>
          <a:bodyPr>
            <a:noAutofit/>
          </a:bodyPr>
          <a:lstStyle/>
          <a:p>
            <a:pPr marL="0" indent="0">
              <a:buNone/>
            </a:pPr>
            <a:r>
              <a:rPr lang="en-US" dirty="0" smtClean="0">
                <a:solidFill>
                  <a:schemeClr val="accent1"/>
                </a:solidFill>
              </a:rPr>
              <a:t>f)</a:t>
            </a:r>
            <a:r>
              <a:rPr lang="en-US" dirty="0" smtClean="0"/>
              <a:t> The carrying capacity of a belt conveyor is given by:</a:t>
            </a:r>
          </a:p>
          <a:p>
            <a:pPr marL="0" indent="0">
              <a:buNone/>
            </a:pPr>
            <a:r>
              <a:rPr lang="en-US" dirty="0" smtClean="0"/>
              <a:t>T= </a:t>
            </a:r>
            <a:r>
              <a:rPr lang="en-US" dirty="0" err="1" smtClean="0"/>
              <a:t>abv</a:t>
            </a:r>
            <a:r>
              <a:rPr lang="en-US" dirty="0" smtClean="0"/>
              <a:t> where, </a:t>
            </a:r>
          </a:p>
          <a:p>
            <a:pPr marL="0" indent="0">
              <a:buNone/>
            </a:pPr>
            <a:r>
              <a:rPr lang="en-US" dirty="0" smtClean="0"/>
              <a:t>T= the carrying capacity(</a:t>
            </a:r>
            <a:r>
              <a:rPr lang="en-US" dirty="0" err="1" smtClean="0"/>
              <a:t>tonnes</a:t>
            </a:r>
            <a:r>
              <a:rPr lang="en-US" dirty="0" smtClean="0"/>
              <a:t>/sec)</a:t>
            </a:r>
          </a:p>
          <a:p>
            <a:pPr marL="0" indent="0">
              <a:buNone/>
            </a:pPr>
            <a:r>
              <a:rPr lang="en-US" dirty="0" smtClean="0"/>
              <a:t>a= the average cross-sectional area of material(m</a:t>
            </a:r>
            <a:r>
              <a:rPr lang="en-US" baseline="30000" dirty="0" smtClean="0"/>
              <a:t>2</a:t>
            </a:r>
            <a:r>
              <a:rPr lang="en-US" dirty="0" smtClean="0"/>
              <a:t>)</a:t>
            </a:r>
          </a:p>
          <a:p>
            <a:pPr marL="0" indent="0">
              <a:buNone/>
            </a:pPr>
            <a:r>
              <a:rPr lang="en-US" dirty="0" smtClean="0"/>
              <a:t>b= the bulk density(</a:t>
            </a:r>
            <a:r>
              <a:rPr lang="en-US" dirty="0" err="1" smtClean="0"/>
              <a:t>te</a:t>
            </a:r>
            <a:r>
              <a:rPr lang="en-US" dirty="0" smtClean="0"/>
              <a:t>/m</a:t>
            </a:r>
            <a:r>
              <a:rPr lang="en-US" baseline="30000" dirty="0" smtClean="0"/>
              <a:t>3</a:t>
            </a:r>
            <a:r>
              <a:rPr lang="en-US" dirty="0" smtClean="0"/>
              <a:t>) ; this relates to density of broken material including air spaces.</a:t>
            </a:r>
          </a:p>
          <a:p>
            <a:pPr marL="0" indent="0">
              <a:buNone/>
            </a:pPr>
            <a:r>
              <a:rPr lang="en-US" dirty="0"/>
              <a:t>v</a:t>
            </a:r>
            <a:r>
              <a:rPr lang="en-US" dirty="0" smtClean="0"/>
              <a:t>= speed of the belt conveyor(m/s)</a:t>
            </a:r>
          </a:p>
          <a:p>
            <a:pPr marL="0" indent="0">
              <a:buNone/>
            </a:pPr>
            <a:endParaRPr lang="en-US" dirty="0"/>
          </a:p>
          <a:p>
            <a:pPr marL="0" indent="0">
              <a:buNone/>
            </a:pPr>
            <a:r>
              <a:rPr lang="en-US" dirty="0" smtClean="0">
                <a:solidFill>
                  <a:schemeClr val="accent1"/>
                </a:solidFill>
              </a:rPr>
              <a:t>g)</a:t>
            </a:r>
            <a:r>
              <a:rPr lang="en-US" dirty="0" smtClean="0"/>
              <a:t> Care of the belt</a:t>
            </a:r>
          </a:p>
          <a:p>
            <a:pPr marL="0" indent="0">
              <a:buNone/>
            </a:pPr>
            <a:r>
              <a:rPr lang="en-US" dirty="0" smtClean="0"/>
              <a:t>  i. Protect the belt from direct sunlight</a:t>
            </a:r>
          </a:p>
          <a:p>
            <a:pPr marL="0" indent="0">
              <a:buNone/>
            </a:pPr>
            <a:r>
              <a:rPr lang="en-US" dirty="0" smtClean="0"/>
              <a:t>  ii. Do not subject the belt to many </a:t>
            </a:r>
            <a:r>
              <a:rPr lang="en-US" dirty="0" err="1" smtClean="0"/>
              <a:t>bendings</a:t>
            </a:r>
            <a:endParaRPr lang="en-US" dirty="0" smtClean="0"/>
          </a:p>
          <a:p>
            <a:pPr marL="0" indent="0">
              <a:buNone/>
            </a:pPr>
            <a:r>
              <a:rPr lang="en-US" dirty="0" smtClean="0"/>
              <a:t>  iii. Prevent belt from rubbing against any support or object</a:t>
            </a:r>
          </a:p>
          <a:p>
            <a:pPr marL="0" indent="0">
              <a:buNone/>
            </a:pPr>
            <a:r>
              <a:rPr lang="en-US" dirty="0" smtClean="0"/>
              <a:t>  iv. The method of feeding onto a belt conveyor must be as smooth as possible and should be in the direction of belt travel and at the same speed.</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057819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29600" cy="4525963"/>
          </a:xfrm>
        </p:spPr>
        <p:txBody>
          <a:bodyPr>
            <a:normAutofit fontScale="40000" lnSpcReduction="20000"/>
          </a:bodyPr>
          <a:lstStyle/>
          <a:p>
            <a:pPr marL="514350" indent="-514350">
              <a:buAutoNum type="arabicPeriod" startAt="2"/>
            </a:pPr>
            <a:r>
              <a:rPr lang="en-US" sz="7000" u="sng" dirty="0" smtClean="0"/>
              <a:t>IDLERS and the supporting </a:t>
            </a:r>
            <a:r>
              <a:rPr lang="en-US" sz="5900" u="sng" dirty="0" smtClean="0"/>
              <a:t>structure:</a:t>
            </a:r>
          </a:p>
          <a:p>
            <a:pPr marL="0" indent="0">
              <a:buNone/>
            </a:pPr>
            <a:endParaRPr lang="en-US" sz="5000" u="sng" dirty="0" smtClean="0"/>
          </a:p>
          <a:p>
            <a:pPr marL="514350" indent="-514350">
              <a:buAutoNum type="alphaLcParenR"/>
            </a:pPr>
            <a:r>
              <a:rPr lang="en-US" sz="5000" dirty="0" smtClean="0"/>
              <a:t>The idler is a long pulley moving on its own axle and ball bearings</a:t>
            </a:r>
          </a:p>
          <a:p>
            <a:pPr marL="514350" indent="-514350">
              <a:buAutoNum type="alphaLcParenR"/>
            </a:pPr>
            <a:r>
              <a:rPr lang="en-US" sz="5000" dirty="0" smtClean="0"/>
              <a:t>The idlers are supported on channel iron framework and the members of such framework are 3-4m long, joined by bolts and nuts.</a:t>
            </a:r>
          </a:p>
          <a:p>
            <a:pPr marL="514350" indent="-514350">
              <a:buAutoNum type="alphaLcParenR"/>
            </a:pPr>
            <a:r>
              <a:rPr lang="en-US" sz="5000" dirty="0" smtClean="0"/>
              <a:t>The direction of the idlers, the delivery end drum and the tail end drum should be at right angle to the direction of belt travel otherwise it results in spillage of contents.</a:t>
            </a:r>
          </a:p>
          <a:p>
            <a:pPr marL="514350" indent="-514350">
              <a:buAutoNum type="alphaLcParenR"/>
            </a:pPr>
            <a:r>
              <a:rPr lang="en-US" sz="5000" dirty="0" smtClean="0"/>
              <a:t>The idlers should be placed at an interval of 1.5-2m.</a:t>
            </a:r>
          </a:p>
          <a:p>
            <a:pPr marL="514350" indent="-514350">
              <a:buAutoNum type="alphaLcParenR"/>
            </a:pPr>
            <a:r>
              <a:rPr lang="en-US" sz="5000" dirty="0" smtClean="0"/>
              <a:t>The belts are troughed using a set of 3 idlers at 1 place.</a:t>
            </a:r>
          </a:p>
          <a:p>
            <a:pPr marL="514350" indent="-514350">
              <a:buAutoNum type="alphaLcParenR"/>
            </a:pPr>
            <a:r>
              <a:rPr lang="en-US" sz="5000" dirty="0" smtClean="0"/>
              <a:t>Idlers at the transfer point are constructed with thick corrugated rubber layer to absorb the impact of falling material. </a:t>
            </a:r>
          </a:p>
          <a:p>
            <a:pPr marL="514350" indent="-514350">
              <a:buAutoNum type="alphaLcParenR"/>
            </a:pPr>
            <a:r>
              <a:rPr lang="en-US" sz="5000" dirty="0" smtClean="0"/>
              <a:t>Care of idlers- the load should, as far as practicable, be fed onto the belt centrally in the same direction with speed.</a:t>
            </a:r>
            <a:endParaRPr lang="en-IN" sz="5000" dirty="0"/>
          </a:p>
        </p:txBody>
      </p:sp>
    </p:spTree>
    <p:extLst>
      <p:ext uri="{BB962C8B-B14F-4D97-AF65-F5344CB8AC3E}">
        <p14:creationId xmlns:p14="http://schemas.microsoft.com/office/powerpoint/2010/main" val="3916031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836712"/>
            <a:ext cx="7620000" cy="4800600"/>
          </a:xfrm>
        </p:spPr>
        <p:txBody>
          <a:bodyPr>
            <a:normAutofit/>
          </a:bodyPr>
          <a:lstStyle/>
          <a:p>
            <a:pPr marL="514350" indent="-514350">
              <a:buAutoNum type="arabicPeriod" startAt="3"/>
            </a:pPr>
            <a:r>
              <a:rPr lang="en-US" sz="2800" u="sng" dirty="0" smtClean="0"/>
              <a:t>Tension arrangement</a:t>
            </a:r>
          </a:p>
          <a:p>
            <a:pPr marL="0" indent="0">
              <a:buNone/>
            </a:pPr>
            <a:r>
              <a:rPr lang="en-US" dirty="0" smtClean="0"/>
              <a:t>The belt should be in proper tension and if it is loose or slack, it will not be able to transmit the power to the belt. For this we have to do the following arrangement-</a:t>
            </a:r>
          </a:p>
          <a:p>
            <a:pPr marL="514350" indent="-514350">
              <a:buAutoNum type="alphaLcParenR"/>
            </a:pPr>
            <a:r>
              <a:rPr lang="en-US" dirty="0" smtClean="0"/>
              <a:t>Tension end of the belt is mounted in a steel framework to which hooks are fitted for tensioning.</a:t>
            </a:r>
          </a:p>
          <a:p>
            <a:pPr marL="514350" indent="-514350">
              <a:buAutoNum type="alphaLcParenR"/>
            </a:pPr>
            <a:r>
              <a:rPr lang="en-US" dirty="0" smtClean="0"/>
              <a:t>Weights are placed on the movable pulley or drum over which the belt passes to have a more or less permanent nature of tension. </a:t>
            </a:r>
          </a:p>
          <a:p>
            <a:pPr marL="0" indent="0">
              <a:buNone/>
            </a:pPr>
            <a:endParaRPr lang="en-US" dirty="0" smtClean="0"/>
          </a:p>
        </p:txBody>
      </p:sp>
    </p:spTree>
    <p:extLst>
      <p:ext uri="{BB962C8B-B14F-4D97-AF65-F5344CB8AC3E}">
        <p14:creationId xmlns:p14="http://schemas.microsoft.com/office/powerpoint/2010/main" val="333002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908720"/>
            <a:ext cx="7620000" cy="4800600"/>
          </a:xfrm>
        </p:spPr>
        <p:txBody>
          <a:bodyPr/>
          <a:lstStyle/>
          <a:p>
            <a:pPr marL="0" indent="0">
              <a:buNone/>
            </a:pPr>
            <a:r>
              <a:rPr lang="en-US" sz="2400" u="sng" dirty="0"/>
              <a:t>Types of tensioning arrangement</a:t>
            </a:r>
            <a:r>
              <a:rPr lang="en-US" dirty="0"/>
              <a:t>:</a:t>
            </a:r>
          </a:p>
          <a:p>
            <a:pPr indent="-342900"/>
            <a:r>
              <a:rPr lang="en-US" dirty="0"/>
              <a:t>Screw take-up</a:t>
            </a:r>
          </a:p>
          <a:p>
            <a:pPr indent="-342900"/>
            <a:r>
              <a:rPr lang="en-US" dirty="0"/>
              <a:t>Loop take-up</a:t>
            </a:r>
          </a:p>
          <a:p>
            <a:pPr indent="-342900"/>
            <a:r>
              <a:rPr lang="en-US" dirty="0"/>
              <a:t>Gravity </a:t>
            </a:r>
            <a:r>
              <a:rPr lang="en-US" dirty="0" smtClean="0"/>
              <a:t>take-up</a:t>
            </a:r>
          </a:p>
          <a:p>
            <a:pPr indent="-342900"/>
            <a:endParaRPr lang="en-US" dirty="0"/>
          </a:p>
          <a:p>
            <a:pPr indent="-342900"/>
            <a:endParaRPr lang="en-US" dirty="0"/>
          </a:p>
          <a:p>
            <a:pPr marL="114300" indent="0">
              <a:buNone/>
            </a:pP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554154725"/>
              </p:ext>
            </p:extLst>
          </p:nvPr>
        </p:nvGraphicFramePr>
        <p:xfrm>
          <a:off x="1475656" y="3140968"/>
          <a:ext cx="4950550" cy="2160240"/>
        </p:xfrm>
        <a:graphic>
          <a:graphicData uri="http://schemas.openxmlformats.org/presentationml/2006/ole">
            <mc:AlternateContent xmlns:mc="http://schemas.openxmlformats.org/markup-compatibility/2006">
              <mc:Choice xmlns:v="urn:schemas-microsoft-com:vml" Requires="v">
                <p:oleObj spid="_x0000_s1039" name="Bitmap Image" r:id="rId3" imgW="3666667" imgH="1600000" progId="PBrush">
                  <p:embed/>
                </p:oleObj>
              </mc:Choice>
              <mc:Fallback>
                <p:oleObj name="Bitmap Image" r:id="rId3" imgW="3666667" imgH="1600000" progId="PBrush">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140968"/>
                        <a:ext cx="4950550" cy="21602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18825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88640"/>
            <a:ext cx="7620000" cy="4800600"/>
          </a:xfrm>
        </p:spPr>
        <p:txBody>
          <a:bodyPr>
            <a:normAutofit/>
          </a:bodyPr>
          <a:lstStyle/>
          <a:p>
            <a:pPr marL="514350" indent="-514350">
              <a:buAutoNum type="arabicPeriod" startAt="4"/>
            </a:pPr>
            <a:r>
              <a:rPr lang="en-US" sz="2800" u="sng" dirty="0" smtClean="0"/>
              <a:t>Drive Head</a:t>
            </a:r>
          </a:p>
          <a:p>
            <a:pPr marL="514350" indent="-514350">
              <a:buAutoNum type="alphaLcParenR"/>
            </a:pPr>
            <a:r>
              <a:rPr lang="en-US" dirty="0" smtClean="0"/>
              <a:t>The drive head consists of an electric motor or compressed air motor, fluid coupling, gear wheels and a drum. </a:t>
            </a:r>
            <a:endParaRPr lang="en-US" dirty="0"/>
          </a:p>
          <a:p>
            <a:pPr marL="514350" indent="-514350">
              <a:buAutoNum type="alphaLcParenR"/>
            </a:pPr>
            <a:r>
              <a:rPr lang="en-US" dirty="0"/>
              <a:t>T</a:t>
            </a:r>
            <a:r>
              <a:rPr lang="en-US" dirty="0" smtClean="0"/>
              <a:t>he Snub pulleys are used to increase the arc of contact.</a:t>
            </a:r>
          </a:p>
          <a:p>
            <a:pPr marL="514350" indent="-514350">
              <a:buAutoNum type="alphaLcParenR"/>
            </a:pPr>
            <a:r>
              <a:rPr lang="en-US" dirty="0" smtClean="0"/>
              <a:t>Usually, one motor drives a belt for a roadway of </a:t>
            </a:r>
            <a:r>
              <a:rPr lang="en-US" dirty="0" err="1" smtClean="0"/>
              <a:t>upto</a:t>
            </a:r>
            <a:r>
              <a:rPr lang="en-US" dirty="0" smtClean="0"/>
              <a:t> 200m on the level gradient.</a:t>
            </a:r>
          </a:p>
          <a:p>
            <a:pPr marL="514350" indent="-514350">
              <a:buAutoNum type="alphaLcParenR"/>
            </a:pPr>
            <a:r>
              <a:rPr lang="en-US" dirty="0" smtClean="0"/>
              <a:t>The motor used is a squirrel cage type with high torque and is switched on direct on the line. </a:t>
            </a:r>
          </a:p>
          <a:p>
            <a:pPr marL="514350" indent="-514350">
              <a:buAutoNum type="alphaLcParenR"/>
            </a:pPr>
            <a:r>
              <a:rPr lang="en-US" dirty="0" smtClean="0"/>
              <a:t>The drive heads are sometimes provided with sequence control operation.</a:t>
            </a:r>
            <a:endParaRPr lang="en-IN" dirty="0"/>
          </a:p>
        </p:txBody>
      </p:sp>
    </p:spTree>
    <p:extLst>
      <p:ext uri="{BB962C8B-B14F-4D97-AF65-F5344CB8AC3E}">
        <p14:creationId xmlns:p14="http://schemas.microsoft.com/office/powerpoint/2010/main" val="1629794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X. Classification of Conveyors </a:t>
            </a:r>
            <a:br>
              <a:rPr lang="en-US" sz="3600" dirty="0" smtClean="0"/>
            </a:br>
            <a:endParaRPr lang="en-IN" sz="3600" dirty="0"/>
          </a:p>
        </p:txBody>
      </p:sp>
      <p:sp>
        <p:nvSpPr>
          <p:cNvPr id="3" name="Content Placeholder 2"/>
          <p:cNvSpPr>
            <a:spLocks noGrp="1"/>
          </p:cNvSpPr>
          <p:nvPr>
            <p:ph idx="1"/>
          </p:nvPr>
        </p:nvSpPr>
        <p:spPr/>
        <p:txBody>
          <a:bodyPr/>
          <a:lstStyle/>
          <a:p>
            <a:pPr marL="571500" indent="-457200">
              <a:buAutoNum type="arabicPeriod"/>
            </a:pPr>
            <a:r>
              <a:rPr lang="en-US" sz="2800" u="sng" dirty="0" smtClean="0"/>
              <a:t>Based </a:t>
            </a:r>
            <a:r>
              <a:rPr lang="en-US" sz="2800" u="sng" dirty="0"/>
              <a:t>on Trough </a:t>
            </a:r>
            <a:r>
              <a:rPr lang="en-US" sz="2800" u="sng" dirty="0" smtClean="0"/>
              <a:t>Design</a:t>
            </a:r>
          </a:p>
          <a:p>
            <a:pPr marL="114300" indent="0">
              <a:buNone/>
            </a:pPr>
            <a:endParaRPr lang="en-US" dirty="0" smtClean="0"/>
          </a:p>
          <a:p>
            <a:r>
              <a:rPr lang="en-US" dirty="0" smtClean="0"/>
              <a:t>Flat belt conveyor</a:t>
            </a:r>
          </a:p>
          <a:p>
            <a:r>
              <a:rPr lang="en-US" dirty="0" smtClean="0"/>
              <a:t>Semi-Trough	conveyor</a:t>
            </a:r>
          </a:p>
          <a:p>
            <a:r>
              <a:rPr lang="en-US" dirty="0" smtClean="0"/>
              <a:t>Trough conveyor</a:t>
            </a:r>
            <a:endParaRPr lang="en-IN" dirty="0"/>
          </a:p>
        </p:txBody>
      </p:sp>
    </p:spTree>
    <p:extLst>
      <p:ext uri="{BB962C8B-B14F-4D97-AF65-F5344CB8AC3E}">
        <p14:creationId xmlns:p14="http://schemas.microsoft.com/office/powerpoint/2010/main" val="3025677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908720"/>
            <a:ext cx="7772400" cy="1470025"/>
          </a:xfrm>
        </p:spPr>
        <p:txBody>
          <a:bodyPr/>
          <a:lstStyle/>
          <a:p>
            <a:pPr algn="ctr"/>
            <a:r>
              <a:rPr lang="en-US" sz="3600" dirty="0" smtClean="0"/>
              <a:t>Working of </a:t>
            </a:r>
            <a:r>
              <a:rPr lang="en-US" dirty="0" smtClean="0"/>
              <a:t/>
            </a:r>
            <a:br>
              <a:rPr lang="en-US" dirty="0" smtClean="0"/>
            </a:br>
            <a:r>
              <a:rPr lang="en-US" dirty="0" smtClean="0">
                <a:latin typeface="Calibri" pitchFamily="34" charset="0"/>
              </a:rPr>
              <a:t>BELT CONVEYORS</a:t>
            </a:r>
            <a:endParaRPr lang="en-IN" dirty="0">
              <a:latin typeface="Calibri" pitchFamily="34" charset="0"/>
            </a:endParaRPr>
          </a:p>
        </p:txBody>
      </p:sp>
      <p:pic>
        <p:nvPicPr>
          <p:cNvPr id="5" name="Content Placeholder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39" y="3196086"/>
            <a:ext cx="2614807" cy="19611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42239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chemeClr val="accent1"/>
                </a:solidFill>
              </a:rPr>
              <a:t>2.</a:t>
            </a:r>
            <a:r>
              <a:rPr lang="en-US" sz="2800" dirty="0" smtClean="0"/>
              <a:t>   </a:t>
            </a:r>
            <a:r>
              <a:rPr lang="en-US" sz="2800" u="sng" dirty="0" smtClean="0"/>
              <a:t>Industrial Classification of Belt Conveyors</a:t>
            </a:r>
            <a:endParaRPr lang="en-IN" sz="2800" u="sng" dirty="0"/>
          </a:p>
        </p:txBody>
      </p:sp>
      <p:sp>
        <p:nvSpPr>
          <p:cNvPr id="3" name="Content Placeholder 2"/>
          <p:cNvSpPr>
            <a:spLocks noGrp="1"/>
          </p:cNvSpPr>
          <p:nvPr>
            <p:ph idx="1"/>
          </p:nvPr>
        </p:nvSpPr>
        <p:spPr/>
        <p:txBody>
          <a:bodyPr>
            <a:normAutofit/>
          </a:bodyPr>
          <a:lstStyle/>
          <a:p>
            <a:r>
              <a:rPr lang="en-US" dirty="0" smtClean="0"/>
              <a:t>Slider Bed Conveyor</a:t>
            </a:r>
          </a:p>
          <a:p>
            <a:r>
              <a:rPr lang="en-US" dirty="0" smtClean="0"/>
              <a:t>Roller Bed Conveyor</a:t>
            </a:r>
          </a:p>
          <a:p>
            <a:r>
              <a:rPr lang="en-US" dirty="0" smtClean="0"/>
              <a:t>Horizontal Belt Conveyor</a:t>
            </a:r>
          </a:p>
          <a:p>
            <a:r>
              <a:rPr lang="en-US" dirty="0" smtClean="0"/>
              <a:t>Incline and decline Conveyor</a:t>
            </a:r>
          </a:p>
          <a:p>
            <a:r>
              <a:rPr lang="en-US" dirty="0" smtClean="0"/>
              <a:t>Brake and Meter Belt Conveyor</a:t>
            </a:r>
          </a:p>
          <a:p>
            <a:r>
              <a:rPr lang="en-US" dirty="0" smtClean="0"/>
              <a:t>Metal “Piano Hinge” Conveyor</a:t>
            </a:r>
          </a:p>
          <a:p>
            <a:r>
              <a:rPr lang="en-US" dirty="0" smtClean="0"/>
              <a:t>Wire Mesh belt Conveyor</a:t>
            </a:r>
          </a:p>
          <a:p>
            <a:r>
              <a:rPr lang="en-US" dirty="0" smtClean="0"/>
              <a:t>Portable Conveyor</a:t>
            </a:r>
          </a:p>
          <a:p>
            <a:endParaRPr lang="en-US" dirty="0" smtClean="0"/>
          </a:p>
          <a:p>
            <a:endParaRPr lang="en-IN" dirty="0"/>
          </a:p>
        </p:txBody>
      </p:sp>
    </p:spTree>
    <p:extLst>
      <p:ext uri="{BB962C8B-B14F-4D97-AF65-F5344CB8AC3E}">
        <p14:creationId xmlns:p14="http://schemas.microsoft.com/office/powerpoint/2010/main" val="3579908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XI. Sequence Contro</a:t>
            </a:r>
            <a:r>
              <a:rPr lang="en-US" sz="3600" dirty="0"/>
              <a:t>l</a:t>
            </a:r>
            <a:endParaRPr lang="en-IN" sz="3600" dirty="0"/>
          </a:p>
        </p:txBody>
      </p:sp>
      <p:sp>
        <p:nvSpPr>
          <p:cNvPr id="3" name="Content Placeholder 2"/>
          <p:cNvSpPr>
            <a:spLocks noGrp="1"/>
          </p:cNvSpPr>
          <p:nvPr>
            <p:ph idx="1"/>
          </p:nvPr>
        </p:nvSpPr>
        <p:spPr/>
        <p:txBody>
          <a:bodyPr>
            <a:normAutofit/>
          </a:bodyPr>
          <a:lstStyle/>
          <a:p>
            <a:r>
              <a:rPr lang="en-US" dirty="0" smtClean="0"/>
              <a:t>Sequence Control is a method used in the starting and stopping of the series of conveyors to avoid the disastrous situation of pileup and overloading at the transfer point i.e. discharge end of the inbye conveyor which will overload the outbye conveyor if the outbye conveyor stops for some reason but not the feeding inbye conveyor.</a:t>
            </a:r>
          </a:p>
          <a:p>
            <a:r>
              <a:rPr lang="en-US" dirty="0" smtClean="0"/>
              <a:t>In a sequence control:</a:t>
            </a:r>
          </a:p>
          <a:p>
            <a:pPr marL="514350" indent="-514350">
              <a:buAutoNum type="alphaLcParenR"/>
            </a:pPr>
            <a:r>
              <a:rPr lang="en-US" dirty="0" smtClean="0"/>
              <a:t>The inbye conveyor can not be started unless the outbye receiving conveyor is set in motion and has attained nearly 60-70% of its normal speed.</a:t>
            </a:r>
          </a:p>
          <a:p>
            <a:pPr marL="514350" indent="-514350">
              <a:buAutoNum type="alphaLcParenR"/>
            </a:pPr>
            <a:r>
              <a:rPr lang="en-US" dirty="0" smtClean="0"/>
              <a:t>If the outbye conveyor stops for any reason, stalls or slips, the inbye conveyor automatically stops.</a:t>
            </a:r>
          </a:p>
          <a:p>
            <a:pPr marL="514350" indent="-514350">
              <a:buAutoNum type="alphaLcParenR"/>
            </a:pPr>
            <a:endParaRPr lang="en-IN" dirty="0"/>
          </a:p>
        </p:txBody>
      </p:sp>
    </p:spTree>
    <p:extLst>
      <p:ext uri="{BB962C8B-B14F-4D97-AF65-F5344CB8AC3E}">
        <p14:creationId xmlns:p14="http://schemas.microsoft.com/office/powerpoint/2010/main" val="28340761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229600" cy="4525963"/>
          </a:xfrm>
        </p:spPr>
        <p:txBody>
          <a:bodyPr/>
          <a:lstStyle/>
          <a:p>
            <a:pPr marL="114300" indent="0">
              <a:buNone/>
            </a:pPr>
            <a:r>
              <a:rPr lang="en-US" sz="3600" dirty="0" smtClean="0"/>
              <a:t>Arrangements for sequence control:</a:t>
            </a:r>
            <a:br>
              <a:rPr lang="en-US" sz="3600" dirty="0" smtClean="0"/>
            </a:br>
            <a:endParaRPr lang="en-US" sz="3600" dirty="0" smtClean="0"/>
          </a:p>
          <a:p>
            <a:r>
              <a:rPr lang="en-US" dirty="0" smtClean="0"/>
              <a:t>Automatic sequence control</a:t>
            </a:r>
          </a:p>
          <a:p>
            <a:r>
              <a:rPr lang="en-US" dirty="0" smtClean="0"/>
              <a:t>Power sequence control</a:t>
            </a:r>
          </a:p>
          <a:p>
            <a:r>
              <a:rPr lang="en-US" dirty="0" smtClean="0"/>
              <a:t>Pilot sequence control</a:t>
            </a:r>
            <a:br>
              <a:rPr lang="en-US" dirty="0" smtClean="0"/>
            </a:br>
            <a:endParaRPr lang="en-IN" dirty="0"/>
          </a:p>
        </p:txBody>
      </p:sp>
    </p:spTree>
    <p:extLst>
      <p:ext uri="{BB962C8B-B14F-4D97-AF65-F5344CB8AC3E}">
        <p14:creationId xmlns:p14="http://schemas.microsoft.com/office/powerpoint/2010/main" val="3944319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XII. Disadvantages</a:t>
            </a:r>
            <a:endParaRPr lang="en-IN" sz="3600" dirty="0"/>
          </a:p>
        </p:txBody>
      </p:sp>
      <p:sp>
        <p:nvSpPr>
          <p:cNvPr id="3" name="Content Placeholder 2"/>
          <p:cNvSpPr>
            <a:spLocks noGrp="1"/>
          </p:cNvSpPr>
          <p:nvPr>
            <p:ph idx="1"/>
          </p:nvPr>
        </p:nvSpPr>
        <p:spPr/>
        <p:txBody>
          <a:bodyPr>
            <a:normAutofit/>
          </a:bodyPr>
          <a:lstStyle/>
          <a:p>
            <a:r>
              <a:rPr lang="en-IN" dirty="0" smtClean="0"/>
              <a:t>The </a:t>
            </a:r>
            <a:r>
              <a:rPr lang="en-IN" dirty="0"/>
              <a:t>normal design of a belt conveyor is opened. If your product needs to be contained, covers and or drip pans can become expensive and cumbersome. </a:t>
            </a:r>
            <a:endParaRPr lang="en-IN" dirty="0" smtClean="0"/>
          </a:p>
          <a:p>
            <a:r>
              <a:rPr lang="en-IN" dirty="0" smtClean="0"/>
              <a:t>If </a:t>
            </a:r>
            <a:r>
              <a:rPr lang="en-IN" dirty="0"/>
              <a:t>the material is sticky, belt cleaning can be difficult and generally not very successful. </a:t>
            </a:r>
            <a:endParaRPr lang="en-IN" dirty="0" smtClean="0"/>
          </a:p>
          <a:p>
            <a:r>
              <a:rPr lang="en-IN" dirty="0" smtClean="0"/>
              <a:t>There </a:t>
            </a:r>
            <a:r>
              <a:rPr lang="en-IN" dirty="0"/>
              <a:t>is almost always material carry over from the belt discharge and this becomes a house keeping problem. </a:t>
            </a:r>
            <a:endParaRPr lang="en-IN" dirty="0" smtClean="0"/>
          </a:p>
          <a:p>
            <a:r>
              <a:rPr lang="en-IN" dirty="0" smtClean="0"/>
              <a:t>If </a:t>
            </a:r>
            <a:r>
              <a:rPr lang="en-IN" dirty="0"/>
              <a:t>the material being conveyed is sticky it will ultimately get transferred to the return side of the belt and then to the rolls, idlers and pulleys, then belt tracking can be an </a:t>
            </a:r>
            <a:r>
              <a:rPr lang="en-IN" dirty="0" smtClean="0"/>
              <a:t>on-going </a:t>
            </a:r>
            <a:r>
              <a:rPr lang="en-IN" dirty="0"/>
              <a:t>issue. </a:t>
            </a:r>
            <a:endParaRPr lang="en-IN" dirty="0" smtClean="0"/>
          </a:p>
          <a:p>
            <a:r>
              <a:rPr lang="en-IN" dirty="0" smtClean="0"/>
              <a:t>Odder </a:t>
            </a:r>
            <a:r>
              <a:rPr lang="en-IN" dirty="0"/>
              <a:t>control is virtually impossible. </a:t>
            </a:r>
            <a:br>
              <a:rPr lang="en-IN" dirty="0"/>
            </a:br>
            <a:r>
              <a:rPr lang="en-IN" dirty="0" smtClean="0"/>
              <a:t/>
            </a:r>
            <a:br>
              <a:rPr lang="en-IN" dirty="0" smtClean="0"/>
            </a:br>
            <a:endParaRPr lang="en-IN" dirty="0"/>
          </a:p>
        </p:txBody>
      </p:sp>
    </p:spTree>
    <p:extLst>
      <p:ext uri="{BB962C8B-B14F-4D97-AF65-F5344CB8AC3E}">
        <p14:creationId xmlns:p14="http://schemas.microsoft.com/office/powerpoint/2010/main" val="372897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55576" y="1916832"/>
            <a:ext cx="337185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148064" y="3103121"/>
            <a:ext cx="2296975" cy="707886"/>
          </a:xfrm>
          <a:prstGeom prst="rect">
            <a:avLst/>
          </a:prstGeom>
          <a:noFill/>
        </p:spPr>
        <p:txBody>
          <a:bodyPr wrap="none" rtlCol="0">
            <a:spAutoFit/>
          </a:bodyPr>
          <a:lstStyle/>
          <a:p>
            <a:pPr algn="ctr"/>
            <a:r>
              <a:rPr lang="en-US" sz="2000" dirty="0" smtClean="0"/>
              <a:t>Submitted by:</a:t>
            </a:r>
          </a:p>
          <a:p>
            <a:pPr algn="ctr"/>
            <a:r>
              <a:rPr lang="en-US" sz="2000" dirty="0" smtClean="0"/>
              <a:t>Roll 11108EN036-47</a:t>
            </a:r>
            <a:endParaRPr lang="en-IN" sz="2000" dirty="0"/>
          </a:p>
        </p:txBody>
      </p:sp>
    </p:spTree>
    <p:extLst>
      <p:ext uri="{BB962C8B-B14F-4D97-AF65-F5344CB8AC3E}">
        <p14:creationId xmlns:p14="http://schemas.microsoft.com/office/powerpoint/2010/main" val="1087710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7620000" cy="1143000"/>
          </a:xfrm>
        </p:spPr>
        <p:txBody>
          <a:bodyPr>
            <a:noAutofit/>
          </a:bodyPr>
          <a:lstStyle/>
          <a:p>
            <a:r>
              <a:rPr lang="en-US" sz="3600" dirty="0" smtClean="0"/>
              <a:t>I. Definition</a:t>
            </a:r>
            <a:br>
              <a:rPr lang="en-US" sz="3600" dirty="0" smtClean="0"/>
            </a:br>
            <a:endParaRPr lang="en-IN" sz="3600" dirty="0"/>
          </a:p>
        </p:txBody>
      </p:sp>
      <p:sp>
        <p:nvSpPr>
          <p:cNvPr id="3" name="Content Placeholder 2"/>
          <p:cNvSpPr>
            <a:spLocks noGrp="1"/>
          </p:cNvSpPr>
          <p:nvPr>
            <p:ph idx="1"/>
          </p:nvPr>
        </p:nvSpPr>
        <p:spPr/>
        <p:txBody>
          <a:bodyPr>
            <a:normAutofit/>
          </a:bodyPr>
          <a:lstStyle/>
          <a:p>
            <a:r>
              <a:rPr lang="en-US" dirty="0" smtClean="0"/>
              <a:t>The belt conveyor is an endless belt in a straight line stretch between two drums, one driving the system and the other acting as a return drum.</a:t>
            </a:r>
          </a:p>
          <a:p>
            <a:pPr marL="114300" indent="0">
              <a:buNone/>
            </a:pPr>
            <a:endParaRPr lang="en-US" dirty="0" smtClean="0"/>
          </a:p>
          <a:p>
            <a:r>
              <a:rPr lang="en-US" b="1" u="sng" dirty="0" smtClean="0"/>
              <a:t>Wikipedia States</a:t>
            </a:r>
            <a:r>
              <a:rPr lang="en-US" dirty="0" smtClean="0"/>
              <a:t>: </a:t>
            </a:r>
            <a:r>
              <a:rPr lang="en-IN" dirty="0" smtClean="0"/>
              <a:t>A conveyor belt (or belt conveyor) consists of two or more pulleys , with a continuous loop of material - the conveyor belt - that rotates about them. One or both of the pulleys are powered, moving the belt and the material on the belt forward.</a:t>
            </a:r>
            <a:endParaRPr lang="en-IN" dirty="0"/>
          </a:p>
        </p:txBody>
      </p:sp>
    </p:spTree>
    <p:extLst>
      <p:ext uri="{BB962C8B-B14F-4D97-AF65-F5344CB8AC3E}">
        <p14:creationId xmlns:p14="http://schemas.microsoft.com/office/powerpoint/2010/main" val="473483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II. History</a:t>
            </a:r>
            <a:endParaRPr lang="en-IN" sz="3600" dirty="0"/>
          </a:p>
        </p:txBody>
      </p:sp>
      <p:sp>
        <p:nvSpPr>
          <p:cNvPr id="3" name="Content Placeholder 2"/>
          <p:cNvSpPr>
            <a:spLocks noGrp="1"/>
          </p:cNvSpPr>
          <p:nvPr>
            <p:ph idx="1"/>
          </p:nvPr>
        </p:nvSpPr>
        <p:spPr/>
        <p:txBody>
          <a:bodyPr>
            <a:normAutofit/>
          </a:bodyPr>
          <a:lstStyle/>
          <a:p>
            <a:r>
              <a:rPr lang="en-IN" dirty="0"/>
              <a:t>Primitive conveyor belts were used since the 19th century. In </a:t>
            </a:r>
            <a:r>
              <a:rPr lang="en-IN" dirty="0" smtClean="0"/>
              <a:t>1892, Thomas Robins began </a:t>
            </a:r>
            <a:r>
              <a:rPr lang="en-IN" dirty="0"/>
              <a:t>a series of </a:t>
            </a:r>
            <a:r>
              <a:rPr lang="en-IN" dirty="0" smtClean="0"/>
              <a:t>inventions</a:t>
            </a:r>
          </a:p>
          <a:p>
            <a:r>
              <a:rPr lang="en-IN" dirty="0" smtClean="0"/>
              <a:t>In </a:t>
            </a:r>
            <a:r>
              <a:rPr lang="en-IN" dirty="0"/>
              <a:t>1901, Sandvik invented and started the production of steel conveyor belts. </a:t>
            </a:r>
            <a:endParaRPr lang="en-IN" dirty="0" smtClean="0"/>
          </a:p>
          <a:p>
            <a:r>
              <a:rPr lang="en-IN" dirty="0" smtClean="0"/>
              <a:t>In </a:t>
            </a:r>
            <a:r>
              <a:rPr lang="en-IN" dirty="0"/>
              <a:t>1905 </a:t>
            </a:r>
            <a:r>
              <a:rPr lang="en-IN" u="sng" dirty="0" smtClean="0"/>
              <a:t>Richard </a:t>
            </a:r>
            <a:r>
              <a:rPr lang="en-IN" u="sng" dirty="0"/>
              <a:t>Sutcliffe</a:t>
            </a:r>
            <a:r>
              <a:rPr lang="en-IN" dirty="0"/>
              <a:t> invented the first conveyor belts for use in coal </a:t>
            </a:r>
            <a:r>
              <a:rPr lang="en-IN" dirty="0" smtClean="0"/>
              <a:t>mines.</a:t>
            </a:r>
          </a:p>
          <a:p>
            <a:r>
              <a:rPr lang="en-IN" dirty="0" smtClean="0"/>
              <a:t>In </a:t>
            </a:r>
            <a:r>
              <a:rPr lang="en-IN" dirty="0"/>
              <a:t>1913, Henry </a:t>
            </a:r>
            <a:r>
              <a:rPr lang="en-IN" dirty="0" smtClean="0"/>
              <a:t>Ford</a:t>
            </a:r>
            <a:r>
              <a:rPr lang="en-IN" dirty="0"/>
              <a:t> </a:t>
            </a:r>
            <a:r>
              <a:rPr lang="en-IN" dirty="0" smtClean="0"/>
              <a:t>introduced </a:t>
            </a:r>
            <a:r>
              <a:rPr lang="en-IN" dirty="0"/>
              <a:t>conveyor-belt assembly </a:t>
            </a:r>
            <a:r>
              <a:rPr lang="en-IN" dirty="0" smtClean="0"/>
              <a:t>lines.</a:t>
            </a:r>
          </a:p>
          <a:p>
            <a:r>
              <a:rPr lang="en-IN" dirty="0" smtClean="0"/>
              <a:t>In </a:t>
            </a:r>
            <a:r>
              <a:rPr lang="en-IN" dirty="0"/>
              <a:t>1957, the B. F. Goodrich Company patented a conveyor belt that it went on to produce as the Turnover Conveyor Belt </a:t>
            </a:r>
            <a:r>
              <a:rPr lang="en-IN" dirty="0" smtClean="0"/>
              <a:t>System.</a:t>
            </a:r>
          </a:p>
        </p:txBody>
      </p:sp>
    </p:spTree>
    <p:extLst>
      <p:ext uri="{BB962C8B-B14F-4D97-AF65-F5344CB8AC3E}">
        <p14:creationId xmlns:p14="http://schemas.microsoft.com/office/powerpoint/2010/main" val="3058925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III. Background</a:t>
            </a:r>
            <a:endParaRPr lang="en-IN" sz="3600" dirty="0"/>
          </a:p>
        </p:txBody>
      </p:sp>
      <p:sp>
        <p:nvSpPr>
          <p:cNvPr id="3" name="Content Placeholder 2"/>
          <p:cNvSpPr>
            <a:spLocks noGrp="1"/>
          </p:cNvSpPr>
          <p:nvPr>
            <p:ph idx="1"/>
          </p:nvPr>
        </p:nvSpPr>
        <p:spPr/>
        <p:txBody>
          <a:bodyPr>
            <a:normAutofit/>
          </a:bodyPr>
          <a:lstStyle/>
          <a:p>
            <a:r>
              <a:rPr lang="en-US" dirty="0" smtClean="0"/>
              <a:t>There are many different kinds of conveyor systems out there. First what is the basic idea of a conveyor system, how and why is it used in many of today’s industrial settings. </a:t>
            </a:r>
          </a:p>
          <a:p>
            <a:r>
              <a:rPr lang="en-US" dirty="0" smtClean="0"/>
              <a:t>A conveyor system is used to get a item for one place to another, this item can be large, small, irregular shape, light or heavy. Not only can conveyors move items from one point to another it can be used in an assembly line so as the product is going through the conveyor it is being made or assembled. </a:t>
            </a:r>
          </a:p>
          <a:p>
            <a:r>
              <a:rPr lang="en-US" dirty="0" smtClean="0"/>
              <a:t>Conveyors can move items up an incline or vertically with another conveyor sandwiches the item in place. These are versatile tools for production in the industry world if the right one is implemented for a job.</a:t>
            </a:r>
          </a:p>
        </p:txBody>
      </p:sp>
    </p:spTree>
    <p:extLst>
      <p:ext uri="{BB962C8B-B14F-4D97-AF65-F5344CB8AC3E}">
        <p14:creationId xmlns:p14="http://schemas.microsoft.com/office/powerpoint/2010/main" val="2326272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72227" y="476672"/>
            <a:ext cx="7275581" cy="630942"/>
          </a:xfrm>
          <a:prstGeom prst="rect">
            <a:avLst/>
          </a:prstGeom>
          <a:noFill/>
        </p:spPr>
        <p:txBody>
          <a:bodyPr wrap="none" rtlCol="0">
            <a:spAutoFit/>
          </a:bodyPr>
          <a:lstStyle/>
          <a:p>
            <a:r>
              <a:rPr lang="en-US" sz="3500" dirty="0" smtClean="0"/>
              <a:t>IV. Example of Conveyor Belt in a Mine </a:t>
            </a:r>
            <a:endParaRPr lang="en-IN" sz="3500" dirty="0"/>
          </a:p>
        </p:txBody>
      </p:sp>
      <p:grpSp>
        <p:nvGrpSpPr>
          <p:cNvPr id="12" name="Group 25"/>
          <p:cNvGrpSpPr>
            <a:grpSpLocks/>
          </p:cNvGrpSpPr>
          <p:nvPr/>
        </p:nvGrpSpPr>
        <p:grpSpPr bwMode="auto">
          <a:xfrm>
            <a:off x="412773" y="1621387"/>
            <a:ext cx="7606663" cy="4524375"/>
            <a:chOff x="0" y="1166813"/>
            <a:chExt cx="9144000" cy="4524375"/>
          </a:xfrm>
        </p:grpSpPr>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813"/>
              <a:ext cx="9144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23"/>
            <p:cNvGrpSpPr>
              <a:grpSpLocks/>
            </p:cNvGrpSpPr>
            <p:nvPr/>
          </p:nvGrpSpPr>
          <p:grpSpPr bwMode="auto">
            <a:xfrm>
              <a:off x="1371600" y="1752600"/>
              <a:ext cx="7441126" cy="3733800"/>
              <a:chOff x="1371600" y="1752600"/>
              <a:chExt cx="7441126" cy="3733800"/>
            </a:xfrm>
          </p:grpSpPr>
          <p:sp>
            <p:nvSpPr>
              <p:cNvPr id="15" name="TextBox 28"/>
              <p:cNvSpPr txBox="1">
                <a:spLocks noChangeArrowheads="1"/>
              </p:cNvSpPr>
              <p:nvPr/>
            </p:nvSpPr>
            <p:spPr bwMode="auto">
              <a:xfrm>
                <a:off x="5410200" y="1752600"/>
                <a:ext cx="1122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US" sz="1200">
                    <a:latin typeface="Arial" charset="0"/>
                    <a:cs typeface="Arial" charset="0"/>
                  </a:rPr>
                  <a:t>Apron Feeder</a:t>
                </a:r>
              </a:p>
            </p:txBody>
          </p:sp>
          <p:cxnSp>
            <p:nvCxnSpPr>
              <p:cNvPr id="16" name="Straight Arrow Connector 15"/>
              <p:cNvCxnSpPr>
                <a:stCxn id="15" idx="3"/>
              </p:cNvCxnSpPr>
              <p:nvPr/>
            </p:nvCxnSpPr>
            <p:spPr>
              <a:xfrm>
                <a:off x="6532563" y="1890713"/>
                <a:ext cx="554037" cy="31908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30"/>
              <p:cNvSpPr>
                <a:spLocks noChangeArrowheads="1"/>
              </p:cNvSpPr>
              <p:nvPr/>
            </p:nvSpPr>
            <p:spPr bwMode="auto">
              <a:xfrm>
                <a:off x="4724400" y="205740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a:latin typeface="Arial" charset="0"/>
                    <a:cs typeface="Arial" charset="0"/>
                  </a:rPr>
                  <a:t>Scalping grizzly feeder</a:t>
                </a:r>
              </a:p>
            </p:txBody>
          </p:sp>
          <p:cxnSp>
            <p:nvCxnSpPr>
              <p:cNvPr id="18" name="Straight Arrow Connector 17"/>
              <p:cNvCxnSpPr/>
              <p:nvPr/>
            </p:nvCxnSpPr>
            <p:spPr>
              <a:xfrm>
                <a:off x="6477000" y="2209801"/>
                <a:ext cx="4572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32"/>
              <p:cNvSpPr txBox="1">
                <a:spLocks noChangeArrowheads="1"/>
              </p:cNvSpPr>
              <p:nvPr/>
            </p:nvSpPr>
            <p:spPr bwMode="auto">
              <a:xfrm>
                <a:off x="7315200" y="4724400"/>
                <a:ext cx="149752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US" sz="900"/>
                  <a:t>(Primary Crusher Discharge)</a:t>
                </a:r>
              </a:p>
            </p:txBody>
          </p:sp>
          <p:sp>
            <p:nvSpPr>
              <p:cNvPr id="20" name="TextBox 33"/>
              <p:cNvSpPr txBox="1">
                <a:spLocks noChangeArrowheads="1"/>
              </p:cNvSpPr>
              <p:nvPr/>
            </p:nvSpPr>
            <p:spPr bwMode="auto">
              <a:xfrm>
                <a:off x="6248400" y="4724401"/>
                <a:ext cx="1219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US" sz="1200"/>
                  <a:t>Vibrating screen</a:t>
                </a:r>
              </a:p>
            </p:txBody>
          </p:sp>
          <p:cxnSp>
            <p:nvCxnSpPr>
              <p:cNvPr id="21" name="Straight Arrow Connector 20"/>
              <p:cNvCxnSpPr>
                <a:stCxn id="20" idx="1"/>
              </p:cNvCxnSpPr>
              <p:nvPr/>
            </p:nvCxnSpPr>
            <p:spPr>
              <a:xfrm rot="10800000">
                <a:off x="5486400" y="4800601"/>
                <a:ext cx="762000" cy="6191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35"/>
              <p:cNvSpPr txBox="1">
                <a:spLocks noChangeArrowheads="1"/>
              </p:cNvSpPr>
              <p:nvPr/>
            </p:nvSpPr>
            <p:spPr bwMode="auto">
              <a:xfrm>
                <a:off x="4419600" y="4038600"/>
                <a:ext cx="609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US" sz="1200"/>
                  <a:t>(Fines)</a:t>
                </a:r>
              </a:p>
            </p:txBody>
          </p:sp>
          <p:sp>
            <p:nvSpPr>
              <p:cNvPr id="23" name="TextBox 36"/>
              <p:cNvSpPr txBox="1">
                <a:spLocks noChangeArrowheads="1"/>
              </p:cNvSpPr>
              <p:nvPr/>
            </p:nvSpPr>
            <p:spPr bwMode="auto">
              <a:xfrm>
                <a:off x="6858000" y="5105400"/>
                <a:ext cx="12192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US" sz="1200"/>
                  <a:t>Middlings</a:t>
                </a:r>
              </a:p>
            </p:txBody>
          </p:sp>
          <p:sp>
            <p:nvSpPr>
              <p:cNvPr id="24" name="Rectangle 37"/>
              <p:cNvSpPr>
                <a:spLocks noChangeArrowheads="1"/>
              </p:cNvSpPr>
              <p:nvPr/>
            </p:nvSpPr>
            <p:spPr bwMode="auto">
              <a:xfrm>
                <a:off x="1371600" y="4458512"/>
                <a:ext cx="1295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a:t>Gyratory  crusher</a:t>
                </a:r>
              </a:p>
            </p:txBody>
          </p:sp>
          <p:sp>
            <p:nvSpPr>
              <p:cNvPr id="25" name="TextBox 38"/>
              <p:cNvSpPr txBox="1">
                <a:spLocks noChangeArrowheads="1"/>
              </p:cNvSpPr>
              <p:nvPr/>
            </p:nvSpPr>
            <p:spPr bwMode="auto">
              <a:xfrm>
                <a:off x="3581400" y="5209401"/>
                <a:ext cx="990599"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r>
                  <a:rPr lang="en-US" sz="1200"/>
                  <a:t>To Tert. conv</a:t>
                </a:r>
              </a:p>
            </p:txBody>
          </p:sp>
          <p:sp>
            <p:nvSpPr>
              <p:cNvPr id="26" name="Rectangle 25"/>
              <p:cNvSpPr/>
              <p:nvPr/>
            </p:nvSpPr>
            <p:spPr>
              <a:xfrm>
                <a:off x="3657600" y="4495801"/>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7" name="Straight Arrow Connector 26"/>
              <p:cNvCxnSpPr>
                <a:stCxn id="25" idx="0"/>
              </p:cNvCxnSpPr>
              <p:nvPr/>
            </p:nvCxnSpPr>
            <p:spPr>
              <a:xfrm rot="5400000" flipH="1" flipV="1">
                <a:off x="3929062" y="4872039"/>
                <a:ext cx="485775" cy="1905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71057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V. Description</a:t>
            </a:r>
            <a:endParaRPr lang="en-IN" sz="3600" dirty="0"/>
          </a:p>
        </p:txBody>
      </p:sp>
      <p:sp>
        <p:nvSpPr>
          <p:cNvPr id="3" name="Content Placeholder 2"/>
          <p:cNvSpPr>
            <a:spLocks noGrp="1"/>
          </p:cNvSpPr>
          <p:nvPr>
            <p:ph idx="1"/>
          </p:nvPr>
        </p:nvSpPr>
        <p:spPr/>
        <p:txBody>
          <a:bodyPr>
            <a:normAutofit lnSpcReduction="10000"/>
          </a:bodyPr>
          <a:lstStyle/>
          <a:p>
            <a:r>
              <a:rPr lang="en-IN" dirty="0"/>
              <a:t>The belt consists of one or more layers of material. They can be made out of rubber. Many belts in general material handling have two layers. An under layer of material to provide linear strength and shape called a carcass and an over layer called the cover. The carcass is often a woven fabric having a warp &amp; weft. The most common carcass materials are polyester, nylon and cotton</a:t>
            </a:r>
            <a:r>
              <a:rPr lang="en-IN" dirty="0" smtClean="0"/>
              <a:t>.</a:t>
            </a:r>
            <a:endParaRPr lang="en-IN" dirty="0"/>
          </a:p>
          <a:p>
            <a:r>
              <a:rPr lang="en-IN" dirty="0" smtClean="0"/>
              <a:t>Belts </a:t>
            </a:r>
            <a:r>
              <a:rPr lang="en-IN" dirty="0"/>
              <a:t>with regularly spaced partitions, known as </a:t>
            </a:r>
            <a:r>
              <a:rPr lang="en-IN" i="1" dirty="0"/>
              <a:t>elevator belts</a:t>
            </a:r>
            <a:r>
              <a:rPr lang="en-IN" dirty="0"/>
              <a:t>, are used for transporting loose materials up steep inclines. Belt Conveyors are used in self-unloading bulk freighters and in live bottom trucks. Conveyor technology is also used in conveyor transport such as moving sidewalks or escalators, as well as on many manufacturing assembly lines. Stores often have conveyor belts at the check-out counter to move shopping items</a:t>
            </a:r>
            <a:r>
              <a:rPr lang="en-IN" dirty="0" smtClean="0"/>
              <a:t>.</a:t>
            </a:r>
            <a:endParaRPr lang="en-IN" dirty="0"/>
          </a:p>
          <a:p>
            <a:endParaRPr lang="en-IN" dirty="0"/>
          </a:p>
        </p:txBody>
      </p:sp>
    </p:spTree>
    <p:extLst>
      <p:ext uri="{BB962C8B-B14F-4D97-AF65-F5344CB8AC3E}">
        <p14:creationId xmlns:p14="http://schemas.microsoft.com/office/powerpoint/2010/main" val="1208361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VI. Working principle</a:t>
            </a:r>
            <a:endParaRPr lang="en-IN" sz="3600" dirty="0"/>
          </a:p>
        </p:txBody>
      </p:sp>
      <p:sp>
        <p:nvSpPr>
          <p:cNvPr id="3" name="Content Placeholder 2"/>
          <p:cNvSpPr>
            <a:spLocks noGrp="1"/>
          </p:cNvSpPr>
          <p:nvPr>
            <p:ph idx="1"/>
          </p:nvPr>
        </p:nvSpPr>
        <p:spPr>
          <a:xfrm>
            <a:off x="467544" y="1412776"/>
            <a:ext cx="7620000" cy="4800600"/>
          </a:xfrm>
        </p:spPr>
        <p:txBody>
          <a:bodyPr>
            <a:normAutofit/>
          </a:bodyPr>
          <a:lstStyle/>
          <a:p>
            <a:r>
              <a:rPr lang="en-IN" dirty="0" smtClean="0"/>
              <a:t>Belt </a:t>
            </a:r>
            <a:r>
              <a:rPr lang="en-IN" dirty="0"/>
              <a:t>conveyor is composed by two endpoint pulleys and a closed conveyor belt.  The pulley that drives conveyor belt rotating is called drive pulley or transmission drum; the other one–only used to change conveyor belt movement direction–is called bend pulley. </a:t>
            </a:r>
            <a:endParaRPr lang="en-IN" dirty="0" smtClean="0"/>
          </a:p>
          <a:p>
            <a:r>
              <a:rPr lang="en-IN" dirty="0" smtClean="0"/>
              <a:t>Drive </a:t>
            </a:r>
            <a:r>
              <a:rPr lang="en-IN" dirty="0"/>
              <a:t>pulley is driven by the motor through reducer, and conveyor belt dragging relies on the friction drag between the drive pulley and the conveyor belt. The drive pulleys are generally installed at the discharge end in order to increase traction and be easy to drag. </a:t>
            </a:r>
            <a:endParaRPr lang="en-IN" dirty="0" smtClean="0"/>
          </a:p>
          <a:p>
            <a:r>
              <a:rPr lang="en-IN" dirty="0" smtClean="0"/>
              <a:t>Material </a:t>
            </a:r>
            <a:r>
              <a:rPr lang="en-IN" dirty="0"/>
              <a:t>is fed on the feed-side and landed on the rotating conveyor belt, then rely on the conveyor belt friction to be delivered to discharge end.</a:t>
            </a:r>
          </a:p>
        </p:txBody>
      </p:sp>
    </p:spTree>
    <p:extLst>
      <p:ext uri="{BB962C8B-B14F-4D97-AF65-F5344CB8AC3E}">
        <p14:creationId xmlns:p14="http://schemas.microsoft.com/office/powerpoint/2010/main" val="75875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VII. Advantages</a:t>
            </a:r>
            <a:endParaRPr lang="en-IN" sz="3600" dirty="0"/>
          </a:p>
        </p:txBody>
      </p:sp>
      <p:sp>
        <p:nvSpPr>
          <p:cNvPr id="3" name="Content Placeholder 2"/>
          <p:cNvSpPr>
            <a:spLocks noGrp="1"/>
          </p:cNvSpPr>
          <p:nvPr>
            <p:ph idx="1"/>
          </p:nvPr>
        </p:nvSpPr>
        <p:spPr/>
        <p:txBody>
          <a:bodyPr>
            <a:normAutofit/>
          </a:bodyPr>
          <a:lstStyle/>
          <a:p>
            <a:pPr indent="-342900">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a:t>C</a:t>
            </a:r>
            <a:r>
              <a:rPr lang="en-IN" dirty="0" smtClean="0"/>
              <a:t>heapest Method</a:t>
            </a:r>
            <a:r>
              <a:rPr lang="en-IN" dirty="0"/>
              <a:t> </a:t>
            </a:r>
          </a:p>
          <a:p>
            <a:pPr indent="-342900">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a:t>V</a:t>
            </a:r>
            <a:r>
              <a:rPr lang="en-IN" dirty="0" smtClean="0"/>
              <a:t>irtually </a:t>
            </a:r>
            <a:r>
              <a:rPr lang="en-IN" dirty="0"/>
              <a:t>no degradation of </a:t>
            </a:r>
            <a:r>
              <a:rPr lang="en-IN" dirty="0" smtClean="0"/>
              <a:t>product </a:t>
            </a:r>
            <a:r>
              <a:rPr lang="en-IN" dirty="0"/>
              <a:t>caused by conveying. </a:t>
            </a:r>
          </a:p>
          <a:p>
            <a:pPr indent="-342900">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a:t>C</a:t>
            </a:r>
            <a:r>
              <a:rPr lang="en-IN" dirty="0" smtClean="0"/>
              <a:t>hanges </a:t>
            </a:r>
            <a:r>
              <a:rPr lang="en-IN" dirty="0"/>
              <a:t>in </a:t>
            </a:r>
            <a:r>
              <a:rPr lang="en-IN" dirty="0" smtClean="0"/>
              <a:t>elevation possible.</a:t>
            </a:r>
            <a:r>
              <a:rPr lang="en-IN" dirty="0"/>
              <a:t> </a:t>
            </a:r>
          </a:p>
          <a:p>
            <a:pPr indent="-342900">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Material visible </a:t>
            </a:r>
            <a:r>
              <a:rPr lang="en-IN" dirty="0"/>
              <a:t>on the belt while </a:t>
            </a:r>
            <a:r>
              <a:rPr lang="en-IN" dirty="0" smtClean="0"/>
              <a:t>conveying.</a:t>
            </a:r>
            <a:r>
              <a:rPr lang="en-IN" dirty="0"/>
              <a:t> </a:t>
            </a:r>
            <a:endParaRPr lang="en-IN" dirty="0" smtClean="0"/>
          </a:p>
          <a:p>
            <a:pPr indent="-342900">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Longer distances can be covered more economically.</a:t>
            </a:r>
          </a:p>
          <a:p>
            <a:pPr indent="-342900">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Higher capacity can be handled.</a:t>
            </a:r>
            <a:endParaRPr lang="en-IN" dirty="0"/>
          </a:p>
          <a:p>
            <a:pPr indent="-342900">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Belts </a:t>
            </a:r>
            <a:r>
              <a:rPr lang="en-IN" dirty="0"/>
              <a:t>can be loaded virtually any place along the belt. </a:t>
            </a:r>
          </a:p>
          <a:p>
            <a:pPr indent="-342900">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The </a:t>
            </a:r>
            <a:r>
              <a:rPr lang="en-IN" dirty="0"/>
              <a:t>belt can have "trippers" to unload the belt almost any place. </a:t>
            </a:r>
          </a:p>
          <a:p>
            <a:pPr indent="-342900">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Belt </a:t>
            </a:r>
            <a:r>
              <a:rPr lang="en-IN" dirty="0"/>
              <a:t>conveyors can have metal separators designed in. </a:t>
            </a:r>
          </a:p>
          <a:p>
            <a:pPr indent="-342900">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A wider range of material can be handled.</a:t>
            </a:r>
            <a:r>
              <a:rPr lang="en-IN" dirty="0"/>
              <a:t> </a:t>
            </a:r>
          </a:p>
          <a:p>
            <a:pPr indent="-342900">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It can be horizontal, incline or decline or a combination.</a:t>
            </a:r>
            <a:endParaRPr lang="en-IN" dirty="0"/>
          </a:p>
          <a:p>
            <a:pPr indent="-342900">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Belts </a:t>
            </a:r>
            <a:r>
              <a:rPr lang="en-IN" dirty="0"/>
              <a:t>can have sidewalls added to stop product spillage.</a:t>
            </a:r>
          </a:p>
        </p:txBody>
      </p:sp>
    </p:spTree>
    <p:extLst>
      <p:ext uri="{BB962C8B-B14F-4D97-AF65-F5344CB8AC3E}">
        <p14:creationId xmlns:p14="http://schemas.microsoft.com/office/powerpoint/2010/main" val="6919476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291</TotalTime>
  <Words>1264</Words>
  <Application>Microsoft Office PowerPoint</Application>
  <PresentationFormat>On-screen Show (4:3)</PresentationFormat>
  <Paragraphs>185</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Adjacency</vt:lpstr>
      <vt:lpstr>Bitmap Image</vt:lpstr>
      <vt:lpstr>www.MINEPORTAL.in</vt:lpstr>
      <vt:lpstr>Working of  BELT CONVEYORS</vt:lpstr>
      <vt:lpstr>I. Definition </vt:lpstr>
      <vt:lpstr>II. History</vt:lpstr>
      <vt:lpstr>III. Background</vt:lpstr>
      <vt:lpstr>PowerPoint Presentation</vt:lpstr>
      <vt:lpstr>V. Description</vt:lpstr>
      <vt:lpstr>VI. Working principle</vt:lpstr>
      <vt:lpstr>VII. Advantages</vt:lpstr>
      <vt:lpstr>Advantages (Continued)</vt:lpstr>
      <vt:lpstr>VIII. Components Schematic Diagram </vt:lpstr>
      <vt:lpstr>Components List</vt:lpstr>
      <vt:lpstr>IX. Component Description</vt:lpstr>
      <vt:lpstr>PowerPoint Presentation</vt:lpstr>
      <vt:lpstr>PowerPoint Presentation</vt:lpstr>
      <vt:lpstr>PowerPoint Presentation</vt:lpstr>
      <vt:lpstr>PowerPoint Presentation</vt:lpstr>
      <vt:lpstr>PowerPoint Presentation</vt:lpstr>
      <vt:lpstr>X. Classification of Conveyors  </vt:lpstr>
      <vt:lpstr>2.   Industrial Classification of Belt Conveyors</vt:lpstr>
      <vt:lpstr>XI. Sequence Control</vt:lpstr>
      <vt:lpstr>PowerPoint Presentation</vt:lpstr>
      <vt:lpstr>XII. Disadvantages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of  BELT CONVEYORS</dc:title>
  <dc:creator>SAURAV</dc:creator>
  <cp:lastModifiedBy>ranjan kumar</cp:lastModifiedBy>
  <cp:revision>27</cp:revision>
  <dcterms:created xsi:type="dcterms:W3CDTF">2014-02-23T15:41:31Z</dcterms:created>
  <dcterms:modified xsi:type="dcterms:W3CDTF">2018-09-21T13:14:48Z</dcterms:modified>
</cp:coreProperties>
</file>